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6858000" cx="12192000"/>
  <p:notesSz cx="6858000" cy="9144000"/>
  <p:embeddedFontLst>
    <p:embeddedFont>
      <p:font typeface="Play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font" Target="fonts/Play-regular.fntdata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schemas.openxmlformats.org/officeDocument/2006/relationships/font" Target="fonts/Play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44c0ca8c0_0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44c0ca8c0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d44c0ca8c0_0_3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44c0ca8c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d44c0ca8c0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44c0ca8c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d44c0ca8c0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44c0ca8c0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d44c0ca8c0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d44c0ca8c0_0_2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44c0ca8c0_0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d44c0ca8c0_0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d44c0ca8c0_0_1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44c0ca8c0_0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d44c0ca8c0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d44c0ca8c0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44c0ca8c0_0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44c0ca8c0_0_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d44c0ca8c0_0_3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44c0ca8c0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d44c0ca8c0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d44c0ca8c0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44c0ca8c0_0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d44c0ca8c0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d44c0ca8c0_0_2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d2c2d14ed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dd2c2d14ed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dd2c2d14ed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dd2c2d14ed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dd2c2d14ed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3dd2c2d14ed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44c0ca8c0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3d44c0ca8c0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d44c0ca8c0_0_2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d44c0ca8c0_0_2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d44c0ca8c0_0_2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44c0ca8c0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44c0ca8c0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3d44c0ca8c0_0_2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d44c0ca8c0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d44c0ca8c0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3d44c0ca8c0_0_2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d44c0ca8c0_0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d44c0ca8c0_0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d44c0ca8c0_0_3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44c0ca8c0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d44c0ca8c0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Details">
  <p:cSld name="Contact Detail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838200" y="2034379"/>
            <a:ext cx="502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  <a:defRPr sz="3600"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834725" y="2756700"/>
            <a:ext cx="5021100" cy="20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lay"/>
                <a:ea typeface="Play"/>
                <a:cs typeface="Play"/>
                <a:sym typeface="Pl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Contact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6336177" y="2034379"/>
            <a:ext cx="502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Contact Name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idx="2" type="body"/>
          </p:nvPr>
        </p:nvSpPr>
        <p:spPr>
          <a:xfrm>
            <a:off x="6332702" y="2756700"/>
            <a:ext cx="5021100" cy="20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lay"/>
                <a:ea typeface="Play"/>
                <a:cs typeface="Play"/>
                <a:sym typeface="Pl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lay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Open to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green text on a black background&#10;&#10;Description automatically generated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78725" y="77581"/>
            <a:ext cx="1363579" cy="514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was the price of my life? - Humphrey Fellows at Cronkite School of  Journalism and Mass Communication - ASU"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696" y="108122"/>
            <a:ext cx="913786" cy="5140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mailto:uiwon.hwang@yonsei.ac.kr" TargetMode="External"/><Relationship Id="rId10" Type="http://schemas.openxmlformats.org/officeDocument/2006/relationships/hyperlink" Target="mailto:yohan.ko@yonsei.ac.kr" TargetMode="External"/><Relationship Id="rId12" Type="http://schemas.openxmlformats.org/officeDocument/2006/relationships/hyperlink" Target="mailto:avirals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sing651@asu.edu" TargetMode="External"/><Relationship Id="rId4" Type="http://schemas.openxmlformats.org/officeDocument/2006/relationships/hyperlink" Target="mailto:rkashya6@asu.edu" TargetMode="External"/><Relationship Id="rId9" Type="http://schemas.openxmlformats.org/officeDocument/2006/relationships/hyperlink" Target="mailto:psy980823@yonsei.ac.kr" TargetMode="External"/><Relationship Id="rId5" Type="http://schemas.openxmlformats.org/officeDocument/2006/relationships/hyperlink" Target="mailto:agurjar2@asu.edu" TargetMode="External"/><Relationship Id="rId6" Type="http://schemas.openxmlformats.org/officeDocument/2006/relationships/hyperlink" Target="mailto:hwisoo.so@knu.ac.kr" TargetMode="External"/><Relationship Id="rId7" Type="http://schemas.openxmlformats.org/officeDocument/2006/relationships/hyperlink" Target="mailto:agurjar2@asu.edu" TargetMode="External"/><Relationship Id="rId8" Type="http://schemas.openxmlformats.org/officeDocument/2006/relationships/hyperlink" Target="mailto:akuma294@asu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ocs.google.com/presentation/d/1-bKVCokpBMl46tY_eTzvSFAkJpRJxBhDFOFsMkZ31NQ/edit?slide=id.p2#slide=id.p2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734291" y="2986773"/>
            <a:ext cx="10723418" cy="884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lang="en-US" sz="4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100">
                <a:latin typeface="Times New Roman"/>
                <a:ea typeface="Times New Roman"/>
                <a:cs typeface="Times New Roman"/>
                <a:sym typeface="Times New Roman"/>
              </a:rPr>
              <a:t>Viyog: Separating Adversarial and Out of  Distribution</a:t>
            </a:r>
            <a:endParaRPr b="1" sz="4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t/>
            </a:r>
            <a:endParaRPr b="1" sz="4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lang="en-US" sz="4100">
                <a:latin typeface="Times New Roman"/>
                <a:ea typeface="Times New Roman"/>
                <a:cs typeface="Times New Roman"/>
                <a:sym typeface="Times New Roman"/>
              </a:rPr>
              <a:t>Aman Singh</a:t>
            </a:r>
            <a:endParaRPr b="1"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981575" y="250050"/>
            <a:ext cx="10515600" cy="64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Effect of Adversarial Attack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8711025" y="1825625"/>
            <a:ext cx="3082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Based on the fact that adversarial attack reduced the neurons with high activations</a:t>
            </a:r>
            <a:endParaRPr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7225"/>
            <a:ext cx="8400188" cy="56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8472050" y="3992850"/>
            <a:ext cx="33693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ICLR 2018:  STOCHASTIC ACTIVATION PRUNING FOR ROBUST ADVERSARIAL DEFENSE 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9" y="1937850"/>
            <a:ext cx="5515164" cy="153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953" y="1885250"/>
            <a:ext cx="5400926" cy="15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511" y="4508310"/>
            <a:ext cx="5515165" cy="146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4152" y="4508312"/>
            <a:ext cx="5400926" cy="146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968875" y="169550"/>
            <a:ext cx="96777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Analysis of Norms across Different Training Datasets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633250" y="743050"/>
            <a:ext cx="56394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Model: DenseNet-BC 100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168400" y="1340450"/>
            <a:ext cx="56394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Linf Norm : Cifar 10    Cifar100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6360950" y="1340450"/>
            <a:ext cx="56394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Linf Norm : GTSRB     SVHN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13088" y="3963500"/>
            <a:ext cx="56394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MNIST : L0 Norm             L1 Norm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6134150" y="4030550"/>
            <a:ext cx="56394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MNIST : L2 Norm             Linf Norm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42125" y="6101098"/>
            <a:ext cx="1906650" cy="6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/>
        </p:nvSpPr>
        <p:spPr>
          <a:xfrm>
            <a:off x="5045362" y="175973"/>
            <a:ext cx="182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646545" y="1394691"/>
            <a:ext cx="113331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? What is Out of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sz="200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them, and their limitations?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Logit-based Methods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MSP: max softmax probability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Energy: energy score from logits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MaxLogit: maximum raw logit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Entropy: uncertainty from softmax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ODIN: temp scaling + input perturbation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&amp; Distribution Methods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Mahalanobis: distance to class distributions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KNN: nearest neighbor in feature space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MCD: dropout-based uncertainty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KLM: KL divergence mismatch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OpenMax: models unknown class probability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ctrTitle"/>
          </p:nvPr>
        </p:nvSpPr>
        <p:spPr>
          <a:xfrm>
            <a:off x="1524000" y="465242"/>
            <a:ext cx="9144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/>
              <a:t>Existing Methods </a:t>
            </a:r>
            <a:endParaRPr sz="4400"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0" y="2212100"/>
            <a:ext cx="6147202" cy="30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50" y="2291188"/>
            <a:ext cx="5854350" cy="28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204275" y="1579400"/>
            <a:ext cx="11613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Logits Based                                              Feature Based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3350" y="4673375"/>
            <a:ext cx="16002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75" y="1392475"/>
            <a:ext cx="7591899" cy="40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724525" y="600525"/>
            <a:ext cx="10504800" cy="6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Exiting Methods</a:t>
            </a:r>
            <a:r>
              <a:rPr lang="en-US"/>
              <a:t> Dont E</a:t>
            </a:r>
            <a:r>
              <a:rPr lang="en-US"/>
              <a:t>ffectively</a:t>
            </a:r>
            <a:r>
              <a:rPr lang="en-US"/>
              <a:t> Seperate </a:t>
            </a:r>
            <a:endParaRPr/>
          </a:p>
        </p:txBody>
      </p:sp>
      <p:sp>
        <p:nvSpPr>
          <p:cNvPr id="205" name="Google Shape;205;p28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125" y="4775325"/>
            <a:ext cx="3906900" cy="11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 rotWithShape="1">
          <a:blip r:embed="rId5">
            <a:alphaModFix/>
          </a:blip>
          <a:srcRect b="0" l="1934" r="4625" t="0"/>
          <a:stretch/>
        </p:blipFill>
        <p:spPr>
          <a:xfrm>
            <a:off x="8137525" y="1434250"/>
            <a:ext cx="3338249" cy="3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5045362" y="175973"/>
            <a:ext cx="182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646545" y="1394691"/>
            <a:ext cx="113331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? What is Out of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sz="200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them? Their limitations?</a:t>
            </a:r>
            <a:endParaRPr b="0" i="0" sz="2000" u="none" cap="none" strike="noStrike">
              <a:solidFill>
                <a:srgbClr val="D8D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838198" y="2456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Viyog : </a:t>
            </a:r>
            <a:r>
              <a:rPr lang="en-US"/>
              <a:t>Methodology</a:t>
            </a:r>
            <a:r>
              <a:rPr lang="en-US"/>
              <a:t>  (Overview)</a:t>
            </a:r>
            <a:endParaRPr/>
          </a:p>
        </p:txBody>
      </p:sp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38" y="1332375"/>
            <a:ext cx="7881638" cy="525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4725" y="2775125"/>
            <a:ext cx="1758475" cy="14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025" y="2354422"/>
            <a:ext cx="708375" cy="25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reencoded.png" id="230" name="Google Shape;2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822" y="791596"/>
            <a:ext cx="11032852" cy="560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25" y="2194225"/>
            <a:ext cx="5909674" cy="41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525" y="2356925"/>
            <a:ext cx="6256552" cy="37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100" y="4912850"/>
            <a:ext cx="3794150" cy="11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1263" y="5085825"/>
            <a:ext cx="42386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3094182" y="1099302"/>
            <a:ext cx="2863272" cy="547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 Singh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asing651@asu.edu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State University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Tempe, AZ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Rishab Kashyap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rkashya6@asu.edu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State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Tempe, AZ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Ameya M. Gurjar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agurjar2@asu.edu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State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Tempe, AZ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Hwisoo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b="1" baseline="3000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hwisoo.so@knu.ac.kr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Yonsei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Seoul, Korea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Kyoungwoo Lee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agurjar2@asu.edu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Yonsei University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Seoul, Korea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957454" y="1099302"/>
            <a:ext cx="2863272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Abhinav Kumar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akuma294@asu.edu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State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Tempe, AZ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Soyeong Park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psy980823@yonsei.ac.kr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Yonsei University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Seoul, Korea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Yohan Ko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b="1" baseline="3000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yohan.ko@yonsei.ac.kr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Yonsei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Seoul, Korea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Uiwon Hwang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b="1" baseline="3000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uiwon.hwang@yonsei.ac.kr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Yonsei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Seoul, Korea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Aviral Shrivastava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avirals@gmail.com</a:t>
            </a:r>
            <a:endParaRPr b="0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State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Tempe, AZ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108863" y="175973"/>
            <a:ext cx="197427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838200" y="365125"/>
            <a:ext cx="10515600" cy="86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60"/>
              <a:t>Viyog Pipeline: Collects features from first layer</a:t>
            </a:r>
            <a:endParaRPr sz="3260"/>
          </a:p>
        </p:txBody>
      </p:sp>
      <p:sp>
        <p:nvSpPr>
          <p:cNvPr id="241" name="Google Shape;241;p32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25" y="1113425"/>
            <a:ext cx="9641825" cy="55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Viyog vs Sigmoid </a:t>
            </a:r>
            <a:endParaRPr/>
          </a:p>
        </p:txBody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00" y="1571350"/>
            <a:ext cx="9080276" cy="50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838200" y="2163402"/>
            <a:ext cx="10515600" cy="2531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 Aman to do.</a:t>
            </a:r>
            <a:endParaRPr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252" y="756291"/>
            <a:ext cx="11516264" cy="560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738" y="849538"/>
            <a:ext cx="376237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/>
        </p:nvSpPr>
        <p:spPr>
          <a:xfrm>
            <a:off x="5045362" y="175973"/>
            <a:ext cx="182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646545" y="1394691"/>
            <a:ext cx="113331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? What is Out of Distribution?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sz="200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them? Their limitations?</a:t>
            </a:r>
            <a:endParaRPr b="0" i="0" sz="2000" u="none" cap="none" strike="noStrike">
              <a:solidFill>
                <a:srgbClr val="D8D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</a:t>
            </a: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iyog Work?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652625" y="324874"/>
            <a:ext cx="10515600" cy="103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Experimental Setup</a:t>
            </a:r>
            <a:endParaRPr sz="4900"/>
          </a:p>
        </p:txBody>
      </p:sp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652625" y="1364375"/>
            <a:ext cx="98886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OOD                                                                              ADV</a:t>
            </a:r>
            <a:endParaRPr/>
          </a:p>
        </p:txBody>
      </p:sp>
      <p:sp>
        <p:nvSpPr>
          <p:cNvPr id="271" name="Google Shape;271;p36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1200"/>
            <a:ext cx="6616776" cy="42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6250" y="2669200"/>
            <a:ext cx="5218450" cy="25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0" name="Google Shape;2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4250" y="1439474"/>
            <a:ext cx="7416676" cy="39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>
            <p:ph type="title"/>
          </p:nvPr>
        </p:nvSpPr>
        <p:spPr>
          <a:xfrm>
            <a:off x="858450" y="311775"/>
            <a:ext cx="12324300" cy="112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Average Auroc across all models/datasets</a:t>
            </a:r>
            <a:endParaRPr sz="4500"/>
          </a:p>
        </p:txBody>
      </p:sp>
      <p:sp>
        <p:nvSpPr>
          <p:cNvPr id="282" name="Google Shape;282;p37"/>
          <p:cNvSpPr txBox="1"/>
          <p:nvPr/>
        </p:nvSpPr>
        <p:spPr>
          <a:xfrm>
            <a:off x="240100" y="1544325"/>
            <a:ext cx="3357300" cy="3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Models: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ResNet 18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ResNet 34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ResNet 50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DenseNet-BC (100Layers)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2650" y="5863400"/>
            <a:ext cx="2190600" cy="2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/>
        </p:nvSpPr>
        <p:spPr>
          <a:xfrm>
            <a:off x="5045362" y="175973"/>
            <a:ext cx="182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646545" y="1394691"/>
            <a:ext cx="113331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? What is Out of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sz="200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them? Their limitations?</a:t>
            </a:r>
            <a:endParaRPr b="0" i="0" sz="2000" u="none" cap="none" strike="noStrike">
              <a:solidFill>
                <a:srgbClr val="D8D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wiyog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AutoNum type="arabicPeriod"/>
            </a:pPr>
            <a:r>
              <a:rPr i="0" lang="en-US" sz="24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>
            <p:ph type="ctrTitle"/>
          </p:nvPr>
        </p:nvSpPr>
        <p:spPr>
          <a:xfrm>
            <a:off x="1524000" y="709252"/>
            <a:ext cx="9144000" cy="83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and space Complexity per sample</a:t>
            </a:r>
            <a:endParaRPr/>
          </a:p>
        </p:txBody>
      </p:sp>
      <p:pic>
        <p:nvPicPr>
          <p:cNvPr id="296" name="Google Shape;296;p39"/>
          <p:cNvPicPr preferRelativeResize="0"/>
          <p:nvPr/>
        </p:nvPicPr>
        <p:blipFill rotWithShape="1">
          <a:blip r:embed="rId3">
            <a:alphaModFix/>
          </a:blip>
          <a:srcRect b="3410" l="0" r="0" t="-3410"/>
          <a:stretch/>
        </p:blipFill>
        <p:spPr>
          <a:xfrm>
            <a:off x="6075900" y="1545350"/>
            <a:ext cx="6064125" cy="31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675" y="1617025"/>
            <a:ext cx="6147575" cy="31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>
            <p:ph type="ctrTitle"/>
          </p:nvPr>
        </p:nvSpPr>
        <p:spPr>
          <a:xfrm>
            <a:off x="718025" y="1122375"/>
            <a:ext cx="10537800" cy="70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Viyog Time and Space Complexity </a:t>
            </a:r>
            <a:endParaRPr/>
          </a:p>
        </p:txBody>
      </p:sp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737" y="2638250"/>
            <a:ext cx="7830375" cy="20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type="title"/>
          </p:nvPr>
        </p:nvSpPr>
        <p:spPr>
          <a:xfrm>
            <a:off x="838200" y="2163402"/>
            <a:ext cx="105156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 Aman to do.</a:t>
            </a:r>
            <a:endParaRPr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575" y="1702450"/>
            <a:ext cx="8855600" cy="49106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1"/>
          <p:cNvSpPr txBox="1"/>
          <p:nvPr/>
        </p:nvSpPr>
        <p:spPr>
          <a:xfrm>
            <a:off x="1195900" y="755000"/>
            <a:ext cx="90324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Model: DenseNet-BC: 100   Dataset: MNIST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0600" y="3461900"/>
            <a:ext cx="2190600" cy="2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5045362" y="175973"/>
            <a:ext cx="182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46545" y="1394691"/>
            <a:ext cx="113331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is Out of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them? Their limitations?</a:t>
            </a:r>
            <a:endParaRPr b="0" i="0" sz="2000" u="none" cap="none" strike="noStrike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/>
        </p:nvSpPr>
        <p:spPr>
          <a:xfrm>
            <a:off x="5045362" y="175973"/>
            <a:ext cx="182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646545" y="1394691"/>
            <a:ext cx="113331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? What is Out of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sz="200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them? Their limitations?</a:t>
            </a:r>
            <a:endParaRPr b="0" i="0" sz="2000" u="none" cap="none" strike="noStrike">
              <a:solidFill>
                <a:srgbClr val="D8D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type="ctrTitle"/>
          </p:nvPr>
        </p:nvSpPr>
        <p:spPr>
          <a:xfrm>
            <a:off x="718025" y="1122375"/>
            <a:ext cx="10537800" cy="70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Viyog Time and Space Complexity </a:t>
            </a:r>
            <a:endParaRPr/>
          </a:p>
        </p:txBody>
      </p:sp>
      <p:pic>
        <p:nvPicPr>
          <p:cNvPr id="325" name="Google Shape;3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737" y="2638250"/>
            <a:ext cx="7830375" cy="20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/>
          <p:nvPr>
            <p:ph type="title"/>
          </p:nvPr>
        </p:nvSpPr>
        <p:spPr>
          <a:xfrm>
            <a:off x="838200" y="2163402"/>
            <a:ext cx="10515600" cy="2531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 Aman to do.</a:t>
            </a:r>
            <a:endParaRPr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75" y="1299525"/>
            <a:ext cx="9292075" cy="51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4"/>
          <p:cNvSpPr txBox="1"/>
          <p:nvPr/>
        </p:nvSpPr>
        <p:spPr>
          <a:xfrm>
            <a:off x="1602125" y="563825"/>
            <a:ext cx="688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1207850" y="563825"/>
            <a:ext cx="90324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Model: DenseNet-BC: 100   Dataset: GTSRB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34" name="Google Shape;33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0600" y="3461900"/>
            <a:ext cx="2190600" cy="2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4612925" y="582200"/>
            <a:ext cx="2437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646550" y="1394702"/>
            <a:ext cx="113331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Define OOD and ADV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Effect of ADV on early layers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Need for separating OOD and ADV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Prior methods for separating OOD and ADV and their limitations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Working of Viyog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How Viyog overcomes limitations of existing methods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Computational overhead of Viyog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Runtime memory overhead of Viyog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							                   Thank you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DSP-MLIR_Sept23 - Google Slides</a:t>
            </a:r>
            <a:br>
              <a:rPr lang="en-US"/>
            </a:br>
            <a:r>
              <a:rPr lang="en-US"/>
              <a:t>More References-&gt;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/>
          <p:nvPr>
            <p:ph idx="1" type="subTitle"/>
          </p:nvPr>
        </p:nvSpPr>
        <p:spPr>
          <a:xfrm>
            <a:off x="1332850" y="447843"/>
            <a:ext cx="9144000" cy="6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8643"/>
            <a:ext cx="11887201" cy="502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00" y="625775"/>
            <a:ext cx="11796598" cy="581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Reliability Issues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Out-of-distribution (OOD): inputs unlike training 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OOD inputs often cause overconfident misclassification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Adversarial examples: x_adv = x + δ, ||δ|| ≤ ε (FGSM,PGD,AA,Deepfool,CW)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 is optimized to change predictions while remaining imperceptible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Why Study the First Layer?</a:t>
            </a:r>
            <a:endParaRPr/>
          </a:p>
        </p:txBody>
      </p:sp>
      <p:sp>
        <p:nvSpPr>
          <p:cNvPr id="378" name="Google Shape;378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Neural networks can be confidently wrong in real-world settings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Two major failure modes: OOD inputs and adversarial examples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Empirical evidence shows corruption starts early in the network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Goal: understand early-layer geometry to explain failure and detection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4428837" y="175973"/>
            <a:ext cx="34497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OOD?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985459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5" name="Google Shape;385;p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6" name="Google Shape;386;p52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reencoded.png" id="387" name="Google Shape;3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14" y="192104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Neural Networks as Geometry</a:t>
            </a:r>
            <a:endParaRPr/>
          </a:p>
        </p:txBody>
      </p:sp>
      <p:sp>
        <p:nvSpPr>
          <p:cNvPr id="393" name="Google Shape;393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network is a composition of layers: f = f_L ∘ ... ∘ f_1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first layer maps pixels to features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downstream layers depend on this initial representation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Early layers define the geometry of the input space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Why Early Corruption Matters</a:t>
            </a:r>
            <a:endParaRPr/>
          </a:p>
        </p:txBody>
      </p:sp>
      <p:sp>
        <p:nvSpPr>
          <p:cNvPr id="399" name="Google Shape;399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Adversarial inputs distort activation norms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Small early deviations propagate through depth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Later layers amplify early errors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Result: confident but incorrect predictions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First Layer Computation</a:t>
            </a:r>
            <a:endParaRPr/>
          </a:p>
        </p:txBody>
      </p:sp>
      <p:sp>
        <p:nvSpPr>
          <p:cNvPr id="405" name="Google Shape;405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Typical form: f_1(x) = σ(Wx + b)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 mixes many pixels into each neuron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σ is a nonlinearity (ReLU, GELU)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Tiny pixel changes affect many activations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Taylor Approximation: Big Picture</a:t>
            </a:r>
            <a:endParaRPr/>
          </a:p>
        </p:txBody>
      </p:sp>
      <p:sp>
        <p:nvSpPr>
          <p:cNvPr id="411" name="Google Shape;411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Taylor expansion explains local behavior of functions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small δ: f(x + δ) ≈ f(x) + J_f(x) δ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is the best local linear approximation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Valid because adversarial perturbations are small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Taylor Approximation Applied to First Layer</a:t>
            </a:r>
            <a:endParaRPr/>
          </a:p>
        </p:txBody>
      </p:sp>
      <p:sp>
        <p:nvSpPr>
          <p:cNvPr id="417" name="Google Shape;417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First layer: f_1(x) = σ(Wx + b)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Using chain rule: f_1(x + δ) ≈ f_1(x) + J_σ(u(x)) W δ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J_σW maps input directions to feature changes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Locally, the first layer behaves like a linear map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Geometric Meaning of the Jacobian</a:t>
            </a:r>
            <a:endParaRPr/>
          </a:p>
        </p:txBody>
      </p:sp>
      <p:sp>
        <p:nvSpPr>
          <p:cNvPr id="423" name="Google Shape;423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Jacobian measures sensitivity to input changes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Rows correspond to neurons, columns to pixels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Defines a tangent hyperplane at the input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Jδ equals change in early features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Freezing the First Layer</a:t>
            </a:r>
            <a:endParaRPr/>
          </a:p>
        </p:txBody>
      </p:sp>
      <p:sp>
        <p:nvSpPr>
          <p:cNvPr id="429" name="Google Shape;429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Freezing enforces: f_1(x + δ) = f_1(x)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Using Taylor: J_σW δ = 0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Perturbations cannot change early features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Geometry of the Constraint</a:t>
            </a:r>
            <a:endParaRPr/>
          </a:p>
        </p:txBody>
      </p:sp>
      <p:sp>
        <p:nvSpPr>
          <p:cNvPr id="435" name="Google Shape;435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δ must lie in the null space of J_σW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Sensitive directions are removed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Real networks have high-rank Jacobians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Null space is tiny or trivial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Why Attacks Fail Under Freezing</a:t>
            </a:r>
            <a:endParaRPr/>
          </a:p>
        </p:txBody>
      </p:sp>
      <p:sp>
        <p:nvSpPr>
          <p:cNvPr id="441" name="Google Shape;441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Almost all perturbations violate the constraint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Only δ ≈ 0 remains feasible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Adaptive attacks cannot change geometry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creates artificial robustness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4428837" y="175973"/>
            <a:ext cx="34497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ADV?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650" y="883850"/>
            <a:ext cx="11454700" cy="454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219800" y="5486300"/>
            <a:ext cx="10430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Image Reference : I. J. Goodfellow, J. Shlens, and C. Szegedy, “Explaining and Harnessing Adversarial Examples,” </a:t>
            </a:r>
            <a:r>
              <a:rPr i="1" lang="en-US" sz="1600">
                <a:solidFill>
                  <a:schemeClr val="dk1"/>
                </a:solidFill>
              </a:rPr>
              <a:t>arXiv preprint arXiv:1412.6572</a:t>
            </a:r>
            <a:r>
              <a:rPr lang="en-US" sz="1600">
                <a:solidFill>
                  <a:schemeClr val="dk1"/>
                </a:solidFill>
              </a:rPr>
              <a:t>, 2014.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Viyog: Observe, Don’t Restrict</a:t>
            </a:r>
            <a:endParaRPr/>
          </a:p>
        </p:txBody>
      </p:sp>
      <p:sp>
        <p:nvSpPr>
          <p:cNvPr id="447" name="Google Shape;447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not constrain the attacker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Measure early-layer deviations instead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deviations as a detection signal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54" name="Google Shape;454;p6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55" name="Google Shape;455;p63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reencoded.png" id="456" name="Google Shape;45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63" name="Google Shape;463;p6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64" name="Google Shape;464;p64"/>
          <p:cNvSpPr txBox="1"/>
          <p:nvPr>
            <p:ph idx="12" type="sldNum"/>
          </p:nvPr>
        </p:nvSpPr>
        <p:spPr>
          <a:xfrm>
            <a:off x="11598964" y="6407356"/>
            <a:ext cx="593100" cy="263100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reencoded.png" id="465" name="Google Shape;46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5045362" y="175973"/>
            <a:ext cx="182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46545" y="1394691"/>
            <a:ext cx="113331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? What is Out of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them? Their limitations?</a:t>
            </a:r>
            <a:endParaRPr b="0" i="0" sz="2000" u="none" cap="none" strike="noStrike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838200" y="2163402"/>
            <a:ext cx="10515600" cy="2531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OOD Samples -&gt;  Can be used for class-incremental learning or discarded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ADV Samples -&gt; Can be reconstructed for classification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875" y="666125"/>
            <a:ext cx="9144077" cy="609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219800" y="145675"/>
            <a:ext cx="91998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Motivation to Seperate OOD and ADV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5045362" y="175973"/>
            <a:ext cx="182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46545" y="1394691"/>
            <a:ext cx="113331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Adversarial Attack ? What is Out of Distribution?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need to separate them?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effect of ADV on early layers?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been done previously to separate them? Their limitations?</a:t>
            </a:r>
            <a:endParaRPr b="0" i="0" sz="2000" u="none" cap="none" strike="noStrike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ViYog overcome the limitations of existing methods?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Computational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Runtime memory overhead of ViYog?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133275" y="408525"/>
            <a:ext cx="105156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baseline="-25000" lang="en-US">
                <a:latin typeface="Times New Roman"/>
                <a:ea typeface="Times New Roman"/>
                <a:cs typeface="Times New Roman"/>
                <a:sym typeface="Times New Roman"/>
              </a:rPr>
              <a:t>           Effect of Adversarial Attacks </a:t>
            </a:r>
            <a:endParaRPr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700" y="1559437"/>
            <a:ext cx="63246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885250" y="5629675"/>
            <a:ext cx="104064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Fight Perturbations With Perturbations: Defending Adversarial Attacks via Neuron Influence:J</a:t>
            </a:r>
            <a:r>
              <a:rPr b="1" lang="en-US" sz="1900">
                <a:solidFill>
                  <a:schemeClr val="dk1"/>
                </a:solidFill>
              </a:rPr>
              <a:t>ournal:</a:t>
            </a:r>
            <a:r>
              <a:rPr lang="en-US" sz="1900">
                <a:solidFill>
                  <a:schemeClr val="dk1"/>
                </a:solidFill>
              </a:rPr>
              <a:t> </a:t>
            </a:r>
            <a:r>
              <a:rPr i="1" lang="en-US" sz="1900">
                <a:solidFill>
                  <a:schemeClr val="dk1"/>
                </a:solidFill>
              </a:rPr>
              <a:t>IEEE Transactions on Dependable and Secure Computing (TDSC)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