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2.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05225C"/>
                </a:solidFill>
                <a:latin typeface="Calibri"/>
              </a:defRPr>
            </a:pPr>
            <a:r>
              <a:rPr sz="1400" b="0" i="0" u="none" strike="noStrike">
                <a:solidFill>
                  <a:srgbClr val="05225C"/>
                </a:solidFill>
                <a:latin typeface="Calibri"/>
              </a:rPr>
              <a:t>Held-out ID vs ADV AUROC (chance = 0.5)</a:t>
            </a:r>
          </a:p>
        </c:rich>
      </c:tx>
      <c:layout/>
      <c:overlay val="0"/>
    </c:title>
    <c:autoTitleDeleted val="0"/>
    <c:plotArea>
      <c:layout/>
      <c:barChart>
        <c:barDir val="bar"/>
        <c:grouping val="clustered"/>
        <c:varyColors val="0"/>
        <c:ser>
          <c:idx val="0"/>
          <c:order val="0"/>
          <c:tx>
            <c:strRef>
              <c:f>Sheet1!$B$1</c:f>
              <c:strCache>
                <c:ptCount val="1"/>
                <c:pt idx="0">
                  <c:v>T2 AUROC (ID vs ADV)</c:v>
                </c:pt>
              </c:strCache>
            </c:strRef>
          </c:tx>
          <c:spPr>
            <a:solidFill>
              <a:srgbClr val="A3AABA"/>
            </a:solidFill>
            <a:effectLst/>
          </c:spPr>
          <c:invertIfNegative val="0"/>
          <c:dLbls>
            <c:numFmt formatCode="0.000" sourceLinked="0"/>
            <c:txPr>
              <a:bodyPr/>
              <a:lstStyle/>
              <a:p>
                <a:pPr>
                  <a:defRPr b="0" i="0" strike="noStrike" sz="1300" u="none">
                    <a:solidFill>
                      <a:srgbClr val="5A6178"/>
                    </a:solidFill>
                    <a:latin typeface="Arial"/>
                  </a:defRPr>
                </a:pPr>
              </a:p>
            </c:txPr>
            <c:showLegendKey val="0"/>
            <c:showVal val="1"/>
            <c:showCatName val="0"/>
            <c:showSerName val="0"/>
            <c:showPercent val="0"/>
            <c:showBubbleSize val="0"/>
            <c:showLeaderLines val="0"/>
          </c:dLbls>
          <c:cat>
            <c:multiLvlStrRef>
              <c:f>Sheet1!$A$2:$A$8</c:f>
              <c:multiLvlStrCache>
                <c:ptCount val="7"/>
                <c:lvl>
                  <c:pt idx="0">
                    <c:v>KL-Match</c:v>
                  </c:pt>
                  <c:pt idx="1">
                    <c:v>GEN</c:v>
                  </c:pt>
                  <c:pt idx="2">
                    <c:v>Entropy</c:v>
                  </c:pt>
                  <c:pt idx="3">
                    <c:v>MSP</c:v>
                  </c:pt>
                  <c:pt idx="4">
                    <c:v>Energy</c:v>
                  </c:pt>
                  <c:pt idx="5">
                    <c:v>MaxLogit</c:v>
                  </c:pt>
                  <c:pt idx="6">
                    <c:v>1st-conv ‖a‖∞</c:v>
                  </c:pt>
                </c:lvl>
              </c:multiLvlStrCache>
            </c:multiLvlStrRef>
          </c:cat>
          <c:val>
            <c:numRef>
              <c:f>Sheet1!$B$2:$B$8</c:f>
              <c:numCache>
                <c:formatCode>General</c:formatCode>
                <c:ptCount val="7"/>
                <c:pt idx="0">
                  <c:v>0.659</c:v>
                </c:pt>
                <c:pt idx="1">
                  <c:v>0.647</c:v>
                </c:pt>
                <c:pt idx="2">
                  <c:v>0.627</c:v>
                </c:pt>
                <c:pt idx="3">
                  <c:v>0.621</c:v>
                </c:pt>
                <c:pt idx="4">
                  <c:v>0.6</c:v>
                </c:pt>
                <c:pt idx="5">
                  <c:v>0.599</c:v>
                </c:pt>
                <c:pt idx="6">
                  <c:v>0.515</c:v>
                </c:pt>
              </c:numCache>
            </c:numRef>
          </c:val>
        </c:ser>
        <c:dLbls>
          <c:numFmt formatCode="0.000" sourceLinked="0"/>
          <c:txPr>
            <a:bodyPr/>
            <a:lstStyle/>
            <a:p>
              <a:pPr>
                <a:defRPr b="0" i="0" strike="noStrike" sz="1300" u="none">
                  <a:solidFill>
                    <a:srgbClr val="5A6178"/>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1F2433"/>
                </a:solidFill>
                <a:latin typeface="Calibri"/>
              </a:defRPr>
            </a:pPr>
            <a:endParaRPr lang="en-US"/>
          </a:p>
        </c:txPr>
        <c:crossAx val="2094734552"/>
        <c:crosses val="autoZero"/>
        <c:auto val="1"/>
        <c:lblAlgn val="ctr"/>
        <c:noMultiLvlLbl val="1"/>
      </c:catAx>
      <c:valAx>
        <c:axId val="2094734552"/>
        <c:scaling>
          <c:orientation val="minMax"/>
          <c:max val="1"/>
          <c:min val="0.5"/>
        </c:scaling>
        <c:delete val="0"/>
        <c:axPos val="b"/>
        <c:majorGridlines>
          <c:spPr>
            <a:ln w="12700" cap="flat">
              <a:solidFill>
                <a:srgbClr val="DDE1E8"/>
              </a:solidFill>
              <a:prstDash val="solid"/>
              <a:round/>
            </a:ln>
          </c:spPr>
        </c:majorGridlines>
        <c:numFmt formatCode="0.0" sourceLinked="0"/>
        <c:majorTickMark val="out"/>
        <c:minorTickMark val="none"/>
        <c:tickLblPos val="low"/>
        <c:spPr>
          <a:ln w="12700" cap="flat">
            <a:solidFill>
              <a:srgbClr val="888888"/>
            </a:solidFill>
            <a:prstDash val="solid"/>
            <a:round/>
          </a:ln>
        </c:spPr>
        <c:txPr>
          <a:bodyPr/>
          <a:lstStyle/>
          <a:p>
            <a:pPr>
              <a:defRPr sz="1300" b="0" i="0" u="none" strike="noStrike">
                <a:solidFill>
                  <a:srgbClr val="5A6178"/>
                </a:solidFill>
                <a:latin typeface="Calibri"/>
              </a:defRPr>
            </a:pPr>
            <a:endParaRPr lang="en-US"/>
          </a:p>
        </c:txPr>
        <c:crossAx val="2094734554"/>
        <c:crosses val="autoZero"/>
        <c:crossBetween val="between"/>
        <c:majorUnit val="0.1"/>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T1 · ID vs OOD</c:v>
                </c:pt>
              </c:strCache>
            </c:strRef>
          </c:tx>
          <c:spPr>
            <a:solidFill>
              <a:srgbClr val="8FA3BF"/>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Sheet1!$A$2:$A$9</c:f>
              <c:multiLvlStrCache>
                <c:ptCount val="8"/>
                <c:lvl>
                  <c:pt idx="0">
                    <c:v>Viyog (ours)</c:v>
                  </c:pt>
                  <c:pt idx="1">
                    <c:v>Energy</c:v>
                  </c:pt>
                  <c:pt idx="2">
                    <c:v>MSP</c:v>
                  </c:pt>
                  <c:pt idx="3">
                    <c:v>MaxLogit</c:v>
                  </c:pt>
                  <c:pt idx="4">
                    <c:v>Entropy</c:v>
                  </c:pt>
                  <c:pt idx="5">
                    <c:v>GEN</c:v>
                  </c:pt>
                  <c:pt idx="6">
                    <c:v>KL-Match</c:v>
                  </c:pt>
                  <c:pt idx="7">
                    <c:v>1st-conv ‖a‖∞</c:v>
                  </c:pt>
                </c:lvl>
              </c:multiLvlStrCache>
            </c:multiLvlStrRef>
          </c:cat>
          <c:val>
            <c:numRef>
              <c:f>Sheet1!$B$2:$B$9</c:f>
              <c:numCache>
                <c:formatCode>General</c:formatCode>
                <c:ptCount val="8"/>
                <c:pt idx="0">
                  <c:v>0.663</c:v>
                </c:pt>
                <c:pt idx="1">
                  <c:v>0.863</c:v>
                </c:pt>
                <c:pt idx="2">
                  <c:v>0.837</c:v>
                </c:pt>
                <c:pt idx="3">
                  <c:v>0.864</c:v>
                </c:pt>
                <c:pt idx="4">
                  <c:v>0.848</c:v>
                </c:pt>
                <c:pt idx="5">
                  <c:v>0.848</c:v>
                </c:pt>
                <c:pt idx="6">
                  <c:v>0.775</c:v>
                </c:pt>
                <c:pt idx="7">
                  <c:v>0.562</c:v>
                </c:pt>
              </c:numCache>
            </c:numRef>
          </c:val>
        </c:ser>
        <c:ser>
          <c:idx val="1"/>
          <c:order val="1"/>
          <c:tx>
            <c:strRef>
              <c:f>Sheet1!$C$1</c:f>
              <c:strCache>
                <c:ptCount val="1"/>
                <c:pt idx="0">
                  <c:v>T2 · ID vs ADV</c:v>
                </c:pt>
              </c:strCache>
            </c:strRef>
          </c:tx>
          <c:spPr>
            <a:solidFill>
              <a:srgbClr val="C62E3A"/>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Sheet1!$A$2:$A$9</c:f>
              <c:multiLvlStrCache>
                <c:ptCount val="8"/>
                <c:lvl>
                  <c:pt idx="0">
                    <c:v>Viyog (ours)</c:v>
                  </c:pt>
                  <c:pt idx="1">
                    <c:v>Energy</c:v>
                  </c:pt>
                  <c:pt idx="2">
                    <c:v>MSP</c:v>
                  </c:pt>
                  <c:pt idx="3">
                    <c:v>MaxLogit</c:v>
                  </c:pt>
                  <c:pt idx="4">
                    <c:v>Entropy</c:v>
                  </c:pt>
                  <c:pt idx="5">
                    <c:v>GEN</c:v>
                  </c:pt>
                  <c:pt idx="6">
                    <c:v>KL-Match</c:v>
                  </c:pt>
                  <c:pt idx="7">
                    <c:v>1st-conv ‖a‖∞</c:v>
                  </c:pt>
                </c:lvl>
              </c:multiLvlStrCache>
            </c:multiLvlStrRef>
          </c:cat>
          <c:val>
            <c:numRef>
              <c:f>Sheet1!$C$2:$C$9</c:f>
              <c:numCache>
                <c:formatCode>General</c:formatCode>
                <c:ptCount val="8"/>
                <c:pt idx="0">
                  <c:v>0.98</c:v>
                </c:pt>
                <c:pt idx="1">
                  <c:v>0.6</c:v>
                </c:pt>
                <c:pt idx="2">
                  <c:v>0.621</c:v>
                </c:pt>
                <c:pt idx="3">
                  <c:v>0.599</c:v>
                </c:pt>
                <c:pt idx="4">
                  <c:v>0.627</c:v>
                </c:pt>
                <c:pt idx="5">
                  <c:v>0.647</c:v>
                </c:pt>
                <c:pt idx="6">
                  <c:v>0.659</c:v>
                </c:pt>
                <c:pt idx="7">
                  <c:v>0.515</c:v>
                </c:pt>
              </c:numCache>
            </c:numRef>
          </c:val>
        </c:ser>
        <c:ser>
          <c:idx val="2"/>
          <c:order val="2"/>
          <c:tx>
            <c:strRef>
              <c:f>Sheet1!$D$1</c:f>
              <c:strCache>
                <c:ptCount val="1"/>
                <c:pt idx="0">
                  <c:v>T3 · OOD vs ADV</c:v>
                </c:pt>
              </c:strCache>
            </c:strRef>
          </c:tx>
          <c:spPr>
            <a:solidFill>
              <a:srgbClr val="D98E04"/>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Sheet1!$A$2:$A$9</c:f>
              <c:multiLvlStrCache>
                <c:ptCount val="8"/>
                <c:lvl>
                  <c:pt idx="0">
                    <c:v>Viyog (ours)</c:v>
                  </c:pt>
                  <c:pt idx="1">
                    <c:v>Energy</c:v>
                  </c:pt>
                  <c:pt idx="2">
                    <c:v>MSP</c:v>
                  </c:pt>
                  <c:pt idx="3">
                    <c:v>MaxLogit</c:v>
                  </c:pt>
                  <c:pt idx="4">
                    <c:v>Entropy</c:v>
                  </c:pt>
                  <c:pt idx="5">
                    <c:v>GEN</c:v>
                  </c:pt>
                  <c:pt idx="6">
                    <c:v>KL-Match</c:v>
                  </c:pt>
                  <c:pt idx="7">
                    <c:v>1st-conv ‖a‖∞</c:v>
                  </c:pt>
                </c:lvl>
              </c:multiLvlStrCache>
            </c:multiLvlStrRef>
          </c:cat>
          <c:val>
            <c:numRef>
              <c:f>Sheet1!$D$2:$D$9</c:f>
              <c:numCache>
                <c:formatCode>General</c:formatCode>
                <c:ptCount val="8"/>
                <c:pt idx="0">
                  <c:v>0.844</c:v>
                </c:pt>
                <c:pt idx="1">
                  <c:v>0.79</c:v>
                </c:pt>
                <c:pt idx="2">
                  <c:v>0.796</c:v>
                </c:pt>
                <c:pt idx="3">
                  <c:v>0.794</c:v>
                </c:pt>
                <c:pt idx="4">
                  <c:v>0.803</c:v>
                </c:pt>
                <c:pt idx="5">
                  <c:v>0.812</c:v>
                </c:pt>
                <c:pt idx="6">
                  <c:v>0.655</c:v>
                </c:pt>
                <c:pt idx="7">
                  <c:v>0.577</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F2433"/>
                </a:solidFill>
                <a:latin typeface="Calibri"/>
              </a:defRPr>
            </a:pPr>
            <a:endParaRPr lang="en-US"/>
          </a:p>
        </c:txPr>
        <c:crossAx val="2094734552"/>
        <c:crosses val="autoZero"/>
        <c:auto val="1"/>
        <c:lblAlgn val="ctr"/>
        <c:noMultiLvlLbl val="1"/>
      </c:catAx>
      <c:valAx>
        <c:axId val="2094734552"/>
        <c:scaling>
          <c:orientation val="minMax"/>
          <c:max val="1"/>
          <c:min val="0.4"/>
        </c:scaling>
        <c:delete val="0"/>
        <c:axPos val="l"/>
        <c:majorGridlines>
          <c:spPr>
            <a:ln w="12700" cap="flat">
              <a:solidFill>
                <a:srgbClr val="DDE1E8"/>
              </a:solidFill>
              <a:prstDash val="solid"/>
              <a:round/>
            </a:ln>
          </c:spPr>
        </c:majorGridlines>
        <c:title>
          <c:tx>
            <c:rich>
              <a:bodyPr/>
              <a:lstStyle/>
              <a:p>
                <a:pPr>
                  <a:defRPr sz="1200" b="0" i="0" u="none" strike="noStrike">
                    <a:solidFill>
                      <a:srgbClr val="5A6178"/>
                    </a:solidFill>
                    <a:latin typeface="Arial"/>
                  </a:defRPr>
                </a:pPr>
                <a:r>
                  <a:rPr sz="1200" b="0" i="0" u="none" strike="noStrike">
                    <a:solidFill>
                      <a:srgbClr val="5A6178"/>
                    </a:solidFill>
                    <a:latin typeface="Arial"/>
                  </a:rPr>
                  <a:t>Held-out AUROC (17 architectures, CIFAR-100)</a:t>
                </a:r>
              </a:p>
            </c:rich>
          </c:tx>
          <c:layout/>
          <c:overlay val="0"/>
        </c:title>
        <c:numFmt formatCode="0.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A6178"/>
                </a:solidFill>
                <a:latin typeface="Calibri"/>
              </a:defRPr>
            </a:pPr>
            <a:endParaRPr lang="en-US"/>
          </a:p>
        </c:txPr>
        <c:crossAx val="2094734554"/>
        <c:crosses val="autoZero"/>
        <c:crossBetween val="between"/>
        <c:majorUnit val="0.1"/>
      </c:valAx>
      <c:spPr>
        <a:noFill/>
        <a:ln>
          <a:noFill/>
        </a:ln>
        <a:effectLst/>
      </c:spPr>
    </c:plotArea>
    <c:legend>
      <c:legendPos val="t"/>
      <c:overlay val="0"/>
      <c:txPr>
        <a:bodyPr/>
        <a:lstStyle/>
        <a:p>
          <a:pPr>
            <a:defRPr sz="1300">
              <a:solidFill>
                <a:srgbClr val="1F2433"/>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systems problem, not the formula. The one thing to remember: abnormal inputs should not all get the same response. Viyog reads first-layer dormant-channel roughness to tell an attack from a natural distribution shift, without retraining and without an extra forward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response semantics. An out-of-distribution input is not malicious: the right move is to abstain or ask for review. An adversarial input is a security event: reject and alert. The classifier can be confident in all three cases, and most lightweight detectors only say 'unusual'. Viyog's job is the missing split: OOD versus ADV.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Held-out ID-versus-ADV AUROC on the 17-architecture CIFAR-100 panel. Every confidence or logit score sits between 0.60 and 0.66, barely above chance. Worse, five of the six flip direction across architectures, so no single threshold works. The raw first-conv magnitude is essentially chance. Attacks are built to be confidently wrong, so confidence looks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the distribution of the Viyog score for ID, OOD and PGD inputs. ID and OOD pile up low; adversarial inputs shift high. Right: first-conv channels ranked by mean ID activation; the dormant band is the quietest 10 percent of alive channels. Intuition: natural images are low-frequency, so first-layer maps are smooth. L-infinity perturbations are broadband and leave rough residue, and in quiet channels that residue dominates. Keep claims to the evaluated datasets and threat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math to about thirty seconds. B is the dormant band: the quietest 10 percent of alive first-conv channels, chosen once on ID calibration data. For each channel we take total variation, the mean pixel-to-pixel jump, and divide by the channel's mean activation, which removes magnitude. Average over B, compare to a threshold fit on calibration, and route. No gradients, no retraining, and the only state is a per-channel profile.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list all 17 architectures. The points are breadth, from ResNets to ViT and Swin, and protocol: the band, polarity and threshold are fit on a 20 percent calibration split and frozen before the 80 percent test split. Three tasks: T1 is ordinary OOD detection, T2 is attack detection, and T3, OOD versus ADV, is the routing decision Viyog is built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central slide; pause here. On T2, Viyog reaches 0.980 held-out AUROC; the best confidence score reaches 0.659. On T3, the routing task, Viyog reaches 0.844, ahead of the best logit score, GEN, at 0.812. Be upfront that logit scores win T1, plain OOD detection, around 0.86 versus 0.66. That is the point of the next slide: the two signals are complementary.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message is complementarity. A logit score such as Energy is strong on OOD and blind to confident adversarial inputs; Viyog is the opposite. As a two-stage cascade at a 5 percent ID false-positive rate, adding Viyog raises ADV recall from 0.157 to 0.834 and OOD recall from 0.343 to 0.424, and ID-to-ADV mis-escalation drops from 0.002 to zero. As a three-way classifier, the full detector panel reaches balanced accuracy 0.798 on CIFAR-100 and 0.863 on GTSRB; the logit plus Viyog pair alone gets 0.758 and 0.768.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Depth sweep over 6 architectures and 2 attacks. The shape statistic peaks at the first conv, with mean T2 AUROC 0.965, and decays with depth. Raw L-infinity magnitude is the opposite: weakest at the first conv, 0.52, and only reaching 0.80 at depth 6. Shape beats the best raw-norm layer at every depth. The reason shape works early: normalizing total variation by mean activation makes the statistic scale-invariant, so an attacker cannot hide by shrinking magnitude. Systems angle: the signal is read before any expensive deep features.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Viyog's stored state is a per-channel profile, about 0.3 KB at 64 channels, against 4.5 to 40 MB for feature-distance baselines like Mahalanobis and KNN. In full inference it adds 2.28 percent of a CNN's MACs and 3.9 percent measured latency on an H200 at batch 1. The standalone score path is 0.05 ms per image, the fastest of the detectors compared. Edge energy numbers in the paper are roofline projections, not measurements, so I don't claim them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builds credibility. An attacker who targets only the magnitude-based score is caught every time in our measurements: 0 percent evasion. An attacker aware of both the shape and high-frequency signals succeeds only 8 percent more often. These are evaluated configurations, not a worst-case proof. Then state the limits plainly: the theory covers affine pre-activations, the threat model is four L-infinity attacks, T3 FPR at 95 percent TPR is still 37.4 percent, and edge energy is projected. We do not claim standalone deployment readiness.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quickly and leave time for questions. Three things: the signal, dormant-channel roughness; the method, normalized total variation with O(C) state and no retraining; and the system result, low-overhead three-way routing when paired with a logit score. The QR codes link to the paper and the live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if asked exactly what is fit. Only the channel profile, the dormant band, a polarity and a threshold, all on the calibration split. Optionally, a linear discriminant head over detector scores gives the three-class ID/OOD/ADV classifier.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table behind the main-result chart. The cross marks scores whose direction flips across architectures, so they cannot be deployed with one threshold. FPR is at 95 percent TPR; lower is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if pushed on generality or deployment.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answers; point back to the relevant main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slideLayout" Target="../slideLayouts/slideLayout1.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chart" Target="/ppt/charts/chart2.xm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225C"/>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548640" y="502920"/>
            <a:ext cx="2651760" cy="790614"/>
          </a:xfrm>
          <a:prstGeom prst="rect">
            <a:avLst/>
          </a:prstGeom>
        </p:spPr>
      </p:pic>
      <p:pic>
        <p:nvPicPr>
          <p:cNvPr id="4" name="Image 1" descr="preencoded.png">    </p:cNvPr>
          <p:cNvPicPr>
            <a:picLocks noChangeAspect="1"/>
          </p:cNvPicPr>
          <p:nvPr/>
        </p:nvPicPr>
        <p:blipFill>
          <a:blip r:embed="rId2"/>
          <a:stretch>
            <a:fillRect/>
          </a:stretch>
        </p:blipFill>
        <p:spPr>
          <a:xfrm>
            <a:off x="9265615" y="621792"/>
            <a:ext cx="2377440" cy="432897"/>
          </a:xfrm>
          <a:prstGeom prst="rect">
            <a:avLst/>
          </a:prstGeom>
        </p:spPr>
      </p:pic>
      <p:sp>
        <p:nvSpPr>
          <p:cNvPr id="5" name="Text 0"/>
          <p:cNvSpPr txBox="1"/>
          <p:nvPr/>
        </p:nvSpPr>
        <p:spPr>
          <a:xfrm>
            <a:off x="548640" y="1691640"/>
            <a:ext cx="7498080" cy="2514600"/>
          </a:xfrm>
          <a:prstGeom prst="rect">
            <a:avLst/>
          </a:prstGeom>
          <a:noFill/>
          <a:ln/>
        </p:spPr>
        <p:txBody>
          <a:bodyPr wrap="square" lIns="0" tIns="0" rIns="0" bIns="0" rtlCol="0" anchor="ctr"/>
          <a:lstStyle/>
          <a:p>
            <a:pPr indent="0" marL="0">
              <a:lnSpc>
                <a:spcPct val="95000"/>
              </a:lnSpc>
              <a:buNone/>
            </a:pPr>
            <a:r>
              <a:rPr lang="en-US" sz="6000" b="1" dirty="0">
                <a:solidFill>
                  <a:srgbClr val="7FDDB0"/>
                </a:solidFill>
                <a:latin typeface="Cambria" pitchFamily="34" charset="0"/>
                <a:ea typeface="Cambria" pitchFamily="34" charset="-122"/>
                <a:cs typeface="Cambria" pitchFamily="34" charset="-120"/>
              </a:rPr>
              <a:t>Viyog</a:t>
            </a:r>
            <a:endParaRPr lang="en-US" sz="6000" dirty="0"/>
          </a:p>
          <a:p>
            <a:pPr indent="0" marL="0">
              <a:lnSpc>
                <a:spcPct val="95000"/>
              </a:lnSpc>
              <a:buNone/>
            </a:pPr>
            <a:r>
              <a:rPr lang="en-US" sz="3800" b="1" dirty="0">
                <a:solidFill>
                  <a:srgbClr val="FFFFFF"/>
                </a:solidFill>
                <a:latin typeface="Cambria" pitchFamily="34" charset="0"/>
                <a:ea typeface="Cambria" pitchFamily="34" charset="-122"/>
                <a:cs typeface="Cambria" pitchFamily="34" charset="-120"/>
              </a:rPr>
              <a:t>Separating Adversarial</a:t>
            </a:r>
            <a:endParaRPr lang="en-US" sz="6000" dirty="0"/>
          </a:p>
          <a:p>
            <a:pPr indent="0" marL="0">
              <a:lnSpc>
                <a:spcPct val="95000"/>
              </a:lnSpc>
              <a:buNone/>
            </a:pPr>
            <a:r>
              <a:rPr lang="en-US" sz="3800" b="1" dirty="0">
                <a:solidFill>
                  <a:srgbClr val="FFFFFF"/>
                </a:solidFill>
                <a:latin typeface="Cambria" pitchFamily="34" charset="0"/>
                <a:ea typeface="Cambria" pitchFamily="34" charset="-122"/>
                <a:cs typeface="Cambria" pitchFamily="34" charset="-120"/>
              </a:rPr>
              <a:t>and Out-of-Distribution</a:t>
            </a:r>
            <a:endParaRPr lang="en-US" sz="6000" dirty="0"/>
          </a:p>
        </p:txBody>
      </p:sp>
      <p:sp>
        <p:nvSpPr>
          <p:cNvPr id="6" name="Text 1"/>
          <p:cNvSpPr txBox="1"/>
          <p:nvPr/>
        </p:nvSpPr>
        <p:spPr>
          <a:xfrm>
            <a:off x="548640" y="4315968"/>
            <a:ext cx="7315200" cy="365760"/>
          </a:xfrm>
          <a:prstGeom prst="rect">
            <a:avLst/>
          </a:prstGeom>
          <a:noFill/>
          <a:ln/>
        </p:spPr>
        <p:txBody>
          <a:bodyPr wrap="square" lIns="0" tIns="0" rIns="0" bIns="0" rtlCol="0" anchor="t"/>
          <a:lstStyle/>
          <a:p>
            <a:pPr indent="0" marL="0">
              <a:buNone/>
            </a:pPr>
            <a:r>
              <a:rPr lang="en-US" sz="1700" i="1" dirty="0">
                <a:solidFill>
                  <a:srgbClr val="C9D3E8"/>
                </a:solidFill>
                <a:latin typeface="Calibri" pitchFamily="34" charset="0"/>
                <a:ea typeface="Calibri" pitchFamily="34" charset="-122"/>
                <a:cs typeface="Calibri" pitchFamily="34" charset="-120"/>
              </a:rPr>
              <a:t>A first-layer roughness score that tells attacks apart from natural distribution shift</a:t>
            </a:r>
            <a:endParaRPr lang="en-US" sz="1700" dirty="0"/>
          </a:p>
        </p:txBody>
      </p:sp>
      <p:sp>
        <p:nvSpPr>
          <p:cNvPr id="7" name="Text 2"/>
          <p:cNvSpPr txBox="1"/>
          <p:nvPr/>
        </p:nvSpPr>
        <p:spPr>
          <a:xfrm>
            <a:off x="548640" y="5029200"/>
            <a:ext cx="7680960" cy="6400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Aman Singh</a:t>
            </a:r>
            <a:pPr indent="0" marL="0">
              <a:buNone/>
            </a:pPr>
            <a:r>
              <a:rPr lang="en-US" sz="1500" baseline="30000" dirty="0">
                <a:solidFill>
                  <a:srgbClr val="FFFFFF"/>
                </a:solidFill>
                <a:latin typeface="Calibri" pitchFamily="34" charset="0"/>
                <a:ea typeface="Calibri" pitchFamily="34" charset="-122"/>
                <a:cs typeface="Calibri" pitchFamily="34" charset="-120"/>
              </a:rPr>
              <a:t>1</a:t>
            </a:r>
            <a:pPr indent="0" marL="0">
              <a:buNone/>
            </a:pPr>
            <a:r>
              <a:rPr lang="en-US" sz="1500" dirty="0">
                <a:solidFill>
                  <a:srgbClr val="FFFFFF"/>
                </a:solidFill>
                <a:latin typeface="Calibri" pitchFamily="34" charset="0"/>
                <a:ea typeface="Calibri" pitchFamily="34" charset="-122"/>
                <a:cs typeface="Calibri" pitchFamily="34" charset="-120"/>
              </a:rPr>
              <a:t>, Abhinav Kumar</a:t>
            </a:r>
            <a:pPr indent="0" marL="0">
              <a:buNone/>
            </a:pPr>
            <a:r>
              <a:rPr lang="en-US" sz="1500" baseline="30000" dirty="0">
                <a:solidFill>
                  <a:srgbClr val="FFFFFF"/>
                </a:solidFill>
                <a:latin typeface="Calibri" pitchFamily="34" charset="0"/>
                <a:ea typeface="Calibri" pitchFamily="34" charset="-122"/>
                <a:cs typeface="Calibri" pitchFamily="34" charset="-120"/>
              </a:rPr>
              <a:t>1</a:t>
            </a:r>
            <a:pPr indent="0" marL="0">
              <a:buNone/>
            </a:pPr>
            <a:r>
              <a:rPr lang="en-US" sz="1500" dirty="0">
                <a:solidFill>
                  <a:srgbClr val="FFFFFF"/>
                </a:solidFill>
                <a:latin typeface="Calibri" pitchFamily="34" charset="0"/>
                <a:ea typeface="Calibri" pitchFamily="34" charset="-122"/>
                <a:cs typeface="Calibri" pitchFamily="34" charset="-120"/>
              </a:rPr>
              <a:t>, Rishab Kashyap</a:t>
            </a:r>
            <a:pPr indent="0" marL="0">
              <a:buNone/>
            </a:pPr>
            <a:r>
              <a:rPr lang="en-US" sz="1500" baseline="30000" dirty="0">
                <a:solidFill>
                  <a:srgbClr val="FFFFFF"/>
                </a:solidFill>
                <a:latin typeface="Calibri" pitchFamily="34" charset="0"/>
                <a:ea typeface="Calibri" pitchFamily="34" charset="-122"/>
                <a:cs typeface="Calibri" pitchFamily="34" charset="-120"/>
              </a:rPr>
              <a:t>1</a:t>
            </a:r>
            <a:pPr indent="0" marL="0">
              <a:buNone/>
            </a:pPr>
            <a:r>
              <a:rPr lang="en-US" sz="1500" dirty="0">
                <a:solidFill>
                  <a:srgbClr val="FFFFFF"/>
                </a:solidFill>
                <a:latin typeface="Calibri" pitchFamily="34" charset="0"/>
                <a:ea typeface="Calibri" pitchFamily="34" charset="-122"/>
                <a:cs typeface="Calibri" pitchFamily="34" charset="-120"/>
              </a:rPr>
              <a:t>, Soyeong Park</a:t>
            </a:r>
            <a:pPr indent="0" marL="0">
              <a:buNone/>
            </a:pPr>
            <a:r>
              <a:rPr lang="en-US" sz="1500" baseline="30000" dirty="0">
                <a:solidFill>
                  <a:srgbClr val="FFFFFF"/>
                </a:solidFill>
                <a:latin typeface="Calibri" pitchFamily="34" charset="0"/>
                <a:ea typeface="Calibri" pitchFamily="34" charset="-122"/>
                <a:cs typeface="Calibri" pitchFamily="34" charset="-120"/>
              </a:rPr>
              <a:t>1</a:t>
            </a:r>
            <a:pPr indent="0" marL="0">
              <a:buNone/>
            </a:pPr>
            <a:r>
              <a:rPr lang="en-US" sz="1500" dirty="0">
                <a:solidFill>
                  <a:srgbClr val="FFFFFF"/>
                </a:solidFill>
                <a:latin typeface="Calibri" pitchFamily="34" charset="0"/>
                <a:ea typeface="Calibri" pitchFamily="34" charset="-122"/>
                <a:cs typeface="Calibri" pitchFamily="34" charset="-120"/>
              </a:rPr>
              <a:t>, Ameya Gurjar</a:t>
            </a:r>
            <a:pPr indent="0" marL="0">
              <a:buNone/>
            </a:pPr>
            <a:r>
              <a:rPr lang="en-US" sz="1500" baseline="30000" dirty="0">
                <a:solidFill>
                  <a:srgbClr val="FFFFFF"/>
                </a:solidFill>
                <a:latin typeface="Calibri" pitchFamily="34" charset="0"/>
                <a:ea typeface="Calibri" pitchFamily="34" charset="-122"/>
                <a:cs typeface="Calibri" pitchFamily="34" charset="-120"/>
              </a:rPr>
              <a:t>1</a:t>
            </a:r>
            <a:pPr indent="0" marL="0">
              <a:buNone/>
            </a:pPr>
            <a:r>
              <a:rPr lang="en-US" sz="1500" dirty="0">
                <a:solidFill>
                  <a:srgbClr val="FFFFFF"/>
                </a:solidFill>
                <a:latin typeface="Calibri" pitchFamily="34" charset="0"/>
                <a:ea typeface="Calibri" pitchFamily="34" charset="-122"/>
                <a:cs typeface="Calibri" pitchFamily="34" charset="-120"/>
              </a:rPr>
              <a:t>,</a:t>
            </a:r>
            <a:endParaRPr lang="en-US" sz="1500" dirty="0"/>
          </a:p>
          <a:p>
            <a:pPr indent="0" marL="0">
              <a:buNone/>
            </a:pPr>
            <a:r>
              <a:rPr lang="en-US" sz="1500" dirty="0">
                <a:solidFill>
                  <a:srgbClr val="FFFFFF"/>
                </a:solidFill>
                <a:latin typeface="Calibri" pitchFamily="34" charset="0"/>
                <a:ea typeface="Calibri" pitchFamily="34" charset="-122"/>
                <a:cs typeface="Calibri" pitchFamily="34" charset="-120"/>
              </a:rPr>
              <a:t>Yohan Ko</a:t>
            </a:r>
            <a:pPr indent="0" marL="0">
              <a:buNone/>
            </a:pPr>
            <a:r>
              <a:rPr lang="en-US" sz="1500" baseline="30000" dirty="0">
                <a:solidFill>
                  <a:srgbClr val="FFFFFF"/>
                </a:solidFill>
                <a:latin typeface="Calibri" pitchFamily="34" charset="0"/>
                <a:ea typeface="Calibri" pitchFamily="34" charset="-122"/>
                <a:cs typeface="Calibri" pitchFamily="34" charset="-120"/>
              </a:rPr>
              <a:t>2</a:t>
            </a:r>
            <a:pPr indent="0" marL="0">
              <a:buNone/>
            </a:pPr>
            <a:r>
              <a:rPr lang="en-US" sz="1500" dirty="0">
                <a:solidFill>
                  <a:srgbClr val="FFFFFF"/>
                </a:solidFill>
                <a:latin typeface="Calibri" pitchFamily="34" charset="0"/>
                <a:ea typeface="Calibri" pitchFamily="34" charset="-122"/>
                <a:cs typeface="Calibri" pitchFamily="34" charset="-120"/>
              </a:rPr>
              <a:t>, Hwisoo So</a:t>
            </a:r>
            <a:pPr indent="0" marL="0">
              <a:buNone/>
            </a:pPr>
            <a:r>
              <a:rPr lang="en-US" sz="1500" baseline="30000" dirty="0">
                <a:solidFill>
                  <a:srgbClr val="FFFFFF"/>
                </a:solidFill>
                <a:latin typeface="Calibri" pitchFamily="34" charset="0"/>
                <a:ea typeface="Calibri" pitchFamily="34" charset="-122"/>
                <a:cs typeface="Calibri" pitchFamily="34" charset="-120"/>
              </a:rPr>
              <a:t>3</a:t>
            </a:r>
            <a:pPr indent="0" marL="0">
              <a:buNone/>
            </a:pPr>
            <a:r>
              <a:rPr lang="en-US" sz="1500" dirty="0">
                <a:solidFill>
                  <a:srgbClr val="FFFFFF"/>
                </a:solidFill>
                <a:latin typeface="Calibri" pitchFamily="34" charset="0"/>
                <a:ea typeface="Calibri" pitchFamily="34" charset="-122"/>
                <a:cs typeface="Calibri" pitchFamily="34" charset="-120"/>
              </a:rPr>
              <a:t>, Uiwon Hwang</a:t>
            </a:r>
            <a:pPr indent="0" marL="0">
              <a:buNone/>
            </a:pPr>
            <a:r>
              <a:rPr lang="en-US" sz="1500" baseline="30000" dirty="0">
                <a:solidFill>
                  <a:srgbClr val="FFFFFF"/>
                </a:solidFill>
                <a:latin typeface="Calibri" pitchFamily="34" charset="0"/>
                <a:ea typeface="Calibri" pitchFamily="34" charset="-122"/>
                <a:cs typeface="Calibri" pitchFamily="34" charset="-120"/>
              </a:rPr>
              <a:t>4</a:t>
            </a:r>
            <a:pPr indent="0" marL="0">
              <a:buNone/>
            </a:pPr>
            <a:r>
              <a:rPr lang="en-US" sz="1500" dirty="0">
                <a:solidFill>
                  <a:srgbClr val="FFFFFF"/>
                </a:solidFill>
                <a:latin typeface="Calibri" pitchFamily="34" charset="0"/>
                <a:ea typeface="Calibri" pitchFamily="34" charset="-122"/>
                <a:cs typeface="Calibri" pitchFamily="34" charset="-120"/>
              </a:rPr>
              <a:t>, Kyoungwoo Lee</a:t>
            </a:r>
            <a:pPr indent="0" marL="0">
              <a:buNone/>
            </a:pPr>
            <a:r>
              <a:rPr lang="en-US" sz="1500" baseline="30000" dirty="0">
                <a:solidFill>
                  <a:srgbClr val="FFFFFF"/>
                </a:solidFill>
                <a:latin typeface="Calibri" pitchFamily="34" charset="0"/>
                <a:ea typeface="Calibri" pitchFamily="34" charset="-122"/>
                <a:cs typeface="Calibri" pitchFamily="34" charset="-120"/>
              </a:rPr>
              <a:t>2</a:t>
            </a:r>
            <a:pPr indent="0" marL="0">
              <a:buNone/>
            </a:pPr>
            <a:r>
              <a:rPr lang="en-US" sz="1500" dirty="0">
                <a:solidFill>
                  <a:srgbClr val="FFFFFF"/>
                </a:solidFill>
                <a:latin typeface="Calibri" pitchFamily="34" charset="0"/>
                <a:ea typeface="Calibri" pitchFamily="34" charset="-122"/>
                <a:cs typeface="Calibri" pitchFamily="34" charset="-120"/>
              </a:rPr>
              <a:t>, Aviral Shrivastava</a:t>
            </a:r>
            <a:pPr indent="0" marL="0">
              <a:buNone/>
            </a:pPr>
            <a:r>
              <a:rPr lang="en-US" sz="1500" baseline="30000" dirty="0">
                <a:solidFill>
                  <a:srgbClr val="FFFFFF"/>
                </a:solidFill>
                <a:latin typeface="Calibri" pitchFamily="34" charset="0"/>
                <a:ea typeface="Calibri" pitchFamily="34" charset="-122"/>
                <a:cs typeface="Calibri" pitchFamily="34" charset="-120"/>
              </a:rPr>
              <a:t>1</a:t>
            </a:r>
            <a:endParaRPr lang="en-US" sz="1500" dirty="0"/>
          </a:p>
        </p:txBody>
      </p:sp>
      <p:sp>
        <p:nvSpPr>
          <p:cNvPr id="8" name="Text 3"/>
          <p:cNvSpPr txBox="1"/>
          <p:nvPr/>
        </p:nvSpPr>
        <p:spPr>
          <a:xfrm>
            <a:off x="548640" y="5760720"/>
            <a:ext cx="10972800" cy="320040"/>
          </a:xfrm>
          <a:prstGeom prst="rect">
            <a:avLst/>
          </a:prstGeom>
          <a:noFill/>
          <a:ln/>
        </p:spPr>
        <p:txBody>
          <a:bodyPr wrap="square" lIns="0" tIns="0" rIns="0" bIns="0" rtlCol="0" anchor="t"/>
          <a:lstStyle/>
          <a:p>
            <a:pPr indent="0" marL="0">
              <a:buNone/>
            </a:pPr>
            <a:r>
              <a:rPr lang="en-US" sz="1200" baseline="30000" dirty="0">
                <a:solidFill>
                  <a:srgbClr val="9FB0D0"/>
                </a:solidFill>
                <a:latin typeface="Calibri" pitchFamily="34" charset="0"/>
                <a:ea typeface="Calibri" pitchFamily="34" charset="-122"/>
                <a:cs typeface="Calibri" pitchFamily="34" charset="-120"/>
              </a:rPr>
              <a:t>1</a:t>
            </a:r>
            <a:pPr indent="0" marL="0">
              <a:buNone/>
            </a:pPr>
            <a:r>
              <a:rPr lang="en-US" sz="1200" dirty="0">
                <a:solidFill>
                  <a:srgbClr val="9FB0D0"/>
                </a:solidFill>
                <a:latin typeface="Calibri" pitchFamily="34" charset="0"/>
                <a:ea typeface="Calibri" pitchFamily="34" charset="-122"/>
                <a:cs typeface="Calibri" pitchFamily="34" charset="-120"/>
              </a:rPr>
              <a:t>Arizona State University   </a:t>
            </a:r>
            <a:pPr indent="0" marL="0">
              <a:buNone/>
            </a:pPr>
            <a:r>
              <a:rPr lang="en-US" sz="1200" baseline="30000" dirty="0">
                <a:solidFill>
                  <a:srgbClr val="9FB0D0"/>
                </a:solidFill>
                <a:latin typeface="Calibri" pitchFamily="34" charset="0"/>
                <a:ea typeface="Calibri" pitchFamily="34" charset="-122"/>
                <a:cs typeface="Calibri" pitchFamily="34" charset="-120"/>
              </a:rPr>
              <a:t>2</a:t>
            </a:r>
            <a:pPr indent="0" marL="0">
              <a:buNone/>
            </a:pPr>
            <a:r>
              <a:rPr lang="en-US" sz="1200" dirty="0">
                <a:solidFill>
                  <a:srgbClr val="9FB0D0"/>
                </a:solidFill>
                <a:latin typeface="Calibri" pitchFamily="34" charset="0"/>
                <a:ea typeface="Calibri" pitchFamily="34" charset="-122"/>
                <a:cs typeface="Calibri" pitchFamily="34" charset="-120"/>
              </a:rPr>
              <a:t>Yonsei University   </a:t>
            </a:r>
            <a:pPr indent="0" marL="0">
              <a:buNone/>
            </a:pPr>
            <a:r>
              <a:rPr lang="en-US" sz="1200" baseline="30000" dirty="0">
                <a:solidFill>
                  <a:srgbClr val="9FB0D0"/>
                </a:solidFill>
                <a:latin typeface="Calibri" pitchFamily="34" charset="0"/>
                <a:ea typeface="Calibri" pitchFamily="34" charset="-122"/>
                <a:cs typeface="Calibri" pitchFamily="34" charset="-120"/>
              </a:rPr>
              <a:t>3</a:t>
            </a:r>
            <a:pPr indent="0" marL="0">
              <a:buNone/>
            </a:pPr>
            <a:r>
              <a:rPr lang="en-US" sz="1200" dirty="0">
                <a:solidFill>
                  <a:srgbClr val="9FB0D0"/>
                </a:solidFill>
                <a:latin typeface="Calibri" pitchFamily="34" charset="0"/>
                <a:ea typeface="Calibri" pitchFamily="34" charset="-122"/>
                <a:cs typeface="Calibri" pitchFamily="34" charset="-120"/>
              </a:rPr>
              <a:t>Kyungpook National University   </a:t>
            </a:r>
            <a:pPr indent="0" marL="0">
              <a:buNone/>
            </a:pPr>
            <a:r>
              <a:rPr lang="en-US" sz="1200" baseline="30000" dirty="0">
                <a:solidFill>
                  <a:srgbClr val="9FB0D0"/>
                </a:solidFill>
                <a:latin typeface="Calibri" pitchFamily="34" charset="0"/>
                <a:ea typeface="Calibri" pitchFamily="34" charset="-122"/>
                <a:cs typeface="Calibri" pitchFamily="34" charset="-120"/>
              </a:rPr>
              <a:t>4</a:t>
            </a:r>
            <a:pPr indent="0" marL="0">
              <a:buNone/>
            </a:pPr>
            <a:r>
              <a:rPr lang="en-US" sz="1200" dirty="0">
                <a:solidFill>
                  <a:srgbClr val="9FB0D0"/>
                </a:solidFill>
                <a:latin typeface="Calibri" pitchFamily="34" charset="0"/>
                <a:ea typeface="Calibri" pitchFamily="34" charset="-122"/>
                <a:cs typeface="Calibri" pitchFamily="34" charset="-120"/>
              </a:rPr>
              <a:t>Ewha Womans University</a:t>
            </a:r>
            <a:endParaRPr lang="en-US" sz="1200" dirty="0"/>
          </a:p>
        </p:txBody>
      </p:sp>
      <p:pic>
        <p:nvPicPr>
          <p:cNvPr id="9" name="Image 2" descr="preencoded.png">    </p:cNvPr>
          <p:cNvPicPr>
            <a:picLocks noChangeAspect="1"/>
          </p:cNvPicPr>
          <p:nvPr/>
        </p:nvPicPr>
        <p:blipFill>
          <a:blip r:embed="rId3"/>
          <a:stretch>
            <a:fillRect/>
          </a:stretch>
        </p:blipFill>
        <p:spPr>
          <a:xfrm>
            <a:off x="8732520" y="1554480"/>
            <a:ext cx="1463040" cy="1463040"/>
          </a:xfrm>
          <a:prstGeom prst="rect">
            <a:avLst/>
          </a:prstGeom>
        </p:spPr>
      </p:pic>
      <p:sp>
        <p:nvSpPr>
          <p:cNvPr id="10" name="Shape 4"/>
          <p:cNvSpPr/>
          <p:nvPr/>
        </p:nvSpPr>
        <p:spPr>
          <a:xfrm>
            <a:off x="8732520" y="1554480"/>
            <a:ext cx="1463040" cy="1463040"/>
          </a:xfrm>
          <a:prstGeom prst="rect">
            <a:avLst/>
          </a:prstGeom>
          <a:ln w="25400">
            <a:solidFill>
              <a:srgbClr val="E3ECF4"/>
            </a:solidFill>
            <a:prstDash val="solid"/>
          </a:ln>
        </p:spPr>
      </p:sp>
      <p:sp>
        <p:nvSpPr>
          <p:cNvPr id="11" name="Text 5"/>
          <p:cNvSpPr txBox="1"/>
          <p:nvPr/>
        </p:nvSpPr>
        <p:spPr>
          <a:xfrm>
            <a:off x="10378440" y="2103120"/>
            <a:ext cx="1371600" cy="365760"/>
          </a:xfrm>
          <a:prstGeom prst="rect">
            <a:avLst/>
          </a:prstGeom>
          <a:noFill/>
          <a:ln/>
        </p:spPr>
        <p:txBody>
          <a:bodyPr wrap="square" lIns="0" tIns="0" rIns="0" bIns="0" rtlCol="0" anchor="ctr"/>
          <a:lstStyle/>
          <a:p>
            <a:pPr indent="0" marL="0">
              <a:buNone/>
            </a:pPr>
            <a:r>
              <a:rPr lang="en-US" sz="1500" b="1" dirty="0">
                <a:solidFill>
                  <a:srgbClr val="E3ECF4"/>
                </a:solidFill>
                <a:latin typeface="Calibri" pitchFamily="34" charset="0"/>
                <a:ea typeface="Calibri" pitchFamily="34" charset="-122"/>
                <a:cs typeface="Calibri" pitchFamily="34" charset="-120"/>
              </a:rPr>
              <a:t>ID · smooth</a:t>
            </a:r>
            <a:endParaRPr lang="en-US" sz="1500" dirty="0"/>
          </a:p>
        </p:txBody>
      </p:sp>
      <p:pic>
        <p:nvPicPr>
          <p:cNvPr id="12" name="Image 3" descr="preencoded.png">    </p:cNvPr>
          <p:cNvPicPr>
            <a:picLocks noChangeAspect="1"/>
          </p:cNvPicPr>
          <p:nvPr/>
        </p:nvPicPr>
        <p:blipFill>
          <a:blip r:embed="rId4"/>
          <a:stretch>
            <a:fillRect/>
          </a:stretch>
        </p:blipFill>
        <p:spPr>
          <a:xfrm>
            <a:off x="8732520" y="3337560"/>
            <a:ext cx="1463040" cy="1463040"/>
          </a:xfrm>
          <a:prstGeom prst="rect">
            <a:avLst/>
          </a:prstGeom>
        </p:spPr>
      </p:pic>
      <p:sp>
        <p:nvSpPr>
          <p:cNvPr id="13" name="Shape 6"/>
          <p:cNvSpPr/>
          <p:nvPr/>
        </p:nvSpPr>
        <p:spPr>
          <a:xfrm>
            <a:off x="8732520" y="3337560"/>
            <a:ext cx="1463040" cy="1463040"/>
          </a:xfrm>
          <a:prstGeom prst="rect">
            <a:avLst/>
          </a:prstGeom>
          <a:ln w="25400">
            <a:solidFill>
              <a:srgbClr val="F6D48A"/>
            </a:solidFill>
            <a:prstDash val="solid"/>
          </a:ln>
        </p:spPr>
      </p:sp>
      <p:sp>
        <p:nvSpPr>
          <p:cNvPr id="14" name="Text 7"/>
          <p:cNvSpPr txBox="1"/>
          <p:nvPr/>
        </p:nvSpPr>
        <p:spPr>
          <a:xfrm>
            <a:off x="10378440" y="3886200"/>
            <a:ext cx="1371600" cy="365760"/>
          </a:xfrm>
          <a:prstGeom prst="rect">
            <a:avLst/>
          </a:prstGeom>
          <a:noFill/>
          <a:ln/>
        </p:spPr>
        <p:txBody>
          <a:bodyPr wrap="square" lIns="0" tIns="0" rIns="0" bIns="0" rtlCol="0" anchor="ctr"/>
          <a:lstStyle/>
          <a:p>
            <a:pPr indent="0" marL="0">
              <a:buNone/>
            </a:pPr>
            <a:r>
              <a:rPr lang="en-US" sz="1500" b="1" dirty="0">
                <a:solidFill>
                  <a:srgbClr val="F6D48A"/>
                </a:solidFill>
                <a:latin typeface="Calibri" pitchFamily="34" charset="0"/>
                <a:ea typeface="Calibri" pitchFamily="34" charset="-122"/>
                <a:cs typeface="Calibri" pitchFamily="34" charset="-120"/>
              </a:rPr>
              <a:t>OOD · smooth</a:t>
            </a:r>
            <a:endParaRPr lang="en-US" sz="1500" dirty="0"/>
          </a:p>
        </p:txBody>
      </p:sp>
      <p:pic>
        <p:nvPicPr>
          <p:cNvPr id="15" name="Image 4" descr="preencoded.png">    </p:cNvPr>
          <p:cNvPicPr>
            <a:picLocks noChangeAspect="1"/>
          </p:cNvPicPr>
          <p:nvPr/>
        </p:nvPicPr>
        <p:blipFill>
          <a:blip r:embed="rId5"/>
          <a:stretch>
            <a:fillRect/>
          </a:stretch>
        </p:blipFill>
        <p:spPr>
          <a:xfrm>
            <a:off x="8732520" y="5120640"/>
            <a:ext cx="1463040" cy="1463040"/>
          </a:xfrm>
          <a:prstGeom prst="rect">
            <a:avLst/>
          </a:prstGeom>
        </p:spPr>
      </p:pic>
      <p:sp>
        <p:nvSpPr>
          <p:cNvPr id="16" name="Shape 8"/>
          <p:cNvSpPr/>
          <p:nvPr/>
        </p:nvSpPr>
        <p:spPr>
          <a:xfrm>
            <a:off x="8732520" y="5120640"/>
            <a:ext cx="1463040" cy="1463040"/>
          </a:xfrm>
          <a:prstGeom prst="rect">
            <a:avLst/>
          </a:prstGeom>
          <a:ln w="25400">
            <a:solidFill>
              <a:srgbClr val="F4A3AA"/>
            </a:solidFill>
            <a:prstDash val="solid"/>
          </a:ln>
        </p:spPr>
      </p:sp>
      <p:sp>
        <p:nvSpPr>
          <p:cNvPr id="17" name="Text 9"/>
          <p:cNvSpPr txBox="1"/>
          <p:nvPr/>
        </p:nvSpPr>
        <p:spPr>
          <a:xfrm>
            <a:off x="10378440" y="5669280"/>
            <a:ext cx="1371600" cy="365760"/>
          </a:xfrm>
          <a:prstGeom prst="rect">
            <a:avLst/>
          </a:prstGeom>
          <a:noFill/>
          <a:ln/>
        </p:spPr>
        <p:txBody>
          <a:bodyPr wrap="square" lIns="0" tIns="0" rIns="0" bIns="0" rtlCol="0" anchor="ctr"/>
          <a:lstStyle/>
          <a:p>
            <a:pPr indent="0" marL="0">
              <a:buNone/>
            </a:pPr>
            <a:r>
              <a:rPr lang="en-US" sz="1500" b="1" dirty="0">
                <a:solidFill>
                  <a:srgbClr val="F4A3AA"/>
                </a:solidFill>
                <a:latin typeface="Calibri" pitchFamily="34" charset="0"/>
                <a:ea typeface="Calibri" pitchFamily="34" charset="-122"/>
                <a:cs typeface="Calibri" pitchFamily="34" charset="-120"/>
              </a:rPr>
              <a:t>ADV · rough</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THE PROBLEM</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Abnormal inputs need different responses, not one score</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2</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2240280"/>
            <a:ext cx="1600200" cy="1188720"/>
          </a:xfrm>
          <a:prstGeom prst="roundRect">
            <a:avLst>
              <a:gd name="adj" fmla="val 7692"/>
            </a:avLst>
          </a:prstGeom>
          <a:solidFill>
            <a:srgbClr val="F4F6F9"/>
          </a:solidFill>
          <a:ln w="12700">
            <a:solidFill>
              <a:srgbClr val="DDE1E8"/>
            </a:solidFill>
            <a:prstDash val="solid"/>
          </a:ln>
        </p:spPr>
      </p:sp>
      <p:sp>
        <p:nvSpPr>
          <p:cNvPr id="9" name="Shape 5"/>
          <p:cNvSpPr/>
          <p:nvPr/>
        </p:nvSpPr>
        <p:spPr>
          <a:xfrm>
            <a:off x="1097280" y="2359152"/>
            <a:ext cx="457200" cy="457200"/>
          </a:xfrm>
          <a:prstGeom prst="ellipse">
            <a:avLst/>
          </a:prstGeom>
          <a:solidFill>
            <a:srgbClr val="05225C"/>
          </a:solidFill>
          <a:ln w="12700">
            <a:solidFill>
              <a:srgbClr val="05225C"/>
            </a:solidFill>
            <a:prstDash val="solid"/>
          </a:ln>
        </p:spPr>
      </p:sp>
      <p:pic>
        <p:nvPicPr>
          <p:cNvPr id="10" name="Image 1" descr="preencoded.png">    </p:cNvPr>
          <p:cNvPicPr>
            <a:picLocks noChangeAspect="1"/>
          </p:cNvPicPr>
          <p:nvPr/>
        </p:nvPicPr>
        <p:blipFill>
          <a:blip r:embed="rId2"/>
          <a:stretch>
            <a:fillRect/>
          </a:stretch>
        </p:blipFill>
        <p:spPr>
          <a:xfrm>
            <a:off x="1216152" y="2478024"/>
            <a:ext cx="219456" cy="219456"/>
          </a:xfrm>
          <a:prstGeom prst="rect">
            <a:avLst/>
          </a:prstGeom>
        </p:spPr>
      </p:pic>
      <p:sp>
        <p:nvSpPr>
          <p:cNvPr id="11" name="Text 6"/>
          <p:cNvSpPr txBox="1"/>
          <p:nvPr/>
        </p:nvSpPr>
        <p:spPr>
          <a:xfrm>
            <a:off x="548640" y="2852928"/>
            <a:ext cx="1600200" cy="274320"/>
          </a:xfrm>
          <a:prstGeom prst="rect">
            <a:avLst/>
          </a:prstGeom>
          <a:noFill/>
          <a:ln/>
        </p:spPr>
        <p:txBody>
          <a:bodyPr wrap="square" lIns="0" tIns="0" rIns="0" bIns="0" rtlCol="0" anchor="t"/>
          <a:lstStyle/>
          <a:p>
            <a:pPr algn="ctr" indent="0" marL="0">
              <a:buNone/>
            </a:pPr>
            <a:r>
              <a:rPr lang="en-US" sz="1500" b="1" dirty="0">
                <a:solidFill>
                  <a:srgbClr val="05225C"/>
                </a:solidFill>
                <a:latin typeface="Calibri" pitchFamily="34" charset="0"/>
                <a:ea typeface="Calibri" pitchFamily="34" charset="-122"/>
                <a:cs typeface="Calibri" pitchFamily="34" charset="-120"/>
              </a:rPr>
              <a:t>Input</a:t>
            </a:r>
            <a:endParaRPr lang="en-US" sz="1500" dirty="0"/>
          </a:p>
        </p:txBody>
      </p:sp>
      <p:sp>
        <p:nvSpPr>
          <p:cNvPr id="12" name="Text 7"/>
          <p:cNvSpPr txBox="1"/>
          <p:nvPr/>
        </p:nvSpPr>
        <p:spPr>
          <a:xfrm>
            <a:off x="566928" y="3108960"/>
            <a:ext cx="1563624" cy="274320"/>
          </a:xfrm>
          <a:prstGeom prst="rect">
            <a:avLst/>
          </a:prstGeom>
          <a:noFill/>
          <a:ln/>
        </p:spPr>
        <p:txBody>
          <a:bodyPr wrap="square" lIns="0" tIns="0" rIns="0" bIns="0" rtlCol="0" anchor="t"/>
          <a:lstStyle/>
          <a:p>
            <a:pPr algn="ctr" indent="0" marL="0">
              <a:buNone/>
            </a:pPr>
            <a:r>
              <a:rPr lang="en-US" sz="1050" dirty="0">
                <a:solidFill>
                  <a:srgbClr val="5A6178"/>
                </a:solidFill>
                <a:latin typeface="Calibri" pitchFamily="34" charset="0"/>
                <a:ea typeface="Calibri" pitchFamily="34" charset="-122"/>
                <a:cs typeface="Calibri" pitchFamily="34" charset="-120"/>
              </a:rPr>
              <a:t>normal, shifted or attacked</a:t>
            </a:r>
            <a:endParaRPr lang="en-US" sz="1050" dirty="0"/>
          </a:p>
        </p:txBody>
      </p:sp>
      <p:sp>
        <p:nvSpPr>
          <p:cNvPr id="13" name="Shape 8"/>
          <p:cNvSpPr/>
          <p:nvPr/>
        </p:nvSpPr>
        <p:spPr>
          <a:xfrm>
            <a:off x="2286000" y="2697480"/>
            <a:ext cx="411480" cy="274320"/>
          </a:xfrm>
          <a:prstGeom prst="rightArrow">
            <a:avLst/>
          </a:prstGeom>
          <a:solidFill>
            <a:srgbClr val="A3AABA"/>
          </a:solidFill>
          <a:ln w="12700">
            <a:solidFill>
              <a:srgbClr val="A3AABA"/>
            </a:solidFill>
            <a:prstDash val="solid"/>
          </a:ln>
        </p:spPr>
      </p:sp>
      <p:sp>
        <p:nvSpPr>
          <p:cNvPr id="14" name="Shape 9"/>
          <p:cNvSpPr/>
          <p:nvPr/>
        </p:nvSpPr>
        <p:spPr>
          <a:xfrm>
            <a:off x="2834640" y="2240280"/>
            <a:ext cx="1691640" cy="1188720"/>
          </a:xfrm>
          <a:prstGeom prst="roundRect">
            <a:avLst>
              <a:gd name="adj" fmla="val 7692"/>
            </a:avLst>
          </a:prstGeom>
          <a:solidFill>
            <a:srgbClr val="F4F6F9"/>
          </a:solidFill>
          <a:ln w="12700">
            <a:solidFill>
              <a:srgbClr val="DDE1E8"/>
            </a:solidFill>
            <a:prstDash val="solid"/>
          </a:ln>
        </p:spPr>
      </p:sp>
      <p:sp>
        <p:nvSpPr>
          <p:cNvPr id="15" name="Shape 10"/>
          <p:cNvSpPr/>
          <p:nvPr/>
        </p:nvSpPr>
        <p:spPr>
          <a:xfrm>
            <a:off x="3447288" y="2359152"/>
            <a:ext cx="457200" cy="457200"/>
          </a:xfrm>
          <a:prstGeom prst="ellipse">
            <a:avLst/>
          </a:prstGeom>
          <a:solidFill>
            <a:srgbClr val="05225C"/>
          </a:solidFill>
          <a:ln w="12700">
            <a:solidFill>
              <a:srgbClr val="05225C"/>
            </a:solidFill>
            <a:prstDash val="solid"/>
          </a:ln>
        </p:spPr>
      </p:sp>
      <p:pic>
        <p:nvPicPr>
          <p:cNvPr id="16" name="Image 2" descr="preencoded.png">    </p:cNvPr>
          <p:cNvPicPr>
            <a:picLocks noChangeAspect="1"/>
          </p:cNvPicPr>
          <p:nvPr/>
        </p:nvPicPr>
        <p:blipFill>
          <a:blip r:embed="rId3"/>
          <a:stretch>
            <a:fillRect/>
          </a:stretch>
        </p:blipFill>
        <p:spPr>
          <a:xfrm>
            <a:off x="3566160" y="2478024"/>
            <a:ext cx="219456" cy="219456"/>
          </a:xfrm>
          <a:prstGeom prst="rect">
            <a:avLst/>
          </a:prstGeom>
        </p:spPr>
      </p:pic>
      <p:sp>
        <p:nvSpPr>
          <p:cNvPr id="17" name="Text 11"/>
          <p:cNvSpPr txBox="1"/>
          <p:nvPr/>
        </p:nvSpPr>
        <p:spPr>
          <a:xfrm>
            <a:off x="2834640" y="2852928"/>
            <a:ext cx="1691640" cy="274320"/>
          </a:xfrm>
          <a:prstGeom prst="rect">
            <a:avLst/>
          </a:prstGeom>
          <a:noFill/>
          <a:ln/>
        </p:spPr>
        <p:txBody>
          <a:bodyPr wrap="square" lIns="0" tIns="0" rIns="0" bIns="0" rtlCol="0" anchor="t"/>
          <a:lstStyle/>
          <a:p>
            <a:pPr algn="ctr" indent="0" marL="0">
              <a:buNone/>
            </a:pPr>
            <a:r>
              <a:rPr lang="en-US" sz="1500" b="1" dirty="0">
                <a:solidFill>
                  <a:srgbClr val="05225C"/>
                </a:solidFill>
                <a:latin typeface="Calibri" pitchFamily="34" charset="0"/>
                <a:ea typeface="Calibri" pitchFamily="34" charset="-122"/>
                <a:cs typeface="Calibri" pitchFamily="34" charset="-120"/>
              </a:rPr>
              <a:t>Classifier</a:t>
            </a:r>
            <a:endParaRPr lang="en-US" sz="1500" dirty="0"/>
          </a:p>
        </p:txBody>
      </p:sp>
      <p:sp>
        <p:nvSpPr>
          <p:cNvPr id="18" name="Text 12"/>
          <p:cNvSpPr txBox="1"/>
          <p:nvPr/>
        </p:nvSpPr>
        <p:spPr>
          <a:xfrm>
            <a:off x="2880360" y="3108960"/>
            <a:ext cx="1600200" cy="274320"/>
          </a:xfrm>
          <a:prstGeom prst="rect">
            <a:avLst/>
          </a:prstGeom>
          <a:noFill/>
          <a:ln/>
        </p:spPr>
        <p:txBody>
          <a:bodyPr wrap="square" lIns="0" tIns="0" rIns="0" bIns="0" rtlCol="0" anchor="t"/>
          <a:lstStyle/>
          <a:p>
            <a:pPr algn="ctr" indent="0" marL="0">
              <a:buNone/>
            </a:pPr>
            <a:r>
              <a:rPr lang="en-US" sz="1050" dirty="0">
                <a:solidFill>
                  <a:srgbClr val="5A6178"/>
                </a:solidFill>
                <a:latin typeface="Calibri" pitchFamily="34" charset="0"/>
                <a:ea typeface="Calibri" pitchFamily="34" charset="-122"/>
                <a:cs typeface="Calibri" pitchFamily="34" charset="-120"/>
              </a:rPr>
              <a:t>can be confident for all three</a:t>
            </a:r>
            <a:endParaRPr lang="en-US" sz="1050" dirty="0"/>
          </a:p>
        </p:txBody>
      </p:sp>
      <p:sp>
        <p:nvSpPr>
          <p:cNvPr id="19" name="Shape 13"/>
          <p:cNvSpPr/>
          <p:nvPr/>
        </p:nvSpPr>
        <p:spPr>
          <a:xfrm flipV="1">
            <a:off x="4526280" y="1993392"/>
            <a:ext cx="731520" cy="841248"/>
          </a:xfrm>
          <a:prstGeom prst="line">
            <a:avLst/>
          </a:prstGeom>
          <a:noFill/>
          <a:ln w="19050">
            <a:solidFill>
              <a:srgbClr val="A3AABA"/>
            </a:solidFill>
            <a:prstDash val="solid"/>
          </a:ln>
        </p:spPr>
      </p:sp>
      <p:sp>
        <p:nvSpPr>
          <p:cNvPr id="20" name="Shape 14"/>
          <p:cNvSpPr/>
          <p:nvPr/>
        </p:nvSpPr>
        <p:spPr>
          <a:xfrm>
            <a:off x="5257800" y="1691640"/>
            <a:ext cx="868680" cy="603504"/>
          </a:xfrm>
          <a:prstGeom prst="roundRect">
            <a:avLst>
              <a:gd name="adj" fmla="val 15152"/>
            </a:avLst>
          </a:prstGeom>
          <a:solidFill>
            <a:srgbClr val="2F6690"/>
          </a:solidFill>
          <a:ln w="12700">
            <a:solidFill>
              <a:srgbClr val="2F6690"/>
            </a:solidFill>
            <a:prstDash val="solid"/>
          </a:ln>
        </p:spPr>
      </p:sp>
      <p:sp>
        <p:nvSpPr>
          <p:cNvPr id="21" name="Text 15"/>
          <p:cNvSpPr txBox="1"/>
          <p:nvPr/>
        </p:nvSpPr>
        <p:spPr>
          <a:xfrm>
            <a:off x="5257800" y="1691640"/>
            <a:ext cx="868680" cy="60350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ID</a:t>
            </a:r>
            <a:endParaRPr lang="en-US" sz="1600" dirty="0"/>
          </a:p>
        </p:txBody>
      </p:sp>
      <p:sp>
        <p:nvSpPr>
          <p:cNvPr id="22" name="Shape 16"/>
          <p:cNvSpPr/>
          <p:nvPr/>
        </p:nvSpPr>
        <p:spPr>
          <a:xfrm>
            <a:off x="6217920" y="1691640"/>
            <a:ext cx="3017520" cy="603504"/>
          </a:xfrm>
          <a:prstGeom prst="roundRect">
            <a:avLst>
              <a:gd name="adj" fmla="val 15152"/>
            </a:avLst>
          </a:prstGeom>
          <a:solidFill>
            <a:srgbClr val="E3ECF4"/>
          </a:solidFill>
          <a:ln w="12700">
            <a:solidFill>
              <a:srgbClr val="2F6690"/>
            </a:solidFill>
            <a:prstDash val="solid"/>
          </a:ln>
        </p:spPr>
      </p:sp>
      <p:sp>
        <p:nvSpPr>
          <p:cNvPr id="23" name="Shape 17"/>
          <p:cNvSpPr/>
          <p:nvPr/>
        </p:nvSpPr>
        <p:spPr>
          <a:xfrm>
            <a:off x="6309360" y="1801368"/>
            <a:ext cx="384048" cy="384048"/>
          </a:xfrm>
          <a:prstGeom prst="ellipse">
            <a:avLst/>
          </a:prstGeom>
          <a:solidFill>
            <a:srgbClr val="2F6690"/>
          </a:solidFill>
          <a:ln w="12700">
            <a:solidFill>
              <a:srgbClr val="2F6690"/>
            </a:solidFill>
            <a:prstDash val="solid"/>
          </a:ln>
        </p:spPr>
      </p:sp>
      <p:pic>
        <p:nvPicPr>
          <p:cNvPr id="24" name="Image 3" descr="preencoded.png">    </p:cNvPr>
          <p:cNvPicPr>
            <a:picLocks noChangeAspect="1"/>
          </p:cNvPicPr>
          <p:nvPr/>
        </p:nvPicPr>
        <p:blipFill>
          <a:blip r:embed="rId4"/>
          <a:stretch>
            <a:fillRect/>
          </a:stretch>
        </p:blipFill>
        <p:spPr>
          <a:xfrm>
            <a:off x="6409212" y="1901220"/>
            <a:ext cx="184343" cy="184343"/>
          </a:xfrm>
          <a:prstGeom prst="rect">
            <a:avLst/>
          </a:prstGeom>
        </p:spPr>
      </p:pic>
      <p:sp>
        <p:nvSpPr>
          <p:cNvPr id="25" name="Text 18"/>
          <p:cNvSpPr txBox="1"/>
          <p:nvPr/>
        </p:nvSpPr>
        <p:spPr>
          <a:xfrm>
            <a:off x="6793992" y="1691640"/>
            <a:ext cx="2377440" cy="603504"/>
          </a:xfrm>
          <a:prstGeom prst="rect">
            <a:avLst/>
          </a:prstGeom>
          <a:noFill/>
          <a:ln/>
        </p:spPr>
        <p:txBody>
          <a:bodyPr wrap="square" lIns="0" tIns="0" rIns="0" bIns="0" rtlCol="0" anchor="ctr"/>
          <a:lstStyle/>
          <a:p>
            <a:pPr indent="0" marL="0">
              <a:buNone/>
            </a:pPr>
            <a:r>
              <a:rPr lang="en-US" sz="1500" b="1" dirty="0">
                <a:solidFill>
                  <a:srgbClr val="2F6690"/>
                </a:solidFill>
                <a:latin typeface="Calibri" pitchFamily="34" charset="0"/>
                <a:ea typeface="Calibri" pitchFamily="34" charset="-122"/>
                <a:cs typeface="Calibri" pitchFamily="34" charset="-120"/>
              </a:rPr>
              <a:t>Pass to the classifier</a:t>
            </a:r>
            <a:endParaRPr lang="en-US" sz="1500" dirty="0"/>
          </a:p>
        </p:txBody>
      </p:sp>
      <p:sp>
        <p:nvSpPr>
          <p:cNvPr id="26" name="Shape 19"/>
          <p:cNvSpPr/>
          <p:nvPr/>
        </p:nvSpPr>
        <p:spPr>
          <a:xfrm>
            <a:off x="4526280" y="2834640"/>
            <a:ext cx="731520" cy="27432"/>
          </a:xfrm>
          <a:prstGeom prst="line">
            <a:avLst/>
          </a:prstGeom>
          <a:noFill/>
          <a:ln w="19050">
            <a:solidFill>
              <a:srgbClr val="A3AABA"/>
            </a:solidFill>
            <a:prstDash val="solid"/>
          </a:ln>
        </p:spPr>
      </p:sp>
      <p:sp>
        <p:nvSpPr>
          <p:cNvPr id="27" name="Shape 20"/>
          <p:cNvSpPr/>
          <p:nvPr/>
        </p:nvSpPr>
        <p:spPr>
          <a:xfrm>
            <a:off x="5257800" y="2560320"/>
            <a:ext cx="868680" cy="603504"/>
          </a:xfrm>
          <a:prstGeom prst="roundRect">
            <a:avLst>
              <a:gd name="adj" fmla="val 15152"/>
            </a:avLst>
          </a:prstGeom>
          <a:solidFill>
            <a:srgbClr val="D98E04"/>
          </a:solidFill>
          <a:ln w="12700">
            <a:solidFill>
              <a:srgbClr val="D98E04"/>
            </a:solidFill>
            <a:prstDash val="solid"/>
          </a:ln>
        </p:spPr>
      </p:sp>
      <p:sp>
        <p:nvSpPr>
          <p:cNvPr id="28" name="Text 21"/>
          <p:cNvSpPr txBox="1"/>
          <p:nvPr/>
        </p:nvSpPr>
        <p:spPr>
          <a:xfrm>
            <a:off x="5257800" y="2560320"/>
            <a:ext cx="868680" cy="60350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OOD</a:t>
            </a:r>
            <a:endParaRPr lang="en-US" sz="1600" dirty="0"/>
          </a:p>
        </p:txBody>
      </p:sp>
      <p:sp>
        <p:nvSpPr>
          <p:cNvPr id="29" name="Shape 22"/>
          <p:cNvSpPr/>
          <p:nvPr/>
        </p:nvSpPr>
        <p:spPr>
          <a:xfrm>
            <a:off x="6217920" y="2560320"/>
            <a:ext cx="3017520" cy="603504"/>
          </a:xfrm>
          <a:prstGeom prst="roundRect">
            <a:avLst>
              <a:gd name="adj" fmla="val 15152"/>
            </a:avLst>
          </a:prstGeom>
          <a:solidFill>
            <a:srgbClr val="FBF0DA"/>
          </a:solidFill>
          <a:ln w="12700">
            <a:solidFill>
              <a:srgbClr val="D98E04"/>
            </a:solidFill>
            <a:prstDash val="solid"/>
          </a:ln>
        </p:spPr>
      </p:sp>
      <p:sp>
        <p:nvSpPr>
          <p:cNvPr id="30" name="Shape 23"/>
          <p:cNvSpPr/>
          <p:nvPr/>
        </p:nvSpPr>
        <p:spPr>
          <a:xfrm>
            <a:off x="6309360" y="2670048"/>
            <a:ext cx="384048" cy="384048"/>
          </a:xfrm>
          <a:prstGeom prst="ellipse">
            <a:avLst/>
          </a:prstGeom>
          <a:solidFill>
            <a:srgbClr val="D98E04"/>
          </a:solidFill>
          <a:ln w="12700">
            <a:solidFill>
              <a:srgbClr val="D98E04"/>
            </a:solidFill>
            <a:prstDash val="solid"/>
          </a:ln>
        </p:spPr>
      </p:sp>
      <p:pic>
        <p:nvPicPr>
          <p:cNvPr id="31" name="Image 4" descr="preencoded.png">    </p:cNvPr>
          <p:cNvPicPr>
            <a:picLocks noChangeAspect="1"/>
          </p:cNvPicPr>
          <p:nvPr/>
        </p:nvPicPr>
        <p:blipFill>
          <a:blip r:embed="rId5"/>
          <a:stretch>
            <a:fillRect/>
          </a:stretch>
        </p:blipFill>
        <p:spPr>
          <a:xfrm>
            <a:off x="6409212" y="2769900"/>
            <a:ext cx="184343" cy="184343"/>
          </a:xfrm>
          <a:prstGeom prst="rect">
            <a:avLst/>
          </a:prstGeom>
        </p:spPr>
      </p:pic>
      <p:sp>
        <p:nvSpPr>
          <p:cNvPr id="32" name="Text 24"/>
          <p:cNvSpPr txBox="1"/>
          <p:nvPr/>
        </p:nvSpPr>
        <p:spPr>
          <a:xfrm>
            <a:off x="6793992" y="2560320"/>
            <a:ext cx="2377440" cy="603504"/>
          </a:xfrm>
          <a:prstGeom prst="rect">
            <a:avLst/>
          </a:prstGeom>
          <a:noFill/>
          <a:ln/>
        </p:spPr>
        <p:txBody>
          <a:bodyPr wrap="square" lIns="0" tIns="0" rIns="0" bIns="0" rtlCol="0" anchor="ctr"/>
          <a:lstStyle/>
          <a:p>
            <a:pPr indent="0" marL="0">
              <a:buNone/>
            </a:pPr>
            <a:r>
              <a:rPr lang="en-US" sz="1500" b="1" dirty="0">
                <a:solidFill>
                  <a:srgbClr val="B87700"/>
                </a:solidFill>
                <a:latin typeface="Calibri" pitchFamily="34" charset="0"/>
                <a:ea typeface="Calibri" pitchFamily="34" charset="-122"/>
                <a:cs typeface="Calibri" pitchFamily="34" charset="-120"/>
              </a:rPr>
              <a:t>Abstain · flag for review</a:t>
            </a:r>
            <a:endParaRPr lang="en-US" sz="1500" dirty="0"/>
          </a:p>
        </p:txBody>
      </p:sp>
      <p:sp>
        <p:nvSpPr>
          <p:cNvPr id="33" name="Shape 25"/>
          <p:cNvSpPr/>
          <p:nvPr/>
        </p:nvSpPr>
        <p:spPr>
          <a:xfrm>
            <a:off x="4526280" y="2834640"/>
            <a:ext cx="731520" cy="896112"/>
          </a:xfrm>
          <a:prstGeom prst="line">
            <a:avLst/>
          </a:prstGeom>
          <a:noFill/>
          <a:ln w="19050">
            <a:solidFill>
              <a:srgbClr val="A3AABA"/>
            </a:solidFill>
            <a:prstDash val="solid"/>
          </a:ln>
        </p:spPr>
      </p:sp>
      <p:sp>
        <p:nvSpPr>
          <p:cNvPr id="34" name="Shape 26"/>
          <p:cNvSpPr/>
          <p:nvPr/>
        </p:nvSpPr>
        <p:spPr>
          <a:xfrm>
            <a:off x="5257800" y="3429000"/>
            <a:ext cx="868680" cy="603504"/>
          </a:xfrm>
          <a:prstGeom prst="roundRect">
            <a:avLst>
              <a:gd name="adj" fmla="val 15152"/>
            </a:avLst>
          </a:prstGeom>
          <a:solidFill>
            <a:srgbClr val="C62E3A"/>
          </a:solidFill>
          <a:ln w="12700">
            <a:solidFill>
              <a:srgbClr val="C62E3A"/>
            </a:solidFill>
            <a:prstDash val="solid"/>
          </a:ln>
        </p:spPr>
      </p:sp>
      <p:sp>
        <p:nvSpPr>
          <p:cNvPr id="35" name="Text 27"/>
          <p:cNvSpPr txBox="1"/>
          <p:nvPr/>
        </p:nvSpPr>
        <p:spPr>
          <a:xfrm>
            <a:off x="5257800" y="3429000"/>
            <a:ext cx="868680" cy="60350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ADV</a:t>
            </a:r>
            <a:endParaRPr lang="en-US" sz="1600" dirty="0"/>
          </a:p>
        </p:txBody>
      </p:sp>
      <p:sp>
        <p:nvSpPr>
          <p:cNvPr id="36" name="Shape 28"/>
          <p:cNvSpPr/>
          <p:nvPr/>
        </p:nvSpPr>
        <p:spPr>
          <a:xfrm>
            <a:off x="6217920" y="3429000"/>
            <a:ext cx="3017520" cy="603504"/>
          </a:xfrm>
          <a:prstGeom prst="roundRect">
            <a:avLst>
              <a:gd name="adj" fmla="val 15152"/>
            </a:avLst>
          </a:prstGeom>
          <a:solidFill>
            <a:srgbClr val="F9E1E3"/>
          </a:solidFill>
          <a:ln w="12700">
            <a:solidFill>
              <a:srgbClr val="C62E3A"/>
            </a:solidFill>
            <a:prstDash val="solid"/>
          </a:ln>
        </p:spPr>
      </p:sp>
      <p:sp>
        <p:nvSpPr>
          <p:cNvPr id="37" name="Shape 29"/>
          <p:cNvSpPr/>
          <p:nvPr/>
        </p:nvSpPr>
        <p:spPr>
          <a:xfrm>
            <a:off x="6309360" y="3538728"/>
            <a:ext cx="384048" cy="384048"/>
          </a:xfrm>
          <a:prstGeom prst="ellipse">
            <a:avLst/>
          </a:prstGeom>
          <a:solidFill>
            <a:srgbClr val="C62E3A"/>
          </a:solidFill>
          <a:ln w="12700">
            <a:solidFill>
              <a:srgbClr val="C62E3A"/>
            </a:solidFill>
            <a:prstDash val="solid"/>
          </a:ln>
        </p:spPr>
      </p:sp>
      <p:pic>
        <p:nvPicPr>
          <p:cNvPr id="38" name="Image 5" descr="preencoded.png">    </p:cNvPr>
          <p:cNvPicPr>
            <a:picLocks noChangeAspect="1"/>
          </p:cNvPicPr>
          <p:nvPr/>
        </p:nvPicPr>
        <p:blipFill>
          <a:blip r:embed="rId6"/>
          <a:stretch>
            <a:fillRect/>
          </a:stretch>
        </p:blipFill>
        <p:spPr>
          <a:xfrm>
            <a:off x="6409212" y="3638580"/>
            <a:ext cx="184343" cy="184343"/>
          </a:xfrm>
          <a:prstGeom prst="rect">
            <a:avLst/>
          </a:prstGeom>
        </p:spPr>
      </p:pic>
      <p:sp>
        <p:nvSpPr>
          <p:cNvPr id="39" name="Text 30"/>
          <p:cNvSpPr txBox="1"/>
          <p:nvPr/>
        </p:nvSpPr>
        <p:spPr>
          <a:xfrm>
            <a:off x="6793992" y="3429000"/>
            <a:ext cx="2377440" cy="603504"/>
          </a:xfrm>
          <a:prstGeom prst="rect">
            <a:avLst/>
          </a:prstGeom>
          <a:noFill/>
          <a:ln/>
        </p:spPr>
        <p:txBody>
          <a:bodyPr wrap="square" lIns="0" tIns="0" rIns="0" bIns="0" rtlCol="0" anchor="ctr"/>
          <a:lstStyle/>
          <a:p>
            <a:pPr indent="0" marL="0">
              <a:buNone/>
            </a:pPr>
            <a:r>
              <a:rPr lang="en-US" sz="1500" b="1" dirty="0">
                <a:solidFill>
                  <a:srgbClr val="C62E3A"/>
                </a:solidFill>
                <a:latin typeface="Calibri" pitchFamily="34" charset="0"/>
                <a:ea typeface="Calibri" pitchFamily="34" charset="-122"/>
                <a:cs typeface="Calibri" pitchFamily="34" charset="-120"/>
              </a:rPr>
              <a:t>Reject · raise a security alert</a:t>
            </a:r>
            <a:endParaRPr lang="en-US" sz="1500" dirty="0"/>
          </a:p>
        </p:txBody>
      </p:sp>
      <p:sp>
        <p:nvSpPr>
          <p:cNvPr id="40" name="Shape 31"/>
          <p:cNvSpPr/>
          <p:nvPr/>
        </p:nvSpPr>
        <p:spPr>
          <a:xfrm>
            <a:off x="9646920" y="1691640"/>
            <a:ext cx="1996135" cy="2340864"/>
          </a:xfrm>
          <a:prstGeom prst="roundRect">
            <a:avLst>
              <a:gd name="adj" fmla="val 4581"/>
            </a:avLst>
          </a:prstGeom>
          <a:solidFill>
            <a:srgbClr val="F4F6F9"/>
          </a:solidFill>
          <a:ln w="12700">
            <a:solidFill>
              <a:srgbClr val="DDE1E8"/>
            </a:solidFill>
            <a:prstDash val="solid"/>
          </a:ln>
        </p:spPr>
      </p:sp>
      <p:sp>
        <p:nvSpPr>
          <p:cNvPr id="41" name="Text 32"/>
          <p:cNvSpPr txBox="1"/>
          <p:nvPr/>
        </p:nvSpPr>
        <p:spPr>
          <a:xfrm>
            <a:off x="9829800" y="1828800"/>
            <a:ext cx="1737360" cy="320040"/>
          </a:xfrm>
          <a:prstGeom prst="rect">
            <a:avLst/>
          </a:prstGeom>
          <a:noFill/>
          <a:ln/>
        </p:spPr>
        <p:txBody>
          <a:bodyPr wrap="square" lIns="0" tIns="0" rIns="0" bIns="0" rtlCol="0" anchor="t"/>
          <a:lstStyle/>
          <a:p>
            <a:pPr indent="0" marL="0">
              <a:buNone/>
            </a:pPr>
            <a:r>
              <a:rPr lang="en-US" sz="1600" b="1" dirty="0">
                <a:solidFill>
                  <a:srgbClr val="C62E3A"/>
                </a:solidFill>
                <a:latin typeface="Calibri" pitchFamily="34" charset="0"/>
                <a:ea typeface="Calibri" pitchFamily="34" charset="-122"/>
                <a:cs typeface="Calibri" pitchFamily="34" charset="-120"/>
              </a:rPr>
              <a:t>The gap</a:t>
            </a:r>
            <a:endParaRPr lang="en-US" sz="1600" dirty="0"/>
          </a:p>
        </p:txBody>
      </p:sp>
      <p:sp>
        <p:nvSpPr>
          <p:cNvPr id="42" name="Text 33"/>
          <p:cNvSpPr txBox="1"/>
          <p:nvPr/>
        </p:nvSpPr>
        <p:spPr>
          <a:xfrm>
            <a:off x="9829800" y="2194560"/>
            <a:ext cx="1630375" cy="1737360"/>
          </a:xfrm>
          <a:prstGeom prst="rect">
            <a:avLst/>
          </a:prstGeom>
          <a:noFill/>
          <a:ln/>
        </p:spPr>
        <p:txBody>
          <a:bodyPr wrap="square" lIns="0" tIns="0" rIns="0" bIns="0" rtlCol="0" anchor="t"/>
          <a:lstStyle/>
          <a:p>
            <a:pPr indent="0" marL="0">
              <a:buNone/>
            </a:pPr>
            <a:r>
              <a:rPr lang="en-US" sz="1350" dirty="0">
                <a:solidFill>
                  <a:srgbClr val="1F2433"/>
                </a:solidFill>
                <a:latin typeface="Calibri" pitchFamily="34" charset="0"/>
                <a:ea typeface="Calibri" pitchFamily="34" charset="-122"/>
                <a:cs typeface="Calibri" pitchFamily="34" charset="-120"/>
              </a:rPr>
              <a:t>Most lightweight anomaly detectors return one score. They flag "unusual" without saying whether the input is a natural shift or an attack.</a:t>
            </a:r>
            <a:endParaRPr lang="en-US" sz="1350" dirty="0"/>
          </a:p>
        </p:txBody>
      </p:sp>
      <p:sp>
        <p:nvSpPr>
          <p:cNvPr id="43" name="Shape 34"/>
          <p:cNvSpPr/>
          <p:nvPr/>
        </p:nvSpPr>
        <p:spPr>
          <a:xfrm>
            <a:off x="548640" y="4572000"/>
            <a:ext cx="11094415" cy="1143000"/>
          </a:xfrm>
          <a:prstGeom prst="roundRect">
            <a:avLst>
              <a:gd name="adj" fmla="val 8000"/>
            </a:avLst>
          </a:prstGeom>
          <a:solidFill>
            <a:srgbClr val="E2F2E9"/>
          </a:solidFill>
          <a:ln w="12700">
            <a:solidFill>
              <a:srgbClr val="E2F2E9"/>
            </a:solidFill>
            <a:prstDash val="solid"/>
          </a:ln>
        </p:spPr>
      </p:sp>
      <p:sp>
        <p:nvSpPr>
          <p:cNvPr id="44" name="Shape 35"/>
          <p:cNvSpPr/>
          <p:nvPr/>
        </p:nvSpPr>
        <p:spPr>
          <a:xfrm>
            <a:off x="822960" y="4855464"/>
            <a:ext cx="566928" cy="566928"/>
          </a:xfrm>
          <a:prstGeom prst="ellipse">
            <a:avLst/>
          </a:prstGeom>
          <a:solidFill>
            <a:srgbClr val="039853"/>
          </a:solidFill>
          <a:ln w="12700">
            <a:solidFill>
              <a:srgbClr val="039853"/>
            </a:solidFill>
            <a:prstDash val="solid"/>
          </a:ln>
        </p:spPr>
      </p:sp>
      <p:pic>
        <p:nvPicPr>
          <p:cNvPr id="45" name="Image 6" descr="preencoded.png">    </p:cNvPr>
          <p:cNvPicPr>
            <a:picLocks noChangeAspect="1"/>
          </p:cNvPicPr>
          <p:nvPr/>
        </p:nvPicPr>
        <p:blipFill>
          <a:blip r:embed="rId7"/>
          <a:stretch>
            <a:fillRect/>
          </a:stretch>
        </p:blipFill>
        <p:spPr>
          <a:xfrm>
            <a:off x="970361" y="5002865"/>
            <a:ext cx="272125" cy="272125"/>
          </a:xfrm>
          <a:prstGeom prst="rect">
            <a:avLst/>
          </a:prstGeom>
        </p:spPr>
      </p:pic>
      <p:sp>
        <p:nvSpPr>
          <p:cNvPr id="46" name="Text 36"/>
          <p:cNvSpPr txBox="1"/>
          <p:nvPr/>
        </p:nvSpPr>
        <p:spPr>
          <a:xfrm>
            <a:off x="1600200" y="4572000"/>
            <a:ext cx="9814255" cy="1143000"/>
          </a:xfrm>
          <a:prstGeom prst="rect">
            <a:avLst/>
          </a:prstGeom>
          <a:noFill/>
          <a:ln/>
        </p:spPr>
        <p:txBody>
          <a:bodyPr wrap="square" lIns="0" tIns="0" rIns="0" bIns="0" rtlCol="0" anchor="ctr"/>
          <a:lstStyle/>
          <a:p>
            <a:pPr indent="0" marL="0">
              <a:buNone/>
            </a:pPr>
            <a:r>
              <a:rPr lang="en-US" sz="1900" b="1" dirty="0">
                <a:solidFill>
                  <a:srgbClr val="039853"/>
                </a:solidFill>
                <a:latin typeface="Calibri" pitchFamily="34" charset="0"/>
                <a:ea typeface="Calibri" pitchFamily="34" charset="-122"/>
                <a:cs typeface="Calibri" pitchFamily="34" charset="-120"/>
              </a:rPr>
              <a:t>Viyog's job: </a:t>
            </a:r>
            <a:pPr indent="0" marL="0">
              <a:buNone/>
            </a:pPr>
            <a:r>
              <a:rPr lang="en-US" sz="1900" dirty="0">
                <a:solidFill>
                  <a:srgbClr val="1F2433"/>
                </a:solidFill>
                <a:latin typeface="Calibri" pitchFamily="34" charset="0"/>
                <a:ea typeface="Calibri" pitchFamily="34" charset="-122"/>
                <a:cs typeface="Calibri" pitchFamily="34" charset="-120"/>
              </a:rPr>
              <a:t>split the non-ID pool into OOD (abstain) versus ADV (reject), cheaply and without retraining the model.</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WHY NOT CONFIDENCE?</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Output confidence barely separates attacks from clean inputs</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3</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graphicFrame>
        <p:nvGraphicFramePr>
          <p:cNvPr id="8" name="Chart 0" descr=""/>
          <p:cNvGraphicFramePr/>
          <p:nvPr/>
        </p:nvGraphicFramePr>
        <p:xfrm>
          <a:off x="548640" y="1554480"/>
          <a:ext cx="6949440" cy="4572000"/>
        </p:xfrm>
        <a:graphic xmlns:a="http://schemas.openxmlformats.org/drawingml/2006/main">
          <a:graphicData uri="http://schemas.openxmlformats.org/drawingml/2006/chart">
            <c:chart xmlns:c="http://schemas.openxmlformats.org/drawingml/2006/chart" r:id="rId2"/>
          </a:graphicData>
        </a:graphic>
      </p:graphicFrame>
      <p:sp>
        <p:nvSpPr>
          <p:cNvPr id="9" name="Shape 4"/>
          <p:cNvSpPr/>
          <p:nvPr/>
        </p:nvSpPr>
        <p:spPr>
          <a:xfrm>
            <a:off x="8001000" y="1691640"/>
            <a:ext cx="3642055" cy="1371600"/>
          </a:xfrm>
          <a:prstGeom prst="roundRect">
            <a:avLst>
              <a:gd name="adj" fmla="val 6667"/>
            </a:avLst>
          </a:prstGeom>
          <a:solidFill>
            <a:srgbClr val="F9E1E3"/>
          </a:solidFill>
          <a:ln w="12700">
            <a:solidFill>
              <a:srgbClr val="F9E1E3"/>
            </a:solidFill>
            <a:prstDash val="solid"/>
          </a:ln>
        </p:spPr>
      </p:sp>
      <p:sp>
        <p:nvSpPr>
          <p:cNvPr id="10" name="Text 5"/>
          <p:cNvSpPr txBox="1"/>
          <p:nvPr/>
        </p:nvSpPr>
        <p:spPr>
          <a:xfrm>
            <a:off x="8183880" y="1737360"/>
            <a:ext cx="3200400" cy="731520"/>
          </a:xfrm>
          <a:prstGeom prst="rect">
            <a:avLst/>
          </a:prstGeom>
          <a:noFill/>
          <a:ln/>
        </p:spPr>
        <p:txBody>
          <a:bodyPr wrap="square" lIns="0" tIns="0" rIns="0" bIns="0" rtlCol="0" anchor="ctr"/>
          <a:lstStyle/>
          <a:p>
            <a:pPr indent="0" marL="0">
              <a:buNone/>
            </a:pPr>
            <a:r>
              <a:rPr lang="en-US" sz="4400" b="1" dirty="0">
                <a:solidFill>
                  <a:srgbClr val="C62E3A"/>
                </a:solidFill>
                <a:latin typeface="Cambria" pitchFamily="34" charset="0"/>
                <a:ea typeface="Cambria" pitchFamily="34" charset="-122"/>
                <a:cs typeface="Cambria" pitchFamily="34" charset="-120"/>
              </a:rPr>
              <a:t>0.659</a:t>
            </a:r>
            <a:endParaRPr lang="en-US" sz="4400" dirty="0"/>
          </a:p>
        </p:txBody>
      </p:sp>
      <p:sp>
        <p:nvSpPr>
          <p:cNvPr id="11" name="Text 6"/>
          <p:cNvSpPr txBox="1"/>
          <p:nvPr/>
        </p:nvSpPr>
        <p:spPr>
          <a:xfrm>
            <a:off x="8183880" y="2514600"/>
            <a:ext cx="3474720" cy="411480"/>
          </a:xfrm>
          <a:prstGeom prst="rect">
            <a:avLst/>
          </a:prstGeom>
          <a:noFill/>
          <a:ln/>
        </p:spPr>
        <p:txBody>
          <a:bodyPr wrap="square" lIns="0" tIns="0" rIns="0" bIns="0" rtlCol="0" anchor="t"/>
          <a:lstStyle/>
          <a:p>
            <a:pPr indent="0" marL="0">
              <a:buNone/>
            </a:pPr>
            <a:r>
              <a:rPr lang="en-US" sz="1400" dirty="0">
                <a:solidFill>
                  <a:srgbClr val="1F2433"/>
                </a:solidFill>
                <a:latin typeface="Calibri" pitchFamily="34" charset="0"/>
                <a:ea typeface="Calibri" pitchFamily="34" charset="-122"/>
                <a:cs typeface="Calibri" pitchFamily="34" charset="-120"/>
              </a:rPr>
              <a:t>best T2 AUROC of any confidence score</a:t>
            </a:r>
            <a:endParaRPr lang="en-US" sz="1400" dirty="0"/>
          </a:p>
        </p:txBody>
      </p:sp>
      <p:sp>
        <p:nvSpPr>
          <p:cNvPr id="12" name="Shape 7"/>
          <p:cNvSpPr/>
          <p:nvPr/>
        </p:nvSpPr>
        <p:spPr>
          <a:xfrm>
            <a:off x="8001000" y="3246120"/>
            <a:ext cx="3642055" cy="1371600"/>
          </a:xfrm>
          <a:prstGeom prst="roundRect">
            <a:avLst>
              <a:gd name="adj" fmla="val 6667"/>
            </a:avLst>
          </a:prstGeom>
          <a:solidFill>
            <a:srgbClr val="F4F6F9"/>
          </a:solidFill>
          <a:ln w="12700">
            <a:solidFill>
              <a:srgbClr val="DDE1E8"/>
            </a:solidFill>
            <a:prstDash val="solid"/>
          </a:ln>
        </p:spPr>
      </p:sp>
      <p:sp>
        <p:nvSpPr>
          <p:cNvPr id="13" name="Text 8"/>
          <p:cNvSpPr txBox="1"/>
          <p:nvPr/>
        </p:nvSpPr>
        <p:spPr>
          <a:xfrm>
            <a:off x="8183880" y="3291840"/>
            <a:ext cx="3200400" cy="731520"/>
          </a:xfrm>
          <a:prstGeom prst="rect">
            <a:avLst/>
          </a:prstGeom>
          <a:noFill/>
          <a:ln/>
        </p:spPr>
        <p:txBody>
          <a:bodyPr wrap="square" lIns="0" tIns="0" rIns="0" bIns="0" rtlCol="0" anchor="ctr"/>
          <a:lstStyle/>
          <a:p>
            <a:pPr indent="0" marL="0">
              <a:buNone/>
            </a:pPr>
            <a:r>
              <a:rPr lang="en-US" sz="4400" b="1" dirty="0">
                <a:solidFill>
                  <a:srgbClr val="05225C"/>
                </a:solidFill>
                <a:latin typeface="Cambria" pitchFamily="34" charset="0"/>
                <a:ea typeface="Cambria" pitchFamily="34" charset="-122"/>
                <a:cs typeface="Cambria" pitchFamily="34" charset="-120"/>
              </a:rPr>
              <a:t>5 of 6</a:t>
            </a:r>
            <a:endParaRPr lang="en-US" sz="4400" dirty="0"/>
          </a:p>
        </p:txBody>
      </p:sp>
      <p:sp>
        <p:nvSpPr>
          <p:cNvPr id="14" name="Text 9"/>
          <p:cNvSpPr txBox="1"/>
          <p:nvPr/>
        </p:nvSpPr>
        <p:spPr>
          <a:xfrm>
            <a:off x="8183880" y="4041648"/>
            <a:ext cx="3474720" cy="548640"/>
          </a:xfrm>
          <a:prstGeom prst="rect">
            <a:avLst/>
          </a:prstGeom>
          <a:noFill/>
          <a:ln/>
        </p:spPr>
        <p:txBody>
          <a:bodyPr wrap="square" lIns="0" tIns="0" rIns="0" bIns="0" rtlCol="0" anchor="t"/>
          <a:lstStyle/>
          <a:p>
            <a:pPr indent="0" marL="0">
              <a:buNone/>
            </a:pPr>
            <a:r>
              <a:rPr lang="en-US" sz="1400" dirty="0">
                <a:solidFill>
                  <a:srgbClr val="1F2433"/>
                </a:solidFill>
                <a:latin typeface="Calibri" pitchFamily="34" charset="0"/>
                <a:ea typeface="Calibri" pitchFamily="34" charset="-122"/>
                <a:cs typeface="Calibri" pitchFamily="34" charset="-120"/>
              </a:rPr>
              <a:t>logit scores flip direction across architectures on T2: no fixed threshold works</a:t>
            </a:r>
            <a:endParaRPr lang="en-US" sz="1400" dirty="0"/>
          </a:p>
        </p:txBody>
      </p:sp>
      <p:sp>
        <p:nvSpPr>
          <p:cNvPr id="15" name="Text 10"/>
          <p:cNvSpPr txBox="1"/>
          <p:nvPr/>
        </p:nvSpPr>
        <p:spPr>
          <a:xfrm>
            <a:off x="8001000" y="4892040"/>
            <a:ext cx="3642055" cy="1097280"/>
          </a:xfrm>
          <a:prstGeom prst="rect">
            <a:avLst/>
          </a:prstGeom>
          <a:noFill/>
          <a:ln/>
        </p:spPr>
        <p:txBody>
          <a:bodyPr wrap="square" lIns="0" tIns="0" rIns="0" bIns="0" rtlCol="0" anchor="t"/>
          <a:lstStyle/>
          <a:p>
            <a:pPr indent="0" marL="0">
              <a:buNone/>
            </a:pPr>
            <a:r>
              <a:rPr lang="en-US" sz="1500" i="1" dirty="0">
                <a:solidFill>
                  <a:srgbClr val="5A6178"/>
                </a:solidFill>
                <a:latin typeface="Calibri" pitchFamily="34" charset="0"/>
                <a:ea typeface="Calibri" pitchFamily="34" charset="-122"/>
                <a:cs typeface="Calibri" pitchFamily="34" charset="-120"/>
              </a:rPr>
              <a:t>Attacks are built to be confidently wrong, so output confidence looks normal. The signal has to come from somewhere else.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KEY OBSERVATION</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Adversarial perturbations make dormant first-layer channels rough</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4</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pic>
        <p:nvPicPr>
          <p:cNvPr id="8" name="Image 1" descr="preencoded.png">    </p:cNvPr>
          <p:cNvPicPr>
            <a:picLocks noChangeAspect="1"/>
          </p:cNvPicPr>
          <p:nvPr/>
        </p:nvPicPr>
        <p:blipFill>
          <a:blip r:embed="rId2"/>
          <a:stretch>
            <a:fillRect/>
          </a:stretch>
        </p:blipFill>
        <p:spPr>
          <a:xfrm>
            <a:off x="548640" y="1691640"/>
            <a:ext cx="6858000" cy="3326130"/>
          </a:xfrm>
          <a:prstGeom prst="rect">
            <a:avLst/>
          </a:prstGeom>
        </p:spPr>
      </p:pic>
      <p:sp>
        <p:nvSpPr>
          <p:cNvPr id="9" name="Text 4"/>
          <p:cNvSpPr txBox="1"/>
          <p:nvPr/>
        </p:nvSpPr>
        <p:spPr>
          <a:xfrm>
            <a:off x="548640" y="5063490"/>
            <a:ext cx="6858000" cy="502920"/>
          </a:xfrm>
          <a:prstGeom prst="rect">
            <a:avLst/>
          </a:prstGeom>
          <a:noFill/>
          <a:ln/>
        </p:spPr>
        <p:txBody>
          <a:bodyPr wrap="square" lIns="0" tIns="0" rIns="0" bIns="0" rtlCol="0" anchor="t"/>
          <a:lstStyle/>
          <a:p>
            <a:pPr indent="0" marL="0">
              <a:buNone/>
            </a:pPr>
            <a:r>
              <a:rPr lang="en-US" sz="1150" i="1" dirty="0">
                <a:solidFill>
                  <a:srgbClr val="5A6178"/>
                </a:solidFill>
                <a:latin typeface="Calibri" pitchFamily="34" charset="0"/>
                <a:ea typeface="Calibri" pitchFamily="34" charset="-122"/>
                <a:cs typeface="Calibri" pitchFamily="34" charset="-120"/>
              </a:rPr>
              <a:t>From the paper: (a) Viyog score for ID, OOD (SVHN) and ADV (PGD); (b) first-conv channels ranked by mean ID activation, dormant band shaded.</a:t>
            </a:r>
            <a:endParaRPr lang="en-US" sz="1150" dirty="0"/>
          </a:p>
        </p:txBody>
      </p:sp>
      <p:sp>
        <p:nvSpPr>
          <p:cNvPr id="10" name="Shape 5"/>
          <p:cNvSpPr/>
          <p:nvPr/>
        </p:nvSpPr>
        <p:spPr>
          <a:xfrm>
            <a:off x="7818120" y="1764792"/>
            <a:ext cx="548640" cy="548640"/>
          </a:xfrm>
          <a:prstGeom prst="ellipse">
            <a:avLst/>
          </a:prstGeom>
          <a:solidFill>
            <a:srgbClr val="2F6690"/>
          </a:solidFill>
          <a:ln w="12700">
            <a:solidFill>
              <a:srgbClr val="2F6690"/>
            </a:solidFill>
            <a:prstDash val="solid"/>
          </a:ln>
        </p:spPr>
      </p:sp>
      <p:pic>
        <p:nvPicPr>
          <p:cNvPr id="11" name="Image 2" descr="preencoded.png">    </p:cNvPr>
          <p:cNvPicPr>
            <a:picLocks noChangeAspect="1"/>
          </p:cNvPicPr>
          <p:nvPr/>
        </p:nvPicPr>
        <p:blipFill>
          <a:blip r:embed="rId3"/>
          <a:stretch>
            <a:fillRect/>
          </a:stretch>
        </p:blipFill>
        <p:spPr>
          <a:xfrm>
            <a:off x="7960766" y="1907438"/>
            <a:ext cx="263347" cy="263347"/>
          </a:xfrm>
          <a:prstGeom prst="rect">
            <a:avLst/>
          </a:prstGeom>
        </p:spPr>
      </p:pic>
      <p:sp>
        <p:nvSpPr>
          <p:cNvPr id="12" name="Text 6"/>
          <p:cNvSpPr txBox="1"/>
          <p:nvPr/>
        </p:nvSpPr>
        <p:spPr>
          <a:xfrm>
            <a:off x="8549640" y="1691640"/>
            <a:ext cx="3093415" cy="347472"/>
          </a:xfrm>
          <a:prstGeom prst="rect">
            <a:avLst/>
          </a:prstGeom>
          <a:noFill/>
          <a:ln/>
        </p:spPr>
        <p:txBody>
          <a:bodyPr wrap="square" lIns="0" tIns="0" rIns="0" bIns="0" rtlCol="0" anchor="t"/>
          <a:lstStyle/>
          <a:p>
            <a:pPr indent="0" marL="0">
              <a:buNone/>
            </a:pPr>
            <a:r>
              <a:rPr lang="en-US" sz="1700" b="1" dirty="0">
                <a:solidFill>
                  <a:srgbClr val="05225C"/>
                </a:solidFill>
                <a:latin typeface="Calibri" pitchFamily="34" charset="0"/>
                <a:ea typeface="Calibri" pitchFamily="34" charset="-122"/>
                <a:cs typeface="Calibri" pitchFamily="34" charset="-120"/>
              </a:rPr>
              <a:t>ID and OOD stay smooth</a:t>
            </a:r>
            <a:endParaRPr lang="en-US" sz="1700" dirty="0"/>
          </a:p>
        </p:txBody>
      </p:sp>
      <p:sp>
        <p:nvSpPr>
          <p:cNvPr id="13" name="Text 7"/>
          <p:cNvSpPr txBox="1"/>
          <p:nvPr/>
        </p:nvSpPr>
        <p:spPr>
          <a:xfrm>
            <a:off x="8549640" y="2057400"/>
            <a:ext cx="3093415" cy="685800"/>
          </a:xfrm>
          <a:prstGeom prst="rect">
            <a:avLst/>
          </a:prstGeom>
          <a:noFill/>
          <a:ln/>
        </p:spPr>
        <p:txBody>
          <a:bodyPr wrap="square" lIns="0" tIns="0" rIns="0" bIns="0" rtlCol="0" anchor="t"/>
          <a:lstStyle/>
          <a:p>
            <a:pPr indent="0" marL="0">
              <a:buNone/>
            </a:pPr>
            <a:r>
              <a:rPr lang="en-US" sz="1350" dirty="0">
                <a:solidFill>
                  <a:srgbClr val="5A6178"/>
                </a:solidFill>
                <a:latin typeface="Calibri" pitchFamily="34" charset="0"/>
                <a:ea typeface="Calibri" pitchFamily="34" charset="-122"/>
                <a:cs typeface="Calibri" pitchFamily="34" charset="-120"/>
              </a:rPr>
              <a:t>Natural images are low-frequency, so first-layer maps inherit that smoothness.</a:t>
            </a:r>
            <a:endParaRPr lang="en-US" sz="1350" dirty="0"/>
          </a:p>
        </p:txBody>
      </p:sp>
      <p:sp>
        <p:nvSpPr>
          <p:cNvPr id="14" name="Shape 8"/>
          <p:cNvSpPr/>
          <p:nvPr/>
        </p:nvSpPr>
        <p:spPr>
          <a:xfrm>
            <a:off x="7818120" y="2953512"/>
            <a:ext cx="548640" cy="548640"/>
          </a:xfrm>
          <a:prstGeom prst="ellipse">
            <a:avLst/>
          </a:prstGeom>
          <a:solidFill>
            <a:srgbClr val="C62E3A"/>
          </a:solidFill>
          <a:ln w="12700">
            <a:solidFill>
              <a:srgbClr val="C62E3A"/>
            </a:solidFill>
            <a:prstDash val="solid"/>
          </a:ln>
        </p:spPr>
      </p:sp>
      <p:pic>
        <p:nvPicPr>
          <p:cNvPr id="15" name="Image 3" descr="preencoded.png">    </p:cNvPr>
          <p:cNvPicPr>
            <a:picLocks noChangeAspect="1"/>
          </p:cNvPicPr>
          <p:nvPr/>
        </p:nvPicPr>
        <p:blipFill>
          <a:blip r:embed="rId4"/>
          <a:stretch>
            <a:fillRect/>
          </a:stretch>
        </p:blipFill>
        <p:spPr>
          <a:xfrm>
            <a:off x="7960766" y="3096158"/>
            <a:ext cx="263347" cy="263347"/>
          </a:xfrm>
          <a:prstGeom prst="rect">
            <a:avLst/>
          </a:prstGeom>
        </p:spPr>
      </p:pic>
      <p:sp>
        <p:nvSpPr>
          <p:cNvPr id="16" name="Text 9"/>
          <p:cNvSpPr txBox="1"/>
          <p:nvPr/>
        </p:nvSpPr>
        <p:spPr>
          <a:xfrm>
            <a:off x="8549640" y="2880360"/>
            <a:ext cx="3093415" cy="347472"/>
          </a:xfrm>
          <a:prstGeom prst="rect">
            <a:avLst/>
          </a:prstGeom>
          <a:noFill/>
          <a:ln/>
        </p:spPr>
        <p:txBody>
          <a:bodyPr wrap="square" lIns="0" tIns="0" rIns="0" bIns="0" rtlCol="0" anchor="t"/>
          <a:lstStyle/>
          <a:p>
            <a:pPr indent="0" marL="0">
              <a:buNone/>
            </a:pPr>
            <a:r>
              <a:rPr lang="en-US" sz="1700" b="1" dirty="0">
                <a:solidFill>
                  <a:srgbClr val="05225C"/>
                </a:solidFill>
                <a:latin typeface="Calibri" pitchFamily="34" charset="0"/>
                <a:ea typeface="Calibri" pitchFamily="34" charset="-122"/>
                <a:cs typeface="Calibri" pitchFamily="34" charset="-120"/>
              </a:rPr>
              <a:t>ADV turns rough</a:t>
            </a:r>
            <a:endParaRPr lang="en-US" sz="1700" dirty="0"/>
          </a:p>
        </p:txBody>
      </p:sp>
      <p:sp>
        <p:nvSpPr>
          <p:cNvPr id="17" name="Text 10"/>
          <p:cNvSpPr txBox="1"/>
          <p:nvPr/>
        </p:nvSpPr>
        <p:spPr>
          <a:xfrm>
            <a:off x="8549640" y="3246120"/>
            <a:ext cx="3093415" cy="685800"/>
          </a:xfrm>
          <a:prstGeom prst="rect">
            <a:avLst/>
          </a:prstGeom>
          <a:noFill/>
          <a:ln/>
        </p:spPr>
        <p:txBody>
          <a:bodyPr wrap="square" lIns="0" tIns="0" rIns="0" bIns="0" rtlCol="0" anchor="t"/>
          <a:lstStyle/>
          <a:p>
            <a:pPr indent="0" marL="0">
              <a:buNone/>
            </a:pPr>
            <a:r>
              <a:rPr lang="en-US" sz="1350" dirty="0">
                <a:solidFill>
                  <a:srgbClr val="5A6178"/>
                </a:solidFill>
                <a:latin typeface="Calibri" pitchFamily="34" charset="0"/>
                <a:ea typeface="Calibri" pitchFamily="34" charset="-122"/>
                <a:cs typeface="Calibri" pitchFamily="34" charset="-120"/>
              </a:rPr>
              <a:t>L∞ perturbations are broadband and leave a jagged, high-frequency residue.</a:t>
            </a:r>
            <a:endParaRPr lang="en-US" sz="1350" dirty="0"/>
          </a:p>
        </p:txBody>
      </p:sp>
      <p:sp>
        <p:nvSpPr>
          <p:cNvPr id="18" name="Shape 11"/>
          <p:cNvSpPr/>
          <p:nvPr/>
        </p:nvSpPr>
        <p:spPr>
          <a:xfrm>
            <a:off x="7818120" y="4142232"/>
            <a:ext cx="548640" cy="548640"/>
          </a:xfrm>
          <a:prstGeom prst="ellipse">
            <a:avLst/>
          </a:prstGeom>
          <a:solidFill>
            <a:srgbClr val="039853"/>
          </a:solidFill>
          <a:ln w="12700">
            <a:solidFill>
              <a:srgbClr val="039853"/>
            </a:solidFill>
            <a:prstDash val="solid"/>
          </a:ln>
        </p:spPr>
      </p:sp>
      <p:pic>
        <p:nvPicPr>
          <p:cNvPr id="19" name="Image 4" descr="preencoded.png">    </p:cNvPr>
          <p:cNvPicPr>
            <a:picLocks noChangeAspect="1"/>
          </p:cNvPicPr>
          <p:nvPr/>
        </p:nvPicPr>
        <p:blipFill>
          <a:blip r:embed="rId5"/>
          <a:stretch>
            <a:fillRect/>
          </a:stretch>
        </p:blipFill>
        <p:spPr>
          <a:xfrm>
            <a:off x="7960766" y="4284878"/>
            <a:ext cx="263347" cy="263347"/>
          </a:xfrm>
          <a:prstGeom prst="rect">
            <a:avLst/>
          </a:prstGeom>
        </p:spPr>
      </p:pic>
      <p:sp>
        <p:nvSpPr>
          <p:cNvPr id="20" name="Text 12"/>
          <p:cNvSpPr txBox="1"/>
          <p:nvPr/>
        </p:nvSpPr>
        <p:spPr>
          <a:xfrm>
            <a:off x="8549640" y="4069080"/>
            <a:ext cx="3093415" cy="347472"/>
          </a:xfrm>
          <a:prstGeom prst="rect">
            <a:avLst/>
          </a:prstGeom>
          <a:noFill/>
          <a:ln/>
        </p:spPr>
        <p:txBody>
          <a:bodyPr wrap="square" lIns="0" tIns="0" rIns="0" bIns="0" rtlCol="0" anchor="t"/>
          <a:lstStyle/>
          <a:p>
            <a:pPr indent="0" marL="0">
              <a:buNone/>
            </a:pPr>
            <a:r>
              <a:rPr lang="en-US" sz="1700" b="1" dirty="0">
                <a:solidFill>
                  <a:srgbClr val="05225C"/>
                </a:solidFill>
                <a:latin typeface="Calibri" pitchFamily="34" charset="0"/>
                <a:ea typeface="Calibri" pitchFamily="34" charset="-122"/>
                <a:cs typeface="Calibri" pitchFamily="34" charset="-120"/>
              </a:rPr>
              <a:t>Quiet channels amplify it</a:t>
            </a:r>
            <a:endParaRPr lang="en-US" sz="1700" dirty="0"/>
          </a:p>
        </p:txBody>
      </p:sp>
      <p:sp>
        <p:nvSpPr>
          <p:cNvPr id="21" name="Text 13"/>
          <p:cNvSpPr txBox="1"/>
          <p:nvPr/>
        </p:nvSpPr>
        <p:spPr>
          <a:xfrm>
            <a:off x="8549640" y="4434840"/>
            <a:ext cx="3093415" cy="685800"/>
          </a:xfrm>
          <a:prstGeom prst="rect">
            <a:avLst/>
          </a:prstGeom>
          <a:noFill/>
          <a:ln/>
        </p:spPr>
        <p:txBody>
          <a:bodyPr wrap="square" lIns="0" tIns="0" rIns="0" bIns="0" rtlCol="0" anchor="t"/>
          <a:lstStyle/>
          <a:p>
            <a:pPr indent="0" marL="0">
              <a:buNone/>
            </a:pPr>
            <a:r>
              <a:rPr lang="en-US" sz="1350" dirty="0">
                <a:solidFill>
                  <a:srgbClr val="5A6178"/>
                </a:solidFill>
                <a:latin typeface="Calibri" pitchFamily="34" charset="0"/>
                <a:ea typeface="Calibri" pitchFamily="34" charset="-122"/>
                <a:cs typeface="Calibri" pitchFamily="34" charset="-120"/>
              </a:rPr>
              <a:t>In the dormant band the clean signal is tiny, so the residue dominates.</a:t>
            </a:r>
            <a:endParaRPr lang="en-US" sz="1350" dirty="0"/>
          </a:p>
        </p:txBody>
      </p:sp>
      <p:sp>
        <p:nvSpPr>
          <p:cNvPr id="22" name="Shape 14"/>
          <p:cNvSpPr/>
          <p:nvPr/>
        </p:nvSpPr>
        <p:spPr>
          <a:xfrm>
            <a:off x="7818120" y="5349240"/>
            <a:ext cx="3824935" cy="731520"/>
          </a:xfrm>
          <a:prstGeom prst="roundRect">
            <a:avLst>
              <a:gd name="adj" fmla="val 12500"/>
            </a:avLst>
          </a:prstGeom>
          <a:solidFill>
            <a:srgbClr val="E2F2E9"/>
          </a:solidFill>
          <a:ln w="12700">
            <a:solidFill>
              <a:srgbClr val="E2F2E9"/>
            </a:solidFill>
            <a:prstDash val="solid"/>
          </a:ln>
        </p:spPr>
      </p:sp>
      <p:sp>
        <p:nvSpPr>
          <p:cNvPr id="23" name="Text 15"/>
          <p:cNvSpPr txBox="1"/>
          <p:nvPr/>
        </p:nvSpPr>
        <p:spPr>
          <a:xfrm>
            <a:off x="7818120" y="5349240"/>
            <a:ext cx="3824935" cy="731520"/>
          </a:xfrm>
          <a:prstGeom prst="rect">
            <a:avLst/>
          </a:prstGeom>
          <a:noFill/>
          <a:ln/>
        </p:spPr>
        <p:txBody>
          <a:bodyPr wrap="square" lIns="0" tIns="0" rIns="0" bIns="0" rtlCol="0" anchor="ctr"/>
          <a:lstStyle/>
          <a:p>
            <a:pPr algn="ctr" indent="0" marL="0">
              <a:buNone/>
            </a:pPr>
            <a:r>
              <a:rPr lang="en-US" sz="1900" b="1" dirty="0">
                <a:solidFill>
                  <a:srgbClr val="039853"/>
                </a:solidFill>
                <a:latin typeface="Calibri" pitchFamily="34" charset="0"/>
                <a:ea typeface="Calibri" pitchFamily="34" charset="-122"/>
                <a:cs typeface="Calibri" pitchFamily="34" charset="-120"/>
              </a:rPr>
              <a:t>Measure shape, not magnitude.</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METHOD</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Viyog reads dormant-band roughness in one forward pass</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5</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1645920"/>
            <a:ext cx="2075688" cy="2103120"/>
          </a:xfrm>
          <a:prstGeom prst="roundRect">
            <a:avLst>
              <a:gd name="adj" fmla="val 4405"/>
            </a:avLst>
          </a:prstGeom>
          <a:solidFill>
            <a:srgbClr val="F4F6F9"/>
          </a:solidFill>
          <a:ln w="12700">
            <a:solidFill>
              <a:srgbClr val="DDE1E8"/>
            </a:solidFill>
            <a:prstDash val="solid"/>
          </a:ln>
        </p:spPr>
      </p:sp>
      <p:sp>
        <p:nvSpPr>
          <p:cNvPr id="9" name="Shape 5"/>
          <p:cNvSpPr/>
          <p:nvPr/>
        </p:nvSpPr>
        <p:spPr>
          <a:xfrm>
            <a:off x="749808" y="1847088"/>
            <a:ext cx="548640" cy="548640"/>
          </a:xfrm>
          <a:prstGeom prst="ellipse">
            <a:avLst/>
          </a:prstGeom>
          <a:solidFill>
            <a:srgbClr val="039853"/>
          </a:solidFill>
          <a:ln w="12700">
            <a:solidFill>
              <a:srgbClr val="039853"/>
            </a:solidFill>
            <a:prstDash val="solid"/>
          </a:ln>
        </p:spPr>
      </p:sp>
      <p:pic>
        <p:nvPicPr>
          <p:cNvPr id="10" name="Image 1" descr="preencoded.png">    </p:cNvPr>
          <p:cNvPicPr>
            <a:picLocks noChangeAspect="1"/>
          </p:cNvPicPr>
          <p:nvPr/>
        </p:nvPicPr>
        <p:blipFill>
          <a:blip r:embed="rId2"/>
          <a:stretch>
            <a:fillRect/>
          </a:stretch>
        </p:blipFill>
        <p:spPr>
          <a:xfrm>
            <a:off x="892454" y="1989734"/>
            <a:ext cx="263347" cy="263347"/>
          </a:xfrm>
          <a:prstGeom prst="rect">
            <a:avLst/>
          </a:prstGeom>
        </p:spPr>
      </p:pic>
      <p:sp>
        <p:nvSpPr>
          <p:cNvPr id="11" name="Text 6"/>
          <p:cNvSpPr txBox="1"/>
          <p:nvPr/>
        </p:nvSpPr>
        <p:spPr>
          <a:xfrm>
            <a:off x="2057400" y="1792224"/>
            <a:ext cx="411480" cy="457200"/>
          </a:xfrm>
          <a:prstGeom prst="rect">
            <a:avLst/>
          </a:prstGeom>
          <a:noFill/>
          <a:ln/>
        </p:spPr>
        <p:txBody>
          <a:bodyPr wrap="square" lIns="0" tIns="0" rIns="0" bIns="0" rtlCol="0" anchor="t"/>
          <a:lstStyle/>
          <a:p>
            <a:pPr algn="r" indent="0" marL="0">
              <a:buNone/>
            </a:pPr>
            <a:r>
              <a:rPr lang="en-US" sz="2600" b="1" dirty="0">
                <a:solidFill>
                  <a:srgbClr val="C5CBD6"/>
                </a:solidFill>
                <a:latin typeface="Cambria" pitchFamily="34" charset="0"/>
                <a:ea typeface="Cambria" pitchFamily="34" charset="-122"/>
                <a:cs typeface="Cambria" pitchFamily="34" charset="-120"/>
              </a:rPr>
              <a:t>1</a:t>
            </a:r>
            <a:endParaRPr lang="en-US" sz="2600" dirty="0"/>
          </a:p>
        </p:txBody>
      </p:sp>
      <p:sp>
        <p:nvSpPr>
          <p:cNvPr id="12" name="Text 7"/>
          <p:cNvSpPr txBox="1"/>
          <p:nvPr/>
        </p:nvSpPr>
        <p:spPr>
          <a:xfrm>
            <a:off x="749808" y="2514600"/>
            <a:ext cx="1709928"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Hook first conv</a:t>
            </a:r>
            <a:endParaRPr lang="en-US" sz="1550" dirty="0"/>
          </a:p>
        </p:txBody>
      </p:sp>
      <p:sp>
        <p:nvSpPr>
          <p:cNvPr id="13" name="Text 8"/>
          <p:cNvSpPr txBox="1"/>
          <p:nvPr/>
        </p:nvSpPr>
        <p:spPr>
          <a:xfrm>
            <a:off x="749808" y="2880360"/>
            <a:ext cx="1709928" cy="82296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Read a = f₀(x) from the forward pass you already run</a:t>
            </a:r>
            <a:endParaRPr lang="en-US" sz="1250" dirty="0"/>
          </a:p>
        </p:txBody>
      </p:sp>
      <p:sp>
        <p:nvSpPr>
          <p:cNvPr id="14" name="Shape 9"/>
          <p:cNvSpPr/>
          <p:nvPr/>
        </p:nvSpPr>
        <p:spPr>
          <a:xfrm>
            <a:off x="2802636" y="1645920"/>
            <a:ext cx="2075688" cy="2103120"/>
          </a:xfrm>
          <a:prstGeom prst="roundRect">
            <a:avLst>
              <a:gd name="adj" fmla="val 4405"/>
            </a:avLst>
          </a:prstGeom>
          <a:solidFill>
            <a:srgbClr val="F4F6F9"/>
          </a:solidFill>
          <a:ln w="12700">
            <a:solidFill>
              <a:srgbClr val="DDE1E8"/>
            </a:solidFill>
            <a:prstDash val="solid"/>
          </a:ln>
        </p:spPr>
      </p:sp>
      <p:sp>
        <p:nvSpPr>
          <p:cNvPr id="15" name="Shape 10"/>
          <p:cNvSpPr/>
          <p:nvPr/>
        </p:nvSpPr>
        <p:spPr>
          <a:xfrm>
            <a:off x="3003804" y="1847088"/>
            <a:ext cx="548640" cy="548640"/>
          </a:xfrm>
          <a:prstGeom prst="ellipse">
            <a:avLst/>
          </a:prstGeom>
          <a:solidFill>
            <a:srgbClr val="039853"/>
          </a:solidFill>
          <a:ln w="12700">
            <a:solidFill>
              <a:srgbClr val="039853"/>
            </a:solidFill>
            <a:prstDash val="solid"/>
          </a:ln>
        </p:spPr>
      </p:sp>
      <p:pic>
        <p:nvPicPr>
          <p:cNvPr id="16" name="Image 2" descr="preencoded.png">    </p:cNvPr>
          <p:cNvPicPr>
            <a:picLocks noChangeAspect="1"/>
          </p:cNvPicPr>
          <p:nvPr/>
        </p:nvPicPr>
        <p:blipFill>
          <a:blip r:embed="rId3"/>
          <a:stretch>
            <a:fillRect/>
          </a:stretch>
        </p:blipFill>
        <p:spPr>
          <a:xfrm>
            <a:off x="3146450" y="1989734"/>
            <a:ext cx="263347" cy="263347"/>
          </a:xfrm>
          <a:prstGeom prst="rect">
            <a:avLst/>
          </a:prstGeom>
        </p:spPr>
      </p:pic>
      <p:sp>
        <p:nvSpPr>
          <p:cNvPr id="17" name="Text 11"/>
          <p:cNvSpPr txBox="1"/>
          <p:nvPr/>
        </p:nvSpPr>
        <p:spPr>
          <a:xfrm>
            <a:off x="4311396" y="1792224"/>
            <a:ext cx="411480" cy="457200"/>
          </a:xfrm>
          <a:prstGeom prst="rect">
            <a:avLst/>
          </a:prstGeom>
          <a:noFill/>
          <a:ln/>
        </p:spPr>
        <p:txBody>
          <a:bodyPr wrap="square" lIns="0" tIns="0" rIns="0" bIns="0" rtlCol="0" anchor="t"/>
          <a:lstStyle/>
          <a:p>
            <a:pPr algn="r" indent="0" marL="0">
              <a:buNone/>
            </a:pPr>
            <a:r>
              <a:rPr lang="en-US" sz="2600" b="1" dirty="0">
                <a:solidFill>
                  <a:srgbClr val="C5CBD6"/>
                </a:solidFill>
                <a:latin typeface="Cambria" pitchFamily="34" charset="0"/>
                <a:ea typeface="Cambria" pitchFamily="34" charset="-122"/>
                <a:cs typeface="Cambria" pitchFamily="34" charset="-120"/>
              </a:rPr>
              <a:t>2</a:t>
            </a:r>
            <a:endParaRPr lang="en-US" sz="2600" dirty="0"/>
          </a:p>
        </p:txBody>
      </p:sp>
      <p:sp>
        <p:nvSpPr>
          <p:cNvPr id="18" name="Text 12"/>
          <p:cNvSpPr txBox="1"/>
          <p:nvPr/>
        </p:nvSpPr>
        <p:spPr>
          <a:xfrm>
            <a:off x="3003804" y="2514600"/>
            <a:ext cx="1709928"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Select band B</a:t>
            </a:r>
            <a:endParaRPr lang="en-US" sz="1550" dirty="0"/>
          </a:p>
        </p:txBody>
      </p:sp>
      <p:sp>
        <p:nvSpPr>
          <p:cNvPr id="19" name="Text 13"/>
          <p:cNvSpPr txBox="1"/>
          <p:nvPr/>
        </p:nvSpPr>
        <p:spPr>
          <a:xfrm>
            <a:off x="3003804" y="2880360"/>
            <a:ext cx="1709928" cy="82296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Quietest 10% of alive channels, fixed on ID calibration</a:t>
            </a:r>
            <a:endParaRPr lang="en-US" sz="1250" dirty="0"/>
          </a:p>
        </p:txBody>
      </p:sp>
      <p:sp>
        <p:nvSpPr>
          <p:cNvPr id="20" name="Shape 14"/>
          <p:cNvSpPr/>
          <p:nvPr/>
        </p:nvSpPr>
        <p:spPr>
          <a:xfrm>
            <a:off x="5056632" y="1645920"/>
            <a:ext cx="2075688" cy="2103120"/>
          </a:xfrm>
          <a:prstGeom prst="roundRect">
            <a:avLst>
              <a:gd name="adj" fmla="val 4405"/>
            </a:avLst>
          </a:prstGeom>
          <a:solidFill>
            <a:srgbClr val="F4F6F9"/>
          </a:solidFill>
          <a:ln w="12700">
            <a:solidFill>
              <a:srgbClr val="DDE1E8"/>
            </a:solidFill>
            <a:prstDash val="solid"/>
          </a:ln>
        </p:spPr>
      </p:sp>
      <p:sp>
        <p:nvSpPr>
          <p:cNvPr id="21" name="Shape 15"/>
          <p:cNvSpPr/>
          <p:nvPr/>
        </p:nvSpPr>
        <p:spPr>
          <a:xfrm>
            <a:off x="5257800" y="1847088"/>
            <a:ext cx="548640" cy="548640"/>
          </a:xfrm>
          <a:prstGeom prst="ellipse">
            <a:avLst/>
          </a:prstGeom>
          <a:solidFill>
            <a:srgbClr val="039853"/>
          </a:solidFill>
          <a:ln w="12700">
            <a:solidFill>
              <a:srgbClr val="039853"/>
            </a:solidFill>
            <a:prstDash val="solid"/>
          </a:ln>
        </p:spPr>
      </p:sp>
      <p:pic>
        <p:nvPicPr>
          <p:cNvPr id="22" name="Image 3" descr="preencoded.png">    </p:cNvPr>
          <p:cNvPicPr>
            <a:picLocks noChangeAspect="1"/>
          </p:cNvPicPr>
          <p:nvPr/>
        </p:nvPicPr>
        <p:blipFill>
          <a:blip r:embed="rId4"/>
          <a:stretch>
            <a:fillRect/>
          </a:stretch>
        </p:blipFill>
        <p:spPr>
          <a:xfrm>
            <a:off x="5400446" y="1989734"/>
            <a:ext cx="263347" cy="263347"/>
          </a:xfrm>
          <a:prstGeom prst="rect">
            <a:avLst/>
          </a:prstGeom>
        </p:spPr>
      </p:pic>
      <p:sp>
        <p:nvSpPr>
          <p:cNvPr id="23" name="Text 16"/>
          <p:cNvSpPr txBox="1"/>
          <p:nvPr/>
        </p:nvSpPr>
        <p:spPr>
          <a:xfrm>
            <a:off x="6565392" y="1792224"/>
            <a:ext cx="411480" cy="457200"/>
          </a:xfrm>
          <a:prstGeom prst="rect">
            <a:avLst/>
          </a:prstGeom>
          <a:noFill/>
          <a:ln/>
        </p:spPr>
        <p:txBody>
          <a:bodyPr wrap="square" lIns="0" tIns="0" rIns="0" bIns="0" rtlCol="0" anchor="t"/>
          <a:lstStyle/>
          <a:p>
            <a:pPr algn="r" indent="0" marL="0">
              <a:buNone/>
            </a:pPr>
            <a:r>
              <a:rPr lang="en-US" sz="2600" b="1" dirty="0">
                <a:solidFill>
                  <a:srgbClr val="C5CBD6"/>
                </a:solidFill>
                <a:latin typeface="Cambria" pitchFamily="34" charset="0"/>
                <a:ea typeface="Cambria" pitchFamily="34" charset="-122"/>
                <a:cs typeface="Cambria" pitchFamily="34" charset="-120"/>
              </a:rPr>
              <a:t>3</a:t>
            </a:r>
            <a:endParaRPr lang="en-US" sz="2600" dirty="0"/>
          </a:p>
        </p:txBody>
      </p:sp>
      <p:sp>
        <p:nvSpPr>
          <p:cNvPr id="24" name="Text 17"/>
          <p:cNvSpPr txBox="1"/>
          <p:nvPr/>
        </p:nvSpPr>
        <p:spPr>
          <a:xfrm>
            <a:off x="5257800" y="2514600"/>
            <a:ext cx="1709928"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Measure roughness</a:t>
            </a:r>
            <a:endParaRPr lang="en-US" sz="1550" dirty="0"/>
          </a:p>
        </p:txBody>
      </p:sp>
      <p:sp>
        <p:nvSpPr>
          <p:cNvPr id="25" name="Text 18"/>
          <p:cNvSpPr txBox="1"/>
          <p:nvPr/>
        </p:nvSpPr>
        <p:spPr>
          <a:xfrm>
            <a:off x="5257800" y="2880360"/>
            <a:ext cx="1709928" cy="82296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Total variation of each map in B</a:t>
            </a:r>
            <a:endParaRPr lang="en-US" sz="1250" dirty="0"/>
          </a:p>
        </p:txBody>
      </p:sp>
      <p:sp>
        <p:nvSpPr>
          <p:cNvPr id="26" name="Shape 19"/>
          <p:cNvSpPr/>
          <p:nvPr/>
        </p:nvSpPr>
        <p:spPr>
          <a:xfrm>
            <a:off x="7310628" y="1645920"/>
            <a:ext cx="2075688" cy="2103120"/>
          </a:xfrm>
          <a:prstGeom prst="roundRect">
            <a:avLst>
              <a:gd name="adj" fmla="val 4405"/>
            </a:avLst>
          </a:prstGeom>
          <a:solidFill>
            <a:srgbClr val="F4F6F9"/>
          </a:solidFill>
          <a:ln w="12700">
            <a:solidFill>
              <a:srgbClr val="DDE1E8"/>
            </a:solidFill>
            <a:prstDash val="solid"/>
          </a:ln>
        </p:spPr>
      </p:sp>
      <p:sp>
        <p:nvSpPr>
          <p:cNvPr id="27" name="Shape 20"/>
          <p:cNvSpPr/>
          <p:nvPr/>
        </p:nvSpPr>
        <p:spPr>
          <a:xfrm>
            <a:off x="7511796" y="1847088"/>
            <a:ext cx="548640" cy="548640"/>
          </a:xfrm>
          <a:prstGeom prst="ellipse">
            <a:avLst/>
          </a:prstGeom>
          <a:solidFill>
            <a:srgbClr val="039853"/>
          </a:solidFill>
          <a:ln w="12700">
            <a:solidFill>
              <a:srgbClr val="039853"/>
            </a:solidFill>
            <a:prstDash val="solid"/>
          </a:ln>
        </p:spPr>
      </p:sp>
      <p:pic>
        <p:nvPicPr>
          <p:cNvPr id="28" name="Image 4" descr="preencoded.png">    </p:cNvPr>
          <p:cNvPicPr>
            <a:picLocks noChangeAspect="1"/>
          </p:cNvPicPr>
          <p:nvPr/>
        </p:nvPicPr>
        <p:blipFill>
          <a:blip r:embed="rId5"/>
          <a:stretch>
            <a:fillRect/>
          </a:stretch>
        </p:blipFill>
        <p:spPr>
          <a:xfrm>
            <a:off x="7654442" y="1989734"/>
            <a:ext cx="263347" cy="263347"/>
          </a:xfrm>
          <a:prstGeom prst="rect">
            <a:avLst/>
          </a:prstGeom>
        </p:spPr>
      </p:pic>
      <p:sp>
        <p:nvSpPr>
          <p:cNvPr id="29" name="Text 21"/>
          <p:cNvSpPr txBox="1"/>
          <p:nvPr/>
        </p:nvSpPr>
        <p:spPr>
          <a:xfrm>
            <a:off x="8819388" y="1792224"/>
            <a:ext cx="411480" cy="457200"/>
          </a:xfrm>
          <a:prstGeom prst="rect">
            <a:avLst/>
          </a:prstGeom>
          <a:noFill/>
          <a:ln/>
        </p:spPr>
        <p:txBody>
          <a:bodyPr wrap="square" lIns="0" tIns="0" rIns="0" bIns="0" rtlCol="0" anchor="t"/>
          <a:lstStyle/>
          <a:p>
            <a:pPr algn="r" indent="0" marL="0">
              <a:buNone/>
            </a:pPr>
            <a:r>
              <a:rPr lang="en-US" sz="2600" b="1" dirty="0">
                <a:solidFill>
                  <a:srgbClr val="C5CBD6"/>
                </a:solidFill>
                <a:latin typeface="Cambria" pitchFamily="34" charset="0"/>
                <a:ea typeface="Cambria" pitchFamily="34" charset="-122"/>
                <a:cs typeface="Cambria" pitchFamily="34" charset="-120"/>
              </a:rPr>
              <a:t>4</a:t>
            </a:r>
            <a:endParaRPr lang="en-US" sz="2600" dirty="0"/>
          </a:p>
        </p:txBody>
      </p:sp>
      <p:sp>
        <p:nvSpPr>
          <p:cNvPr id="30" name="Text 22"/>
          <p:cNvSpPr txBox="1"/>
          <p:nvPr/>
        </p:nvSpPr>
        <p:spPr>
          <a:xfrm>
            <a:off x="7511796" y="2514600"/>
            <a:ext cx="1709928"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Normalize &amp; score</a:t>
            </a:r>
            <a:endParaRPr lang="en-US" sz="1550" dirty="0"/>
          </a:p>
        </p:txBody>
      </p:sp>
      <p:sp>
        <p:nvSpPr>
          <p:cNvPr id="31" name="Text 23"/>
          <p:cNvSpPr txBox="1"/>
          <p:nvPr/>
        </p:nvSpPr>
        <p:spPr>
          <a:xfrm>
            <a:off x="7511796" y="2880360"/>
            <a:ext cx="1709928" cy="82296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Divide by mean activation; average over B</a:t>
            </a:r>
            <a:endParaRPr lang="en-US" sz="1250" dirty="0"/>
          </a:p>
        </p:txBody>
      </p:sp>
      <p:sp>
        <p:nvSpPr>
          <p:cNvPr id="32" name="Shape 24"/>
          <p:cNvSpPr/>
          <p:nvPr/>
        </p:nvSpPr>
        <p:spPr>
          <a:xfrm>
            <a:off x="9564624" y="1645920"/>
            <a:ext cx="2075688" cy="2103120"/>
          </a:xfrm>
          <a:prstGeom prst="roundRect">
            <a:avLst>
              <a:gd name="adj" fmla="val 4405"/>
            </a:avLst>
          </a:prstGeom>
          <a:solidFill>
            <a:srgbClr val="F4F6F9"/>
          </a:solidFill>
          <a:ln w="12700">
            <a:solidFill>
              <a:srgbClr val="DDE1E8"/>
            </a:solidFill>
            <a:prstDash val="solid"/>
          </a:ln>
        </p:spPr>
      </p:sp>
      <p:sp>
        <p:nvSpPr>
          <p:cNvPr id="33" name="Shape 25"/>
          <p:cNvSpPr/>
          <p:nvPr/>
        </p:nvSpPr>
        <p:spPr>
          <a:xfrm>
            <a:off x="9765792" y="1847088"/>
            <a:ext cx="548640" cy="548640"/>
          </a:xfrm>
          <a:prstGeom prst="ellipse">
            <a:avLst/>
          </a:prstGeom>
          <a:solidFill>
            <a:srgbClr val="C62E3A"/>
          </a:solidFill>
          <a:ln w="12700">
            <a:solidFill>
              <a:srgbClr val="C62E3A"/>
            </a:solidFill>
            <a:prstDash val="solid"/>
          </a:ln>
        </p:spPr>
      </p:sp>
      <p:pic>
        <p:nvPicPr>
          <p:cNvPr id="34" name="Image 5" descr="preencoded.png">    </p:cNvPr>
          <p:cNvPicPr>
            <a:picLocks noChangeAspect="1"/>
          </p:cNvPicPr>
          <p:nvPr/>
        </p:nvPicPr>
        <p:blipFill>
          <a:blip r:embed="rId6"/>
          <a:stretch>
            <a:fillRect/>
          </a:stretch>
        </p:blipFill>
        <p:spPr>
          <a:xfrm>
            <a:off x="9908438" y="1989734"/>
            <a:ext cx="263347" cy="263347"/>
          </a:xfrm>
          <a:prstGeom prst="rect">
            <a:avLst/>
          </a:prstGeom>
        </p:spPr>
      </p:pic>
      <p:sp>
        <p:nvSpPr>
          <p:cNvPr id="35" name="Text 26"/>
          <p:cNvSpPr txBox="1"/>
          <p:nvPr/>
        </p:nvSpPr>
        <p:spPr>
          <a:xfrm>
            <a:off x="11073384" y="1792224"/>
            <a:ext cx="411480" cy="457200"/>
          </a:xfrm>
          <a:prstGeom prst="rect">
            <a:avLst/>
          </a:prstGeom>
          <a:noFill/>
          <a:ln/>
        </p:spPr>
        <p:txBody>
          <a:bodyPr wrap="square" lIns="0" tIns="0" rIns="0" bIns="0" rtlCol="0" anchor="t"/>
          <a:lstStyle/>
          <a:p>
            <a:pPr algn="r" indent="0" marL="0">
              <a:buNone/>
            </a:pPr>
            <a:r>
              <a:rPr lang="en-US" sz="2600" b="1" dirty="0">
                <a:solidFill>
                  <a:srgbClr val="C5CBD6"/>
                </a:solidFill>
                <a:latin typeface="Cambria" pitchFamily="34" charset="0"/>
                <a:ea typeface="Cambria" pitchFamily="34" charset="-122"/>
                <a:cs typeface="Cambria" pitchFamily="34" charset="-120"/>
              </a:rPr>
              <a:t>5</a:t>
            </a:r>
            <a:endParaRPr lang="en-US" sz="2600" dirty="0"/>
          </a:p>
        </p:txBody>
      </p:sp>
      <p:sp>
        <p:nvSpPr>
          <p:cNvPr id="36" name="Text 27"/>
          <p:cNvSpPr txBox="1"/>
          <p:nvPr/>
        </p:nvSpPr>
        <p:spPr>
          <a:xfrm>
            <a:off x="9765792" y="2514600"/>
            <a:ext cx="1709928"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Route</a:t>
            </a:r>
            <a:endParaRPr lang="en-US" sz="1550" dirty="0"/>
          </a:p>
        </p:txBody>
      </p:sp>
      <p:sp>
        <p:nvSpPr>
          <p:cNvPr id="37" name="Text 28"/>
          <p:cNvSpPr txBox="1"/>
          <p:nvPr/>
        </p:nvSpPr>
        <p:spPr>
          <a:xfrm>
            <a:off x="9765792" y="2880360"/>
            <a:ext cx="1709928" cy="82296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V(x) &gt; τ → ADV (reject), else OOD (abstain)</a:t>
            </a:r>
            <a:endParaRPr lang="en-US" sz="1250" dirty="0"/>
          </a:p>
        </p:txBody>
      </p:sp>
      <p:sp>
        <p:nvSpPr>
          <p:cNvPr id="38" name="Shape 29"/>
          <p:cNvSpPr/>
          <p:nvPr/>
        </p:nvSpPr>
        <p:spPr>
          <a:xfrm>
            <a:off x="548640" y="4023360"/>
            <a:ext cx="6172200" cy="2103120"/>
          </a:xfrm>
          <a:prstGeom prst="roundRect">
            <a:avLst>
              <a:gd name="adj" fmla="val 4348"/>
            </a:avLst>
          </a:prstGeom>
          <a:solidFill>
            <a:srgbClr val="E2F2E9"/>
          </a:solidFill>
          <a:ln w="12700">
            <a:solidFill>
              <a:srgbClr val="E2F2E9"/>
            </a:solidFill>
            <a:prstDash val="solid"/>
          </a:ln>
        </p:spPr>
      </p:sp>
      <p:pic>
        <p:nvPicPr>
          <p:cNvPr id="39" name="Image 6" descr="preencoded.png">    </p:cNvPr>
          <p:cNvPicPr>
            <a:picLocks noChangeAspect="1"/>
          </p:cNvPicPr>
          <p:nvPr/>
        </p:nvPicPr>
        <p:blipFill>
          <a:blip r:embed="rId7"/>
          <a:stretch>
            <a:fillRect/>
          </a:stretch>
        </p:blipFill>
        <p:spPr>
          <a:xfrm>
            <a:off x="1668780" y="4133088"/>
            <a:ext cx="3931920" cy="1041409"/>
          </a:xfrm>
          <a:prstGeom prst="rect">
            <a:avLst/>
          </a:prstGeom>
        </p:spPr>
      </p:pic>
      <p:pic>
        <p:nvPicPr>
          <p:cNvPr id="40" name="Image 7" descr="preencoded.png">    </p:cNvPr>
          <p:cNvPicPr>
            <a:picLocks noChangeAspect="1"/>
          </p:cNvPicPr>
          <p:nvPr/>
        </p:nvPicPr>
        <p:blipFill>
          <a:blip r:embed="rId8"/>
          <a:stretch>
            <a:fillRect/>
          </a:stretch>
        </p:blipFill>
        <p:spPr>
          <a:xfrm>
            <a:off x="2217420" y="5284225"/>
            <a:ext cx="2834640" cy="348841"/>
          </a:xfrm>
          <a:prstGeom prst="rect">
            <a:avLst/>
          </a:prstGeom>
        </p:spPr>
      </p:pic>
      <p:sp>
        <p:nvSpPr>
          <p:cNvPr id="41" name="Text 30"/>
          <p:cNvSpPr txBox="1"/>
          <p:nvPr/>
        </p:nvSpPr>
        <p:spPr>
          <a:xfrm>
            <a:off x="548640" y="5779008"/>
            <a:ext cx="6172200" cy="274320"/>
          </a:xfrm>
          <a:prstGeom prst="rect">
            <a:avLst/>
          </a:prstGeom>
          <a:noFill/>
          <a:ln/>
        </p:spPr>
        <p:txBody>
          <a:bodyPr wrap="square" lIns="0" tIns="0" rIns="0" bIns="0" rtlCol="0" anchor="t"/>
          <a:lstStyle/>
          <a:p>
            <a:pPr algn="ctr" indent="0" marL="0">
              <a:buNone/>
            </a:pPr>
            <a:r>
              <a:rPr lang="en-US" sz="1250" dirty="0">
                <a:solidFill>
                  <a:srgbClr val="5A6178"/>
                </a:solidFill>
                <a:latin typeface="Calibri" pitchFamily="34" charset="0"/>
                <a:ea typeface="Calibri" pitchFamily="34" charset="-122"/>
                <a:cs typeface="Calibri" pitchFamily="34" charset="-120"/>
              </a:rPr>
              <a:t>B = dormant band · ⟨·⟩ = spatial mean · ε = 10⁻⁶</a:t>
            </a:r>
            <a:endParaRPr lang="en-US" sz="1250" dirty="0"/>
          </a:p>
        </p:txBody>
      </p:sp>
      <p:sp>
        <p:nvSpPr>
          <p:cNvPr id="42" name="Shape 31"/>
          <p:cNvSpPr/>
          <p:nvPr/>
        </p:nvSpPr>
        <p:spPr>
          <a:xfrm>
            <a:off x="7086600" y="4059936"/>
            <a:ext cx="384048" cy="384048"/>
          </a:xfrm>
          <a:prstGeom prst="ellipse">
            <a:avLst/>
          </a:prstGeom>
          <a:solidFill>
            <a:srgbClr val="05225C"/>
          </a:solidFill>
          <a:ln w="12700">
            <a:solidFill>
              <a:srgbClr val="05225C"/>
            </a:solidFill>
            <a:prstDash val="solid"/>
          </a:ln>
        </p:spPr>
      </p:sp>
      <p:pic>
        <p:nvPicPr>
          <p:cNvPr id="43" name="Image 8" descr="preencoded.png">    </p:cNvPr>
          <p:cNvPicPr>
            <a:picLocks noChangeAspect="1"/>
          </p:cNvPicPr>
          <p:nvPr/>
        </p:nvPicPr>
        <p:blipFill>
          <a:blip r:embed="rId9"/>
          <a:stretch>
            <a:fillRect/>
          </a:stretch>
        </p:blipFill>
        <p:spPr>
          <a:xfrm>
            <a:off x="7186452" y="4159788"/>
            <a:ext cx="184343" cy="184343"/>
          </a:xfrm>
          <a:prstGeom prst="rect">
            <a:avLst/>
          </a:prstGeom>
        </p:spPr>
      </p:pic>
      <p:sp>
        <p:nvSpPr>
          <p:cNvPr id="44" name="Text 32"/>
          <p:cNvSpPr txBox="1"/>
          <p:nvPr/>
        </p:nvSpPr>
        <p:spPr>
          <a:xfrm>
            <a:off x="7616952" y="4023360"/>
            <a:ext cx="4026103" cy="457200"/>
          </a:xfrm>
          <a:prstGeom prst="rect">
            <a:avLst/>
          </a:prstGeom>
          <a:noFill/>
          <a:ln/>
        </p:spPr>
        <p:txBody>
          <a:bodyPr wrap="square" lIns="0" tIns="0" rIns="0" bIns="0" rtlCol="0" anchor="ctr"/>
          <a:lstStyle/>
          <a:p>
            <a:pPr indent="0" marL="0">
              <a:buNone/>
            </a:pPr>
            <a:r>
              <a:rPr lang="en-US" sz="1350" b="1" dirty="0">
                <a:solidFill>
                  <a:srgbClr val="05225C"/>
                </a:solidFill>
                <a:latin typeface="Calibri" pitchFamily="34" charset="0"/>
                <a:ea typeface="Calibri" pitchFamily="34" charset="-122"/>
                <a:cs typeface="Calibri" pitchFamily="34" charset="-120"/>
              </a:rPr>
              <a:t>No retraining, no gradients</a:t>
            </a:r>
            <a:pPr indent="0" marL="0">
              <a:buNone/>
            </a:pPr>
            <a:r>
              <a:rPr lang="en-US" sz="1350" dirty="0">
                <a:solidFill>
                  <a:srgbClr val="5A6178"/>
                </a:solidFill>
                <a:latin typeface="Calibri" pitchFamily="34" charset="0"/>
                <a:ea typeface="Calibri" pitchFamily="34" charset="-122"/>
                <a:cs typeface="Calibri" pitchFamily="34" charset="-120"/>
              </a:rPr>
              <a:t>  calibration fixes the band, polarity and threshold once</a:t>
            </a:r>
            <a:endParaRPr lang="en-US" sz="1350" dirty="0"/>
          </a:p>
        </p:txBody>
      </p:sp>
      <p:sp>
        <p:nvSpPr>
          <p:cNvPr id="45" name="Shape 33"/>
          <p:cNvSpPr/>
          <p:nvPr/>
        </p:nvSpPr>
        <p:spPr>
          <a:xfrm>
            <a:off x="7086600" y="4590288"/>
            <a:ext cx="384048" cy="384048"/>
          </a:xfrm>
          <a:prstGeom prst="ellipse">
            <a:avLst/>
          </a:prstGeom>
          <a:solidFill>
            <a:srgbClr val="05225C"/>
          </a:solidFill>
          <a:ln w="12700">
            <a:solidFill>
              <a:srgbClr val="05225C"/>
            </a:solidFill>
            <a:prstDash val="solid"/>
          </a:ln>
        </p:spPr>
      </p:sp>
      <p:pic>
        <p:nvPicPr>
          <p:cNvPr id="46" name="Image 9" descr="preencoded.png">    </p:cNvPr>
          <p:cNvPicPr>
            <a:picLocks noChangeAspect="1"/>
          </p:cNvPicPr>
          <p:nvPr/>
        </p:nvPicPr>
        <p:blipFill>
          <a:blip r:embed="rId10"/>
          <a:stretch>
            <a:fillRect/>
          </a:stretch>
        </p:blipFill>
        <p:spPr>
          <a:xfrm>
            <a:off x="7186452" y="4690140"/>
            <a:ext cx="184343" cy="184343"/>
          </a:xfrm>
          <a:prstGeom prst="rect">
            <a:avLst/>
          </a:prstGeom>
        </p:spPr>
      </p:pic>
      <p:sp>
        <p:nvSpPr>
          <p:cNvPr id="47" name="Text 34"/>
          <p:cNvSpPr txBox="1"/>
          <p:nvPr/>
        </p:nvSpPr>
        <p:spPr>
          <a:xfrm>
            <a:off x="7616952" y="4553712"/>
            <a:ext cx="4026103" cy="457200"/>
          </a:xfrm>
          <a:prstGeom prst="rect">
            <a:avLst/>
          </a:prstGeom>
          <a:noFill/>
          <a:ln/>
        </p:spPr>
        <p:txBody>
          <a:bodyPr wrap="square" lIns="0" tIns="0" rIns="0" bIns="0" rtlCol="0" anchor="ctr"/>
          <a:lstStyle/>
          <a:p>
            <a:pPr indent="0" marL="0">
              <a:buNone/>
            </a:pPr>
            <a:r>
              <a:rPr lang="en-US" sz="1350" b="1" dirty="0">
                <a:solidFill>
                  <a:srgbClr val="05225C"/>
                </a:solidFill>
                <a:latin typeface="Calibri" pitchFamily="34" charset="0"/>
                <a:ea typeface="Calibri" pitchFamily="34" charset="-122"/>
                <a:cs typeface="Calibri" pitchFamily="34" charset="-120"/>
              </a:rPr>
              <a:t>No extra forward pass</a:t>
            </a:r>
            <a:pPr indent="0" marL="0">
              <a:buNone/>
            </a:pPr>
            <a:r>
              <a:rPr lang="en-US" sz="1350" dirty="0">
                <a:solidFill>
                  <a:srgbClr val="5A6178"/>
                </a:solidFill>
                <a:latin typeface="Calibri" pitchFamily="34" charset="0"/>
                <a:ea typeface="Calibri" pitchFamily="34" charset="-122"/>
                <a:cs typeface="Calibri" pitchFamily="34" charset="-120"/>
              </a:rPr>
              <a:t>  a hook on the first conv layer</a:t>
            </a:r>
            <a:endParaRPr lang="en-US" sz="1350" dirty="0"/>
          </a:p>
        </p:txBody>
      </p:sp>
      <p:sp>
        <p:nvSpPr>
          <p:cNvPr id="48" name="Shape 35"/>
          <p:cNvSpPr/>
          <p:nvPr/>
        </p:nvSpPr>
        <p:spPr>
          <a:xfrm>
            <a:off x="7086600" y="5120640"/>
            <a:ext cx="384048" cy="384048"/>
          </a:xfrm>
          <a:prstGeom prst="ellipse">
            <a:avLst/>
          </a:prstGeom>
          <a:solidFill>
            <a:srgbClr val="05225C"/>
          </a:solidFill>
          <a:ln w="12700">
            <a:solidFill>
              <a:srgbClr val="05225C"/>
            </a:solidFill>
            <a:prstDash val="solid"/>
          </a:ln>
        </p:spPr>
      </p:sp>
      <p:pic>
        <p:nvPicPr>
          <p:cNvPr id="49" name="Image 10" descr="preencoded.png">    </p:cNvPr>
          <p:cNvPicPr>
            <a:picLocks noChangeAspect="1"/>
          </p:cNvPicPr>
          <p:nvPr/>
        </p:nvPicPr>
        <p:blipFill>
          <a:blip r:embed="rId11"/>
          <a:stretch>
            <a:fillRect/>
          </a:stretch>
        </p:blipFill>
        <p:spPr>
          <a:xfrm>
            <a:off x="7186452" y="5220492"/>
            <a:ext cx="184343" cy="184343"/>
          </a:xfrm>
          <a:prstGeom prst="rect">
            <a:avLst/>
          </a:prstGeom>
        </p:spPr>
      </p:pic>
      <p:sp>
        <p:nvSpPr>
          <p:cNvPr id="50" name="Text 36"/>
          <p:cNvSpPr txBox="1"/>
          <p:nvPr/>
        </p:nvSpPr>
        <p:spPr>
          <a:xfrm>
            <a:off x="7616952" y="5084064"/>
            <a:ext cx="4026103" cy="457200"/>
          </a:xfrm>
          <a:prstGeom prst="rect">
            <a:avLst/>
          </a:prstGeom>
          <a:noFill/>
          <a:ln/>
        </p:spPr>
        <p:txBody>
          <a:bodyPr wrap="square" lIns="0" tIns="0" rIns="0" bIns="0" rtlCol="0" anchor="ctr"/>
          <a:lstStyle/>
          <a:p>
            <a:pPr indent="0" marL="0">
              <a:buNone/>
            </a:pPr>
            <a:r>
              <a:rPr lang="en-US" sz="1350" b="1" dirty="0">
                <a:solidFill>
                  <a:srgbClr val="05225C"/>
                </a:solidFill>
                <a:latin typeface="Calibri" pitchFamily="34" charset="0"/>
                <a:ea typeface="Calibri" pitchFamily="34" charset="-122"/>
                <a:cs typeface="Calibri" pitchFamily="34" charset="-120"/>
              </a:rPr>
              <a:t>O(C) state</a:t>
            </a:r>
            <a:pPr indent="0" marL="0">
              <a:buNone/>
            </a:pPr>
            <a:r>
              <a:rPr lang="en-US" sz="1350" dirty="0">
                <a:solidFill>
                  <a:srgbClr val="5A6178"/>
                </a:solidFill>
                <a:latin typeface="Calibri" pitchFamily="34" charset="0"/>
                <a:ea typeface="Calibri" pitchFamily="34" charset="-122"/>
                <a:cs typeface="Calibri" pitchFamily="34" charset="-120"/>
              </a:rPr>
              <a:t>  about 0.3 KB for 64 channels</a:t>
            </a:r>
            <a:endParaRPr lang="en-US" sz="1350" dirty="0"/>
          </a:p>
        </p:txBody>
      </p:sp>
      <p:sp>
        <p:nvSpPr>
          <p:cNvPr id="51" name="Shape 37"/>
          <p:cNvSpPr/>
          <p:nvPr/>
        </p:nvSpPr>
        <p:spPr>
          <a:xfrm>
            <a:off x="7086600" y="5650992"/>
            <a:ext cx="384048" cy="384048"/>
          </a:xfrm>
          <a:prstGeom prst="ellipse">
            <a:avLst/>
          </a:prstGeom>
          <a:solidFill>
            <a:srgbClr val="05225C"/>
          </a:solidFill>
          <a:ln w="12700">
            <a:solidFill>
              <a:srgbClr val="05225C"/>
            </a:solidFill>
            <a:prstDash val="solid"/>
          </a:ln>
        </p:spPr>
      </p:sp>
      <p:pic>
        <p:nvPicPr>
          <p:cNvPr id="52" name="Image 11" descr="preencoded.png">    </p:cNvPr>
          <p:cNvPicPr>
            <a:picLocks noChangeAspect="1"/>
          </p:cNvPicPr>
          <p:nvPr/>
        </p:nvPicPr>
        <p:blipFill>
          <a:blip r:embed="rId12"/>
          <a:stretch>
            <a:fillRect/>
          </a:stretch>
        </p:blipFill>
        <p:spPr>
          <a:xfrm>
            <a:off x="7186452" y="5750844"/>
            <a:ext cx="184343" cy="184343"/>
          </a:xfrm>
          <a:prstGeom prst="rect">
            <a:avLst/>
          </a:prstGeom>
        </p:spPr>
      </p:pic>
      <p:sp>
        <p:nvSpPr>
          <p:cNvPr id="53" name="Text 38"/>
          <p:cNvSpPr txBox="1"/>
          <p:nvPr/>
        </p:nvSpPr>
        <p:spPr>
          <a:xfrm>
            <a:off x="7616952" y="5614416"/>
            <a:ext cx="4026103" cy="457200"/>
          </a:xfrm>
          <a:prstGeom prst="rect">
            <a:avLst/>
          </a:prstGeom>
          <a:noFill/>
          <a:ln/>
        </p:spPr>
        <p:txBody>
          <a:bodyPr wrap="square" lIns="0" tIns="0" rIns="0" bIns="0" rtlCol="0" anchor="ctr"/>
          <a:lstStyle/>
          <a:p>
            <a:pPr indent="0" marL="0">
              <a:buNone/>
            </a:pPr>
            <a:r>
              <a:rPr lang="en-US" sz="1350" b="1" dirty="0">
                <a:solidFill>
                  <a:srgbClr val="05225C"/>
                </a:solidFill>
                <a:latin typeface="Calibri" pitchFamily="34" charset="0"/>
                <a:ea typeface="Calibri" pitchFamily="34" charset="-122"/>
                <a:cs typeface="Calibri" pitchFamily="34" charset="-120"/>
              </a:rPr>
              <a:t>Scale-invariant</a:t>
            </a:r>
            <a:pPr indent="0" marL="0">
              <a:buNone/>
            </a:pPr>
            <a:r>
              <a:rPr lang="en-US" sz="1350" dirty="0">
                <a:solidFill>
                  <a:srgbClr val="5A6178"/>
                </a:solidFill>
                <a:latin typeface="Calibri" pitchFamily="34" charset="0"/>
                <a:ea typeface="Calibri" pitchFamily="34" charset="-122"/>
                <a:cs typeface="Calibri" pitchFamily="34" charset="-120"/>
              </a:rPr>
              <a:t>  rescaling a channel map leaves V unchanged</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EVALUATION</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Held-out evaluation across architectures, attacks and datasets</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6</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1691640"/>
            <a:ext cx="2602154" cy="1783080"/>
          </a:xfrm>
          <a:prstGeom prst="roundRect">
            <a:avLst>
              <a:gd name="adj" fmla="val 5128"/>
            </a:avLst>
          </a:prstGeom>
          <a:solidFill>
            <a:srgbClr val="F4F6F9"/>
          </a:solidFill>
          <a:ln w="12700">
            <a:solidFill>
              <a:srgbClr val="DDE1E8"/>
            </a:solidFill>
            <a:prstDash val="solid"/>
          </a:ln>
        </p:spPr>
      </p:sp>
      <p:sp>
        <p:nvSpPr>
          <p:cNvPr id="9" name="Text 5"/>
          <p:cNvSpPr txBox="1"/>
          <p:nvPr/>
        </p:nvSpPr>
        <p:spPr>
          <a:xfrm>
            <a:off x="777240" y="1828800"/>
            <a:ext cx="2144954" cy="685800"/>
          </a:xfrm>
          <a:prstGeom prst="rect">
            <a:avLst/>
          </a:prstGeom>
          <a:noFill/>
          <a:ln/>
        </p:spPr>
        <p:txBody>
          <a:bodyPr wrap="square" lIns="0" tIns="0" rIns="0" bIns="0" rtlCol="0" anchor="ctr"/>
          <a:lstStyle/>
          <a:p>
            <a:pPr indent="0" marL="0">
              <a:buNone/>
            </a:pPr>
            <a:r>
              <a:rPr lang="en-US" sz="3800" b="1" dirty="0">
                <a:solidFill>
                  <a:srgbClr val="05225C"/>
                </a:solidFill>
                <a:latin typeface="Cambria" pitchFamily="34" charset="0"/>
                <a:ea typeface="Cambria" pitchFamily="34" charset="-122"/>
                <a:cs typeface="Cambria" pitchFamily="34" charset="-120"/>
              </a:rPr>
              <a:t>17</a:t>
            </a:r>
            <a:endParaRPr lang="en-US" sz="3800" dirty="0"/>
          </a:p>
        </p:txBody>
      </p:sp>
      <p:sp>
        <p:nvSpPr>
          <p:cNvPr id="10" name="Text 6"/>
          <p:cNvSpPr txBox="1"/>
          <p:nvPr/>
        </p:nvSpPr>
        <p:spPr>
          <a:xfrm>
            <a:off x="777240" y="2514600"/>
            <a:ext cx="2144954" cy="292608"/>
          </a:xfrm>
          <a:prstGeom prst="rect">
            <a:avLst/>
          </a:prstGeom>
          <a:noFill/>
          <a:ln/>
        </p:spPr>
        <p:txBody>
          <a:bodyPr wrap="square" lIns="0" tIns="0" rIns="0" bIns="0" rtlCol="0" anchor="t"/>
          <a:lstStyle/>
          <a:p>
            <a:pPr indent="0" marL="0">
              <a:buNone/>
            </a:pPr>
            <a:r>
              <a:rPr lang="en-US" sz="1500" b="1" dirty="0">
                <a:solidFill>
                  <a:srgbClr val="039853"/>
                </a:solidFill>
                <a:latin typeface="Calibri" pitchFamily="34" charset="0"/>
                <a:ea typeface="Calibri" pitchFamily="34" charset="-122"/>
                <a:cs typeface="Calibri" pitchFamily="34" charset="-120"/>
              </a:rPr>
              <a:t>architectures</a:t>
            </a:r>
            <a:endParaRPr lang="en-US" sz="1500" dirty="0"/>
          </a:p>
        </p:txBody>
      </p:sp>
      <p:sp>
        <p:nvSpPr>
          <p:cNvPr id="11" name="Text 7"/>
          <p:cNvSpPr txBox="1"/>
          <p:nvPr/>
        </p:nvSpPr>
        <p:spPr>
          <a:xfrm>
            <a:off x="777240" y="2807208"/>
            <a:ext cx="2144954"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CNN, ViT and hybrid backbones, ImageNet-pretrained</a:t>
            </a:r>
            <a:endParaRPr lang="en-US" sz="1200" dirty="0"/>
          </a:p>
        </p:txBody>
      </p:sp>
      <p:sp>
        <p:nvSpPr>
          <p:cNvPr id="12" name="Shape 8"/>
          <p:cNvSpPr/>
          <p:nvPr/>
        </p:nvSpPr>
        <p:spPr>
          <a:xfrm>
            <a:off x="3379394" y="1691640"/>
            <a:ext cx="2602154" cy="1783080"/>
          </a:xfrm>
          <a:prstGeom prst="roundRect">
            <a:avLst>
              <a:gd name="adj" fmla="val 5128"/>
            </a:avLst>
          </a:prstGeom>
          <a:solidFill>
            <a:srgbClr val="F4F6F9"/>
          </a:solidFill>
          <a:ln w="12700">
            <a:solidFill>
              <a:srgbClr val="DDE1E8"/>
            </a:solidFill>
            <a:prstDash val="solid"/>
          </a:ln>
        </p:spPr>
      </p:sp>
      <p:sp>
        <p:nvSpPr>
          <p:cNvPr id="13" name="Text 9"/>
          <p:cNvSpPr txBox="1"/>
          <p:nvPr/>
        </p:nvSpPr>
        <p:spPr>
          <a:xfrm>
            <a:off x="3607994" y="1828800"/>
            <a:ext cx="2144954" cy="685800"/>
          </a:xfrm>
          <a:prstGeom prst="rect">
            <a:avLst/>
          </a:prstGeom>
          <a:noFill/>
          <a:ln/>
        </p:spPr>
        <p:txBody>
          <a:bodyPr wrap="square" lIns="0" tIns="0" rIns="0" bIns="0" rtlCol="0" anchor="ctr"/>
          <a:lstStyle/>
          <a:p>
            <a:pPr indent="0" marL="0">
              <a:buNone/>
            </a:pPr>
            <a:r>
              <a:rPr lang="en-US" sz="3800" b="1" dirty="0">
                <a:solidFill>
                  <a:srgbClr val="05225C"/>
                </a:solidFill>
                <a:latin typeface="Cambria" pitchFamily="34" charset="0"/>
                <a:ea typeface="Cambria" pitchFamily="34" charset="-122"/>
                <a:cs typeface="Cambria" pitchFamily="34" charset="-120"/>
              </a:rPr>
              <a:t>4</a:t>
            </a:r>
            <a:endParaRPr lang="en-US" sz="3800" dirty="0"/>
          </a:p>
        </p:txBody>
      </p:sp>
      <p:sp>
        <p:nvSpPr>
          <p:cNvPr id="14" name="Text 10"/>
          <p:cNvSpPr txBox="1"/>
          <p:nvPr/>
        </p:nvSpPr>
        <p:spPr>
          <a:xfrm>
            <a:off x="3607994" y="2514600"/>
            <a:ext cx="2144954" cy="292608"/>
          </a:xfrm>
          <a:prstGeom prst="rect">
            <a:avLst/>
          </a:prstGeom>
          <a:noFill/>
          <a:ln/>
        </p:spPr>
        <p:txBody>
          <a:bodyPr wrap="square" lIns="0" tIns="0" rIns="0" bIns="0" rtlCol="0" anchor="t"/>
          <a:lstStyle/>
          <a:p>
            <a:pPr indent="0" marL="0">
              <a:buNone/>
            </a:pPr>
            <a:r>
              <a:rPr lang="en-US" sz="1500" b="1" dirty="0">
                <a:solidFill>
                  <a:srgbClr val="039853"/>
                </a:solidFill>
                <a:latin typeface="Calibri" pitchFamily="34" charset="0"/>
                <a:ea typeface="Calibri" pitchFamily="34" charset="-122"/>
                <a:cs typeface="Calibri" pitchFamily="34" charset="-120"/>
              </a:rPr>
              <a:t>L∞ attacks</a:t>
            </a:r>
            <a:endParaRPr lang="en-US" sz="1500" dirty="0"/>
          </a:p>
        </p:txBody>
      </p:sp>
      <p:sp>
        <p:nvSpPr>
          <p:cNvPr id="15" name="Text 11"/>
          <p:cNvSpPr txBox="1"/>
          <p:nvPr/>
        </p:nvSpPr>
        <p:spPr>
          <a:xfrm>
            <a:off x="3607994" y="2807208"/>
            <a:ext cx="2144954"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FGSM, BIM, PGD, APGD-CE at ε = 8/255</a:t>
            </a:r>
            <a:endParaRPr lang="en-US" sz="1200" dirty="0"/>
          </a:p>
        </p:txBody>
      </p:sp>
      <p:sp>
        <p:nvSpPr>
          <p:cNvPr id="16" name="Shape 12"/>
          <p:cNvSpPr/>
          <p:nvPr/>
        </p:nvSpPr>
        <p:spPr>
          <a:xfrm>
            <a:off x="6210148" y="1691640"/>
            <a:ext cx="2602154" cy="1783080"/>
          </a:xfrm>
          <a:prstGeom prst="roundRect">
            <a:avLst>
              <a:gd name="adj" fmla="val 5128"/>
            </a:avLst>
          </a:prstGeom>
          <a:solidFill>
            <a:srgbClr val="F4F6F9"/>
          </a:solidFill>
          <a:ln w="12700">
            <a:solidFill>
              <a:srgbClr val="DDE1E8"/>
            </a:solidFill>
            <a:prstDash val="solid"/>
          </a:ln>
        </p:spPr>
      </p:sp>
      <p:sp>
        <p:nvSpPr>
          <p:cNvPr id="17" name="Text 13"/>
          <p:cNvSpPr txBox="1"/>
          <p:nvPr/>
        </p:nvSpPr>
        <p:spPr>
          <a:xfrm>
            <a:off x="6438748" y="1828800"/>
            <a:ext cx="2144954" cy="685800"/>
          </a:xfrm>
          <a:prstGeom prst="rect">
            <a:avLst/>
          </a:prstGeom>
          <a:noFill/>
          <a:ln/>
        </p:spPr>
        <p:txBody>
          <a:bodyPr wrap="square" lIns="0" tIns="0" rIns="0" bIns="0" rtlCol="0" anchor="ctr"/>
          <a:lstStyle/>
          <a:p>
            <a:pPr indent="0" marL="0">
              <a:buNone/>
            </a:pPr>
            <a:r>
              <a:rPr lang="en-US" sz="3800" b="1" dirty="0">
                <a:solidFill>
                  <a:srgbClr val="05225C"/>
                </a:solidFill>
                <a:latin typeface="Cambria" pitchFamily="34" charset="0"/>
                <a:ea typeface="Cambria" pitchFamily="34" charset="-122"/>
                <a:cs typeface="Cambria" pitchFamily="34" charset="-120"/>
              </a:rPr>
              <a:t>2 + 4</a:t>
            </a:r>
            <a:endParaRPr lang="en-US" sz="3800" dirty="0"/>
          </a:p>
        </p:txBody>
      </p:sp>
      <p:sp>
        <p:nvSpPr>
          <p:cNvPr id="18" name="Text 14"/>
          <p:cNvSpPr txBox="1"/>
          <p:nvPr/>
        </p:nvSpPr>
        <p:spPr>
          <a:xfrm>
            <a:off x="6438748" y="2514600"/>
            <a:ext cx="2144954" cy="292608"/>
          </a:xfrm>
          <a:prstGeom prst="rect">
            <a:avLst/>
          </a:prstGeom>
          <a:noFill/>
          <a:ln/>
        </p:spPr>
        <p:txBody>
          <a:bodyPr wrap="square" lIns="0" tIns="0" rIns="0" bIns="0" rtlCol="0" anchor="t"/>
          <a:lstStyle/>
          <a:p>
            <a:pPr indent="0" marL="0">
              <a:buNone/>
            </a:pPr>
            <a:r>
              <a:rPr lang="en-US" sz="1500" b="1" dirty="0">
                <a:solidFill>
                  <a:srgbClr val="039853"/>
                </a:solidFill>
                <a:latin typeface="Calibri" pitchFamily="34" charset="0"/>
                <a:ea typeface="Calibri" pitchFamily="34" charset="-122"/>
                <a:cs typeface="Calibri" pitchFamily="34" charset="-120"/>
              </a:rPr>
              <a:t>datasets</a:t>
            </a:r>
            <a:endParaRPr lang="en-US" sz="1500" dirty="0"/>
          </a:p>
        </p:txBody>
      </p:sp>
      <p:sp>
        <p:nvSpPr>
          <p:cNvPr id="19" name="Text 15"/>
          <p:cNvSpPr txBox="1"/>
          <p:nvPr/>
        </p:nvSpPr>
        <p:spPr>
          <a:xfrm>
            <a:off x="6438748" y="2807208"/>
            <a:ext cx="2144954"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ID: CIFAR-100, GTSRB · OOD: SVHN, iSUN, LSUN, Places365</a:t>
            </a:r>
            <a:endParaRPr lang="en-US" sz="1200" dirty="0"/>
          </a:p>
        </p:txBody>
      </p:sp>
      <p:sp>
        <p:nvSpPr>
          <p:cNvPr id="20" name="Shape 16"/>
          <p:cNvSpPr/>
          <p:nvPr/>
        </p:nvSpPr>
        <p:spPr>
          <a:xfrm>
            <a:off x="9040901" y="1691640"/>
            <a:ext cx="2602154" cy="1783080"/>
          </a:xfrm>
          <a:prstGeom prst="roundRect">
            <a:avLst>
              <a:gd name="adj" fmla="val 5128"/>
            </a:avLst>
          </a:prstGeom>
          <a:solidFill>
            <a:srgbClr val="F4F6F9"/>
          </a:solidFill>
          <a:ln w="12700">
            <a:solidFill>
              <a:srgbClr val="DDE1E8"/>
            </a:solidFill>
            <a:prstDash val="solid"/>
          </a:ln>
        </p:spPr>
      </p:sp>
      <p:sp>
        <p:nvSpPr>
          <p:cNvPr id="21" name="Text 17"/>
          <p:cNvSpPr txBox="1"/>
          <p:nvPr/>
        </p:nvSpPr>
        <p:spPr>
          <a:xfrm>
            <a:off x="9269501" y="1828800"/>
            <a:ext cx="2144954" cy="685800"/>
          </a:xfrm>
          <a:prstGeom prst="rect">
            <a:avLst/>
          </a:prstGeom>
          <a:noFill/>
          <a:ln/>
        </p:spPr>
        <p:txBody>
          <a:bodyPr wrap="square" lIns="0" tIns="0" rIns="0" bIns="0" rtlCol="0" anchor="ctr"/>
          <a:lstStyle/>
          <a:p>
            <a:pPr indent="0" marL="0">
              <a:buNone/>
            </a:pPr>
            <a:r>
              <a:rPr lang="en-US" sz="3800" b="1" dirty="0">
                <a:solidFill>
                  <a:srgbClr val="05225C"/>
                </a:solidFill>
                <a:latin typeface="Cambria" pitchFamily="34" charset="0"/>
                <a:ea typeface="Cambria" pitchFamily="34" charset="-122"/>
                <a:cs typeface="Cambria" pitchFamily="34" charset="-120"/>
              </a:rPr>
              <a:t>20 / 80</a:t>
            </a:r>
            <a:endParaRPr lang="en-US" sz="3800" dirty="0"/>
          </a:p>
        </p:txBody>
      </p:sp>
      <p:sp>
        <p:nvSpPr>
          <p:cNvPr id="22" name="Text 18"/>
          <p:cNvSpPr txBox="1"/>
          <p:nvPr/>
        </p:nvSpPr>
        <p:spPr>
          <a:xfrm>
            <a:off x="9269501" y="2514600"/>
            <a:ext cx="2144954" cy="292608"/>
          </a:xfrm>
          <a:prstGeom prst="rect">
            <a:avLst/>
          </a:prstGeom>
          <a:noFill/>
          <a:ln/>
        </p:spPr>
        <p:txBody>
          <a:bodyPr wrap="square" lIns="0" tIns="0" rIns="0" bIns="0" rtlCol="0" anchor="t"/>
          <a:lstStyle/>
          <a:p>
            <a:pPr indent="0" marL="0">
              <a:buNone/>
            </a:pPr>
            <a:r>
              <a:rPr lang="en-US" sz="1500" b="1" dirty="0">
                <a:solidFill>
                  <a:srgbClr val="039853"/>
                </a:solidFill>
                <a:latin typeface="Calibri" pitchFamily="34" charset="0"/>
                <a:ea typeface="Calibri" pitchFamily="34" charset="-122"/>
                <a:cs typeface="Calibri" pitchFamily="34" charset="-120"/>
              </a:rPr>
              <a:t>calibration / test</a:t>
            </a:r>
            <a:endParaRPr lang="en-US" sz="1500" dirty="0"/>
          </a:p>
        </p:txBody>
      </p:sp>
      <p:sp>
        <p:nvSpPr>
          <p:cNvPr id="23" name="Text 19"/>
          <p:cNvSpPr txBox="1"/>
          <p:nvPr/>
        </p:nvSpPr>
        <p:spPr>
          <a:xfrm>
            <a:off x="9269501" y="2807208"/>
            <a:ext cx="2144954"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thresholds frozen before test</a:t>
            </a:r>
            <a:endParaRPr lang="en-US" sz="1200" dirty="0"/>
          </a:p>
        </p:txBody>
      </p:sp>
      <p:sp>
        <p:nvSpPr>
          <p:cNvPr id="24" name="Shape 20"/>
          <p:cNvSpPr/>
          <p:nvPr/>
        </p:nvSpPr>
        <p:spPr>
          <a:xfrm>
            <a:off x="548640" y="3749040"/>
            <a:ext cx="3515258" cy="1600200"/>
          </a:xfrm>
          <a:prstGeom prst="roundRect">
            <a:avLst>
              <a:gd name="adj" fmla="val 5714"/>
            </a:avLst>
          </a:prstGeom>
          <a:solidFill>
            <a:srgbClr val="FFFFFF"/>
          </a:solidFill>
          <a:ln w="12700">
            <a:solidFill>
              <a:srgbClr val="DDE1E8"/>
            </a:solidFill>
            <a:prstDash val="solid"/>
          </a:ln>
        </p:spPr>
      </p:sp>
      <p:sp>
        <p:nvSpPr>
          <p:cNvPr id="25" name="Shape 21"/>
          <p:cNvSpPr/>
          <p:nvPr/>
        </p:nvSpPr>
        <p:spPr>
          <a:xfrm>
            <a:off x="777240" y="3977640"/>
            <a:ext cx="731520" cy="457200"/>
          </a:xfrm>
          <a:prstGeom prst="roundRect">
            <a:avLst>
              <a:gd name="adj" fmla="val 20000"/>
            </a:avLst>
          </a:prstGeom>
          <a:solidFill>
            <a:srgbClr val="8FA3BF"/>
          </a:solidFill>
          <a:ln w="12700">
            <a:solidFill>
              <a:srgbClr val="8FA3BF"/>
            </a:solidFill>
            <a:prstDash val="solid"/>
          </a:ln>
        </p:spPr>
      </p:sp>
      <p:sp>
        <p:nvSpPr>
          <p:cNvPr id="26" name="Text 22"/>
          <p:cNvSpPr txBox="1"/>
          <p:nvPr/>
        </p:nvSpPr>
        <p:spPr>
          <a:xfrm>
            <a:off x="777240" y="3977640"/>
            <a:ext cx="73152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T1</a:t>
            </a:r>
            <a:endParaRPr lang="en-US" sz="1700" dirty="0"/>
          </a:p>
        </p:txBody>
      </p:sp>
      <p:sp>
        <p:nvSpPr>
          <p:cNvPr id="27" name="Text 23"/>
          <p:cNvSpPr txBox="1"/>
          <p:nvPr/>
        </p:nvSpPr>
        <p:spPr>
          <a:xfrm>
            <a:off x="1645920" y="3977640"/>
            <a:ext cx="2235098" cy="457200"/>
          </a:xfrm>
          <a:prstGeom prst="rect">
            <a:avLst/>
          </a:prstGeom>
          <a:noFill/>
          <a:ln/>
        </p:spPr>
        <p:txBody>
          <a:bodyPr wrap="square" lIns="0" tIns="0" rIns="0" bIns="0" rtlCol="0" anchor="ctr"/>
          <a:lstStyle/>
          <a:p>
            <a:pPr indent="0" marL="0">
              <a:buNone/>
            </a:pPr>
            <a:r>
              <a:rPr lang="en-US" sz="1800" b="1" dirty="0">
                <a:solidFill>
                  <a:srgbClr val="05225C"/>
                </a:solidFill>
                <a:latin typeface="Calibri" pitchFamily="34" charset="0"/>
                <a:ea typeface="Calibri" pitchFamily="34" charset="-122"/>
                <a:cs typeface="Calibri" pitchFamily="34" charset="-120"/>
              </a:rPr>
              <a:t>ID vs OOD</a:t>
            </a:r>
            <a:endParaRPr lang="en-US" sz="1800" dirty="0"/>
          </a:p>
        </p:txBody>
      </p:sp>
      <p:sp>
        <p:nvSpPr>
          <p:cNvPr id="28" name="Text 24"/>
          <p:cNvSpPr txBox="1"/>
          <p:nvPr/>
        </p:nvSpPr>
        <p:spPr>
          <a:xfrm>
            <a:off x="777240" y="4572000"/>
            <a:ext cx="3058058" cy="548640"/>
          </a:xfrm>
          <a:prstGeom prst="rect">
            <a:avLst/>
          </a:prstGeom>
          <a:noFill/>
          <a:ln/>
        </p:spPr>
        <p:txBody>
          <a:bodyPr wrap="square" lIns="0" tIns="0" rIns="0" bIns="0" rtlCol="0" anchor="t"/>
          <a:lstStyle/>
          <a:p>
            <a:pPr indent="0" marL="0">
              <a:buNone/>
            </a:pPr>
            <a:r>
              <a:rPr lang="en-US" sz="1350" dirty="0">
                <a:solidFill>
                  <a:srgbClr val="5A6178"/>
                </a:solidFill>
                <a:latin typeface="Calibri" pitchFamily="34" charset="0"/>
                <a:ea typeface="Calibri" pitchFamily="34" charset="-122"/>
                <a:cs typeface="Calibri" pitchFamily="34" charset="-120"/>
              </a:rPr>
              <a:t>Distribution-shift detection. Logit scores' home turf.</a:t>
            </a:r>
            <a:endParaRPr lang="en-US" sz="1350" dirty="0"/>
          </a:p>
        </p:txBody>
      </p:sp>
      <p:sp>
        <p:nvSpPr>
          <p:cNvPr id="29" name="Shape 25"/>
          <p:cNvSpPr/>
          <p:nvPr/>
        </p:nvSpPr>
        <p:spPr>
          <a:xfrm>
            <a:off x="4338218" y="3749040"/>
            <a:ext cx="3515258" cy="1600200"/>
          </a:xfrm>
          <a:prstGeom prst="roundRect">
            <a:avLst>
              <a:gd name="adj" fmla="val 5714"/>
            </a:avLst>
          </a:prstGeom>
          <a:solidFill>
            <a:srgbClr val="FFFFFF"/>
          </a:solidFill>
          <a:ln w="12700">
            <a:solidFill>
              <a:srgbClr val="DDE1E8"/>
            </a:solidFill>
            <a:prstDash val="solid"/>
          </a:ln>
        </p:spPr>
      </p:sp>
      <p:sp>
        <p:nvSpPr>
          <p:cNvPr id="30" name="Shape 26"/>
          <p:cNvSpPr/>
          <p:nvPr/>
        </p:nvSpPr>
        <p:spPr>
          <a:xfrm>
            <a:off x="4566818" y="3977640"/>
            <a:ext cx="731520" cy="457200"/>
          </a:xfrm>
          <a:prstGeom prst="roundRect">
            <a:avLst>
              <a:gd name="adj" fmla="val 20000"/>
            </a:avLst>
          </a:prstGeom>
          <a:solidFill>
            <a:srgbClr val="C62E3A"/>
          </a:solidFill>
          <a:ln w="12700">
            <a:solidFill>
              <a:srgbClr val="C62E3A"/>
            </a:solidFill>
            <a:prstDash val="solid"/>
          </a:ln>
        </p:spPr>
      </p:sp>
      <p:sp>
        <p:nvSpPr>
          <p:cNvPr id="31" name="Text 27"/>
          <p:cNvSpPr txBox="1"/>
          <p:nvPr/>
        </p:nvSpPr>
        <p:spPr>
          <a:xfrm>
            <a:off x="4566818" y="3977640"/>
            <a:ext cx="73152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T2</a:t>
            </a:r>
            <a:endParaRPr lang="en-US" sz="1700" dirty="0"/>
          </a:p>
        </p:txBody>
      </p:sp>
      <p:sp>
        <p:nvSpPr>
          <p:cNvPr id="32" name="Text 28"/>
          <p:cNvSpPr txBox="1"/>
          <p:nvPr/>
        </p:nvSpPr>
        <p:spPr>
          <a:xfrm>
            <a:off x="5435498" y="3977640"/>
            <a:ext cx="2235098" cy="457200"/>
          </a:xfrm>
          <a:prstGeom prst="rect">
            <a:avLst/>
          </a:prstGeom>
          <a:noFill/>
          <a:ln/>
        </p:spPr>
        <p:txBody>
          <a:bodyPr wrap="square" lIns="0" tIns="0" rIns="0" bIns="0" rtlCol="0" anchor="ctr"/>
          <a:lstStyle/>
          <a:p>
            <a:pPr indent="0" marL="0">
              <a:buNone/>
            </a:pPr>
            <a:r>
              <a:rPr lang="en-US" sz="1800" b="1" dirty="0">
                <a:solidFill>
                  <a:srgbClr val="05225C"/>
                </a:solidFill>
                <a:latin typeface="Calibri" pitchFamily="34" charset="0"/>
                <a:ea typeface="Calibri" pitchFamily="34" charset="-122"/>
                <a:cs typeface="Calibri" pitchFamily="34" charset="-120"/>
              </a:rPr>
              <a:t>ID vs ADV</a:t>
            </a:r>
            <a:endParaRPr lang="en-US" sz="1800" dirty="0"/>
          </a:p>
        </p:txBody>
      </p:sp>
      <p:sp>
        <p:nvSpPr>
          <p:cNvPr id="33" name="Text 29"/>
          <p:cNvSpPr txBox="1"/>
          <p:nvPr/>
        </p:nvSpPr>
        <p:spPr>
          <a:xfrm>
            <a:off x="4566818" y="4572000"/>
            <a:ext cx="3058058" cy="548640"/>
          </a:xfrm>
          <a:prstGeom prst="rect">
            <a:avLst/>
          </a:prstGeom>
          <a:noFill/>
          <a:ln/>
        </p:spPr>
        <p:txBody>
          <a:bodyPr wrap="square" lIns="0" tIns="0" rIns="0" bIns="0" rtlCol="0" anchor="t"/>
          <a:lstStyle/>
          <a:p>
            <a:pPr indent="0" marL="0">
              <a:buNone/>
            </a:pPr>
            <a:r>
              <a:rPr lang="en-US" sz="1350" dirty="0">
                <a:solidFill>
                  <a:srgbClr val="5A6178"/>
                </a:solidFill>
                <a:latin typeface="Calibri" pitchFamily="34" charset="0"/>
                <a:ea typeface="Calibri" pitchFamily="34" charset="-122"/>
                <a:cs typeface="Calibri" pitchFamily="34" charset="-120"/>
              </a:rPr>
              <a:t>Attack detection. The security question.</a:t>
            </a:r>
            <a:endParaRPr lang="en-US" sz="1350" dirty="0"/>
          </a:p>
        </p:txBody>
      </p:sp>
      <p:sp>
        <p:nvSpPr>
          <p:cNvPr id="34" name="Shape 30"/>
          <p:cNvSpPr/>
          <p:nvPr/>
        </p:nvSpPr>
        <p:spPr>
          <a:xfrm>
            <a:off x="8127797" y="3749040"/>
            <a:ext cx="3515258" cy="1600200"/>
          </a:xfrm>
          <a:prstGeom prst="roundRect">
            <a:avLst>
              <a:gd name="adj" fmla="val 5714"/>
            </a:avLst>
          </a:prstGeom>
          <a:solidFill>
            <a:srgbClr val="FFFFFF"/>
          </a:solidFill>
          <a:ln w="12700">
            <a:solidFill>
              <a:srgbClr val="DDE1E8"/>
            </a:solidFill>
            <a:prstDash val="solid"/>
          </a:ln>
        </p:spPr>
      </p:sp>
      <p:sp>
        <p:nvSpPr>
          <p:cNvPr id="35" name="Shape 31"/>
          <p:cNvSpPr/>
          <p:nvPr/>
        </p:nvSpPr>
        <p:spPr>
          <a:xfrm>
            <a:off x="8356397" y="3977640"/>
            <a:ext cx="731520" cy="457200"/>
          </a:xfrm>
          <a:prstGeom prst="roundRect">
            <a:avLst>
              <a:gd name="adj" fmla="val 20000"/>
            </a:avLst>
          </a:prstGeom>
          <a:solidFill>
            <a:srgbClr val="D98E04"/>
          </a:solidFill>
          <a:ln w="12700">
            <a:solidFill>
              <a:srgbClr val="D98E04"/>
            </a:solidFill>
            <a:prstDash val="solid"/>
          </a:ln>
        </p:spPr>
      </p:sp>
      <p:sp>
        <p:nvSpPr>
          <p:cNvPr id="36" name="Text 32"/>
          <p:cNvSpPr txBox="1"/>
          <p:nvPr/>
        </p:nvSpPr>
        <p:spPr>
          <a:xfrm>
            <a:off x="8356397" y="3977640"/>
            <a:ext cx="73152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T3</a:t>
            </a:r>
            <a:endParaRPr lang="en-US" sz="1700" dirty="0"/>
          </a:p>
        </p:txBody>
      </p:sp>
      <p:sp>
        <p:nvSpPr>
          <p:cNvPr id="37" name="Text 33"/>
          <p:cNvSpPr txBox="1"/>
          <p:nvPr/>
        </p:nvSpPr>
        <p:spPr>
          <a:xfrm>
            <a:off x="9225077" y="3977640"/>
            <a:ext cx="2235098" cy="457200"/>
          </a:xfrm>
          <a:prstGeom prst="rect">
            <a:avLst/>
          </a:prstGeom>
          <a:noFill/>
          <a:ln/>
        </p:spPr>
        <p:txBody>
          <a:bodyPr wrap="square" lIns="0" tIns="0" rIns="0" bIns="0" rtlCol="0" anchor="ctr"/>
          <a:lstStyle/>
          <a:p>
            <a:pPr indent="0" marL="0">
              <a:buNone/>
            </a:pPr>
            <a:r>
              <a:rPr lang="en-US" sz="1800" b="1" dirty="0">
                <a:solidFill>
                  <a:srgbClr val="05225C"/>
                </a:solidFill>
                <a:latin typeface="Calibri" pitchFamily="34" charset="0"/>
                <a:ea typeface="Calibri" pitchFamily="34" charset="-122"/>
                <a:cs typeface="Calibri" pitchFamily="34" charset="-120"/>
              </a:rPr>
              <a:t>OOD vs ADV</a:t>
            </a:r>
            <a:endParaRPr lang="en-US" sz="1800" dirty="0"/>
          </a:p>
        </p:txBody>
      </p:sp>
      <p:sp>
        <p:nvSpPr>
          <p:cNvPr id="38" name="Text 34"/>
          <p:cNvSpPr txBox="1"/>
          <p:nvPr/>
        </p:nvSpPr>
        <p:spPr>
          <a:xfrm>
            <a:off x="8356397" y="4572000"/>
            <a:ext cx="3058058" cy="548640"/>
          </a:xfrm>
          <a:prstGeom prst="rect">
            <a:avLst/>
          </a:prstGeom>
          <a:noFill/>
          <a:ln/>
        </p:spPr>
        <p:txBody>
          <a:bodyPr wrap="square" lIns="0" tIns="0" rIns="0" bIns="0" rtlCol="0" anchor="t"/>
          <a:lstStyle/>
          <a:p>
            <a:pPr indent="0" marL="0">
              <a:buNone/>
            </a:pPr>
            <a:r>
              <a:rPr lang="en-US" sz="1350" dirty="0">
                <a:solidFill>
                  <a:srgbClr val="5A6178"/>
                </a:solidFill>
                <a:latin typeface="Calibri" pitchFamily="34" charset="0"/>
                <a:ea typeface="Calibri" pitchFamily="34" charset="-122"/>
                <a:cs typeface="Calibri" pitchFamily="34" charset="-120"/>
              </a:rPr>
              <a:t>The routing decision: abstain or reject?</a:t>
            </a:r>
            <a:endParaRPr lang="en-US" sz="1350" dirty="0"/>
          </a:p>
        </p:txBody>
      </p:sp>
      <p:sp>
        <p:nvSpPr>
          <p:cNvPr id="39" name="Shape 35"/>
          <p:cNvSpPr/>
          <p:nvPr/>
        </p:nvSpPr>
        <p:spPr>
          <a:xfrm>
            <a:off x="548640" y="5650992"/>
            <a:ext cx="457200" cy="457200"/>
          </a:xfrm>
          <a:prstGeom prst="ellipse">
            <a:avLst/>
          </a:prstGeom>
          <a:solidFill>
            <a:srgbClr val="039853"/>
          </a:solidFill>
          <a:ln w="12700">
            <a:solidFill>
              <a:srgbClr val="039853"/>
            </a:solidFill>
            <a:prstDash val="solid"/>
          </a:ln>
        </p:spPr>
      </p:sp>
      <p:pic>
        <p:nvPicPr>
          <p:cNvPr id="40" name="Image 1" descr="preencoded.png">    </p:cNvPr>
          <p:cNvPicPr>
            <a:picLocks noChangeAspect="1"/>
          </p:cNvPicPr>
          <p:nvPr/>
        </p:nvPicPr>
        <p:blipFill>
          <a:blip r:embed="rId2"/>
          <a:stretch>
            <a:fillRect/>
          </a:stretch>
        </p:blipFill>
        <p:spPr>
          <a:xfrm>
            <a:off x="667512" y="5769864"/>
            <a:ext cx="219456" cy="219456"/>
          </a:xfrm>
          <a:prstGeom prst="rect">
            <a:avLst/>
          </a:prstGeom>
        </p:spPr>
      </p:pic>
      <p:sp>
        <p:nvSpPr>
          <p:cNvPr id="41" name="Text 36"/>
          <p:cNvSpPr txBox="1"/>
          <p:nvPr/>
        </p:nvSpPr>
        <p:spPr>
          <a:xfrm>
            <a:off x="1188720" y="5605272"/>
            <a:ext cx="10454335" cy="548640"/>
          </a:xfrm>
          <a:prstGeom prst="rect">
            <a:avLst/>
          </a:prstGeom>
          <a:noFill/>
          <a:ln/>
        </p:spPr>
        <p:txBody>
          <a:bodyPr wrap="square" lIns="0" tIns="0" rIns="0" bIns="0" rtlCol="0" anchor="ctr"/>
          <a:lstStyle/>
          <a:p>
            <a:pPr indent="0" marL="0">
              <a:buNone/>
            </a:pPr>
            <a:r>
              <a:rPr lang="en-US" sz="1550" dirty="0">
                <a:solidFill>
                  <a:srgbClr val="1F2433"/>
                </a:solidFill>
                <a:latin typeface="Calibri" pitchFamily="34" charset="0"/>
                <a:ea typeface="Calibri" pitchFamily="34" charset="-122"/>
                <a:cs typeface="Calibri" pitchFamily="34" charset="-120"/>
              </a:rPr>
              <a:t>Everything is fit on the calibration split and frozen before test: no test-set tuning, no oracle direction.</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MAIN RESULT</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First-layer shape detects attacks where confidence scores fail</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7</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graphicFrame>
        <p:nvGraphicFramePr>
          <p:cNvPr id="8" name="Chart 0" descr=""/>
          <p:cNvGraphicFramePr/>
          <p:nvPr/>
        </p:nvGraphicFramePr>
        <p:xfrm>
          <a:off x="457200" y="1508760"/>
          <a:ext cx="7772400" cy="4709160"/>
        </p:xfrm>
        <a:graphic xmlns:a="http://schemas.openxmlformats.org/drawingml/2006/main">
          <a:graphicData uri="http://schemas.openxmlformats.org/drawingml/2006/chart">
            <c:chart xmlns:c="http://schemas.openxmlformats.org/drawingml/2006/chart" r:id="rId2"/>
          </a:graphicData>
        </a:graphic>
      </p:graphicFrame>
      <p:sp>
        <p:nvSpPr>
          <p:cNvPr id="9" name="Shape 4"/>
          <p:cNvSpPr/>
          <p:nvPr/>
        </p:nvSpPr>
        <p:spPr>
          <a:xfrm>
            <a:off x="8366760" y="1691640"/>
            <a:ext cx="3276295" cy="1417320"/>
          </a:xfrm>
          <a:prstGeom prst="roundRect">
            <a:avLst>
              <a:gd name="adj" fmla="val 6452"/>
            </a:avLst>
          </a:prstGeom>
          <a:solidFill>
            <a:srgbClr val="F9E1E3"/>
          </a:solidFill>
          <a:ln w="12700">
            <a:solidFill>
              <a:srgbClr val="F9E1E3"/>
            </a:solidFill>
            <a:prstDash val="solid"/>
          </a:ln>
        </p:spPr>
      </p:sp>
      <p:sp>
        <p:nvSpPr>
          <p:cNvPr id="10" name="Text 5"/>
          <p:cNvSpPr txBox="1"/>
          <p:nvPr/>
        </p:nvSpPr>
        <p:spPr>
          <a:xfrm>
            <a:off x="8595360" y="1764792"/>
            <a:ext cx="2819095" cy="685800"/>
          </a:xfrm>
          <a:prstGeom prst="rect">
            <a:avLst/>
          </a:prstGeom>
          <a:noFill/>
          <a:ln/>
        </p:spPr>
        <p:txBody>
          <a:bodyPr wrap="square" lIns="0" tIns="0" rIns="0" bIns="0" rtlCol="0" anchor="ctr"/>
          <a:lstStyle/>
          <a:p>
            <a:pPr indent="0" marL="0">
              <a:buNone/>
            </a:pPr>
            <a:r>
              <a:rPr lang="en-US" sz="4200" b="1" dirty="0">
                <a:solidFill>
                  <a:srgbClr val="C62E3A"/>
                </a:solidFill>
                <a:latin typeface="Cambria" pitchFamily="34" charset="0"/>
                <a:ea typeface="Cambria" pitchFamily="34" charset="-122"/>
                <a:cs typeface="Cambria" pitchFamily="34" charset="-120"/>
              </a:rPr>
              <a:t>0.980</a:t>
            </a:r>
            <a:endParaRPr lang="en-US" sz="4200" dirty="0"/>
          </a:p>
        </p:txBody>
      </p:sp>
      <p:sp>
        <p:nvSpPr>
          <p:cNvPr id="11" name="Text 6"/>
          <p:cNvSpPr txBox="1"/>
          <p:nvPr/>
        </p:nvSpPr>
        <p:spPr>
          <a:xfrm>
            <a:off x="8595360" y="2468880"/>
            <a:ext cx="2819095" cy="274320"/>
          </a:xfrm>
          <a:prstGeom prst="rect">
            <a:avLst/>
          </a:prstGeom>
          <a:noFill/>
          <a:ln/>
        </p:spPr>
        <p:txBody>
          <a:bodyPr wrap="square" lIns="0" tIns="0" rIns="0" bIns="0" rtlCol="0" anchor="t"/>
          <a:lstStyle/>
          <a:p>
            <a:pPr indent="0" marL="0">
              <a:buNone/>
            </a:pPr>
            <a:r>
              <a:rPr lang="en-US" sz="1400" b="1" dirty="0">
                <a:solidFill>
                  <a:srgbClr val="05225C"/>
                </a:solidFill>
                <a:latin typeface="Calibri" pitchFamily="34" charset="0"/>
                <a:ea typeface="Calibri" pitchFamily="34" charset="-122"/>
                <a:cs typeface="Calibri" pitchFamily="34" charset="-120"/>
              </a:rPr>
              <a:t>T2 AUROC · ID vs ADV</a:t>
            </a:r>
            <a:endParaRPr lang="en-US" sz="1400" dirty="0"/>
          </a:p>
        </p:txBody>
      </p:sp>
      <p:sp>
        <p:nvSpPr>
          <p:cNvPr id="12" name="Text 7"/>
          <p:cNvSpPr txBox="1"/>
          <p:nvPr/>
        </p:nvSpPr>
        <p:spPr>
          <a:xfrm>
            <a:off x="8595360" y="2743200"/>
            <a:ext cx="2819095" cy="27432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best confidence score: 0.659</a:t>
            </a:r>
            <a:endParaRPr lang="en-US" sz="1250" dirty="0"/>
          </a:p>
        </p:txBody>
      </p:sp>
      <p:sp>
        <p:nvSpPr>
          <p:cNvPr id="13" name="Shape 8"/>
          <p:cNvSpPr/>
          <p:nvPr/>
        </p:nvSpPr>
        <p:spPr>
          <a:xfrm>
            <a:off x="8366760" y="3291840"/>
            <a:ext cx="3276295" cy="1417320"/>
          </a:xfrm>
          <a:prstGeom prst="roundRect">
            <a:avLst>
              <a:gd name="adj" fmla="val 6452"/>
            </a:avLst>
          </a:prstGeom>
          <a:solidFill>
            <a:srgbClr val="FBF0DA"/>
          </a:solidFill>
          <a:ln w="12700">
            <a:solidFill>
              <a:srgbClr val="FBF0DA"/>
            </a:solidFill>
            <a:prstDash val="solid"/>
          </a:ln>
        </p:spPr>
      </p:sp>
      <p:sp>
        <p:nvSpPr>
          <p:cNvPr id="14" name="Text 9"/>
          <p:cNvSpPr txBox="1"/>
          <p:nvPr/>
        </p:nvSpPr>
        <p:spPr>
          <a:xfrm>
            <a:off x="8595360" y="3364992"/>
            <a:ext cx="2819095" cy="685800"/>
          </a:xfrm>
          <a:prstGeom prst="rect">
            <a:avLst/>
          </a:prstGeom>
          <a:noFill/>
          <a:ln/>
        </p:spPr>
        <p:txBody>
          <a:bodyPr wrap="square" lIns="0" tIns="0" rIns="0" bIns="0" rtlCol="0" anchor="ctr"/>
          <a:lstStyle/>
          <a:p>
            <a:pPr indent="0" marL="0">
              <a:buNone/>
            </a:pPr>
            <a:r>
              <a:rPr lang="en-US" sz="4200" b="1" dirty="0">
                <a:solidFill>
                  <a:srgbClr val="B87700"/>
                </a:solidFill>
                <a:latin typeface="Cambria" pitchFamily="34" charset="0"/>
                <a:ea typeface="Cambria" pitchFamily="34" charset="-122"/>
                <a:cs typeface="Cambria" pitchFamily="34" charset="-120"/>
              </a:rPr>
              <a:t>0.844</a:t>
            </a:r>
            <a:endParaRPr lang="en-US" sz="4200" dirty="0"/>
          </a:p>
        </p:txBody>
      </p:sp>
      <p:sp>
        <p:nvSpPr>
          <p:cNvPr id="15" name="Text 10"/>
          <p:cNvSpPr txBox="1"/>
          <p:nvPr/>
        </p:nvSpPr>
        <p:spPr>
          <a:xfrm>
            <a:off x="8595360" y="4069080"/>
            <a:ext cx="2819095" cy="274320"/>
          </a:xfrm>
          <a:prstGeom prst="rect">
            <a:avLst/>
          </a:prstGeom>
          <a:noFill/>
          <a:ln/>
        </p:spPr>
        <p:txBody>
          <a:bodyPr wrap="square" lIns="0" tIns="0" rIns="0" bIns="0" rtlCol="0" anchor="t"/>
          <a:lstStyle/>
          <a:p>
            <a:pPr indent="0" marL="0">
              <a:buNone/>
            </a:pPr>
            <a:r>
              <a:rPr lang="en-US" sz="1400" b="1" dirty="0">
                <a:solidFill>
                  <a:srgbClr val="05225C"/>
                </a:solidFill>
                <a:latin typeface="Calibri" pitchFamily="34" charset="0"/>
                <a:ea typeface="Calibri" pitchFamily="34" charset="-122"/>
                <a:cs typeface="Calibri" pitchFamily="34" charset="-120"/>
              </a:rPr>
              <a:t>T3 AUROC · OOD vs ADV</a:t>
            </a:r>
            <a:endParaRPr lang="en-US" sz="1400" dirty="0"/>
          </a:p>
        </p:txBody>
      </p:sp>
      <p:sp>
        <p:nvSpPr>
          <p:cNvPr id="16" name="Text 11"/>
          <p:cNvSpPr txBox="1"/>
          <p:nvPr/>
        </p:nvSpPr>
        <p:spPr>
          <a:xfrm>
            <a:off x="8595360" y="4343400"/>
            <a:ext cx="2819095" cy="274320"/>
          </a:xfrm>
          <a:prstGeom prst="rect">
            <a:avLst/>
          </a:prstGeom>
          <a:noFill/>
          <a:ln/>
        </p:spPr>
        <p:txBody>
          <a:bodyPr wrap="square" lIns="0" tIns="0" rIns="0" bIns="0" rtlCol="0" anchor="t"/>
          <a:lstStyle/>
          <a:p>
            <a:pPr indent="0" marL="0">
              <a:buNone/>
            </a:pPr>
            <a:r>
              <a:rPr lang="en-US" sz="1250" dirty="0">
                <a:solidFill>
                  <a:srgbClr val="5A6178"/>
                </a:solidFill>
                <a:latin typeface="Calibri" pitchFamily="34" charset="0"/>
                <a:ea typeface="Calibri" pitchFamily="34" charset="-122"/>
                <a:cs typeface="Calibri" pitchFamily="34" charset="-120"/>
              </a:rPr>
              <a:t>best logit score (GEN): 0.812</a:t>
            </a:r>
            <a:endParaRPr lang="en-US" sz="1250" dirty="0"/>
          </a:p>
        </p:txBody>
      </p:sp>
      <p:sp>
        <p:nvSpPr>
          <p:cNvPr id="17" name="Text 12"/>
          <p:cNvSpPr txBox="1"/>
          <p:nvPr/>
        </p:nvSpPr>
        <p:spPr>
          <a:xfrm>
            <a:off x="8366760" y="4983480"/>
            <a:ext cx="3276295" cy="914400"/>
          </a:xfrm>
          <a:prstGeom prst="rect">
            <a:avLst/>
          </a:prstGeom>
          <a:noFill/>
          <a:ln/>
        </p:spPr>
        <p:txBody>
          <a:bodyPr wrap="square" lIns="0" tIns="0" rIns="0" bIns="0" rtlCol="0" anchor="t"/>
          <a:lstStyle/>
          <a:p>
            <a:pPr indent="0" marL="0">
              <a:buNone/>
            </a:pPr>
            <a:r>
              <a:rPr lang="en-US" sz="1400" i="1" dirty="0">
                <a:solidFill>
                  <a:srgbClr val="5A6178"/>
                </a:solidFill>
                <a:latin typeface="Calibri" pitchFamily="34" charset="0"/>
                <a:ea typeface="Calibri" pitchFamily="34" charset="-122"/>
                <a:cs typeface="Calibri" pitchFamily="34" charset="-120"/>
              </a:rPr>
              <a:t>Logit scores still win T1 (about 0.86 vs 0.66). Viyog is a complement to them, not a replacement.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THREE-WAY ROUTING</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Logit scores catch OOD; Viyog catches ADV</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8</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1783080"/>
            <a:ext cx="2788920" cy="960120"/>
          </a:xfrm>
          <a:prstGeom prst="roundRect">
            <a:avLst>
              <a:gd name="adj" fmla="val 9524"/>
            </a:avLst>
          </a:prstGeom>
          <a:solidFill>
            <a:srgbClr val="FBF0DA"/>
          </a:solidFill>
          <a:ln w="12700">
            <a:solidFill>
              <a:srgbClr val="D98E04"/>
            </a:solidFill>
            <a:prstDash val="solid"/>
          </a:ln>
        </p:spPr>
      </p:sp>
      <p:sp>
        <p:nvSpPr>
          <p:cNvPr id="9" name="Shape 5"/>
          <p:cNvSpPr/>
          <p:nvPr/>
        </p:nvSpPr>
        <p:spPr>
          <a:xfrm>
            <a:off x="713232" y="2011680"/>
            <a:ext cx="502920" cy="502920"/>
          </a:xfrm>
          <a:prstGeom prst="ellipse">
            <a:avLst/>
          </a:prstGeom>
          <a:solidFill>
            <a:srgbClr val="D98E04"/>
          </a:solidFill>
          <a:ln w="12700">
            <a:solidFill>
              <a:srgbClr val="D98E04"/>
            </a:solidFill>
            <a:prstDash val="solid"/>
          </a:ln>
        </p:spPr>
      </p:sp>
      <p:pic>
        <p:nvPicPr>
          <p:cNvPr id="10" name="Image 1" descr="preencoded.png">    </p:cNvPr>
          <p:cNvPicPr>
            <a:picLocks noChangeAspect="1"/>
          </p:cNvPicPr>
          <p:nvPr/>
        </p:nvPicPr>
        <p:blipFill>
          <a:blip r:embed="rId2"/>
          <a:stretch>
            <a:fillRect/>
          </a:stretch>
        </p:blipFill>
        <p:spPr>
          <a:xfrm>
            <a:off x="843991" y="2142439"/>
            <a:ext cx="241402" cy="241402"/>
          </a:xfrm>
          <a:prstGeom prst="rect">
            <a:avLst/>
          </a:prstGeom>
        </p:spPr>
      </p:pic>
      <p:sp>
        <p:nvSpPr>
          <p:cNvPr id="11" name="Text 6"/>
          <p:cNvSpPr txBox="1"/>
          <p:nvPr/>
        </p:nvSpPr>
        <p:spPr>
          <a:xfrm>
            <a:off x="1353312" y="1911096"/>
            <a:ext cx="1920240"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Logit score</a:t>
            </a:r>
            <a:endParaRPr lang="en-US" sz="1550" dirty="0"/>
          </a:p>
        </p:txBody>
      </p:sp>
      <p:sp>
        <p:nvSpPr>
          <p:cNvPr id="12" name="Text 7"/>
          <p:cNvSpPr txBox="1"/>
          <p:nvPr/>
        </p:nvSpPr>
        <p:spPr>
          <a:xfrm>
            <a:off x="1353312" y="2240280"/>
            <a:ext cx="1920240" cy="411480"/>
          </a:xfrm>
          <a:prstGeom prst="rect">
            <a:avLst/>
          </a:prstGeom>
          <a:noFill/>
          <a:ln/>
        </p:spPr>
        <p:txBody>
          <a:bodyPr wrap="square" lIns="0" tIns="0" rIns="0" bIns="0" rtlCol="0" anchor="t"/>
          <a:lstStyle/>
          <a:p>
            <a:pPr indent="0" marL="0">
              <a:buNone/>
            </a:pPr>
            <a:r>
              <a:rPr lang="en-US" sz="1150" dirty="0">
                <a:solidFill>
                  <a:srgbClr val="5A6178"/>
                </a:solidFill>
                <a:latin typeface="Calibri" pitchFamily="34" charset="0"/>
                <a:ea typeface="Calibri" pitchFamily="34" charset="-122"/>
                <a:cs typeface="Calibri" pitchFamily="34" charset="-120"/>
              </a:rPr>
              <a:t>e.g. Energy · strong on OOD</a:t>
            </a:r>
            <a:endParaRPr lang="en-US" sz="1150" dirty="0"/>
          </a:p>
        </p:txBody>
      </p:sp>
      <p:sp>
        <p:nvSpPr>
          <p:cNvPr id="13" name="Shape 8"/>
          <p:cNvSpPr/>
          <p:nvPr/>
        </p:nvSpPr>
        <p:spPr>
          <a:xfrm>
            <a:off x="3337560" y="2258568"/>
            <a:ext cx="502920" cy="621792"/>
          </a:xfrm>
          <a:prstGeom prst="line">
            <a:avLst/>
          </a:prstGeom>
          <a:noFill/>
          <a:ln w="19050">
            <a:solidFill>
              <a:srgbClr val="A3AABA"/>
            </a:solidFill>
            <a:prstDash val="solid"/>
            <a:tailEnd type="triangle"/>
          </a:ln>
        </p:spPr>
      </p:sp>
      <p:sp>
        <p:nvSpPr>
          <p:cNvPr id="14" name="Shape 9"/>
          <p:cNvSpPr/>
          <p:nvPr/>
        </p:nvSpPr>
        <p:spPr>
          <a:xfrm>
            <a:off x="548640" y="3017520"/>
            <a:ext cx="2788920" cy="960120"/>
          </a:xfrm>
          <a:prstGeom prst="roundRect">
            <a:avLst>
              <a:gd name="adj" fmla="val 9524"/>
            </a:avLst>
          </a:prstGeom>
          <a:solidFill>
            <a:srgbClr val="E2F2E9"/>
          </a:solidFill>
          <a:ln w="12700">
            <a:solidFill>
              <a:srgbClr val="039853"/>
            </a:solidFill>
            <a:prstDash val="solid"/>
          </a:ln>
        </p:spPr>
      </p:sp>
      <p:sp>
        <p:nvSpPr>
          <p:cNvPr id="15" name="Shape 10"/>
          <p:cNvSpPr/>
          <p:nvPr/>
        </p:nvSpPr>
        <p:spPr>
          <a:xfrm>
            <a:off x="713232" y="3246120"/>
            <a:ext cx="502920" cy="502920"/>
          </a:xfrm>
          <a:prstGeom prst="ellipse">
            <a:avLst/>
          </a:prstGeom>
          <a:solidFill>
            <a:srgbClr val="039853"/>
          </a:solidFill>
          <a:ln w="12700">
            <a:solidFill>
              <a:srgbClr val="039853"/>
            </a:solidFill>
            <a:prstDash val="solid"/>
          </a:ln>
        </p:spPr>
      </p:sp>
      <p:pic>
        <p:nvPicPr>
          <p:cNvPr id="16" name="Image 2" descr="preencoded.png">    </p:cNvPr>
          <p:cNvPicPr>
            <a:picLocks noChangeAspect="1"/>
          </p:cNvPicPr>
          <p:nvPr/>
        </p:nvPicPr>
        <p:blipFill>
          <a:blip r:embed="rId3"/>
          <a:stretch>
            <a:fillRect/>
          </a:stretch>
        </p:blipFill>
        <p:spPr>
          <a:xfrm>
            <a:off x="843991" y="3376879"/>
            <a:ext cx="241402" cy="241402"/>
          </a:xfrm>
          <a:prstGeom prst="rect">
            <a:avLst/>
          </a:prstGeom>
        </p:spPr>
      </p:pic>
      <p:sp>
        <p:nvSpPr>
          <p:cNvPr id="17" name="Text 11"/>
          <p:cNvSpPr txBox="1"/>
          <p:nvPr/>
        </p:nvSpPr>
        <p:spPr>
          <a:xfrm>
            <a:off x="1353312" y="3145536"/>
            <a:ext cx="1920240" cy="347472"/>
          </a:xfrm>
          <a:prstGeom prst="rect">
            <a:avLst/>
          </a:prstGeom>
          <a:noFill/>
          <a:ln/>
        </p:spPr>
        <p:txBody>
          <a:bodyPr wrap="square" lIns="0" tIns="0" rIns="0" bIns="0" rtlCol="0" anchor="t"/>
          <a:lstStyle/>
          <a:p>
            <a:pPr indent="0" marL="0">
              <a:buNone/>
            </a:pPr>
            <a:r>
              <a:rPr lang="en-US" sz="1550" b="1" dirty="0">
                <a:solidFill>
                  <a:srgbClr val="05225C"/>
                </a:solidFill>
                <a:latin typeface="Calibri" pitchFamily="34" charset="0"/>
                <a:ea typeface="Calibri" pitchFamily="34" charset="-122"/>
                <a:cs typeface="Calibri" pitchFamily="34" charset="-120"/>
              </a:rPr>
              <a:t>Viyog V(x)</a:t>
            </a:r>
            <a:endParaRPr lang="en-US" sz="1550" dirty="0"/>
          </a:p>
        </p:txBody>
      </p:sp>
      <p:sp>
        <p:nvSpPr>
          <p:cNvPr id="18" name="Text 12"/>
          <p:cNvSpPr txBox="1"/>
          <p:nvPr/>
        </p:nvSpPr>
        <p:spPr>
          <a:xfrm>
            <a:off x="1353312" y="3474720"/>
            <a:ext cx="1920240" cy="411480"/>
          </a:xfrm>
          <a:prstGeom prst="rect">
            <a:avLst/>
          </a:prstGeom>
          <a:noFill/>
          <a:ln/>
        </p:spPr>
        <p:txBody>
          <a:bodyPr wrap="square" lIns="0" tIns="0" rIns="0" bIns="0" rtlCol="0" anchor="t"/>
          <a:lstStyle/>
          <a:p>
            <a:pPr indent="0" marL="0">
              <a:buNone/>
            </a:pPr>
            <a:r>
              <a:rPr lang="en-US" sz="1150" dirty="0">
                <a:solidFill>
                  <a:srgbClr val="5A6178"/>
                </a:solidFill>
                <a:latin typeface="Calibri" pitchFamily="34" charset="0"/>
                <a:ea typeface="Calibri" pitchFamily="34" charset="-122"/>
                <a:cs typeface="Calibri" pitchFamily="34" charset="-120"/>
              </a:rPr>
              <a:t>first-layer shape · strong on ADV</a:t>
            </a:r>
            <a:endParaRPr lang="en-US" sz="1150" dirty="0"/>
          </a:p>
        </p:txBody>
      </p:sp>
      <p:sp>
        <p:nvSpPr>
          <p:cNvPr id="19" name="Shape 13"/>
          <p:cNvSpPr/>
          <p:nvPr/>
        </p:nvSpPr>
        <p:spPr>
          <a:xfrm flipV="1">
            <a:off x="3337560" y="2880360"/>
            <a:ext cx="502920" cy="612648"/>
          </a:xfrm>
          <a:prstGeom prst="line">
            <a:avLst/>
          </a:prstGeom>
          <a:noFill/>
          <a:ln w="19050">
            <a:solidFill>
              <a:srgbClr val="A3AABA"/>
            </a:solidFill>
            <a:prstDash val="solid"/>
            <a:tailEnd type="triangle"/>
          </a:ln>
        </p:spPr>
      </p:sp>
      <p:sp>
        <p:nvSpPr>
          <p:cNvPr id="20" name="Shape 14"/>
          <p:cNvSpPr/>
          <p:nvPr/>
        </p:nvSpPr>
        <p:spPr>
          <a:xfrm>
            <a:off x="3840480" y="2240280"/>
            <a:ext cx="1828800" cy="1280160"/>
          </a:xfrm>
          <a:prstGeom prst="roundRect">
            <a:avLst>
              <a:gd name="adj" fmla="val 7143"/>
            </a:avLst>
          </a:prstGeom>
          <a:solidFill>
            <a:srgbClr val="05225C"/>
          </a:solidFill>
          <a:ln w="12700">
            <a:solidFill>
              <a:srgbClr val="05225C"/>
            </a:solidFill>
            <a:prstDash val="solid"/>
          </a:ln>
        </p:spPr>
      </p:sp>
      <p:sp>
        <p:nvSpPr>
          <p:cNvPr id="21" name="Text 15"/>
          <p:cNvSpPr txBox="1"/>
          <p:nvPr/>
        </p:nvSpPr>
        <p:spPr>
          <a:xfrm>
            <a:off x="3840480" y="2240280"/>
            <a:ext cx="1828800" cy="12801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ID · OOD · ADV</a:t>
            </a:r>
            <a:endParaRPr lang="en-US" sz="1500" dirty="0"/>
          </a:p>
          <a:p>
            <a:pPr algn="ctr" indent="0" marL="0">
              <a:buNone/>
            </a:pPr>
            <a:r>
              <a:rPr lang="en-US" sz="1150" dirty="0">
                <a:solidFill>
                  <a:srgbClr val="C9D3E8"/>
                </a:solidFill>
                <a:latin typeface="Calibri" pitchFamily="34" charset="0"/>
                <a:ea typeface="Calibri" pitchFamily="34" charset="-122"/>
                <a:cs typeface="Calibri" pitchFamily="34" charset="-120"/>
              </a:rPr>
              <a:t>one routing decision</a:t>
            </a:r>
            <a:endParaRPr lang="en-US" sz="1500" dirty="0"/>
          </a:p>
        </p:txBody>
      </p:sp>
      <p:sp>
        <p:nvSpPr>
          <p:cNvPr id="22" name="Text 16"/>
          <p:cNvSpPr txBox="1"/>
          <p:nvPr/>
        </p:nvSpPr>
        <p:spPr>
          <a:xfrm>
            <a:off x="6263640" y="1645920"/>
            <a:ext cx="5379415" cy="320040"/>
          </a:xfrm>
          <a:prstGeom prst="rect">
            <a:avLst/>
          </a:prstGeom>
          <a:noFill/>
          <a:ln/>
        </p:spPr>
        <p:txBody>
          <a:bodyPr wrap="square" lIns="0" tIns="0" rIns="0" bIns="0" rtlCol="0" anchor="t"/>
          <a:lstStyle/>
          <a:p>
            <a:pPr indent="0" marL="0">
              <a:buNone/>
            </a:pPr>
            <a:r>
              <a:rPr lang="en-US" sz="1500" b="1" dirty="0">
                <a:solidFill>
                  <a:srgbClr val="05225C"/>
                </a:solidFill>
                <a:latin typeface="Calibri" pitchFamily="34" charset="0"/>
                <a:ea typeface="Calibri" pitchFamily="34" charset="-122"/>
                <a:cs typeface="Calibri" pitchFamily="34" charset="-120"/>
              </a:rPr>
              <a:t>Two-stage cascade at 5% ID false-positive rate</a:t>
            </a:r>
            <a:endParaRPr lang="en-US" sz="1500" dirty="0"/>
          </a:p>
        </p:txBody>
      </p:sp>
      <p:sp>
        <p:nvSpPr>
          <p:cNvPr id="23" name="Text 17"/>
          <p:cNvSpPr txBox="1"/>
          <p:nvPr/>
        </p:nvSpPr>
        <p:spPr>
          <a:xfrm>
            <a:off x="6263640" y="2057400"/>
            <a:ext cx="1828800" cy="292608"/>
          </a:xfrm>
          <a:prstGeom prst="rect">
            <a:avLst/>
          </a:prstGeom>
          <a:noFill/>
          <a:ln/>
        </p:spPr>
        <p:txBody>
          <a:bodyPr wrap="square" lIns="0" tIns="0" rIns="0" bIns="0" rtlCol="0" anchor="t"/>
          <a:lstStyle/>
          <a:p>
            <a:pPr indent="0" marL="0">
              <a:buNone/>
            </a:pPr>
            <a:r>
              <a:rPr lang="en-US" sz="1400" b="1" dirty="0">
                <a:solidFill>
                  <a:srgbClr val="C62E3A"/>
                </a:solidFill>
                <a:latin typeface="Calibri" pitchFamily="34" charset="0"/>
                <a:ea typeface="Calibri" pitchFamily="34" charset="-122"/>
                <a:cs typeface="Calibri" pitchFamily="34" charset="-120"/>
              </a:rPr>
              <a:t>ADV recall</a:t>
            </a:r>
            <a:endParaRPr lang="en-US" sz="1400" dirty="0"/>
          </a:p>
        </p:txBody>
      </p:sp>
      <p:sp>
        <p:nvSpPr>
          <p:cNvPr id="24" name="Text 18"/>
          <p:cNvSpPr txBox="1"/>
          <p:nvPr/>
        </p:nvSpPr>
        <p:spPr>
          <a:xfrm>
            <a:off x="6263640" y="2404872"/>
            <a:ext cx="1188720" cy="292608"/>
          </a:xfrm>
          <a:prstGeom prst="rect">
            <a:avLst/>
          </a:prstGeom>
          <a:noFill/>
          <a:ln/>
        </p:spPr>
        <p:txBody>
          <a:bodyPr wrap="square" lIns="0" tIns="0" rIns="0" bIns="0" rtlCol="0" anchor="ctr"/>
          <a:lstStyle/>
          <a:p>
            <a:pPr indent="0" marL="0">
              <a:buNone/>
            </a:pPr>
            <a:r>
              <a:rPr lang="en-US" sz="1250" dirty="0">
                <a:solidFill>
                  <a:srgbClr val="1F2433"/>
                </a:solidFill>
                <a:latin typeface="Calibri" pitchFamily="34" charset="0"/>
                <a:ea typeface="Calibri" pitchFamily="34" charset="-122"/>
                <a:cs typeface="Calibri" pitchFamily="34" charset="-120"/>
              </a:rPr>
              <a:t>Energy only</a:t>
            </a:r>
            <a:endParaRPr lang="en-US" sz="1250" dirty="0"/>
          </a:p>
        </p:txBody>
      </p:sp>
      <p:sp>
        <p:nvSpPr>
          <p:cNvPr id="25" name="Shape 19"/>
          <p:cNvSpPr/>
          <p:nvPr/>
        </p:nvSpPr>
        <p:spPr>
          <a:xfrm>
            <a:off x="7498080" y="2423160"/>
            <a:ext cx="3322015" cy="256032"/>
          </a:xfrm>
          <a:prstGeom prst="rect">
            <a:avLst/>
          </a:prstGeom>
          <a:solidFill>
            <a:srgbClr val="EEF0F4"/>
          </a:solidFill>
          <a:ln w="12700">
            <a:solidFill>
              <a:srgbClr val="EEF0F4"/>
            </a:solidFill>
            <a:prstDash val="solid"/>
          </a:ln>
        </p:spPr>
      </p:sp>
      <p:sp>
        <p:nvSpPr>
          <p:cNvPr id="26" name="Shape 20"/>
          <p:cNvSpPr/>
          <p:nvPr/>
        </p:nvSpPr>
        <p:spPr>
          <a:xfrm>
            <a:off x="7498080" y="2423160"/>
            <a:ext cx="521556" cy="256032"/>
          </a:xfrm>
          <a:prstGeom prst="rect">
            <a:avLst/>
          </a:prstGeom>
          <a:solidFill>
            <a:srgbClr val="A3AABA"/>
          </a:solidFill>
          <a:ln w="12700">
            <a:solidFill>
              <a:srgbClr val="A3AABA"/>
            </a:solidFill>
            <a:prstDash val="solid"/>
          </a:ln>
        </p:spPr>
      </p:sp>
      <p:sp>
        <p:nvSpPr>
          <p:cNvPr id="27" name="Text 21"/>
          <p:cNvSpPr txBox="1"/>
          <p:nvPr/>
        </p:nvSpPr>
        <p:spPr>
          <a:xfrm>
            <a:off x="10911535" y="2423160"/>
            <a:ext cx="731520" cy="256032"/>
          </a:xfrm>
          <a:prstGeom prst="rect">
            <a:avLst/>
          </a:prstGeom>
          <a:noFill/>
          <a:ln/>
        </p:spPr>
        <p:txBody>
          <a:bodyPr wrap="square" lIns="0" tIns="0" rIns="0" bIns="0" rtlCol="0" anchor="ctr"/>
          <a:lstStyle/>
          <a:p>
            <a:pPr indent="0" marL="0">
              <a:buNone/>
            </a:pPr>
            <a:r>
              <a:rPr lang="en-US" sz="1400" dirty="0">
                <a:solidFill>
                  <a:srgbClr val="5A6178"/>
                </a:solidFill>
                <a:latin typeface="Calibri" pitchFamily="34" charset="0"/>
                <a:ea typeface="Calibri" pitchFamily="34" charset="-122"/>
                <a:cs typeface="Calibri" pitchFamily="34" charset="-120"/>
              </a:rPr>
              <a:t>0.157</a:t>
            </a:r>
            <a:endParaRPr lang="en-US" sz="1400" dirty="0"/>
          </a:p>
        </p:txBody>
      </p:sp>
      <p:sp>
        <p:nvSpPr>
          <p:cNvPr id="28" name="Text 22"/>
          <p:cNvSpPr txBox="1"/>
          <p:nvPr/>
        </p:nvSpPr>
        <p:spPr>
          <a:xfrm>
            <a:off x="6263640" y="2770632"/>
            <a:ext cx="1188720" cy="292608"/>
          </a:xfrm>
          <a:prstGeom prst="rect">
            <a:avLst/>
          </a:prstGeom>
          <a:noFill/>
          <a:ln/>
        </p:spPr>
        <p:txBody>
          <a:bodyPr wrap="square" lIns="0" tIns="0" rIns="0" bIns="0" rtlCol="0" anchor="ctr"/>
          <a:lstStyle/>
          <a:p>
            <a:pPr indent="0" marL="0">
              <a:buNone/>
            </a:pPr>
            <a:r>
              <a:rPr lang="en-US" sz="1250" b="1" dirty="0">
                <a:solidFill>
                  <a:srgbClr val="039853"/>
                </a:solidFill>
                <a:latin typeface="Calibri" pitchFamily="34" charset="0"/>
                <a:ea typeface="Calibri" pitchFamily="34" charset="-122"/>
                <a:cs typeface="Calibri" pitchFamily="34" charset="-120"/>
              </a:rPr>
              <a:t>+ Viyog</a:t>
            </a:r>
            <a:endParaRPr lang="en-US" sz="1250" dirty="0"/>
          </a:p>
        </p:txBody>
      </p:sp>
      <p:sp>
        <p:nvSpPr>
          <p:cNvPr id="29" name="Shape 23"/>
          <p:cNvSpPr/>
          <p:nvPr/>
        </p:nvSpPr>
        <p:spPr>
          <a:xfrm>
            <a:off x="7498080" y="2788920"/>
            <a:ext cx="3322015" cy="256032"/>
          </a:xfrm>
          <a:prstGeom prst="rect">
            <a:avLst/>
          </a:prstGeom>
          <a:solidFill>
            <a:srgbClr val="EEF0F4"/>
          </a:solidFill>
          <a:ln w="12700">
            <a:solidFill>
              <a:srgbClr val="EEF0F4"/>
            </a:solidFill>
            <a:prstDash val="solid"/>
          </a:ln>
        </p:spPr>
      </p:sp>
      <p:sp>
        <p:nvSpPr>
          <p:cNvPr id="30" name="Shape 24"/>
          <p:cNvSpPr/>
          <p:nvPr/>
        </p:nvSpPr>
        <p:spPr>
          <a:xfrm>
            <a:off x="7498080" y="2788920"/>
            <a:ext cx="2770561" cy="256032"/>
          </a:xfrm>
          <a:prstGeom prst="rect">
            <a:avLst/>
          </a:prstGeom>
          <a:solidFill>
            <a:srgbClr val="039853"/>
          </a:solidFill>
          <a:ln w="12700">
            <a:solidFill>
              <a:srgbClr val="039853"/>
            </a:solidFill>
            <a:prstDash val="solid"/>
          </a:ln>
        </p:spPr>
      </p:sp>
      <p:sp>
        <p:nvSpPr>
          <p:cNvPr id="31" name="Text 25"/>
          <p:cNvSpPr txBox="1"/>
          <p:nvPr/>
        </p:nvSpPr>
        <p:spPr>
          <a:xfrm>
            <a:off x="10911535" y="2788920"/>
            <a:ext cx="731520" cy="256032"/>
          </a:xfrm>
          <a:prstGeom prst="rect">
            <a:avLst/>
          </a:prstGeom>
          <a:noFill/>
          <a:ln/>
        </p:spPr>
        <p:txBody>
          <a:bodyPr wrap="square" lIns="0" tIns="0" rIns="0" bIns="0" rtlCol="0" anchor="ctr"/>
          <a:lstStyle/>
          <a:p>
            <a:pPr indent="0" marL="0">
              <a:buNone/>
            </a:pPr>
            <a:r>
              <a:rPr lang="en-US" sz="1400" b="1" dirty="0">
                <a:solidFill>
                  <a:srgbClr val="039853"/>
                </a:solidFill>
                <a:latin typeface="Calibri" pitchFamily="34" charset="0"/>
                <a:ea typeface="Calibri" pitchFamily="34" charset="-122"/>
                <a:cs typeface="Calibri" pitchFamily="34" charset="-120"/>
              </a:rPr>
              <a:t>0.834</a:t>
            </a:r>
            <a:endParaRPr lang="en-US" sz="1400" dirty="0"/>
          </a:p>
        </p:txBody>
      </p:sp>
      <p:sp>
        <p:nvSpPr>
          <p:cNvPr id="32" name="Text 26"/>
          <p:cNvSpPr txBox="1"/>
          <p:nvPr/>
        </p:nvSpPr>
        <p:spPr>
          <a:xfrm>
            <a:off x="6263640" y="3246120"/>
            <a:ext cx="1828800" cy="292608"/>
          </a:xfrm>
          <a:prstGeom prst="rect">
            <a:avLst/>
          </a:prstGeom>
          <a:noFill/>
          <a:ln/>
        </p:spPr>
        <p:txBody>
          <a:bodyPr wrap="square" lIns="0" tIns="0" rIns="0" bIns="0" rtlCol="0" anchor="t"/>
          <a:lstStyle/>
          <a:p>
            <a:pPr indent="0" marL="0">
              <a:buNone/>
            </a:pPr>
            <a:r>
              <a:rPr lang="en-US" sz="1400" b="1" dirty="0">
                <a:solidFill>
                  <a:srgbClr val="B87700"/>
                </a:solidFill>
                <a:latin typeface="Calibri" pitchFamily="34" charset="0"/>
                <a:ea typeface="Calibri" pitchFamily="34" charset="-122"/>
                <a:cs typeface="Calibri" pitchFamily="34" charset="-120"/>
              </a:rPr>
              <a:t>OOD recall</a:t>
            </a:r>
            <a:endParaRPr lang="en-US" sz="1400" dirty="0"/>
          </a:p>
        </p:txBody>
      </p:sp>
      <p:sp>
        <p:nvSpPr>
          <p:cNvPr id="33" name="Text 27"/>
          <p:cNvSpPr txBox="1"/>
          <p:nvPr/>
        </p:nvSpPr>
        <p:spPr>
          <a:xfrm>
            <a:off x="6263640" y="3593592"/>
            <a:ext cx="1188720" cy="292608"/>
          </a:xfrm>
          <a:prstGeom prst="rect">
            <a:avLst/>
          </a:prstGeom>
          <a:noFill/>
          <a:ln/>
        </p:spPr>
        <p:txBody>
          <a:bodyPr wrap="square" lIns="0" tIns="0" rIns="0" bIns="0" rtlCol="0" anchor="ctr"/>
          <a:lstStyle/>
          <a:p>
            <a:pPr indent="0" marL="0">
              <a:buNone/>
            </a:pPr>
            <a:r>
              <a:rPr lang="en-US" sz="1250" dirty="0">
                <a:solidFill>
                  <a:srgbClr val="1F2433"/>
                </a:solidFill>
                <a:latin typeface="Calibri" pitchFamily="34" charset="0"/>
                <a:ea typeface="Calibri" pitchFamily="34" charset="-122"/>
                <a:cs typeface="Calibri" pitchFamily="34" charset="-120"/>
              </a:rPr>
              <a:t>Energy only</a:t>
            </a:r>
            <a:endParaRPr lang="en-US" sz="1250" dirty="0"/>
          </a:p>
        </p:txBody>
      </p:sp>
      <p:sp>
        <p:nvSpPr>
          <p:cNvPr id="34" name="Shape 28"/>
          <p:cNvSpPr/>
          <p:nvPr/>
        </p:nvSpPr>
        <p:spPr>
          <a:xfrm>
            <a:off x="7498080" y="3611880"/>
            <a:ext cx="3322015" cy="256032"/>
          </a:xfrm>
          <a:prstGeom prst="rect">
            <a:avLst/>
          </a:prstGeom>
          <a:solidFill>
            <a:srgbClr val="EEF0F4"/>
          </a:solidFill>
          <a:ln w="12700">
            <a:solidFill>
              <a:srgbClr val="EEF0F4"/>
            </a:solidFill>
            <a:prstDash val="solid"/>
          </a:ln>
        </p:spPr>
      </p:sp>
      <p:sp>
        <p:nvSpPr>
          <p:cNvPr id="35" name="Shape 29"/>
          <p:cNvSpPr/>
          <p:nvPr/>
        </p:nvSpPr>
        <p:spPr>
          <a:xfrm>
            <a:off x="7498080" y="3611880"/>
            <a:ext cx="1139451" cy="256032"/>
          </a:xfrm>
          <a:prstGeom prst="rect">
            <a:avLst/>
          </a:prstGeom>
          <a:solidFill>
            <a:srgbClr val="A3AABA"/>
          </a:solidFill>
          <a:ln w="12700">
            <a:solidFill>
              <a:srgbClr val="A3AABA"/>
            </a:solidFill>
            <a:prstDash val="solid"/>
          </a:ln>
        </p:spPr>
      </p:sp>
      <p:sp>
        <p:nvSpPr>
          <p:cNvPr id="36" name="Text 30"/>
          <p:cNvSpPr txBox="1"/>
          <p:nvPr/>
        </p:nvSpPr>
        <p:spPr>
          <a:xfrm>
            <a:off x="10911535" y="3611880"/>
            <a:ext cx="731520" cy="256032"/>
          </a:xfrm>
          <a:prstGeom prst="rect">
            <a:avLst/>
          </a:prstGeom>
          <a:noFill/>
          <a:ln/>
        </p:spPr>
        <p:txBody>
          <a:bodyPr wrap="square" lIns="0" tIns="0" rIns="0" bIns="0" rtlCol="0" anchor="ctr"/>
          <a:lstStyle/>
          <a:p>
            <a:pPr indent="0" marL="0">
              <a:buNone/>
            </a:pPr>
            <a:r>
              <a:rPr lang="en-US" sz="1400" dirty="0">
                <a:solidFill>
                  <a:srgbClr val="5A6178"/>
                </a:solidFill>
                <a:latin typeface="Calibri" pitchFamily="34" charset="0"/>
                <a:ea typeface="Calibri" pitchFamily="34" charset="-122"/>
                <a:cs typeface="Calibri" pitchFamily="34" charset="-120"/>
              </a:rPr>
              <a:t>0.343</a:t>
            </a:r>
            <a:endParaRPr lang="en-US" sz="1400" dirty="0"/>
          </a:p>
        </p:txBody>
      </p:sp>
      <p:sp>
        <p:nvSpPr>
          <p:cNvPr id="37" name="Text 31"/>
          <p:cNvSpPr txBox="1"/>
          <p:nvPr/>
        </p:nvSpPr>
        <p:spPr>
          <a:xfrm>
            <a:off x="6263640" y="3959352"/>
            <a:ext cx="1188720" cy="292608"/>
          </a:xfrm>
          <a:prstGeom prst="rect">
            <a:avLst/>
          </a:prstGeom>
          <a:noFill/>
          <a:ln/>
        </p:spPr>
        <p:txBody>
          <a:bodyPr wrap="square" lIns="0" tIns="0" rIns="0" bIns="0" rtlCol="0" anchor="ctr"/>
          <a:lstStyle/>
          <a:p>
            <a:pPr indent="0" marL="0">
              <a:buNone/>
            </a:pPr>
            <a:r>
              <a:rPr lang="en-US" sz="1250" b="1" dirty="0">
                <a:solidFill>
                  <a:srgbClr val="039853"/>
                </a:solidFill>
                <a:latin typeface="Calibri" pitchFamily="34" charset="0"/>
                <a:ea typeface="Calibri" pitchFamily="34" charset="-122"/>
                <a:cs typeface="Calibri" pitchFamily="34" charset="-120"/>
              </a:rPr>
              <a:t>+ Viyog</a:t>
            </a:r>
            <a:endParaRPr lang="en-US" sz="1250" dirty="0"/>
          </a:p>
        </p:txBody>
      </p:sp>
      <p:sp>
        <p:nvSpPr>
          <p:cNvPr id="38" name="Shape 32"/>
          <p:cNvSpPr/>
          <p:nvPr/>
        </p:nvSpPr>
        <p:spPr>
          <a:xfrm>
            <a:off x="7498080" y="3977640"/>
            <a:ext cx="3322015" cy="256032"/>
          </a:xfrm>
          <a:prstGeom prst="rect">
            <a:avLst/>
          </a:prstGeom>
          <a:solidFill>
            <a:srgbClr val="EEF0F4"/>
          </a:solidFill>
          <a:ln w="12700">
            <a:solidFill>
              <a:srgbClr val="EEF0F4"/>
            </a:solidFill>
            <a:prstDash val="solid"/>
          </a:ln>
        </p:spPr>
      </p:sp>
      <p:sp>
        <p:nvSpPr>
          <p:cNvPr id="39" name="Shape 33"/>
          <p:cNvSpPr/>
          <p:nvPr/>
        </p:nvSpPr>
        <p:spPr>
          <a:xfrm>
            <a:off x="7498080" y="3977640"/>
            <a:ext cx="1408534" cy="256032"/>
          </a:xfrm>
          <a:prstGeom prst="rect">
            <a:avLst/>
          </a:prstGeom>
          <a:solidFill>
            <a:srgbClr val="039853"/>
          </a:solidFill>
          <a:ln w="12700">
            <a:solidFill>
              <a:srgbClr val="039853"/>
            </a:solidFill>
            <a:prstDash val="solid"/>
          </a:ln>
        </p:spPr>
      </p:sp>
      <p:sp>
        <p:nvSpPr>
          <p:cNvPr id="40" name="Text 34"/>
          <p:cNvSpPr txBox="1"/>
          <p:nvPr/>
        </p:nvSpPr>
        <p:spPr>
          <a:xfrm>
            <a:off x="10911535" y="3977640"/>
            <a:ext cx="731520" cy="256032"/>
          </a:xfrm>
          <a:prstGeom prst="rect">
            <a:avLst/>
          </a:prstGeom>
          <a:noFill/>
          <a:ln/>
        </p:spPr>
        <p:txBody>
          <a:bodyPr wrap="square" lIns="0" tIns="0" rIns="0" bIns="0" rtlCol="0" anchor="ctr"/>
          <a:lstStyle/>
          <a:p>
            <a:pPr indent="0" marL="0">
              <a:buNone/>
            </a:pPr>
            <a:r>
              <a:rPr lang="en-US" sz="1400" b="1" dirty="0">
                <a:solidFill>
                  <a:srgbClr val="039853"/>
                </a:solidFill>
                <a:latin typeface="Calibri" pitchFamily="34" charset="0"/>
                <a:ea typeface="Calibri" pitchFamily="34" charset="-122"/>
                <a:cs typeface="Calibri" pitchFamily="34" charset="-120"/>
              </a:rPr>
              <a:t>0.424</a:t>
            </a:r>
            <a:endParaRPr lang="en-US" sz="1400" dirty="0"/>
          </a:p>
        </p:txBody>
      </p:sp>
      <p:sp>
        <p:nvSpPr>
          <p:cNvPr id="41" name="Text 35"/>
          <p:cNvSpPr txBox="1"/>
          <p:nvPr/>
        </p:nvSpPr>
        <p:spPr>
          <a:xfrm>
            <a:off x="6263640" y="4315968"/>
            <a:ext cx="5379415" cy="274320"/>
          </a:xfrm>
          <a:prstGeom prst="rect">
            <a:avLst/>
          </a:prstGeom>
          <a:noFill/>
          <a:ln/>
        </p:spPr>
        <p:txBody>
          <a:bodyPr wrap="square" lIns="0" tIns="0" rIns="0" bIns="0" rtlCol="0" anchor="t"/>
          <a:lstStyle/>
          <a:p>
            <a:pPr indent="0" marL="0">
              <a:buNone/>
            </a:pPr>
            <a:r>
              <a:rPr lang="en-US" sz="1250" i="1" dirty="0">
                <a:solidFill>
                  <a:srgbClr val="5A6178"/>
                </a:solidFill>
                <a:latin typeface="Calibri" pitchFamily="34" charset="0"/>
                <a:ea typeface="Calibri" pitchFamily="34" charset="-122"/>
                <a:cs typeface="Calibri" pitchFamily="34" charset="-120"/>
              </a:rPr>
              <a:t>ID→ADV mis-escalation: 0.002 → 0.000</a:t>
            </a:r>
            <a:endParaRPr lang="en-US" sz="1250" dirty="0"/>
          </a:p>
        </p:txBody>
      </p:sp>
      <p:sp>
        <p:nvSpPr>
          <p:cNvPr id="42" name="Shape 36"/>
          <p:cNvSpPr/>
          <p:nvPr/>
        </p:nvSpPr>
        <p:spPr>
          <a:xfrm>
            <a:off x="548640" y="4800600"/>
            <a:ext cx="3515258" cy="1325880"/>
          </a:xfrm>
          <a:prstGeom prst="roundRect">
            <a:avLst>
              <a:gd name="adj" fmla="val 6897"/>
            </a:avLst>
          </a:prstGeom>
          <a:solidFill>
            <a:srgbClr val="E2F2E9"/>
          </a:solidFill>
          <a:ln w="12700">
            <a:solidFill>
              <a:srgbClr val="E2F2E9"/>
            </a:solidFill>
            <a:prstDash val="solid"/>
          </a:ln>
        </p:spPr>
      </p:sp>
      <p:sp>
        <p:nvSpPr>
          <p:cNvPr id="43" name="Text 37"/>
          <p:cNvSpPr txBox="1"/>
          <p:nvPr/>
        </p:nvSpPr>
        <p:spPr>
          <a:xfrm>
            <a:off x="777240" y="4892040"/>
            <a:ext cx="3058058" cy="594360"/>
          </a:xfrm>
          <a:prstGeom prst="rect">
            <a:avLst/>
          </a:prstGeom>
          <a:noFill/>
          <a:ln/>
        </p:spPr>
        <p:txBody>
          <a:bodyPr wrap="square" lIns="0" tIns="0" rIns="0" bIns="0" rtlCol="0" anchor="ctr"/>
          <a:lstStyle/>
          <a:p>
            <a:pPr indent="0" marL="0">
              <a:buNone/>
            </a:pPr>
            <a:r>
              <a:rPr lang="en-US" sz="3200" b="1" dirty="0">
                <a:solidFill>
                  <a:srgbClr val="039853"/>
                </a:solidFill>
                <a:latin typeface="Cambria" pitchFamily="34" charset="0"/>
                <a:ea typeface="Cambria" pitchFamily="34" charset="-122"/>
                <a:cs typeface="Cambria" pitchFamily="34" charset="-120"/>
              </a:rPr>
              <a:t>0.798</a:t>
            </a:r>
            <a:endParaRPr lang="en-US" sz="3200" dirty="0"/>
          </a:p>
        </p:txBody>
      </p:sp>
      <p:sp>
        <p:nvSpPr>
          <p:cNvPr id="44" name="Text 38"/>
          <p:cNvSpPr txBox="1"/>
          <p:nvPr/>
        </p:nvSpPr>
        <p:spPr>
          <a:xfrm>
            <a:off x="777240" y="5504688"/>
            <a:ext cx="3058058" cy="274320"/>
          </a:xfrm>
          <a:prstGeom prst="rect">
            <a:avLst/>
          </a:prstGeom>
          <a:noFill/>
          <a:ln/>
        </p:spPr>
        <p:txBody>
          <a:bodyPr wrap="square" lIns="0" tIns="0" rIns="0" bIns="0" rtlCol="0" anchor="t"/>
          <a:lstStyle/>
          <a:p>
            <a:pPr indent="0" marL="0">
              <a:buNone/>
            </a:pPr>
            <a:r>
              <a:rPr lang="en-US" sz="1350" b="1" dirty="0">
                <a:solidFill>
                  <a:srgbClr val="05225C"/>
                </a:solidFill>
                <a:latin typeface="Calibri" pitchFamily="34" charset="0"/>
                <a:ea typeface="Calibri" pitchFamily="34" charset="-122"/>
                <a:cs typeface="Calibri" pitchFamily="34" charset="-120"/>
              </a:rPr>
              <a:t>3-way balanced accuracy</a:t>
            </a:r>
            <a:endParaRPr lang="en-US" sz="1350" dirty="0"/>
          </a:p>
        </p:txBody>
      </p:sp>
      <p:sp>
        <p:nvSpPr>
          <p:cNvPr id="45" name="Text 39"/>
          <p:cNvSpPr txBox="1"/>
          <p:nvPr/>
        </p:nvSpPr>
        <p:spPr>
          <a:xfrm>
            <a:off x="777240" y="5769864"/>
            <a:ext cx="3058058" cy="2743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CIFAR-100, full detector panel</a:t>
            </a:r>
            <a:endParaRPr lang="en-US" sz="1200" dirty="0"/>
          </a:p>
        </p:txBody>
      </p:sp>
      <p:sp>
        <p:nvSpPr>
          <p:cNvPr id="46" name="Shape 40"/>
          <p:cNvSpPr/>
          <p:nvPr/>
        </p:nvSpPr>
        <p:spPr>
          <a:xfrm>
            <a:off x="4338218" y="4800600"/>
            <a:ext cx="3515258" cy="1325880"/>
          </a:xfrm>
          <a:prstGeom prst="roundRect">
            <a:avLst>
              <a:gd name="adj" fmla="val 6897"/>
            </a:avLst>
          </a:prstGeom>
          <a:solidFill>
            <a:srgbClr val="E2F2E9"/>
          </a:solidFill>
          <a:ln w="12700">
            <a:solidFill>
              <a:srgbClr val="E2F2E9"/>
            </a:solidFill>
            <a:prstDash val="solid"/>
          </a:ln>
        </p:spPr>
      </p:sp>
      <p:sp>
        <p:nvSpPr>
          <p:cNvPr id="47" name="Text 41"/>
          <p:cNvSpPr txBox="1"/>
          <p:nvPr/>
        </p:nvSpPr>
        <p:spPr>
          <a:xfrm>
            <a:off x="4566818" y="4892040"/>
            <a:ext cx="3058058" cy="594360"/>
          </a:xfrm>
          <a:prstGeom prst="rect">
            <a:avLst/>
          </a:prstGeom>
          <a:noFill/>
          <a:ln/>
        </p:spPr>
        <p:txBody>
          <a:bodyPr wrap="square" lIns="0" tIns="0" rIns="0" bIns="0" rtlCol="0" anchor="ctr"/>
          <a:lstStyle/>
          <a:p>
            <a:pPr indent="0" marL="0">
              <a:buNone/>
            </a:pPr>
            <a:r>
              <a:rPr lang="en-US" sz="3200" b="1" dirty="0">
                <a:solidFill>
                  <a:srgbClr val="039853"/>
                </a:solidFill>
                <a:latin typeface="Cambria" pitchFamily="34" charset="0"/>
                <a:ea typeface="Cambria" pitchFamily="34" charset="-122"/>
                <a:cs typeface="Cambria" pitchFamily="34" charset="-120"/>
              </a:rPr>
              <a:t>0.863</a:t>
            </a:r>
            <a:endParaRPr lang="en-US" sz="3200" dirty="0"/>
          </a:p>
        </p:txBody>
      </p:sp>
      <p:sp>
        <p:nvSpPr>
          <p:cNvPr id="48" name="Text 42"/>
          <p:cNvSpPr txBox="1"/>
          <p:nvPr/>
        </p:nvSpPr>
        <p:spPr>
          <a:xfrm>
            <a:off x="4566818" y="5504688"/>
            <a:ext cx="3058058" cy="274320"/>
          </a:xfrm>
          <a:prstGeom prst="rect">
            <a:avLst/>
          </a:prstGeom>
          <a:noFill/>
          <a:ln/>
        </p:spPr>
        <p:txBody>
          <a:bodyPr wrap="square" lIns="0" tIns="0" rIns="0" bIns="0" rtlCol="0" anchor="t"/>
          <a:lstStyle/>
          <a:p>
            <a:pPr indent="0" marL="0">
              <a:buNone/>
            </a:pPr>
            <a:r>
              <a:rPr lang="en-US" sz="1350" b="1" dirty="0">
                <a:solidFill>
                  <a:srgbClr val="05225C"/>
                </a:solidFill>
                <a:latin typeface="Calibri" pitchFamily="34" charset="0"/>
                <a:ea typeface="Calibri" pitchFamily="34" charset="-122"/>
                <a:cs typeface="Calibri" pitchFamily="34" charset="-120"/>
              </a:rPr>
              <a:t>3-way balanced accuracy</a:t>
            </a:r>
            <a:endParaRPr lang="en-US" sz="1350" dirty="0"/>
          </a:p>
        </p:txBody>
      </p:sp>
      <p:sp>
        <p:nvSpPr>
          <p:cNvPr id="49" name="Text 43"/>
          <p:cNvSpPr txBox="1"/>
          <p:nvPr/>
        </p:nvSpPr>
        <p:spPr>
          <a:xfrm>
            <a:off x="4566818" y="5769864"/>
            <a:ext cx="3058058" cy="2743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GTSRB, full detector panel</a:t>
            </a:r>
            <a:endParaRPr lang="en-US" sz="1200" dirty="0"/>
          </a:p>
        </p:txBody>
      </p:sp>
      <p:sp>
        <p:nvSpPr>
          <p:cNvPr id="50" name="Shape 44"/>
          <p:cNvSpPr/>
          <p:nvPr/>
        </p:nvSpPr>
        <p:spPr>
          <a:xfrm>
            <a:off x="8127797" y="4800600"/>
            <a:ext cx="3515258" cy="1325880"/>
          </a:xfrm>
          <a:prstGeom prst="roundRect">
            <a:avLst>
              <a:gd name="adj" fmla="val 6897"/>
            </a:avLst>
          </a:prstGeom>
          <a:solidFill>
            <a:srgbClr val="F4F6F9"/>
          </a:solidFill>
          <a:ln w="12700">
            <a:solidFill>
              <a:srgbClr val="DDE1E8"/>
            </a:solidFill>
            <a:prstDash val="solid"/>
          </a:ln>
        </p:spPr>
      </p:sp>
      <p:sp>
        <p:nvSpPr>
          <p:cNvPr id="51" name="Text 45"/>
          <p:cNvSpPr txBox="1"/>
          <p:nvPr/>
        </p:nvSpPr>
        <p:spPr>
          <a:xfrm>
            <a:off x="8356397" y="4892040"/>
            <a:ext cx="3058058" cy="594360"/>
          </a:xfrm>
          <a:prstGeom prst="rect">
            <a:avLst/>
          </a:prstGeom>
          <a:noFill/>
          <a:ln/>
        </p:spPr>
        <p:txBody>
          <a:bodyPr wrap="square" lIns="0" tIns="0" rIns="0" bIns="0" rtlCol="0" anchor="ctr"/>
          <a:lstStyle/>
          <a:p>
            <a:pPr indent="0" marL="0">
              <a:buNone/>
            </a:pPr>
            <a:r>
              <a:rPr lang="en-US" sz="3200" b="1" dirty="0">
                <a:solidFill>
                  <a:srgbClr val="05225C"/>
                </a:solidFill>
                <a:latin typeface="Cambria" pitchFamily="34" charset="0"/>
                <a:ea typeface="Cambria" pitchFamily="34" charset="-122"/>
                <a:cs typeface="Cambria" pitchFamily="34" charset="-120"/>
              </a:rPr>
              <a:t>0.758 / 0.768</a:t>
            </a:r>
            <a:endParaRPr lang="en-US" sz="3200" dirty="0"/>
          </a:p>
        </p:txBody>
      </p:sp>
      <p:sp>
        <p:nvSpPr>
          <p:cNvPr id="52" name="Text 46"/>
          <p:cNvSpPr txBox="1"/>
          <p:nvPr/>
        </p:nvSpPr>
        <p:spPr>
          <a:xfrm>
            <a:off x="8356397" y="5504688"/>
            <a:ext cx="3058058" cy="274320"/>
          </a:xfrm>
          <a:prstGeom prst="rect">
            <a:avLst/>
          </a:prstGeom>
          <a:noFill/>
          <a:ln/>
        </p:spPr>
        <p:txBody>
          <a:bodyPr wrap="square" lIns="0" tIns="0" rIns="0" bIns="0" rtlCol="0" anchor="t"/>
          <a:lstStyle/>
          <a:p>
            <a:pPr indent="0" marL="0">
              <a:buNone/>
            </a:pPr>
            <a:r>
              <a:rPr lang="en-US" sz="1350" b="1" dirty="0">
                <a:solidFill>
                  <a:srgbClr val="05225C"/>
                </a:solidFill>
                <a:latin typeface="Calibri" pitchFamily="34" charset="0"/>
                <a:ea typeface="Calibri" pitchFamily="34" charset="-122"/>
                <a:cs typeface="Calibri" pitchFamily="34" charset="-120"/>
              </a:rPr>
              <a:t>logit + Viyog only</a:t>
            </a:r>
            <a:endParaRPr lang="en-US" sz="1350" dirty="0"/>
          </a:p>
        </p:txBody>
      </p:sp>
      <p:sp>
        <p:nvSpPr>
          <p:cNvPr id="53" name="Text 47"/>
          <p:cNvSpPr txBox="1"/>
          <p:nvPr/>
        </p:nvSpPr>
        <p:spPr>
          <a:xfrm>
            <a:off x="8356397" y="5769864"/>
            <a:ext cx="3058058" cy="2743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CIFAR-100 / GTSRB, no retraining</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WHY THE FIRST LAYER?</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The most discriminative layer is also the cheapest to read</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9</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Text 4"/>
          <p:cNvSpPr txBox="1"/>
          <p:nvPr/>
        </p:nvSpPr>
        <p:spPr>
          <a:xfrm>
            <a:off x="548640" y="1691640"/>
            <a:ext cx="5852160" cy="320040"/>
          </a:xfrm>
          <a:prstGeom prst="rect">
            <a:avLst/>
          </a:prstGeom>
          <a:noFill/>
          <a:ln/>
        </p:spPr>
        <p:txBody>
          <a:bodyPr wrap="square" lIns="0" tIns="0" rIns="0" bIns="0" rtlCol="0" anchor="t"/>
          <a:lstStyle/>
          <a:p>
            <a:pPr indent="0" marL="0">
              <a:buNone/>
            </a:pPr>
            <a:r>
              <a:rPr lang="en-US" sz="1400" b="1" dirty="0">
                <a:solidFill>
                  <a:srgbClr val="05225C"/>
                </a:solidFill>
                <a:latin typeface="Calibri" pitchFamily="34" charset="0"/>
                <a:ea typeface="Calibri" pitchFamily="34" charset="-122"/>
                <a:cs typeface="Calibri" pitchFamily="34" charset="-120"/>
              </a:rPr>
              <a:t>Mean T2 AUROC, depth sweep (6 architectures × 2 attacks)</a:t>
            </a:r>
            <a:endParaRPr lang="en-US" sz="1400" dirty="0"/>
          </a:p>
        </p:txBody>
      </p:sp>
      <p:sp>
        <p:nvSpPr>
          <p:cNvPr id="9" name="Text 5"/>
          <p:cNvSpPr txBox="1"/>
          <p:nvPr/>
        </p:nvSpPr>
        <p:spPr>
          <a:xfrm>
            <a:off x="548640" y="2194560"/>
            <a:ext cx="5486400" cy="320040"/>
          </a:xfrm>
          <a:prstGeom prst="rect">
            <a:avLst/>
          </a:prstGeom>
          <a:noFill/>
          <a:ln/>
        </p:spPr>
        <p:txBody>
          <a:bodyPr wrap="square" lIns="0" tIns="0" rIns="0" bIns="0" rtlCol="0" anchor="t"/>
          <a:lstStyle/>
          <a:p>
            <a:pPr indent="0" marL="0">
              <a:buNone/>
            </a:pPr>
            <a:r>
              <a:rPr lang="en-US" sz="1500" b="1" dirty="0">
                <a:solidFill>
                  <a:srgbClr val="039853"/>
                </a:solidFill>
                <a:latin typeface="Calibri" pitchFamily="34" charset="0"/>
                <a:ea typeface="Calibri" pitchFamily="34" charset="-122"/>
                <a:cs typeface="Calibri" pitchFamily="34" charset="-120"/>
              </a:rPr>
              <a:t>Shape V(x) · first conv</a:t>
            </a:r>
            <a:endParaRPr lang="en-US" sz="1500" dirty="0"/>
          </a:p>
        </p:txBody>
      </p:sp>
      <p:sp>
        <p:nvSpPr>
          <p:cNvPr id="10" name="Shape 6"/>
          <p:cNvSpPr/>
          <p:nvPr/>
        </p:nvSpPr>
        <p:spPr>
          <a:xfrm>
            <a:off x="548640" y="2560320"/>
            <a:ext cx="4846320" cy="411480"/>
          </a:xfrm>
          <a:prstGeom prst="rect">
            <a:avLst/>
          </a:prstGeom>
          <a:solidFill>
            <a:srgbClr val="EEF0F4"/>
          </a:solidFill>
          <a:ln w="12700">
            <a:solidFill>
              <a:srgbClr val="EEF0F4"/>
            </a:solidFill>
            <a:prstDash val="solid"/>
          </a:ln>
        </p:spPr>
      </p:sp>
      <p:sp>
        <p:nvSpPr>
          <p:cNvPr id="11" name="Shape 7"/>
          <p:cNvSpPr/>
          <p:nvPr/>
        </p:nvSpPr>
        <p:spPr>
          <a:xfrm>
            <a:off x="548640" y="2560320"/>
            <a:ext cx="4676699" cy="411480"/>
          </a:xfrm>
          <a:prstGeom prst="rect">
            <a:avLst/>
          </a:prstGeom>
          <a:solidFill>
            <a:srgbClr val="039853"/>
          </a:solidFill>
          <a:ln w="12700">
            <a:solidFill>
              <a:srgbClr val="039853"/>
            </a:solidFill>
            <a:prstDash val="solid"/>
          </a:ln>
        </p:spPr>
      </p:sp>
      <p:sp>
        <p:nvSpPr>
          <p:cNvPr id="12" name="Text 8"/>
          <p:cNvSpPr txBox="1"/>
          <p:nvPr/>
        </p:nvSpPr>
        <p:spPr>
          <a:xfrm>
            <a:off x="5486400" y="2560320"/>
            <a:ext cx="731520" cy="411480"/>
          </a:xfrm>
          <a:prstGeom prst="rect">
            <a:avLst/>
          </a:prstGeom>
          <a:noFill/>
          <a:ln/>
        </p:spPr>
        <p:txBody>
          <a:bodyPr wrap="square" lIns="0" tIns="0" rIns="0" bIns="0" rtlCol="0" anchor="ctr"/>
          <a:lstStyle/>
          <a:p>
            <a:pPr indent="0" marL="0">
              <a:buNone/>
            </a:pPr>
            <a:r>
              <a:rPr lang="en-US" sz="1400" b="1" dirty="0">
                <a:solidFill>
                  <a:srgbClr val="039853"/>
                </a:solidFill>
                <a:latin typeface="Calibri" pitchFamily="34" charset="0"/>
                <a:ea typeface="Calibri" pitchFamily="34" charset="-122"/>
                <a:cs typeface="Calibri" pitchFamily="34" charset="-120"/>
              </a:rPr>
              <a:t>0.965</a:t>
            </a:r>
            <a:endParaRPr lang="en-US" sz="1400" dirty="0"/>
          </a:p>
        </p:txBody>
      </p:sp>
      <p:sp>
        <p:nvSpPr>
          <p:cNvPr id="13" name="Text 9"/>
          <p:cNvSpPr txBox="1"/>
          <p:nvPr/>
        </p:nvSpPr>
        <p:spPr>
          <a:xfrm>
            <a:off x="548640" y="3246120"/>
            <a:ext cx="5486400" cy="320040"/>
          </a:xfrm>
          <a:prstGeom prst="rect">
            <a:avLst/>
          </a:prstGeom>
          <a:noFill/>
          <a:ln/>
        </p:spPr>
        <p:txBody>
          <a:bodyPr wrap="square" lIns="0" tIns="0" rIns="0" bIns="0" rtlCol="0" anchor="t"/>
          <a:lstStyle/>
          <a:p>
            <a:pPr indent="0" marL="0">
              <a:buNone/>
            </a:pPr>
            <a:r>
              <a:rPr lang="en-US" sz="1500" dirty="0">
                <a:solidFill>
                  <a:srgbClr val="1F2433"/>
                </a:solidFill>
                <a:latin typeface="Calibri" pitchFamily="34" charset="0"/>
                <a:ea typeface="Calibri" pitchFamily="34" charset="-122"/>
                <a:cs typeface="Calibri" pitchFamily="34" charset="-120"/>
              </a:rPr>
              <a:t>Raw ‖a‖∞ · first conv</a:t>
            </a:r>
            <a:endParaRPr lang="en-US" sz="1500" dirty="0"/>
          </a:p>
        </p:txBody>
      </p:sp>
      <p:sp>
        <p:nvSpPr>
          <p:cNvPr id="14" name="Shape 10"/>
          <p:cNvSpPr/>
          <p:nvPr/>
        </p:nvSpPr>
        <p:spPr>
          <a:xfrm>
            <a:off x="548640" y="3611880"/>
            <a:ext cx="4846320" cy="411480"/>
          </a:xfrm>
          <a:prstGeom prst="rect">
            <a:avLst/>
          </a:prstGeom>
          <a:solidFill>
            <a:srgbClr val="EEF0F4"/>
          </a:solidFill>
          <a:ln w="12700">
            <a:solidFill>
              <a:srgbClr val="EEF0F4"/>
            </a:solidFill>
            <a:prstDash val="solid"/>
          </a:ln>
        </p:spPr>
      </p:sp>
      <p:sp>
        <p:nvSpPr>
          <p:cNvPr id="15" name="Shape 11"/>
          <p:cNvSpPr/>
          <p:nvPr/>
        </p:nvSpPr>
        <p:spPr>
          <a:xfrm>
            <a:off x="548640" y="3611880"/>
            <a:ext cx="2520086" cy="411480"/>
          </a:xfrm>
          <a:prstGeom prst="rect">
            <a:avLst/>
          </a:prstGeom>
          <a:solidFill>
            <a:srgbClr val="A3AABA"/>
          </a:solidFill>
          <a:ln w="12700">
            <a:solidFill>
              <a:srgbClr val="A3AABA"/>
            </a:solidFill>
            <a:prstDash val="solid"/>
          </a:ln>
        </p:spPr>
      </p:sp>
      <p:sp>
        <p:nvSpPr>
          <p:cNvPr id="16" name="Text 12"/>
          <p:cNvSpPr txBox="1"/>
          <p:nvPr/>
        </p:nvSpPr>
        <p:spPr>
          <a:xfrm>
            <a:off x="5486400" y="3611880"/>
            <a:ext cx="731520" cy="411480"/>
          </a:xfrm>
          <a:prstGeom prst="rect">
            <a:avLst/>
          </a:prstGeom>
          <a:noFill/>
          <a:ln/>
        </p:spPr>
        <p:txBody>
          <a:bodyPr wrap="square" lIns="0" tIns="0" rIns="0" bIns="0" rtlCol="0" anchor="ctr"/>
          <a:lstStyle/>
          <a:p>
            <a:pPr indent="0" marL="0">
              <a:buNone/>
            </a:pPr>
            <a:r>
              <a:rPr lang="en-US" sz="1400" dirty="0">
                <a:solidFill>
                  <a:srgbClr val="5A6178"/>
                </a:solidFill>
                <a:latin typeface="Calibri" pitchFamily="34" charset="0"/>
                <a:ea typeface="Calibri" pitchFamily="34" charset="-122"/>
                <a:cs typeface="Calibri" pitchFamily="34" charset="-120"/>
              </a:rPr>
              <a:t>0.52</a:t>
            </a:r>
            <a:endParaRPr lang="en-US" sz="1400" dirty="0"/>
          </a:p>
        </p:txBody>
      </p:sp>
      <p:sp>
        <p:nvSpPr>
          <p:cNvPr id="17" name="Text 13"/>
          <p:cNvSpPr txBox="1"/>
          <p:nvPr/>
        </p:nvSpPr>
        <p:spPr>
          <a:xfrm>
            <a:off x="548640" y="4297680"/>
            <a:ext cx="5486400" cy="320040"/>
          </a:xfrm>
          <a:prstGeom prst="rect">
            <a:avLst/>
          </a:prstGeom>
          <a:noFill/>
          <a:ln/>
        </p:spPr>
        <p:txBody>
          <a:bodyPr wrap="square" lIns="0" tIns="0" rIns="0" bIns="0" rtlCol="0" anchor="t"/>
          <a:lstStyle/>
          <a:p>
            <a:pPr indent="0" marL="0">
              <a:buNone/>
            </a:pPr>
            <a:r>
              <a:rPr lang="en-US" sz="1500" dirty="0">
                <a:solidFill>
                  <a:srgbClr val="1F2433"/>
                </a:solidFill>
                <a:latin typeface="Calibri" pitchFamily="34" charset="0"/>
                <a:ea typeface="Calibri" pitchFamily="34" charset="-122"/>
                <a:cs typeface="Calibri" pitchFamily="34" charset="-120"/>
              </a:rPr>
              <a:t>Raw ‖a‖∞ · best layer (depth 6)</a:t>
            </a:r>
            <a:endParaRPr lang="en-US" sz="1500" dirty="0"/>
          </a:p>
        </p:txBody>
      </p:sp>
      <p:sp>
        <p:nvSpPr>
          <p:cNvPr id="18" name="Shape 14"/>
          <p:cNvSpPr/>
          <p:nvPr/>
        </p:nvSpPr>
        <p:spPr>
          <a:xfrm>
            <a:off x="548640" y="4663440"/>
            <a:ext cx="4846320" cy="411480"/>
          </a:xfrm>
          <a:prstGeom prst="rect">
            <a:avLst/>
          </a:prstGeom>
          <a:solidFill>
            <a:srgbClr val="EEF0F4"/>
          </a:solidFill>
          <a:ln w="12700">
            <a:solidFill>
              <a:srgbClr val="EEF0F4"/>
            </a:solidFill>
            <a:prstDash val="solid"/>
          </a:ln>
        </p:spPr>
      </p:sp>
      <p:sp>
        <p:nvSpPr>
          <p:cNvPr id="19" name="Shape 15"/>
          <p:cNvSpPr/>
          <p:nvPr/>
        </p:nvSpPr>
        <p:spPr>
          <a:xfrm>
            <a:off x="548640" y="4663440"/>
            <a:ext cx="3877056" cy="411480"/>
          </a:xfrm>
          <a:prstGeom prst="rect">
            <a:avLst/>
          </a:prstGeom>
          <a:solidFill>
            <a:srgbClr val="A3AABA"/>
          </a:solidFill>
          <a:ln w="12700">
            <a:solidFill>
              <a:srgbClr val="A3AABA"/>
            </a:solidFill>
            <a:prstDash val="solid"/>
          </a:ln>
        </p:spPr>
      </p:sp>
      <p:sp>
        <p:nvSpPr>
          <p:cNvPr id="20" name="Text 16"/>
          <p:cNvSpPr txBox="1"/>
          <p:nvPr/>
        </p:nvSpPr>
        <p:spPr>
          <a:xfrm>
            <a:off x="5486400" y="4663440"/>
            <a:ext cx="731520" cy="411480"/>
          </a:xfrm>
          <a:prstGeom prst="rect">
            <a:avLst/>
          </a:prstGeom>
          <a:noFill/>
          <a:ln/>
        </p:spPr>
        <p:txBody>
          <a:bodyPr wrap="square" lIns="0" tIns="0" rIns="0" bIns="0" rtlCol="0" anchor="ctr"/>
          <a:lstStyle/>
          <a:p>
            <a:pPr indent="0" marL="0">
              <a:buNone/>
            </a:pPr>
            <a:r>
              <a:rPr lang="en-US" sz="1400" dirty="0">
                <a:solidFill>
                  <a:srgbClr val="5A6178"/>
                </a:solidFill>
                <a:latin typeface="Calibri" pitchFamily="34" charset="0"/>
                <a:ea typeface="Calibri" pitchFamily="34" charset="-122"/>
                <a:cs typeface="Calibri" pitchFamily="34" charset="-120"/>
              </a:rPr>
              <a:t>0.80</a:t>
            </a:r>
            <a:endParaRPr lang="en-US" sz="1400" dirty="0"/>
          </a:p>
        </p:txBody>
      </p:sp>
      <p:sp>
        <p:nvSpPr>
          <p:cNvPr id="21" name="Text 17"/>
          <p:cNvSpPr txBox="1"/>
          <p:nvPr/>
        </p:nvSpPr>
        <p:spPr>
          <a:xfrm>
            <a:off x="548640" y="5440680"/>
            <a:ext cx="5852160" cy="365760"/>
          </a:xfrm>
          <a:prstGeom prst="rect">
            <a:avLst/>
          </a:prstGeom>
          <a:noFill/>
          <a:ln/>
        </p:spPr>
        <p:txBody>
          <a:bodyPr wrap="square" lIns="0" tIns="0" rIns="0" bIns="0" rtlCol="0" anchor="t"/>
          <a:lstStyle/>
          <a:p>
            <a:pPr indent="0" marL="0">
              <a:buNone/>
            </a:pPr>
            <a:r>
              <a:rPr lang="en-US" sz="1400" i="1" dirty="0">
                <a:solidFill>
                  <a:srgbClr val="5A6178"/>
                </a:solidFill>
                <a:latin typeface="Calibri" pitchFamily="34" charset="0"/>
                <a:ea typeface="Calibri" pitchFamily="34" charset="-122"/>
                <a:cs typeface="Calibri" pitchFamily="34" charset="-120"/>
              </a:rPr>
              <a:t>Shape beats the best raw-norm layer at every depth.</a:t>
            </a:r>
            <a:endParaRPr lang="en-US" sz="1400" dirty="0"/>
          </a:p>
        </p:txBody>
      </p:sp>
      <p:sp>
        <p:nvSpPr>
          <p:cNvPr id="22" name="Shape 18"/>
          <p:cNvSpPr/>
          <p:nvPr/>
        </p:nvSpPr>
        <p:spPr>
          <a:xfrm>
            <a:off x="6903720" y="1691640"/>
            <a:ext cx="4739335" cy="3794760"/>
          </a:xfrm>
          <a:prstGeom prst="roundRect">
            <a:avLst>
              <a:gd name="adj" fmla="val 2410"/>
            </a:avLst>
          </a:prstGeom>
          <a:solidFill>
            <a:srgbClr val="F4F6F9"/>
          </a:solidFill>
          <a:ln w="12700">
            <a:solidFill>
              <a:srgbClr val="DDE1E8"/>
            </a:solidFill>
            <a:prstDash val="solid"/>
          </a:ln>
        </p:spPr>
      </p:sp>
      <p:sp>
        <p:nvSpPr>
          <p:cNvPr id="23" name="Text 19"/>
          <p:cNvSpPr txBox="1"/>
          <p:nvPr/>
        </p:nvSpPr>
        <p:spPr>
          <a:xfrm>
            <a:off x="7223760" y="1874520"/>
            <a:ext cx="4099255" cy="365760"/>
          </a:xfrm>
          <a:prstGeom prst="rect">
            <a:avLst/>
          </a:prstGeom>
          <a:noFill/>
          <a:ln/>
        </p:spPr>
        <p:txBody>
          <a:bodyPr wrap="square" lIns="0" tIns="0" rIns="0" bIns="0" rtlCol="0" anchor="t"/>
          <a:lstStyle/>
          <a:p>
            <a:pPr indent="0" marL="0">
              <a:buNone/>
            </a:pPr>
            <a:r>
              <a:rPr lang="en-US" sz="1800" b="1" dirty="0">
                <a:solidFill>
                  <a:srgbClr val="05225C"/>
                </a:solidFill>
                <a:latin typeface="Calibri" pitchFamily="34" charset="0"/>
                <a:ea typeface="Calibri" pitchFamily="34" charset="-122"/>
                <a:cs typeface="Calibri" pitchFamily="34" charset="-120"/>
              </a:rPr>
              <a:t>Why shape works early</a:t>
            </a:r>
            <a:endParaRPr lang="en-US" sz="1800" dirty="0"/>
          </a:p>
        </p:txBody>
      </p:sp>
      <p:pic>
        <p:nvPicPr>
          <p:cNvPr id="24" name="Image 1" descr="preencoded.png">    </p:cNvPr>
          <p:cNvPicPr>
            <a:picLocks noChangeAspect="1"/>
          </p:cNvPicPr>
          <p:nvPr/>
        </p:nvPicPr>
        <p:blipFill>
          <a:blip r:embed="rId2"/>
          <a:stretch>
            <a:fillRect/>
          </a:stretch>
        </p:blipFill>
        <p:spPr>
          <a:xfrm>
            <a:off x="7269480" y="2423160"/>
            <a:ext cx="4007815" cy="311814"/>
          </a:xfrm>
          <a:prstGeom prst="rect">
            <a:avLst/>
          </a:prstGeom>
        </p:spPr>
      </p:pic>
      <p:sp>
        <p:nvSpPr>
          <p:cNvPr id="25" name="Text 20"/>
          <p:cNvSpPr txBox="1"/>
          <p:nvPr/>
        </p:nvSpPr>
        <p:spPr>
          <a:xfrm>
            <a:off x="7223760" y="3063240"/>
            <a:ext cx="4099255" cy="2651760"/>
          </a:xfrm>
          <a:prstGeom prst="rect">
            <a:avLst/>
          </a:prstGeom>
          <a:noFill/>
          <a:ln/>
        </p:spPr>
        <p:txBody>
          <a:bodyPr wrap="square" lIns="0" tIns="0" rIns="0" bIns="0" rtlCol="0" anchor="t"/>
          <a:lstStyle/>
          <a:p>
            <a:pPr marL="203200" indent="-203200">
              <a:spcAft>
                <a:spcPts val="800"/>
              </a:spcAft>
              <a:buSzPct val="100000"/>
              <a:buChar char="•"/>
            </a:pPr>
            <a:r>
              <a:rPr lang="en-US" sz="1450" dirty="0">
                <a:solidFill>
                  <a:srgbClr val="1F2433"/>
                </a:solidFill>
                <a:latin typeface="Calibri" pitchFamily="34" charset="0"/>
                <a:ea typeface="Calibri" pitchFamily="34" charset="-122"/>
                <a:cs typeface="Calibri" pitchFamily="34" charset="-120"/>
              </a:rPr>
              <a:t>Normalizing total variation by mean activation cancels magnitude: the score depends on the map's shape only.</a:t>
            </a:r>
            <a:endParaRPr lang="en-US" sz="1450" dirty="0"/>
          </a:p>
          <a:p>
            <a:pPr marL="203200" indent="-203200">
              <a:spcAft>
                <a:spcPts val="800"/>
              </a:spcAft>
              <a:buSzPct val="100000"/>
              <a:buChar char="•"/>
            </a:pPr>
            <a:r>
              <a:rPr lang="en-US" sz="1450" dirty="0">
                <a:solidFill>
                  <a:srgbClr val="1F2433"/>
                </a:solidFill>
                <a:latin typeface="Calibri" pitchFamily="34" charset="0"/>
                <a:ea typeface="Calibri" pitchFamily="34" charset="-122"/>
                <a:cs typeface="Calibri" pitchFamily="34" charset="-120"/>
              </a:rPr>
              <a:t>Raw magnitude only becomes informative deep in the network; shape is strongest at the very first conv.</a:t>
            </a:r>
            <a:endParaRPr lang="en-US" sz="1450" dirty="0"/>
          </a:p>
          <a:p>
            <a:pPr marL="203200" indent="-203200">
              <a:spcAft>
                <a:spcPts val="800"/>
              </a:spcAft>
              <a:buSzPct val="100000"/>
              <a:buChar char="•"/>
            </a:pPr>
            <a:r>
              <a:rPr lang="en-US" sz="1450" dirty="0">
                <a:solidFill>
                  <a:srgbClr val="1F2433"/>
                </a:solidFill>
                <a:latin typeface="Calibri" pitchFamily="34" charset="0"/>
                <a:ea typeface="Calibri" pitchFamily="34" charset="-122"/>
                <a:cs typeface="Calibri" pitchFamily="34" charset="-120"/>
              </a:rPr>
              <a:t>Reading the first conv means the detector adds almost no work to inference.</a:t>
            </a:r>
            <a:endParaRPr lang="en-US"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EFFICIENCY</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Low overhead, minimal state, no training</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10</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1691640"/>
            <a:ext cx="2720340" cy="1920240"/>
          </a:xfrm>
          <a:prstGeom prst="roundRect">
            <a:avLst>
              <a:gd name="adj" fmla="val 4762"/>
            </a:avLst>
          </a:prstGeom>
          <a:solidFill>
            <a:srgbClr val="E2F2E9"/>
          </a:solidFill>
          <a:ln w="12700">
            <a:solidFill>
              <a:srgbClr val="E2F2E9"/>
            </a:solidFill>
            <a:prstDash val="solid"/>
          </a:ln>
        </p:spPr>
      </p:sp>
      <p:sp>
        <p:nvSpPr>
          <p:cNvPr id="9" name="Text 5"/>
          <p:cNvSpPr txBox="1"/>
          <p:nvPr/>
        </p:nvSpPr>
        <p:spPr>
          <a:xfrm>
            <a:off x="777240" y="1874520"/>
            <a:ext cx="2263140" cy="731520"/>
          </a:xfrm>
          <a:prstGeom prst="rect">
            <a:avLst/>
          </a:prstGeom>
          <a:noFill/>
          <a:ln/>
        </p:spPr>
        <p:txBody>
          <a:bodyPr wrap="square" lIns="0" tIns="0" rIns="0" bIns="0" rtlCol="0" anchor="ctr"/>
          <a:lstStyle/>
          <a:p>
            <a:pPr indent="0" marL="0">
              <a:buNone/>
            </a:pPr>
            <a:r>
              <a:rPr lang="en-US" sz="3800" b="1" dirty="0">
                <a:solidFill>
                  <a:srgbClr val="039853"/>
                </a:solidFill>
                <a:latin typeface="Cambria" pitchFamily="34" charset="0"/>
                <a:ea typeface="Cambria" pitchFamily="34" charset="-122"/>
                <a:cs typeface="Cambria" pitchFamily="34" charset="-120"/>
              </a:rPr>
              <a:t>~0.3 KB</a:t>
            </a:r>
            <a:endParaRPr lang="en-US" sz="3800" dirty="0"/>
          </a:p>
        </p:txBody>
      </p:sp>
      <p:sp>
        <p:nvSpPr>
          <p:cNvPr id="10" name="Text 6"/>
          <p:cNvSpPr txBox="1"/>
          <p:nvPr/>
        </p:nvSpPr>
        <p:spPr>
          <a:xfrm>
            <a:off x="777240" y="2651760"/>
            <a:ext cx="2263140" cy="320040"/>
          </a:xfrm>
          <a:prstGeom prst="rect">
            <a:avLst/>
          </a:prstGeom>
          <a:noFill/>
          <a:ln/>
        </p:spPr>
        <p:txBody>
          <a:bodyPr wrap="square" lIns="0" tIns="0" rIns="0" bIns="0" rtlCol="0" anchor="t"/>
          <a:lstStyle/>
          <a:p>
            <a:pPr indent="0" marL="0">
              <a:buNone/>
            </a:pPr>
            <a:r>
              <a:rPr lang="en-US" sz="1500" b="1" dirty="0">
                <a:solidFill>
                  <a:srgbClr val="05225C"/>
                </a:solidFill>
                <a:latin typeface="Calibri" pitchFamily="34" charset="0"/>
                <a:ea typeface="Calibri" pitchFamily="34" charset="-122"/>
                <a:cs typeface="Calibri" pitchFamily="34" charset="-120"/>
              </a:rPr>
              <a:t>stored state (64 channels)</a:t>
            </a:r>
            <a:endParaRPr lang="en-US" sz="1500" dirty="0"/>
          </a:p>
        </p:txBody>
      </p:sp>
      <p:sp>
        <p:nvSpPr>
          <p:cNvPr id="11" name="Text 7"/>
          <p:cNvSpPr txBox="1"/>
          <p:nvPr/>
        </p:nvSpPr>
        <p:spPr>
          <a:xfrm>
            <a:off x="777240" y="2990088"/>
            <a:ext cx="2263140"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vs 4.5–40 MB for feature-distance baselines</a:t>
            </a:r>
            <a:endParaRPr lang="en-US" sz="1200" dirty="0"/>
          </a:p>
        </p:txBody>
      </p:sp>
      <p:sp>
        <p:nvSpPr>
          <p:cNvPr id="12" name="Shape 8"/>
          <p:cNvSpPr/>
          <p:nvPr/>
        </p:nvSpPr>
        <p:spPr>
          <a:xfrm>
            <a:off x="3497580" y="1691640"/>
            <a:ext cx="2720340" cy="1920240"/>
          </a:xfrm>
          <a:prstGeom prst="roundRect">
            <a:avLst>
              <a:gd name="adj" fmla="val 4762"/>
            </a:avLst>
          </a:prstGeom>
          <a:solidFill>
            <a:srgbClr val="E2F2E9"/>
          </a:solidFill>
          <a:ln w="12700">
            <a:solidFill>
              <a:srgbClr val="E2F2E9"/>
            </a:solidFill>
            <a:prstDash val="solid"/>
          </a:ln>
        </p:spPr>
      </p:sp>
      <p:sp>
        <p:nvSpPr>
          <p:cNvPr id="13" name="Text 9"/>
          <p:cNvSpPr txBox="1"/>
          <p:nvPr/>
        </p:nvSpPr>
        <p:spPr>
          <a:xfrm>
            <a:off x="3726180" y="1874520"/>
            <a:ext cx="2263140" cy="731520"/>
          </a:xfrm>
          <a:prstGeom prst="rect">
            <a:avLst/>
          </a:prstGeom>
          <a:noFill/>
          <a:ln/>
        </p:spPr>
        <p:txBody>
          <a:bodyPr wrap="square" lIns="0" tIns="0" rIns="0" bIns="0" rtlCol="0" anchor="ctr"/>
          <a:lstStyle/>
          <a:p>
            <a:pPr indent="0" marL="0">
              <a:buNone/>
            </a:pPr>
            <a:r>
              <a:rPr lang="en-US" sz="3800" b="1" dirty="0">
                <a:solidFill>
                  <a:srgbClr val="039853"/>
                </a:solidFill>
                <a:latin typeface="Cambria" pitchFamily="34" charset="0"/>
                <a:ea typeface="Cambria" pitchFamily="34" charset="-122"/>
                <a:cs typeface="Cambria" pitchFamily="34" charset="-120"/>
              </a:rPr>
              <a:t>2.28%</a:t>
            </a:r>
            <a:endParaRPr lang="en-US" sz="3800" dirty="0"/>
          </a:p>
        </p:txBody>
      </p:sp>
      <p:sp>
        <p:nvSpPr>
          <p:cNvPr id="14" name="Text 10"/>
          <p:cNvSpPr txBox="1"/>
          <p:nvPr/>
        </p:nvSpPr>
        <p:spPr>
          <a:xfrm>
            <a:off x="3726180" y="2651760"/>
            <a:ext cx="2263140" cy="320040"/>
          </a:xfrm>
          <a:prstGeom prst="rect">
            <a:avLst/>
          </a:prstGeom>
          <a:noFill/>
          <a:ln/>
        </p:spPr>
        <p:txBody>
          <a:bodyPr wrap="square" lIns="0" tIns="0" rIns="0" bIns="0" rtlCol="0" anchor="t"/>
          <a:lstStyle/>
          <a:p>
            <a:pPr indent="0" marL="0">
              <a:buNone/>
            </a:pPr>
            <a:r>
              <a:rPr lang="en-US" sz="1500" b="1" dirty="0">
                <a:solidFill>
                  <a:srgbClr val="05225C"/>
                </a:solidFill>
                <a:latin typeface="Calibri" pitchFamily="34" charset="0"/>
                <a:ea typeface="Calibri" pitchFamily="34" charset="-122"/>
                <a:cs typeface="Calibri" pitchFamily="34" charset="-120"/>
              </a:rPr>
              <a:t>of CNN MACs</a:t>
            </a:r>
            <a:endParaRPr lang="en-US" sz="1500" dirty="0"/>
          </a:p>
        </p:txBody>
      </p:sp>
      <p:sp>
        <p:nvSpPr>
          <p:cNvPr id="15" name="Text 11"/>
          <p:cNvSpPr txBox="1"/>
          <p:nvPr/>
        </p:nvSpPr>
        <p:spPr>
          <a:xfrm>
            <a:off x="3726180" y="2990088"/>
            <a:ext cx="2263140"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exact MAC fraction added to inference</a:t>
            </a:r>
            <a:endParaRPr lang="en-US" sz="1200" dirty="0"/>
          </a:p>
        </p:txBody>
      </p:sp>
      <p:sp>
        <p:nvSpPr>
          <p:cNvPr id="16" name="Shape 12"/>
          <p:cNvSpPr/>
          <p:nvPr/>
        </p:nvSpPr>
        <p:spPr>
          <a:xfrm>
            <a:off x="548640" y="3840480"/>
            <a:ext cx="2720340" cy="1920240"/>
          </a:xfrm>
          <a:prstGeom prst="roundRect">
            <a:avLst>
              <a:gd name="adj" fmla="val 4762"/>
            </a:avLst>
          </a:prstGeom>
          <a:solidFill>
            <a:srgbClr val="E2F2E9"/>
          </a:solidFill>
          <a:ln w="12700">
            <a:solidFill>
              <a:srgbClr val="E2F2E9"/>
            </a:solidFill>
            <a:prstDash val="solid"/>
          </a:ln>
        </p:spPr>
      </p:sp>
      <p:sp>
        <p:nvSpPr>
          <p:cNvPr id="17" name="Text 13"/>
          <p:cNvSpPr txBox="1"/>
          <p:nvPr/>
        </p:nvSpPr>
        <p:spPr>
          <a:xfrm>
            <a:off x="777240" y="4023360"/>
            <a:ext cx="2263140" cy="731520"/>
          </a:xfrm>
          <a:prstGeom prst="rect">
            <a:avLst/>
          </a:prstGeom>
          <a:noFill/>
          <a:ln/>
        </p:spPr>
        <p:txBody>
          <a:bodyPr wrap="square" lIns="0" tIns="0" rIns="0" bIns="0" rtlCol="0" anchor="ctr"/>
          <a:lstStyle/>
          <a:p>
            <a:pPr indent="0" marL="0">
              <a:buNone/>
            </a:pPr>
            <a:r>
              <a:rPr lang="en-US" sz="3800" b="1" dirty="0">
                <a:solidFill>
                  <a:srgbClr val="039853"/>
                </a:solidFill>
                <a:latin typeface="Cambria" pitchFamily="34" charset="0"/>
                <a:ea typeface="Cambria" pitchFamily="34" charset="-122"/>
                <a:cs typeface="Cambria" pitchFamily="34" charset="-120"/>
              </a:rPr>
              <a:t>3.9%</a:t>
            </a:r>
            <a:endParaRPr lang="en-US" sz="3800" dirty="0"/>
          </a:p>
        </p:txBody>
      </p:sp>
      <p:sp>
        <p:nvSpPr>
          <p:cNvPr id="18" name="Text 14"/>
          <p:cNvSpPr txBox="1"/>
          <p:nvPr/>
        </p:nvSpPr>
        <p:spPr>
          <a:xfrm>
            <a:off x="777240" y="4800600"/>
            <a:ext cx="2263140" cy="320040"/>
          </a:xfrm>
          <a:prstGeom prst="rect">
            <a:avLst/>
          </a:prstGeom>
          <a:noFill/>
          <a:ln/>
        </p:spPr>
        <p:txBody>
          <a:bodyPr wrap="square" lIns="0" tIns="0" rIns="0" bIns="0" rtlCol="0" anchor="t"/>
          <a:lstStyle/>
          <a:p>
            <a:pPr indent="0" marL="0">
              <a:buNone/>
            </a:pPr>
            <a:r>
              <a:rPr lang="en-US" sz="1500" b="1" dirty="0">
                <a:solidFill>
                  <a:srgbClr val="05225C"/>
                </a:solidFill>
                <a:latin typeface="Calibri" pitchFamily="34" charset="0"/>
                <a:ea typeface="Calibri" pitchFamily="34" charset="-122"/>
                <a:cs typeface="Calibri" pitchFamily="34" charset="-120"/>
              </a:rPr>
              <a:t>latency overhead</a:t>
            </a:r>
            <a:endParaRPr lang="en-US" sz="1500" dirty="0"/>
          </a:p>
        </p:txBody>
      </p:sp>
      <p:sp>
        <p:nvSpPr>
          <p:cNvPr id="19" name="Text 15"/>
          <p:cNvSpPr txBox="1"/>
          <p:nvPr/>
        </p:nvSpPr>
        <p:spPr>
          <a:xfrm>
            <a:off x="777240" y="5138928"/>
            <a:ext cx="2263140"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measured, H200, batch 1</a:t>
            </a:r>
            <a:endParaRPr lang="en-US" sz="1200" dirty="0"/>
          </a:p>
        </p:txBody>
      </p:sp>
      <p:sp>
        <p:nvSpPr>
          <p:cNvPr id="20" name="Shape 16"/>
          <p:cNvSpPr/>
          <p:nvPr/>
        </p:nvSpPr>
        <p:spPr>
          <a:xfrm>
            <a:off x="3497580" y="3840480"/>
            <a:ext cx="2720340" cy="1920240"/>
          </a:xfrm>
          <a:prstGeom prst="roundRect">
            <a:avLst>
              <a:gd name="adj" fmla="val 4762"/>
            </a:avLst>
          </a:prstGeom>
          <a:solidFill>
            <a:srgbClr val="E2F2E9"/>
          </a:solidFill>
          <a:ln w="12700">
            <a:solidFill>
              <a:srgbClr val="E2F2E9"/>
            </a:solidFill>
            <a:prstDash val="solid"/>
          </a:ln>
        </p:spPr>
      </p:sp>
      <p:sp>
        <p:nvSpPr>
          <p:cNvPr id="21" name="Text 17"/>
          <p:cNvSpPr txBox="1"/>
          <p:nvPr/>
        </p:nvSpPr>
        <p:spPr>
          <a:xfrm>
            <a:off x="3726180" y="4023360"/>
            <a:ext cx="2263140" cy="731520"/>
          </a:xfrm>
          <a:prstGeom prst="rect">
            <a:avLst/>
          </a:prstGeom>
          <a:noFill/>
          <a:ln/>
        </p:spPr>
        <p:txBody>
          <a:bodyPr wrap="square" lIns="0" tIns="0" rIns="0" bIns="0" rtlCol="0" anchor="ctr"/>
          <a:lstStyle/>
          <a:p>
            <a:pPr indent="0" marL="0">
              <a:buNone/>
            </a:pPr>
            <a:r>
              <a:rPr lang="en-US" sz="3800" b="1" dirty="0">
                <a:solidFill>
                  <a:srgbClr val="039853"/>
                </a:solidFill>
                <a:latin typeface="Cambria" pitchFamily="34" charset="0"/>
                <a:ea typeface="Cambria" pitchFamily="34" charset="-122"/>
                <a:cs typeface="Cambria" pitchFamily="34" charset="-120"/>
              </a:rPr>
              <a:t>0.05 ms</a:t>
            </a:r>
            <a:endParaRPr lang="en-US" sz="3800" dirty="0"/>
          </a:p>
        </p:txBody>
      </p:sp>
      <p:sp>
        <p:nvSpPr>
          <p:cNvPr id="22" name="Text 18"/>
          <p:cNvSpPr txBox="1"/>
          <p:nvPr/>
        </p:nvSpPr>
        <p:spPr>
          <a:xfrm>
            <a:off x="3726180" y="4800600"/>
            <a:ext cx="2263140" cy="320040"/>
          </a:xfrm>
          <a:prstGeom prst="rect">
            <a:avLst/>
          </a:prstGeom>
          <a:noFill/>
          <a:ln/>
        </p:spPr>
        <p:txBody>
          <a:bodyPr wrap="square" lIns="0" tIns="0" rIns="0" bIns="0" rtlCol="0" anchor="t"/>
          <a:lstStyle/>
          <a:p>
            <a:pPr indent="0" marL="0">
              <a:buNone/>
            </a:pPr>
            <a:r>
              <a:rPr lang="en-US" sz="1500" b="1" dirty="0">
                <a:solidFill>
                  <a:srgbClr val="05225C"/>
                </a:solidFill>
                <a:latin typeface="Calibri" pitchFamily="34" charset="0"/>
                <a:ea typeface="Calibri" pitchFamily="34" charset="-122"/>
                <a:cs typeface="Calibri" pitchFamily="34" charset="-120"/>
              </a:rPr>
              <a:t>score path per image</a:t>
            </a:r>
            <a:endParaRPr lang="en-US" sz="1500" dirty="0"/>
          </a:p>
        </p:txBody>
      </p:sp>
      <p:sp>
        <p:nvSpPr>
          <p:cNvPr id="23" name="Text 19"/>
          <p:cNvSpPr txBox="1"/>
          <p:nvPr/>
        </p:nvSpPr>
        <p:spPr>
          <a:xfrm>
            <a:off x="3726180" y="5138928"/>
            <a:ext cx="2263140" cy="502920"/>
          </a:xfrm>
          <a:prstGeom prst="rect">
            <a:avLst/>
          </a:prstGeom>
          <a:noFill/>
          <a:ln/>
        </p:spPr>
        <p:txBody>
          <a:bodyPr wrap="square" lIns="0" tIns="0" rIns="0" bIns="0" rtlCol="0" anchor="t"/>
          <a:lstStyle/>
          <a:p>
            <a:pPr indent="0" marL="0">
              <a:buNone/>
            </a:pPr>
            <a:r>
              <a:rPr lang="en-US" sz="1200" dirty="0">
                <a:solidFill>
                  <a:srgbClr val="5A6178"/>
                </a:solidFill>
                <a:latin typeface="Calibri" pitchFamily="34" charset="0"/>
                <a:ea typeface="Calibri" pitchFamily="34" charset="-122"/>
                <a:cs typeface="Calibri" pitchFamily="34" charset="-120"/>
              </a:rPr>
              <a:t>standalone, H200</a:t>
            </a:r>
            <a:endParaRPr lang="en-US" sz="1200" dirty="0"/>
          </a:p>
        </p:txBody>
      </p:sp>
      <p:sp>
        <p:nvSpPr>
          <p:cNvPr id="24" name="Text 20"/>
          <p:cNvSpPr txBox="1"/>
          <p:nvPr/>
        </p:nvSpPr>
        <p:spPr>
          <a:xfrm>
            <a:off x="6675120" y="1691640"/>
            <a:ext cx="4967935" cy="320040"/>
          </a:xfrm>
          <a:prstGeom prst="rect">
            <a:avLst/>
          </a:prstGeom>
          <a:noFill/>
          <a:ln/>
        </p:spPr>
        <p:txBody>
          <a:bodyPr wrap="square" lIns="0" tIns="0" rIns="0" bIns="0" rtlCol="0" anchor="t"/>
          <a:lstStyle/>
          <a:p>
            <a:pPr indent="0" marL="0">
              <a:buNone/>
            </a:pPr>
            <a:r>
              <a:rPr lang="en-US" sz="1400" b="1" dirty="0">
                <a:solidFill>
                  <a:srgbClr val="05225C"/>
                </a:solidFill>
                <a:latin typeface="Calibri" pitchFamily="34" charset="0"/>
                <a:ea typeface="Calibri" pitchFamily="34" charset="-122"/>
                <a:cs typeface="Calibri" pitchFamily="34" charset="-120"/>
              </a:rPr>
              <a:t>Standalone score-path latency, ms per image (log scale, H200)</a:t>
            </a:r>
            <a:endParaRPr lang="en-US" sz="1400" dirty="0"/>
          </a:p>
        </p:txBody>
      </p:sp>
      <p:sp>
        <p:nvSpPr>
          <p:cNvPr id="25" name="Text 21"/>
          <p:cNvSpPr txBox="1"/>
          <p:nvPr/>
        </p:nvSpPr>
        <p:spPr>
          <a:xfrm>
            <a:off x="6675120" y="2194560"/>
            <a:ext cx="1325880" cy="292608"/>
          </a:xfrm>
          <a:prstGeom prst="rect">
            <a:avLst/>
          </a:prstGeom>
          <a:noFill/>
          <a:ln/>
        </p:spPr>
        <p:txBody>
          <a:bodyPr wrap="square" lIns="0" tIns="0" rIns="0" bIns="0" rtlCol="0" anchor="ctr"/>
          <a:lstStyle/>
          <a:p>
            <a:pPr algn="r" indent="0" marL="0">
              <a:buNone/>
            </a:pPr>
            <a:r>
              <a:rPr lang="en-US" sz="1250" b="1" dirty="0">
                <a:solidFill>
                  <a:srgbClr val="039853"/>
                </a:solidFill>
                <a:latin typeface="Calibri" pitchFamily="34" charset="0"/>
                <a:ea typeface="Calibri" pitchFamily="34" charset="-122"/>
                <a:cs typeface="Calibri" pitchFamily="34" charset="-120"/>
              </a:rPr>
              <a:t>Viyog</a:t>
            </a:r>
            <a:endParaRPr lang="en-US" sz="1250" dirty="0"/>
          </a:p>
        </p:txBody>
      </p:sp>
      <p:sp>
        <p:nvSpPr>
          <p:cNvPr id="26" name="Shape 22"/>
          <p:cNvSpPr/>
          <p:nvPr/>
        </p:nvSpPr>
        <p:spPr>
          <a:xfrm>
            <a:off x="8092440" y="2194560"/>
            <a:ext cx="587426" cy="292608"/>
          </a:xfrm>
          <a:prstGeom prst="rect">
            <a:avLst/>
          </a:prstGeom>
          <a:solidFill>
            <a:srgbClr val="039853"/>
          </a:solidFill>
          <a:ln w="12700">
            <a:solidFill>
              <a:srgbClr val="039853"/>
            </a:solidFill>
            <a:prstDash val="solid"/>
          </a:ln>
        </p:spPr>
      </p:sp>
      <p:sp>
        <p:nvSpPr>
          <p:cNvPr id="27" name="Text 23"/>
          <p:cNvSpPr txBox="1"/>
          <p:nvPr/>
        </p:nvSpPr>
        <p:spPr>
          <a:xfrm>
            <a:off x="8753018" y="2194560"/>
            <a:ext cx="731520" cy="292608"/>
          </a:xfrm>
          <a:prstGeom prst="rect">
            <a:avLst/>
          </a:prstGeom>
          <a:noFill/>
          <a:ln/>
        </p:spPr>
        <p:txBody>
          <a:bodyPr wrap="square" lIns="0" tIns="0" rIns="0" bIns="0" rtlCol="0" anchor="ctr"/>
          <a:lstStyle/>
          <a:p>
            <a:pPr indent="0" marL="0">
              <a:buNone/>
            </a:pPr>
            <a:r>
              <a:rPr lang="en-US" sz="1250" b="1" dirty="0">
                <a:solidFill>
                  <a:srgbClr val="039853"/>
                </a:solidFill>
                <a:latin typeface="Calibri" pitchFamily="34" charset="0"/>
                <a:ea typeface="Calibri" pitchFamily="34" charset="-122"/>
                <a:cs typeface="Calibri" pitchFamily="34" charset="-120"/>
              </a:rPr>
              <a:t>0.05</a:t>
            </a:r>
            <a:endParaRPr lang="en-US" sz="1250" dirty="0"/>
          </a:p>
        </p:txBody>
      </p:sp>
      <p:sp>
        <p:nvSpPr>
          <p:cNvPr id="28" name="Text 24"/>
          <p:cNvSpPr txBox="1"/>
          <p:nvPr/>
        </p:nvSpPr>
        <p:spPr>
          <a:xfrm>
            <a:off x="6675120" y="2670048"/>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Energy</a:t>
            </a:r>
            <a:endParaRPr lang="en-US" sz="1250" dirty="0"/>
          </a:p>
        </p:txBody>
      </p:sp>
      <p:sp>
        <p:nvSpPr>
          <p:cNvPr id="29" name="Shape 25"/>
          <p:cNvSpPr/>
          <p:nvPr/>
        </p:nvSpPr>
        <p:spPr>
          <a:xfrm>
            <a:off x="8092440" y="2670048"/>
            <a:ext cx="1337157" cy="292608"/>
          </a:xfrm>
          <a:prstGeom prst="rect">
            <a:avLst/>
          </a:prstGeom>
          <a:solidFill>
            <a:srgbClr val="A3AABA"/>
          </a:solidFill>
          <a:ln w="12700">
            <a:solidFill>
              <a:srgbClr val="A3AABA"/>
            </a:solidFill>
            <a:prstDash val="solid"/>
          </a:ln>
        </p:spPr>
      </p:sp>
      <p:sp>
        <p:nvSpPr>
          <p:cNvPr id="30" name="Text 26"/>
          <p:cNvSpPr txBox="1"/>
          <p:nvPr/>
        </p:nvSpPr>
        <p:spPr>
          <a:xfrm>
            <a:off x="9502749" y="2670048"/>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0.39</a:t>
            </a:r>
            <a:endParaRPr lang="en-US" sz="1250" dirty="0"/>
          </a:p>
        </p:txBody>
      </p:sp>
      <p:sp>
        <p:nvSpPr>
          <p:cNvPr id="31" name="Text 27"/>
          <p:cNvSpPr txBox="1"/>
          <p:nvPr/>
        </p:nvSpPr>
        <p:spPr>
          <a:xfrm>
            <a:off x="6675120" y="3145536"/>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MSP</a:t>
            </a:r>
            <a:endParaRPr lang="en-US" sz="1250" dirty="0"/>
          </a:p>
        </p:txBody>
      </p:sp>
      <p:sp>
        <p:nvSpPr>
          <p:cNvPr id="32" name="Shape 28"/>
          <p:cNvSpPr/>
          <p:nvPr/>
        </p:nvSpPr>
        <p:spPr>
          <a:xfrm>
            <a:off x="8092440" y="3145536"/>
            <a:ext cx="1337157" cy="292608"/>
          </a:xfrm>
          <a:prstGeom prst="rect">
            <a:avLst/>
          </a:prstGeom>
          <a:solidFill>
            <a:srgbClr val="A3AABA"/>
          </a:solidFill>
          <a:ln w="12700">
            <a:solidFill>
              <a:srgbClr val="A3AABA"/>
            </a:solidFill>
            <a:prstDash val="solid"/>
          </a:ln>
        </p:spPr>
      </p:sp>
      <p:sp>
        <p:nvSpPr>
          <p:cNvPr id="33" name="Text 29"/>
          <p:cNvSpPr txBox="1"/>
          <p:nvPr/>
        </p:nvSpPr>
        <p:spPr>
          <a:xfrm>
            <a:off x="9502749" y="3145536"/>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0.39</a:t>
            </a:r>
            <a:endParaRPr lang="en-US" sz="1250" dirty="0"/>
          </a:p>
        </p:txBody>
      </p:sp>
      <p:sp>
        <p:nvSpPr>
          <p:cNvPr id="34" name="Text 30"/>
          <p:cNvSpPr txBox="1"/>
          <p:nvPr/>
        </p:nvSpPr>
        <p:spPr>
          <a:xfrm>
            <a:off x="6675120" y="3621024"/>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ViM</a:t>
            </a:r>
            <a:endParaRPr lang="en-US" sz="1250" dirty="0"/>
          </a:p>
        </p:txBody>
      </p:sp>
      <p:sp>
        <p:nvSpPr>
          <p:cNvPr id="35" name="Shape 31"/>
          <p:cNvSpPr/>
          <p:nvPr/>
        </p:nvSpPr>
        <p:spPr>
          <a:xfrm>
            <a:off x="8092440" y="3621024"/>
            <a:ext cx="1355411" cy="292608"/>
          </a:xfrm>
          <a:prstGeom prst="rect">
            <a:avLst/>
          </a:prstGeom>
          <a:solidFill>
            <a:srgbClr val="A3AABA"/>
          </a:solidFill>
          <a:ln w="12700">
            <a:solidFill>
              <a:srgbClr val="A3AABA"/>
            </a:solidFill>
            <a:prstDash val="solid"/>
          </a:ln>
        </p:spPr>
      </p:sp>
      <p:sp>
        <p:nvSpPr>
          <p:cNvPr id="36" name="Text 32"/>
          <p:cNvSpPr txBox="1"/>
          <p:nvPr/>
        </p:nvSpPr>
        <p:spPr>
          <a:xfrm>
            <a:off x="9521003" y="3621024"/>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0.41</a:t>
            </a:r>
            <a:endParaRPr lang="en-US" sz="1250" dirty="0"/>
          </a:p>
        </p:txBody>
      </p:sp>
      <p:sp>
        <p:nvSpPr>
          <p:cNvPr id="37" name="Text 33"/>
          <p:cNvSpPr txBox="1"/>
          <p:nvPr/>
        </p:nvSpPr>
        <p:spPr>
          <a:xfrm>
            <a:off x="6675120" y="4096512"/>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Mahalanobis</a:t>
            </a:r>
            <a:endParaRPr lang="en-US" sz="1250" dirty="0"/>
          </a:p>
        </p:txBody>
      </p:sp>
      <p:sp>
        <p:nvSpPr>
          <p:cNvPr id="38" name="Shape 34"/>
          <p:cNvSpPr/>
          <p:nvPr/>
        </p:nvSpPr>
        <p:spPr>
          <a:xfrm>
            <a:off x="8092440" y="4096512"/>
            <a:ext cx="1612825" cy="292608"/>
          </a:xfrm>
          <a:prstGeom prst="rect">
            <a:avLst/>
          </a:prstGeom>
          <a:solidFill>
            <a:srgbClr val="A3AABA"/>
          </a:solidFill>
          <a:ln w="12700">
            <a:solidFill>
              <a:srgbClr val="A3AABA"/>
            </a:solidFill>
            <a:prstDash val="solid"/>
          </a:ln>
        </p:spPr>
      </p:sp>
      <p:sp>
        <p:nvSpPr>
          <p:cNvPr id="39" name="Text 35"/>
          <p:cNvSpPr txBox="1"/>
          <p:nvPr/>
        </p:nvSpPr>
        <p:spPr>
          <a:xfrm>
            <a:off x="9778417" y="4096512"/>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0.83</a:t>
            </a:r>
            <a:endParaRPr lang="en-US" sz="1250" dirty="0"/>
          </a:p>
        </p:txBody>
      </p:sp>
      <p:sp>
        <p:nvSpPr>
          <p:cNvPr id="40" name="Text 36"/>
          <p:cNvSpPr txBox="1"/>
          <p:nvPr/>
        </p:nvSpPr>
        <p:spPr>
          <a:xfrm>
            <a:off x="6675120" y="4572000"/>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ODIN</a:t>
            </a:r>
            <a:endParaRPr lang="en-US" sz="1250" dirty="0"/>
          </a:p>
        </p:txBody>
      </p:sp>
      <p:sp>
        <p:nvSpPr>
          <p:cNvPr id="41" name="Shape 37"/>
          <p:cNvSpPr/>
          <p:nvPr/>
        </p:nvSpPr>
        <p:spPr>
          <a:xfrm>
            <a:off x="8092440" y="4572000"/>
            <a:ext cx="1773775" cy="292608"/>
          </a:xfrm>
          <a:prstGeom prst="rect">
            <a:avLst/>
          </a:prstGeom>
          <a:solidFill>
            <a:srgbClr val="A3AABA"/>
          </a:solidFill>
          <a:ln w="12700">
            <a:solidFill>
              <a:srgbClr val="A3AABA"/>
            </a:solidFill>
            <a:prstDash val="solid"/>
          </a:ln>
        </p:spPr>
      </p:sp>
      <p:sp>
        <p:nvSpPr>
          <p:cNvPr id="42" name="Text 38"/>
          <p:cNvSpPr txBox="1"/>
          <p:nvPr/>
        </p:nvSpPr>
        <p:spPr>
          <a:xfrm>
            <a:off x="9939367" y="4572000"/>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1.29</a:t>
            </a:r>
            <a:endParaRPr lang="en-US" sz="1250" dirty="0"/>
          </a:p>
        </p:txBody>
      </p:sp>
      <p:sp>
        <p:nvSpPr>
          <p:cNvPr id="43" name="Text 39"/>
          <p:cNvSpPr txBox="1"/>
          <p:nvPr/>
        </p:nvSpPr>
        <p:spPr>
          <a:xfrm>
            <a:off x="6675120" y="5047488"/>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KNN</a:t>
            </a:r>
            <a:endParaRPr lang="en-US" sz="1250" dirty="0"/>
          </a:p>
        </p:txBody>
      </p:sp>
      <p:sp>
        <p:nvSpPr>
          <p:cNvPr id="44" name="Shape 40"/>
          <p:cNvSpPr/>
          <p:nvPr/>
        </p:nvSpPr>
        <p:spPr>
          <a:xfrm>
            <a:off x="8092440" y="5047488"/>
            <a:ext cx="2278339" cy="292608"/>
          </a:xfrm>
          <a:prstGeom prst="rect">
            <a:avLst/>
          </a:prstGeom>
          <a:solidFill>
            <a:srgbClr val="A3AABA"/>
          </a:solidFill>
          <a:ln w="12700">
            <a:solidFill>
              <a:srgbClr val="A3AABA"/>
            </a:solidFill>
            <a:prstDash val="solid"/>
          </a:ln>
        </p:spPr>
      </p:sp>
      <p:sp>
        <p:nvSpPr>
          <p:cNvPr id="45" name="Text 41"/>
          <p:cNvSpPr txBox="1"/>
          <p:nvPr/>
        </p:nvSpPr>
        <p:spPr>
          <a:xfrm>
            <a:off x="10443931" y="5047488"/>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5.14</a:t>
            </a:r>
            <a:endParaRPr lang="en-US" sz="1250" dirty="0"/>
          </a:p>
        </p:txBody>
      </p:sp>
      <p:sp>
        <p:nvSpPr>
          <p:cNvPr id="46" name="Text 42"/>
          <p:cNvSpPr txBox="1"/>
          <p:nvPr/>
        </p:nvSpPr>
        <p:spPr>
          <a:xfrm>
            <a:off x="6675120" y="5522976"/>
            <a:ext cx="1325880" cy="292608"/>
          </a:xfrm>
          <a:prstGeom prst="rect">
            <a:avLst/>
          </a:prstGeom>
          <a:noFill/>
          <a:ln/>
        </p:spPr>
        <p:txBody>
          <a:bodyPr wrap="square" lIns="0" tIns="0" rIns="0" bIns="0" rtlCol="0" anchor="ctr"/>
          <a:lstStyle/>
          <a:p>
            <a:pPr algn="r" indent="0" marL="0">
              <a:buNone/>
            </a:pPr>
            <a:r>
              <a:rPr lang="en-US" sz="1250" dirty="0">
                <a:solidFill>
                  <a:srgbClr val="1F2433"/>
                </a:solidFill>
                <a:latin typeface="Calibri" pitchFamily="34" charset="0"/>
                <a:ea typeface="Calibri" pitchFamily="34" charset="-122"/>
                <a:cs typeface="Calibri" pitchFamily="34" charset="-120"/>
              </a:rPr>
              <a:t>MCD (30 passes)</a:t>
            </a:r>
            <a:endParaRPr lang="en-US" sz="1250" dirty="0"/>
          </a:p>
        </p:txBody>
      </p:sp>
      <p:sp>
        <p:nvSpPr>
          <p:cNvPr id="47" name="Shape 43"/>
          <p:cNvSpPr/>
          <p:nvPr/>
        </p:nvSpPr>
        <p:spPr>
          <a:xfrm>
            <a:off x="8092440" y="5522976"/>
            <a:ext cx="2641705" cy="292608"/>
          </a:xfrm>
          <a:prstGeom prst="rect">
            <a:avLst/>
          </a:prstGeom>
          <a:solidFill>
            <a:srgbClr val="A3AABA"/>
          </a:solidFill>
          <a:ln w="12700">
            <a:solidFill>
              <a:srgbClr val="A3AABA"/>
            </a:solidFill>
            <a:prstDash val="solid"/>
          </a:ln>
        </p:spPr>
      </p:sp>
      <p:sp>
        <p:nvSpPr>
          <p:cNvPr id="48" name="Text 44"/>
          <p:cNvSpPr txBox="1"/>
          <p:nvPr/>
        </p:nvSpPr>
        <p:spPr>
          <a:xfrm>
            <a:off x="10807297" y="5522976"/>
            <a:ext cx="731520" cy="292608"/>
          </a:xfrm>
          <a:prstGeom prst="rect">
            <a:avLst/>
          </a:prstGeom>
          <a:noFill/>
          <a:ln/>
        </p:spPr>
        <p:txBody>
          <a:bodyPr wrap="square" lIns="0" tIns="0" rIns="0" bIns="0" rtlCol="0" anchor="ctr"/>
          <a:lstStyle/>
          <a:p>
            <a:pPr indent="0" marL="0">
              <a:buNone/>
            </a:pPr>
            <a:r>
              <a:rPr lang="en-US" sz="1250" dirty="0">
                <a:solidFill>
                  <a:srgbClr val="5A6178"/>
                </a:solidFill>
                <a:latin typeface="Calibri" pitchFamily="34" charset="0"/>
                <a:ea typeface="Calibri" pitchFamily="34" charset="-122"/>
                <a:cs typeface="Calibri" pitchFamily="34" charset="-120"/>
              </a:rPr>
              <a:t>13.91</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ROBUSTNESS AND LIMITS</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A useful low-cost signal, not a robustness certificate</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11</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Text 4"/>
          <p:cNvSpPr txBox="1"/>
          <p:nvPr/>
        </p:nvSpPr>
        <p:spPr>
          <a:xfrm>
            <a:off x="548640" y="1691640"/>
            <a:ext cx="4937760" cy="365760"/>
          </a:xfrm>
          <a:prstGeom prst="rect">
            <a:avLst/>
          </a:prstGeom>
          <a:noFill/>
          <a:ln/>
        </p:spPr>
        <p:txBody>
          <a:bodyPr wrap="square" lIns="0" tIns="0" rIns="0" bIns="0" rtlCol="0" anchor="t"/>
          <a:lstStyle/>
          <a:p>
            <a:pPr indent="0" marL="0">
              <a:buNone/>
            </a:pPr>
            <a:r>
              <a:rPr lang="en-US" sz="1700" b="1" dirty="0">
                <a:solidFill>
                  <a:srgbClr val="05225C"/>
                </a:solidFill>
                <a:latin typeface="Calibri" pitchFamily="34" charset="0"/>
                <a:ea typeface="Calibri" pitchFamily="34" charset="-122"/>
                <a:cs typeface="Calibri" pitchFamily="34" charset="-120"/>
              </a:rPr>
              <a:t>Adaptive attacks (evaluated)</a:t>
            </a:r>
            <a:endParaRPr lang="en-US" sz="1700" dirty="0"/>
          </a:p>
        </p:txBody>
      </p:sp>
      <p:sp>
        <p:nvSpPr>
          <p:cNvPr id="9" name="Shape 5"/>
          <p:cNvSpPr/>
          <p:nvPr/>
        </p:nvSpPr>
        <p:spPr>
          <a:xfrm>
            <a:off x="548640" y="2194560"/>
            <a:ext cx="4937760" cy="1371600"/>
          </a:xfrm>
          <a:prstGeom prst="roundRect">
            <a:avLst>
              <a:gd name="adj" fmla="val 6667"/>
            </a:avLst>
          </a:prstGeom>
          <a:solidFill>
            <a:srgbClr val="E2F2E9"/>
          </a:solidFill>
          <a:ln w="12700">
            <a:solidFill>
              <a:srgbClr val="E2F2E9"/>
            </a:solidFill>
            <a:prstDash val="solid"/>
          </a:ln>
        </p:spPr>
      </p:sp>
      <p:sp>
        <p:nvSpPr>
          <p:cNvPr id="10" name="Text 6"/>
          <p:cNvSpPr txBox="1"/>
          <p:nvPr/>
        </p:nvSpPr>
        <p:spPr>
          <a:xfrm>
            <a:off x="822960" y="2194560"/>
            <a:ext cx="1463040" cy="1371600"/>
          </a:xfrm>
          <a:prstGeom prst="rect">
            <a:avLst/>
          </a:prstGeom>
          <a:noFill/>
          <a:ln/>
        </p:spPr>
        <p:txBody>
          <a:bodyPr wrap="square" lIns="0" tIns="0" rIns="0" bIns="0" rtlCol="0" anchor="ctr"/>
          <a:lstStyle/>
          <a:p>
            <a:pPr indent="0" marL="0">
              <a:buNone/>
            </a:pPr>
            <a:r>
              <a:rPr lang="en-US" sz="4000" b="1" dirty="0">
                <a:solidFill>
                  <a:srgbClr val="039853"/>
                </a:solidFill>
                <a:latin typeface="Cambria" pitchFamily="34" charset="0"/>
                <a:ea typeface="Cambria" pitchFamily="34" charset="-122"/>
                <a:cs typeface="Cambria" pitchFamily="34" charset="-120"/>
              </a:rPr>
              <a:t>0%</a:t>
            </a:r>
            <a:endParaRPr lang="en-US" sz="4000" dirty="0"/>
          </a:p>
        </p:txBody>
      </p:sp>
      <p:sp>
        <p:nvSpPr>
          <p:cNvPr id="11" name="Text 7"/>
          <p:cNvSpPr txBox="1"/>
          <p:nvPr/>
        </p:nvSpPr>
        <p:spPr>
          <a:xfrm>
            <a:off x="2331720" y="2194560"/>
            <a:ext cx="2926080" cy="1371600"/>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evasion by a norm-aware attacker that targets the magnitude score</a:t>
            </a:r>
            <a:endParaRPr lang="en-US" sz="1450" dirty="0"/>
          </a:p>
        </p:txBody>
      </p:sp>
      <p:sp>
        <p:nvSpPr>
          <p:cNvPr id="12" name="Shape 8"/>
          <p:cNvSpPr/>
          <p:nvPr/>
        </p:nvSpPr>
        <p:spPr>
          <a:xfrm>
            <a:off x="548640" y="3794760"/>
            <a:ext cx="4937760" cy="1371600"/>
          </a:xfrm>
          <a:prstGeom prst="roundRect">
            <a:avLst>
              <a:gd name="adj" fmla="val 6667"/>
            </a:avLst>
          </a:prstGeom>
          <a:solidFill>
            <a:srgbClr val="F4F6F9"/>
          </a:solidFill>
          <a:ln w="12700">
            <a:solidFill>
              <a:srgbClr val="DDE1E8"/>
            </a:solidFill>
            <a:prstDash val="solid"/>
          </a:ln>
        </p:spPr>
      </p:sp>
      <p:sp>
        <p:nvSpPr>
          <p:cNvPr id="13" name="Text 9"/>
          <p:cNvSpPr txBox="1"/>
          <p:nvPr/>
        </p:nvSpPr>
        <p:spPr>
          <a:xfrm>
            <a:off x="822960" y="3794760"/>
            <a:ext cx="1463040" cy="1371600"/>
          </a:xfrm>
          <a:prstGeom prst="rect">
            <a:avLst/>
          </a:prstGeom>
          <a:noFill/>
          <a:ln/>
        </p:spPr>
        <p:txBody>
          <a:bodyPr wrap="square" lIns="0" tIns="0" rIns="0" bIns="0" rtlCol="0" anchor="ctr"/>
          <a:lstStyle/>
          <a:p>
            <a:pPr indent="0" marL="0">
              <a:buNone/>
            </a:pPr>
            <a:r>
              <a:rPr lang="en-US" sz="4000" b="1" dirty="0">
                <a:solidFill>
                  <a:srgbClr val="05225C"/>
                </a:solidFill>
                <a:latin typeface="Cambria" pitchFamily="34" charset="0"/>
                <a:ea typeface="Cambria" pitchFamily="34" charset="-122"/>
                <a:cs typeface="Cambria" pitchFamily="34" charset="-120"/>
              </a:rPr>
              <a:t>+8%</a:t>
            </a:r>
            <a:endParaRPr lang="en-US" sz="4000" dirty="0"/>
          </a:p>
        </p:txBody>
      </p:sp>
      <p:sp>
        <p:nvSpPr>
          <p:cNvPr id="14" name="Text 10"/>
          <p:cNvSpPr txBox="1"/>
          <p:nvPr/>
        </p:nvSpPr>
        <p:spPr>
          <a:xfrm>
            <a:off x="2331720" y="3794760"/>
            <a:ext cx="2926080" cy="1371600"/>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more attack success for an attacker aware of both signals</a:t>
            </a:r>
            <a:endParaRPr lang="en-US" sz="1450" dirty="0"/>
          </a:p>
        </p:txBody>
      </p:sp>
      <p:sp>
        <p:nvSpPr>
          <p:cNvPr id="15" name="Text 11"/>
          <p:cNvSpPr txBox="1"/>
          <p:nvPr/>
        </p:nvSpPr>
        <p:spPr>
          <a:xfrm>
            <a:off x="5943600" y="1691640"/>
            <a:ext cx="5699455" cy="365760"/>
          </a:xfrm>
          <a:prstGeom prst="rect">
            <a:avLst/>
          </a:prstGeom>
          <a:noFill/>
          <a:ln/>
        </p:spPr>
        <p:txBody>
          <a:bodyPr wrap="square" lIns="0" tIns="0" rIns="0" bIns="0" rtlCol="0" anchor="t"/>
          <a:lstStyle/>
          <a:p>
            <a:pPr indent="0" marL="0">
              <a:buNone/>
            </a:pPr>
            <a:r>
              <a:rPr lang="en-US" sz="1700" b="1" dirty="0">
                <a:solidFill>
                  <a:srgbClr val="C62E3A"/>
                </a:solidFill>
                <a:latin typeface="Calibri" pitchFamily="34" charset="0"/>
                <a:ea typeface="Calibri" pitchFamily="34" charset="-122"/>
                <a:cs typeface="Calibri" pitchFamily="34" charset="-120"/>
              </a:rPr>
              <a:t>Limits we state explicitly</a:t>
            </a:r>
            <a:endParaRPr lang="en-US" sz="1700" dirty="0"/>
          </a:p>
        </p:txBody>
      </p:sp>
      <p:sp>
        <p:nvSpPr>
          <p:cNvPr id="16" name="Shape 12"/>
          <p:cNvSpPr/>
          <p:nvPr/>
        </p:nvSpPr>
        <p:spPr>
          <a:xfrm>
            <a:off x="5943600" y="2907792"/>
            <a:ext cx="5699455" cy="0"/>
          </a:xfrm>
          <a:prstGeom prst="line">
            <a:avLst/>
          </a:prstGeom>
          <a:noFill/>
          <a:ln w="12700">
            <a:solidFill>
              <a:srgbClr val="DDE1E8"/>
            </a:solidFill>
            <a:prstDash val="solid"/>
          </a:ln>
        </p:spPr>
      </p:sp>
      <p:sp>
        <p:nvSpPr>
          <p:cNvPr id="17" name="Text 13"/>
          <p:cNvSpPr txBox="1"/>
          <p:nvPr/>
        </p:nvSpPr>
        <p:spPr>
          <a:xfrm>
            <a:off x="5943600" y="2194560"/>
            <a:ext cx="1463040" cy="640080"/>
          </a:xfrm>
          <a:prstGeom prst="rect">
            <a:avLst/>
          </a:prstGeom>
          <a:noFill/>
          <a:ln/>
        </p:spPr>
        <p:txBody>
          <a:bodyPr wrap="square" lIns="0" tIns="0" rIns="0" bIns="0" rtlCol="0" anchor="ctr"/>
          <a:lstStyle/>
          <a:p>
            <a:pPr indent="0" marL="0">
              <a:buNone/>
            </a:pPr>
            <a:r>
              <a:rPr lang="en-US" sz="1400" b="1" dirty="0">
                <a:solidFill>
                  <a:srgbClr val="05225C"/>
                </a:solidFill>
                <a:latin typeface="Calibri" pitchFamily="34" charset="0"/>
                <a:ea typeface="Calibri" pitchFamily="34" charset="-122"/>
                <a:cs typeface="Calibri" pitchFamily="34" charset="-120"/>
              </a:rPr>
              <a:t>Theory</a:t>
            </a:r>
            <a:endParaRPr lang="en-US" sz="1400" dirty="0"/>
          </a:p>
        </p:txBody>
      </p:sp>
      <p:sp>
        <p:nvSpPr>
          <p:cNvPr id="18" name="Text 14"/>
          <p:cNvSpPr txBox="1"/>
          <p:nvPr/>
        </p:nvSpPr>
        <p:spPr>
          <a:xfrm>
            <a:off x="7452360" y="2194560"/>
            <a:ext cx="4190695" cy="640080"/>
          </a:xfrm>
          <a:prstGeom prst="rect">
            <a:avLst/>
          </a:prstGeom>
          <a:noFill/>
          <a:ln/>
        </p:spPr>
        <p:txBody>
          <a:bodyPr wrap="square" lIns="0" tIns="0" rIns="0" bIns="0" rtlCol="0" anchor="ctr"/>
          <a:lstStyle/>
          <a:p>
            <a:pPr indent="0" marL="0">
              <a:buNone/>
            </a:pPr>
            <a:r>
              <a:rPr lang="en-US" sz="1350" dirty="0">
                <a:solidFill>
                  <a:srgbClr val="5A6178"/>
                </a:solidFill>
                <a:latin typeface="Calibri" pitchFamily="34" charset="0"/>
                <a:ea typeface="Calibri" pitchFamily="34" charset="-122"/>
                <a:cs typeface="Calibri" pitchFamily="34" charset="-120"/>
              </a:rPr>
              <a:t>Conditional bound for affine pre-activations; post-ReLU/GELU behavior is empirical.</a:t>
            </a:r>
            <a:endParaRPr lang="en-US" sz="1350" dirty="0"/>
          </a:p>
        </p:txBody>
      </p:sp>
      <p:sp>
        <p:nvSpPr>
          <p:cNvPr id="19" name="Shape 15"/>
          <p:cNvSpPr/>
          <p:nvPr/>
        </p:nvSpPr>
        <p:spPr>
          <a:xfrm>
            <a:off x="5943600" y="3694176"/>
            <a:ext cx="5699455" cy="0"/>
          </a:xfrm>
          <a:prstGeom prst="line">
            <a:avLst/>
          </a:prstGeom>
          <a:noFill/>
          <a:ln w="12700">
            <a:solidFill>
              <a:srgbClr val="DDE1E8"/>
            </a:solidFill>
            <a:prstDash val="solid"/>
          </a:ln>
        </p:spPr>
      </p:sp>
      <p:sp>
        <p:nvSpPr>
          <p:cNvPr id="20" name="Text 16"/>
          <p:cNvSpPr txBox="1"/>
          <p:nvPr/>
        </p:nvSpPr>
        <p:spPr>
          <a:xfrm>
            <a:off x="5943600" y="2980944"/>
            <a:ext cx="1463040" cy="640080"/>
          </a:xfrm>
          <a:prstGeom prst="rect">
            <a:avLst/>
          </a:prstGeom>
          <a:noFill/>
          <a:ln/>
        </p:spPr>
        <p:txBody>
          <a:bodyPr wrap="square" lIns="0" tIns="0" rIns="0" bIns="0" rtlCol="0" anchor="ctr"/>
          <a:lstStyle/>
          <a:p>
            <a:pPr indent="0" marL="0">
              <a:buNone/>
            </a:pPr>
            <a:r>
              <a:rPr lang="en-US" sz="1400" b="1" dirty="0">
                <a:solidFill>
                  <a:srgbClr val="05225C"/>
                </a:solidFill>
                <a:latin typeface="Calibri" pitchFamily="34" charset="0"/>
                <a:ea typeface="Calibri" pitchFamily="34" charset="-122"/>
                <a:cs typeface="Calibri" pitchFamily="34" charset="-120"/>
              </a:rPr>
              <a:t>Threat model</a:t>
            </a:r>
            <a:endParaRPr lang="en-US" sz="1400" dirty="0"/>
          </a:p>
        </p:txBody>
      </p:sp>
      <p:sp>
        <p:nvSpPr>
          <p:cNvPr id="21" name="Text 17"/>
          <p:cNvSpPr txBox="1"/>
          <p:nvPr/>
        </p:nvSpPr>
        <p:spPr>
          <a:xfrm>
            <a:off x="7452360" y="2980944"/>
            <a:ext cx="4190695" cy="640080"/>
          </a:xfrm>
          <a:prstGeom prst="rect">
            <a:avLst/>
          </a:prstGeom>
          <a:noFill/>
          <a:ln/>
        </p:spPr>
        <p:txBody>
          <a:bodyPr wrap="square" lIns="0" tIns="0" rIns="0" bIns="0" rtlCol="0" anchor="ctr"/>
          <a:lstStyle/>
          <a:p>
            <a:pPr indent="0" marL="0">
              <a:buNone/>
            </a:pPr>
            <a:r>
              <a:rPr lang="en-US" sz="1350" dirty="0">
                <a:solidFill>
                  <a:srgbClr val="5A6178"/>
                </a:solidFill>
                <a:latin typeface="Calibri" pitchFamily="34" charset="0"/>
                <a:ea typeface="Calibri" pitchFamily="34" charset="-122"/>
                <a:cs typeface="Calibri" pitchFamily="34" charset="-120"/>
              </a:rPr>
              <a:t>Four digital L∞ attacks at ε = 8/255; finite adaptive sweeps.</a:t>
            </a:r>
            <a:endParaRPr lang="en-US" sz="1350" dirty="0"/>
          </a:p>
        </p:txBody>
      </p:sp>
      <p:sp>
        <p:nvSpPr>
          <p:cNvPr id="22" name="Shape 18"/>
          <p:cNvSpPr/>
          <p:nvPr/>
        </p:nvSpPr>
        <p:spPr>
          <a:xfrm>
            <a:off x="5943600" y="4480560"/>
            <a:ext cx="5699455" cy="0"/>
          </a:xfrm>
          <a:prstGeom prst="line">
            <a:avLst/>
          </a:prstGeom>
          <a:noFill/>
          <a:ln w="12700">
            <a:solidFill>
              <a:srgbClr val="DDE1E8"/>
            </a:solidFill>
            <a:prstDash val="solid"/>
          </a:ln>
        </p:spPr>
      </p:sp>
      <p:sp>
        <p:nvSpPr>
          <p:cNvPr id="23" name="Text 19"/>
          <p:cNvSpPr txBox="1"/>
          <p:nvPr/>
        </p:nvSpPr>
        <p:spPr>
          <a:xfrm>
            <a:off x="5943600" y="3767328"/>
            <a:ext cx="1463040" cy="640080"/>
          </a:xfrm>
          <a:prstGeom prst="rect">
            <a:avLst/>
          </a:prstGeom>
          <a:noFill/>
          <a:ln/>
        </p:spPr>
        <p:txBody>
          <a:bodyPr wrap="square" lIns="0" tIns="0" rIns="0" bIns="0" rtlCol="0" anchor="ctr"/>
          <a:lstStyle/>
          <a:p>
            <a:pPr indent="0" marL="0">
              <a:buNone/>
            </a:pPr>
            <a:r>
              <a:rPr lang="en-US" sz="1400" b="1" dirty="0">
                <a:solidFill>
                  <a:srgbClr val="05225C"/>
                </a:solidFill>
                <a:latin typeface="Calibri" pitchFamily="34" charset="0"/>
                <a:ea typeface="Calibri" pitchFamily="34" charset="-122"/>
                <a:cs typeface="Calibri" pitchFamily="34" charset="-120"/>
              </a:rPr>
              <a:t>Accuracy</a:t>
            </a:r>
            <a:endParaRPr lang="en-US" sz="1400" dirty="0"/>
          </a:p>
        </p:txBody>
      </p:sp>
      <p:sp>
        <p:nvSpPr>
          <p:cNvPr id="24" name="Text 20"/>
          <p:cNvSpPr txBox="1"/>
          <p:nvPr/>
        </p:nvSpPr>
        <p:spPr>
          <a:xfrm>
            <a:off x="7452360" y="3767328"/>
            <a:ext cx="4190695" cy="640080"/>
          </a:xfrm>
          <a:prstGeom prst="rect">
            <a:avLst/>
          </a:prstGeom>
          <a:noFill/>
          <a:ln/>
        </p:spPr>
        <p:txBody>
          <a:bodyPr wrap="square" lIns="0" tIns="0" rIns="0" bIns="0" rtlCol="0" anchor="ctr"/>
          <a:lstStyle/>
          <a:p>
            <a:pPr indent="0" marL="0">
              <a:buNone/>
            </a:pPr>
            <a:r>
              <a:rPr lang="en-US" sz="1350" dirty="0">
                <a:solidFill>
                  <a:srgbClr val="5A6178"/>
                </a:solidFill>
                <a:latin typeface="Calibri" pitchFamily="34" charset="0"/>
                <a:ea typeface="Calibri" pitchFamily="34" charset="-122"/>
                <a:cs typeface="Calibri" pitchFamily="34" charset="-120"/>
              </a:rPr>
              <a:t>T3 FPR@95TPR is 37.4%; OOD recall is not solved by Viyog alone.</a:t>
            </a:r>
            <a:endParaRPr lang="en-US" sz="1350" dirty="0"/>
          </a:p>
        </p:txBody>
      </p:sp>
      <p:sp>
        <p:nvSpPr>
          <p:cNvPr id="25" name="Shape 21"/>
          <p:cNvSpPr/>
          <p:nvPr/>
        </p:nvSpPr>
        <p:spPr>
          <a:xfrm>
            <a:off x="5943600" y="5266944"/>
            <a:ext cx="5699455" cy="0"/>
          </a:xfrm>
          <a:prstGeom prst="line">
            <a:avLst/>
          </a:prstGeom>
          <a:noFill/>
          <a:ln w="12700">
            <a:solidFill>
              <a:srgbClr val="DDE1E8"/>
            </a:solidFill>
            <a:prstDash val="solid"/>
          </a:ln>
        </p:spPr>
      </p:sp>
      <p:sp>
        <p:nvSpPr>
          <p:cNvPr id="26" name="Text 22"/>
          <p:cNvSpPr txBox="1"/>
          <p:nvPr/>
        </p:nvSpPr>
        <p:spPr>
          <a:xfrm>
            <a:off x="5943600" y="4553712"/>
            <a:ext cx="1463040" cy="640080"/>
          </a:xfrm>
          <a:prstGeom prst="rect">
            <a:avLst/>
          </a:prstGeom>
          <a:noFill/>
          <a:ln/>
        </p:spPr>
        <p:txBody>
          <a:bodyPr wrap="square" lIns="0" tIns="0" rIns="0" bIns="0" rtlCol="0" anchor="ctr"/>
          <a:lstStyle/>
          <a:p>
            <a:pPr indent="0" marL="0">
              <a:buNone/>
            </a:pPr>
            <a:r>
              <a:rPr lang="en-US" sz="1400" b="1" dirty="0">
                <a:solidFill>
                  <a:srgbClr val="05225C"/>
                </a:solidFill>
                <a:latin typeface="Calibri" pitchFamily="34" charset="0"/>
                <a:ea typeface="Calibri" pitchFamily="34" charset="-122"/>
                <a:cs typeface="Calibri" pitchFamily="34" charset="-120"/>
              </a:rPr>
              <a:t>Hardware</a:t>
            </a:r>
            <a:endParaRPr lang="en-US" sz="1400" dirty="0"/>
          </a:p>
        </p:txBody>
      </p:sp>
      <p:sp>
        <p:nvSpPr>
          <p:cNvPr id="27" name="Text 23"/>
          <p:cNvSpPr txBox="1"/>
          <p:nvPr/>
        </p:nvSpPr>
        <p:spPr>
          <a:xfrm>
            <a:off x="7452360" y="4553712"/>
            <a:ext cx="4190695" cy="640080"/>
          </a:xfrm>
          <a:prstGeom prst="rect">
            <a:avLst/>
          </a:prstGeom>
          <a:noFill/>
          <a:ln/>
        </p:spPr>
        <p:txBody>
          <a:bodyPr wrap="square" lIns="0" tIns="0" rIns="0" bIns="0" rtlCol="0" anchor="ctr"/>
          <a:lstStyle/>
          <a:p>
            <a:pPr indent="0" marL="0">
              <a:buNone/>
            </a:pPr>
            <a:r>
              <a:rPr lang="en-US" sz="1350" dirty="0">
                <a:solidFill>
                  <a:srgbClr val="5A6178"/>
                </a:solidFill>
                <a:latin typeface="Calibri" pitchFamily="34" charset="0"/>
                <a:ea typeface="Calibri" pitchFamily="34" charset="-122"/>
                <a:cs typeface="Calibri" pitchFamily="34" charset="-120"/>
              </a:rPr>
              <a:t>H200 latency measured; edge energy projected, not measured on device.</a:t>
            </a:r>
            <a:endParaRPr lang="en-US" sz="1350" dirty="0"/>
          </a:p>
        </p:txBody>
      </p:sp>
      <p:sp>
        <p:nvSpPr>
          <p:cNvPr id="28" name="Text 24"/>
          <p:cNvSpPr txBox="1"/>
          <p:nvPr/>
        </p:nvSpPr>
        <p:spPr>
          <a:xfrm>
            <a:off x="5943600" y="5440680"/>
            <a:ext cx="5699455" cy="365760"/>
          </a:xfrm>
          <a:prstGeom prst="rect">
            <a:avLst/>
          </a:prstGeom>
          <a:noFill/>
          <a:ln/>
        </p:spPr>
        <p:txBody>
          <a:bodyPr wrap="square" lIns="0" tIns="0" rIns="0" bIns="0" rtlCol="0" anchor="t"/>
          <a:lstStyle/>
          <a:p>
            <a:pPr indent="0" marL="0">
              <a:buNone/>
            </a:pPr>
            <a:r>
              <a:rPr lang="en-US" sz="1400" i="1" dirty="0">
                <a:solidFill>
                  <a:srgbClr val="5A6178"/>
                </a:solidFill>
                <a:latin typeface="Calibri" pitchFamily="34" charset="0"/>
                <a:ea typeface="Calibri" pitchFamily="34" charset="-122"/>
                <a:cs typeface="Calibri" pitchFamily="34" charset="-120"/>
              </a:rPr>
              <a:t>We do not claim standalone deployment readiness.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5225C"/>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548640" y="457200"/>
            <a:ext cx="2103120" cy="627038"/>
          </a:xfrm>
          <a:prstGeom prst="rect">
            <a:avLst/>
          </a:prstGeom>
        </p:spPr>
      </p:pic>
      <p:pic>
        <p:nvPicPr>
          <p:cNvPr id="4" name="Image 1" descr="preencoded.png">    </p:cNvPr>
          <p:cNvPicPr>
            <a:picLocks noChangeAspect="1"/>
          </p:cNvPicPr>
          <p:nvPr/>
        </p:nvPicPr>
        <p:blipFill>
          <a:blip r:embed="rId2"/>
          <a:stretch>
            <a:fillRect/>
          </a:stretch>
        </p:blipFill>
        <p:spPr>
          <a:xfrm>
            <a:off x="9539935" y="566928"/>
            <a:ext cx="2103120" cy="382947"/>
          </a:xfrm>
          <a:prstGeom prst="rect">
            <a:avLst/>
          </a:prstGeom>
        </p:spPr>
      </p:pic>
      <p:sp>
        <p:nvSpPr>
          <p:cNvPr id="5" name="Text 0"/>
          <p:cNvSpPr txBox="1"/>
          <p:nvPr/>
        </p:nvSpPr>
        <p:spPr>
          <a:xfrm>
            <a:off x="548640" y="1325880"/>
            <a:ext cx="7315200" cy="64008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Takeaways</a:t>
            </a:r>
            <a:endParaRPr lang="en-US" sz="3600" dirty="0"/>
          </a:p>
        </p:txBody>
      </p:sp>
      <p:sp>
        <p:nvSpPr>
          <p:cNvPr id="6" name="Shape 1"/>
          <p:cNvSpPr/>
          <p:nvPr/>
        </p:nvSpPr>
        <p:spPr>
          <a:xfrm>
            <a:off x="548640" y="2240280"/>
            <a:ext cx="566928" cy="566928"/>
          </a:xfrm>
          <a:prstGeom prst="ellipse">
            <a:avLst/>
          </a:prstGeom>
          <a:solidFill>
            <a:srgbClr val="039853"/>
          </a:solidFill>
          <a:ln w="12700">
            <a:solidFill>
              <a:srgbClr val="039853"/>
            </a:solidFill>
            <a:prstDash val="solid"/>
          </a:ln>
        </p:spPr>
      </p:sp>
      <p:sp>
        <p:nvSpPr>
          <p:cNvPr id="7" name="Text 2"/>
          <p:cNvSpPr txBox="1"/>
          <p:nvPr/>
        </p:nvSpPr>
        <p:spPr>
          <a:xfrm>
            <a:off x="548640" y="2240280"/>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1</a:t>
            </a:r>
            <a:endParaRPr lang="en-US" sz="2200" dirty="0"/>
          </a:p>
        </p:txBody>
      </p:sp>
      <p:sp>
        <p:nvSpPr>
          <p:cNvPr id="8" name="Text 3"/>
          <p:cNvSpPr txBox="1"/>
          <p:nvPr/>
        </p:nvSpPr>
        <p:spPr>
          <a:xfrm>
            <a:off x="1325880" y="2194560"/>
            <a:ext cx="6217920" cy="320040"/>
          </a:xfrm>
          <a:prstGeom prst="rect">
            <a:avLst/>
          </a:prstGeom>
          <a:noFill/>
          <a:ln/>
        </p:spPr>
        <p:txBody>
          <a:bodyPr wrap="square" lIns="0" tIns="0" rIns="0" bIns="0" rtlCol="0" anchor="t"/>
          <a:lstStyle/>
          <a:p>
            <a:pPr indent="0" marL="0">
              <a:buNone/>
            </a:pPr>
            <a:r>
              <a:rPr lang="en-US" sz="1700" b="1" dirty="0">
                <a:solidFill>
                  <a:srgbClr val="7FDDB0"/>
                </a:solidFill>
                <a:latin typeface="Calibri" pitchFamily="34" charset="0"/>
                <a:ea typeface="Calibri" pitchFamily="34" charset="-122"/>
                <a:cs typeface="Calibri" pitchFamily="34" charset="-120"/>
              </a:rPr>
              <a:t>Signal</a:t>
            </a:r>
            <a:endParaRPr lang="en-US" sz="1700" dirty="0"/>
          </a:p>
        </p:txBody>
      </p:sp>
      <p:sp>
        <p:nvSpPr>
          <p:cNvPr id="9" name="Text 4"/>
          <p:cNvSpPr txBox="1"/>
          <p:nvPr/>
        </p:nvSpPr>
        <p:spPr>
          <a:xfrm>
            <a:off x="1325880" y="2542032"/>
            <a:ext cx="6217920" cy="685800"/>
          </a:xfrm>
          <a:prstGeom prst="rect">
            <a:avLst/>
          </a:prstGeom>
          <a:noFill/>
          <a:ln/>
        </p:spPr>
        <p:txBody>
          <a:bodyPr wrap="square" lIns="0" tIns="0" rIns="0" bIns="0" rtlCol="0" anchor="t"/>
          <a:lstStyle/>
          <a:p>
            <a:pPr indent="0" marL="0">
              <a:buNone/>
            </a:pPr>
            <a:r>
              <a:rPr lang="en-US" sz="1500" dirty="0">
                <a:solidFill>
                  <a:srgbClr val="E6E8F0"/>
                </a:solidFill>
                <a:latin typeface="Calibri" pitchFamily="34" charset="0"/>
                <a:ea typeface="Calibri" pitchFamily="34" charset="-122"/>
                <a:cs typeface="Calibri" pitchFamily="34" charset="-120"/>
              </a:rPr>
              <a:t>Adversarial perturbations make dormant first-layer channels unusually rough; natural shift does not.</a:t>
            </a:r>
            <a:endParaRPr lang="en-US" sz="1500" dirty="0"/>
          </a:p>
        </p:txBody>
      </p:sp>
      <p:sp>
        <p:nvSpPr>
          <p:cNvPr id="10" name="Shape 5"/>
          <p:cNvSpPr/>
          <p:nvPr/>
        </p:nvSpPr>
        <p:spPr>
          <a:xfrm>
            <a:off x="548640" y="3429000"/>
            <a:ext cx="566928" cy="566928"/>
          </a:xfrm>
          <a:prstGeom prst="ellipse">
            <a:avLst/>
          </a:prstGeom>
          <a:solidFill>
            <a:srgbClr val="039853"/>
          </a:solidFill>
          <a:ln w="12700">
            <a:solidFill>
              <a:srgbClr val="039853"/>
            </a:solidFill>
            <a:prstDash val="solid"/>
          </a:ln>
        </p:spPr>
      </p:sp>
      <p:sp>
        <p:nvSpPr>
          <p:cNvPr id="11" name="Text 6"/>
          <p:cNvSpPr txBox="1"/>
          <p:nvPr/>
        </p:nvSpPr>
        <p:spPr>
          <a:xfrm>
            <a:off x="548640" y="3429000"/>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2</a:t>
            </a:r>
            <a:endParaRPr lang="en-US" sz="2200" dirty="0"/>
          </a:p>
        </p:txBody>
      </p:sp>
      <p:sp>
        <p:nvSpPr>
          <p:cNvPr id="12" name="Text 7"/>
          <p:cNvSpPr txBox="1"/>
          <p:nvPr/>
        </p:nvSpPr>
        <p:spPr>
          <a:xfrm>
            <a:off x="1325880" y="3383280"/>
            <a:ext cx="6217920" cy="320040"/>
          </a:xfrm>
          <a:prstGeom prst="rect">
            <a:avLst/>
          </a:prstGeom>
          <a:noFill/>
          <a:ln/>
        </p:spPr>
        <p:txBody>
          <a:bodyPr wrap="square" lIns="0" tIns="0" rIns="0" bIns="0" rtlCol="0" anchor="t"/>
          <a:lstStyle/>
          <a:p>
            <a:pPr indent="0" marL="0">
              <a:buNone/>
            </a:pPr>
            <a:r>
              <a:rPr lang="en-US" sz="1700" b="1" dirty="0">
                <a:solidFill>
                  <a:srgbClr val="7FDDB0"/>
                </a:solidFill>
                <a:latin typeface="Calibri" pitchFamily="34" charset="0"/>
                <a:ea typeface="Calibri" pitchFamily="34" charset="-122"/>
                <a:cs typeface="Calibri" pitchFamily="34" charset="-120"/>
              </a:rPr>
              <a:t>Method</a:t>
            </a:r>
            <a:endParaRPr lang="en-US" sz="1700" dirty="0"/>
          </a:p>
        </p:txBody>
      </p:sp>
      <p:sp>
        <p:nvSpPr>
          <p:cNvPr id="13" name="Text 8"/>
          <p:cNvSpPr txBox="1"/>
          <p:nvPr/>
        </p:nvSpPr>
        <p:spPr>
          <a:xfrm>
            <a:off x="1325880" y="3730752"/>
            <a:ext cx="6217920" cy="685800"/>
          </a:xfrm>
          <a:prstGeom prst="rect">
            <a:avLst/>
          </a:prstGeom>
          <a:noFill/>
          <a:ln/>
        </p:spPr>
        <p:txBody>
          <a:bodyPr wrap="square" lIns="0" tIns="0" rIns="0" bIns="0" rtlCol="0" anchor="t"/>
          <a:lstStyle/>
          <a:p>
            <a:pPr indent="0" marL="0">
              <a:buNone/>
            </a:pPr>
            <a:r>
              <a:rPr lang="en-US" sz="1500" dirty="0">
                <a:solidFill>
                  <a:srgbClr val="E6E8F0"/>
                </a:solidFill>
                <a:latin typeface="Calibri" pitchFamily="34" charset="0"/>
                <a:ea typeface="Calibri" pitchFamily="34" charset="-122"/>
                <a:cs typeface="Calibri" pitchFamily="34" charset="-120"/>
              </a:rPr>
              <a:t>Normalized total variation reads that shape with no retraining, no gradients and ~0.3 KB of state.</a:t>
            </a:r>
            <a:endParaRPr lang="en-US" sz="1500" dirty="0"/>
          </a:p>
        </p:txBody>
      </p:sp>
      <p:sp>
        <p:nvSpPr>
          <p:cNvPr id="14" name="Shape 9"/>
          <p:cNvSpPr/>
          <p:nvPr/>
        </p:nvSpPr>
        <p:spPr>
          <a:xfrm>
            <a:off x="548640" y="4617720"/>
            <a:ext cx="566928" cy="566928"/>
          </a:xfrm>
          <a:prstGeom prst="ellipse">
            <a:avLst/>
          </a:prstGeom>
          <a:solidFill>
            <a:srgbClr val="039853"/>
          </a:solidFill>
          <a:ln w="12700">
            <a:solidFill>
              <a:srgbClr val="039853"/>
            </a:solidFill>
            <a:prstDash val="solid"/>
          </a:ln>
        </p:spPr>
      </p:sp>
      <p:sp>
        <p:nvSpPr>
          <p:cNvPr id="15" name="Text 10"/>
          <p:cNvSpPr txBox="1"/>
          <p:nvPr/>
        </p:nvSpPr>
        <p:spPr>
          <a:xfrm>
            <a:off x="548640" y="4617720"/>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3</a:t>
            </a:r>
            <a:endParaRPr lang="en-US" sz="2200" dirty="0"/>
          </a:p>
        </p:txBody>
      </p:sp>
      <p:sp>
        <p:nvSpPr>
          <p:cNvPr id="16" name="Text 11"/>
          <p:cNvSpPr txBox="1"/>
          <p:nvPr/>
        </p:nvSpPr>
        <p:spPr>
          <a:xfrm>
            <a:off x="1325880" y="4572000"/>
            <a:ext cx="6217920" cy="320040"/>
          </a:xfrm>
          <a:prstGeom prst="rect">
            <a:avLst/>
          </a:prstGeom>
          <a:noFill/>
          <a:ln/>
        </p:spPr>
        <p:txBody>
          <a:bodyPr wrap="square" lIns="0" tIns="0" rIns="0" bIns="0" rtlCol="0" anchor="t"/>
          <a:lstStyle/>
          <a:p>
            <a:pPr indent="0" marL="0">
              <a:buNone/>
            </a:pPr>
            <a:r>
              <a:rPr lang="en-US" sz="1700" b="1" dirty="0">
                <a:solidFill>
                  <a:srgbClr val="7FDDB0"/>
                </a:solidFill>
                <a:latin typeface="Calibri" pitchFamily="34" charset="0"/>
                <a:ea typeface="Calibri" pitchFamily="34" charset="-122"/>
                <a:cs typeface="Calibri" pitchFamily="34" charset="-120"/>
              </a:rPr>
              <a:t>System</a:t>
            </a:r>
            <a:endParaRPr lang="en-US" sz="1700" dirty="0"/>
          </a:p>
        </p:txBody>
      </p:sp>
      <p:sp>
        <p:nvSpPr>
          <p:cNvPr id="17" name="Text 12"/>
          <p:cNvSpPr txBox="1"/>
          <p:nvPr/>
        </p:nvSpPr>
        <p:spPr>
          <a:xfrm>
            <a:off x="1325880" y="4919472"/>
            <a:ext cx="6217920" cy="685800"/>
          </a:xfrm>
          <a:prstGeom prst="rect">
            <a:avLst/>
          </a:prstGeom>
          <a:noFill/>
          <a:ln/>
        </p:spPr>
        <p:txBody>
          <a:bodyPr wrap="square" lIns="0" tIns="0" rIns="0" bIns="0" rtlCol="0" anchor="t"/>
          <a:lstStyle/>
          <a:p>
            <a:pPr indent="0" marL="0">
              <a:buNone/>
            </a:pPr>
            <a:r>
              <a:rPr lang="en-US" sz="1500" dirty="0">
                <a:solidFill>
                  <a:srgbClr val="E6E8F0"/>
                </a:solidFill>
                <a:latin typeface="Calibri" pitchFamily="34" charset="0"/>
                <a:ea typeface="Calibri" pitchFamily="34" charset="-122"/>
                <a:cs typeface="Calibri" pitchFamily="34" charset="-120"/>
              </a:rPr>
              <a:t>Paired with a logit score, Viyog routes ID / OOD / ADV at 2.28% of CNN MACs.</a:t>
            </a:r>
            <a:endParaRPr lang="en-US" sz="1500" dirty="0"/>
          </a:p>
        </p:txBody>
      </p:sp>
      <p:sp>
        <p:nvSpPr>
          <p:cNvPr id="18" name="Shape 13"/>
          <p:cNvSpPr/>
          <p:nvPr/>
        </p:nvSpPr>
        <p:spPr>
          <a:xfrm>
            <a:off x="8074152" y="2221992"/>
            <a:ext cx="1545336" cy="1545336"/>
          </a:xfrm>
          <a:prstGeom prst="rect">
            <a:avLst/>
          </a:prstGeom>
          <a:solidFill>
            <a:srgbClr val="FFFFFF"/>
          </a:solidFill>
          <a:ln w="12700">
            <a:solidFill>
              <a:srgbClr val="FFFFFF"/>
            </a:solidFill>
            <a:prstDash val="solid"/>
          </a:ln>
        </p:spPr>
      </p:sp>
      <p:pic>
        <p:nvPicPr>
          <p:cNvPr id="19" name="Image 2" descr="preencoded.png">    </p:cNvPr>
          <p:cNvPicPr>
            <a:picLocks noChangeAspect="1"/>
          </p:cNvPicPr>
          <p:nvPr/>
        </p:nvPicPr>
        <p:blipFill>
          <a:blip r:embed="rId3"/>
          <a:stretch>
            <a:fillRect/>
          </a:stretch>
        </p:blipFill>
        <p:spPr>
          <a:xfrm>
            <a:off x="8138160" y="2286000"/>
            <a:ext cx="1417320" cy="1417320"/>
          </a:xfrm>
          <a:prstGeom prst="rect">
            <a:avLst/>
          </a:prstGeom>
        </p:spPr>
      </p:pic>
      <p:sp>
        <p:nvSpPr>
          <p:cNvPr id="20" name="Text 14"/>
          <p:cNvSpPr txBox="1"/>
          <p:nvPr/>
        </p:nvSpPr>
        <p:spPr>
          <a:xfrm>
            <a:off x="8138160" y="3840480"/>
            <a:ext cx="1417320" cy="274320"/>
          </a:xfrm>
          <a:prstGeom prst="rect">
            <a:avLst/>
          </a:prstGeom>
          <a:noFill/>
          <a:ln/>
        </p:spPr>
        <p:txBody>
          <a:bodyPr wrap="square" lIns="0" tIns="0" rIns="0" bIns="0" rtlCol="0" anchor="t"/>
          <a:lstStyle/>
          <a:p>
            <a:pPr algn="ctr" indent="0" marL="0">
              <a:buNone/>
            </a:pPr>
            <a:r>
              <a:rPr lang="en-US" sz="1300" b="1" dirty="0">
                <a:solidFill>
                  <a:srgbClr val="E6E8F0"/>
                </a:solidFill>
                <a:latin typeface="Calibri" pitchFamily="34" charset="0"/>
                <a:ea typeface="Calibri" pitchFamily="34" charset="-122"/>
                <a:cs typeface="Calibri" pitchFamily="34" charset="-120"/>
              </a:rPr>
              <a:t>Paper</a:t>
            </a:r>
            <a:endParaRPr lang="en-US" sz="1300" dirty="0"/>
          </a:p>
        </p:txBody>
      </p:sp>
      <p:sp>
        <p:nvSpPr>
          <p:cNvPr id="21" name="Shape 15"/>
          <p:cNvSpPr/>
          <p:nvPr/>
        </p:nvSpPr>
        <p:spPr>
          <a:xfrm>
            <a:off x="9902952" y="2221992"/>
            <a:ext cx="1545336" cy="1545336"/>
          </a:xfrm>
          <a:prstGeom prst="rect">
            <a:avLst/>
          </a:prstGeom>
          <a:solidFill>
            <a:srgbClr val="FFFFFF"/>
          </a:solidFill>
          <a:ln w="12700">
            <a:solidFill>
              <a:srgbClr val="FFFFFF"/>
            </a:solidFill>
            <a:prstDash val="solid"/>
          </a:ln>
        </p:spPr>
      </p:sp>
      <p:pic>
        <p:nvPicPr>
          <p:cNvPr id="22" name="Image 3" descr="preencoded.png">    </p:cNvPr>
          <p:cNvPicPr>
            <a:picLocks noChangeAspect="1"/>
          </p:cNvPicPr>
          <p:nvPr/>
        </p:nvPicPr>
        <p:blipFill>
          <a:blip r:embed="rId4"/>
          <a:stretch>
            <a:fillRect/>
          </a:stretch>
        </p:blipFill>
        <p:spPr>
          <a:xfrm>
            <a:off x="9966960" y="2286000"/>
            <a:ext cx="1417320" cy="1417320"/>
          </a:xfrm>
          <a:prstGeom prst="rect">
            <a:avLst/>
          </a:prstGeom>
        </p:spPr>
      </p:pic>
      <p:sp>
        <p:nvSpPr>
          <p:cNvPr id="23" name="Text 16"/>
          <p:cNvSpPr txBox="1"/>
          <p:nvPr/>
        </p:nvSpPr>
        <p:spPr>
          <a:xfrm>
            <a:off x="9966960" y="3840480"/>
            <a:ext cx="1417320" cy="274320"/>
          </a:xfrm>
          <a:prstGeom prst="rect">
            <a:avLst/>
          </a:prstGeom>
          <a:noFill/>
          <a:ln/>
        </p:spPr>
        <p:txBody>
          <a:bodyPr wrap="square" lIns="0" tIns="0" rIns="0" bIns="0" rtlCol="0" anchor="t"/>
          <a:lstStyle/>
          <a:p>
            <a:pPr algn="ctr" indent="0" marL="0">
              <a:buNone/>
            </a:pPr>
            <a:r>
              <a:rPr lang="en-US" sz="1300" b="1" dirty="0">
                <a:solidFill>
                  <a:srgbClr val="E6E8F0"/>
                </a:solidFill>
                <a:latin typeface="Calibri" pitchFamily="34" charset="0"/>
                <a:ea typeface="Calibri" pitchFamily="34" charset="-122"/>
                <a:cs typeface="Calibri" pitchFamily="34" charset="-120"/>
              </a:rPr>
              <a:t>Live demo</a:t>
            </a:r>
            <a:endParaRPr lang="en-US" sz="1300" dirty="0"/>
          </a:p>
        </p:txBody>
      </p:sp>
      <p:sp>
        <p:nvSpPr>
          <p:cNvPr id="24" name="Text 17"/>
          <p:cNvSpPr txBox="1"/>
          <p:nvPr/>
        </p:nvSpPr>
        <p:spPr>
          <a:xfrm>
            <a:off x="8074152" y="4343400"/>
            <a:ext cx="3383280" cy="365760"/>
          </a:xfrm>
          <a:prstGeom prst="rect">
            <a:avLst/>
          </a:prstGeom>
          <a:noFill/>
          <a:ln/>
        </p:spPr>
        <p:txBody>
          <a:bodyPr wrap="square" lIns="0" tIns="0" rIns="0" bIns="0" rtlCol="0" anchor="t"/>
          <a:lstStyle/>
          <a:p>
            <a:pPr algn="ctr" indent="0" marL="0">
              <a:buNone/>
            </a:pPr>
            <a:r>
              <a:rPr lang="en-US" sz="1600" b="1" dirty="0">
                <a:solidFill>
                  <a:srgbClr val="7FDDB0"/>
                </a:solidFill>
                <a:latin typeface="Courier New" pitchFamily="34" charset="0"/>
                <a:ea typeface="Courier New" pitchFamily="34" charset="-122"/>
                <a:cs typeface="Courier New" pitchFamily="34" charset="-120"/>
              </a:rPr>
              <a:t>$ pip install viyog</a:t>
            </a:r>
            <a:endParaRPr lang="en-US" sz="1600" dirty="0"/>
          </a:p>
        </p:txBody>
      </p:sp>
      <p:sp>
        <p:nvSpPr>
          <p:cNvPr id="25" name="Text 18"/>
          <p:cNvSpPr txBox="1"/>
          <p:nvPr/>
        </p:nvSpPr>
        <p:spPr>
          <a:xfrm>
            <a:off x="7589520" y="5074920"/>
            <a:ext cx="4053535" cy="731520"/>
          </a:xfrm>
          <a:prstGeom prst="rect">
            <a:avLst/>
          </a:prstGeom>
          <a:noFill/>
          <a:ln/>
        </p:spPr>
        <p:txBody>
          <a:bodyPr wrap="square" lIns="0" tIns="0" rIns="0" bIns="0" rtlCol="0" anchor="t"/>
          <a:lstStyle/>
          <a:p>
            <a:pPr algn="ctr" indent="0" marL="0">
              <a:buNone/>
            </a:pPr>
            <a:r>
              <a:rPr lang="en-US" sz="3600" b="1" dirty="0">
                <a:solidFill>
                  <a:srgbClr val="FFFFFF"/>
                </a:solidFill>
                <a:latin typeface="Cambria" pitchFamily="34" charset="0"/>
                <a:ea typeface="Cambria" pitchFamily="34" charset="-122"/>
                <a:cs typeface="Cambria" pitchFamily="34" charset="-120"/>
              </a:rPr>
              <a:t>Questions?</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BACKUP</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Calibration and inference rule</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13</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1691640"/>
            <a:ext cx="5364328" cy="3566160"/>
          </a:xfrm>
          <a:prstGeom prst="roundRect">
            <a:avLst>
              <a:gd name="adj" fmla="val 2564"/>
            </a:avLst>
          </a:prstGeom>
          <a:solidFill>
            <a:srgbClr val="F4F6F9"/>
          </a:solidFill>
          <a:ln w="12700">
            <a:solidFill>
              <a:srgbClr val="DDE1E8"/>
            </a:solidFill>
            <a:prstDash val="solid"/>
          </a:ln>
        </p:spPr>
      </p:sp>
      <p:sp>
        <p:nvSpPr>
          <p:cNvPr id="9" name="Text 5"/>
          <p:cNvSpPr txBox="1"/>
          <p:nvPr/>
        </p:nvSpPr>
        <p:spPr>
          <a:xfrm>
            <a:off x="822960" y="1828800"/>
            <a:ext cx="4815688" cy="411480"/>
          </a:xfrm>
          <a:prstGeom prst="rect">
            <a:avLst/>
          </a:prstGeom>
          <a:noFill/>
          <a:ln/>
        </p:spPr>
        <p:txBody>
          <a:bodyPr wrap="square" lIns="0" tIns="0" rIns="0" bIns="0" rtlCol="0" anchor="t"/>
          <a:lstStyle/>
          <a:p>
            <a:pPr indent="0" marL="0">
              <a:buNone/>
            </a:pPr>
            <a:r>
              <a:rPr lang="en-US" sz="1800" b="1" dirty="0">
                <a:solidFill>
                  <a:srgbClr val="05225C"/>
                </a:solidFill>
                <a:latin typeface="Calibri" pitchFamily="34" charset="0"/>
                <a:ea typeface="Calibri" pitchFamily="34" charset="-122"/>
                <a:cs typeface="Calibri" pitchFamily="34" charset="-120"/>
              </a:rPr>
              <a:t>Calibration · once per model</a:t>
            </a:r>
            <a:endParaRPr lang="en-US" sz="1800" dirty="0"/>
          </a:p>
        </p:txBody>
      </p:sp>
      <p:sp>
        <p:nvSpPr>
          <p:cNvPr id="10" name="Shape 6"/>
          <p:cNvSpPr/>
          <p:nvPr/>
        </p:nvSpPr>
        <p:spPr>
          <a:xfrm>
            <a:off x="822960" y="2423160"/>
            <a:ext cx="384048" cy="384048"/>
          </a:xfrm>
          <a:prstGeom prst="ellipse">
            <a:avLst/>
          </a:prstGeom>
          <a:solidFill>
            <a:srgbClr val="05225C"/>
          </a:solidFill>
          <a:ln w="12700">
            <a:solidFill>
              <a:srgbClr val="05225C"/>
            </a:solidFill>
            <a:prstDash val="solid"/>
          </a:ln>
        </p:spPr>
      </p:sp>
      <p:sp>
        <p:nvSpPr>
          <p:cNvPr id="11" name="Text 7"/>
          <p:cNvSpPr txBox="1"/>
          <p:nvPr/>
        </p:nvSpPr>
        <p:spPr>
          <a:xfrm>
            <a:off x="822960" y="24231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2" name="Text 8"/>
          <p:cNvSpPr txBox="1"/>
          <p:nvPr/>
        </p:nvSpPr>
        <p:spPr>
          <a:xfrm>
            <a:off x="1371600" y="2377440"/>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Compute per-channel mean ID activation on the calibration split</a:t>
            </a:r>
            <a:endParaRPr lang="en-US" sz="1400" dirty="0"/>
          </a:p>
        </p:txBody>
      </p:sp>
      <p:sp>
        <p:nvSpPr>
          <p:cNvPr id="13" name="Shape 9"/>
          <p:cNvSpPr/>
          <p:nvPr/>
        </p:nvSpPr>
        <p:spPr>
          <a:xfrm>
            <a:off x="822960" y="3127248"/>
            <a:ext cx="384048" cy="384048"/>
          </a:xfrm>
          <a:prstGeom prst="ellipse">
            <a:avLst/>
          </a:prstGeom>
          <a:solidFill>
            <a:srgbClr val="05225C"/>
          </a:solidFill>
          <a:ln w="12700">
            <a:solidFill>
              <a:srgbClr val="05225C"/>
            </a:solidFill>
            <a:prstDash val="solid"/>
          </a:ln>
        </p:spPr>
      </p:sp>
      <p:sp>
        <p:nvSpPr>
          <p:cNvPr id="14" name="Text 10"/>
          <p:cNvSpPr txBox="1"/>
          <p:nvPr/>
        </p:nvSpPr>
        <p:spPr>
          <a:xfrm>
            <a:off x="822960" y="31272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Text 11"/>
          <p:cNvSpPr txBox="1"/>
          <p:nvPr/>
        </p:nvSpPr>
        <p:spPr>
          <a:xfrm>
            <a:off x="1371600" y="3081528"/>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Drop permanently silent (dead) channels</a:t>
            </a:r>
            <a:endParaRPr lang="en-US" sz="1400" dirty="0"/>
          </a:p>
        </p:txBody>
      </p:sp>
      <p:sp>
        <p:nvSpPr>
          <p:cNvPr id="16" name="Shape 12"/>
          <p:cNvSpPr/>
          <p:nvPr/>
        </p:nvSpPr>
        <p:spPr>
          <a:xfrm>
            <a:off x="822960" y="3831336"/>
            <a:ext cx="384048" cy="384048"/>
          </a:xfrm>
          <a:prstGeom prst="ellipse">
            <a:avLst/>
          </a:prstGeom>
          <a:solidFill>
            <a:srgbClr val="05225C"/>
          </a:solidFill>
          <a:ln w="12700">
            <a:solidFill>
              <a:srgbClr val="05225C"/>
            </a:solidFill>
            <a:prstDash val="solid"/>
          </a:ln>
        </p:spPr>
      </p:sp>
      <p:sp>
        <p:nvSpPr>
          <p:cNvPr id="17" name="Text 13"/>
          <p:cNvSpPr txBox="1"/>
          <p:nvPr/>
        </p:nvSpPr>
        <p:spPr>
          <a:xfrm>
            <a:off x="822960" y="383133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4"/>
          <p:cNvSpPr txBox="1"/>
          <p:nvPr/>
        </p:nvSpPr>
        <p:spPr>
          <a:xfrm>
            <a:off x="1371600" y="3785616"/>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Dormant band B = quietest 10% of the remaining alive channels</a:t>
            </a:r>
            <a:endParaRPr lang="en-US" sz="1400" dirty="0"/>
          </a:p>
        </p:txBody>
      </p:sp>
      <p:sp>
        <p:nvSpPr>
          <p:cNvPr id="19" name="Shape 15"/>
          <p:cNvSpPr/>
          <p:nvPr/>
        </p:nvSpPr>
        <p:spPr>
          <a:xfrm>
            <a:off x="822960" y="4535424"/>
            <a:ext cx="384048" cy="384048"/>
          </a:xfrm>
          <a:prstGeom prst="ellipse">
            <a:avLst/>
          </a:prstGeom>
          <a:solidFill>
            <a:srgbClr val="05225C"/>
          </a:solidFill>
          <a:ln w="12700">
            <a:solidFill>
              <a:srgbClr val="05225C"/>
            </a:solidFill>
            <a:prstDash val="solid"/>
          </a:ln>
        </p:spPr>
      </p:sp>
      <p:sp>
        <p:nvSpPr>
          <p:cNvPr id="20" name="Text 16"/>
          <p:cNvSpPr txBox="1"/>
          <p:nvPr/>
        </p:nvSpPr>
        <p:spPr>
          <a:xfrm>
            <a:off x="822960" y="453542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1" name="Text 17"/>
          <p:cNvSpPr txBox="1"/>
          <p:nvPr/>
        </p:nvSpPr>
        <p:spPr>
          <a:xfrm>
            <a:off x="1371600" y="4489704"/>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Fit polarity d ∈ {−1, +1} and threshold τ on labeled calibration data</a:t>
            </a:r>
            <a:endParaRPr lang="en-US" sz="1400" dirty="0"/>
          </a:p>
        </p:txBody>
      </p:sp>
      <p:sp>
        <p:nvSpPr>
          <p:cNvPr id="22" name="Shape 18"/>
          <p:cNvSpPr/>
          <p:nvPr/>
        </p:nvSpPr>
        <p:spPr>
          <a:xfrm>
            <a:off x="6278728" y="1691640"/>
            <a:ext cx="5364328" cy="3566160"/>
          </a:xfrm>
          <a:prstGeom prst="roundRect">
            <a:avLst>
              <a:gd name="adj" fmla="val 2564"/>
            </a:avLst>
          </a:prstGeom>
          <a:solidFill>
            <a:srgbClr val="F4F6F9"/>
          </a:solidFill>
          <a:ln w="12700">
            <a:solidFill>
              <a:srgbClr val="DDE1E8"/>
            </a:solidFill>
            <a:prstDash val="solid"/>
          </a:ln>
        </p:spPr>
      </p:sp>
      <p:sp>
        <p:nvSpPr>
          <p:cNvPr id="23" name="Text 19"/>
          <p:cNvSpPr txBox="1"/>
          <p:nvPr/>
        </p:nvSpPr>
        <p:spPr>
          <a:xfrm>
            <a:off x="6553048" y="1828800"/>
            <a:ext cx="4815688" cy="411480"/>
          </a:xfrm>
          <a:prstGeom prst="rect">
            <a:avLst/>
          </a:prstGeom>
          <a:noFill/>
          <a:ln/>
        </p:spPr>
        <p:txBody>
          <a:bodyPr wrap="square" lIns="0" tIns="0" rIns="0" bIns="0" rtlCol="0" anchor="t"/>
          <a:lstStyle/>
          <a:p>
            <a:pPr indent="0" marL="0">
              <a:buNone/>
            </a:pPr>
            <a:r>
              <a:rPr lang="en-US" sz="1800" b="1" dirty="0">
                <a:solidFill>
                  <a:srgbClr val="039853"/>
                </a:solidFill>
                <a:latin typeface="Calibri" pitchFamily="34" charset="0"/>
                <a:ea typeface="Calibri" pitchFamily="34" charset="-122"/>
                <a:cs typeface="Calibri" pitchFamily="34" charset="-120"/>
              </a:rPr>
              <a:t>Inference · per sample</a:t>
            </a:r>
            <a:endParaRPr lang="en-US" sz="1800" dirty="0"/>
          </a:p>
        </p:txBody>
      </p:sp>
      <p:sp>
        <p:nvSpPr>
          <p:cNvPr id="24" name="Shape 20"/>
          <p:cNvSpPr/>
          <p:nvPr/>
        </p:nvSpPr>
        <p:spPr>
          <a:xfrm>
            <a:off x="6553048" y="2423160"/>
            <a:ext cx="384048" cy="384048"/>
          </a:xfrm>
          <a:prstGeom prst="ellipse">
            <a:avLst/>
          </a:prstGeom>
          <a:solidFill>
            <a:srgbClr val="039853"/>
          </a:solidFill>
          <a:ln w="12700">
            <a:solidFill>
              <a:srgbClr val="039853"/>
            </a:solidFill>
            <a:prstDash val="solid"/>
          </a:ln>
        </p:spPr>
      </p:sp>
      <p:sp>
        <p:nvSpPr>
          <p:cNvPr id="25" name="Text 21"/>
          <p:cNvSpPr txBox="1"/>
          <p:nvPr/>
        </p:nvSpPr>
        <p:spPr>
          <a:xfrm>
            <a:off x="6553048" y="24231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26" name="Text 22"/>
          <p:cNvSpPr txBox="1"/>
          <p:nvPr/>
        </p:nvSpPr>
        <p:spPr>
          <a:xfrm>
            <a:off x="7101688" y="2377440"/>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Hook the first conv activation a = f₀(x) during the normal forward pass</a:t>
            </a:r>
            <a:endParaRPr lang="en-US" sz="1400" dirty="0"/>
          </a:p>
        </p:txBody>
      </p:sp>
      <p:sp>
        <p:nvSpPr>
          <p:cNvPr id="27" name="Shape 23"/>
          <p:cNvSpPr/>
          <p:nvPr/>
        </p:nvSpPr>
        <p:spPr>
          <a:xfrm>
            <a:off x="6553048" y="3127248"/>
            <a:ext cx="384048" cy="384048"/>
          </a:xfrm>
          <a:prstGeom prst="ellipse">
            <a:avLst/>
          </a:prstGeom>
          <a:solidFill>
            <a:srgbClr val="039853"/>
          </a:solidFill>
          <a:ln w="12700">
            <a:solidFill>
              <a:srgbClr val="039853"/>
            </a:solidFill>
            <a:prstDash val="solid"/>
          </a:ln>
        </p:spPr>
      </p:sp>
      <p:sp>
        <p:nvSpPr>
          <p:cNvPr id="28" name="Text 24"/>
          <p:cNvSpPr txBox="1"/>
          <p:nvPr/>
        </p:nvSpPr>
        <p:spPr>
          <a:xfrm>
            <a:off x="6553048" y="31272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29" name="Text 25"/>
          <p:cNvSpPr txBox="1"/>
          <p:nvPr/>
        </p:nvSpPr>
        <p:spPr>
          <a:xfrm>
            <a:off x="7101688" y="3081528"/>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Compute s = average over c ∈ B of TV(a꜀) / (⟨|a꜀|⟩ + ε)</a:t>
            </a:r>
            <a:endParaRPr lang="en-US" sz="1400" dirty="0"/>
          </a:p>
        </p:txBody>
      </p:sp>
      <p:sp>
        <p:nvSpPr>
          <p:cNvPr id="30" name="Shape 26"/>
          <p:cNvSpPr/>
          <p:nvPr/>
        </p:nvSpPr>
        <p:spPr>
          <a:xfrm>
            <a:off x="6553048" y="3831336"/>
            <a:ext cx="384048" cy="384048"/>
          </a:xfrm>
          <a:prstGeom prst="ellipse">
            <a:avLst/>
          </a:prstGeom>
          <a:solidFill>
            <a:srgbClr val="039853"/>
          </a:solidFill>
          <a:ln w="12700">
            <a:solidFill>
              <a:srgbClr val="039853"/>
            </a:solidFill>
            <a:prstDash val="solid"/>
          </a:ln>
        </p:spPr>
      </p:sp>
      <p:sp>
        <p:nvSpPr>
          <p:cNvPr id="31" name="Text 27"/>
          <p:cNvSpPr txBox="1"/>
          <p:nvPr/>
        </p:nvSpPr>
        <p:spPr>
          <a:xfrm>
            <a:off x="6553048" y="383133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32" name="Text 28"/>
          <p:cNvSpPr txBox="1"/>
          <p:nvPr/>
        </p:nvSpPr>
        <p:spPr>
          <a:xfrm>
            <a:off x="7101688" y="3785616"/>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If d · s &gt; τ: ADV → reject / alert</a:t>
            </a:r>
            <a:endParaRPr lang="en-US" sz="1400" dirty="0"/>
          </a:p>
        </p:txBody>
      </p:sp>
      <p:sp>
        <p:nvSpPr>
          <p:cNvPr id="33" name="Shape 29"/>
          <p:cNvSpPr/>
          <p:nvPr/>
        </p:nvSpPr>
        <p:spPr>
          <a:xfrm>
            <a:off x="6553048" y="4535424"/>
            <a:ext cx="384048" cy="384048"/>
          </a:xfrm>
          <a:prstGeom prst="ellipse">
            <a:avLst/>
          </a:prstGeom>
          <a:solidFill>
            <a:srgbClr val="039853"/>
          </a:solidFill>
          <a:ln w="12700">
            <a:solidFill>
              <a:srgbClr val="039853"/>
            </a:solidFill>
            <a:prstDash val="solid"/>
          </a:ln>
        </p:spPr>
      </p:sp>
      <p:sp>
        <p:nvSpPr>
          <p:cNvPr id="34" name="Text 30"/>
          <p:cNvSpPr txBox="1"/>
          <p:nvPr/>
        </p:nvSpPr>
        <p:spPr>
          <a:xfrm>
            <a:off x="6553048" y="453542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35" name="Text 31"/>
          <p:cNvSpPr txBox="1"/>
          <p:nvPr/>
        </p:nvSpPr>
        <p:spPr>
          <a:xfrm>
            <a:off x="7101688" y="4489704"/>
            <a:ext cx="4267048" cy="566928"/>
          </a:xfrm>
          <a:prstGeom prst="rect">
            <a:avLst/>
          </a:prstGeom>
          <a:noFill/>
          <a:ln/>
        </p:spPr>
        <p:txBody>
          <a:bodyPr wrap="square" lIns="0" tIns="0" rIns="0" bIns="0" rtlCol="0" anchor="ctr"/>
          <a:lstStyle/>
          <a:p>
            <a:pPr indent="0" marL="0">
              <a:buNone/>
            </a:pPr>
            <a:r>
              <a:rPr lang="en-US" sz="1400" dirty="0">
                <a:solidFill>
                  <a:srgbClr val="1F2433"/>
                </a:solidFill>
                <a:latin typeface="Calibri" pitchFamily="34" charset="0"/>
                <a:ea typeface="Calibri" pitchFamily="34" charset="-122"/>
                <a:cs typeface="Calibri" pitchFamily="34" charset="-120"/>
              </a:rPr>
              <a:t>Otherwise: OOD → abstain / fall back</a:t>
            </a:r>
            <a:endParaRPr lang="en-US" sz="1400" dirty="0"/>
          </a:p>
        </p:txBody>
      </p:sp>
      <p:sp>
        <p:nvSpPr>
          <p:cNvPr id="36" name="Text 32"/>
          <p:cNvSpPr txBox="1"/>
          <p:nvPr/>
        </p:nvSpPr>
        <p:spPr>
          <a:xfrm>
            <a:off x="548640" y="5486400"/>
            <a:ext cx="11094415" cy="548640"/>
          </a:xfrm>
          <a:prstGeom prst="rect">
            <a:avLst/>
          </a:prstGeom>
          <a:noFill/>
          <a:ln/>
        </p:spPr>
        <p:txBody>
          <a:bodyPr wrap="square" lIns="0" tIns="0" rIns="0" bIns="0" rtlCol="0" anchor="ctr"/>
          <a:lstStyle/>
          <a:p>
            <a:pPr indent="0" marL="0">
              <a:buNone/>
            </a:pPr>
            <a:r>
              <a:rPr lang="en-US" sz="1400" i="1" dirty="0">
                <a:solidFill>
                  <a:srgbClr val="5A6178"/>
                </a:solidFill>
                <a:latin typeface="Calibri" pitchFamily="34" charset="0"/>
                <a:ea typeface="Calibri" pitchFamily="34" charset="-122"/>
                <a:cs typeface="Calibri" pitchFamily="34" charset="-120"/>
              </a:rPr>
              <a:t>Optional: a linear discriminant head over [logit score, V(x), …] fit on the calibration split gives the three-class ID / OOD / ADV classifier.</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BACKUP</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Held-out results, 17-architecture CIFAR-100 panel</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14</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94415" cy="914400"/>
        </p:xfrm>
        <a:graphic>
          <a:graphicData uri="http://schemas.openxmlformats.org/drawingml/2006/table">
            <a:tbl>
              <a:tblPr/>
              <a:tblGrid>
                <a:gridCol w="2313432"/>
                <a:gridCol w="1463040"/>
                <a:gridCol w="1463040"/>
                <a:gridCol w="1463040"/>
                <a:gridCol w="1463040"/>
                <a:gridCol w="1463040"/>
                <a:gridCol w="1463040"/>
              </a:tblGrid>
              <a:tr h="457200">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Method</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T1 AUROC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T1 FPR95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T2 AUROC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T2 FPR95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T3 AUROC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T3 FPR95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r>
              <a:tr h="457200">
                <a:tc>
                  <a:txBody>
                    <a:bodyPr/>
                    <a:lstStyle/>
                    <a:p>
                      <a:pPr algn="l" indent="0" marL="0">
                        <a:buNone/>
                      </a:pPr>
                      <a:r>
                        <a:rPr lang="en-US" sz="1400" b="1" dirty="0">
                          <a:solidFill>
                            <a:srgbClr val="039853"/>
                          </a:solidFill>
                          <a:latin typeface="Calibri" pitchFamily="34" charset="0"/>
                          <a:ea typeface="Calibri" pitchFamily="34" charset="-122"/>
                          <a:cs typeface="Calibri" pitchFamily="34" charset="-120"/>
                        </a:rPr>
                        <a:t>Viyog (ours)</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c>
                  <a:txBody>
                    <a:bodyPr/>
                    <a:lstStyle/>
                    <a:p>
                      <a:pPr algn="ctr" indent="0" marL="0">
                        <a:buNone/>
                      </a:pPr>
                      <a:r>
                        <a:rPr lang="en-US" sz="1400" b="1" dirty="0">
                          <a:solidFill>
                            <a:srgbClr val="039853"/>
                          </a:solidFill>
                          <a:latin typeface="Calibri" pitchFamily="34" charset="0"/>
                          <a:ea typeface="Calibri" pitchFamily="34" charset="-122"/>
                          <a:cs typeface="Calibri" pitchFamily="34" charset="-120"/>
                        </a:rPr>
                        <a:t>0.663</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c>
                  <a:txBody>
                    <a:bodyPr/>
                    <a:lstStyle/>
                    <a:p>
                      <a:pPr algn="ctr" indent="0" marL="0">
                        <a:buNone/>
                      </a:pPr>
                      <a:r>
                        <a:rPr lang="en-US" sz="1400" b="1" dirty="0">
                          <a:solidFill>
                            <a:srgbClr val="039853"/>
                          </a:solidFill>
                          <a:latin typeface="Calibri" pitchFamily="34" charset="0"/>
                          <a:ea typeface="Calibri" pitchFamily="34" charset="-122"/>
                          <a:cs typeface="Calibri" pitchFamily="34" charset="-120"/>
                        </a:rPr>
                        <a:t>96.5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c>
                  <a:txBody>
                    <a:bodyPr/>
                    <a:lstStyle/>
                    <a:p>
                      <a:pPr algn="ctr" indent="0" marL="0">
                        <a:buNone/>
                      </a:pPr>
                      <a:r>
                        <a:rPr lang="en-US" sz="1400" b="1" dirty="0">
                          <a:solidFill>
                            <a:srgbClr val="039853"/>
                          </a:solidFill>
                          <a:latin typeface="Calibri" pitchFamily="34" charset="0"/>
                          <a:ea typeface="Calibri" pitchFamily="34" charset="-122"/>
                          <a:cs typeface="Calibri" pitchFamily="34" charset="-120"/>
                        </a:rPr>
                        <a:t>0.980</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c>
                  <a:txBody>
                    <a:bodyPr/>
                    <a:lstStyle/>
                    <a:p>
                      <a:pPr algn="ctr" indent="0" marL="0">
                        <a:buNone/>
                      </a:pPr>
                      <a:r>
                        <a:rPr lang="en-US" sz="1400" b="1" dirty="0">
                          <a:solidFill>
                            <a:srgbClr val="039853"/>
                          </a:solidFill>
                          <a:latin typeface="Calibri" pitchFamily="34" charset="0"/>
                          <a:ea typeface="Calibri" pitchFamily="34" charset="-122"/>
                          <a:cs typeface="Calibri" pitchFamily="34" charset="-120"/>
                        </a:rPr>
                        <a:t>4.9</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c>
                  <a:txBody>
                    <a:bodyPr/>
                    <a:lstStyle/>
                    <a:p>
                      <a:pPr algn="ctr" indent="0" marL="0">
                        <a:buNone/>
                      </a:pPr>
                      <a:r>
                        <a:rPr lang="en-US" sz="1400" b="1" dirty="0">
                          <a:solidFill>
                            <a:srgbClr val="039853"/>
                          </a:solidFill>
                          <a:latin typeface="Calibri" pitchFamily="34" charset="0"/>
                          <a:ea typeface="Calibri" pitchFamily="34" charset="-122"/>
                          <a:cs typeface="Calibri" pitchFamily="34" charset="-120"/>
                        </a:rPr>
                        <a:t>0.844</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c>
                  <a:txBody>
                    <a:bodyPr/>
                    <a:lstStyle/>
                    <a:p>
                      <a:pPr algn="ctr" indent="0" marL="0">
                        <a:buNone/>
                      </a:pPr>
                      <a:r>
                        <a:rPr lang="en-US" sz="1400" b="1" dirty="0">
                          <a:solidFill>
                            <a:srgbClr val="039853"/>
                          </a:solidFill>
                          <a:latin typeface="Calibri" pitchFamily="34" charset="0"/>
                          <a:ea typeface="Calibri" pitchFamily="34" charset="-122"/>
                          <a:cs typeface="Calibri" pitchFamily="34" charset="-120"/>
                        </a:rPr>
                        <a:t>37.4</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E2F2E9"/>
                    </a:solidFill>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Energy</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0.863</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52.1</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0.600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98.0</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0.790</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80.5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MSP</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0.837</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61.9</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0.621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98.4</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0.796</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79.1</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MaxLogit</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0.864</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52.5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0.599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98.6</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0.794</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79.5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Entropy</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0.848</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62.1</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0.627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98.7</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0.803</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77.0</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GEN</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0.848</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63.4</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0.647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98.6</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0.812</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75.6</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KL-Match</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0.775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82.5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0.659</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79.7</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0.655</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83.7</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457200">
                <a:tc>
                  <a:txBody>
                    <a:bodyPr/>
                    <a:lstStyle/>
                    <a:p>
                      <a:pPr algn="l" indent="0" marL="0">
                        <a:buNone/>
                      </a:pPr>
                      <a:r>
                        <a:rPr lang="en-US" sz="1400" dirty="0">
                          <a:solidFill>
                            <a:srgbClr val="1F2433"/>
                          </a:solidFill>
                          <a:latin typeface="Calibri" pitchFamily="34" charset="0"/>
                          <a:ea typeface="Calibri" pitchFamily="34" charset="-122"/>
                          <a:cs typeface="Calibri" pitchFamily="34" charset="-120"/>
                        </a:rPr>
                        <a:t>1st-conv ‖a‖∞</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0.562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98.1</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0.515 ×</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87.6</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0.577</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algn="ctr" indent="0" marL="0">
                        <a:buNone/>
                      </a:pPr>
                      <a:r>
                        <a:rPr lang="en-US" sz="1400" dirty="0">
                          <a:solidFill>
                            <a:srgbClr val="1F2433"/>
                          </a:solidFill>
                          <a:latin typeface="Calibri" pitchFamily="34" charset="0"/>
                          <a:ea typeface="Calibri" pitchFamily="34" charset="-122"/>
                          <a:cs typeface="Calibri" pitchFamily="34" charset="-120"/>
                        </a:rPr>
                        <a:t>75.0</a:t>
                      </a:r>
                      <a:endParaRPr lang="en-US" sz="1400" dirty="0">
                        <a:latin typeface="Calibri" charset="0"/>
                        <a:ea typeface="Calibri" charset="0"/>
                        <a:cs typeface="Calibri" charset="0"/>
                      </a:endParaRPr>
                    </a:p>
                  </a:txBody>
                  <a:tcPr marL="91440" marR="91440" marT="45720" marB="4572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bl>
          </a:graphicData>
        </a:graphic>
      </p:graphicFrame>
      <p:sp>
        <p:nvSpPr>
          <p:cNvPr id="9" name="Text 4"/>
          <p:cNvSpPr txBox="1"/>
          <p:nvPr/>
        </p:nvSpPr>
        <p:spPr>
          <a:xfrm>
            <a:off x="548640" y="5852160"/>
            <a:ext cx="11094415" cy="411480"/>
          </a:xfrm>
          <a:prstGeom prst="rect">
            <a:avLst/>
          </a:prstGeom>
          <a:noFill/>
          <a:ln/>
        </p:spPr>
        <p:txBody>
          <a:bodyPr wrap="square" lIns="0" tIns="0" rIns="0" bIns="0" rtlCol="0" anchor="t"/>
          <a:lstStyle/>
          <a:p>
            <a:pPr indent="0" marL="0">
              <a:buNone/>
            </a:pPr>
            <a:r>
              <a:rPr lang="en-US" sz="1200" i="1" dirty="0">
                <a:solidFill>
                  <a:srgbClr val="5A6178"/>
                </a:solidFill>
                <a:latin typeface="Calibri" pitchFamily="34" charset="0"/>
                <a:ea typeface="Calibri" pitchFamily="34" charset="-122"/>
                <a:cs typeface="Calibri" pitchFamily="34" charset="-120"/>
              </a:rPr>
              <a:t>× = direction-inconsistent across architectures (unusable with a fixed threshold). FPR95 = false-positive rate (%) at 95% TPR. Thresholds and polarity fit on the 20% calibration split.</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BACKUP</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Current boundaries and follow-up work</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15</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1828800"/>
                <a:gridCol w="5486400"/>
                <a:gridCol w="3776472"/>
              </a:tblGrid>
              <a:tr h="658368">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Area</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Current boundary</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Follow-up</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solidFill>
                      <a:srgbClr val="05225C"/>
                    </a:solidFill>
                  </a:tcPr>
                </a:tc>
              </a:tr>
              <a:tr h="658368">
                <a:tc>
                  <a:txBody>
                    <a:bodyPr/>
                    <a:lstStyle/>
                    <a:p>
                      <a:pPr indent="0" marL="0">
                        <a:buNone/>
                      </a:pPr>
                      <a:r>
                        <a:rPr lang="en-US" sz="1400" b="1" dirty="0">
                          <a:solidFill>
                            <a:srgbClr val="05225C"/>
                          </a:solidFill>
                          <a:latin typeface="Calibri" pitchFamily="34" charset="0"/>
                          <a:ea typeface="Calibri" pitchFamily="34" charset="-122"/>
                          <a:cs typeface="Calibri" pitchFamily="34" charset="-120"/>
                        </a:rPr>
                        <a:t>Theory</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1F2433"/>
                          </a:solidFill>
                          <a:latin typeface="Calibri" pitchFamily="34" charset="0"/>
                          <a:ea typeface="Calibri" pitchFamily="34" charset="-122"/>
                          <a:cs typeface="Calibri" pitchFamily="34" charset="-120"/>
                        </a:rPr>
                        <a:t>Conditional bound for affine pre-activations; post-ReLU/GELU hooks are empirical</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5A6178"/>
                          </a:solidFill>
                          <a:latin typeface="Calibri" pitchFamily="34" charset="0"/>
                          <a:ea typeface="Calibri" pitchFamily="34" charset="-122"/>
                          <a:cs typeface="Calibri" pitchFamily="34" charset="-120"/>
                        </a:rPr>
                        <a:t>Worst-case nonlinear analysis</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658368">
                <a:tc>
                  <a:txBody>
                    <a:bodyPr/>
                    <a:lstStyle/>
                    <a:p>
                      <a:pPr indent="0" marL="0">
                        <a:buNone/>
                      </a:pPr>
                      <a:r>
                        <a:rPr lang="en-US" sz="1400" b="1" dirty="0">
                          <a:solidFill>
                            <a:srgbClr val="05225C"/>
                          </a:solidFill>
                          <a:latin typeface="Calibri" pitchFamily="34" charset="0"/>
                          <a:ea typeface="Calibri" pitchFamily="34" charset="-122"/>
                          <a:cs typeface="Calibri" pitchFamily="34" charset="-120"/>
                        </a:rPr>
                        <a:t>Threat model</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1F2433"/>
                          </a:solidFill>
                          <a:latin typeface="Calibri" pitchFamily="34" charset="0"/>
                          <a:ea typeface="Calibri" pitchFamily="34" charset="-122"/>
                          <a:cs typeface="Calibri" pitchFamily="34" charset="-120"/>
                        </a:rPr>
                        <a:t>Four digital L∞ attacks at ε = 8/255; finite adaptive sweeps</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5A6178"/>
                          </a:solidFill>
                          <a:latin typeface="Calibri" pitchFamily="34" charset="0"/>
                          <a:ea typeface="Calibri" pitchFamily="34" charset="-122"/>
                          <a:cs typeface="Calibri" pitchFamily="34" charset="-120"/>
                        </a:rPr>
                        <a:t>Other Lp norms, physical attacks, new objectives</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658368">
                <a:tc>
                  <a:txBody>
                    <a:bodyPr/>
                    <a:lstStyle/>
                    <a:p>
                      <a:pPr indent="0" marL="0">
                        <a:buNone/>
                      </a:pPr>
                      <a:r>
                        <a:rPr lang="en-US" sz="1400" b="1" dirty="0">
                          <a:solidFill>
                            <a:srgbClr val="05225C"/>
                          </a:solidFill>
                          <a:latin typeface="Calibri" pitchFamily="34" charset="0"/>
                          <a:ea typeface="Calibri" pitchFamily="34" charset="-122"/>
                          <a:cs typeface="Calibri" pitchFamily="34" charset="-120"/>
                        </a:rPr>
                        <a:t>Accuracy</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1F2433"/>
                          </a:solidFill>
                          <a:latin typeface="Calibri" pitchFamily="34" charset="0"/>
                          <a:ea typeface="Calibri" pitchFamily="34" charset="-122"/>
                          <a:cs typeface="Calibri" pitchFamily="34" charset="-120"/>
                        </a:rPr>
                        <a:t>T3 FPR@95TPR 37.4%; cascade OOD recall 0.424</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5A6178"/>
                          </a:solidFill>
                          <a:latin typeface="Calibri" pitchFamily="34" charset="0"/>
                          <a:ea typeface="Calibri" pitchFamily="34" charset="-122"/>
                          <a:cs typeface="Calibri" pitchFamily="34" charset="-120"/>
                        </a:rPr>
                        <a:t>Better cascade operating points</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658368">
                <a:tc>
                  <a:txBody>
                    <a:bodyPr/>
                    <a:lstStyle/>
                    <a:p>
                      <a:pPr indent="0" marL="0">
                        <a:buNone/>
                      </a:pPr>
                      <a:r>
                        <a:rPr lang="en-US" sz="1400" b="1" dirty="0">
                          <a:solidFill>
                            <a:srgbClr val="05225C"/>
                          </a:solidFill>
                          <a:latin typeface="Calibri" pitchFamily="34" charset="0"/>
                          <a:ea typeface="Calibri" pitchFamily="34" charset="-122"/>
                          <a:cs typeface="Calibri" pitchFamily="34" charset="-120"/>
                        </a:rPr>
                        <a:t>Generality</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1F2433"/>
                          </a:solidFill>
                          <a:latin typeface="Calibri" pitchFamily="34" charset="0"/>
                          <a:ea typeface="Calibri" pitchFamily="34" charset="-122"/>
                          <a:cs typeface="Calibri" pitchFamily="34" charset="-120"/>
                        </a:rPr>
                        <a:t>Three image datasets, ≤3 seeds per model, one synthetic 1-D task</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5A6178"/>
                          </a:solidFill>
                          <a:latin typeface="Calibri" pitchFamily="34" charset="0"/>
                          <a:ea typeface="Calibri" pitchFamily="34" charset="-122"/>
                          <a:cs typeface="Calibri" pitchFamily="34" charset="-120"/>
                        </a:rPr>
                        <a:t>More modalities and seeds</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r h="658368">
                <a:tc>
                  <a:txBody>
                    <a:bodyPr/>
                    <a:lstStyle/>
                    <a:p>
                      <a:pPr indent="0" marL="0">
                        <a:buNone/>
                      </a:pPr>
                      <a:r>
                        <a:rPr lang="en-US" sz="1400" b="1" dirty="0">
                          <a:solidFill>
                            <a:srgbClr val="05225C"/>
                          </a:solidFill>
                          <a:latin typeface="Calibri" pitchFamily="34" charset="0"/>
                          <a:ea typeface="Calibri" pitchFamily="34" charset="-122"/>
                          <a:cs typeface="Calibri" pitchFamily="34" charset="-120"/>
                        </a:rPr>
                        <a:t>Hardware</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1F2433"/>
                          </a:solidFill>
                          <a:latin typeface="Calibri" pitchFamily="34" charset="0"/>
                          <a:ea typeface="Calibri" pitchFamily="34" charset="-122"/>
                          <a:cs typeface="Calibri" pitchFamily="34" charset="-120"/>
                        </a:rPr>
                        <a:t>H200 latency measured; edge energy projected</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c>
                  <a:txBody>
                    <a:bodyPr/>
                    <a:lstStyle/>
                    <a:p>
                      <a:pPr indent="0" marL="0">
                        <a:buNone/>
                      </a:pPr>
                      <a:r>
                        <a:rPr lang="en-US" sz="1400" dirty="0">
                          <a:solidFill>
                            <a:srgbClr val="5A6178"/>
                          </a:solidFill>
                          <a:latin typeface="Calibri" pitchFamily="34" charset="0"/>
                          <a:ea typeface="Calibri" pitchFamily="34" charset="-122"/>
                          <a:cs typeface="Calibri" pitchFamily="34" charset="-120"/>
                        </a:rPr>
                        <a:t>On-device power and latency measurement</a:t>
                      </a:r>
                      <a:endParaRPr lang="en-US" sz="1400" dirty="0">
                        <a:latin typeface="Calibri" charset="0"/>
                        <a:ea typeface="Calibri" charset="0"/>
                        <a:cs typeface="Calibri" charset="0"/>
                      </a:endParaRPr>
                    </a:p>
                  </a:txBody>
                  <a:tcPr marL="91440" marR="91440" marT="91440" marB="91440" anchor="ctr">
                    <a:lnL w="9525" cap="flat" cmpd="sng" algn="ctr">
                      <a:solidFill>
                        <a:srgbClr val="DDE1E8"/>
                      </a:solidFill>
                      <a:prstDash val="solid"/>
                      <a:round/>
                      <a:headEnd type="none" w="med" len="med"/>
                      <a:tailEnd type="none" w="med" len="med"/>
                    </a:lnL>
                    <a:lnR w="9525" cap="flat" cmpd="sng" algn="ctr">
                      <a:solidFill>
                        <a:srgbClr val="DDE1E8"/>
                      </a:solidFill>
                      <a:prstDash val="solid"/>
                      <a:round/>
                      <a:headEnd type="none" w="med" len="med"/>
                      <a:tailEnd type="none" w="med" len="med"/>
                    </a:lnR>
                    <a:lnT w="9525" cap="flat" cmpd="sng" algn="ctr">
                      <a:solidFill>
                        <a:srgbClr val="DDE1E8"/>
                      </a:solidFill>
                      <a:prstDash val="solid"/>
                      <a:round/>
                      <a:headEnd type="none" w="med" len="med"/>
                      <a:tailEnd type="none" w="med" len="med"/>
                    </a:lnT>
                    <a:lnB w="9525" cap="flat" cmpd="sng" algn="ctr">
                      <a:solidFill>
                        <a:srgbClr val="DDE1E8"/>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t"/>
          <a:lstStyle/>
          <a:p>
            <a:pPr indent="0" marL="0">
              <a:buNone/>
            </a:pPr>
            <a:r>
              <a:rPr lang="en-US" sz="1200" b="1" spc="200" kern="0" dirty="0">
                <a:solidFill>
                  <a:srgbClr val="039853"/>
                </a:solidFill>
                <a:latin typeface="Calibri" pitchFamily="34" charset="0"/>
                <a:ea typeface="Calibri" pitchFamily="34" charset="-122"/>
                <a:cs typeface="Calibri" pitchFamily="34" charset="-120"/>
              </a:rPr>
              <a:t>BACKUP</a:t>
            </a:r>
            <a:endParaRPr lang="en-US" sz="1200" dirty="0"/>
          </a:p>
        </p:txBody>
      </p:sp>
      <p:sp>
        <p:nvSpPr>
          <p:cNvPr id="3" name="Text 1"/>
          <p:cNvSpPr txBox="1"/>
          <p:nvPr/>
        </p:nvSpPr>
        <p:spPr>
          <a:xfrm>
            <a:off x="548640" y="603504"/>
            <a:ext cx="11094415" cy="777240"/>
          </a:xfrm>
          <a:prstGeom prst="rect">
            <a:avLst/>
          </a:prstGeom>
          <a:noFill/>
          <a:ln/>
        </p:spPr>
        <p:txBody>
          <a:bodyPr wrap="square" lIns="0" tIns="0" rIns="0" bIns="0" rtlCol="0" anchor="ctr"/>
          <a:lstStyle/>
          <a:p>
            <a:pPr indent="0" marL="0">
              <a:buNone/>
            </a:pPr>
            <a:r>
              <a:rPr lang="en-US" sz="2800" b="1" dirty="0">
                <a:solidFill>
                  <a:srgbClr val="05225C"/>
                </a:solidFill>
                <a:latin typeface="Cambria" pitchFamily="34" charset="0"/>
                <a:ea typeface="Cambria" pitchFamily="34" charset="-122"/>
                <a:cs typeface="Cambria" pitchFamily="34" charset="-120"/>
              </a:rPr>
              <a:t>Likely questions</a:t>
            </a:r>
            <a:endParaRPr lang="en-US" sz="2800" dirty="0"/>
          </a:p>
        </p:txBody>
      </p:sp>
      <p:sp>
        <p:nvSpPr>
          <p:cNvPr id="4" name="Text 2"/>
          <p:cNvSpPr txBox="1"/>
          <p:nvPr/>
        </p:nvSpPr>
        <p:spPr>
          <a:xfrm>
            <a:off x="548640" y="6400800"/>
            <a:ext cx="6400800" cy="256032"/>
          </a:xfrm>
          <a:prstGeom prst="rect">
            <a:avLst/>
          </a:prstGeom>
          <a:noFill/>
          <a:ln/>
        </p:spPr>
        <p:txBody>
          <a:bodyPr wrap="square" lIns="0" tIns="0" rIns="0" bIns="0" rtlCol="0" anchor="ctr"/>
          <a:lstStyle/>
          <a:p>
            <a:pPr indent="0" marL="0">
              <a:buNone/>
            </a:pPr>
            <a:r>
              <a:rPr lang="en-US" sz="1000" dirty="0">
                <a:solidFill>
                  <a:srgbClr val="8A91A5"/>
                </a:solidFill>
                <a:latin typeface="Calibri" pitchFamily="34" charset="0"/>
                <a:ea typeface="Calibri" pitchFamily="34" charset="-122"/>
                <a:cs typeface="Calibri" pitchFamily="34" charset="-120"/>
              </a:rPr>
              <a:t>Viyog: Separating Adversarial and Out-of-Distribution</a:t>
            </a:r>
            <a:endParaRPr lang="en-US" sz="1000" dirty="0"/>
          </a:p>
        </p:txBody>
      </p:sp>
      <p:sp>
        <p:nvSpPr>
          <p:cNvPr id="5" name="Text 3"/>
          <p:cNvSpPr txBox="1"/>
          <p:nvPr/>
        </p:nvSpPr>
        <p:spPr>
          <a:xfrm>
            <a:off x="10134295" y="6400800"/>
            <a:ext cx="411480" cy="256032"/>
          </a:xfrm>
          <a:prstGeom prst="rect">
            <a:avLst/>
          </a:prstGeom>
          <a:noFill/>
          <a:ln/>
        </p:spPr>
        <p:txBody>
          <a:bodyPr wrap="square" lIns="0" tIns="0" rIns="0" bIns="0" rtlCol="0" anchor="ctr"/>
          <a:lstStyle/>
          <a:p>
            <a:pPr algn="r" indent="0" marL="0">
              <a:buNone/>
            </a:pPr>
            <a:r>
              <a:rPr lang="en-US" sz="1000" dirty="0">
                <a:solidFill>
                  <a:srgbClr val="8A91A5"/>
                </a:solidFill>
                <a:latin typeface="Calibri" pitchFamily="34" charset="0"/>
                <a:ea typeface="Calibri" pitchFamily="34" charset="-122"/>
                <a:cs typeface="Calibri" pitchFamily="34" charset="-120"/>
              </a:rPr>
              <a:t>16</a:t>
            </a:r>
            <a:endParaRPr lang="en-US" sz="1000" dirty="0"/>
          </a:p>
        </p:txBody>
      </p:sp>
      <p:pic>
        <p:nvPicPr>
          <p:cNvPr id="6" name="Image 0" descr="preencoded.png">    </p:cNvPr>
          <p:cNvPicPr>
            <a:picLocks noChangeAspect="1"/>
          </p:cNvPicPr>
          <p:nvPr/>
        </p:nvPicPr>
        <p:blipFill>
          <a:blip r:embed="rId1"/>
          <a:stretch>
            <a:fillRect/>
          </a:stretch>
        </p:blipFill>
        <p:spPr>
          <a:xfrm>
            <a:off x="10682935" y="6387084"/>
            <a:ext cx="960120" cy="286257"/>
          </a:xfrm>
          <a:prstGeom prst="rect">
            <a:avLst/>
          </a:prstGeom>
        </p:spPr>
      </p:pic>
      <p:sp>
        <p:nvSpPr>
          <p:cNvPr id="8" name="Shape 4"/>
          <p:cNvSpPr/>
          <p:nvPr/>
        </p:nvSpPr>
        <p:spPr>
          <a:xfrm>
            <a:off x="548640" y="1691640"/>
            <a:ext cx="11094415" cy="749808"/>
          </a:xfrm>
          <a:prstGeom prst="roundRect">
            <a:avLst>
              <a:gd name="adj" fmla="val 12195"/>
            </a:avLst>
          </a:prstGeom>
          <a:solidFill>
            <a:srgbClr val="F4F6F9"/>
          </a:solidFill>
          <a:ln w="12700">
            <a:solidFill>
              <a:srgbClr val="DDE1E8"/>
            </a:solidFill>
            <a:prstDash val="solid"/>
          </a:ln>
        </p:spPr>
      </p:sp>
      <p:sp>
        <p:nvSpPr>
          <p:cNvPr id="9" name="Text 5"/>
          <p:cNvSpPr txBox="1"/>
          <p:nvPr/>
        </p:nvSpPr>
        <p:spPr>
          <a:xfrm>
            <a:off x="822960" y="1691640"/>
            <a:ext cx="3840480" cy="749808"/>
          </a:xfrm>
          <a:prstGeom prst="rect">
            <a:avLst/>
          </a:prstGeom>
          <a:noFill/>
          <a:ln/>
        </p:spPr>
        <p:txBody>
          <a:bodyPr wrap="square" lIns="0" tIns="0" rIns="0" bIns="0" rtlCol="0" anchor="ctr"/>
          <a:lstStyle/>
          <a:p>
            <a:pPr indent="0" marL="0">
              <a:buNone/>
            </a:pPr>
            <a:r>
              <a:rPr lang="en-US" sz="1550" b="1" dirty="0">
                <a:solidFill>
                  <a:srgbClr val="05225C"/>
                </a:solidFill>
                <a:latin typeface="Calibri" pitchFamily="34" charset="0"/>
                <a:ea typeface="Calibri" pitchFamily="34" charset="-122"/>
                <a:cs typeface="Calibri" pitchFamily="34" charset="-120"/>
              </a:rPr>
              <a:t>Why the first layer?</a:t>
            </a:r>
            <a:endParaRPr lang="en-US" sz="1550" dirty="0"/>
          </a:p>
        </p:txBody>
      </p:sp>
      <p:sp>
        <p:nvSpPr>
          <p:cNvPr id="10" name="Text 6"/>
          <p:cNvSpPr txBox="1"/>
          <p:nvPr/>
        </p:nvSpPr>
        <p:spPr>
          <a:xfrm>
            <a:off x="4754880" y="1691640"/>
            <a:ext cx="6613855" cy="749808"/>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Highest AUROC in the depth sweep (0.965 mean T2) and the cheapest place to read.</a:t>
            </a:r>
            <a:endParaRPr lang="en-US" sz="1450" dirty="0"/>
          </a:p>
        </p:txBody>
      </p:sp>
      <p:sp>
        <p:nvSpPr>
          <p:cNvPr id="11" name="Shape 7"/>
          <p:cNvSpPr/>
          <p:nvPr/>
        </p:nvSpPr>
        <p:spPr>
          <a:xfrm>
            <a:off x="548640" y="2578608"/>
            <a:ext cx="11094415" cy="749808"/>
          </a:xfrm>
          <a:prstGeom prst="roundRect">
            <a:avLst>
              <a:gd name="adj" fmla="val 12195"/>
            </a:avLst>
          </a:prstGeom>
          <a:solidFill>
            <a:srgbClr val="FFFFFF"/>
          </a:solidFill>
          <a:ln w="12700">
            <a:solidFill>
              <a:srgbClr val="DDE1E8"/>
            </a:solidFill>
            <a:prstDash val="solid"/>
          </a:ln>
        </p:spPr>
      </p:sp>
      <p:sp>
        <p:nvSpPr>
          <p:cNvPr id="12" name="Text 8"/>
          <p:cNvSpPr txBox="1"/>
          <p:nvPr/>
        </p:nvSpPr>
        <p:spPr>
          <a:xfrm>
            <a:off x="822960" y="2578608"/>
            <a:ext cx="3840480" cy="749808"/>
          </a:xfrm>
          <a:prstGeom prst="rect">
            <a:avLst/>
          </a:prstGeom>
          <a:noFill/>
          <a:ln/>
        </p:spPr>
        <p:txBody>
          <a:bodyPr wrap="square" lIns="0" tIns="0" rIns="0" bIns="0" rtlCol="0" anchor="ctr"/>
          <a:lstStyle/>
          <a:p>
            <a:pPr indent="0" marL="0">
              <a:buNone/>
            </a:pPr>
            <a:r>
              <a:rPr lang="en-US" sz="1550" b="1" dirty="0">
                <a:solidFill>
                  <a:srgbClr val="05225C"/>
                </a:solidFill>
                <a:latin typeface="Calibri" pitchFamily="34" charset="0"/>
                <a:ea typeface="Calibri" pitchFamily="34" charset="-122"/>
                <a:cs typeface="Calibri" pitchFamily="34" charset="-120"/>
              </a:rPr>
              <a:t>Why total variation?</a:t>
            </a:r>
            <a:endParaRPr lang="en-US" sz="1550" dirty="0"/>
          </a:p>
        </p:txBody>
      </p:sp>
      <p:sp>
        <p:nvSpPr>
          <p:cNvPr id="13" name="Text 9"/>
          <p:cNvSpPr txBox="1"/>
          <p:nvPr/>
        </p:nvSpPr>
        <p:spPr>
          <a:xfrm>
            <a:off x="4754880" y="2578608"/>
            <a:ext cx="6613855" cy="749808"/>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It measures spatial roughness; dividing by mean activation removes magnitude dependence.</a:t>
            </a:r>
            <a:endParaRPr lang="en-US" sz="1450" dirty="0"/>
          </a:p>
        </p:txBody>
      </p:sp>
      <p:sp>
        <p:nvSpPr>
          <p:cNvPr id="14" name="Shape 10"/>
          <p:cNvSpPr/>
          <p:nvPr/>
        </p:nvSpPr>
        <p:spPr>
          <a:xfrm>
            <a:off x="548640" y="3465576"/>
            <a:ext cx="11094415" cy="749808"/>
          </a:xfrm>
          <a:prstGeom prst="roundRect">
            <a:avLst>
              <a:gd name="adj" fmla="val 12195"/>
            </a:avLst>
          </a:prstGeom>
          <a:solidFill>
            <a:srgbClr val="F4F6F9"/>
          </a:solidFill>
          <a:ln w="12700">
            <a:solidFill>
              <a:srgbClr val="DDE1E8"/>
            </a:solidFill>
            <a:prstDash val="solid"/>
          </a:ln>
        </p:spPr>
      </p:sp>
      <p:sp>
        <p:nvSpPr>
          <p:cNvPr id="15" name="Text 11"/>
          <p:cNvSpPr txBox="1"/>
          <p:nvPr/>
        </p:nvSpPr>
        <p:spPr>
          <a:xfrm>
            <a:off x="822960" y="3465576"/>
            <a:ext cx="3840480" cy="749808"/>
          </a:xfrm>
          <a:prstGeom prst="rect">
            <a:avLst/>
          </a:prstGeom>
          <a:noFill/>
          <a:ln/>
        </p:spPr>
        <p:txBody>
          <a:bodyPr wrap="square" lIns="0" tIns="0" rIns="0" bIns="0" rtlCol="0" anchor="ctr"/>
          <a:lstStyle/>
          <a:p>
            <a:pPr indent="0" marL="0">
              <a:buNone/>
            </a:pPr>
            <a:r>
              <a:rPr lang="en-US" sz="1550" b="1" dirty="0">
                <a:solidFill>
                  <a:srgbClr val="05225C"/>
                </a:solidFill>
                <a:latin typeface="Calibri" pitchFamily="34" charset="0"/>
                <a:ea typeface="Calibri" pitchFamily="34" charset="-122"/>
                <a:cs typeface="Calibri" pitchFamily="34" charset="-120"/>
              </a:rPr>
              <a:t>Does it replace OOD detection?</a:t>
            </a:r>
            <a:endParaRPr lang="en-US" sz="1550" dirty="0"/>
          </a:p>
        </p:txBody>
      </p:sp>
      <p:sp>
        <p:nvSpPr>
          <p:cNvPr id="16" name="Text 12"/>
          <p:cNvSpPr txBox="1"/>
          <p:nvPr/>
        </p:nvSpPr>
        <p:spPr>
          <a:xfrm>
            <a:off x="4754880" y="3465576"/>
            <a:ext cx="6613855" cy="749808"/>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No. It complements a logit / non-ID score; the pair does the three-way routing.</a:t>
            </a:r>
            <a:endParaRPr lang="en-US" sz="1450" dirty="0"/>
          </a:p>
        </p:txBody>
      </p:sp>
      <p:sp>
        <p:nvSpPr>
          <p:cNvPr id="17" name="Shape 13"/>
          <p:cNvSpPr/>
          <p:nvPr/>
        </p:nvSpPr>
        <p:spPr>
          <a:xfrm>
            <a:off x="548640" y="4352544"/>
            <a:ext cx="11094415" cy="749808"/>
          </a:xfrm>
          <a:prstGeom prst="roundRect">
            <a:avLst>
              <a:gd name="adj" fmla="val 12195"/>
            </a:avLst>
          </a:prstGeom>
          <a:solidFill>
            <a:srgbClr val="FFFFFF"/>
          </a:solidFill>
          <a:ln w="12700">
            <a:solidFill>
              <a:srgbClr val="DDE1E8"/>
            </a:solidFill>
            <a:prstDash val="solid"/>
          </a:ln>
        </p:spPr>
      </p:sp>
      <p:sp>
        <p:nvSpPr>
          <p:cNvPr id="18" name="Text 14"/>
          <p:cNvSpPr txBox="1"/>
          <p:nvPr/>
        </p:nvSpPr>
        <p:spPr>
          <a:xfrm>
            <a:off x="822960" y="4352544"/>
            <a:ext cx="3840480" cy="749808"/>
          </a:xfrm>
          <a:prstGeom prst="rect">
            <a:avLst/>
          </a:prstGeom>
          <a:noFill/>
          <a:ln/>
        </p:spPr>
        <p:txBody>
          <a:bodyPr wrap="square" lIns="0" tIns="0" rIns="0" bIns="0" rtlCol="0" anchor="ctr"/>
          <a:lstStyle/>
          <a:p>
            <a:pPr indent="0" marL="0">
              <a:buNone/>
            </a:pPr>
            <a:r>
              <a:rPr lang="en-US" sz="1550" b="1" dirty="0">
                <a:solidFill>
                  <a:srgbClr val="05225C"/>
                </a:solidFill>
                <a:latin typeface="Calibri" pitchFamily="34" charset="0"/>
                <a:ea typeface="Calibri" pitchFamily="34" charset="-122"/>
                <a:cs typeface="Calibri" pitchFamily="34" charset="-120"/>
              </a:rPr>
              <a:t>Does the theory guarantee robustness?</a:t>
            </a:r>
            <a:endParaRPr lang="en-US" sz="1550" dirty="0"/>
          </a:p>
        </p:txBody>
      </p:sp>
      <p:sp>
        <p:nvSpPr>
          <p:cNvPr id="19" name="Text 15"/>
          <p:cNvSpPr txBox="1"/>
          <p:nvPr/>
        </p:nvSpPr>
        <p:spPr>
          <a:xfrm>
            <a:off x="4754880" y="4352544"/>
            <a:ext cx="6613855" cy="749808"/>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No. The proposition is conditional; the adaptive results are empirical.</a:t>
            </a:r>
            <a:endParaRPr lang="en-US" sz="1450" dirty="0"/>
          </a:p>
        </p:txBody>
      </p:sp>
      <p:sp>
        <p:nvSpPr>
          <p:cNvPr id="20" name="Shape 16"/>
          <p:cNvSpPr/>
          <p:nvPr/>
        </p:nvSpPr>
        <p:spPr>
          <a:xfrm>
            <a:off x="548640" y="5239512"/>
            <a:ext cx="11094415" cy="749808"/>
          </a:xfrm>
          <a:prstGeom prst="roundRect">
            <a:avLst>
              <a:gd name="adj" fmla="val 12195"/>
            </a:avLst>
          </a:prstGeom>
          <a:solidFill>
            <a:srgbClr val="F4F6F9"/>
          </a:solidFill>
          <a:ln w="12700">
            <a:solidFill>
              <a:srgbClr val="DDE1E8"/>
            </a:solidFill>
            <a:prstDash val="solid"/>
          </a:ln>
        </p:spPr>
      </p:sp>
      <p:sp>
        <p:nvSpPr>
          <p:cNvPr id="21" name="Text 17"/>
          <p:cNvSpPr txBox="1"/>
          <p:nvPr/>
        </p:nvSpPr>
        <p:spPr>
          <a:xfrm>
            <a:off x="822960" y="5239512"/>
            <a:ext cx="3840480" cy="749808"/>
          </a:xfrm>
          <a:prstGeom prst="rect">
            <a:avLst/>
          </a:prstGeom>
          <a:noFill/>
          <a:ln/>
        </p:spPr>
        <p:txBody>
          <a:bodyPr wrap="square" lIns="0" tIns="0" rIns="0" bIns="0" rtlCol="0" anchor="ctr"/>
          <a:lstStyle/>
          <a:p>
            <a:pPr indent="0" marL="0">
              <a:buNone/>
            </a:pPr>
            <a:r>
              <a:rPr lang="en-US" sz="1550" b="1" dirty="0">
                <a:solidFill>
                  <a:srgbClr val="05225C"/>
                </a:solidFill>
                <a:latin typeface="Calibri" pitchFamily="34" charset="0"/>
                <a:ea typeface="Calibri" pitchFamily="34" charset="-122"/>
                <a:cs typeface="Calibri" pitchFamily="34" charset="-120"/>
              </a:rPr>
              <a:t>Is it deployment-ready?</a:t>
            </a:r>
            <a:endParaRPr lang="en-US" sz="1550" dirty="0"/>
          </a:p>
        </p:txBody>
      </p:sp>
      <p:sp>
        <p:nvSpPr>
          <p:cNvPr id="22" name="Text 18"/>
          <p:cNvSpPr txBox="1"/>
          <p:nvPr/>
        </p:nvSpPr>
        <p:spPr>
          <a:xfrm>
            <a:off x="4754880" y="5239512"/>
            <a:ext cx="6613855" cy="749808"/>
          </a:xfrm>
          <a:prstGeom prst="rect">
            <a:avLst/>
          </a:prstGeom>
          <a:noFill/>
          <a:ln/>
        </p:spPr>
        <p:txBody>
          <a:bodyPr wrap="square" lIns="0" tIns="0" rIns="0" bIns="0" rtlCol="0" anchor="ctr"/>
          <a:lstStyle/>
          <a:p>
            <a:pPr indent="0" marL="0">
              <a:buNone/>
            </a:pPr>
            <a:r>
              <a:rPr lang="en-US" sz="1450" dirty="0">
                <a:solidFill>
                  <a:srgbClr val="1F2433"/>
                </a:solidFill>
                <a:latin typeface="Calibri" pitchFamily="34" charset="0"/>
                <a:ea typeface="Calibri" pitchFamily="34" charset="-122"/>
                <a:cs typeface="Calibri" pitchFamily="34" charset="-120"/>
              </a:rPr>
              <a:t>A promising low-cost signal; we do not claim standalone deployment readiness.</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MPS Lab, Arizona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Viyog: Separating Adversarial and Out-of-Distribution</dc:title>
  <dc:subject>PptxGenJS Presentation</dc:subject>
  <dc:creator>Singh et al., MPS Lab</dc:creator>
  <cp:lastModifiedBy>Singh et al., MPS Lab</cp:lastModifiedBy>
  <cp:revision>1</cp:revision>
  <dcterms:created xsi:type="dcterms:W3CDTF">2026-09-29T20:24:55Z</dcterms:created>
  <dcterms:modified xsi:type="dcterms:W3CDTF">2026-09-29T20:24:55Z</dcterms:modified>
</cp:coreProperties>
</file>