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5602" y="1096010"/>
            <a:ext cx="4199255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56210" y="1869122"/>
            <a:ext cx="5480050" cy="354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81174"/>
            <a:ext cx="12191999" cy="50768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18954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438899"/>
            <a:ext cx="12191999" cy="419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602" y="1096010"/>
            <a:ext cx="5769610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9413" y="1971675"/>
            <a:ext cx="5505450" cy="202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pslab-asu.github.io/QPMeL/" TargetMode="Externa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hyperlink" Target="https://shorturl.at/ckqRt" TargetMode="External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7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hyperlink" Target="https://shorturl.at/ckqRt" TargetMode="External"/><Relationship Id="rId4" Type="http://schemas.openxmlformats.org/officeDocument/2006/relationships/image" Target="../media/image6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hyperlink" Target="https://arxiv.org/abs/1907.02085" TargetMode="External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hyperlink" Target="https://arxiv.org/abs/1907.02085" TargetMode="External"/><Relationship Id="rId4" Type="http://schemas.openxmlformats.org/officeDocument/2006/relationships/image" Target="../media/image72.png"/><Relationship Id="rId5" Type="http://schemas.openxmlformats.org/officeDocument/2006/relationships/image" Target="../media/image7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76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hyperlink" Target="https://shorturl.at/ckqRt" TargetMode="External"/><Relationship Id="rId4" Type="http://schemas.openxmlformats.org/officeDocument/2006/relationships/image" Target="../media/image6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Relationship Id="rId4" Type="http://schemas.openxmlformats.org/officeDocument/2006/relationships/image" Target="../media/image79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hyperlink" Target="https://arxiv.org/abs/2101.11020" TargetMode="External"/><Relationship Id="rId4" Type="http://schemas.openxmlformats.org/officeDocument/2006/relationships/image" Target="../media/image81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Relationship Id="rId4" Type="http://schemas.openxmlformats.org/officeDocument/2006/relationships/image" Target="../media/image57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hyperlink" Target="https://shorturl.at/ckqRt" TargetMode="External"/><Relationship Id="rId4" Type="http://schemas.openxmlformats.org/officeDocument/2006/relationships/image" Target="../media/image68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030" y="3204146"/>
            <a:ext cx="927671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204">
                <a:solidFill>
                  <a:srgbClr val="FFFFFF"/>
                </a:solidFill>
                <a:latin typeface="Trebuchet MS"/>
                <a:cs typeface="Trebuchet MS"/>
              </a:rPr>
              <a:t>Primer</a:t>
            </a:r>
            <a:r>
              <a:rPr dirty="0" sz="3950" spc="-3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135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3950" spc="-4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12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dirty="0" sz="3950" spc="-4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2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3950" spc="-4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150">
                <a:solidFill>
                  <a:srgbClr val="FFFFFF"/>
                </a:solidFill>
                <a:latin typeface="Trebuchet MS"/>
                <a:cs typeface="Trebuchet MS"/>
              </a:rPr>
              <a:t>Quantum</a:t>
            </a:r>
            <a:r>
              <a:rPr dirty="0" sz="3950" spc="-3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95">
                <a:solidFill>
                  <a:srgbClr val="FFFFFF"/>
                </a:solidFill>
                <a:latin typeface="Trebuchet MS"/>
                <a:cs typeface="Trebuchet MS"/>
              </a:rPr>
              <a:t>Machine</a:t>
            </a:r>
            <a:r>
              <a:rPr dirty="0" sz="3950" spc="-3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50" spc="-14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4030" y="4339335"/>
            <a:ext cx="4364355" cy="725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05"/>
              </a:spcBef>
            </a:pPr>
            <a:r>
              <a:rPr dirty="0" sz="2400" spc="-150">
                <a:solidFill>
                  <a:srgbClr val="FFFFFF"/>
                </a:solidFill>
                <a:latin typeface="Trebuchet MS"/>
                <a:cs typeface="Trebuchet MS"/>
              </a:rPr>
              <a:t>Aviral</a:t>
            </a:r>
            <a:r>
              <a:rPr dirty="0" sz="2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Shrivastava,</a:t>
            </a:r>
            <a:r>
              <a:rPr dirty="0" sz="2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Vinayak</a:t>
            </a:r>
            <a:r>
              <a:rPr dirty="0" sz="24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Sharma,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55"/>
              </a:lnSpc>
            </a:pP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Arizona</a:t>
            </a:r>
            <a:r>
              <a:rPr dirty="0" sz="2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r>
              <a:rPr dirty="0" sz="240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8675" y="2286000"/>
            <a:ext cx="7210425" cy="3295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15"/>
              <a:t>Anatomy</a:t>
            </a:r>
            <a:r>
              <a:rPr dirty="0" spc="-455"/>
              <a:t> </a:t>
            </a:r>
            <a:r>
              <a:rPr dirty="0" spc="-254"/>
              <a:t>of</a:t>
            </a:r>
            <a:r>
              <a:rPr dirty="0" spc="-465"/>
              <a:t> </a:t>
            </a:r>
            <a:r>
              <a:rPr dirty="0" spc="-170"/>
              <a:t>a</a:t>
            </a:r>
            <a:r>
              <a:rPr dirty="0" spc="-480"/>
              <a:t> </a:t>
            </a:r>
            <a:r>
              <a:rPr dirty="0" spc="60"/>
              <a:t>QML</a:t>
            </a:r>
            <a:r>
              <a:rPr dirty="0" spc="-455"/>
              <a:t> </a:t>
            </a:r>
            <a:r>
              <a:rPr dirty="0" spc="-180"/>
              <a:t>Circuit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005451" y="2133600"/>
            <a:ext cx="3234055" cy="638175"/>
            <a:chOff x="5005451" y="2133600"/>
            <a:chExt cx="3234055" cy="638175"/>
          </a:xfrm>
        </p:grpSpPr>
        <p:sp>
          <p:nvSpPr>
            <p:cNvPr id="5" name="object 5" descr=""/>
            <p:cNvSpPr/>
            <p:nvPr/>
          </p:nvSpPr>
          <p:spPr>
            <a:xfrm>
              <a:off x="6191250" y="2152650"/>
              <a:ext cx="2028825" cy="600075"/>
            </a:xfrm>
            <a:custGeom>
              <a:avLst/>
              <a:gdLst/>
              <a:ahLst/>
              <a:cxnLst/>
              <a:rect l="l" t="t" r="r" b="b"/>
              <a:pathLst>
                <a:path w="2028825" h="600075">
                  <a:moveTo>
                    <a:pt x="2028825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2028825" y="600075"/>
                  </a:lnTo>
                  <a:lnTo>
                    <a:pt x="2028825" y="0"/>
                  </a:lnTo>
                  <a:close/>
                </a:path>
              </a:pathLst>
            </a:custGeom>
            <a:solidFill>
              <a:srgbClr val="C00000">
                <a:alpha val="1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91250" y="2152650"/>
              <a:ext cx="2028825" cy="600075"/>
            </a:xfrm>
            <a:custGeom>
              <a:avLst/>
              <a:gdLst/>
              <a:ahLst/>
              <a:cxnLst/>
              <a:rect l="l" t="t" r="r" b="b"/>
              <a:pathLst>
                <a:path w="2028825" h="600075">
                  <a:moveTo>
                    <a:pt x="0" y="600075"/>
                  </a:moveTo>
                  <a:lnTo>
                    <a:pt x="2028825" y="600075"/>
                  </a:lnTo>
                  <a:lnTo>
                    <a:pt x="2028825" y="0"/>
                  </a:lnTo>
                  <a:lnTo>
                    <a:pt x="0" y="0"/>
                  </a:lnTo>
                  <a:lnTo>
                    <a:pt x="0" y="6000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05451" y="2419350"/>
              <a:ext cx="1186180" cy="85725"/>
            </a:xfrm>
            <a:custGeom>
              <a:avLst/>
              <a:gdLst/>
              <a:ahLst/>
              <a:cxnLst/>
              <a:rect l="l" t="t" r="r" b="b"/>
              <a:pathLst>
                <a:path w="1186179" h="8572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374" y="57150"/>
                  </a:lnTo>
                  <a:lnTo>
                    <a:pt x="71374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1186179" h="85725">
                  <a:moveTo>
                    <a:pt x="85725" y="28575"/>
                  </a:moveTo>
                  <a:lnTo>
                    <a:pt x="71374" y="28575"/>
                  </a:lnTo>
                  <a:lnTo>
                    <a:pt x="71374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1186179" h="85725">
                  <a:moveTo>
                    <a:pt x="1185926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1185926" y="57150"/>
                  </a:lnTo>
                  <a:lnTo>
                    <a:pt x="1185926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53782" y="2073973"/>
            <a:ext cx="3803650" cy="7524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Segoe UI"/>
                <a:cs typeface="Segoe UI"/>
              </a:rPr>
              <a:t>Parameter</a:t>
            </a:r>
            <a:r>
              <a:rPr dirty="0" sz="1550" spc="100">
                <a:latin typeface="Segoe UI"/>
                <a:cs typeface="Segoe UI"/>
              </a:rPr>
              <a:t> </a:t>
            </a:r>
            <a:r>
              <a:rPr dirty="0" sz="1550" spc="-10">
                <a:latin typeface="Segoe UI"/>
                <a:cs typeface="Segoe UI"/>
              </a:rPr>
              <a:t>Update</a:t>
            </a:r>
            <a:endParaRPr sz="15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rotational</a:t>
            </a:r>
            <a:r>
              <a:rPr dirty="0" sz="1550" spc="6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angles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are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updated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based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on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the</a:t>
            </a:r>
            <a:endParaRPr sz="1550">
              <a:latin typeface="Times New Roman"/>
              <a:cs typeface="Times New Roman"/>
            </a:endParaRPr>
          </a:p>
          <a:p>
            <a:pPr algn="ctr" marL="1397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Times New Roman"/>
                <a:cs typeface="Times New Roman"/>
              </a:rPr>
              <a:t>calculated</a:t>
            </a:r>
            <a:r>
              <a:rPr dirty="0" sz="1550" spc="19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gradients.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49075" y="6448425"/>
            <a:ext cx="542925" cy="238125"/>
          </a:xfrm>
          <a:prstGeom prst="rect">
            <a:avLst/>
          </a:prstGeom>
          <a:solidFill>
            <a:srgbClr val="001A51"/>
          </a:solidFill>
        </p:spPr>
        <p:txBody>
          <a:bodyPr wrap="square" lIns="0" tIns="39370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310"/>
              </a:spcBef>
            </a:pPr>
            <a:r>
              <a:rPr dirty="0" sz="1100" spc="-25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7150" y="19050"/>
            <a:ext cx="12096750" cy="2496185"/>
            <a:chOff x="57150" y="19050"/>
            <a:chExt cx="12096750" cy="24961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" y="19050"/>
              <a:ext cx="781050" cy="4476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1850" y="28575"/>
              <a:ext cx="1162050" cy="4381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357501" y="1957451"/>
              <a:ext cx="9410700" cy="552450"/>
            </a:xfrm>
            <a:custGeom>
              <a:avLst/>
              <a:gdLst/>
              <a:ahLst/>
              <a:cxnLst/>
              <a:rect l="l" t="t" r="r" b="b"/>
              <a:pathLst>
                <a:path w="9410700" h="552450">
                  <a:moveTo>
                    <a:pt x="0" y="552450"/>
                  </a:moveTo>
                  <a:lnTo>
                    <a:pt x="9410700" y="552450"/>
                  </a:lnTo>
                  <a:lnTo>
                    <a:pt x="9410700" y="0"/>
                  </a:lnTo>
                  <a:lnTo>
                    <a:pt x="0" y="0"/>
                  </a:lnTo>
                  <a:lnTo>
                    <a:pt x="0" y="552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362263" y="1980184"/>
            <a:ext cx="940117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090" marR="8001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Times New Roman"/>
                <a:cs typeface="Times New Roman"/>
              </a:rPr>
              <a:t>As</a:t>
            </a:r>
            <a:r>
              <a:rPr dirty="0" sz="1500" spc="-3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might be apparent,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analytical differentiation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and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more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importantly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backpropagation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relies</a:t>
            </a:r>
            <a:r>
              <a:rPr dirty="0" sz="1500" spc="3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on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caching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3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results</a:t>
            </a:r>
            <a:r>
              <a:rPr dirty="0" sz="1500" spc="40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from </a:t>
            </a:r>
            <a:r>
              <a:rPr dirty="0" sz="1500">
                <a:latin typeface="Times New Roman"/>
                <a:cs typeface="Times New Roman"/>
              </a:rPr>
              <a:t>forward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passes.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4362" y="1957451"/>
            <a:ext cx="1743710" cy="552450"/>
          </a:xfrm>
          <a:prstGeom prst="rect">
            <a:avLst/>
          </a:prstGeom>
          <a:solidFill>
            <a:srgbClr val="48486E"/>
          </a:solidFill>
          <a:ln w="9588">
            <a:solidFill>
              <a:srgbClr val="042333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151130" marR="153670" indent="358140">
              <a:lnSpc>
                <a:spcPct val="100000"/>
              </a:lnSpc>
              <a:spcBef>
                <a:spcPts val="370"/>
              </a:spcBef>
            </a:pPr>
            <a:r>
              <a:rPr dirty="0" sz="1500" spc="-10" b="1">
                <a:solidFill>
                  <a:srgbClr val="FFFFFF"/>
                </a:solidFill>
                <a:latin typeface="Tahoma"/>
                <a:cs typeface="Tahoma"/>
              </a:rPr>
              <a:t>Classical </a:t>
            </a:r>
            <a:r>
              <a:rPr dirty="0" sz="1500" spc="-110" b="1">
                <a:solidFill>
                  <a:srgbClr val="FFFFFF"/>
                </a:solidFill>
                <a:latin typeface="Tahoma"/>
                <a:cs typeface="Tahoma"/>
              </a:rPr>
              <a:t>Backpropagation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9600" y="2952750"/>
            <a:ext cx="4972050" cy="304800"/>
          </a:xfrm>
          <a:custGeom>
            <a:avLst/>
            <a:gdLst/>
            <a:ahLst/>
            <a:cxnLst/>
            <a:rect l="l" t="t" r="r" b="b"/>
            <a:pathLst>
              <a:path w="4972050" h="304800">
                <a:moveTo>
                  <a:pt x="4972050" y="0"/>
                </a:moveTo>
                <a:lnTo>
                  <a:pt x="0" y="0"/>
                </a:lnTo>
                <a:lnTo>
                  <a:pt x="0" y="304800"/>
                </a:lnTo>
                <a:lnTo>
                  <a:pt x="4972050" y="304800"/>
                </a:lnTo>
                <a:lnTo>
                  <a:pt x="49720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88022" y="2914183"/>
            <a:ext cx="4819650" cy="11017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Problem</a:t>
            </a:r>
            <a:r>
              <a:rPr dirty="0" sz="1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Tahoma"/>
                <a:cs typeface="Tahoma"/>
              </a:rPr>
              <a:t>!!!</a:t>
            </a:r>
            <a:endParaRPr sz="1400">
              <a:latin typeface="Tahoma"/>
              <a:cs typeface="Tahoma"/>
            </a:endParaRPr>
          </a:p>
          <a:p>
            <a:pPr algn="ctr" marL="12700" marR="5080" indent="-8890">
              <a:lnSpc>
                <a:spcPct val="103000"/>
              </a:lnSpc>
              <a:spcBef>
                <a:spcPts val="520"/>
              </a:spcBef>
            </a:pPr>
            <a:r>
              <a:rPr dirty="0" sz="1550">
                <a:latin typeface="Times New Roman"/>
                <a:cs typeface="Times New Roman"/>
              </a:rPr>
              <a:t>Due</a:t>
            </a:r>
            <a:r>
              <a:rPr dirty="0" sz="1550" spc="1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measurement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principle,</a:t>
            </a:r>
            <a:r>
              <a:rPr dirty="0" sz="1550" spc="1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cannot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access</a:t>
            </a:r>
            <a:r>
              <a:rPr dirty="0" sz="1550" spc="65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the </a:t>
            </a:r>
            <a:r>
              <a:rPr dirty="0" sz="1550">
                <a:latin typeface="Times New Roman"/>
                <a:cs typeface="Times New Roman"/>
              </a:rPr>
              <a:t>intermediate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states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quantum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circuit.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This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makes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it </a:t>
            </a:r>
            <a:r>
              <a:rPr dirty="0" sz="1550">
                <a:latin typeface="Times New Roman"/>
                <a:cs typeface="Times New Roman"/>
              </a:rPr>
              <a:t>difficult</a:t>
            </a:r>
            <a:r>
              <a:rPr dirty="0" sz="1550" spc="8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compute</a:t>
            </a:r>
            <a:r>
              <a:rPr dirty="0" sz="1550" spc="1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gradients.</a:t>
            </a:r>
            <a:r>
              <a:rPr dirty="0" sz="1550" spc="5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Consider</a:t>
            </a:r>
            <a:r>
              <a:rPr dirty="0" sz="1550" spc="17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circuit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below</a:t>
            </a:r>
            <a:r>
              <a:rPr dirty="0" sz="1550" spc="254">
                <a:latin typeface="Times New Roman"/>
                <a:cs typeface="Times New Roman"/>
              </a:rPr>
              <a:t> </a:t>
            </a:r>
            <a:r>
              <a:rPr dirty="0" sz="1550" spc="-50"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552700" y="4343400"/>
            <a:ext cx="371475" cy="918844"/>
            <a:chOff x="2552700" y="4343400"/>
            <a:chExt cx="371475" cy="918844"/>
          </a:xfrm>
        </p:grpSpPr>
        <p:sp>
          <p:nvSpPr>
            <p:cNvPr id="12" name="object 12" descr=""/>
            <p:cNvSpPr/>
            <p:nvPr/>
          </p:nvSpPr>
          <p:spPr>
            <a:xfrm>
              <a:off x="2743200" y="4686300"/>
              <a:ext cx="0" cy="566420"/>
            </a:xfrm>
            <a:custGeom>
              <a:avLst/>
              <a:gdLst/>
              <a:ahLst/>
              <a:cxnLst/>
              <a:rect l="l" t="t" r="r" b="b"/>
              <a:pathLst>
                <a:path w="0" h="566420">
                  <a:moveTo>
                    <a:pt x="0" y="0"/>
                  </a:moveTo>
                  <a:lnTo>
                    <a:pt x="0" y="566419"/>
                  </a:lnTo>
                </a:path>
              </a:pathLst>
            </a:custGeom>
            <a:ln w="19050">
              <a:solidFill>
                <a:srgbClr val="0A76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62225" y="4352925"/>
              <a:ext cx="352425" cy="304800"/>
            </a:xfrm>
            <a:custGeom>
              <a:avLst/>
              <a:gdLst/>
              <a:ahLst/>
              <a:cxnLst/>
              <a:rect l="l" t="t" r="r" b="b"/>
              <a:pathLst>
                <a:path w="352425" h="304800">
                  <a:moveTo>
                    <a:pt x="176275" y="0"/>
                  </a:moveTo>
                  <a:lnTo>
                    <a:pt x="129395" y="5441"/>
                  </a:lnTo>
                  <a:lnTo>
                    <a:pt x="87281" y="20799"/>
                  </a:lnTo>
                  <a:lnTo>
                    <a:pt x="51609" y="44624"/>
                  </a:lnTo>
                  <a:lnTo>
                    <a:pt x="24054" y="75466"/>
                  </a:lnTo>
                  <a:lnTo>
                    <a:pt x="6292" y="111874"/>
                  </a:lnTo>
                  <a:lnTo>
                    <a:pt x="0" y="152400"/>
                  </a:lnTo>
                  <a:lnTo>
                    <a:pt x="6292" y="192925"/>
                  </a:lnTo>
                  <a:lnTo>
                    <a:pt x="24054" y="229333"/>
                  </a:lnTo>
                  <a:lnTo>
                    <a:pt x="51609" y="260175"/>
                  </a:lnTo>
                  <a:lnTo>
                    <a:pt x="87281" y="284000"/>
                  </a:lnTo>
                  <a:lnTo>
                    <a:pt x="129395" y="299358"/>
                  </a:lnTo>
                  <a:lnTo>
                    <a:pt x="176275" y="304800"/>
                  </a:lnTo>
                  <a:lnTo>
                    <a:pt x="223102" y="299358"/>
                  </a:lnTo>
                  <a:lnTo>
                    <a:pt x="265180" y="284000"/>
                  </a:lnTo>
                  <a:lnTo>
                    <a:pt x="300831" y="260175"/>
                  </a:lnTo>
                  <a:lnTo>
                    <a:pt x="328374" y="229333"/>
                  </a:lnTo>
                  <a:lnTo>
                    <a:pt x="346132" y="192925"/>
                  </a:lnTo>
                  <a:lnTo>
                    <a:pt x="352425" y="152400"/>
                  </a:lnTo>
                  <a:lnTo>
                    <a:pt x="346132" y="111874"/>
                  </a:lnTo>
                  <a:lnTo>
                    <a:pt x="328374" y="75466"/>
                  </a:lnTo>
                  <a:lnTo>
                    <a:pt x="300831" y="44624"/>
                  </a:lnTo>
                  <a:lnTo>
                    <a:pt x="265180" y="20799"/>
                  </a:lnTo>
                  <a:lnTo>
                    <a:pt x="223102" y="5441"/>
                  </a:lnTo>
                  <a:lnTo>
                    <a:pt x="17627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62225" y="4352925"/>
              <a:ext cx="352425" cy="304800"/>
            </a:xfrm>
            <a:custGeom>
              <a:avLst/>
              <a:gdLst/>
              <a:ahLst/>
              <a:cxnLst/>
              <a:rect l="l" t="t" r="r" b="b"/>
              <a:pathLst>
                <a:path w="352425" h="304800">
                  <a:moveTo>
                    <a:pt x="0" y="152400"/>
                  </a:moveTo>
                  <a:lnTo>
                    <a:pt x="6292" y="111874"/>
                  </a:lnTo>
                  <a:lnTo>
                    <a:pt x="24054" y="75466"/>
                  </a:lnTo>
                  <a:lnTo>
                    <a:pt x="51609" y="44624"/>
                  </a:lnTo>
                  <a:lnTo>
                    <a:pt x="87281" y="20799"/>
                  </a:lnTo>
                  <a:lnTo>
                    <a:pt x="129395" y="5441"/>
                  </a:lnTo>
                  <a:lnTo>
                    <a:pt x="176275" y="0"/>
                  </a:lnTo>
                  <a:lnTo>
                    <a:pt x="223102" y="5441"/>
                  </a:lnTo>
                  <a:lnTo>
                    <a:pt x="265180" y="20799"/>
                  </a:lnTo>
                  <a:lnTo>
                    <a:pt x="300831" y="44624"/>
                  </a:lnTo>
                  <a:lnTo>
                    <a:pt x="328374" y="75466"/>
                  </a:lnTo>
                  <a:lnTo>
                    <a:pt x="346132" y="111874"/>
                  </a:lnTo>
                  <a:lnTo>
                    <a:pt x="352425" y="152400"/>
                  </a:lnTo>
                  <a:lnTo>
                    <a:pt x="346132" y="192925"/>
                  </a:lnTo>
                  <a:lnTo>
                    <a:pt x="328374" y="229333"/>
                  </a:lnTo>
                  <a:lnTo>
                    <a:pt x="300831" y="260175"/>
                  </a:lnTo>
                  <a:lnTo>
                    <a:pt x="265180" y="284000"/>
                  </a:lnTo>
                  <a:lnTo>
                    <a:pt x="223102" y="299358"/>
                  </a:lnTo>
                  <a:lnTo>
                    <a:pt x="176275" y="304800"/>
                  </a:lnTo>
                  <a:lnTo>
                    <a:pt x="129395" y="299358"/>
                  </a:lnTo>
                  <a:lnTo>
                    <a:pt x="87281" y="284000"/>
                  </a:lnTo>
                  <a:lnTo>
                    <a:pt x="51609" y="260175"/>
                  </a:lnTo>
                  <a:lnTo>
                    <a:pt x="24054" y="229333"/>
                  </a:lnTo>
                  <a:lnTo>
                    <a:pt x="6292" y="192925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690241" y="4400169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304925" y="4867275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 h="0">
                <a:moveTo>
                  <a:pt x="0" y="0"/>
                </a:moveTo>
                <a:lnTo>
                  <a:pt x="161925" y="0"/>
                </a:lnTo>
              </a:path>
              <a:path w="3352800" h="0">
                <a:moveTo>
                  <a:pt x="1143000" y="0"/>
                </a:moveTo>
                <a:lnTo>
                  <a:pt x="1733550" y="0"/>
                </a:lnTo>
              </a:path>
              <a:path w="3352800" h="0">
                <a:moveTo>
                  <a:pt x="2752725" y="0"/>
                </a:moveTo>
                <a:lnTo>
                  <a:pt x="3352800" y="0"/>
                </a:lnTo>
              </a:path>
            </a:pathLst>
          </a:custGeom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466850" y="4629150"/>
            <a:ext cx="981075" cy="4667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11176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880"/>
              </a:spcBef>
            </a:pPr>
            <a:r>
              <a:rPr dirty="0" sz="1550" spc="-10">
                <a:latin typeface="Cambria Math"/>
                <a:cs typeface="Cambria Math"/>
              </a:rPr>
              <a:t>𝑅</a:t>
            </a:r>
            <a:r>
              <a:rPr dirty="0" baseline="-16203" sz="1800" spc="-15">
                <a:latin typeface="Cambria Math"/>
                <a:cs typeface="Cambria Math"/>
              </a:rPr>
              <a:t>𝑌</a:t>
            </a:r>
            <a:r>
              <a:rPr dirty="0" sz="1550" spc="-10">
                <a:latin typeface="Cambria Math"/>
                <a:cs typeface="Cambria Math"/>
              </a:rPr>
              <a:t>(𝜃</a:t>
            </a:r>
            <a:r>
              <a:rPr dirty="0" baseline="-16203" sz="1800" spc="-15">
                <a:latin typeface="Cambria Math"/>
                <a:cs typeface="Cambria Math"/>
              </a:rPr>
              <a:t>0</a:t>
            </a:r>
            <a:r>
              <a:rPr dirty="0" sz="1550" spc="-10">
                <a:latin typeface="Cambria Math"/>
                <a:cs typeface="Cambria Math"/>
              </a:rPr>
              <a:t>)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59472" y="4680902"/>
            <a:ext cx="3403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25">
                <a:latin typeface="Cambria Math"/>
                <a:cs typeface="Cambria Math"/>
              </a:rPr>
              <a:t>|0⟩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38475" y="4629150"/>
            <a:ext cx="1019175" cy="4667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111760" rIns="0" bIns="0" rtlCol="0" vert="horz">
            <a:spAutoFit/>
          </a:bodyPr>
          <a:lstStyle/>
          <a:p>
            <a:pPr marL="213995">
              <a:lnSpc>
                <a:spcPct val="100000"/>
              </a:lnSpc>
              <a:spcBef>
                <a:spcPts val="880"/>
              </a:spcBef>
            </a:pPr>
            <a:r>
              <a:rPr dirty="0" sz="1550" spc="-10">
                <a:latin typeface="Cambria Math"/>
                <a:cs typeface="Cambria Math"/>
              </a:rPr>
              <a:t>𝑅</a:t>
            </a:r>
            <a:r>
              <a:rPr dirty="0" baseline="-16203" sz="1800" spc="-15">
                <a:latin typeface="Cambria Math"/>
                <a:cs typeface="Cambria Math"/>
              </a:rPr>
              <a:t>𝑋</a:t>
            </a:r>
            <a:r>
              <a:rPr dirty="0" sz="1550" spc="-10">
                <a:latin typeface="Cambria Math"/>
                <a:cs typeface="Cambria Math"/>
              </a:rPr>
              <a:t>(𝜃</a:t>
            </a:r>
            <a:r>
              <a:rPr dirty="0" baseline="-16203" sz="1800" spc="-15">
                <a:latin typeface="Cambria Math"/>
                <a:cs typeface="Cambria Math"/>
              </a:rPr>
              <a:t>1</a:t>
            </a:r>
            <a:r>
              <a:rPr dirty="0" sz="1550" spc="-10">
                <a:latin typeface="Cambria Math"/>
                <a:cs typeface="Cambria Math"/>
              </a:rPr>
              <a:t>)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05275" y="4343400"/>
            <a:ext cx="361950" cy="918844"/>
            <a:chOff x="4105275" y="4343400"/>
            <a:chExt cx="361950" cy="918844"/>
          </a:xfrm>
        </p:grpSpPr>
        <p:sp>
          <p:nvSpPr>
            <p:cNvPr id="21" name="object 21" descr=""/>
            <p:cNvSpPr/>
            <p:nvPr/>
          </p:nvSpPr>
          <p:spPr>
            <a:xfrm>
              <a:off x="4286250" y="4686300"/>
              <a:ext cx="0" cy="566420"/>
            </a:xfrm>
            <a:custGeom>
              <a:avLst/>
              <a:gdLst/>
              <a:ahLst/>
              <a:cxnLst/>
              <a:rect l="l" t="t" r="r" b="b"/>
              <a:pathLst>
                <a:path w="0" h="566420">
                  <a:moveTo>
                    <a:pt x="0" y="0"/>
                  </a:moveTo>
                  <a:lnTo>
                    <a:pt x="0" y="566419"/>
                  </a:lnTo>
                </a:path>
              </a:pathLst>
            </a:custGeom>
            <a:ln w="19050">
              <a:solidFill>
                <a:srgbClr val="0A769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14800" y="4352925"/>
              <a:ext cx="342900" cy="304800"/>
            </a:xfrm>
            <a:custGeom>
              <a:avLst/>
              <a:gdLst/>
              <a:ahLst/>
              <a:cxnLst/>
              <a:rect l="l" t="t" r="r" b="b"/>
              <a:pathLst>
                <a:path w="342900" h="304800">
                  <a:moveTo>
                    <a:pt x="171450" y="0"/>
                  </a:moveTo>
                  <a:lnTo>
                    <a:pt x="125853" y="5441"/>
                  </a:lnTo>
                  <a:lnTo>
                    <a:pt x="84892" y="20799"/>
                  </a:lnTo>
                  <a:lnTo>
                    <a:pt x="50196" y="44624"/>
                  </a:lnTo>
                  <a:lnTo>
                    <a:pt x="23396" y="75466"/>
                  </a:lnTo>
                  <a:lnTo>
                    <a:pt x="6120" y="111874"/>
                  </a:lnTo>
                  <a:lnTo>
                    <a:pt x="0" y="152400"/>
                  </a:lnTo>
                  <a:lnTo>
                    <a:pt x="6120" y="192925"/>
                  </a:lnTo>
                  <a:lnTo>
                    <a:pt x="23396" y="229333"/>
                  </a:lnTo>
                  <a:lnTo>
                    <a:pt x="50196" y="260175"/>
                  </a:lnTo>
                  <a:lnTo>
                    <a:pt x="84892" y="284000"/>
                  </a:lnTo>
                  <a:lnTo>
                    <a:pt x="125853" y="299358"/>
                  </a:lnTo>
                  <a:lnTo>
                    <a:pt x="171450" y="304800"/>
                  </a:lnTo>
                  <a:lnTo>
                    <a:pt x="217046" y="299358"/>
                  </a:lnTo>
                  <a:lnTo>
                    <a:pt x="258007" y="284000"/>
                  </a:lnTo>
                  <a:lnTo>
                    <a:pt x="292703" y="260175"/>
                  </a:lnTo>
                  <a:lnTo>
                    <a:pt x="319503" y="229333"/>
                  </a:lnTo>
                  <a:lnTo>
                    <a:pt x="336779" y="192925"/>
                  </a:lnTo>
                  <a:lnTo>
                    <a:pt x="342900" y="152400"/>
                  </a:lnTo>
                  <a:lnTo>
                    <a:pt x="336779" y="111874"/>
                  </a:lnTo>
                  <a:lnTo>
                    <a:pt x="319503" y="75466"/>
                  </a:lnTo>
                  <a:lnTo>
                    <a:pt x="292703" y="44624"/>
                  </a:lnTo>
                  <a:lnTo>
                    <a:pt x="258007" y="20799"/>
                  </a:lnTo>
                  <a:lnTo>
                    <a:pt x="217046" y="5441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114800" y="4352925"/>
              <a:ext cx="342900" cy="304800"/>
            </a:xfrm>
            <a:custGeom>
              <a:avLst/>
              <a:gdLst/>
              <a:ahLst/>
              <a:cxnLst/>
              <a:rect l="l" t="t" r="r" b="b"/>
              <a:pathLst>
                <a:path w="342900" h="304800">
                  <a:moveTo>
                    <a:pt x="0" y="152400"/>
                  </a:moveTo>
                  <a:lnTo>
                    <a:pt x="6120" y="111874"/>
                  </a:lnTo>
                  <a:lnTo>
                    <a:pt x="23396" y="75466"/>
                  </a:lnTo>
                  <a:lnTo>
                    <a:pt x="50196" y="44624"/>
                  </a:lnTo>
                  <a:lnTo>
                    <a:pt x="84892" y="20799"/>
                  </a:lnTo>
                  <a:lnTo>
                    <a:pt x="125853" y="5441"/>
                  </a:lnTo>
                  <a:lnTo>
                    <a:pt x="171450" y="0"/>
                  </a:lnTo>
                  <a:lnTo>
                    <a:pt x="217046" y="5441"/>
                  </a:lnTo>
                  <a:lnTo>
                    <a:pt x="258007" y="20799"/>
                  </a:lnTo>
                  <a:lnTo>
                    <a:pt x="292703" y="44624"/>
                  </a:lnTo>
                  <a:lnTo>
                    <a:pt x="319503" y="75466"/>
                  </a:lnTo>
                  <a:lnTo>
                    <a:pt x="336779" y="111874"/>
                  </a:lnTo>
                  <a:lnTo>
                    <a:pt x="342900" y="152400"/>
                  </a:lnTo>
                  <a:lnTo>
                    <a:pt x="336779" y="192925"/>
                  </a:lnTo>
                  <a:lnTo>
                    <a:pt x="319503" y="229333"/>
                  </a:lnTo>
                  <a:lnTo>
                    <a:pt x="292703" y="260175"/>
                  </a:lnTo>
                  <a:lnTo>
                    <a:pt x="258007" y="284000"/>
                  </a:lnTo>
                  <a:lnTo>
                    <a:pt x="217046" y="299358"/>
                  </a:lnTo>
                  <a:lnTo>
                    <a:pt x="171450" y="304800"/>
                  </a:lnTo>
                  <a:lnTo>
                    <a:pt x="125853" y="299358"/>
                  </a:lnTo>
                  <a:lnTo>
                    <a:pt x="84892" y="284000"/>
                  </a:lnTo>
                  <a:lnTo>
                    <a:pt x="50196" y="260175"/>
                  </a:lnTo>
                  <a:lnTo>
                    <a:pt x="23396" y="229333"/>
                  </a:lnTo>
                  <a:lnTo>
                    <a:pt x="6120" y="192925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235703" y="4400169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40196" y="4737417"/>
            <a:ext cx="5165725" cy="9912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6985">
              <a:lnSpc>
                <a:spcPct val="102299"/>
              </a:lnSpc>
              <a:spcBef>
                <a:spcPts val="85"/>
              </a:spcBef>
            </a:pPr>
            <a:r>
              <a:rPr dirty="0" sz="1550" b="1">
                <a:latin typeface="Times New Roman"/>
                <a:cs typeface="Times New Roman"/>
              </a:rPr>
              <a:t>However,</a:t>
            </a:r>
            <a:r>
              <a:rPr dirty="0" sz="1550" spc="11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this</a:t>
            </a:r>
            <a:r>
              <a:rPr dirty="0" sz="1550" spc="35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is</a:t>
            </a:r>
            <a:r>
              <a:rPr dirty="0" sz="1550" spc="12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not</a:t>
            </a:r>
            <a:r>
              <a:rPr dirty="0" sz="1550" spc="14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a</a:t>
            </a:r>
            <a:r>
              <a:rPr dirty="0" sz="1550" spc="9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problem</a:t>
            </a:r>
            <a:r>
              <a:rPr dirty="0" sz="1550" spc="9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for</a:t>
            </a:r>
            <a:r>
              <a:rPr dirty="0" sz="1550" spc="2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simulators…</a:t>
            </a:r>
            <a:r>
              <a:rPr dirty="0" sz="1550" spc="135" b="1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As </a:t>
            </a:r>
            <a:r>
              <a:rPr dirty="0" sz="1550">
                <a:latin typeface="Times New Roman"/>
                <a:cs typeface="Times New Roman"/>
              </a:rPr>
              <a:t>simulators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always</a:t>
            </a:r>
            <a:r>
              <a:rPr dirty="0" sz="1550" spc="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have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access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entire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state</a:t>
            </a:r>
            <a:r>
              <a:rPr dirty="0" sz="1550" spc="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vector,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can </a:t>
            </a:r>
            <a:r>
              <a:rPr dirty="0" sz="1550">
                <a:latin typeface="Times New Roman"/>
                <a:cs typeface="Times New Roman"/>
              </a:rPr>
              <a:t>compute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gradients</a:t>
            </a:r>
            <a:r>
              <a:rPr dirty="0" sz="1550" spc="1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on</a:t>
            </a:r>
            <a:r>
              <a:rPr dirty="0" sz="1550" spc="10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them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using</a:t>
            </a:r>
            <a:r>
              <a:rPr dirty="0" sz="1550" spc="10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analytical</a:t>
            </a:r>
            <a:r>
              <a:rPr dirty="0" sz="1550" spc="16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method</a:t>
            </a:r>
            <a:r>
              <a:rPr dirty="0" sz="1550" spc="10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and </a:t>
            </a:r>
            <a:r>
              <a:rPr dirty="0" sz="1550">
                <a:latin typeface="Times New Roman"/>
                <a:cs typeface="Times New Roman"/>
              </a:rPr>
              <a:t>gradient</a:t>
            </a:r>
            <a:r>
              <a:rPr dirty="0" sz="1550" spc="19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descent.</a:t>
            </a:r>
            <a:endParaRPr sz="155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4025" y="2657475"/>
            <a:ext cx="6229350" cy="202882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071116" y="1199768"/>
            <a:ext cx="824039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235" b="1">
                <a:latin typeface="Tahoma"/>
                <a:cs typeface="Tahoma"/>
              </a:rPr>
              <a:t>Gradients</a:t>
            </a:r>
            <a:r>
              <a:rPr dirty="0" sz="3600" spc="-125" b="1">
                <a:latin typeface="Tahoma"/>
                <a:cs typeface="Tahoma"/>
              </a:rPr>
              <a:t> </a:t>
            </a:r>
            <a:r>
              <a:rPr dirty="0" sz="3600" spc="-245" b="1">
                <a:latin typeface="Tahoma"/>
                <a:cs typeface="Tahoma"/>
              </a:rPr>
              <a:t>in</a:t>
            </a:r>
            <a:r>
              <a:rPr dirty="0" sz="3600" spc="-114" b="1">
                <a:latin typeface="Tahoma"/>
                <a:cs typeface="Tahoma"/>
              </a:rPr>
              <a:t> </a:t>
            </a:r>
            <a:r>
              <a:rPr dirty="0" sz="3600" spc="-260" b="1">
                <a:latin typeface="Tahoma"/>
                <a:cs typeface="Tahoma"/>
              </a:rPr>
              <a:t>Quantum</a:t>
            </a:r>
            <a:r>
              <a:rPr dirty="0" sz="3600" spc="-135" b="1">
                <a:latin typeface="Tahoma"/>
                <a:cs typeface="Tahoma"/>
              </a:rPr>
              <a:t> </a:t>
            </a:r>
            <a:r>
              <a:rPr dirty="0" sz="3600" spc="-215" b="1">
                <a:latin typeface="Tahoma"/>
                <a:cs typeface="Tahoma"/>
              </a:rPr>
              <a:t>Machine</a:t>
            </a:r>
            <a:r>
              <a:rPr dirty="0" sz="3600" spc="-90" b="1">
                <a:latin typeface="Tahoma"/>
                <a:cs typeface="Tahoma"/>
              </a:rPr>
              <a:t> </a:t>
            </a:r>
            <a:r>
              <a:rPr dirty="0" sz="3600" spc="-285" b="1">
                <a:latin typeface="Tahoma"/>
                <a:cs typeface="Tahoma"/>
              </a:rPr>
              <a:t>Learning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56602" y="5400357"/>
            <a:ext cx="4583430" cy="504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610995" marR="5080" indent="-1598930">
              <a:lnSpc>
                <a:spcPct val="100899"/>
              </a:lnSpc>
              <a:spcBef>
                <a:spcPts val="110"/>
              </a:spcBef>
            </a:pPr>
            <a:r>
              <a:rPr dirty="0" sz="1550" b="1">
                <a:latin typeface="Times New Roman"/>
                <a:cs typeface="Times New Roman"/>
              </a:rPr>
              <a:t>Without</a:t>
            </a:r>
            <a:r>
              <a:rPr dirty="0" sz="1550" spc="135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access</a:t>
            </a:r>
            <a:r>
              <a:rPr dirty="0" sz="1550" spc="12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to</a:t>
            </a:r>
            <a:r>
              <a:rPr dirty="0" sz="1550" spc="9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(1)</a:t>
            </a:r>
            <a:r>
              <a:rPr dirty="0" sz="1550" spc="130" b="1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,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00"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cannot</a:t>
            </a:r>
            <a:r>
              <a:rPr dirty="0" u="sng" sz="155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compute</a:t>
            </a:r>
            <a:r>
              <a:rPr dirty="0" u="sng" sz="1550" spc="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55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derivate</a:t>
            </a:r>
            <a:r>
              <a:rPr dirty="0" sz="1550" spc="-10"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dirty="0" u="sng" sz="1550" spc="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550" spc="1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first</a:t>
            </a:r>
            <a:r>
              <a:rPr dirty="0" u="sng" sz="1550" spc="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5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gate.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118869"/>
            <a:ext cx="532765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240" b="1">
                <a:latin typeface="Tahoma"/>
                <a:cs typeface="Tahoma"/>
              </a:rPr>
              <a:t>Gradients</a:t>
            </a:r>
            <a:r>
              <a:rPr dirty="0" sz="3600" spc="-135" b="1">
                <a:latin typeface="Tahoma"/>
                <a:cs typeface="Tahoma"/>
              </a:rPr>
              <a:t> </a:t>
            </a:r>
            <a:r>
              <a:rPr dirty="0" sz="3600" spc="-260" b="1">
                <a:latin typeface="Tahoma"/>
                <a:cs typeface="Tahoma"/>
              </a:rPr>
              <a:t>on</a:t>
            </a:r>
            <a:r>
              <a:rPr dirty="0" sz="3600" spc="-130" b="1">
                <a:latin typeface="Tahoma"/>
                <a:cs typeface="Tahoma"/>
              </a:rPr>
              <a:t> </a:t>
            </a:r>
            <a:r>
              <a:rPr dirty="0" sz="3600" spc="-290" b="1">
                <a:latin typeface="Tahoma"/>
                <a:cs typeface="Tahoma"/>
              </a:rPr>
              <a:t>Real</a:t>
            </a:r>
            <a:r>
              <a:rPr dirty="0" sz="3600" spc="-105" b="1">
                <a:latin typeface="Tahoma"/>
                <a:cs typeface="Tahoma"/>
              </a:rPr>
              <a:t> </a:t>
            </a:r>
            <a:r>
              <a:rPr dirty="0" sz="3600" spc="-165" b="1">
                <a:latin typeface="Tahoma"/>
                <a:cs typeface="Tahoma"/>
              </a:rPr>
              <a:t>Devices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43876" y="1224025"/>
            <a:ext cx="2438400" cy="304800"/>
          </a:xfrm>
          <a:prstGeom prst="rect">
            <a:avLst/>
          </a:prstGeom>
          <a:solidFill>
            <a:srgbClr val="2C2C44"/>
          </a:solidFill>
          <a:ln w="9525">
            <a:solidFill>
              <a:srgbClr val="747474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594995">
              <a:lnSpc>
                <a:spcPct val="100000"/>
              </a:lnSpc>
              <a:spcBef>
                <a:spcPts val="270"/>
              </a:spcBef>
            </a:pPr>
            <a:r>
              <a:rPr dirty="0" sz="1400" spc="-120" b="1">
                <a:solidFill>
                  <a:srgbClr val="FFFFFF"/>
                </a:solidFill>
                <a:latin typeface="Tahoma"/>
                <a:cs typeface="Tahoma"/>
              </a:rPr>
              <a:t>Parameter-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Shift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874634" y="2484754"/>
            <a:ext cx="2470785" cy="185420"/>
            <a:chOff x="7874634" y="2484754"/>
            <a:chExt cx="2470785" cy="185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4634" y="2484754"/>
              <a:ext cx="252475" cy="18529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665210" y="2484754"/>
              <a:ext cx="1680210" cy="185420"/>
            </a:xfrm>
            <a:custGeom>
              <a:avLst/>
              <a:gdLst/>
              <a:ahLst/>
              <a:cxnLst/>
              <a:rect l="l" t="t" r="r" b="b"/>
              <a:pathLst>
                <a:path w="1680209" h="185419">
                  <a:moveTo>
                    <a:pt x="61722" y="7493"/>
                  </a:moveTo>
                  <a:lnTo>
                    <a:pt x="59182" y="0"/>
                  </a:lnTo>
                  <a:lnTo>
                    <a:pt x="45720" y="4889"/>
                  </a:lnTo>
                  <a:lnTo>
                    <a:pt x="33934" y="11925"/>
                  </a:lnTo>
                  <a:lnTo>
                    <a:pt x="8623" y="45643"/>
                  </a:lnTo>
                  <a:lnTo>
                    <a:pt x="50" y="91694"/>
                  </a:lnTo>
                  <a:lnTo>
                    <a:pt x="0" y="92710"/>
                  </a:lnTo>
                  <a:lnTo>
                    <a:pt x="850" y="108077"/>
                  </a:lnTo>
                  <a:lnTo>
                    <a:pt x="15240" y="152908"/>
                  </a:lnTo>
                  <a:lnTo>
                    <a:pt x="45643" y="180492"/>
                  </a:lnTo>
                  <a:lnTo>
                    <a:pt x="59182" y="185293"/>
                  </a:lnTo>
                  <a:lnTo>
                    <a:pt x="61468" y="177800"/>
                  </a:lnTo>
                  <a:lnTo>
                    <a:pt x="50939" y="173088"/>
                  </a:lnTo>
                  <a:lnTo>
                    <a:pt x="41846" y="166560"/>
                  </a:lnTo>
                  <a:lnTo>
                    <a:pt x="19646" y="122948"/>
                  </a:lnTo>
                  <a:lnTo>
                    <a:pt x="16891" y="91694"/>
                  </a:lnTo>
                  <a:lnTo>
                    <a:pt x="17576" y="75920"/>
                  </a:lnTo>
                  <a:lnTo>
                    <a:pt x="27940" y="36957"/>
                  </a:lnTo>
                  <a:lnTo>
                    <a:pt x="51041" y="12192"/>
                  </a:lnTo>
                  <a:lnTo>
                    <a:pt x="61722" y="7493"/>
                  </a:lnTo>
                  <a:close/>
                </a:path>
                <a:path w="1680209" h="185419">
                  <a:moveTo>
                    <a:pt x="333629" y="92710"/>
                  </a:moveTo>
                  <a:lnTo>
                    <a:pt x="324942" y="45643"/>
                  </a:lnTo>
                  <a:lnTo>
                    <a:pt x="299681" y="11925"/>
                  </a:lnTo>
                  <a:lnTo>
                    <a:pt x="274447" y="0"/>
                  </a:lnTo>
                  <a:lnTo>
                    <a:pt x="271907" y="7493"/>
                  </a:lnTo>
                  <a:lnTo>
                    <a:pt x="282587" y="12192"/>
                  </a:lnTo>
                  <a:lnTo>
                    <a:pt x="291795" y="18656"/>
                  </a:lnTo>
                  <a:lnTo>
                    <a:pt x="313969" y="61518"/>
                  </a:lnTo>
                  <a:lnTo>
                    <a:pt x="316738" y="91694"/>
                  </a:lnTo>
                  <a:lnTo>
                    <a:pt x="316039" y="108077"/>
                  </a:lnTo>
                  <a:lnTo>
                    <a:pt x="305689" y="148082"/>
                  </a:lnTo>
                  <a:lnTo>
                    <a:pt x="272161" y="177800"/>
                  </a:lnTo>
                  <a:lnTo>
                    <a:pt x="274447" y="185293"/>
                  </a:lnTo>
                  <a:lnTo>
                    <a:pt x="309930" y="164299"/>
                  </a:lnTo>
                  <a:lnTo>
                    <a:pt x="329819" y="125488"/>
                  </a:lnTo>
                  <a:lnTo>
                    <a:pt x="332676" y="109766"/>
                  </a:lnTo>
                  <a:lnTo>
                    <a:pt x="333629" y="92710"/>
                  </a:lnTo>
                  <a:close/>
                </a:path>
                <a:path w="1680209" h="185419">
                  <a:moveTo>
                    <a:pt x="737362" y="7493"/>
                  </a:moveTo>
                  <a:lnTo>
                    <a:pt x="734695" y="0"/>
                  </a:lnTo>
                  <a:lnTo>
                    <a:pt x="721233" y="4889"/>
                  </a:lnTo>
                  <a:lnTo>
                    <a:pt x="709447" y="11925"/>
                  </a:lnTo>
                  <a:lnTo>
                    <a:pt x="684212" y="45643"/>
                  </a:lnTo>
                  <a:lnTo>
                    <a:pt x="675690" y="91694"/>
                  </a:lnTo>
                  <a:lnTo>
                    <a:pt x="675640" y="92710"/>
                  </a:lnTo>
                  <a:lnTo>
                    <a:pt x="676490" y="108077"/>
                  </a:lnTo>
                  <a:lnTo>
                    <a:pt x="676579" y="109766"/>
                  </a:lnTo>
                  <a:lnTo>
                    <a:pt x="690880" y="152908"/>
                  </a:lnTo>
                  <a:lnTo>
                    <a:pt x="721233" y="180492"/>
                  </a:lnTo>
                  <a:lnTo>
                    <a:pt x="734695" y="185293"/>
                  </a:lnTo>
                  <a:lnTo>
                    <a:pt x="736981" y="177800"/>
                  </a:lnTo>
                  <a:lnTo>
                    <a:pt x="726452" y="173088"/>
                  </a:lnTo>
                  <a:lnTo>
                    <a:pt x="717359" y="166560"/>
                  </a:lnTo>
                  <a:lnTo>
                    <a:pt x="695274" y="122948"/>
                  </a:lnTo>
                  <a:lnTo>
                    <a:pt x="692531" y="91694"/>
                  </a:lnTo>
                  <a:lnTo>
                    <a:pt x="693216" y="75920"/>
                  </a:lnTo>
                  <a:lnTo>
                    <a:pt x="703453" y="36957"/>
                  </a:lnTo>
                  <a:lnTo>
                    <a:pt x="726668" y="12192"/>
                  </a:lnTo>
                  <a:lnTo>
                    <a:pt x="737362" y="7493"/>
                  </a:lnTo>
                  <a:close/>
                </a:path>
                <a:path w="1680209" h="185419">
                  <a:moveTo>
                    <a:pt x="1004443" y="92710"/>
                  </a:moveTo>
                  <a:lnTo>
                    <a:pt x="1003490" y="75920"/>
                  </a:lnTo>
                  <a:lnTo>
                    <a:pt x="1003490" y="75742"/>
                  </a:lnTo>
                  <a:lnTo>
                    <a:pt x="1000633" y="60045"/>
                  </a:lnTo>
                  <a:lnTo>
                    <a:pt x="980744" y="21132"/>
                  </a:lnTo>
                  <a:lnTo>
                    <a:pt x="945388" y="0"/>
                  </a:lnTo>
                  <a:lnTo>
                    <a:pt x="942721" y="7493"/>
                  </a:lnTo>
                  <a:lnTo>
                    <a:pt x="953477" y="12192"/>
                  </a:lnTo>
                  <a:lnTo>
                    <a:pt x="962723" y="18656"/>
                  </a:lnTo>
                  <a:lnTo>
                    <a:pt x="984796" y="61518"/>
                  </a:lnTo>
                  <a:lnTo>
                    <a:pt x="986828" y="75742"/>
                  </a:lnTo>
                  <a:lnTo>
                    <a:pt x="986853" y="75920"/>
                  </a:lnTo>
                  <a:lnTo>
                    <a:pt x="987552" y="91694"/>
                  </a:lnTo>
                  <a:lnTo>
                    <a:pt x="986853" y="108077"/>
                  </a:lnTo>
                  <a:lnTo>
                    <a:pt x="984796" y="122936"/>
                  </a:lnTo>
                  <a:lnTo>
                    <a:pt x="970381" y="158229"/>
                  </a:lnTo>
                  <a:lnTo>
                    <a:pt x="942975" y="177800"/>
                  </a:lnTo>
                  <a:lnTo>
                    <a:pt x="945388" y="185293"/>
                  </a:lnTo>
                  <a:lnTo>
                    <a:pt x="980744" y="164299"/>
                  </a:lnTo>
                  <a:lnTo>
                    <a:pt x="1000620" y="125488"/>
                  </a:lnTo>
                  <a:lnTo>
                    <a:pt x="1003477" y="109766"/>
                  </a:lnTo>
                  <a:lnTo>
                    <a:pt x="1004443" y="92710"/>
                  </a:lnTo>
                  <a:close/>
                </a:path>
                <a:path w="1680209" h="185419">
                  <a:moveTo>
                    <a:pt x="1408176" y="7493"/>
                  </a:moveTo>
                  <a:lnTo>
                    <a:pt x="1405636" y="0"/>
                  </a:lnTo>
                  <a:lnTo>
                    <a:pt x="1392174" y="4889"/>
                  </a:lnTo>
                  <a:lnTo>
                    <a:pt x="1380388" y="11925"/>
                  </a:lnTo>
                  <a:lnTo>
                    <a:pt x="1355077" y="45643"/>
                  </a:lnTo>
                  <a:lnTo>
                    <a:pt x="1346504" y="91694"/>
                  </a:lnTo>
                  <a:lnTo>
                    <a:pt x="1346454" y="92710"/>
                  </a:lnTo>
                  <a:lnTo>
                    <a:pt x="1347304" y="108077"/>
                  </a:lnTo>
                  <a:lnTo>
                    <a:pt x="1361694" y="152908"/>
                  </a:lnTo>
                  <a:lnTo>
                    <a:pt x="1392097" y="180492"/>
                  </a:lnTo>
                  <a:lnTo>
                    <a:pt x="1405636" y="185293"/>
                  </a:lnTo>
                  <a:lnTo>
                    <a:pt x="1407922" y="177800"/>
                  </a:lnTo>
                  <a:lnTo>
                    <a:pt x="1397393" y="173088"/>
                  </a:lnTo>
                  <a:lnTo>
                    <a:pt x="1388300" y="166560"/>
                  </a:lnTo>
                  <a:lnTo>
                    <a:pt x="1366100" y="122948"/>
                  </a:lnTo>
                  <a:lnTo>
                    <a:pt x="1363345" y="91694"/>
                  </a:lnTo>
                  <a:lnTo>
                    <a:pt x="1364030" y="75920"/>
                  </a:lnTo>
                  <a:lnTo>
                    <a:pt x="1374394" y="36957"/>
                  </a:lnTo>
                  <a:lnTo>
                    <a:pt x="1397495" y="12192"/>
                  </a:lnTo>
                  <a:lnTo>
                    <a:pt x="1408176" y="7493"/>
                  </a:lnTo>
                  <a:close/>
                </a:path>
                <a:path w="1680209" h="185419">
                  <a:moveTo>
                    <a:pt x="1680083" y="92710"/>
                  </a:moveTo>
                  <a:lnTo>
                    <a:pt x="1671396" y="45643"/>
                  </a:lnTo>
                  <a:lnTo>
                    <a:pt x="1646135" y="11925"/>
                  </a:lnTo>
                  <a:lnTo>
                    <a:pt x="1620901" y="0"/>
                  </a:lnTo>
                  <a:lnTo>
                    <a:pt x="1618361" y="7493"/>
                  </a:lnTo>
                  <a:lnTo>
                    <a:pt x="1629041" y="12192"/>
                  </a:lnTo>
                  <a:lnTo>
                    <a:pt x="1638249" y="18656"/>
                  </a:lnTo>
                  <a:lnTo>
                    <a:pt x="1660423" y="61518"/>
                  </a:lnTo>
                  <a:lnTo>
                    <a:pt x="1663192" y="91694"/>
                  </a:lnTo>
                  <a:lnTo>
                    <a:pt x="1662493" y="108077"/>
                  </a:lnTo>
                  <a:lnTo>
                    <a:pt x="1652143" y="148082"/>
                  </a:lnTo>
                  <a:lnTo>
                    <a:pt x="1618615" y="177800"/>
                  </a:lnTo>
                  <a:lnTo>
                    <a:pt x="1620901" y="185293"/>
                  </a:lnTo>
                  <a:lnTo>
                    <a:pt x="1656384" y="164299"/>
                  </a:lnTo>
                  <a:lnTo>
                    <a:pt x="1676273" y="125488"/>
                  </a:lnTo>
                  <a:lnTo>
                    <a:pt x="1679130" y="109766"/>
                  </a:lnTo>
                  <a:lnTo>
                    <a:pt x="1680083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826125" y="1531352"/>
            <a:ext cx="5803265" cy="239014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825"/>
              </a:spcBef>
            </a:pPr>
            <a:r>
              <a:rPr dirty="0" sz="1550">
                <a:solidFill>
                  <a:srgbClr val="FF0000"/>
                </a:solidFill>
                <a:latin typeface="Times New Roman"/>
                <a:cs typeface="Times New Roman"/>
              </a:rPr>
              <a:t>Recall</a:t>
            </a:r>
            <a:r>
              <a:rPr dirty="0" sz="1550" spc="1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550" spc="-10">
                <a:solidFill>
                  <a:srgbClr val="FF0000"/>
                </a:solidFill>
                <a:latin typeface="Times New Roman"/>
                <a:cs typeface="Times New Roman"/>
              </a:rPr>
              <a:t>that,</a:t>
            </a:r>
            <a:endParaRPr sz="1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25"/>
              </a:spcBef>
            </a:pPr>
            <a:r>
              <a:rPr dirty="0" sz="1550">
                <a:latin typeface="Times New Roman"/>
                <a:cs typeface="Times New Roman"/>
              </a:rPr>
              <a:t>Our</a:t>
            </a:r>
            <a:r>
              <a:rPr dirty="0" sz="1550" spc="1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gates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Cambria Math"/>
                <a:cs typeface="Cambria Math"/>
              </a:rPr>
              <a:t>𝑈(𝜃)</a:t>
            </a:r>
            <a:r>
              <a:rPr dirty="0" sz="1550" spc="135">
                <a:latin typeface="Cambria Math"/>
                <a:cs typeface="Cambria Math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w.l.o.g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be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written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as</a:t>
            </a:r>
            <a:r>
              <a:rPr dirty="0" sz="1550" spc="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composition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5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Pauli-</a:t>
            </a:r>
            <a:endParaRPr sz="1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rotational</a:t>
            </a:r>
            <a:r>
              <a:rPr dirty="0" sz="1550" spc="229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gates:</a:t>
            </a:r>
            <a:endParaRPr sz="1550">
              <a:latin typeface="Times New Roman"/>
              <a:cs typeface="Times New Roman"/>
            </a:endParaRPr>
          </a:p>
          <a:p>
            <a:pPr algn="ctr" marL="184785">
              <a:lnSpc>
                <a:spcPct val="100000"/>
              </a:lnSpc>
              <a:spcBef>
                <a:spcPts val="15"/>
              </a:spcBef>
              <a:tabLst>
                <a:tab pos="1034415" algn="l"/>
              </a:tabLst>
            </a:pPr>
            <a:r>
              <a:rPr dirty="0" sz="1550" spc="-114">
                <a:latin typeface="Trebuchet MS"/>
                <a:cs typeface="Trebuchet MS"/>
              </a:rPr>
              <a:t>i.e.,</a:t>
            </a:r>
            <a:r>
              <a:rPr dirty="0" sz="1550" spc="-85">
                <a:latin typeface="Trebuchet MS"/>
                <a:cs typeface="Trebuchet MS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95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𝜃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3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𝑋</a:t>
            </a:r>
            <a:r>
              <a:rPr dirty="0" baseline="-16203" sz="1800" spc="69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𝜃</a:t>
            </a:r>
            <a:r>
              <a:rPr dirty="0" baseline="-16203" sz="1800">
                <a:latin typeface="Cambria Math"/>
                <a:cs typeface="Cambria Math"/>
              </a:rPr>
              <a:t>0</a:t>
            </a:r>
            <a:r>
              <a:rPr dirty="0" baseline="-16203" sz="1800" spc="67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7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𝑌</a:t>
            </a:r>
            <a:r>
              <a:rPr dirty="0" baseline="-16203" sz="1800" spc="70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𝜃</a:t>
            </a:r>
            <a:r>
              <a:rPr dirty="0" baseline="-16203" sz="1800">
                <a:latin typeface="Cambria Math"/>
                <a:cs typeface="Cambria Math"/>
              </a:rPr>
              <a:t>1</a:t>
            </a:r>
            <a:r>
              <a:rPr dirty="0" baseline="-16203" sz="1800" spc="667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7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𝑍</a:t>
            </a:r>
            <a:r>
              <a:rPr dirty="0" baseline="-16203" sz="1800" spc="719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2</a:t>
            </a:r>
            <a:endParaRPr baseline="-16203"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550">
              <a:latin typeface="Cambria Math"/>
              <a:cs typeface="Cambria Math"/>
            </a:endParaRPr>
          </a:p>
          <a:p>
            <a:pPr marL="50800" marR="17780">
              <a:lnSpc>
                <a:spcPct val="103600"/>
              </a:lnSpc>
            </a:pPr>
            <a:r>
              <a:rPr dirty="0" sz="1550">
                <a:latin typeface="Times New Roman"/>
                <a:cs typeface="Times New Roman"/>
              </a:rPr>
              <a:t>Rotational</a:t>
            </a:r>
            <a:r>
              <a:rPr dirty="0" sz="1550" spc="16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gates</a:t>
            </a:r>
            <a:r>
              <a:rPr dirty="0" sz="1550" spc="1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are</a:t>
            </a:r>
            <a:r>
              <a:rPr dirty="0" sz="1550" spc="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function</a:t>
            </a:r>
            <a:r>
              <a:rPr dirty="0" sz="1550" spc="10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sin</a:t>
            </a:r>
            <a:r>
              <a:rPr dirty="0" sz="1550" spc="10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and</a:t>
            </a:r>
            <a:r>
              <a:rPr dirty="0" sz="1550" spc="10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cosine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functions,</a:t>
            </a:r>
            <a:r>
              <a:rPr dirty="0" sz="1550" spc="235">
                <a:latin typeface="Times New Roman"/>
                <a:cs typeface="Times New Roman"/>
              </a:rPr>
              <a:t> </a:t>
            </a:r>
            <a:r>
              <a:rPr dirty="0" sz="1550" spc="-10" b="1">
                <a:latin typeface="Times New Roman"/>
                <a:cs typeface="Times New Roman"/>
              </a:rPr>
              <a:t>whose </a:t>
            </a:r>
            <a:r>
              <a:rPr dirty="0" sz="1550" b="1">
                <a:latin typeface="Times New Roman"/>
                <a:cs typeface="Times New Roman"/>
              </a:rPr>
              <a:t>derivatives</a:t>
            </a:r>
            <a:r>
              <a:rPr dirty="0" sz="1550" spc="9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are</a:t>
            </a:r>
            <a:r>
              <a:rPr dirty="0" sz="1550" spc="18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just</a:t>
            </a:r>
            <a:r>
              <a:rPr dirty="0" sz="1550" spc="215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function</a:t>
            </a:r>
            <a:r>
              <a:rPr dirty="0" sz="1550" spc="14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shifted</a:t>
            </a:r>
            <a:r>
              <a:rPr dirty="0" sz="1550" spc="14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versions</a:t>
            </a:r>
            <a:r>
              <a:rPr dirty="0" sz="1550" spc="95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of</a:t>
            </a:r>
            <a:r>
              <a:rPr dirty="0" sz="1550" spc="110" b="1">
                <a:latin typeface="Times New Roman"/>
                <a:cs typeface="Times New Roman"/>
              </a:rPr>
              <a:t> </a:t>
            </a:r>
            <a:r>
              <a:rPr dirty="0" sz="1550" b="1">
                <a:latin typeface="Times New Roman"/>
                <a:cs typeface="Times New Roman"/>
              </a:rPr>
              <a:t>themselves</a:t>
            </a:r>
            <a:r>
              <a:rPr dirty="0" sz="1550">
                <a:latin typeface="Times New Roman"/>
                <a:cs typeface="Times New Roman"/>
              </a:rPr>
              <a:t>.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This </a:t>
            </a:r>
            <a:r>
              <a:rPr dirty="0" sz="1550">
                <a:latin typeface="Times New Roman"/>
                <a:cs typeface="Times New Roman"/>
              </a:rPr>
              <a:t>allows</a:t>
            </a:r>
            <a:r>
              <a:rPr dirty="0" sz="1550" spc="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us</a:t>
            </a:r>
            <a:r>
              <a:rPr dirty="0" sz="1550" spc="1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efficiently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compute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derivates</a:t>
            </a:r>
            <a:r>
              <a:rPr dirty="0" sz="1550" spc="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by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running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forward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pass </a:t>
            </a:r>
            <a:r>
              <a:rPr dirty="0" sz="1550">
                <a:latin typeface="Times New Roman"/>
                <a:cs typeface="Times New Roman"/>
              </a:rPr>
              <a:t>with</a:t>
            </a:r>
            <a:r>
              <a:rPr dirty="0" sz="1550" spc="10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shifted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parameters.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239889" y="4256404"/>
            <a:ext cx="1090930" cy="185420"/>
            <a:chOff x="7239889" y="4256404"/>
            <a:chExt cx="1090930" cy="18542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889" y="4256404"/>
              <a:ext cx="252475" cy="18529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8216" y="4256404"/>
              <a:ext cx="252475" cy="18529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838825" y="4199318"/>
            <a:ext cx="31203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734185" algn="l"/>
                <a:tab pos="2617470" algn="l"/>
              </a:tabLst>
            </a:pPr>
            <a:r>
              <a:rPr dirty="0" sz="1550">
                <a:latin typeface="Times New Roman"/>
                <a:cs typeface="Times New Roman"/>
              </a:rPr>
              <a:t>Example: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 spc="50">
                <a:latin typeface="Cambria Math"/>
                <a:cs typeface="Cambria Math"/>
              </a:rPr>
              <a:t>∇</a:t>
            </a:r>
            <a:r>
              <a:rPr dirty="0" baseline="-16203" sz="1800" spc="75">
                <a:latin typeface="Cambria Math"/>
                <a:cs typeface="Cambria Math"/>
              </a:rPr>
              <a:t>𝜃</a:t>
            </a:r>
            <a:r>
              <a:rPr dirty="0" baseline="-16203" sz="1800" spc="179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sin</a:t>
            </a:r>
            <a:r>
              <a:rPr dirty="0" sz="1550" spc="434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𝜃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5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cos</a:t>
            </a:r>
            <a:r>
              <a:rPr dirty="0" sz="1550" spc="345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𝜃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3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sin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967597" y="4184269"/>
            <a:ext cx="672465" cy="330200"/>
          </a:xfrm>
          <a:custGeom>
            <a:avLst/>
            <a:gdLst/>
            <a:ahLst/>
            <a:cxnLst/>
            <a:rect l="l" t="t" r="r" b="b"/>
            <a:pathLst>
              <a:path w="672465" h="330200">
                <a:moveTo>
                  <a:pt x="74422" y="7747"/>
                </a:moveTo>
                <a:lnTo>
                  <a:pt x="29756" y="40513"/>
                </a:lnTo>
                <a:lnTo>
                  <a:pt x="10820" y="84086"/>
                </a:lnTo>
                <a:lnTo>
                  <a:pt x="1193" y="136017"/>
                </a:lnTo>
                <a:lnTo>
                  <a:pt x="0" y="164846"/>
                </a:lnTo>
                <a:lnTo>
                  <a:pt x="1155" y="192697"/>
                </a:lnTo>
                <a:lnTo>
                  <a:pt x="10820" y="245465"/>
                </a:lnTo>
                <a:lnTo>
                  <a:pt x="29756" y="289356"/>
                </a:lnTo>
                <a:lnTo>
                  <a:pt x="55664" y="319976"/>
                </a:lnTo>
                <a:lnTo>
                  <a:pt x="71120" y="329946"/>
                </a:lnTo>
                <a:lnTo>
                  <a:pt x="74422" y="322072"/>
                </a:lnTo>
                <a:lnTo>
                  <a:pt x="61988" y="312077"/>
                </a:lnTo>
                <a:lnTo>
                  <a:pt x="51003" y="299008"/>
                </a:lnTo>
                <a:lnTo>
                  <a:pt x="33401" y="263652"/>
                </a:lnTo>
                <a:lnTo>
                  <a:pt x="22313" y="218338"/>
                </a:lnTo>
                <a:lnTo>
                  <a:pt x="18669" y="165100"/>
                </a:lnTo>
                <a:lnTo>
                  <a:pt x="19596" y="137033"/>
                </a:lnTo>
                <a:lnTo>
                  <a:pt x="27025" y="87363"/>
                </a:lnTo>
                <a:lnTo>
                  <a:pt x="41643" y="46812"/>
                </a:lnTo>
                <a:lnTo>
                  <a:pt x="62077" y="17805"/>
                </a:lnTo>
                <a:lnTo>
                  <a:pt x="74422" y="7747"/>
                </a:lnTo>
                <a:close/>
              </a:path>
              <a:path w="672465" h="330200">
                <a:moveTo>
                  <a:pt x="190881" y="155321"/>
                </a:moveTo>
                <a:lnTo>
                  <a:pt x="86106" y="155321"/>
                </a:lnTo>
                <a:lnTo>
                  <a:pt x="86106" y="164846"/>
                </a:lnTo>
                <a:lnTo>
                  <a:pt x="190881" y="164846"/>
                </a:lnTo>
                <a:lnTo>
                  <a:pt x="190881" y="155321"/>
                </a:lnTo>
                <a:close/>
              </a:path>
              <a:path w="672465" h="330200">
                <a:moveTo>
                  <a:pt x="672338" y="164846"/>
                </a:moveTo>
                <a:lnTo>
                  <a:pt x="671156" y="137033"/>
                </a:lnTo>
                <a:lnTo>
                  <a:pt x="671118" y="136017"/>
                </a:lnTo>
                <a:lnTo>
                  <a:pt x="667486" y="109093"/>
                </a:lnTo>
                <a:lnTo>
                  <a:pt x="653034" y="60960"/>
                </a:lnTo>
                <a:lnTo>
                  <a:pt x="630326" y="23533"/>
                </a:lnTo>
                <a:lnTo>
                  <a:pt x="600964" y="0"/>
                </a:lnTo>
                <a:lnTo>
                  <a:pt x="597916" y="7747"/>
                </a:lnTo>
                <a:lnTo>
                  <a:pt x="610171" y="17805"/>
                </a:lnTo>
                <a:lnTo>
                  <a:pt x="621055" y="30822"/>
                </a:lnTo>
                <a:lnTo>
                  <a:pt x="638683" y="65786"/>
                </a:lnTo>
                <a:lnTo>
                  <a:pt x="649935" y="111112"/>
                </a:lnTo>
                <a:lnTo>
                  <a:pt x="653656" y="164846"/>
                </a:lnTo>
                <a:lnTo>
                  <a:pt x="653669" y="165100"/>
                </a:lnTo>
                <a:lnTo>
                  <a:pt x="649947" y="218338"/>
                </a:lnTo>
                <a:lnTo>
                  <a:pt x="638810" y="263652"/>
                </a:lnTo>
                <a:lnTo>
                  <a:pt x="621220" y="299008"/>
                </a:lnTo>
                <a:lnTo>
                  <a:pt x="597916" y="322072"/>
                </a:lnTo>
                <a:lnTo>
                  <a:pt x="600964" y="329946"/>
                </a:lnTo>
                <a:lnTo>
                  <a:pt x="642493" y="289356"/>
                </a:lnTo>
                <a:lnTo>
                  <a:pt x="661454" y="245465"/>
                </a:lnTo>
                <a:lnTo>
                  <a:pt x="671118" y="193548"/>
                </a:lnTo>
                <a:lnTo>
                  <a:pt x="672325" y="165100"/>
                </a:lnTo>
                <a:lnTo>
                  <a:pt x="672338" y="164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044305" y="4089065"/>
            <a:ext cx="126364" cy="46926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25">
                <a:latin typeface="Cambria Math"/>
                <a:cs typeface="Cambria Math"/>
              </a:rPr>
              <a:t>𝜋</a:t>
            </a:r>
            <a:endParaRPr sz="1200">
              <a:latin typeface="Cambria Math"/>
              <a:cs typeface="Cambria Math"/>
            </a:endParaRPr>
          </a:p>
          <a:p>
            <a:pPr marL="20320">
              <a:lnSpc>
                <a:spcPct val="100000"/>
              </a:lnSpc>
              <a:spcBef>
                <a:spcPts val="305"/>
              </a:spcBef>
            </a:pPr>
            <a:r>
              <a:rPr dirty="0" sz="1200" spc="-50">
                <a:latin typeface="Cambria Math"/>
                <a:cs typeface="Cambria Math"/>
              </a:rPr>
              <a:t>2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276586" y="4184269"/>
            <a:ext cx="628015" cy="330200"/>
          </a:xfrm>
          <a:custGeom>
            <a:avLst/>
            <a:gdLst/>
            <a:ahLst/>
            <a:cxnLst/>
            <a:rect l="l" t="t" r="r" b="b"/>
            <a:pathLst>
              <a:path w="628015" h="330200">
                <a:moveTo>
                  <a:pt x="74422" y="7747"/>
                </a:moveTo>
                <a:lnTo>
                  <a:pt x="29768" y="40513"/>
                </a:lnTo>
                <a:lnTo>
                  <a:pt x="10871" y="84086"/>
                </a:lnTo>
                <a:lnTo>
                  <a:pt x="1206" y="136017"/>
                </a:lnTo>
                <a:lnTo>
                  <a:pt x="0" y="164846"/>
                </a:lnTo>
                <a:lnTo>
                  <a:pt x="1168" y="192697"/>
                </a:lnTo>
                <a:lnTo>
                  <a:pt x="10871" y="245465"/>
                </a:lnTo>
                <a:lnTo>
                  <a:pt x="29768" y="289356"/>
                </a:lnTo>
                <a:lnTo>
                  <a:pt x="55765" y="319976"/>
                </a:lnTo>
                <a:lnTo>
                  <a:pt x="71247" y="329946"/>
                </a:lnTo>
                <a:lnTo>
                  <a:pt x="74422" y="322072"/>
                </a:lnTo>
                <a:lnTo>
                  <a:pt x="62001" y="312077"/>
                </a:lnTo>
                <a:lnTo>
                  <a:pt x="51041" y="299008"/>
                </a:lnTo>
                <a:lnTo>
                  <a:pt x="33401" y="263652"/>
                </a:lnTo>
                <a:lnTo>
                  <a:pt x="22364" y="218338"/>
                </a:lnTo>
                <a:lnTo>
                  <a:pt x="19685" y="193548"/>
                </a:lnTo>
                <a:lnTo>
                  <a:pt x="19583" y="192697"/>
                </a:lnTo>
                <a:lnTo>
                  <a:pt x="19596" y="137033"/>
                </a:lnTo>
                <a:lnTo>
                  <a:pt x="27025" y="87363"/>
                </a:lnTo>
                <a:lnTo>
                  <a:pt x="41719" y="46812"/>
                </a:lnTo>
                <a:lnTo>
                  <a:pt x="62153" y="17805"/>
                </a:lnTo>
                <a:lnTo>
                  <a:pt x="74422" y="7747"/>
                </a:lnTo>
                <a:close/>
              </a:path>
              <a:path w="628015" h="330200">
                <a:moveTo>
                  <a:pt x="548767" y="155321"/>
                </a:moveTo>
                <a:lnTo>
                  <a:pt x="443992" y="155321"/>
                </a:lnTo>
                <a:lnTo>
                  <a:pt x="443992" y="164846"/>
                </a:lnTo>
                <a:lnTo>
                  <a:pt x="548767" y="164846"/>
                </a:lnTo>
                <a:lnTo>
                  <a:pt x="548767" y="155321"/>
                </a:lnTo>
                <a:close/>
              </a:path>
              <a:path w="628015" h="330200">
                <a:moveTo>
                  <a:pt x="627888" y="164846"/>
                </a:moveTo>
                <a:lnTo>
                  <a:pt x="626706" y="137033"/>
                </a:lnTo>
                <a:lnTo>
                  <a:pt x="626668" y="136017"/>
                </a:lnTo>
                <a:lnTo>
                  <a:pt x="623036" y="109093"/>
                </a:lnTo>
                <a:lnTo>
                  <a:pt x="608584" y="60960"/>
                </a:lnTo>
                <a:lnTo>
                  <a:pt x="585939" y="23533"/>
                </a:lnTo>
                <a:lnTo>
                  <a:pt x="556641" y="0"/>
                </a:lnTo>
                <a:lnTo>
                  <a:pt x="553466" y="7747"/>
                </a:lnTo>
                <a:lnTo>
                  <a:pt x="565746" y="17805"/>
                </a:lnTo>
                <a:lnTo>
                  <a:pt x="576668" y="30822"/>
                </a:lnTo>
                <a:lnTo>
                  <a:pt x="594360" y="65786"/>
                </a:lnTo>
                <a:lnTo>
                  <a:pt x="605497" y="111112"/>
                </a:lnTo>
                <a:lnTo>
                  <a:pt x="609206" y="164846"/>
                </a:lnTo>
                <a:lnTo>
                  <a:pt x="609219" y="165100"/>
                </a:lnTo>
                <a:lnTo>
                  <a:pt x="605510" y="218338"/>
                </a:lnTo>
                <a:lnTo>
                  <a:pt x="594487" y="263652"/>
                </a:lnTo>
                <a:lnTo>
                  <a:pt x="576834" y="299008"/>
                </a:lnTo>
                <a:lnTo>
                  <a:pt x="553466" y="322072"/>
                </a:lnTo>
                <a:lnTo>
                  <a:pt x="556641" y="329946"/>
                </a:lnTo>
                <a:lnTo>
                  <a:pt x="598106" y="289356"/>
                </a:lnTo>
                <a:lnTo>
                  <a:pt x="617004" y="245465"/>
                </a:lnTo>
                <a:lnTo>
                  <a:pt x="626668" y="193548"/>
                </a:lnTo>
                <a:lnTo>
                  <a:pt x="627875" y="165100"/>
                </a:lnTo>
                <a:lnTo>
                  <a:pt x="627888" y="164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210293" y="4199318"/>
            <a:ext cx="167195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11809" algn="l"/>
                <a:tab pos="1156335" algn="l"/>
              </a:tabLst>
            </a:pPr>
            <a:r>
              <a:rPr dirty="0" sz="1550">
                <a:latin typeface="Cambria Math"/>
                <a:cs typeface="Cambria Math"/>
              </a:rPr>
              <a:t>−</a:t>
            </a:r>
            <a:r>
              <a:rPr dirty="0" sz="1550" spc="45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𝜃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48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sin</a:t>
            </a:r>
            <a:r>
              <a:rPr dirty="0" sz="1550">
                <a:latin typeface="Cambria Math"/>
                <a:cs typeface="Cambria Math"/>
              </a:rPr>
              <a:t>	𝜃</a:t>
            </a:r>
            <a:r>
              <a:rPr dirty="0" sz="1550" spc="8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+</a:t>
            </a:r>
            <a:r>
              <a:rPr dirty="0" sz="1550" spc="45">
                <a:latin typeface="Cambria Math"/>
                <a:cs typeface="Cambria Math"/>
              </a:rPr>
              <a:t> </a:t>
            </a:r>
            <a:r>
              <a:rPr dirty="0" baseline="43981" sz="1800" spc="37">
                <a:latin typeface="Cambria Math"/>
                <a:cs typeface="Cambria Math"/>
              </a:rPr>
              <a:t>𝜋</a:t>
            </a:r>
            <a:endParaRPr baseline="43981" sz="180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725404" y="4349750"/>
            <a:ext cx="1136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2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020806" y="4199318"/>
            <a:ext cx="74676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 i="1">
                <a:latin typeface="Times New Roman"/>
                <a:cs typeface="Times New Roman"/>
              </a:rPr>
              <a:t>(original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01456" y="4683061"/>
            <a:ext cx="114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2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838825" y="4533328"/>
            <a:ext cx="31445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i="1">
                <a:latin typeface="Times New Roman"/>
                <a:cs typeface="Times New Roman"/>
              </a:rPr>
              <a:t>function</a:t>
            </a:r>
            <a:r>
              <a:rPr dirty="0" sz="1550" spc="70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shifted</a:t>
            </a:r>
            <a:r>
              <a:rPr dirty="0" sz="1550" spc="70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by</a:t>
            </a:r>
            <a:r>
              <a:rPr dirty="0" sz="1550" spc="85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a</a:t>
            </a:r>
            <a:r>
              <a:rPr dirty="0" sz="1550" spc="70" i="1">
                <a:latin typeface="Times New Roman"/>
                <a:cs typeface="Times New Roman"/>
              </a:rPr>
              <a:t> </a:t>
            </a:r>
            <a:r>
              <a:rPr dirty="0" sz="1550" i="1">
                <a:latin typeface="Times New Roman"/>
                <a:cs typeface="Times New Roman"/>
              </a:rPr>
              <a:t>parameter</a:t>
            </a:r>
            <a:r>
              <a:rPr dirty="0" sz="1550" spc="150" i="1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</a:t>
            </a:r>
            <a:r>
              <a:rPr dirty="0" sz="1550" spc="-10">
                <a:latin typeface="Times New Roman"/>
                <a:cs typeface="Times New Roman"/>
              </a:rPr>
              <a:t> </a:t>
            </a:r>
            <a:r>
              <a:rPr dirty="0" u="sng" baseline="43981" sz="1800" spc="-29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dirty="0" u="sng" baseline="43981" sz="1800" spc="112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𝜋</a:t>
            </a:r>
            <a:r>
              <a:rPr dirty="0" baseline="43981" sz="1800" spc="277">
                <a:latin typeface="Cambria Math"/>
                <a:cs typeface="Cambria Math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)</a:t>
            </a:r>
            <a:r>
              <a:rPr dirty="0" sz="1550" spc="75">
                <a:latin typeface="Times New Roman"/>
                <a:cs typeface="Times New Roman"/>
              </a:rPr>
              <a:t> </a:t>
            </a:r>
            <a:r>
              <a:rPr dirty="0" sz="1550" spc="-50" i="1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algn="ctr" marL="353060" marR="346075" indent="2540">
              <a:lnSpc>
                <a:spcPct val="103000"/>
              </a:lnSpc>
              <a:spcBef>
                <a:spcPts val="70"/>
              </a:spcBef>
            </a:pPr>
            <a:r>
              <a:rPr dirty="0"/>
              <a:t>While</a:t>
            </a:r>
            <a:r>
              <a:rPr dirty="0" spc="145"/>
              <a:t> </a:t>
            </a:r>
            <a:r>
              <a:rPr dirty="0"/>
              <a:t>backprop</a:t>
            </a:r>
            <a:r>
              <a:rPr dirty="0" spc="130"/>
              <a:t> </a:t>
            </a:r>
            <a:r>
              <a:rPr dirty="0"/>
              <a:t>works</a:t>
            </a:r>
            <a:r>
              <a:rPr dirty="0" spc="160"/>
              <a:t> </a:t>
            </a:r>
            <a:r>
              <a:rPr dirty="0"/>
              <a:t>for</a:t>
            </a:r>
            <a:r>
              <a:rPr dirty="0" spc="85"/>
              <a:t> </a:t>
            </a:r>
            <a:r>
              <a:rPr dirty="0"/>
              <a:t>simulators,</a:t>
            </a:r>
            <a:r>
              <a:rPr dirty="0" spc="60"/>
              <a:t> </a:t>
            </a:r>
            <a:r>
              <a:rPr dirty="0"/>
              <a:t>we</a:t>
            </a:r>
            <a:r>
              <a:rPr dirty="0" spc="150"/>
              <a:t> </a:t>
            </a:r>
            <a:r>
              <a:rPr dirty="0"/>
              <a:t>cannot</a:t>
            </a:r>
            <a:r>
              <a:rPr dirty="0" spc="95"/>
              <a:t> </a:t>
            </a:r>
            <a:r>
              <a:rPr dirty="0" spc="-10"/>
              <a:t>compute </a:t>
            </a:r>
            <a:r>
              <a:rPr dirty="0"/>
              <a:t>gradients</a:t>
            </a:r>
            <a:r>
              <a:rPr dirty="0" spc="110"/>
              <a:t> </a:t>
            </a:r>
            <a:r>
              <a:rPr dirty="0"/>
              <a:t>no</a:t>
            </a:r>
            <a:r>
              <a:rPr dirty="0" spc="80"/>
              <a:t> </a:t>
            </a:r>
            <a:r>
              <a:rPr dirty="0"/>
              <a:t>real</a:t>
            </a:r>
            <a:r>
              <a:rPr dirty="0" spc="55"/>
              <a:t> </a:t>
            </a:r>
            <a:r>
              <a:rPr dirty="0"/>
              <a:t>devices</a:t>
            </a:r>
            <a:r>
              <a:rPr dirty="0" spc="114"/>
              <a:t> </a:t>
            </a:r>
            <a:r>
              <a:rPr dirty="0"/>
              <a:t>using</a:t>
            </a:r>
            <a:r>
              <a:rPr dirty="0" spc="80"/>
              <a:t> </a:t>
            </a:r>
            <a:r>
              <a:rPr dirty="0"/>
              <a:t>that</a:t>
            </a:r>
            <a:r>
              <a:rPr dirty="0" spc="140"/>
              <a:t> </a:t>
            </a:r>
            <a:r>
              <a:rPr dirty="0"/>
              <a:t>method,</a:t>
            </a:r>
            <a:r>
              <a:rPr dirty="0" spc="105"/>
              <a:t> </a:t>
            </a:r>
            <a:r>
              <a:rPr dirty="0"/>
              <a:t>the</a:t>
            </a:r>
            <a:r>
              <a:rPr dirty="0" spc="100"/>
              <a:t> </a:t>
            </a:r>
            <a:r>
              <a:rPr dirty="0"/>
              <a:t>use</a:t>
            </a:r>
            <a:r>
              <a:rPr dirty="0" spc="105"/>
              <a:t> </a:t>
            </a:r>
            <a:r>
              <a:rPr dirty="0"/>
              <a:t>of</a:t>
            </a:r>
            <a:r>
              <a:rPr dirty="0" spc="40"/>
              <a:t> </a:t>
            </a:r>
            <a:r>
              <a:rPr dirty="0" spc="-20"/>
              <a:t>real </a:t>
            </a:r>
            <a:r>
              <a:rPr dirty="0"/>
              <a:t>quantum</a:t>
            </a:r>
            <a:r>
              <a:rPr dirty="0" spc="114"/>
              <a:t> </a:t>
            </a:r>
            <a:r>
              <a:rPr dirty="0"/>
              <a:t>devices</a:t>
            </a:r>
            <a:r>
              <a:rPr dirty="0" spc="135"/>
              <a:t> </a:t>
            </a:r>
            <a:r>
              <a:rPr dirty="0"/>
              <a:t>is</a:t>
            </a:r>
            <a:r>
              <a:rPr dirty="0" spc="50"/>
              <a:t> </a:t>
            </a:r>
            <a:r>
              <a:rPr dirty="0" spc="-10"/>
              <a:t>limited.</a:t>
            </a:r>
          </a:p>
          <a:p>
            <a:pPr algn="ctr" marL="9525">
              <a:lnSpc>
                <a:spcPct val="100000"/>
              </a:lnSpc>
              <a:spcBef>
                <a:spcPts val="865"/>
              </a:spcBef>
            </a:pP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Solution</a:t>
            </a:r>
            <a:r>
              <a:rPr dirty="0" u="sng" spc="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…</a:t>
            </a:r>
            <a:r>
              <a:rPr dirty="0" u="sng" spc="1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Numerical</a:t>
            </a:r>
            <a:r>
              <a:rPr dirty="0" u="sng" spc="1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Methods</a:t>
            </a:r>
          </a:p>
          <a:p>
            <a:pPr algn="ctr" marL="302260" marR="278765">
              <a:lnSpc>
                <a:spcPts val="1950"/>
              </a:lnSpc>
              <a:spcBef>
                <a:spcPts val="5"/>
              </a:spcBef>
            </a:pPr>
            <a:r>
              <a:rPr dirty="0"/>
              <a:t>Unlike</a:t>
            </a:r>
            <a:r>
              <a:rPr dirty="0" spc="220"/>
              <a:t> </a:t>
            </a:r>
            <a:r>
              <a:rPr dirty="0"/>
              <a:t>analytical</a:t>
            </a:r>
            <a:r>
              <a:rPr dirty="0" spc="160"/>
              <a:t> </a:t>
            </a:r>
            <a:r>
              <a:rPr dirty="0"/>
              <a:t>methods,</a:t>
            </a:r>
            <a:r>
              <a:rPr dirty="0" spc="125"/>
              <a:t> </a:t>
            </a:r>
            <a:r>
              <a:rPr dirty="0"/>
              <a:t>numerical</a:t>
            </a:r>
            <a:r>
              <a:rPr dirty="0" spc="165"/>
              <a:t> </a:t>
            </a:r>
            <a:r>
              <a:rPr dirty="0"/>
              <a:t>methods</a:t>
            </a:r>
            <a:r>
              <a:rPr dirty="0" spc="125"/>
              <a:t> </a:t>
            </a:r>
            <a:r>
              <a:rPr dirty="0"/>
              <a:t>can</a:t>
            </a:r>
            <a:r>
              <a:rPr dirty="0" spc="200"/>
              <a:t> </a:t>
            </a:r>
            <a:r>
              <a:rPr dirty="0" spc="-10"/>
              <a:t>compute </a:t>
            </a:r>
            <a:r>
              <a:rPr dirty="0"/>
              <a:t>gradients</a:t>
            </a:r>
            <a:r>
              <a:rPr dirty="0" spc="114"/>
              <a:t> </a:t>
            </a:r>
            <a:r>
              <a:rPr dirty="0"/>
              <a:t>up</a:t>
            </a:r>
            <a:r>
              <a:rPr dirty="0" spc="90"/>
              <a:t> </a:t>
            </a:r>
            <a:r>
              <a:rPr dirty="0"/>
              <a:t>to</a:t>
            </a:r>
            <a:r>
              <a:rPr dirty="0" spc="8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level</a:t>
            </a:r>
            <a:r>
              <a:rPr dirty="0" spc="60"/>
              <a:t> </a:t>
            </a:r>
            <a:r>
              <a:rPr dirty="0"/>
              <a:t>of</a:t>
            </a:r>
            <a:r>
              <a:rPr dirty="0" spc="135"/>
              <a:t> </a:t>
            </a:r>
            <a:r>
              <a:rPr dirty="0"/>
              <a:t>noise</a:t>
            </a:r>
            <a:r>
              <a:rPr dirty="0" spc="105"/>
              <a:t> </a:t>
            </a:r>
            <a:r>
              <a:rPr dirty="0"/>
              <a:t>using</a:t>
            </a:r>
            <a:r>
              <a:rPr dirty="0" spc="90"/>
              <a:t> </a:t>
            </a:r>
            <a:r>
              <a:rPr dirty="0"/>
              <a:t>the</a:t>
            </a:r>
            <a:r>
              <a:rPr dirty="0" spc="105"/>
              <a:t> </a:t>
            </a:r>
            <a:r>
              <a:rPr dirty="0" spc="-10"/>
              <a:t>outputs.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</a:p>
          <a:p>
            <a:pPr algn="ctr" marL="12700" marR="5080" indent="12700">
              <a:lnSpc>
                <a:spcPct val="103000"/>
              </a:lnSpc>
            </a:pPr>
            <a:r>
              <a:rPr dirty="0"/>
              <a:t>An</a:t>
            </a:r>
            <a:r>
              <a:rPr dirty="0" spc="105"/>
              <a:t> </a:t>
            </a:r>
            <a:r>
              <a:rPr dirty="0"/>
              <a:t>example</a:t>
            </a:r>
            <a:r>
              <a:rPr dirty="0" spc="125"/>
              <a:t> </a:t>
            </a:r>
            <a:r>
              <a:rPr dirty="0"/>
              <a:t>of</a:t>
            </a:r>
            <a:r>
              <a:rPr dirty="0" spc="65"/>
              <a:t> </a:t>
            </a:r>
            <a:r>
              <a:rPr dirty="0"/>
              <a:t>this</a:t>
            </a:r>
            <a:r>
              <a:rPr dirty="0" spc="135"/>
              <a:t> </a:t>
            </a:r>
            <a:r>
              <a:rPr dirty="0"/>
              <a:t>is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125"/>
              <a:t> </a:t>
            </a:r>
            <a:r>
              <a:rPr dirty="0"/>
              <a:t>‘</a:t>
            </a:r>
            <a:r>
              <a:rPr dirty="0" u="sng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finite</a:t>
            </a:r>
            <a:r>
              <a:rPr dirty="0" u="sng" spc="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difference</a:t>
            </a:r>
            <a:r>
              <a:rPr dirty="0"/>
              <a:t>’</a:t>
            </a:r>
            <a:r>
              <a:rPr dirty="0" spc="-25"/>
              <a:t> </a:t>
            </a:r>
            <a:r>
              <a:rPr dirty="0"/>
              <a:t>method</a:t>
            </a:r>
            <a:r>
              <a:rPr dirty="0" spc="110"/>
              <a:t> </a:t>
            </a:r>
            <a:r>
              <a:rPr dirty="0" spc="-10"/>
              <a:t>which </a:t>
            </a:r>
            <a:r>
              <a:rPr dirty="0"/>
              <a:t>approximates</a:t>
            </a:r>
            <a:r>
              <a:rPr dirty="0" spc="155"/>
              <a:t> </a:t>
            </a:r>
            <a:r>
              <a:rPr dirty="0"/>
              <a:t>gradients</a:t>
            </a:r>
            <a:r>
              <a:rPr dirty="0" spc="160"/>
              <a:t> </a:t>
            </a:r>
            <a:r>
              <a:rPr dirty="0"/>
              <a:t>by</a:t>
            </a:r>
            <a:r>
              <a:rPr dirty="0" spc="130"/>
              <a:t> </a:t>
            </a:r>
            <a:r>
              <a:rPr dirty="0"/>
              <a:t>discretizing</a:t>
            </a:r>
            <a:r>
              <a:rPr dirty="0" spc="125"/>
              <a:t> </a:t>
            </a:r>
            <a:r>
              <a:rPr dirty="0"/>
              <a:t>the</a:t>
            </a:r>
            <a:r>
              <a:rPr dirty="0" spc="145"/>
              <a:t> </a:t>
            </a:r>
            <a:r>
              <a:rPr dirty="0"/>
              <a:t>outputs.</a:t>
            </a:r>
            <a:r>
              <a:rPr dirty="0" spc="155"/>
              <a:t> </a:t>
            </a:r>
            <a:r>
              <a:rPr dirty="0"/>
              <a:t>However,</a:t>
            </a:r>
            <a:r>
              <a:rPr dirty="0" spc="150"/>
              <a:t> </a:t>
            </a:r>
            <a:r>
              <a:rPr dirty="0" spc="-10"/>
              <a:t>these </a:t>
            </a:r>
            <a:r>
              <a:rPr dirty="0"/>
              <a:t>values</a:t>
            </a:r>
            <a:r>
              <a:rPr dirty="0" spc="140"/>
              <a:t> </a:t>
            </a:r>
            <a:r>
              <a:rPr dirty="0"/>
              <a:t>are</a:t>
            </a:r>
            <a:r>
              <a:rPr dirty="0" spc="130"/>
              <a:t> </a:t>
            </a:r>
            <a:r>
              <a:rPr dirty="0"/>
              <a:t>approximate</a:t>
            </a:r>
            <a:r>
              <a:rPr dirty="0" spc="130"/>
              <a:t> </a:t>
            </a:r>
            <a:r>
              <a:rPr dirty="0"/>
              <a:t>and</a:t>
            </a:r>
            <a:r>
              <a:rPr dirty="0" spc="114"/>
              <a:t> </a:t>
            </a:r>
            <a:r>
              <a:rPr dirty="0"/>
              <a:t>error</a:t>
            </a:r>
            <a:r>
              <a:rPr dirty="0" spc="70"/>
              <a:t> </a:t>
            </a:r>
            <a:r>
              <a:rPr dirty="0" spc="-10"/>
              <a:t>prone.</a:t>
            </a:r>
          </a:p>
          <a:p>
            <a:pPr>
              <a:lnSpc>
                <a:spcPct val="100000"/>
              </a:lnSpc>
              <a:spcBef>
                <a:spcPts val="190"/>
              </a:spcBef>
            </a:pPr>
          </a:p>
          <a:p>
            <a:pPr algn="ctr" marL="13335">
              <a:lnSpc>
                <a:spcPct val="100000"/>
              </a:lnSpc>
            </a:pP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Enter</a:t>
            </a:r>
            <a:r>
              <a:rPr dirty="0" u="sng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…</a:t>
            </a:r>
            <a:r>
              <a:rPr dirty="0" u="sng" spc="1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Parameter</a:t>
            </a:r>
            <a:r>
              <a:rPr dirty="0" u="sng" spc="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Shift</a:t>
            </a:r>
          </a:p>
          <a:p>
            <a:pPr algn="ctr" marL="3810">
              <a:lnSpc>
                <a:spcPct val="100000"/>
              </a:lnSpc>
              <a:spcBef>
                <a:spcPts val="90"/>
              </a:spcBef>
            </a:pPr>
            <a:r>
              <a:rPr dirty="0"/>
              <a:t>The</a:t>
            </a:r>
            <a:r>
              <a:rPr dirty="0" spc="140"/>
              <a:t> </a:t>
            </a:r>
            <a:r>
              <a:rPr dirty="0"/>
              <a:t>parameter</a:t>
            </a:r>
            <a:r>
              <a:rPr dirty="0" spc="175"/>
              <a:t> </a:t>
            </a:r>
            <a:r>
              <a:rPr dirty="0"/>
              <a:t>shift</a:t>
            </a:r>
            <a:r>
              <a:rPr dirty="0" spc="90"/>
              <a:t> </a:t>
            </a:r>
            <a:r>
              <a:rPr dirty="0"/>
              <a:t>method</a:t>
            </a:r>
            <a:r>
              <a:rPr dirty="0" spc="125"/>
              <a:t> </a:t>
            </a:r>
            <a:r>
              <a:rPr dirty="0"/>
              <a:t>leverages</a:t>
            </a:r>
            <a:r>
              <a:rPr dirty="0" spc="150"/>
              <a:t> </a:t>
            </a:r>
            <a:r>
              <a:rPr dirty="0"/>
              <a:t>the</a:t>
            </a:r>
            <a:r>
              <a:rPr dirty="0" spc="145"/>
              <a:t> </a:t>
            </a:r>
            <a:r>
              <a:rPr dirty="0"/>
              <a:t>special</a:t>
            </a:r>
            <a:r>
              <a:rPr dirty="0" spc="90"/>
              <a:t> </a:t>
            </a:r>
            <a:r>
              <a:rPr dirty="0"/>
              <a:t>properties</a:t>
            </a:r>
            <a:r>
              <a:rPr dirty="0" spc="155"/>
              <a:t> </a:t>
            </a:r>
            <a:r>
              <a:rPr dirty="0" spc="-25"/>
              <a:t>of</a:t>
            </a:r>
          </a:p>
          <a:p>
            <a:pPr algn="ctr" marL="11430">
              <a:lnSpc>
                <a:spcPct val="100000"/>
              </a:lnSpc>
              <a:spcBef>
                <a:spcPts val="95"/>
              </a:spcBef>
            </a:pPr>
            <a:r>
              <a:rPr dirty="0"/>
              <a:t>quantum</a:t>
            </a:r>
            <a:r>
              <a:rPr dirty="0" spc="110"/>
              <a:t> </a:t>
            </a:r>
            <a:r>
              <a:rPr dirty="0"/>
              <a:t>gates</a:t>
            </a:r>
            <a:r>
              <a:rPr dirty="0" spc="130"/>
              <a:t> </a:t>
            </a:r>
            <a:r>
              <a:rPr dirty="0"/>
              <a:t>to</a:t>
            </a:r>
            <a:r>
              <a:rPr dirty="0" spc="105"/>
              <a:t> </a:t>
            </a:r>
            <a:r>
              <a:rPr dirty="0"/>
              <a:t>produce</a:t>
            </a:r>
            <a:r>
              <a:rPr dirty="0" spc="114"/>
              <a:t> </a:t>
            </a:r>
            <a:r>
              <a:rPr dirty="0"/>
              <a:t>‘</a:t>
            </a:r>
            <a:r>
              <a:rPr dirty="0" u="sng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exact</a:t>
            </a:r>
            <a:r>
              <a:rPr dirty="0" u="sng" spc="16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pc="-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gradients</a:t>
            </a:r>
            <a:r>
              <a:rPr dirty="0" spc="-10"/>
              <a:t>’.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6075934" y="5040693"/>
            <a:ext cx="59436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latin typeface="Cambria Math"/>
                <a:cs typeface="Cambria Math"/>
              </a:rPr>
              <a:t>𝑅</a:t>
            </a:r>
            <a:r>
              <a:rPr dirty="0" baseline="-16203" sz="1800" spc="-15">
                <a:latin typeface="Cambria Math"/>
                <a:cs typeface="Cambria Math"/>
              </a:rPr>
              <a:t>𝑌</a:t>
            </a:r>
            <a:r>
              <a:rPr dirty="0" sz="1550" spc="-10">
                <a:latin typeface="Cambria Math"/>
                <a:cs typeface="Cambria Math"/>
              </a:rPr>
              <a:t>(𝜃)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123813" y="5054853"/>
            <a:ext cx="5454650" cy="1195070"/>
            <a:chOff x="6123813" y="5054853"/>
            <a:chExt cx="5454650" cy="1195070"/>
          </a:xfrm>
        </p:grpSpPr>
        <p:sp>
          <p:nvSpPr>
            <p:cNvPr id="23" name="object 23" descr=""/>
            <p:cNvSpPr/>
            <p:nvPr/>
          </p:nvSpPr>
          <p:spPr>
            <a:xfrm>
              <a:off x="6123813" y="5762573"/>
              <a:ext cx="120650" cy="53975"/>
            </a:xfrm>
            <a:custGeom>
              <a:avLst/>
              <a:gdLst/>
              <a:ahLst/>
              <a:cxnLst/>
              <a:rect l="l" t="t" r="r" b="b"/>
              <a:pathLst>
                <a:path w="120650" h="53975">
                  <a:moveTo>
                    <a:pt x="120396" y="40525"/>
                  </a:moveTo>
                  <a:lnTo>
                    <a:pt x="0" y="40525"/>
                  </a:lnTo>
                  <a:lnTo>
                    <a:pt x="0" y="53517"/>
                  </a:lnTo>
                  <a:lnTo>
                    <a:pt x="120396" y="53517"/>
                  </a:lnTo>
                  <a:lnTo>
                    <a:pt x="120396" y="40525"/>
                  </a:lnTo>
                  <a:close/>
                </a:path>
                <a:path w="120650" h="53975">
                  <a:moveTo>
                    <a:pt x="120396" y="0"/>
                  </a:moveTo>
                  <a:lnTo>
                    <a:pt x="0" y="0"/>
                  </a:lnTo>
                  <a:lnTo>
                    <a:pt x="0" y="12992"/>
                  </a:lnTo>
                  <a:lnTo>
                    <a:pt x="120396" y="12992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0475" y="5329300"/>
              <a:ext cx="636524" cy="92045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8619" y="5329300"/>
              <a:ext cx="766572" cy="92045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4552" y="5278500"/>
              <a:ext cx="98805" cy="14122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7623" y="5430773"/>
              <a:ext cx="771651" cy="27870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528937" y="5087619"/>
              <a:ext cx="706755" cy="854710"/>
            </a:xfrm>
            <a:custGeom>
              <a:avLst/>
              <a:gdLst/>
              <a:ahLst/>
              <a:cxnLst/>
              <a:rect l="l" t="t" r="r" b="b"/>
              <a:pathLst>
                <a:path w="706754" h="854710">
                  <a:moveTo>
                    <a:pt x="120396" y="440944"/>
                  </a:moveTo>
                  <a:lnTo>
                    <a:pt x="0" y="440944"/>
                  </a:lnTo>
                  <a:lnTo>
                    <a:pt x="0" y="453898"/>
                  </a:lnTo>
                  <a:lnTo>
                    <a:pt x="120396" y="453898"/>
                  </a:lnTo>
                  <a:lnTo>
                    <a:pt x="120396" y="440944"/>
                  </a:lnTo>
                  <a:close/>
                </a:path>
                <a:path w="706754" h="854710">
                  <a:moveTo>
                    <a:pt x="120396" y="400431"/>
                  </a:moveTo>
                  <a:lnTo>
                    <a:pt x="0" y="400431"/>
                  </a:lnTo>
                  <a:lnTo>
                    <a:pt x="0" y="413385"/>
                  </a:lnTo>
                  <a:lnTo>
                    <a:pt x="120396" y="413385"/>
                  </a:lnTo>
                  <a:lnTo>
                    <a:pt x="120396" y="400431"/>
                  </a:lnTo>
                  <a:close/>
                </a:path>
                <a:path w="706754" h="854710">
                  <a:moveTo>
                    <a:pt x="274193" y="0"/>
                  </a:moveTo>
                  <a:lnTo>
                    <a:pt x="216535" y="0"/>
                  </a:lnTo>
                  <a:lnTo>
                    <a:pt x="216535" y="11430"/>
                  </a:lnTo>
                  <a:lnTo>
                    <a:pt x="216535" y="843280"/>
                  </a:lnTo>
                  <a:lnTo>
                    <a:pt x="216535" y="854710"/>
                  </a:lnTo>
                  <a:lnTo>
                    <a:pt x="274193" y="854710"/>
                  </a:lnTo>
                  <a:lnTo>
                    <a:pt x="274193" y="843280"/>
                  </a:lnTo>
                  <a:lnTo>
                    <a:pt x="238125" y="843280"/>
                  </a:lnTo>
                  <a:lnTo>
                    <a:pt x="238125" y="11430"/>
                  </a:lnTo>
                  <a:lnTo>
                    <a:pt x="274193" y="11430"/>
                  </a:lnTo>
                  <a:lnTo>
                    <a:pt x="274193" y="0"/>
                  </a:lnTo>
                  <a:close/>
                </a:path>
                <a:path w="706754" h="854710">
                  <a:moveTo>
                    <a:pt x="414832" y="194284"/>
                  </a:moveTo>
                  <a:lnTo>
                    <a:pt x="294513" y="194284"/>
                  </a:lnTo>
                  <a:lnTo>
                    <a:pt x="294513" y="207264"/>
                  </a:lnTo>
                  <a:lnTo>
                    <a:pt x="414832" y="207264"/>
                  </a:lnTo>
                  <a:lnTo>
                    <a:pt x="414832" y="194284"/>
                  </a:lnTo>
                  <a:close/>
                </a:path>
                <a:path w="706754" h="854710">
                  <a:moveTo>
                    <a:pt x="518287" y="167767"/>
                  </a:moveTo>
                  <a:lnTo>
                    <a:pt x="513334" y="165989"/>
                  </a:lnTo>
                  <a:lnTo>
                    <a:pt x="508381" y="164846"/>
                  </a:lnTo>
                  <a:lnTo>
                    <a:pt x="498348" y="163322"/>
                  </a:lnTo>
                  <a:lnTo>
                    <a:pt x="492887" y="163068"/>
                  </a:lnTo>
                  <a:lnTo>
                    <a:pt x="479933" y="163068"/>
                  </a:lnTo>
                  <a:lnTo>
                    <a:pt x="456946" y="175133"/>
                  </a:lnTo>
                  <a:lnTo>
                    <a:pt x="454152" y="178943"/>
                  </a:lnTo>
                  <a:lnTo>
                    <a:pt x="452882" y="183515"/>
                  </a:lnTo>
                  <a:lnTo>
                    <a:pt x="452996" y="193040"/>
                  </a:lnTo>
                  <a:lnTo>
                    <a:pt x="453517" y="195707"/>
                  </a:lnTo>
                  <a:lnTo>
                    <a:pt x="455041" y="198628"/>
                  </a:lnTo>
                  <a:lnTo>
                    <a:pt x="456438" y="201549"/>
                  </a:lnTo>
                  <a:lnTo>
                    <a:pt x="458597" y="204216"/>
                  </a:lnTo>
                  <a:lnTo>
                    <a:pt x="461391" y="206629"/>
                  </a:lnTo>
                  <a:lnTo>
                    <a:pt x="464185" y="209169"/>
                  </a:lnTo>
                  <a:lnTo>
                    <a:pt x="468122" y="211963"/>
                  </a:lnTo>
                  <a:lnTo>
                    <a:pt x="478028" y="217932"/>
                  </a:lnTo>
                  <a:lnTo>
                    <a:pt x="481584" y="220345"/>
                  </a:lnTo>
                  <a:lnTo>
                    <a:pt x="486029" y="224282"/>
                  </a:lnTo>
                  <a:lnTo>
                    <a:pt x="487553" y="226314"/>
                  </a:lnTo>
                  <a:lnTo>
                    <a:pt x="488569" y="228473"/>
                  </a:lnTo>
                  <a:lnTo>
                    <a:pt x="489585" y="230505"/>
                  </a:lnTo>
                  <a:lnTo>
                    <a:pt x="490067" y="232918"/>
                  </a:lnTo>
                  <a:lnTo>
                    <a:pt x="490093" y="241046"/>
                  </a:lnTo>
                  <a:lnTo>
                    <a:pt x="488315" y="244983"/>
                  </a:lnTo>
                  <a:lnTo>
                    <a:pt x="484759" y="247777"/>
                  </a:lnTo>
                  <a:lnTo>
                    <a:pt x="481330" y="250571"/>
                  </a:lnTo>
                  <a:lnTo>
                    <a:pt x="476504" y="251841"/>
                  </a:lnTo>
                  <a:lnTo>
                    <a:pt x="463169" y="251841"/>
                  </a:lnTo>
                  <a:lnTo>
                    <a:pt x="458089" y="250317"/>
                  </a:lnTo>
                  <a:lnTo>
                    <a:pt x="451485" y="243967"/>
                  </a:lnTo>
                  <a:lnTo>
                    <a:pt x="449707" y="239141"/>
                  </a:lnTo>
                  <a:lnTo>
                    <a:pt x="449453" y="233045"/>
                  </a:lnTo>
                  <a:lnTo>
                    <a:pt x="449453" y="232918"/>
                  </a:lnTo>
                  <a:lnTo>
                    <a:pt x="441833" y="232918"/>
                  </a:lnTo>
                  <a:lnTo>
                    <a:pt x="465074" y="259588"/>
                  </a:lnTo>
                  <a:lnTo>
                    <a:pt x="477266" y="259588"/>
                  </a:lnTo>
                  <a:lnTo>
                    <a:pt x="483362" y="258572"/>
                  </a:lnTo>
                  <a:lnTo>
                    <a:pt x="493903" y="254508"/>
                  </a:lnTo>
                  <a:lnTo>
                    <a:pt x="497560" y="251841"/>
                  </a:lnTo>
                  <a:lnTo>
                    <a:pt x="498094" y="251460"/>
                  </a:lnTo>
                  <a:lnTo>
                    <a:pt x="501269" y="247396"/>
                  </a:lnTo>
                  <a:lnTo>
                    <a:pt x="504317" y="243205"/>
                  </a:lnTo>
                  <a:lnTo>
                    <a:pt x="505841" y="238252"/>
                  </a:lnTo>
                  <a:lnTo>
                    <a:pt x="505764" y="228473"/>
                  </a:lnTo>
                  <a:lnTo>
                    <a:pt x="505587" y="226568"/>
                  </a:lnTo>
                  <a:lnTo>
                    <a:pt x="504825" y="224282"/>
                  </a:lnTo>
                  <a:lnTo>
                    <a:pt x="504190" y="222123"/>
                  </a:lnTo>
                  <a:lnTo>
                    <a:pt x="480822" y="201930"/>
                  </a:lnTo>
                  <a:lnTo>
                    <a:pt x="477012" y="199263"/>
                  </a:lnTo>
                  <a:lnTo>
                    <a:pt x="468376" y="187325"/>
                  </a:lnTo>
                  <a:lnTo>
                    <a:pt x="468376" y="180721"/>
                  </a:lnTo>
                  <a:lnTo>
                    <a:pt x="469900" y="177292"/>
                  </a:lnTo>
                  <a:lnTo>
                    <a:pt x="473202" y="174625"/>
                  </a:lnTo>
                  <a:lnTo>
                    <a:pt x="476377" y="171958"/>
                  </a:lnTo>
                  <a:lnTo>
                    <a:pt x="480441" y="170688"/>
                  </a:lnTo>
                  <a:lnTo>
                    <a:pt x="492252" y="170688"/>
                  </a:lnTo>
                  <a:lnTo>
                    <a:pt x="497205" y="172085"/>
                  </a:lnTo>
                  <a:lnTo>
                    <a:pt x="503301" y="178181"/>
                  </a:lnTo>
                  <a:lnTo>
                    <a:pt x="505206" y="182499"/>
                  </a:lnTo>
                  <a:lnTo>
                    <a:pt x="505968" y="188341"/>
                  </a:lnTo>
                  <a:lnTo>
                    <a:pt x="513842" y="188341"/>
                  </a:lnTo>
                  <a:lnTo>
                    <a:pt x="517537" y="171196"/>
                  </a:lnTo>
                  <a:lnTo>
                    <a:pt x="517652" y="170688"/>
                  </a:lnTo>
                  <a:lnTo>
                    <a:pt x="518172" y="168275"/>
                  </a:lnTo>
                  <a:lnTo>
                    <a:pt x="518287" y="167767"/>
                  </a:lnTo>
                  <a:close/>
                </a:path>
                <a:path w="706754" h="854710">
                  <a:moveTo>
                    <a:pt x="582803" y="126238"/>
                  </a:moveTo>
                  <a:lnTo>
                    <a:pt x="565404" y="126238"/>
                  </a:lnTo>
                  <a:lnTo>
                    <a:pt x="560959" y="145288"/>
                  </a:lnTo>
                  <a:lnTo>
                    <a:pt x="578231" y="145288"/>
                  </a:lnTo>
                  <a:lnTo>
                    <a:pt x="582803" y="126238"/>
                  </a:lnTo>
                  <a:close/>
                </a:path>
                <a:path w="706754" h="854710">
                  <a:moveTo>
                    <a:pt x="584073" y="242189"/>
                  </a:moveTo>
                  <a:lnTo>
                    <a:pt x="578612" y="236728"/>
                  </a:lnTo>
                  <a:lnTo>
                    <a:pt x="574548" y="241300"/>
                  </a:lnTo>
                  <a:lnTo>
                    <a:pt x="571373" y="244348"/>
                  </a:lnTo>
                  <a:lnTo>
                    <a:pt x="569214" y="245872"/>
                  </a:lnTo>
                  <a:lnTo>
                    <a:pt x="566750" y="247650"/>
                  </a:lnTo>
                  <a:lnTo>
                    <a:pt x="566585" y="247650"/>
                  </a:lnTo>
                  <a:lnTo>
                    <a:pt x="564896" y="248285"/>
                  </a:lnTo>
                  <a:lnTo>
                    <a:pt x="561086" y="248285"/>
                  </a:lnTo>
                  <a:lnTo>
                    <a:pt x="559816" y="247650"/>
                  </a:lnTo>
                  <a:lnTo>
                    <a:pt x="558038" y="245364"/>
                  </a:lnTo>
                  <a:lnTo>
                    <a:pt x="557657" y="243459"/>
                  </a:lnTo>
                  <a:lnTo>
                    <a:pt x="557657" y="237617"/>
                  </a:lnTo>
                  <a:lnTo>
                    <a:pt x="558419" y="232791"/>
                  </a:lnTo>
                  <a:lnTo>
                    <a:pt x="559816" y="226441"/>
                  </a:lnTo>
                  <a:lnTo>
                    <a:pt x="573913" y="163703"/>
                  </a:lnTo>
                  <a:lnTo>
                    <a:pt x="568071" y="163703"/>
                  </a:lnTo>
                  <a:lnTo>
                    <a:pt x="544322" y="164592"/>
                  </a:lnTo>
                  <a:lnTo>
                    <a:pt x="543179" y="169799"/>
                  </a:lnTo>
                  <a:lnTo>
                    <a:pt x="547243" y="169926"/>
                  </a:lnTo>
                  <a:lnTo>
                    <a:pt x="550037" y="170434"/>
                  </a:lnTo>
                  <a:lnTo>
                    <a:pt x="551434" y="171577"/>
                  </a:lnTo>
                  <a:lnTo>
                    <a:pt x="552831" y="172593"/>
                  </a:lnTo>
                  <a:lnTo>
                    <a:pt x="553593" y="174498"/>
                  </a:lnTo>
                  <a:lnTo>
                    <a:pt x="553593" y="180721"/>
                  </a:lnTo>
                  <a:lnTo>
                    <a:pt x="552831" y="185674"/>
                  </a:lnTo>
                  <a:lnTo>
                    <a:pt x="551307" y="192151"/>
                  </a:lnTo>
                  <a:lnTo>
                    <a:pt x="542163" y="231775"/>
                  </a:lnTo>
                  <a:lnTo>
                    <a:pt x="541464" y="236728"/>
                  </a:lnTo>
                  <a:lnTo>
                    <a:pt x="541337" y="237617"/>
                  </a:lnTo>
                  <a:lnTo>
                    <a:pt x="541274" y="247777"/>
                  </a:lnTo>
                  <a:lnTo>
                    <a:pt x="542544" y="251841"/>
                  </a:lnTo>
                  <a:lnTo>
                    <a:pt x="547624" y="257937"/>
                  </a:lnTo>
                  <a:lnTo>
                    <a:pt x="550926" y="259461"/>
                  </a:lnTo>
                  <a:lnTo>
                    <a:pt x="560197" y="259461"/>
                  </a:lnTo>
                  <a:lnTo>
                    <a:pt x="564642" y="258318"/>
                  </a:lnTo>
                  <a:lnTo>
                    <a:pt x="572516" y="253492"/>
                  </a:lnTo>
                  <a:lnTo>
                    <a:pt x="577723" y="248920"/>
                  </a:lnTo>
                  <a:lnTo>
                    <a:pt x="578319" y="248285"/>
                  </a:lnTo>
                  <a:lnTo>
                    <a:pt x="584073" y="242189"/>
                  </a:lnTo>
                  <a:close/>
                </a:path>
                <a:path w="706754" h="854710">
                  <a:moveTo>
                    <a:pt x="706628" y="242189"/>
                  </a:moveTo>
                  <a:lnTo>
                    <a:pt x="701040" y="236728"/>
                  </a:lnTo>
                  <a:lnTo>
                    <a:pt x="697103" y="241300"/>
                  </a:lnTo>
                  <a:lnTo>
                    <a:pt x="693928" y="244348"/>
                  </a:lnTo>
                  <a:lnTo>
                    <a:pt x="691769" y="245872"/>
                  </a:lnTo>
                  <a:lnTo>
                    <a:pt x="689305" y="247650"/>
                  </a:lnTo>
                  <a:lnTo>
                    <a:pt x="689140" y="247650"/>
                  </a:lnTo>
                  <a:lnTo>
                    <a:pt x="687451" y="248285"/>
                  </a:lnTo>
                  <a:lnTo>
                    <a:pt x="683641" y="248285"/>
                  </a:lnTo>
                  <a:lnTo>
                    <a:pt x="682371" y="247650"/>
                  </a:lnTo>
                  <a:lnTo>
                    <a:pt x="680593" y="245364"/>
                  </a:lnTo>
                  <a:lnTo>
                    <a:pt x="680212" y="243459"/>
                  </a:lnTo>
                  <a:lnTo>
                    <a:pt x="680212" y="237871"/>
                  </a:lnTo>
                  <a:lnTo>
                    <a:pt x="681101" y="232918"/>
                  </a:lnTo>
                  <a:lnTo>
                    <a:pt x="689190" y="200406"/>
                  </a:lnTo>
                  <a:lnTo>
                    <a:pt x="691007" y="192659"/>
                  </a:lnTo>
                  <a:lnTo>
                    <a:pt x="692023" y="186817"/>
                  </a:lnTo>
                  <a:lnTo>
                    <a:pt x="692023" y="176530"/>
                  </a:lnTo>
                  <a:lnTo>
                    <a:pt x="691489" y="175006"/>
                  </a:lnTo>
                  <a:lnTo>
                    <a:pt x="691413" y="174752"/>
                  </a:lnTo>
                  <a:lnTo>
                    <a:pt x="691324" y="174498"/>
                  </a:lnTo>
                  <a:lnTo>
                    <a:pt x="690372" y="171704"/>
                  </a:lnTo>
                  <a:lnTo>
                    <a:pt x="687070" y="168275"/>
                  </a:lnTo>
                  <a:lnTo>
                    <a:pt x="683895" y="164719"/>
                  </a:lnTo>
                  <a:lnTo>
                    <a:pt x="679196" y="163068"/>
                  </a:lnTo>
                  <a:lnTo>
                    <a:pt x="667004" y="163068"/>
                  </a:lnTo>
                  <a:lnTo>
                    <a:pt x="637159" y="189484"/>
                  </a:lnTo>
                  <a:lnTo>
                    <a:pt x="635889" y="189103"/>
                  </a:lnTo>
                  <a:lnTo>
                    <a:pt x="637540" y="184912"/>
                  </a:lnTo>
                  <a:lnTo>
                    <a:pt x="638225" y="181356"/>
                  </a:lnTo>
                  <a:lnTo>
                    <a:pt x="638302" y="174117"/>
                  </a:lnTo>
                  <a:lnTo>
                    <a:pt x="638302" y="173228"/>
                  </a:lnTo>
                  <a:lnTo>
                    <a:pt x="637159" y="169672"/>
                  </a:lnTo>
                  <a:lnTo>
                    <a:pt x="632333" y="164338"/>
                  </a:lnTo>
                  <a:lnTo>
                    <a:pt x="629437" y="163068"/>
                  </a:lnTo>
                  <a:lnTo>
                    <a:pt x="619556" y="163068"/>
                  </a:lnTo>
                  <a:lnTo>
                    <a:pt x="596646" y="180213"/>
                  </a:lnTo>
                  <a:lnTo>
                    <a:pt x="602107" y="185674"/>
                  </a:lnTo>
                  <a:lnTo>
                    <a:pt x="606044" y="181356"/>
                  </a:lnTo>
                  <a:lnTo>
                    <a:pt x="609092" y="178308"/>
                  </a:lnTo>
                  <a:lnTo>
                    <a:pt x="613664" y="175006"/>
                  </a:lnTo>
                  <a:lnTo>
                    <a:pt x="615823" y="174117"/>
                  </a:lnTo>
                  <a:lnTo>
                    <a:pt x="619633" y="174117"/>
                  </a:lnTo>
                  <a:lnTo>
                    <a:pt x="620903" y="174752"/>
                  </a:lnTo>
                  <a:lnTo>
                    <a:pt x="622681" y="177038"/>
                  </a:lnTo>
                  <a:lnTo>
                    <a:pt x="622820" y="177761"/>
                  </a:lnTo>
                  <a:lnTo>
                    <a:pt x="622935" y="185674"/>
                  </a:lnTo>
                  <a:lnTo>
                    <a:pt x="622388" y="189103"/>
                  </a:lnTo>
                  <a:lnTo>
                    <a:pt x="622300" y="189738"/>
                  </a:lnTo>
                  <a:lnTo>
                    <a:pt x="620864" y="196215"/>
                  </a:lnTo>
                  <a:lnTo>
                    <a:pt x="606679" y="257937"/>
                  </a:lnTo>
                  <a:lnTo>
                    <a:pt x="623570" y="257937"/>
                  </a:lnTo>
                  <a:lnTo>
                    <a:pt x="632841" y="215646"/>
                  </a:lnTo>
                  <a:lnTo>
                    <a:pt x="634238" y="209550"/>
                  </a:lnTo>
                  <a:lnTo>
                    <a:pt x="635889" y="204470"/>
                  </a:lnTo>
                  <a:lnTo>
                    <a:pt x="638048" y="200406"/>
                  </a:lnTo>
                  <a:lnTo>
                    <a:pt x="640207" y="196215"/>
                  </a:lnTo>
                  <a:lnTo>
                    <a:pt x="643128" y="192024"/>
                  </a:lnTo>
                  <a:lnTo>
                    <a:pt x="645160" y="189484"/>
                  </a:lnTo>
                  <a:lnTo>
                    <a:pt x="650201" y="183172"/>
                  </a:lnTo>
                  <a:lnTo>
                    <a:pt x="653542" y="179959"/>
                  </a:lnTo>
                  <a:lnTo>
                    <a:pt x="656602" y="177761"/>
                  </a:lnTo>
                  <a:lnTo>
                    <a:pt x="659892" y="175514"/>
                  </a:lnTo>
                  <a:lnTo>
                    <a:pt x="662813" y="174498"/>
                  </a:lnTo>
                  <a:lnTo>
                    <a:pt x="668909" y="174498"/>
                  </a:lnTo>
                  <a:lnTo>
                    <a:pt x="671322" y="175387"/>
                  </a:lnTo>
                  <a:lnTo>
                    <a:pt x="674370" y="179451"/>
                  </a:lnTo>
                  <a:lnTo>
                    <a:pt x="675132" y="182626"/>
                  </a:lnTo>
                  <a:lnTo>
                    <a:pt x="675043" y="189738"/>
                  </a:lnTo>
                  <a:lnTo>
                    <a:pt x="664845" y="232918"/>
                  </a:lnTo>
                  <a:lnTo>
                    <a:pt x="664032" y="237871"/>
                  </a:lnTo>
                  <a:lnTo>
                    <a:pt x="673481" y="259461"/>
                  </a:lnTo>
                  <a:lnTo>
                    <a:pt x="683133" y="259461"/>
                  </a:lnTo>
                  <a:lnTo>
                    <a:pt x="687832" y="258191"/>
                  </a:lnTo>
                  <a:lnTo>
                    <a:pt x="696214" y="252603"/>
                  </a:lnTo>
                  <a:lnTo>
                    <a:pt x="701040" y="248285"/>
                  </a:lnTo>
                  <a:lnTo>
                    <a:pt x="706628" y="242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7028" y="5054853"/>
              <a:ext cx="252222" cy="42671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906889" y="5744349"/>
              <a:ext cx="276225" cy="97155"/>
            </a:xfrm>
            <a:custGeom>
              <a:avLst/>
              <a:gdLst/>
              <a:ahLst/>
              <a:cxnLst/>
              <a:rect l="l" t="t" r="r" b="b"/>
              <a:pathLst>
                <a:path w="276225" h="97154">
                  <a:moveTo>
                    <a:pt x="159130" y="0"/>
                  </a:moveTo>
                  <a:lnTo>
                    <a:pt x="140461" y="0"/>
                  </a:lnTo>
                  <a:lnTo>
                    <a:pt x="132714" y="1841"/>
                  </a:lnTo>
                  <a:lnTo>
                    <a:pt x="118871" y="9207"/>
                  </a:lnTo>
                  <a:lnTo>
                    <a:pt x="113029" y="14490"/>
                  </a:lnTo>
                  <a:lnTo>
                    <a:pt x="108203" y="21399"/>
                  </a:lnTo>
                  <a:lnTo>
                    <a:pt x="105009" y="26646"/>
                  </a:lnTo>
                  <a:lnTo>
                    <a:pt x="104919" y="26792"/>
                  </a:lnTo>
                  <a:lnTo>
                    <a:pt x="95757" y="58470"/>
                  </a:lnTo>
                  <a:lnTo>
                    <a:pt x="95757" y="63690"/>
                  </a:lnTo>
                  <a:lnTo>
                    <a:pt x="117475" y="96596"/>
                  </a:lnTo>
                  <a:lnTo>
                    <a:pt x="135889" y="96596"/>
                  </a:lnTo>
                  <a:lnTo>
                    <a:pt x="143128" y="95122"/>
                  </a:lnTo>
                  <a:lnTo>
                    <a:pt x="149478" y="92151"/>
                  </a:lnTo>
                  <a:lnTo>
                    <a:pt x="155955" y="89192"/>
                  </a:lnTo>
                  <a:lnTo>
                    <a:pt x="156333" y="88887"/>
                  </a:lnTo>
                  <a:lnTo>
                    <a:pt x="124713" y="88887"/>
                  </a:lnTo>
                  <a:lnTo>
                    <a:pt x="120268" y="87172"/>
                  </a:lnTo>
                  <a:lnTo>
                    <a:pt x="117220" y="83756"/>
                  </a:lnTo>
                  <a:lnTo>
                    <a:pt x="114300" y="80340"/>
                  </a:lnTo>
                  <a:lnTo>
                    <a:pt x="112775" y="75044"/>
                  </a:lnTo>
                  <a:lnTo>
                    <a:pt x="112872" y="65836"/>
                  </a:lnTo>
                  <a:lnTo>
                    <a:pt x="112981" y="63523"/>
                  </a:lnTo>
                  <a:lnTo>
                    <a:pt x="113057" y="61892"/>
                  </a:lnTo>
                  <a:lnTo>
                    <a:pt x="113778" y="56210"/>
                  </a:lnTo>
                  <a:lnTo>
                    <a:pt x="113887" y="55356"/>
                  </a:lnTo>
                  <a:lnTo>
                    <a:pt x="115157" y="48709"/>
                  </a:lnTo>
                  <a:lnTo>
                    <a:pt x="115240" y="48271"/>
                  </a:lnTo>
                  <a:lnTo>
                    <a:pt x="134111" y="10655"/>
                  </a:lnTo>
                  <a:lnTo>
                    <a:pt x="140080" y="7823"/>
                  </a:lnTo>
                  <a:lnTo>
                    <a:pt x="171898" y="7823"/>
                  </a:lnTo>
                  <a:lnTo>
                    <a:pt x="167131" y="2857"/>
                  </a:lnTo>
                  <a:lnTo>
                    <a:pt x="159130" y="0"/>
                  </a:lnTo>
                  <a:close/>
                </a:path>
                <a:path w="276225" h="97154">
                  <a:moveTo>
                    <a:pt x="171898" y="7823"/>
                  </a:moveTo>
                  <a:lnTo>
                    <a:pt x="152653" y="7823"/>
                  </a:lnTo>
                  <a:lnTo>
                    <a:pt x="156844" y="9588"/>
                  </a:lnTo>
                  <a:lnTo>
                    <a:pt x="159638" y="13144"/>
                  </a:lnTo>
                  <a:lnTo>
                    <a:pt x="162305" y="16687"/>
                  </a:lnTo>
                  <a:lnTo>
                    <a:pt x="163702" y="21983"/>
                  </a:lnTo>
                  <a:lnTo>
                    <a:pt x="163702" y="29006"/>
                  </a:lnTo>
                  <a:lnTo>
                    <a:pt x="161375" y="48271"/>
                  </a:lnTo>
                  <a:lnTo>
                    <a:pt x="161291" y="48709"/>
                  </a:lnTo>
                  <a:lnTo>
                    <a:pt x="142747" y="86017"/>
                  </a:lnTo>
                  <a:lnTo>
                    <a:pt x="137032" y="88887"/>
                  </a:lnTo>
                  <a:lnTo>
                    <a:pt x="156333" y="88887"/>
                  </a:lnTo>
                  <a:lnTo>
                    <a:pt x="161416" y="84785"/>
                  </a:lnTo>
                  <a:lnTo>
                    <a:pt x="170560" y="73063"/>
                  </a:lnTo>
                  <a:lnTo>
                    <a:pt x="174243" y="65836"/>
                  </a:lnTo>
                  <a:lnTo>
                    <a:pt x="176783" y="57238"/>
                  </a:lnTo>
                  <a:lnTo>
                    <a:pt x="179429" y="48709"/>
                  </a:lnTo>
                  <a:lnTo>
                    <a:pt x="180836" y="40639"/>
                  </a:lnTo>
                  <a:lnTo>
                    <a:pt x="180820" y="32627"/>
                  </a:lnTo>
                  <a:lnTo>
                    <a:pt x="180414" y="26792"/>
                  </a:lnTo>
                  <a:lnTo>
                    <a:pt x="180326" y="25518"/>
                  </a:lnTo>
                  <a:lnTo>
                    <a:pt x="178768" y="18940"/>
                  </a:lnTo>
                  <a:lnTo>
                    <a:pt x="176186" y="13283"/>
                  </a:lnTo>
                  <a:lnTo>
                    <a:pt x="172592" y="8547"/>
                  </a:lnTo>
                  <a:lnTo>
                    <a:pt x="171898" y="7823"/>
                  </a:lnTo>
                  <a:close/>
                </a:path>
                <a:path w="276225" h="97154">
                  <a:moveTo>
                    <a:pt x="206886" y="70027"/>
                  </a:moveTo>
                  <a:lnTo>
                    <a:pt x="199243" y="70027"/>
                  </a:lnTo>
                  <a:lnTo>
                    <a:pt x="194690" y="91224"/>
                  </a:lnTo>
                  <a:lnTo>
                    <a:pt x="201040" y="93179"/>
                  </a:lnTo>
                  <a:lnTo>
                    <a:pt x="206755" y="94564"/>
                  </a:lnTo>
                  <a:lnTo>
                    <a:pt x="217169" y="96189"/>
                  </a:lnTo>
                  <a:lnTo>
                    <a:pt x="222503" y="96596"/>
                  </a:lnTo>
                  <a:lnTo>
                    <a:pt x="234695" y="96596"/>
                  </a:lnTo>
                  <a:lnTo>
                    <a:pt x="240791" y="95592"/>
                  </a:lnTo>
                  <a:lnTo>
                    <a:pt x="251332" y="91554"/>
                  </a:lnTo>
                  <a:lnTo>
                    <a:pt x="254969" y="88887"/>
                  </a:lnTo>
                  <a:lnTo>
                    <a:pt x="220599" y="88887"/>
                  </a:lnTo>
                  <a:lnTo>
                    <a:pt x="215518" y="87287"/>
                  </a:lnTo>
                  <a:lnTo>
                    <a:pt x="208914" y="80911"/>
                  </a:lnTo>
                  <a:lnTo>
                    <a:pt x="207136" y="76187"/>
                  </a:lnTo>
                  <a:lnTo>
                    <a:pt x="206886" y="70027"/>
                  </a:lnTo>
                  <a:close/>
                </a:path>
                <a:path w="276225" h="97154">
                  <a:moveTo>
                    <a:pt x="250316" y="0"/>
                  </a:moveTo>
                  <a:lnTo>
                    <a:pt x="237362" y="0"/>
                  </a:lnTo>
                  <a:lnTo>
                    <a:pt x="231393" y="1041"/>
                  </a:lnTo>
                  <a:lnTo>
                    <a:pt x="226313" y="3136"/>
                  </a:lnTo>
                  <a:lnTo>
                    <a:pt x="221106" y="5219"/>
                  </a:lnTo>
                  <a:lnTo>
                    <a:pt x="217169" y="8191"/>
                  </a:lnTo>
                  <a:lnTo>
                    <a:pt x="211581" y="15938"/>
                  </a:lnTo>
                  <a:lnTo>
                    <a:pt x="210311" y="20446"/>
                  </a:lnTo>
                  <a:lnTo>
                    <a:pt x="210425" y="29971"/>
                  </a:lnTo>
                  <a:lnTo>
                    <a:pt x="210946" y="32702"/>
                  </a:lnTo>
                  <a:lnTo>
                    <a:pt x="212470" y="35610"/>
                  </a:lnTo>
                  <a:lnTo>
                    <a:pt x="213867" y="38506"/>
                  </a:lnTo>
                  <a:lnTo>
                    <a:pt x="216026" y="41186"/>
                  </a:lnTo>
                  <a:lnTo>
                    <a:pt x="221614" y="46139"/>
                  </a:lnTo>
                  <a:lnTo>
                    <a:pt x="225551" y="48907"/>
                  </a:lnTo>
                  <a:lnTo>
                    <a:pt x="235457" y="54889"/>
                  </a:lnTo>
                  <a:lnTo>
                    <a:pt x="239013" y="57340"/>
                  </a:lnTo>
                  <a:lnTo>
                    <a:pt x="241172" y="59296"/>
                  </a:lnTo>
                  <a:lnTo>
                    <a:pt x="243496" y="61290"/>
                  </a:lnTo>
                  <a:lnTo>
                    <a:pt x="244982" y="63284"/>
                  </a:lnTo>
                  <a:lnTo>
                    <a:pt x="247014" y="67513"/>
                  </a:lnTo>
                  <a:lnTo>
                    <a:pt x="247522" y="70027"/>
                  </a:lnTo>
                  <a:lnTo>
                    <a:pt x="247522" y="78041"/>
                  </a:lnTo>
                  <a:lnTo>
                    <a:pt x="245744" y="81965"/>
                  </a:lnTo>
                  <a:lnTo>
                    <a:pt x="242188" y="84734"/>
                  </a:lnTo>
                  <a:lnTo>
                    <a:pt x="238759" y="87502"/>
                  </a:lnTo>
                  <a:lnTo>
                    <a:pt x="233933" y="88887"/>
                  </a:lnTo>
                  <a:lnTo>
                    <a:pt x="254969" y="88887"/>
                  </a:lnTo>
                  <a:lnTo>
                    <a:pt x="255524" y="88480"/>
                  </a:lnTo>
                  <a:lnTo>
                    <a:pt x="258699" y="84340"/>
                  </a:lnTo>
                  <a:lnTo>
                    <a:pt x="261746" y="80213"/>
                  </a:lnTo>
                  <a:lnTo>
                    <a:pt x="263270" y="75247"/>
                  </a:lnTo>
                  <a:lnTo>
                    <a:pt x="263270" y="66255"/>
                  </a:lnTo>
                  <a:lnTo>
                    <a:pt x="263016" y="63538"/>
                  </a:lnTo>
                  <a:lnTo>
                    <a:pt x="262254" y="61290"/>
                  </a:lnTo>
                  <a:lnTo>
                    <a:pt x="261691" y="59296"/>
                  </a:lnTo>
                  <a:lnTo>
                    <a:pt x="238251" y="38874"/>
                  </a:lnTo>
                  <a:lnTo>
                    <a:pt x="234441" y="36245"/>
                  </a:lnTo>
                  <a:lnTo>
                    <a:pt x="225805" y="24320"/>
                  </a:lnTo>
                  <a:lnTo>
                    <a:pt x="225805" y="17678"/>
                  </a:lnTo>
                  <a:lnTo>
                    <a:pt x="227329" y="14211"/>
                  </a:lnTo>
                  <a:lnTo>
                    <a:pt x="230631" y="11582"/>
                  </a:lnTo>
                  <a:lnTo>
                    <a:pt x="233806" y="8940"/>
                  </a:lnTo>
                  <a:lnTo>
                    <a:pt x="237870" y="7619"/>
                  </a:lnTo>
                  <a:lnTo>
                    <a:pt x="275103" y="7619"/>
                  </a:lnTo>
                  <a:lnTo>
                    <a:pt x="275623" y="5219"/>
                  </a:lnTo>
                  <a:lnTo>
                    <a:pt x="275716" y="4787"/>
                  </a:lnTo>
                  <a:lnTo>
                    <a:pt x="271051" y="3136"/>
                  </a:lnTo>
                  <a:lnTo>
                    <a:pt x="265810" y="1790"/>
                  </a:lnTo>
                  <a:lnTo>
                    <a:pt x="255777" y="368"/>
                  </a:lnTo>
                  <a:lnTo>
                    <a:pt x="250316" y="0"/>
                  </a:lnTo>
                  <a:close/>
                </a:path>
                <a:path w="276225" h="97154">
                  <a:moveTo>
                    <a:pt x="275103" y="7619"/>
                  </a:moveTo>
                  <a:lnTo>
                    <a:pt x="249681" y="7619"/>
                  </a:lnTo>
                  <a:lnTo>
                    <a:pt x="254634" y="9118"/>
                  </a:lnTo>
                  <a:lnTo>
                    <a:pt x="260730" y="15112"/>
                  </a:lnTo>
                  <a:lnTo>
                    <a:pt x="262635" y="19507"/>
                  </a:lnTo>
                  <a:lnTo>
                    <a:pt x="263397" y="25298"/>
                  </a:lnTo>
                  <a:lnTo>
                    <a:pt x="271271" y="25298"/>
                  </a:lnTo>
                  <a:lnTo>
                    <a:pt x="274979" y="8191"/>
                  </a:lnTo>
                  <a:lnTo>
                    <a:pt x="275103" y="7619"/>
                  </a:lnTo>
                  <a:close/>
                </a:path>
                <a:path w="276225" h="97154">
                  <a:moveTo>
                    <a:pt x="62991" y="0"/>
                  </a:moveTo>
                  <a:lnTo>
                    <a:pt x="46735" y="0"/>
                  </a:lnTo>
                  <a:lnTo>
                    <a:pt x="39624" y="1562"/>
                  </a:lnTo>
                  <a:lnTo>
                    <a:pt x="26161" y="7823"/>
                  </a:lnTo>
                  <a:lnTo>
                    <a:pt x="20319" y="12534"/>
                  </a:lnTo>
                  <a:lnTo>
                    <a:pt x="15366" y="18859"/>
                  </a:lnTo>
                  <a:lnTo>
                    <a:pt x="10286" y="25171"/>
                  </a:lnTo>
                  <a:lnTo>
                    <a:pt x="6476" y="32499"/>
                  </a:lnTo>
                  <a:lnTo>
                    <a:pt x="3936" y="40830"/>
                  </a:lnTo>
                  <a:lnTo>
                    <a:pt x="1269" y="49161"/>
                  </a:lnTo>
                  <a:lnTo>
                    <a:pt x="0" y="56819"/>
                  </a:lnTo>
                  <a:lnTo>
                    <a:pt x="100" y="65443"/>
                  </a:lnTo>
                  <a:lnTo>
                    <a:pt x="441" y="71107"/>
                  </a:lnTo>
                  <a:lnTo>
                    <a:pt x="19303" y="96596"/>
                  </a:lnTo>
                  <a:lnTo>
                    <a:pt x="35940" y="96596"/>
                  </a:lnTo>
                  <a:lnTo>
                    <a:pt x="42671" y="95034"/>
                  </a:lnTo>
                  <a:lnTo>
                    <a:pt x="55117" y="88785"/>
                  </a:lnTo>
                  <a:lnTo>
                    <a:pt x="59682" y="85077"/>
                  </a:lnTo>
                  <a:lnTo>
                    <a:pt x="27050" y="85077"/>
                  </a:lnTo>
                  <a:lnTo>
                    <a:pt x="23383" y="83524"/>
                  </a:lnTo>
                  <a:lnTo>
                    <a:pt x="16636" y="72085"/>
                  </a:lnTo>
                  <a:lnTo>
                    <a:pt x="16714" y="63779"/>
                  </a:lnTo>
                  <a:lnTo>
                    <a:pt x="27275" y="25171"/>
                  </a:lnTo>
                  <a:lnTo>
                    <a:pt x="45592" y="7619"/>
                  </a:lnTo>
                  <a:lnTo>
                    <a:pt x="77334" y="7619"/>
                  </a:lnTo>
                  <a:lnTo>
                    <a:pt x="78358" y="2933"/>
                  </a:lnTo>
                  <a:lnTo>
                    <a:pt x="70992" y="977"/>
                  </a:lnTo>
                  <a:lnTo>
                    <a:pt x="62991" y="0"/>
                  </a:lnTo>
                  <a:close/>
                </a:path>
                <a:path w="276225" h="97154">
                  <a:moveTo>
                    <a:pt x="61467" y="71107"/>
                  </a:moveTo>
                  <a:lnTo>
                    <a:pt x="38226" y="85077"/>
                  </a:lnTo>
                  <a:lnTo>
                    <a:pt x="59682" y="85077"/>
                  </a:lnTo>
                  <a:lnTo>
                    <a:pt x="61073" y="83946"/>
                  </a:lnTo>
                  <a:lnTo>
                    <a:pt x="61491" y="83524"/>
                  </a:lnTo>
                  <a:lnTo>
                    <a:pt x="67309" y="77063"/>
                  </a:lnTo>
                  <a:lnTo>
                    <a:pt x="61467" y="71107"/>
                  </a:lnTo>
                  <a:close/>
                </a:path>
                <a:path w="276225" h="97154">
                  <a:moveTo>
                    <a:pt x="77334" y="7619"/>
                  </a:moveTo>
                  <a:lnTo>
                    <a:pt x="54990" y="7619"/>
                  </a:lnTo>
                  <a:lnTo>
                    <a:pt x="57150" y="8178"/>
                  </a:lnTo>
                  <a:lnTo>
                    <a:pt x="60197" y="10388"/>
                  </a:lnTo>
                  <a:lnTo>
                    <a:pt x="61340" y="12052"/>
                  </a:lnTo>
                  <a:lnTo>
                    <a:pt x="62102" y="14262"/>
                  </a:lnTo>
                  <a:lnTo>
                    <a:pt x="62737" y="16484"/>
                  </a:lnTo>
                  <a:lnTo>
                    <a:pt x="62990" y="18859"/>
                  </a:lnTo>
                  <a:lnTo>
                    <a:pt x="63093" y="19824"/>
                  </a:lnTo>
                  <a:lnTo>
                    <a:pt x="63118" y="20065"/>
                  </a:lnTo>
                  <a:lnTo>
                    <a:pt x="63245" y="25006"/>
                  </a:lnTo>
                  <a:lnTo>
                    <a:pt x="73532" y="25006"/>
                  </a:lnTo>
                  <a:lnTo>
                    <a:pt x="77212" y="8178"/>
                  </a:lnTo>
                  <a:lnTo>
                    <a:pt x="77334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0173" y="5054853"/>
              <a:ext cx="787780" cy="92039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13721" y="5548502"/>
              <a:ext cx="252222" cy="4267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149985"/>
            <a:ext cx="546036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65"/>
              <a:t>Families</a:t>
            </a:r>
            <a:r>
              <a:rPr dirty="0" spc="-520"/>
              <a:t> </a:t>
            </a:r>
            <a:r>
              <a:rPr dirty="0" spc="-254"/>
              <a:t>of</a:t>
            </a:r>
            <a:r>
              <a:rPr dirty="0" spc="-455"/>
              <a:t> </a:t>
            </a:r>
            <a:r>
              <a:rPr dirty="0" spc="75"/>
              <a:t>QML</a:t>
            </a:r>
            <a:r>
              <a:rPr dirty="0" spc="-465"/>
              <a:t> </a:t>
            </a:r>
            <a:r>
              <a:rPr dirty="0" spc="-20"/>
              <a:t>Models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63590" y="2528887"/>
            <a:ext cx="5542280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 indent="635">
              <a:lnSpc>
                <a:spcPct val="100600"/>
              </a:lnSpc>
              <a:spcBef>
                <a:spcPts val="114"/>
              </a:spcBef>
            </a:pP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explicit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quantum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model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label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point x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specified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expectation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value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variational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measurement on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associated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quantum </a:t>
            </a:r>
            <a:r>
              <a:rPr dirty="0" sz="1400">
                <a:latin typeface="Times New Roman"/>
                <a:cs typeface="Times New Roman"/>
              </a:rPr>
              <a:t>feature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ρ(x)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20003" y="3842067"/>
            <a:ext cx="5946775" cy="882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38100" marR="30480" indent="-6350">
              <a:lnSpc>
                <a:spcPct val="99800"/>
              </a:lnSpc>
              <a:spcBef>
                <a:spcPts val="13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kernel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associated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these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feature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states.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expectation </a:t>
            </a:r>
            <a:r>
              <a:rPr dirty="0" sz="1400">
                <a:latin typeface="Times New Roman"/>
                <a:cs typeface="Times New Roman"/>
              </a:rPr>
              <a:t>value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projection </a:t>
            </a:r>
            <a:r>
              <a:rPr dirty="0" sz="1400">
                <a:latin typeface="Cambria Math"/>
                <a:cs typeface="Cambria Math"/>
              </a:rPr>
              <a:t>𝑃</a:t>
            </a:r>
            <a:r>
              <a:rPr dirty="0" baseline="-15873" sz="1575">
                <a:latin typeface="Cambria Math"/>
                <a:cs typeface="Cambria Math"/>
              </a:rPr>
              <a:t>0</a:t>
            </a:r>
            <a:r>
              <a:rPr dirty="0" baseline="-15873" sz="1575" spc="24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5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|0⟩⟨0|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corresponds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inner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product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between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ρ(</a:t>
            </a:r>
            <a:r>
              <a:rPr dirty="0" sz="1400" spc="-20">
                <a:latin typeface="Cambria Math"/>
                <a:cs typeface="Cambria Math"/>
              </a:rPr>
              <a:t>𝑥</a:t>
            </a:r>
            <a:r>
              <a:rPr dirty="0" sz="1400" spc="-20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ρ(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baseline="26455" sz="1575">
                <a:latin typeface="Cambria Math"/>
                <a:cs typeface="Cambria Math"/>
              </a:rPr>
              <a:t>′</a:t>
            </a:r>
            <a:r>
              <a:rPr dirty="0" sz="1400">
                <a:latin typeface="Times New Roman"/>
                <a:cs typeface="Times New Roman"/>
              </a:rPr>
              <a:t>).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implicit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quantum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model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defined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linear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combination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such </a:t>
            </a:r>
            <a:r>
              <a:rPr dirty="0" sz="1400">
                <a:latin typeface="Times New Roman"/>
                <a:cs typeface="Times New Roman"/>
              </a:rPr>
              <a:t>inner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products,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input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point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85">
                <a:latin typeface="Cambria Math"/>
                <a:cs typeface="Cambria Math"/>
              </a:rPr>
              <a:t>𝑥</a:t>
            </a:r>
            <a:r>
              <a:rPr dirty="0" baseline="26455" sz="1575" spc="127">
                <a:latin typeface="Cambria Math"/>
                <a:cs typeface="Cambria Math"/>
              </a:rPr>
              <a:t>′</a:t>
            </a:r>
            <a:r>
              <a:rPr dirty="0" baseline="26455" sz="1575" spc="22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training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points.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98565" y="5405120"/>
            <a:ext cx="5663565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36830">
              <a:lnSpc>
                <a:spcPts val="1650"/>
              </a:lnSpc>
              <a:spcBef>
                <a:spcPts val="204"/>
              </a:spcBef>
            </a:pP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re-uploading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interlaying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encoding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variational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unitaries </a:t>
            </a:r>
            <a:r>
              <a:rPr dirty="0" sz="1400">
                <a:latin typeface="Times New Roman"/>
                <a:cs typeface="Times New Roman"/>
              </a:rPr>
              <a:t>before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final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measurement.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draws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inspiration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classical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neural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networks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09625" y="2095500"/>
            <a:ext cx="10580370" cy="3905250"/>
            <a:chOff x="809625" y="2095500"/>
            <a:chExt cx="10580370" cy="3905250"/>
          </a:xfrm>
        </p:grpSpPr>
        <p:sp>
          <p:nvSpPr>
            <p:cNvPr id="7" name="object 7" descr=""/>
            <p:cNvSpPr/>
            <p:nvPr/>
          </p:nvSpPr>
          <p:spPr>
            <a:xfrm>
              <a:off x="5781675" y="3286125"/>
              <a:ext cx="5608320" cy="1609725"/>
            </a:xfrm>
            <a:custGeom>
              <a:avLst/>
              <a:gdLst/>
              <a:ahLst/>
              <a:cxnLst/>
              <a:rect l="l" t="t" r="r" b="b"/>
              <a:pathLst>
                <a:path w="5608320" h="1609725">
                  <a:moveTo>
                    <a:pt x="0" y="0"/>
                  </a:moveTo>
                  <a:lnTo>
                    <a:pt x="5608193" y="0"/>
                  </a:lnTo>
                </a:path>
                <a:path w="5608320" h="1609725">
                  <a:moveTo>
                    <a:pt x="0" y="1609725"/>
                  </a:moveTo>
                  <a:lnTo>
                    <a:pt x="5608193" y="1609725"/>
                  </a:lnTo>
                </a:path>
              </a:pathLst>
            </a:custGeom>
            <a:ln w="19050">
              <a:solidFill>
                <a:srgbClr val="A6A6A6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625" y="2095500"/>
              <a:ext cx="4772025" cy="390525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781675" y="2200275"/>
            <a:ext cx="1323975" cy="3048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381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345"/>
              </a:spcBef>
            </a:pP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Explicit</a:t>
            </a:r>
            <a:r>
              <a:rPr dirty="0" sz="1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81675" y="3476625"/>
            <a:ext cx="1323975" cy="3048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445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350"/>
              </a:spcBef>
            </a:pPr>
            <a:r>
              <a:rPr dirty="0" sz="1400" spc="-130" b="1">
                <a:solidFill>
                  <a:srgbClr val="FFFFFF"/>
                </a:solidFill>
                <a:latin typeface="Tahoma"/>
                <a:cs typeface="Tahoma"/>
              </a:rPr>
              <a:t>Implicit</a:t>
            </a:r>
            <a:r>
              <a:rPr dirty="0" sz="1400" spc="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81675" y="5038725"/>
            <a:ext cx="2152650" cy="3048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445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350"/>
              </a:spcBef>
            </a:pP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1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Reuploading</a:t>
            </a:r>
            <a:r>
              <a:rPr dirty="0" sz="1400" spc="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73120" y="6036945"/>
            <a:ext cx="6540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Times New Roman"/>
                <a:cs typeface="Times New Roman"/>
              </a:rPr>
              <a:t>Source: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[1]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030" y="4357687"/>
            <a:ext cx="6263005" cy="10979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195"/>
              </a:lnSpc>
              <a:spcBef>
                <a:spcPts val="130"/>
              </a:spcBef>
            </a:pPr>
            <a:r>
              <a:rPr dirty="0" sz="4400" spc="-155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dirty="0" sz="4400" spc="-4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9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4400" spc="-4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35">
                <a:solidFill>
                  <a:srgbClr val="FFFFFF"/>
                </a:solidFill>
                <a:latin typeface="Trebuchet MS"/>
                <a:cs typeface="Trebuchet MS"/>
              </a:rPr>
              <a:t>Explicit</a:t>
            </a:r>
            <a:r>
              <a:rPr dirty="0" sz="4400" spc="-4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30">
                <a:solidFill>
                  <a:srgbClr val="FFFFFF"/>
                </a:solidFill>
                <a:latin typeface="Trebuchet MS"/>
                <a:cs typeface="Trebuchet MS"/>
              </a:rPr>
              <a:t>Models..</a:t>
            </a:r>
            <a:endParaRPr sz="4400">
              <a:latin typeface="Trebuchet MS"/>
              <a:cs typeface="Trebuchet MS"/>
            </a:endParaRPr>
          </a:p>
          <a:p>
            <a:pPr marL="12700">
              <a:lnSpc>
                <a:spcPts val="3215"/>
              </a:lnSpc>
            </a:pPr>
            <a:r>
              <a:rPr dirty="0" sz="2750" spc="-114">
                <a:solidFill>
                  <a:srgbClr val="FFFFFF"/>
                </a:solidFill>
                <a:latin typeface="Trebuchet MS"/>
                <a:cs typeface="Trebuchet MS"/>
              </a:rPr>
              <a:t>Looking</a:t>
            </a:r>
            <a:r>
              <a:rPr dirty="0" sz="2750" spc="-2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85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27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7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Trebuchet MS"/>
                <a:cs typeface="Trebuchet MS"/>
              </a:rPr>
              <a:t>Details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02347"/>
            <a:ext cx="329184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5"/>
              <a:t>Data</a:t>
            </a:r>
            <a:r>
              <a:rPr dirty="0" spc="-459"/>
              <a:t> </a:t>
            </a:r>
            <a:r>
              <a:rPr dirty="0" spc="-145"/>
              <a:t>Encoding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1000" y="2133600"/>
            <a:ext cx="3048000" cy="1009650"/>
            <a:chOff x="381000" y="2133600"/>
            <a:chExt cx="3048000" cy="1009650"/>
          </a:xfrm>
        </p:grpSpPr>
        <p:sp>
          <p:nvSpPr>
            <p:cNvPr id="4" name="object 4" descr=""/>
            <p:cNvSpPr/>
            <p:nvPr/>
          </p:nvSpPr>
          <p:spPr>
            <a:xfrm>
              <a:off x="390525" y="2143125"/>
              <a:ext cx="3028950" cy="990600"/>
            </a:xfrm>
            <a:custGeom>
              <a:avLst/>
              <a:gdLst/>
              <a:ahLst/>
              <a:cxnLst/>
              <a:rect l="l" t="t" r="r" b="b"/>
              <a:pathLst>
                <a:path w="3028950" h="990600">
                  <a:moveTo>
                    <a:pt x="0" y="990600"/>
                  </a:moveTo>
                  <a:lnTo>
                    <a:pt x="3028950" y="990600"/>
                  </a:lnTo>
                  <a:lnTo>
                    <a:pt x="302895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41" y="2571623"/>
              <a:ext cx="192328" cy="1568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223" y="2564511"/>
              <a:ext cx="221538" cy="16763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51153" y="2616326"/>
              <a:ext cx="109220" cy="48895"/>
            </a:xfrm>
            <a:custGeom>
              <a:avLst/>
              <a:gdLst/>
              <a:ahLst/>
              <a:cxnLst/>
              <a:rect l="l" t="t" r="r" b="b"/>
              <a:pathLst>
                <a:path w="109219" h="48894">
                  <a:moveTo>
                    <a:pt x="108889" y="36576"/>
                  </a:moveTo>
                  <a:lnTo>
                    <a:pt x="0" y="36576"/>
                  </a:lnTo>
                  <a:lnTo>
                    <a:pt x="0" y="48387"/>
                  </a:lnTo>
                  <a:lnTo>
                    <a:pt x="108889" y="48387"/>
                  </a:lnTo>
                  <a:lnTo>
                    <a:pt x="108889" y="36576"/>
                  </a:lnTo>
                  <a:close/>
                </a:path>
                <a:path w="109219" h="48894">
                  <a:moveTo>
                    <a:pt x="108889" y="0"/>
                  </a:moveTo>
                  <a:lnTo>
                    <a:pt x="0" y="0"/>
                  </a:lnTo>
                  <a:lnTo>
                    <a:pt x="0" y="11684"/>
                  </a:lnTo>
                  <a:lnTo>
                    <a:pt x="108889" y="11684"/>
                  </a:lnTo>
                  <a:lnTo>
                    <a:pt x="10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3957" y="2235707"/>
              <a:ext cx="1634617" cy="80924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46405" y="3172078"/>
            <a:ext cx="2926080" cy="10363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 marR="36195">
              <a:lnSpc>
                <a:spcPct val="102499"/>
              </a:lnSpc>
              <a:spcBef>
                <a:spcPts val="90"/>
              </a:spcBef>
            </a:pPr>
            <a:r>
              <a:rPr dirty="0" sz="1100">
                <a:latin typeface="Cambria Math"/>
                <a:cs typeface="Cambria Math"/>
              </a:rPr>
              <a:t>𝑅</a:t>
            </a:r>
            <a:r>
              <a:rPr dirty="0" baseline="-17361" sz="1200">
                <a:latin typeface="Cambria Math"/>
                <a:cs typeface="Cambria Math"/>
              </a:rPr>
              <a:t>𝑌</a:t>
            </a:r>
            <a:r>
              <a:rPr dirty="0" baseline="-17361" sz="1200" spc="232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Gate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matrix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formula.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As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evident,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50">
                <a:latin typeface="Cambria Math"/>
                <a:cs typeface="Cambria Math"/>
              </a:rPr>
              <a:t>R</a:t>
            </a:r>
            <a:r>
              <a:rPr dirty="0" baseline="-17361" sz="1200" spc="75">
                <a:latin typeface="Cambria Math"/>
                <a:cs typeface="Cambria Math"/>
              </a:rPr>
              <a:t>Y</a:t>
            </a:r>
            <a:r>
              <a:rPr dirty="0" baseline="-17361" sz="1200" spc="120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gate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is </a:t>
            </a:r>
            <a:r>
              <a:rPr dirty="0" sz="1100">
                <a:latin typeface="Times New Roman"/>
                <a:cs typeface="Times New Roman"/>
              </a:rPr>
              <a:t>parameterized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by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angle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Cambria Math"/>
                <a:cs typeface="Cambria Math"/>
              </a:rPr>
              <a:t>𝜃</a:t>
            </a:r>
            <a:r>
              <a:rPr dirty="0" sz="1100" spc="-25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08915" indent="-170815">
              <a:lnSpc>
                <a:spcPts val="1275"/>
              </a:lnSpc>
              <a:buFont typeface="Wingdings"/>
              <a:buChar char=""/>
              <a:tabLst>
                <a:tab pos="208915" algn="l"/>
              </a:tabLst>
            </a:pPr>
            <a:r>
              <a:rPr dirty="0" sz="1100">
                <a:latin typeface="Times New Roman"/>
                <a:cs typeface="Times New Roman"/>
              </a:rPr>
              <a:t>During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data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𝜃</a:t>
            </a:r>
            <a:r>
              <a:rPr dirty="0" sz="1100" spc="55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are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classical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scalars</a:t>
            </a:r>
            <a:endParaRPr sz="11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3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encoded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208915" indent="-170815">
              <a:lnSpc>
                <a:spcPts val="1295"/>
              </a:lnSpc>
              <a:spcBef>
                <a:spcPts val="30"/>
              </a:spcBef>
              <a:buFont typeface="Wingdings"/>
              <a:buChar char=""/>
              <a:tabLst>
                <a:tab pos="208915" algn="l"/>
              </a:tabLst>
            </a:pPr>
            <a:r>
              <a:rPr dirty="0" sz="1100">
                <a:latin typeface="Times New Roman"/>
                <a:cs typeface="Times New Roman"/>
              </a:rPr>
              <a:t>During</a:t>
            </a:r>
            <a:r>
              <a:rPr dirty="0" sz="1100" spc="125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data</a:t>
            </a:r>
            <a:r>
              <a:rPr dirty="0" sz="1100" spc="120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processing,</a:t>
            </a:r>
            <a:r>
              <a:rPr dirty="0" sz="1100" spc="110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they</a:t>
            </a:r>
            <a:r>
              <a:rPr dirty="0" sz="1100" spc="120">
                <a:latin typeface="Times New Roman"/>
                <a:cs typeface="Times New Roman"/>
              </a:rPr>
              <a:t>  </a:t>
            </a:r>
            <a:r>
              <a:rPr dirty="0" sz="1100">
                <a:latin typeface="Times New Roman"/>
                <a:cs typeface="Times New Roman"/>
              </a:rPr>
              <a:t>are</a:t>
            </a:r>
            <a:r>
              <a:rPr dirty="0" sz="1100" spc="135">
                <a:latin typeface="Times New Roman"/>
                <a:cs typeface="Times New Roman"/>
              </a:rPr>
              <a:t> 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trainable</a:t>
            </a:r>
            <a:endParaRPr sz="1100">
              <a:latin typeface="Times New Roman"/>
              <a:cs typeface="Times New Roman"/>
            </a:endParaRPr>
          </a:p>
          <a:p>
            <a:pPr marL="209550">
              <a:lnSpc>
                <a:spcPts val="1295"/>
              </a:lnSpc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parameters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67150" y="2124075"/>
            <a:ext cx="4781550" cy="3228975"/>
            <a:chOff x="3867150" y="2124075"/>
            <a:chExt cx="4781550" cy="32289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0" y="2143125"/>
              <a:ext cx="4743450" cy="31908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876675" y="2133600"/>
              <a:ext cx="4762500" cy="3209925"/>
            </a:xfrm>
            <a:custGeom>
              <a:avLst/>
              <a:gdLst/>
              <a:ahLst/>
              <a:cxnLst/>
              <a:rect l="l" t="t" r="r" b="b"/>
              <a:pathLst>
                <a:path w="4762500" h="3209925">
                  <a:moveTo>
                    <a:pt x="0" y="3209925"/>
                  </a:moveTo>
                  <a:lnTo>
                    <a:pt x="4762500" y="3209925"/>
                  </a:lnTo>
                  <a:lnTo>
                    <a:pt x="4762500" y="0"/>
                  </a:lnTo>
                  <a:lnTo>
                    <a:pt x="0" y="0"/>
                  </a:lnTo>
                  <a:lnTo>
                    <a:pt x="0" y="32099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968115" y="5387657"/>
            <a:ext cx="4583430" cy="5314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30"/>
              </a:spcBef>
            </a:pPr>
            <a:r>
              <a:rPr dirty="0" sz="1100">
                <a:latin typeface="Times New Roman"/>
                <a:cs typeface="Times New Roman"/>
              </a:rPr>
              <a:t>Data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Circuit.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data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circuit has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 trainable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parameters.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The </a:t>
            </a:r>
            <a:r>
              <a:rPr dirty="0" sz="1100">
                <a:latin typeface="Times New Roman"/>
                <a:cs typeface="Times New Roman"/>
              </a:rPr>
              <a:t>circuit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encodes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classical</a:t>
            </a:r>
            <a:r>
              <a:rPr dirty="0" sz="1100" spc="9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data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onto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state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of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quantum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computer.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most </a:t>
            </a:r>
            <a:r>
              <a:rPr dirty="0" sz="1100">
                <a:latin typeface="Times New Roman"/>
                <a:cs typeface="Times New Roman"/>
              </a:rPr>
              <a:t>common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method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is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using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rotational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gates.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419475" y="1363599"/>
            <a:ext cx="5153660" cy="3456304"/>
            <a:chOff x="3419475" y="1363599"/>
            <a:chExt cx="5153660" cy="3456304"/>
          </a:xfrm>
        </p:grpSpPr>
        <p:sp>
          <p:nvSpPr>
            <p:cNvPr id="15" name="object 15" descr=""/>
            <p:cNvSpPr/>
            <p:nvPr/>
          </p:nvSpPr>
          <p:spPr>
            <a:xfrm>
              <a:off x="4824475" y="2919476"/>
              <a:ext cx="3733800" cy="1885950"/>
            </a:xfrm>
            <a:custGeom>
              <a:avLst/>
              <a:gdLst/>
              <a:ahLst/>
              <a:cxnLst/>
              <a:rect l="l" t="t" r="r" b="b"/>
              <a:pathLst>
                <a:path w="3733800" h="1885950">
                  <a:moveTo>
                    <a:pt x="0" y="876300"/>
                  </a:moveTo>
                  <a:lnTo>
                    <a:pt x="914400" y="876300"/>
                  </a:lnTo>
                  <a:lnTo>
                    <a:pt x="914400" y="447675"/>
                  </a:lnTo>
                  <a:lnTo>
                    <a:pt x="0" y="447675"/>
                  </a:lnTo>
                  <a:lnTo>
                    <a:pt x="0" y="876300"/>
                  </a:lnTo>
                  <a:close/>
                </a:path>
                <a:path w="3733800" h="1885950">
                  <a:moveTo>
                    <a:pt x="1447800" y="1885950"/>
                  </a:moveTo>
                  <a:lnTo>
                    <a:pt x="3733800" y="1885950"/>
                  </a:lnTo>
                  <a:lnTo>
                    <a:pt x="3733800" y="0"/>
                  </a:lnTo>
                  <a:lnTo>
                    <a:pt x="1447800" y="0"/>
                  </a:lnTo>
                  <a:lnTo>
                    <a:pt x="1447800" y="18859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19475" y="2600325"/>
              <a:ext cx="1405890" cy="983615"/>
            </a:xfrm>
            <a:custGeom>
              <a:avLst/>
              <a:gdLst/>
              <a:ahLst/>
              <a:cxnLst/>
              <a:rect l="l" t="t" r="r" b="b"/>
              <a:pathLst>
                <a:path w="1405889" h="983614">
                  <a:moveTo>
                    <a:pt x="1405889" y="964184"/>
                  </a:moveTo>
                  <a:lnTo>
                    <a:pt x="1329689" y="964184"/>
                  </a:lnTo>
                  <a:lnTo>
                    <a:pt x="1329689" y="983234"/>
                  </a:lnTo>
                  <a:lnTo>
                    <a:pt x="1405889" y="983234"/>
                  </a:lnTo>
                  <a:lnTo>
                    <a:pt x="1405889" y="964184"/>
                  </a:lnTo>
                  <a:close/>
                </a:path>
                <a:path w="1405889" h="983614">
                  <a:moveTo>
                    <a:pt x="1272539" y="964184"/>
                  </a:moveTo>
                  <a:lnTo>
                    <a:pt x="1196339" y="964184"/>
                  </a:lnTo>
                  <a:lnTo>
                    <a:pt x="1196339" y="983234"/>
                  </a:lnTo>
                  <a:lnTo>
                    <a:pt x="1272539" y="983234"/>
                  </a:lnTo>
                  <a:lnTo>
                    <a:pt x="1272539" y="964184"/>
                  </a:lnTo>
                  <a:close/>
                </a:path>
                <a:path w="1405889" h="983614">
                  <a:moveTo>
                    <a:pt x="1139189" y="964184"/>
                  </a:moveTo>
                  <a:lnTo>
                    <a:pt x="1062989" y="964184"/>
                  </a:lnTo>
                  <a:lnTo>
                    <a:pt x="1062989" y="983234"/>
                  </a:lnTo>
                  <a:lnTo>
                    <a:pt x="1139189" y="983234"/>
                  </a:lnTo>
                  <a:lnTo>
                    <a:pt x="1139189" y="964184"/>
                  </a:lnTo>
                  <a:close/>
                </a:path>
                <a:path w="1405889" h="983614">
                  <a:moveTo>
                    <a:pt x="1005839" y="964184"/>
                  </a:moveTo>
                  <a:lnTo>
                    <a:pt x="929639" y="964184"/>
                  </a:lnTo>
                  <a:lnTo>
                    <a:pt x="929639" y="983234"/>
                  </a:lnTo>
                  <a:lnTo>
                    <a:pt x="1005839" y="983234"/>
                  </a:lnTo>
                  <a:lnTo>
                    <a:pt x="1005839" y="964184"/>
                  </a:lnTo>
                  <a:close/>
                </a:path>
                <a:path w="1405889" h="983614">
                  <a:moveTo>
                    <a:pt x="872489" y="964184"/>
                  </a:moveTo>
                  <a:lnTo>
                    <a:pt x="796289" y="964184"/>
                  </a:lnTo>
                  <a:lnTo>
                    <a:pt x="796289" y="983234"/>
                  </a:lnTo>
                  <a:lnTo>
                    <a:pt x="872489" y="983234"/>
                  </a:lnTo>
                  <a:lnTo>
                    <a:pt x="872489" y="964184"/>
                  </a:lnTo>
                  <a:close/>
                </a:path>
                <a:path w="1405889" h="983614">
                  <a:moveTo>
                    <a:pt x="712470" y="933703"/>
                  </a:moveTo>
                  <a:lnTo>
                    <a:pt x="693420" y="933703"/>
                  </a:lnTo>
                  <a:lnTo>
                    <a:pt x="693420" y="983234"/>
                  </a:lnTo>
                  <a:lnTo>
                    <a:pt x="739139" y="983234"/>
                  </a:lnTo>
                  <a:lnTo>
                    <a:pt x="739139" y="973709"/>
                  </a:lnTo>
                  <a:lnTo>
                    <a:pt x="712470" y="973709"/>
                  </a:lnTo>
                  <a:lnTo>
                    <a:pt x="702945" y="964184"/>
                  </a:lnTo>
                  <a:lnTo>
                    <a:pt x="712470" y="964184"/>
                  </a:lnTo>
                  <a:lnTo>
                    <a:pt x="712470" y="933703"/>
                  </a:lnTo>
                  <a:close/>
                </a:path>
                <a:path w="1405889" h="983614">
                  <a:moveTo>
                    <a:pt x="712470" y="964184"/>
                  </a:moveTo>
                  <a:lnTo>
                    <a:pt x="702945" y="964184"/>
                  </a:lnTo>
                  <a:lnTo>
                    <a:pt x="712470" y="973709"/>
                  </a:lnTo>
                  <a:lnTo>
                    <a:pt x="712470" y="964184"/>
                  </a:lnTo>
                  <a:close/>
                </a:path>
                <a:path w="1405889" h="983614">
                  <a:moveTo>
                    <a:pt x="739139" y="964184"/>
                  </a:moveTo>
                  <a:lnTo>
                    <a:pt x="712470" y="964184"/>
                  </a:lnTo>
                  <a:lnTo>
                    <a:pt x="712470" y="973709"/>
                  </a:lnTo>
                  <a:lnTo>
                    <a:pt x="739139" y="973709"/>
                  </a:lnTo>
                  <a:lnTo>
                    <a:pt x="739139" y="964184"/>
                  </a:lnTo>
                  <a:close/>
                </a:path>
                <a:path w="1405889" h="983614">
                  <a:moveTo>
                    <a:pt x="712470" y="800353"/>
                  </a:moveTo>
                  <a:lnTo>
                    <a:pt x="693420" y="800353"/>
                  </a:lnTo>
                  <a:lnTo>
                    <a:pt x="693420" y="876553"/>
                  </a:lnTo>
                  <a:lnTo>
                    <a:pt x="712470" y="876553"/>
                  </a:lnTo>
                  <a:lnTo>
                    <a:pt x="712470" y="800353"/>
                  </a:lnTo>
                  <a:close/>
                </a:path>
                <a:path w="1405889" h="983614">
                  <a:moveTo>
                    <a:pt x="712470" y="667003"/>
                  </a:moveTo>
                  <a:lnTo>
                    <a:pt x="693420" y="667003"/>
                  </a:lnTo>
                  <a:lnTo>
                    <a:pt x="693420" y="743203"/>
                  </a:lnTo>
                  <a:lnTo>
                    <a:pt x="712470" y="743203"/>
                  </a:lnTo>
                  <a:lnTo>
                    <a:pt x="712470" y="667003"/>
                  </a:lnTo>
                  <a:close/>
                </a:path>
                <a:path w="1405889" h="983614">
                  <a:moveTo>
                    <a:pt x="712470" y="533653"/>
                  </a:moveTo>
                  <a:lnTo>
                    <a:pt x="693420" y="533653"/>
                  </a:lnTo>
                  <a:lnTo>
                    <a:pt x="693420" y="609853"/>
                  </a:lnTo>
                  <a:lnTo>
                    <a:pt x="712470" y="609853"/>
                  </a:lnTo>
                  <a:lnTo>
                    <a:pt x="712470" y="533653"/>
                  </a:lnTo>
                  <a:close/>
                </a:path>
                <a:path w="1405889" h="983614">
                  <a:moveTo>
                    <a:pt x="712470" y="400303"/>
                  </a:moveTo>
                  <a:lnTo>
                    <a:pt x="693420" y="400303"/>
                  </a:lnTo>
                  <a:lnTo>
                    <a:pt x="693420" y="476503"/>
                  </a:lnTo>
                  <a:lnTo>
                    <a:pt x="712470" y="476503"/>
                  </a:lnTo>
                  <a:lnTo>
                    <a:pt x="712470" y="400303"/>
                  </a:lnTo>
                  <a:close/>
                </a:path>
                <a:path w="1405889" h="983614">
                  <a:moveTo>
                    <a:pt x="712470" y="266953"/>
                  </a:moveTo>
                  <a:lnTo>
                    <a:pt x="693420" y="266953"/>
                  </a:lnTo>
                  <a:lnTo>
                    <a:pt x="693420" y="343153"/>
                  </a:lnTo>
                  <a:lnTo>
                    <a:pt x="712470" y="343153"/>
                  </a:lnTo>
                  <a:lnTo>
                    <a:pt x="712470" y="266953"/>
                  </a:lnTo>
                  <a:close/>
                </a:path>
                <a:path w="1405889" h="983614">
                  <a:moveTo>
                    <a:pt x="712470" y="133603"/>
                  </a:moveTo>
                  <a:lnTo>
                    <a:pt x="693420" y="133603"/>
                  </a:lnTo>
                  <a:lnTo>
                    <a:pt x="693420" y="209803"/>
                  </a:lnTo>
                  <a:lnTo>
                    <a:pt x="712470" y="209803"/>
                  </a:lnTo>
                  <a:lnTo>
                    <a:pt x="712470" y="133603"/>
                  </a:lnTo>
                  <a:close/>
                </a:path>
                <a:path w="1405889" h="983614">
                  <a:moveTo>
                    <a:pt x="693420" y="38100"/>
                  </a:moveTo>
                  <a:lnTo>
                    <a:pt x="693420" y="76453"/>
                  </a:lnTo>
                  <a:lnTo>
                    <a:pt x="712470" y="76453"/>
                  </a:lnTo>
                  <a:lnTo>
                    <a:pt x="712470" y="47625"/>
                  </a:lnTo>
                  <a:lnTo>
                    <a:pt x="702945" y="47625"/>
                  </a:lnTo>
                  <a:lnTo>
                    <a:pt x="693420" y="38100"/>
                  </a:lnTo>
                  <a:close/>
                </a:path>
                <a:path w="1405889" h="983614">
                  <a:moveTo>
                    <a:pt x="712470" y="28575"/>
                  </a:moveTo>
                  <a:lnTo>
                    <a:pt x="665099" y="28575"/>
                  </a:lnTo>
                  <a:lnTo>
                    <a:pt x="665099" y="47625"/>
                  </a:lnTo>
                  <a:lnTo>
                    <a:pt x="693420" y="47625"/>
                  </a:lnTo>
                  <a:lnTo>
                    <a:pt x="693420" y="38100"/>
                  </a:lnTo>
                  <a:lnTo>
                    <a:pt x="712470" y="38100"/>
                  </a:lnTo>
                  <a:lnTo>
                    <a:pt x="712470" y="28575"/>
                  </a:lnTo>
                  <a:close/>
                </a:path>
                <a:path w="1405889" h="983614">
                  <a:moveTo>
                    <a:pt x="712470" y="38100"/>
                  </a:moveTo>
                  <a:lnTo>
                    <a:pt x="693420" y="38100"/>
                  </a:lnTo>
                  <a:lnTo>
                    <a:pt x="702945" y="47625"/>
                  </a:lnTo>
                  <a:lnTo>
                    <a:pt x="712470" y="47625"/>
                  </a:lnTo>
                  <a:lnTo>
                    <a:pt x="712470" y="38100"/>
                  </a:lnTo>
                  <a:close/>
                </a:path>
                <a:path w="1405889" h="983614">
                  <a:moveTo>
                    <a:pt x="607949" y="28575"/>
                  </a:moveTo>
                  <a:lnTo>
                    <a:pt x="531749" y="28575"/>
                  </a:lnTo>
                  <a:lnTo>
                    <a:pt x="531749" y="47625"/>
                  </a:lnTo>
                  <a:lnTo>
                    <a:pt x="607949" y="47625"/>
                  </a:lnTo>
                  <a:lnTo>
                    <a:pt x="607949" y="28575"/>
                  </a:lnTo>
                  <a:close/>
                </a:path>
                <a:path w="1405889" h="983614">
                  <a:moveTo>
                    <a:pt x="474599" y="28575"/>
                  </a:moveTo>
                  <a:lnTo>
                    <a:pt x="398399" y="28575"/>
                  </a:lnTo>
                  <a:lnTo>
                    <a:pt x="398399" y="47625"/>
                  </a:lnTo>
                  <a:lnTo>
                    <a:pt x="474599" y="47625"/>
                  </a:lnTo>
                  <a:lnTo>
                    <a:pt x="474599" y="28575"/>
                  </a:lnTo>
                  <a:close/>
                </a:path>
                <a:path w="1405889" h="983614">
                  <a:moveTo>
                    <a:pt x="341249" y="28575"/>
                  </a:moveTo>
                  <a:lnTo>
                    <a:pt x="265049" y="28575"/>
                  </a:lnTo>
                  <a:lnTo>
                    <a:pt x="265049" y="47625"/>
                  </a:lnTo>
                  <a:lnTo>
                    <a:pt x="341249" y="47625"/>
                  </a:lnTo>
                  <a:lnTo>
                    <a:pt x="341249" y="28575"/>
                  </a:lnTo>
                  <a:close/>
                </a:path>
                <a:path w="1405889" h="983614">
                  <a:moveTo>
                    <a:pt x="207899" y="28575"/>
                  </a:moveTo>
                  <a:lnTo>
                    <a:pt x="131699" y="28575"/>
                  </a:lnTo>
                  <a:lnTo>
                    <a:pt x="131699" y="47625"/>
                  </a:lnTo>
                  <a:lnTo>
                    <a:pt x="207899" y="47625"/>
                  </a:lnTo>
                  <a:lnTo>
                    <a:pt x="207899" y="28575"/>
                  </a:lnTo>
                  <a:close/>
                </a:path>
                <a:path w="1405889" h="983614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1405889" h="983614">
                  <a:moveTo>
                    <a:pt x="74549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4549" y="47625"/>
                  </a:lnTo>
                  <a:lnTo>
                    <a:pt x="74549" y="28575"/>
                  </a:lnTo>
                  <a:close/>
                </a:path>
                <a:path w="1405889" h="983614">
                  <a:moveTo>
                    <a:pt x="76200" y="28575"/>
                  </a:moveTo>
                  <a:lnTo>
                    <a:pt x="74549" y="28575"/>
                  </a:lnTo>
                  <a:lnTo>
                    <a:pt x="74549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4770" y="1363599"/>
              <a:ext cx="246252" cy="18529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4076" y="1364869"/>
              <a:ext cx="212725" cy="18275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6143625" y="1238250"/>
            <a:ext cx="2466975" cy="4191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635"/>
              </a:spcBef>
              <a:tabLst>
                <a:tab pos="605155" algn="l"/>
              </a:tabLst>
            </a:pP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85">
                <a:latin typeface="Cambria Math"/>
                <a:cs typeface="Cambria Math"/>
              </a:rPr>
              <a:t> </a:t>
            </a:r>
            <a:r>
              <a:rPr dirty="0" sz="1550" spc="-800">
                <a:latin typeface="Cambria Math"/>
                <a:cs typeface="Cambria Math"/>
              </a:rPr>
              <a:t>𝑥</a:t>
            </a:r>
            <a:r>
              <a:rPr dirty="0" sz="1550" spc="-215">
                <a:latin typeface="Cambria Math"/>
                <a:cs typeface="Cambria Math"/>
              </a:rPr>
              <a:t>Ԧ</a:t>
            </a:r>
            <a:r>
              <a:rPr dirty="0" sz="1550">
                <a:latin typeface="Cambria Math"/>
                <a:cs typeface="Cambria Math"/>
              </a:rPr>
              <a:t>	0</a:t>
            </a:r>
            <a:r>
              <a:rPr dirty="0" sz="1550" spc="370">
                <a:latin typeface="Cambria Math"/>
                <a:cs typeface="Cambria Math"/>
              </a:rPr>
              <a:t> </a:t>
            </a:r>
            <a:r>
              <a:rPr dirty="0" baseline="27777" sz="1800">
                <a:latin typeface="Cambria Math"/>
                <a:cs typeface="Cambria Math"/>
              </a:rPr>
              <a:t>⊗𝑛</a:t>
            </a:r>
            <a:r>
              <a:rPr dirty="0" baseline="27777" sz="1800" spc="315">
                <a:latin typeface="Cambria Math"/>
                <a:cs typeface="Cambria Math"/>
              </a:rPr>
              <a:t> </a:t>
            </a:r>
            <a:r>
              <a:rPr dirty="0" sz="1550">
                <a:latin typeface="Trebuchet MS"/>
                <a:cs typeface="Trebuchet MS"/>
              </a:rPr>
              <a:t>Encoded</a:t>
            </a:r>
            <a:r>
              <a:rPr dirty="0" sz="1550" spc="-85">
                <a:latin typeface="Trebuchet MS"/>
                <a:cs typeface="Trebuchet MS"/>
              </a:rPr>
              <a:t> </a:t>
            </a:r>
            <a:r>
              <a:rPr dirty="0" sz="1550" spc="-20">
                <a:latin typeface="Trebuchet MS"/>
                <a:cs typeface="Trebuchet MS"/>
              </a:rPr>
              <a:t>State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98234" y="1710309"/>
            <a:ext cx="235839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Times New Roman"/>
                <a:cs typeface="Times New Roman"/>
              </a:rPr>
              <a:t>The </a:t>
            </a:r>
            <a:r>
              <a:rPr dirty="0" sz="1100">
                <a:latin typeface="Cambria Math"/>
                <a:cs typeface="Cambria Math"/>
              </a:rPr>
              <a:t>𝑅</a:t>
            </a:r>
            <a:r>
              <a:rPr dirty="0" baseline="-13888" sz="1200">
                <a:latin typeface="Cambria Math"/>
                <a:cs typeface="Cambria Math"/>
              </a:rPr>
              <a:t>𝑌</a:t>
            </a:r>
            <a:r>
              <a:rPr dirty="0" baseline="-13888" sz="1200" spc="202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Gate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creates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state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seen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above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58325" y="1628775"/>
            <a:ext cx="1409700" cy="140017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8610600" y="1409700"/>
            <a:ext cx="2510155" cy="4124960"/>
            <a:chOff x="8610600" y="1409700"/>
            <a:chExt cx="2510155" cy="4124960"/>
          </a:xfrm>
        </p:grpSpPr>
        <p:sp>
          <p:nvSpPr>
            <p:cNvPr id="23" name="object 23" descr=""/>
            <p:cNvSpPr/>
            <p:nvPr/>
          </p:nvSpPr>
          <p:spPr>
            <a:xfrm>
              <a:off x="8610600" y="1409700"/>
              <a:ext cx="251460" cy="2337435"/>
            </a:xfrm>
            <a:custGeom>
              <a:avLst/>
              <a:gdLst/>
              <a:ahLst/>
              <a:cxnLst/>
              <a:rect l="l" t="t" r="r" b="b"/>
              <a:pathLst>
                <a:path w="251459" h="2337435">
                  <a:moveTo>
                    <a:pt x="89026" y="2318131"/>
                  </a:moveTo>
                  <a:lnTo>
                    <a:pt x="12826" y="2318131"/>
                  </a:lnTo>
                  <a:lnTo>
                    <a:pt x="12826" y="2337181"/>
                  </a:lnTo>
                  <a:lnTo>
                    <a:pt x="89026" y="2337181"/>
                  </a:lnTo>
                  <a:lnTo>
                    <a:pt x="89026" y="2318131"/>
                  </a:lnTo>
                  <a:close/>
                </a:path>
                <a:path w="251459" h="2337435">
                  <a:moveTo>
                    <a:pt x="222376" y="2318131"/>
                  </a:moveTo>
                  <a:lnTo>
                    <a:pt x="146176" y="2318131"/>
                  </a:lnTo>
                  <a:lnTo>
                    <a:pt x="146176" y="2337181"/>
                  </a:lnTo>
                  <a:lnTo>
                    <a:pt x="222376" y="2337181"/>
                  </a:lnTo>
                  <a:lnTo>
                    <a:pt x="222376" y="2318131"/>
                  </a:lnTo>
                  <a:close/>
                </a:path>
                <a:path w="251459" h="2337435">
                  <a:moveTo>
                    <a:pt x="250951" y="2213356"/>
                  </a:moveTo>
                  <a:lnTo>
                    <a:pt x="231901" y="2213356"/>
                  </a:lnTo>
                  <a:lnTo>
                    <a:pt x="231901" y="2289556"/>
                  </a:lnTo>
                  <a:lnTo>
                    <a:pt x="250951" y="2289556"/>
                  </a:lnTo>
                  <a:lnTo>
                    <a:pt x="250951" y="2213356"/>
                  </a:lnTo>
                  <a:close/>
                </a:path>
                <a:path w="251459" h="2337435">
                  <a:moveTo>
                    <a:pt x="250951" y="2080005"/>
                  </a:moveTo>
                  <a:lnTo>
                    <a:pt x="231901" y="2080005"/>
                  </a:lnTo>
                  <a:lnTo>
                    <a:pt x="231901" y="2156205"/>
                  </a:lnTo>
                  <a:lnTo>
                    <a:pt x="250951" y="2156205"/>
                  </a:lnTo>
                  <a:lnTo>
                    <a:pt x="250951" y="2080005"/>
                  </a:lnTo>
                  <a:close/>
                </a:path>
                <a:path w="251459" h="2337435">
                  <a:moveTo>
                    <a:pt x="250951" y="1946655"/>
                  </a:moveTo>
                  <a:lnTo>
                    <a:pt x="231901" y="1946655"/>
                  </a:lnTo>
                  <a:lnTo>
                    <a:pt x="231901" y="2022855"/>
                  </a:lnTo>
                  <a:lnTo>
                    <a:pt x="250951" y="2022855"/>
                  </a:lnTo>
                  <a:lnTo>
                    <a:pt x="250951" y="1946655"/>
                  </a:lnTo>
                  <a:close/>
                </a:path>
                <a:path w="251459" h="2337435">
                  <a:moveTo>
                    <a:pt x="250951" y="1813305"/>
                  </a:moveTo>
                  <a:lnTo>
                    <a:pt x="231901" y="1813305"/>
                  </a:lnTo>
                  <a:lnTo>
                    <a:pt x="231901" y="1889505"/>
                  </a:lnTo>
                  <a:lnTo>
                    <a:pt x="250951" y="1889505"/>
                  </a:lnTo>
                  <a:lnTo>
                    <a:pt x="250951" y="1813305"/>
                  </a:lnTo>
                  <a:close/>
                </a:path>
                <a:path w="251459" h="2337435">
                  <a:moveTo>
                    <a:pt x="250951" y="1679955"/>
                  </a:moveTo>
                  <a:lnTo>
                    <a:pt x="231901" y="1679955"/>
                  </a:lnTo>
                  <a:lnTo>
                    <a:pt x="231901" y="1756155"/>
                  </a:lnTo>
                  <a:lnTo>
                    <a:pt x="250951" y="1756155"/>
                  </a:lnTo>
                  <a:lnTo>
                    <a:pt x="250951" y="1679955"/>
                  </a:lnTo>
                  <a:close/>
                </a:path>
                <a:path w="251459" h="2337435">
                  <a:moveTo>
                    <a:pt x="250951" y="1546605"/>
                  </a:moveTo>
                  <a:lnTo>
                    <a:pt x="231901" y="1546605"/>
                  </a:lnTo>
                  <a:lnTo>
                    <a:pt x="231901" y="1622805"/>
                  </a:lnTo>
                  <a:lnTo>
                    <a:pt x="250951" y="1622805"/>
                  </a:lnTo>
                  <a:lnTo>
                    <a:pt x="250951" y="1546605"/>
                  </a:lnTo>
                  <a:close/>
                </a:path>
                <a:path w="251459" h="2337435">
                  <a:moveTo>
                    <a:pt x="250951" y="1413255"/>
                  </a:moveTo>
                  <a:lnTo>
                    <a:pt x="231901" y="1413255"/>
                  </a:lnTo>
                  <a:lnTo>
                    <a:pt x="231901" y="1489455"/>
                  </a:lnTo>
                  <a:lnTo>
                    <a:pt x="250951" y="1489455"/>
                  </a:lnTo>
                  <a:lnTo>
                    <a:pt x="250951" y="1413255"/>
                  </a:lnTo>
                  <a:close/>
                </a:path>
                <a:path w="251459" h="2337435">
                  <a:moveTo>
                    <a:pt x="250951" y="1279905"/>
                  </a:moveTo>
                  <a:lnTo>
                    <a:pt x="231901" y="1279905"/>
                  </a:lnTo>
                  <a:lnTo>
                    <a:pt x="231901" y="1356105"/>
                  </a:lnTo>
                  <a:lnTo>
                    <a:pt x="250951" y="1356105"/>
                  </a:lnTo>
                  <a:lnTo>
                    <a:pt x="250951" y="1279905"/>
                  </a:lnTo>
                  <a:close/>
                </a:path>
                <a:path w="251459" h="2337435">
                  <a:moveTo>
                    <a:pt x="250951" y="1146555"/>
                  </a:moveTo>
                  <a:lnTo>
                    <a:pt x="231901" y="1146555"/>
                  </a:lnTo>
                  <a:lnTo>
                    <a:pt x="231901" y="1222755"/>
                  </a:lnTo>
                  <a:lnTo>
                    <a:pt x="250951" y="1222755"/>
                  </a:lnTo>
                  <a:lnTo>
                    <a:pt x="250951" y="1146555"/>
                  </a:lnTo>
                  <a:close/>
                </a:path>
                <a:path w="251459" h="2337435">
                  <a:moveTo>
                    <a:pt x="250951" y="1013205"/>
                  </a:moveTo>
                  <a:lnTo>
                    <a:pt x="231901" y="1013205"/>
                  </a:lnTo>
                  <a:lnTo>
                    <a:pt x="231901" y="1089405"/>
                  </a:lnTo>
                  <a:lnTo>
                    <a:pt x="250951" y="1089405"/>
                  </a:lnTo>
                  <a:lnTo>
                    <a:pt x="250951" y="1013205"/>
                  </a:lnTo>
                  <a:close/>
                </a:path>
                <a:path w="251459" h="2337435">
                  <a:moveTo>
                    <a:pt x="250951" y="879855"/>
                  </a:moveTo>
                  <a:lnTo>
                    <a:pt x="231901" y="879855"/>
                  </a:lnTo>
                  <a:lnTo>
                    <a:pt x="231901" y="956055"/>
                  </a:lnTo>
                  <a:lnTo>
                    <a:pt x="250951" y="956055"/>
                  </a:lnTo>
                  <a:lnTo>
                    <a:pt x="250951" y="879855"/>
                  </a:lnTo>
                  <a:close/>
                </a:path>
                <a:path w="251459" h="2337435">
                  <a:moveTo>
                    <a:pt x="250951" y="746505"/>
                  </a:moveTo>
                  <a:lnTo>
                    <a:pt x="231901" y="746505"/>
                  </a:lnTo>
                  <a:lnTo>
                    <a:pt x="231901" y="822705"/>
                  </a:lnTo>
                  <a:lnTo>
                    <a:pt x="250951" y="822705"/>
                  </a:lnTo>
                  <a:lnTo>
                    <a:pt x="250951" y="746505"/>
                  </a:lnTo>
                  <a:close/>
                </a:path>
                <a:path w="251459" h="2337435">
                  <a:moveTo>
                    <a:pt x="250951" y="613155"/>
                  </a:moveTo>
                  <a:lnTo>
                    <a:pt x="231901" y="613155"/>
                  </a:lnTo>
                  <a:lnTo>
                    <a:pt x="231901" y="689355"/>
                  </a:lnTo>
                  <a:lnTo>
                    <a:pt x="250951" y="689355"/>
                  </a:lnTo>
                  <a:lnTo>
                    <a:pt x="250951" y="613155"/>
                  </a:lnTo>
                  <a:close/>
                </a:path>
                <a:path w="251459" h="2337435">
                  <a:moveTo>
                    <a:pt x="250951" y="479805"/>
                  </a:moveTo>
                  <a:lnTo>
                    <a:pt x="231901" y="479805"/>
                  </a:lnTo>
                  <a:lnTo>
                    <a:pt x="231901" y="556005"/>
                  </a:lnTo>
                  <a:lnTo>
                    <a:pt x="250951" y="556005"/>
                  </a:lnTo>
                  <a:lnTo>
                    <a:pt x="250951" y="479805"/>
                  </a:lnTo>
                  <a:close/>
                </a:path>
                <a:path w="251459" h="2337435">
                  <a:moveTo>
                    <a:pt x="250951" y="346455"/>
                  </a:moveTo>
                  <a:lnTo>
                    <a:pt x="231901" y="346455"/>
                  </a:lnTo>
                  <a:lnTo>
                    <a:pt x="231901" y="422655"/>
                  </a:lnTo>
                  <a:lnTo>
                    <a:pt x="250951" y="422655"/>
                  </a:lnTo>
                  <a:lnTo>
                    <a:pt x="250951" y="346455"/>
                  </a:lnTo>
                  <a:close/>
                </a:path>
                <a:path w="251459" h="2337435">
                  <a:moveTo>
                    <a:pt x="250951" y="213105"/>
                  </a:moveTo>
                  <a:lnTo>
                    <a:pt x="231901" y="213105"/>
                  </a:lnTo>
                  <a:lnTo>
                    <a:pt x="231901" y="289305"/>
                  </a:lnTo>
                  <a:lnTo>
                    <a:pt x="250951" y="289305"/>
                  </a:lnTo>
                  <a:lnTo>
                    <a:pt x="250951" y="213105"/>
                  </a:lnTo>
                  <a:close/>
                </a:path>
                <a:path w="251459" h="2337435">
                  <a:moveTo>
                    <a:pt x="250951" y="79755"/>
                  </a:moveTo>
                  <a:lnTo>
                    <a:pt x="231901" y="79755"/>
                  </a:lnTo>
                  <a:lnTo>
                    <a:pt x="231901" y="155955"/>
                  </a:lnTo>
                  <a:lnTo>
                    <a:pt x="250951" y="155955"/>
                  </a:lnTo>
                  <a:lnTo>
                    <a:pt x="250951" y="79755"/>
                  </a:lnTo>
                  <a:close/>
                </a:path>
                <a:path w="251459" h="2337435">
                  <a:moveTo>
                    <a:pt x="226059" y="28575"/>
                  </a:moveTo>
                  <a:lnTo>
                    <a:pt x="149859" y="28575"/>
                  </a:lnTo>
                  <a:lnTo>
                    <a:pt x="149859" y="47625"/>
                  </a:lnTo>
                  <a:lnTo>
                    <a:pt x="226059" y="47625"/>
                  </a:lnTo>
                  <a:lnTo>
                    <a:pt x="226059" y="28575"/>
                  </a:lnTo>
                  <a:close/>
                </a:path>
                <a:path w="251459" h="233743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251459" h="2337435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251459" h="2337435">
                  <a:moveTo>
                    <a:pt x="92709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92709" y="47625"/>
                  </a:lnTo>
                  <a:lnTo>
                    <a:pt x="92709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8325" y="4124325"/>
              <a:ext cx="1409700" cy="1400175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453625" y="4119626"/>
              <a:ext cx="1419225" cy="1409700"/>
            </a:xfrm>
            <a:custGeom>
              <a:avLst/>
              <a:gdLst/>
              <a:ahLst/>
              <a:cxnLst/>
              <a:rect l="l" t="t" r="r" b="b"/>
              <a:pathLst>
                <a:path w="1419225" h="1409700">
                  <a:moveTo>
                    <a:pt x="0" y="1409700"/>
                  </a:moveTo>
                  <a:lnTo>
                    <a:pt x="1419225" y="1409700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409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125075" y="3743325"/>
              <a:ext cx="76200" cy="379095"/>
            </a:xfrm>
            <a:custGeom>
              <a:avLst/>
              <a:gdLst/>
              <a:ahLst/>
              <a:cxnLst/>
              <a:rect l="l" t="t" r="r" b="b"/>
              <a:pathLst>
                <a:path w="76200" h="379095">
                  <a:moveTo>
                    <a:pt x="28575" y="302894"/>
                  </a:moveTo>
                  <a:lnTo>
                    <a:pt x="0" y="302894"/>
                  </a:lnTo>
                  <a:lnTo>
                    <a:pt x="38100" y="379094"/>
                  </a:lnTo>
                  <a:lnTo>
                    <a:pt x="69850" y="315594"/>
                  </a:lnTo>
                  <a:lnTo>
                    <a:pt x="28575" y="315594"/>
                  </a:lnTo>
                  <a:lnTo>
                    <a:pt x="28575" y="302894"/>
                  </a:lnTo>
                  <a:close/>
                </a:path>
                <a:path w="76200" h="379095">
                  <a:moveTo>
                    <a:pt x="47625" y="0"/>
                  </a:moveTo>
                  <a:lnTo>
                    <a:pt x="28575" y="0"/>
                  </a:lnTo>
                  <a:lnTo>
                    <a:pt x="28575" y="315594"/>
                  </a:lnTo>
                  <a:lnTo>
                    <a:pt x="47625" y="315594"/>
                  </a:lnTo>
                  <a:lnTo>
                    <a:pt x="47625" y="0"/>
                  </a:lnTo>
                  <a:close/>
                </a:path>
                <a:path w="76200" h="379095">
                  <a:moveTo>
                    <a:pt x="76200" y="302894"/>
                  </a:moveTo>
                  <a:lnTo>
                    <a:pt x="47625" y="302894"/>
                  </a:lnTo>
                  <a:lnTo>
                    <a:pt x="47625" y="315594"/>
                  </a:lnTo>
                  <a:lnTo>
                    <a:pt x="69850" y="315594"/>
                  </a:lnTo>
                  <a:lnTo>
                    <a:pt x="76200" y="302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73307" y="2352166"/>
              <a:ext cx="147447" cy="130556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0951844" y="2133917"/>
            <a:ext cx="549910" cy="369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12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base</a:t>
            </a:r>
            <a:endParaRPr sz="11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415">
                <a:latin typeface="Cambria Math"/>
                <a:cs typeface="Cambria Math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state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951844" y="4635817"/>
            <a:ext cx="516255" cy="368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dirty="0" sz="1100" spc="-10">
                <a:latin typeface="Times New Roman"/>
                <a:cs typeface="Times New Roman"/>
              </a:rPr>
              <a:t>Encoded State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9448863" y="1614424"/>
          <a:ext cx="1504950" cy="211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70"/>
                <a:gridCol w="467359"/>
                <a:gridCol w="464820"/>
                <a:gridCol w="241934"/>
              </a:tblGrid>
              <a:tr h="14097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59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550" spc="-10">
                          <a:latin typeface="Cambria Math"/>
                          <a:cs typeface="Cambria Math"/>
                        </a:rPr>
                        <a:t>𝑅</a:t>
                      </a:r>
                      <a:r>
                        <a:rPr dirty="0" baseline="-16203" sz="1800" spc="-15">
                          <a:latin typeface="Cambria Math"/>
                          <a:cs typeface="Cambria Math"/>
                        </a:rPr>
                        <a:t>𝑌</a:t>
                      </a:r>
                      <a:r>
                        <a:rPr dirty="0" sz="1550" spc="-10">
                          <a:latin typeface="Cambria Math"/>
                          <a:cs typeface="Cambria Math"/>
                        </a:rPr>
                        <a:t>(23°)</a:t>
                      </a:r>
                      <a:endParaRPr sz="1550">
                        <a:latin typeface="Cambria Math"/>
                        <a:cs typeface="Cambria Math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1270"/>
                        </a:lnSpc>
                      </a:pPr>
                      <a:r>
                        <a:rPr dirty="0" sz="1100" spc="-50">
                          <a:latin typeface="Cambria Math"/>
                          <a:cs typeface="Cambria Math"/>
                        </a:rPr>
                        <a:t>𝑅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marL="140970">
                        <a:lnSpc>
                          <a:spcPts val="1220"/>
                        </a:lnSpc>
                        <a:spcBef>
                          <a:spcPts val="30"/>
                        </a:spcBef>
                      </a:pPr>
                      <a:r>
                        <a:rPr dirty="0" sz="1100" spc="-50">
                          <a:latin typeface="Times New Roman"/>
                          <a:cs typeface="Times New Roman"/>
                        </a:rPr>
                        <a:t>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1" name="object 31" descr=""/>
          <p:cNvSpPr txBox="1"/>
          <p:nvPr/>
        </p:nvSpPr>
        <p:spPr>
          <a:xfrm>
            <a:off x="10843941" y="3454336"/>
            <a:ext cx="406400" cy="3028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894"/>
              </a:lnSpc>
              <a:spcBef>
                <a:spcPts val="125"/>
              </a:spcBef>
            </a:pPr>
            <a:r>
              <a:rPr dirty="0" sz="800" spc="-50">
                <a:latin typeface="Cambria Math"/>
                <a:cs typeface="Cambria Math"/>
              </a:rPr>
              <a:t>𝑌</a:t>
            </a:r>
            <a:endParaRPr sz="800">
              <a:latin typeface="Cambria Math"/>
              <a:cs typeface="Cambria Math"/>
            </a:endParaRPr>
          </a:p>
          <a:p>
            <a:pPr marL="12700">
              <a:lnSpc>
                <a:spcPts val="1255"/>
              </a:lnSpc>
            </a:pPr>
            <a:r>
              <a:rPr dirty="0" sz="1100" spc="-10">
                <a:latin typeface="Times New Roman"/>
                <a:cs typeface="Times New Roman"/>
              </a:rPr>
              <a:t>ncoder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981138"/>
            <a:ext cx="368363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5"/>
              <a:t>Data</a:t>
            </a:r>
            <a:r>
              <a:rPr dirty="0" spc="-459"/>
              <a:t> </a:t>
            </a:r>
            <a:r>
              <a:rPr dirty="0" spc="-100"/>
              <a:t>Processing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270250" y="6194107"/>
            <a:ext cx="566166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10">
                <a:solidFill>
                  <a:srgbClr val="202429"/>
                </a:solidFill>
                <a:latin typeface="Times New Roman"/>
                <a:cs typeface="Times New Roman"/>
              </a:rPr>
              <a:t>[1].</a:t>
            </a:r>
            <a:r>
              <a:rPr dirty="0" sz="800" spc="-35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-1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Vinayak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Sharma,</a:t>
            </a:r>
            <a:r>
              <a:rPr dirty="0" u="sng" sz="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&amp;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Aviral</a:t>
            </a:r>
            <a:r>
              <a:rPr dirty="0" u="sng" sz="800" spc="-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Shrivastava.</a:t>
            </a:r>
            <a:r>
              <a:rPr dirty="0" u="sng" sz="8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(2023).</a:t>
            </a:r>
            <a:r>
              <a:rPr dirty="0" u="sng" sz="8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Quantum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Polar</a:t>
            </a:r>
            <a:r>
              <a:rPr dirty="0" u="sng" sz="800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Metric</a:t>
            </a:r>
            <a:r>
              <a:rPr dirty="0" u="sng" sz="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Learning:</a:t>
            </a:r>
            <a:r>
              <a:rPr dirty="0" u="sng" sz="8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Efficient</a:t>
            </a:r>
            <a:r>
              <a:rPr dirty="0" u="sng" sz="800" spc="-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Classically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Learned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Quantum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Embeddings</a:t>
            </a:r>
            <a:r>
              <a:rPr dirty="0" sz="800" spc="-10">
                <a:solidFill>
                  <a:srgbClr val="467885"/>
                </a:solidFill>
                <a:latin typeface="Times New Roman"/>
                <a:cs typeface="Times New Roman"/>
                <a:hlinkClick r:id="rId2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739" y="6183947"/>
            <a:ext cx="12134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Explicit</a:t>
            </a:r>
            <a:r>
              <a:rPr dirty="0" sz="900" spc="-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Quantum</a:t>
            </a:r>
            <a:r>
              <a:rPr dirty="0" sz="900" spc="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747474"/>
                </a:solidFill>
                <a:latin typeface="Times New Roman"/>
                <a:cs typeface="Times New Roman"/>
              </a:rPr>
              <a:t>Models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19100" y="1552575"/>
            <a:ext cx="10239375" cy="4381500"/>
            <a:chOff x="419100" y="1552575"/>
            <a:chExt cx="10239375" cy="4381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075" y="1552575"/>
              <a:ext cx="7943850" cy="1514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" y="3171825"/>
              <a:ext cx="2762250" cy="27622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4725" y="4038600"/>
              <a:ext cx="3314700" cy="12477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315200" y="4029075"/>
              <a:ext cx="3333750" cy="1266825"/>
            </a:xfrm>
            <a:custGeom>
              <a:avLst/>
              <a:gdLst/>
              <a:ahLst/>
              <a:cxnLst/>
              <a:rect l="l" t="t" r="r" b="b"/>
              <a:pathLst>
                <a:path w="3333750" h="1266825">
                  <a:moveTo>
                    <a:pt x="0" y="1266825"/>
                  </a:moveTo>
                  <a:lnTo>
                    <a:pt x="3333750" y="1266825"/>
                  </a:lnTo>
                  <a:lnTo>
                    <a:pt x="3333750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6055" y="5551423"/>
              <a:ext cx="189865" cy="14109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383144" y="5317172"/>
            <a:ext cx="3215640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Source</a:t>
            </a:r>
            <a:r>
              <a:rPr dirty="0" sz="1200">
                <a:latin typeface="Times New Roman"/>
                <a:cs typeface="Times New Roman"/>
              </a:rPr>
              <a:t>:[1]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|</a:t>
            </a:r>
            <a:r>
              <a:rPr dirty="0" sz="1200" spc="6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Parameterized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Quantum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Circuit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using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ts val="1435"/>
              </a:lnSpc>
              <a:spcBef>
                <a:spcPts val="65"/>
              </a:spcBef>
            </a:pPr>
            <a:r>
              <a:rPr dirty="0" sz="1200">
                <a:latin typeface="Cambria Math"/>
                <a:cs typeface="Cambria Math"/>
              </a:rPr>
              <a:t>𝑅</a:t>
            </a:r>
            <a:r>
              <a:rPr dirty="0" baseline="-15432" sz="1350">
                <a:latin typeface="Cambria Math"/>
                <a:cs typeface="Cambria Math"/>
              </a:rPr>
              <a:t>𝑌</a:t>
            </a:r>
            <a:r>
              <a:rPr dirty="0" baseline="-15432" sz="1350" spc="525">
                <a:latin typeface="Cambria Math"/>
                <a:cs typeface="Cambria Math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𝑅</a:t>
            </a:r>
            <a:r>
              <a:rPr dirty="0" baseline="-15432" sz="1350">
                <a:latin typeface="Cambria Math"/>
                <a:cs typeface="Cambria Math"/>
              </a:rPr>
              <a:t>𝑍</a:t>
            </a:r>
            <a:r>
              <a:rPr dirty="0" baseline="-15432" sz="1350" spc="525">
                <a:latin typeface="Cambria Math"/>
                <a:cs typeface="Cambria Math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Gates.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circuit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𝑍𝑍</a:t>
            </a:r>
            <a:r>
              <a:rPr dirty="0" sz="1200" spc="190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𝜃</a:t>
            </a:r>
            <a:endParaRPr sz="1200">
              <a:latin typeface="Cambria Math"/>
              <a:cs typeface="Cambria Math"/>
            </a:endParaRPr>
          </a:p>
          <a:p>
            <a:pPr marL="38100">
              <a:lnSpc>
                <a:spcPts val="1435"/>
              </a:lnSpc>
            </a:pPr>
            <a:r>
              <a:rPr dirty="0" sz="1200">
                <a:latin typeface="Times New Roman"/>
                <a:cs typeface="Times New Roman"/>
              </a:rPr>
              <a:t>Gate 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create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entanglement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across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multiple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qubits.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181350" y="3067050"/>
            <a:ext cx="2921635" cy="1524635"/>
          </a:xfrm>
          <a:custGeom>
            <a:avLst/>
            <a:gdLst/>
            <a:ahLst/>
            <a:cxnLst/>
            <a:rect l="l" t="t" r="r" b="b"/>
            <a:pathLst>
              <a:path w="2921635" h="1524635">
                <a:moveTo>
                  <a:pt x="2921635" y="0"/>
                </a:moveTo>
                <a:lnTo>
                  <a:pt x="2902585" y="0"/>
                </a:lnTo>
                <a:lnTo>
                  <a:pt x="2902585" y="76200"/>
                </a:lnTo>
                <a:lnTo>
                  <a:pt x="2921635" y="76200"/>
                </a:lnTo>
                <a:lnTo>
                  <a:pt x="2921635" y="0"/>
                </a:lnTo>
                <a:close/>
              </a:path>
              <a:path w="2921635" h="1524635">
                <a:moveTo>
                  <a:pt x="2921635" y="133350"/>
                </a:moveTo>
                <a:lnTo>
                  <a:pt x="2902585" y="133350"/>
                </a:lnTo>
                <a:lnTo>
                  <a:pt x="2902585" y="209550"/>
                </a:lnTo>
                <a:lnTo>
                  <a:pt x="2921635" y="209550"/>
                </a:lnTo>
                <a:lnTo>
                  <a:pt x="2921635" y="133350"/>
                </a:lnTo>
                <a:close/>
              </a:path>
              <a:path w="2921635" h="1524635">
                <a:moveTo>
                  <a:pt x="2921635" y="266700"/>
                </a:moveTo>
                <a:lnTo>
                  <a:pt x="2902585" y="266700"/>
                </a:lnTo>
                <a:lnTo>
                  <a:pt x="2902585" y="342900"/>
                </a:lnTo>
                <a:lnTo>
                  <a:pt x="2921635" y="342900"/>
                </a:lnTo>
                <a:lnTo>
                  <a:pt x="2921635" y="266700"/>
                </a:lnTo>
                <a:close/>
              </a:path>
              <a:path w="2921635" h="1524635">
                <a:moveTo>
                  <a:pt x="2921635" y="400050"/>
                </a:moveTo>
                <a:lnTo>
                  <a:pt x="2902585" y="400050"/>
                </a:lnTo>
                <a:lnTo>
                  <a:pt x="2902585" y="476250"/>
                </a:lnTo>
                <a:lnTo>
                  <a:pt x="2921635" y="476250"/>
                </a:lnTo>
                <a:lnTo>
                  <a:pt x="2921635" y="400050"/>
                </a:lnTo>
                <a:close/>
              </a:path>
              <a:path w="2921635" h="1524635">
                <a:moveTo>
                  <a:pt x="2921635" y="533400"/>
                </a:moveTo>
                <a:lnTo>
                  <a:pt x="2902585" y="533400"/>
                </a:lnTo>
                <a:lnTo>
                  <a:pt x="2902585" y="609600"/>
                </a:lnTo>
                <a:lnTo>
                  <a:pt x="2921635" y="609600"/>
                </a:lnTo>
                <a:lnTo>
                  <a:pt x="2921635" y="533400"/>
                </a:lnTo>
                <a:close/>
              </a:path>
              <a:path w="2921635" h="1524635">
                <a:moveTo>
                  <a:pt x="2921635" y="666750"/>
                </a:moveTo>
                <a:lnTo>
                  <a:pt x="2902585" y="666750"/>
                </a:lnTo>
                <a:lnTo>
                  <a:pt x="2902585" y="742950"/>
                </a:lnTo>
                <a:lnTo>
                  <a:pt x="2921635" y="742950"/>
                </a:lnTo>
                <a:lnTo>
                  <a:pt x="2921635" y="666750"/>
                </a:lnTo>
                <a:close/>
              </a:path>
              <a:path w="2921635" h="1524635">
                <a:moveTo>
                  <a:pt x="2921635" y="800100"/>
                </a:moveTo>
                <a:lnTo>
                  <a:pt x="2902585" y="800100"/>
                </a:lnTo>
                <a:lnTo>
                  <a:pt x="2902585" y="876300"/>
                </a:lnTo>
                <a:lnTo>
                  <a:pt x="2921635" y="876300"/>
                </a:lnTo>
                <a:lnTo>
                  <a:pt x="2921635" y="800100"/>
                </a:lnTo>
                <a:close/>
              </a:path>
              <a:path w="2921635" h="1524635">
                <a:moveTo>
                  <a:pt x="2921635" y="933450"/>
                </a:moveTo>
                <a:lnTo>
                  <a:pt x="2902585" y="933450"/>
                </a:lnTo>
                <a:lnTo>
                  <a:pt x="2902585" y="1009650"/>
                </a:lnTo>
                <a:lnTo>
                  <a:pt x="2921635" y="1009650"/>
                </a:lnTo>
                <a:lnTo>
                  <a:pt x="2921635" y="933450"/>
                </a:lnTo>
                <a:close/>
              </a:path>
              <a:path w="2921635" h="1524635">
                <a:moveTo>
                  <a:pt x="2921635" y="1066800"/>
                </a:moveTo>
                <a:lnTo>
                  <a:pt x="2902585" y="1066800"/>
                </a:lnTo>
                <a:lnTo>
                  <a:pt x="2902585" y="1143000"/>
                </a:lnTo>
                <a:lnTo>
                  <a:pt x="2921635" y="1143000"/>
                </a:lnTo>
                <a:lnTo>
                  <a:pt x="2921635" y="1066800"/>
                </a:lnTo>
                <a:close/>
              </a:path>
              <a:path w="2921635" h="1524635">
                <a:moveTo>
                  <a:pt x="2921635" y="1200150"/>
                </a:moveTo>
                <a:lnTo>
                  <a:pt x="2902585" y="1200150"/>
                </a:lnTo>
                <a:lnTo>
                  <a:pt x="2902585" y="1276350"/>
                </a:lnTo>
                <a:lnTo>
                  <a:pt x="2921635" y="1276350"/>
                </a:lnTo>
                <a:lnTo>
                  <a:pt x="2921635" y="1200150"/>
                </a:lnTo>
                <a:close/>
              </a:path>
              <a:path w="2921635" h="1524635">
                <a:moveTo>
                  <a:pt x="2921635" y="1333500"/>
                </a:moveTo>
                <a:lnTo>
                  <a:pt x="2902585" y="1333500"/>
                </a:lnTo>
                <a:lnTo>
                  <a:pt x="2902585" y="1409700"/>
                </a:lnTo>
                <a:lnTo>
                  <a:pt x="2921635" y="1409700"/>
                </a:lnTo>
                <a:lnTo>
                  <a:pt x="2921635" y="1333500"/>
                </a:lnTo>
                <a:close/>
              </a:path>
              <a:path w="2921635" h="1524635">
                <a:moveTo>
                  <a:pt x="2902585" y="1476502"/>
                </a:moveTo>
                <a:lnTo>
                  <a:pt x="2855087" y="1476502"/>
                </a:lnTo>
                <a:lnTo>
                  <a:pt x="2855087" y="1495552"/>
                </a:lnTo>
                <a:lnTo>
                  <a:pt x="2921635" y="1495552"/>
                </a:lnTo>
                <a:lnTo>
                  <a:pt x="2921635" y="1486027"/>
                </a:lnTo>
                <a:lnTo>
                  <a:pt x="2902585" y="1486027"/>
                </a:lnTo>
                <a:lnTo>
                  <a:pt x="2902585" y="1476502"/>
                </a:lnTo>
                <a:close/>
              </a:path>
              <a:path w="2921635" h="1524635">
                <a:moveTo>
                  <a:pt x="2921635" y="1466850"/>
                </a:moveTo>
                <a:lnTo>
                  <a:pt x="2902585" y="1466850"/>
                </a:lnTo>
                <a:lnTo>
                  <a:pt x="2902585" y="1486027"/>
                </a:lnTo>
                <a:lnTo>
                  <a:pt x="2912110" y="1476502"/>
                </a:lnTo>
                <a:lnTo>
                  <a:pt x="2921635" y="1476502"/>
                </a:lnTo>
                <a:lnTo>
                  <a:pt x="2921635" y="1466850"/>
                </a:lnTo>
                <a:close/>
              </a:path>
              <a:path w="2921635" h="1524635">
                <a:moveTo>
                  <a:pt x="2921635" y="1476502"/>
                </a:moveTo>
                <a:lnTo>
                  <a:pt x="2912110" y="1476502"/>
                </a:lnTo>
                <a:lnTo>
                  <a:pt x="2902585" y="1486027"/>
                </a:lnTo>
                <a:lnTo>
                  <a:pt x="2921635" y="1486027"/>
                </a:lnTo>
                <a:lnTo>
                  <a:pt x="2921635" y="1476502"/>
                </a:lnTo>
                <a:close/>
              </a:path>
              <a:path w="2921635" h="1524635">
                <a:moveTo>
                  <a:pt x="2797937" y="1476502"/>
                </a:moveTo>
                <a:lnTo>
                  <a:pt x="2721737" y="1476502"/>
                </a:lnTo>
                <a:lnTo>
                  <a:pt x="2721737" y="1495552"/>
                </a:lnTo>
                <a:lnTo>
                  <a:pt x="2797937" y="1495552"/>
                </a:lnTo>
                <a:lnTo>
                  <a:pt x="2797937" y="1476502"/>
                </a:lnTo>
                <a:close/>
              </a:path>
              <a:path w="2921635" h="1524635">
                <a:moveTo>
                  <a:pt x="2664587" y="1476502"/>
                </a:moveTo>
                <a:lnTo>
                  <a:pt x="2588387" y="1476502"/>
                </a:lnTo>
                <a:lnTo>
                  <a:pt x="2588387" y="1495552"/>
                </a:lnTo>
                <a:lnTo>
                  <a:pt x="2664587" y="1495552"/>
                </a:lnTo>
                <a:lnTo>
                  <a:pt x="2664587" y="1476502"/>
                </a:lnTo>
                <a:close/>
              </a:path>
              <a:path w="2921635" h="1524635">
                <a:moveTo>
                  <a:pt x="2531237" y="1476502"/>
                </a:moveTo>
                <a:lnTo>
                  <a:pt x="2455037" y="1476502"/>
                </a:lnTo>
                <a:lnTo>
                  <a:pt x="2455037" y="1495552"/>
                </a:lnTo>
                <a:lnTo>
                  <a:pt x="2531237" y="1495552"/>
                </a:lnTo>
                <a:lnTo>
                  <a:pt x="2531237" y="1476502"/>
                </a:lnTo>
                <a:close/>
              </a:path>
              <a:path w="2921635" h="1524635">
                <a:moveTo>
                  <a:pt x="2397887" y="1476502"/>
                </a:moveTo>
                <a:lnTo>
                  <a:pt x="2321687" y="1476502"/>
                </a:lnTo>
                <a:lnTo>
                  <a:pt x="2321687" y="1495552"/>
                </a:lnTo>
                <a:lnTo>
                  <a:pt x="2397887" y="1495552"/>
                </a:lnTo>
                <a:lnTo>
                  <a:pt x="2397887" y="1476502"/>
                </a:lnTo>
                <a:close/>
              </a:path>
              <a:path w="2921635" h="1524635">
                <a:moveTo>
                  <a:pt x="2264537" y="1476502"/>
                </a:moveTo>
                <a:lnTo>
                  <a:pt x="2188337" y="1476502"/>
                </a:lnTo>
                <a:lnTo>
                  <a:pt x="2188337" y="1495552"/>
                </a:lnTo>
                <a:lnTo>
                  <a:pt x="2264537" y="1495552"/>
                </a:lnTo>
                <a:lnTo>
                  <a:pt x="2264537" y="1476502"/>
                </a:lnTo>
                <a:close/>
              </a:path>
              <a:path w="2921635" h="1524635">
                <a:moveTo>
                  <a:pt x="2131187" y="1476502"/>
                </a:moveTo>
                <a:lnTo>
                  <a:pt x="2054987" y="1476502"/>
                </a:lnTo>
                <a:lnTo>
                  <a:pt x="2054987" y="1495552"/>
                </a:lnTo>
                <a:lnTo>
                  <a:pt x="2131187" y="1495552"/>
                </a:lnTo>
                <a:lnTo>
                  <a:pt x="2131187" y="1476502"/>
                </a:lnTo>
                <a:close/>
              </a:path>
              <a:path w="2921635" h="1524635">
                <a:moveTo>
                  <a:pt x="1997837" y="1476502"/>
                </a:moveTo>
                <a:lnTo>
                  <a:pt x="1921637" y="1476502"/>
                </a:lnTo>
                <a:lnTo>
                  <a:pt x="1921637" y="1495552"/>
                </a:lnTo>
                <a:lnTo>
                  <a:pt x="1997837" y="1495552"/>
                </a:lnTo>
                <a:lnTo>
                  <a:pt x="1997837" y="1476502"/>
                </a:lnTo>
                <a:close/>
              </a:path>
              <a:path w="2921635" h="1524635">
                <a:moveTo>
                  <a:pt x="1864487" y="1476502"/>
                </a:moveTo>
                <a:lnTo>
                  <a:pt x="1788287" y="1476502"/>
                </a:lnTo>
                <a:lnTo>
                  <a:pt x="1788287" y="1495552"/>
                </a:lnTo>
                <a:lnTo>
                  <a:pt x="1864487" y="1495552"/>
                </a:lnTo>
                <a:lnTo>
                  <a:pt x="1864487" y="1476502"/>
                </a:lnTo>
                <a:close/>
              </a:path>
              <a:path w="2921635" h="1524635">
                <a:moveTo>
                  <a:pt x="1731137" y="1476502"/>
                </a:moveTo>
                <a:lnTo>
                  <a:pt x="1654937" y="1476502"/>
                </a:lnTo>
                <a:lnTo>
                  <a:pt x="1654937" y="1495552"/>
                </a:lnTo>
                <a:lnTo>
                  <a:pt x="1731137" y="1495552"/>
                </a:lnTo>
                <a:lnTo>
                  <a:pt x="1731137" y="1476502"/>
                </a:lnTo>
                <a:close/>
              </a:path>
              <a:path w="2921635" h="1524635">
                <a:moveTo>
                  <a:pt x="1597787" y="1476502"/>
                </a:moveTo>
                <a:lnTo>
                  <a:pt x="1521587" y="1476502"/>
                </a:lnTo>
                <a:lnTo>
                  <a:pt x="1521587" y="1495552"/>
                </a:lnTo>
                <a:lnTo>
                  <a:pt x="1597787" y="1495552"/>
                </a:lnTo>
                <a:lnTo>
                  <a:pt x="1597787" y="1476502"/>
                </a:lnTo>
                <a:close/>
              </a:path>
              <a:path w="2921635" h="1524635">
                <a:moveTo>
                  <a:pt x="1464437" y="1476502"/>
                </a:moveTo>
                <a:lnTo>
                  <a:pt x="1388237" y="1476502"/>
                </a:lnTo>
                <a:lnTo>
                  <a:pt x="1388237" y="1495552"/>
                </a:lnTo>
                <a:lnTo>
                  <a:pt x="1464437" y="1495552"/>
                </a:lnTo>
                <a:lnTo>
                  <a:pt x="1464437" y="1476502"/>
                </a:lnTo>
                <a:close/>
              </a:path>
              <a:path w="2921635" h="1524635">
                <a:moveTo>
                  <a:pt x="1331087" y="1476502"/>
                </a:moveTo>
                <a:lnTo>
                  <a:pt x="1254887" y="1476502"/>
                </a:lnTo>
                <a:lnTo>
                  <a:pt x="1254887" y="1495552"/>
                </a:lnTo>
                <a:lnTo>
                  <a:pt x="1331087" y="1495552"/>
                </a:lnTo>
                <a:lnTo>
                  <a:pt x="1331087" y="1476502"/>
                </a:lnTo>
                <a:close/>
              </a:path>
              <a:path w="2921635" h="1524635">
                <a:moveTo>
                  <a:pt x="1197737" y="1476502"/>
                </a:moveTo>
                <a:lnTo>
                  <a:pt x="1121537" y="1476502"/>
                </a:lnTo>
                <a:lnTo>
                  <a:pt x="1121537" y="1495552"/>
                </a:lnTo>
                <a:lnTo>
                  <a:pt x="1197737" y="1495552"/>
                </a:lnTo>
                <a:lnTo>
                  <a:pt x="1197737" y="1476502"/>
                </a:lnTo>
                <a:close/>
              </a:path>
              <a:path w="2921635" h="1524635">
                <a:moveTo>
                  <a:pt x="1064387" y="1476502"/>
                </a:moveTo>
                <a:lnTo>
                  <a:pt x="988187" y="1476502"/>
                </a:lnTo>
                <a:lnTo>
                  <a:pt x="988187" y="1495552"/>
                </a:lnTo>
                <a:lnTo>
                  <a:pt x="1064387" y="1495552"/>
                </a:lnTo>
                <a:lnTo>
                  <a:pt x="1064387" y="1476502"/>
                </a:lnTo>
                <a:close/>
              </a:path>
              <a:path w="2921635" h="1524635">
                <a:moveTo>
                  <a:pt x="931037" y="1476502"/>
                </a:moveTo>
                <a:lnTo>
                  <a:pt x="854837" y="1476502"/>
                </a:lnTo>
                <a:lnTo>
                  <a:pt x="854837" y="1495552"/>
                </a:lnTo>
                <a:lnTo>
                  <a:pt x="931037" y="1495552"/>
                </a:lnTo>
                <a:lnTo>
                  <a:pt x="931037" y="1476502"/>
                </a:lnTo>
                <a:close/>
              </a:path>
              <a:path w="2921635" h="1524635">
                <a:moveTo>
                  <a:pt x="797687" y="1476502"/>
                </a:moveTo>
                <a:lnTo>
                  <a:pt x="721487" y="1476502"/>
                </a:lnTo>
                <a:lnTo>
                  <a:pt x="721487" y="1495552"/>
                </a:lnTo>
                <a:lnTo>
                  <a:pt x="797687" y="1495552"/>
                </a:lnTo>
                <a:lnTo>
                  <a:pt x="797687" y="1476502"/>
                </a:lnTo>
                <a:close/>
              </a:path>
              <a:path w="2921635" h="1524635">
                <a:moveTo>
                  <a:pt x="664337" y="1476502"/>
                </a:moveTo>
                <a:lnTo>
                  <a:pt x="588137" y="1476502"/>
                </a:lnTo>
                <a:lnTo>
                  <a:pt x="588137" y="1495552"/>
                </a:lnTo>
                <a:lnTo>
                  <a:pt x="664337" y="1495552"/>
                </a:lnTo>
                <a:lnTo>
                  <a:pt x="664337" y="1476502"/>
                </a:lnTo>
                <a:close/>
              </a:path>
              <a:path w="2921635" h="1524635">
                <a:moveTo>
                  <a:pt x="530987" y="1476502"/>
                </a:moveTo>
                <a:lnTo>
                  <a:pt x="454787" y="1476502"/>
                </a:lnTo>
                <a:lnTo>
                  <a:pt x="454787" y="1495552"/>
                </a:lnTo>
                <a:lnTo>
                  <a:pt x="530987" y="1495552"/>
                </a:lnTo>
                <a:lnTo>
                  <a:pt x="530987" y="1476502"/>
                </a:lnTo>
                <a:close/>
              </a:path>
              <a:path w="2921635" h="1524635">
                <a:moveTo>
                  <a:pt x="397637" y="1476502"/>
                </a:moveTo>
                <a:lnTo>
                  <a:pt x="321437" y="1476502"/>
                </a:lnTo>
                <a:lnTo>
                  <a:pt x="321437" y="1495552"/>
                </a:lnTo>
                <a:lnTo>
                  <a:pt x="397637" y="1495552"/>
                </a:lnTo>
                <a:lnTo>
                  <a:pt x="397637" y="1476502"/>
                </a:lnTo>
                <a:close/>
              </a:path>
              <a:path w="2921635" h="1524635">
                <a:moveTo>
                  <a:pt x="264287" y="1476502"/>
                </a:moveTo>
                <a:lnTo>
                  <a:pt x="188087" y="1476502"/>
                </a:lnTo>
                <a:lnTo>
                  <a:pt x="188087" y="1495552"/>
                </a:lnTo>
                <a:lnTo>
                  <a:pt x="264287" y="1495552"/>
                </a:lnTo>
                <a:lnTo>
                  <a:pt x="264287" y="1476502"/>
                </a:lnTo>
                <a:close/>
              </a:path>
              <a:path w="2921635" h="1524635">
                <a:moveTo>
                  <a:pt x="76200" y="1447927"/>
                </a:moveTo>
                <a:lnTo>
                  <a:pt x="0" y="1486027"/>
                </a:lnTo>
                <a:lnTo>
                  <a:pt x="76200" y="1524127"/>
                </a:lnTo>
                <a:lnTo>
                  <a:pt x="76200" y="1495552"/>
                </a:lnTo>
                <a:lnTo>
                  <a:pt x="63500" y="1495552"/>
                </a:lnTo>
                <a:lnTo>
                  <a:pt x="63500" y="1476502"/>
                </a:lnTo>
                <a:lnTo>
                  <a:pt x="76200" y="1476502"/>
                </a:lnTo>
                <a:lnTo>
                  <a:pt x="76200" y="1447927"/>
                </a:lnTo>
                <a:close/>
              </a:path>
              <a:path w="2921635" h="1524635">
                <a:moveTo>
                  <a:pt x="76200" y="1476502"/>
                </a:moveTo>
                <a:lnTo>
                  <a:pt x="63500" y="1476502"/>
                </a:lnTo>
                <a:lnTo>
                  <a:pt x="63500" y="1495552"/>
                </a:lnTo>
                <a:lnTo>
                  <a:pt x="76200" y="1495552"/>
                </a:lnTo>
                <a:lnTo>
                  <a:pt x="76200" y="1476502"/>
                </a:lnTo>
                <a:close/>
              </a:path>
              <a:path w="2921635" h="1524635">
                <a:moveTo>
                  <a:pt x="130937" y="1476502"/>
                </a:moveTo>
                <a:lnTo>
                  <a:pt x="76200" y="1476502"/>
                </a:lnTo>
                <a:lnTo>
                  <a:pt x="76200" y="1495552"/>
                </a:lnTo>
                <a:lnTo>
                  <a:pt x="130937" y="1495552"/>
                </a:lnTo>
                <a:lnTo>
                  <a:pt x="130937" y="1476502"/>
                </a:lnTo>
                <a:close/>
              </a:path>
            </a:pathLst>
          </a:custGeom>
          <a:solidFill>
            <a:srgbClr val="072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022090" y="3354704"/>
            <a:ext cx="199263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Rotational</a:t>
            </a:r>
            <a:r>
              <a:rPr dirty="0" sz="1200" spc="-6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Gates</a:t>
            </a:r>
            <a:r>
              <a:rPr dirty="0" sz="1200" spc="2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cause</a:t>
            </a:r>
            <a:r>
              <a:rPr dirty="0" sz="1200" spc="-3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our</a:t>
            </a:r>
            <a:r>
              <a:rPr dirty="0" sz="1200" spc="1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state</a:t>
            </a: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ts val="1435"/>
              </a:lnSpc>
              <a:spcBef>
                <a:spcPts val="60"/>
              </a:spcBef>
            </a:pP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vector</a:t>
            </a:r>
            <a:r>
              <a:rPr dirty="0" sz="1200" spc="-3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to rotate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along the</a:t>
            </a:r>
            <a:r>
              <a:rPr dirty="0" sz="1200" spc="-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Bloch</a:t>
            </a:r>
            <a:endParaRPr sz="1200">
              <a:latin typeface="Times New Roman"/>
              <a:cs typeface="Times New Roman"/>
            </a:endParaRPr>
          </a:p>
          <a:p>
            <a:pPr algn="r" marR="6350">
              <a:lnSpc>
                <a:spcPts val="1435"/>
              </a:lnSpc>
            </a:pP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sphere.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79240" y="4088828"/>
            <a:ext cx="193738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525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This</a:t>
            </a:r>
            <a:r>
              <a:rPr dirty="0" sz="1200" spc="3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creates</a:t>
            </a:r>
            <a:r>
              <a:rPr dirty="0" sz="1200" spc="-3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functional</a:t>
            </a: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ts val="1435"/>
              </a:lnSpc>
            </a:pP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mappings</a:t>
            </a:r>
            <a:r>
              <a:rPr dirty="0" sz="1200" spc="-3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on</a:t>
            </a:r>
            <a:r>
              <a:rPr dirty="0" sz="1200" spc="-1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our</a:t>
            </a:r>
            <a:r>
              <a:rPr dirty="0" sz="1200" spc="3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encoded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 data.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0067925" y="2295525"/>
            <a:ext cx="1462405" cy="2404745"/>
          </a:xfrm>
          <a:custGeom>
            <a:avLst/>
            <a:gdLst/>
            <a:ahLst/>
            <a:cxnLst/>
            <a:rect l="l" t="t" r="r" b="b"/>
            <a:pathLst>
              <a:path w="1462404" h="2404745">
                <a:moveTo>
                  <a:pt x="76200" y="0"/>
                </a:moveTo>
                <a:lnTo>
                  <a:pt x="0" y="0"/>
                </a:lnTo>
                <a:lnTo>
                  <a:pt x="0" y="19050"/>
                </a:lnTo>
                <a:lnTo>
                  <a:pt x="76200" y="19050"/>
                </a:lnTo>
                <a:lnTo>
                  <a:pt x="76200" y="0"/>
                </a:lnTo>
                <a:close/>
              </a:path>
              <a:path w="1462404" h="2404745">
                <a:moveTo>
                  <a:pt x="209550" y="0"/>
                </a:moveTo>
                <a:lnTo>
                  <a:pt x="133350" y="0"/>
                </a:lnTo>
                <a:lnTo>
                  <a:pt x="133350" y="19050"/>
                </a:lnTo>
                <a:lnTo>
                  <a:pt x="209550" y="19050"/>
                </a:lnTo>
                <a:lnTo>
                  <a:pt x="209550" y="0"/>
                </a:lnTo>
                <a:close/>
              </a:path>
              <a:path w="1462404" h="2404745">
                <a:moveTo>
                  <a:pt x="342900" y="0"/>
                </a:moveTo>
                <a:lnTo>
                  <a:pt x="266700" y="0"/>
                </a:lnTo>
                <a:lnTo>
                  <a:pt x="266700" y="19050"/>
                </a:lnTo>
                <a:lnTo>
                  <a:pt x="342900" y="19050"/>
                </a:lnTo>
                <a:lnTo>
                  <a:pt x="342900" y="0"/>
                </a:lnTo>
                <a:close/>
              </a:path>
              <a:path w="1462404" h="2404745">
                <a:moveTo>
                  <a:pt x="476250" y="0"/>
                </a:moveTo>
                <a:lnTo>
                  <a:pt x="400050" y="0"/>
                </a:lnTo>
                <a:lnTo>
                  <a:pt x="400050" y="19050"/>
                </a:lnTo>
                <a:lnTo>
                  <a:pt x="476250" y="19050"/>
                </a:lnTo>
                <a:lnTo>
                  <a:pt x="476250" y="0"/>
                </a:lnTo>
                <a:close/>
              </a:path>
              <a:path w="1462404" h="2404745">
                <a:moveTo>
                  <a:pt x="609600" y="0"/>
                </a:moveTo>
                <a:lnTo>
                  <a:pt x="533400" y="0"/>
                </a:lnTo>
                <a:lnTo>
                  <a:pt x="533400" y="19050"/>
                </a:lnTo>
                <a:lnTo>
                  <a:pt x="609600" y="19050"/>
                </a:lnTo>
                <a:lnTo>
                  <a:pt x="609600" y="0"/>
                </a:lnTo>
                <a:close/>
              </a:path>
              <a:path w="1462404" h="2404745">
                <a:moveTo>
                  <a:pt x="742950" y="0"/>
                </a:moveTo>
                <a:lnTo>
                  <a:pt x="666750" y="0"/>
                </a:lnTo>
                <a:lnTo>
                  <a:pt x="666750" y="19050"/>
                </a:lnTo>
                <a:lnTo>
                  <a:pt x="742950" y="19050"/>
                </a:lnTo>
                <a:lnTo>
                  <a:pt x="742950" y="0"/>
                </a:lnTo>
                <a:close/>
              </a:path>
              <a:path w="1462404" h="2404745">
                <a:moveTo>
                  <a:pt x="876300" y="0"/>
                </a:moveTo>
                <a:lnTo>
                  <a:pt x="800100" y="0"/>
                </a:lnTo>
                <a:lnTo>
                  <a:pt x="800100" y="19050"/>
                </a:lnTo>
                <a:lnTo>
                  <a:pt x="876300" y="19050"/>
                </a:lnTo>
                <a:lnTo>
                  <a:pt x="876300" y="0"/>
                </a:lnTo>
                <a:close/>
              </a:path>
              <a:path w="1462404" h="2404745">
                <a:moveTo>
                  <a:pt x="1009650" y="0"/>
                </a:moveTo>
                <a:lnTo>
                  <a:pt x="933450" y="0"/>
                </a:lnTo>
                <a:lnTo>
                  <a:pt x="933450" y="19050"/>
                </a:lnTo>
                <a:lnTo>
                  <a:pt x="1009650" y="19050"/>
                </a:lnTo>
                <a:lnTo>
                  <a:pt x="1009650" y="0"/>
                </a:lnTo>
                <a:close/>
              </a:path>
              <a:path w="1462404" h="2404745">
                <a:moveTo>
                  <a:pt x="1143000" y="0"/>
                </a:moveTo>
                <a:lnTo>
                  <a:pt x="1066800" y="0"/>
                </a:lnTo>
                <a:lnTo>
                  <a:pt x="1066800" y="19050"/>
                </a:lnTo>
                <a:lnTo>
                  <a:pt x="1143000" y="19050"/>
                </a:lnTo>
                <a:lnTo>
                  <a:pt x="1143000" y="0"/>
                </a:lnTo>
                <a:close/>
              </a:path>
              <a:path w="1462404" h="2404745">
                <a:moveTo>
                  <a:pt x="1276350" y="0"/>
                </a:moveTo>
                <a:lnTo>
                  <a:pt x="1200150" y="0"/>
                </a:lnTo>
                <a:lnTo>
                  <a:pt x="1200150" y="19050"/>
                </a:lnTo>
                <a:lnTo>
                  <a:pt x="1276350" y="19050"/>
                </a:lnTo>
                <a:lnTo>
                  <a:pt x="1276350" y="0"/>
                </a:lnTo>
                <a:close/>
              </a:path>
              <a:path w="1462404" h="2404745">
                <a:moveTo>
                  <a:pt x="1409700" y="0"/>
                </a:moveTo>
                <a:lnTo>
                  <a:pt x="1333500" y="0"/>
                </a:lnTo>
                <a:lnTo>
                  <a:pt x="1333500" y="19050"/>
                </a:lnTo>
                <a:lnTo>
                  <a:pt x="1409700" y="19050"/>
                </a:lnTo>
                <a:lnTo>
                  <a:pt x="1409700" y="0"/>
                </a:lnTo>
                <a:close/>
              </a:path>
              <a:path w="1462404" h="2404745">
                <a:moveTo>
                  <a:pt x="1462404" y="23495"/>
                </a:moveTo>
                <a:lnTo>
                  <a:pt x="1443354" y="23495"/>
                </a:lnTo>
                <a:lnTo>
                  <a:pt x="1443354" y="99695"/>
                </a:lnTo>
                <a:lnTo>
                  <a:pt x="1462404" y="99695"/>
                </a:lnTo>
                <a:lnTo>
                  <a:pt x="1462404" y="23495"/>
                </a:lnTo>
                <a:close/>
              </a:path>
              <a:path w="1462404" h="2404745">
                <a:moveTo>
                  <a:pt x="1462404" y="156845"/>
                </a:moveTo>
                <a:lnTo>
                  <a:pt x="1443354" y="156845"/>
                </a:lnTo>
                <a:lnTo>
                  <a:pt x="1443354" y="233045"/>
                </a:lnTo>
                <a:lnTo>
                  <a:pt x="1462404" y="233045"/>
                </a:lnTo>
                <a:lnTo>
                  <a:pt x="1462404" y="156845"/>
                </a:lnTo>
                <a:close/>
              </a:path>
              <a:path w="1462404" h="2404745">
                <a:moveTo>
                  <a:pt x="1462404" y="290195"/>
                </a:moveTo>
                <a:lnTo>
                  <a:pt x="1443354" y="290195"/>
                </a:lnTo>
                <a:lnTo>
                  <a:pt x="1443354" y="366395"/>
                </a:lnTo>
                <a:lnTo>
                  <a:pt x="1462404" y="366395"/>
                </a:lnTo>
                <a:lnTo>
                  <a:pt x="1462404" y="290195"/>
                </a:lnTo>
                <a:close/>
              </a:path>
              <a:path w="1462404" h="2404745">
                <a:moveTo>
                  <a:pt x="1462404" y="423545"/>
                </a:moveTo>
                <a:lnTo>
                  <a:pt x="1443354" y="423545"/>
                </a:lnTo>
                <a:lnTo>
                  <a:pt x="1443354" y="499745"/>
                </a:lnTo>
                <a:lnTo>
                  <a:pt x="1462404" y="499745"/>
                </a:lnTo>
                <a:lnTo>
                  <a:pt x="1462404" y="423545"/>
                </a:lnTo>
                <a:close/>
              </a:path>
              <a:path w="1462404" h="2404745">
                <a:moveTo>
                  <a:pt x="1462404" y="556895"/>
                </a:moveTo>
                <a:lnTo>
                  <a:pt x="1443354" y="556895"/>
                </a:lnTo>
                <a:lnTo>
                  <a:pt x="1443354" y="633095"/>
                </a:lnTo>
                <a:lnTo>
                  <a:pt x="1462404" y="633095"/>
                </a:lnTo>
                <a:lnTo>
                  <a:pt x="1462404" y="556895"/>
                </a:lnTo>
                <a:close/>
              </a:path>
              <a:path w="1462404" h="2404745">
                <a:moveTo>
                  <a:pt x="1462404" y="690245"/>
                </a:moveTo>
                <a:lnTo>
                  <a:pt x="1443354" y="690245"/>
                </a:lnTo>
                <a:lnTo>
                  <a:pt x="1443354" y="766445"/>
                </a:lnTo>
                <a:lnTo>
                  <a:pt x="1462404" y="766445"/>
                </a:lnTo>
                <a:lnTo>
                  <a:pt x="1462404" y="690245"/>
                </a:lnTo>
                <a:close/>
              </a:path>
              <a:path w="1462404" h="2404745">
                <a:moveTo>
                  <a:pt x="1462404" y="823595"/>
                </a:moveTo>
                <a:lnTo>
                  <a:pt x="1443354" y="823595"/>
                </a:lnTo>
                <a:lnTo>
                  <a:pt x="1443354" y="899795"/>
                </a:lnTo>
                <a:lnTo>
                  <a:pt x="1462404" y="899795"/>
                </a:lnTo>
                <a:lnTo>
                  <a:pt x="1462404" y="823595"/>
                </a:lnTo>
                <a:close/>
              </a:path>
              <a:path w="1462404" h="2404745">
                <a:moveTo>
                  <a:pt x="1462404" y="956945"/>
                </a:moveTo>
                <a:lnTo>
                  <a:pt x="1443354" y="956945"/>
                </a:lnTo>
                <a:lnTo>
                  <a:pt x="1443354" y="1033145"/>
                </a:lnTo>
                <a:lnTo>
                  <a:pt x="1462404" y="1033145"/>
                </a:lnTo>
                <a:lnTo>
                  <a:pt x="1462404" y="956945"/>
                </a:lnTo>
                <a:close/>
              </a:path>
              <a:path w="1462404" h="2404745">
                <a:moveTo>
                  <a:pt x="1462404" y="1090295"/>
                </a:moveTo>
                <a:lnTo>
                  <a:pt x="1443354" y="1090295"/>
                </a:lnTo>
                <a:lnTo>
                  <a:pt x="1443354" y="1166495"/>
                </a:lnTo>
                <a:lnTo>
                  <a:pt x="1462404" y="1166495"/>
                </a:lnTo>
                <a:lnTo>
                  <a:pt x="1462404" y="1090295"/>
                </a:lnTo>
                <a:close/>
              </a:path>
              <a:path w="1462404" h="2404745">
                <a:moveTo>
                  <a:pt x="1462404" y="1223645"/>
                </a:moveTo>
                <a:lnTo>
                  <a:pt x="1443354" y="1223645"/>
                </a:lnTo>
                <a:lnTo>
                  <a:pt x="1443354" y="1299845"/>
                </a:lnTo>
                <a:lnTo>
                  <a:pt x="1462404" y="1299845"/>
                </a:lnTo>
                <a:lnTo>
                  <a:pt x="1462404" y="1223645"/>
                </a:lnTo>
                <a:close/>
              </a:path>
              <a:path w="1462404" h="2404745">
                <a:moveTo>
                  <a:pt x="1462404" y="1356995"/>
                </a:moveTo>
                <a:lnTo>
                  <a:pt x="1443354" y="1356995"/>
                </a:lnTo>
                <a:lnTo>
                  <a:pt x="1443354" y="1433195"/>
                </a:lnTo>
                <a:lnTo>
                  <a:pt x="1462404" y="1433195"/>
                </a:lnTo>
                <a:lnTo>
                  <a:pt x="1462404" y="1356995"/>
                </a:lnTo>
                <a:close/>
              </a:path>
              <a:path w="1462404" h="2404745">
                <a:moveTo>
                  <a:pt x="1462404" y="1490345"/>
                </a:moveTo>
                <a:lnTo>
                  <a:pt x="1443354" y="1490345"/>
                </a:lnTo>
                <a:lnTo>
                  <a:pt x="1443354" y="1566545"/>
                </a:lnTo>
                <a:lnTo>
                  <a:pt x="1462404" y="1566545"/>
                </a:lnTo>
                <a:lnTo>
                  <a:pt x="1462404" y="1490345"/>
                </a:lnTo>
                <a:close/>
              </a:path>
              <a:path w="1462404" h="2404745">
                <a:moveTo>
                  <a:pt x="1462404" y="1623695"/>
                </a:moveTo>
                <a:lnTo>
                  <a:pt x="1443354" y="1623695"/>
                </a:lnTo>
                <a:lnTo>
                  <a:pt x="1443354" y="1699895"/>
                </a:lnTo>
                <a:lnTo>
                  <a:pt x="1462404" y="1699895"/>
                </a:lnTo>
                <a:lnTo>
                  <a:pt x="1462404" y="1623695"/>
                </a:lnTo>
                <a:close/>
              </a:path>
              <a:path w="1462404" h="2404745">
                <a:moveTo>
                  <a:pt x="1462404" y="1757045"/>
                </a:moveTo>
                <a:lnTo>
                  <a:pt x="1443354" y="1757045"/>
                </a:lnTo>
                <a:lnTo>
                  <a:pt x="1443354" y="1833245"/>
                </a:lnTo>
                <a:lnTo>
                  <a:pt x="1462404" y="1833245"/>
                </a:lnTo>
                <a:lnTo>
                  <a:pt x="1462404" y="1757045"/>
                </a:lnTo>
                <a:close/>
              </a:path>
              <a:path w="1462404" h="2404745">
                <a:moveTo>
                  <a:pt x="1462404" y="1890395"/>
                </a:moveTo>
                <a:lnTo>
                  <a:pt x="1443354" y="1890395"/>
                </a:lnTo>
                <a:lnTo>
                  <a:pt x="1443354" y="1966595"/>
                </a:lnTo>
                <a:lnTo>
                  <a:pt x="1462404" y="1966595"/>
                </a:lnTo>
                <a:lnTo>
                  <a:pt x="1462404" y="1890395"/>
                </a:lnTo>
                <a:close/>
              </a:path>
              <a:path w="1462404" h="2404745">
                <a:moveTo>
                  <a:pt x="1462404" y="2023745"/>
                </a:moveTo>
                <a:lnTo>
                  <a:pt x="1443354" y="2023745"/>
                </a:lnTo>
                <a:lnTo>
                  <a:pt x="1443354" y="2099945"/>
                </a:lnTo>
                <a:lnTo>
                  <a:pt x="1462404" y="2099945"/>
                </a:lnTo>
                <a:lnTo>
                  <a:pt x="1462404" y="2023745"/>
                </a:lnTo>
                <a:close/>
              </a:path>
              <a:path w="1462404" h="2404745">
                <a:moveTo>
                  <a:pt x="1462404" y="2157095"/>
                </a:moveTo>
                <a:lnTo>
                  <a:pt x="1443354" y="2157095"/>
                </a:lnTo>
                <a:lnTo>
                  <a:pt x="1443354" y="2233295"/>
                </a:lnTo>
                <a:lnTo>
                  <a:pt x="1462404" y="2233295"/>
                </a:lnTo>
                <a:lnTo>
                  <a:pt x="1462404" y="2157095"/>
                </a:lnTo>
                <a:close/>
              </a:path>
              <a:path w="1462404" h="2404745">
                <a:moveTo>
                  <a:pt x="1462404" y="2356739"/>
                </a:moveTo>
                <a:lnTo>
                  <a:pt x="1452879" y="2356739"/>
                </a:lnTo>
                <a:lnTo>
                  <a:pt x="1452372" y="2357246"/>
                </a:lnTo>
                <a:lnTo>
                  <a:pt x="1452372" y="2375789"/>
                </a:lnTo>
                <a:lnTo>
                  <a:pt x="1462404" y="2375789"/>
                </a:lnTo>
                <a:lnTo>
                  <a:pt x="1462404" y="2356739"/>
                </a:lnTo>
                <a:close/>
              </a:path>
              <a:path w="1462404" h="2404745">
                <a:moveTo>
                  <a:pt x="1462404" y="2290445"/>
                </a:moveTo>
                <a:lnTo>
                  <a:pt x="1443354" y="2290445"/>
                </a:lnTo>
                <a:lnTo>
                  <a:pt x="1443354" y="2366264"/>
                </a:lnTo>
                <a:lnTo>
                  <a:pt x="1452372" y="2357246"/>
                </a:lnTo>
                <a:lnTo>
                  <a:pt x="1452372" y="2356739"/>
                </a:lnTo>
                <a:lnTo>
                  <a:pt x="1462404" y="2356739"/>
                </a:lnTo>
                <a:lnTo>
                  <a:pt x="1462404" y="2290445"/>
                </a:lnTo>
                <a:close/>
              </a:path>
              <a:path w="1462404" h="2404745">
                <a:moveTo>
                  <a:pt x="1452879" y="2356739"/>
                </a:moveTo>
                <a:lnTo>
                  <a:pt x="1452372" y="2356739"/>
                </a:lnTo>
                <a:lnTo>
                  <a:pt x="1452372" y="2357246"/>
                </a:lnTo>
                <a:lnTo>
                  <a:pt x="1452879" y="2356739"/>
                </a:lnTo>
                <a:close/>
              </a:path>
              <a:path w="1462404" h="2404745">
                <a:moveTo>
                  <a:pt x="1395222" y="2356739"/>
                </a:moveTo>
                <a:lnTo>
                  <a:pt x="1319022" y="2356739"/>
                </a:lnTo>
                <a:lnTo>
                  <a:pt x="1319022" y="2375789"/>
                </a:lnTo>
                <a:lnTo>
                  <a:pt x="1395222" y="2375789"/>
                </a:lnTo>
                <a:lnTo>
                  <a:pt x="1395222" y="2356739"/>
                </a:lnTo>
                <a:close/>
              </a:path>
              <a:path w="1462404" h="2404745">
                <a:moveTo>
                  <a:pt x="1261872" y="2356739"/>
                </a:moveTo>
                <a:lnTo>
                  <a:pt x="1185672" y="2356739"/>
                </a:lnTo>
                <a:lnTo>
                  <a:pt x="1185672" y="2375789"/>
                </a:lnTo>
                <a:lnTo>
                  <a:pt x="1261872" y="2375789"/>
                </a:lnTo>
                <a:lnTo>
                  <a:pt x="1261872" y="2356739"/>
                </a:lnTo>
                <a:close/>
              </a:path>
              <a:path w="1462404" h="2404745">
                <a:moveTo>
                  <a:pt x="1128522" y="2356739"/>
                </a:moveTo>
                <a:lnTo>
                  <a:pt x="1052322" y="2356739"/>
                </a:lnTo>
                <a:lnTo>
                  <a:pt x="1052322" y="2375789"/>
                </a:lnTo>
                <a:lnTo>
                  <a:pt x="1128522" y="2375789"/>
                </a:lnTo>
                <a:lnTo>
                  <a:pt x="1128522" y="2356739"/>
                </a:lnTo>
                <a:close/>
              </a:path>
              <a:path w="1462404" h="2404745">
                <a:moveTo>
                  <a:pt x="995172" y="2356739"/>
                </a:moveTo>
                <a:lnTo>
                  <a:pt x="918972" y="2356739"/>
                </a:lnTo>
                <a:lnTo>
                  <a:pt x="918972" y="2375789"/>
                </a:lnTo>
                <a:lnTo>
                  <a:pt x="995172" y="2375789"/>
                </a:lnTo>
                <a:lnTo>
                  <a:pt x="995172" y="2356739"/>
                </a:lnTo>
                <a:close/>
              </a:path>
              <a:path w="1462404" h="2404745">
                <a:moveTo>
                  <a:pt x="861822" y="2356739"/>
                </a:moveTo>
                <a:lnTo>
                  <a:pt x="785622" y="2356739"/>
                </a:lnTo>
                <a:lnTo>
                  <a:pt x="785622" y="2375789"/>
                </a:lnTo>
                <a:lnTo>
                  <a:pt x="861822" y="2375789"/>
                </a:lnTo>
                <a:lnTo>
                  <a:pt x="861822" y="2356739"/>
                </a:lnTo>
                <a:close/>
              </a:path>
              <a:path w="1462404" h="2404745">
                <a:moveTo>
                  <a:pt x="652779" y="2328164"/>
                </a:moveTo>
                <a:lnTo>
                  <a:pt x="576579" y="2366264"/>
                </a:lnTo>
                <a:lnTo>
                  <a:pt x="652779" y="2404364"/>
                </a:lnTo>
                <a:lnTo>
                  <a:pt x="652779" y="2375789"/>
                </a:lnTo>
                <a:lnTo>
                  <a:pt x="652272" y="2375789"/>
                </a:lnTo>
                <a:lnTo>
                  <a:pt x="652272" y="2356739"/>
                </a:lnTo>
                <a:lnTo>
                  <a:pt x="652779" y="2356739"/>
                </a:lnTo>
                <a:lnTo>
                  <a:pt x="652779" y="2328164"/>
                </a:lnTo>
                <a:close/>
              </a:path>
              <a:path w="1462404" h="2404745">
                <a:moveTo>
                  <a:pt x="652779" y="2356739"/>
                </a:moveTo>
                <a:lnTo>
                  <a:pt x="652272" y="2356739"/>
                </a:lnTo>
                <a:lnTo>
                  <a:pt x="652272" y="2375789"/>
                </a:lnTo>
                <a:lnTo>
                  <a:pt x="652779" y="2375789"/>
                </a:lnTo>
                <a:lnTo>
                  <a:pt x="652779" y="2356739"/>
                </a:lnTo>
                <a:close/>
              </a:path>
              <a:path w="1462404" h="2404745">
                <a:moveTo>
                  <a:pt x="728472" y="2356739"/>
                </a:moveTo>
                <a:lnTo>
                  <a:pt x="652779" y="2356739"/>
                </a:lnTo>
                <a:lnTo>
                  <a:pt x="652779" y="2375789"/>
                </a:lnTo>
                <a:lnTo>
                  <a:pt x="728472" y="2375789"/>
                </a:lnTo>
                <a:lnTo>
                  <a:pt x="728472" y="2356739"/>
                </a:lnTo>
                <a:close/>
              </a:path>
            </a:pathLst>
          </a:custGeom>
          <a:solidFill>
            <a:srgbClr val="072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0290809" y="2355850"/>
            <a:ext cx="1149350" cy="112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289560">
              <a:lnSpc>
                <a:spcPct val="100099"/>
              </a:lnSpc>
              <a:spcBef>
                <a:spcPts val="95"/>
              </a:spcBef>
            </a:pP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A</a:t>
            </a:r>
            <a:r>
              <a:rPr dirty="0" sz="1200" spc="-4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multi-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qubit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variational</a:t>
            </a:r>
            <a:r>
              <a:rPr dirty="0" sz="1200" spc="-4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layer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generally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 includes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entanglement</a:t>
            </a:r>
            <a:r>
              <a:rPr dirty="0" sz="1200" spc="-1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072743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multiple</a:t>
            </a:r>
            <a:r>
              <a:rPr dirty="0" sz="1200" spc="-20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sets</a:t>
            </a:r>
            <a:r>
              <a:rPr dirty="0" sz="1200" spc="-25">
                <a:solidFill>
                  <a:srgbClr val="072743"/>
                </a:solidFill>
                <a:latin typeface="Times New Roman"/>
                <a:cs typeface="Times New Roman"/>
              </a:rPr>
              <a:t> or </a:t>
            </a:r>
            <a:r>
              <a:rPr dirty="0" sz="1200">
                <a:solidFill>
                  <a:srgbClr val="072743"/>
                </a:solidFill>
                <a:latin typeface="Times New Roman"/>
                <a:cs typeface="Times New Roman"/>
              </a:rPr>
              <a:t>rotational</a:t>
            </a:r>
            <a:r>
              <a:rPr dirty="0" sz="1200" spc="-25">
                <a:solidFill>
                  <a:srgbClr val="072743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72743"/>
                </a:solidFill>
                <a:latin typeface="Times New Roman"/>
                <a:cs typeface="Times New Roman"/>
              </a:rPr>
              <a:t>gates.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8043926" y="4081526"/>
            <a:ext cx="1581150" cy="1181100"/>
          </a:xfrm>
          <a:custGeom>
            <a:avLst/>
            <a:gdLst/>
            <a:ahLst/>
            <a:cxnLst/>
            <a:rect l="l" t="t" r="r" b="b"/>
            <a:pathLst>
              <a:path w="1581150" h="1181100">
                <a:moveTo>
                  <a:pt x="0" y="1181100"/>
                </a:moveTo>
                <a:lnTo>
                  <a:pt x="1581150" y="1181100"/>
                </a:lnTo>
                <a:lnTo>
                  <a:pt x="15811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638925" y="3095625"/>
            <a:ext cx="3114675" cy="5810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437515" marR="113664" indent="-304165">
              <a:lnSpc>
                <a:spcPts val="1650"/>
              </a:lnSpc>
              <a:spcBef>
                <a:spcPts val="645"/>
              </a:spcBef>
            </a:pPr>
            <a:r>
              <a:rPr dirty="0" sz="1400" spc="-10">
                <a:latin typeface="Times New Roman"/>
                <a:cs typeface="Times New Roman"/>
              </a:rPr>
              <a:t>Entanglement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creates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intractable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feature </a:t>
            </a:r>
            <a:r>
              <a:rPr dirty="0" sz="1400">
                <a:latin typeface="Times New Roman"/>
                <a:cs typeface="Times New Roman"/>
              </a:rPr>
              <a:t>maps,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which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help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training.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162925" y="3676650"/>
            <a:ext cx="678815" cy="399415"/>
          </a:xfrm>
          <a:custGeom>
            <a:avLst/>
            <a:gdLst/>
            <a:ahLst/>
            <a:cxnLst/>
            <a:rect l="l" t="t" r="r" b="b"/>
            <a:pathLst>
              <a:path w="678815" h="399414">
                <a:moveTo>
                  <a:pt x="678306" y="323214"/>
                </a:moveTo>
                <a:lnTo>
                  <a:pt x="659256" y="323214"/>
                </a:lnTo>
                <a:lnTo>
                  <a:pt x="659256" y="399414"/>
                </a:lnTo>
                <a:lnTo>
                  <a:pt x="678306" y="399414"/>
                </a:lnTo>
                <a:lnTo>
                  <a:pt x="678306" y="323214"/>
                </a:lnTo>
                <a:close/>
              </a:path>
              <a:path w="678815" h="399414">
                <a:moveTo>
                  <a:pt x="659256" y="199644"/>
                </a:moveTo>
                <a:lnTo>
                  <a:pt x="659256" y="266064"/>
                </a:lnTo>
                <a:lnTo>
                  <a:pt x="678306" y="266064"/>
                </a:lnTo>
                <a:lnTo>
                  <a:pt x="678306" y="209169"/>
                </a:lnTo>
                <a:lnTo>
                  <a:pt x="668781" y="209169"/>
                </a:lnTo>
                <a:lnTo>
                  <a:pt x="659256" y="199644"/>
                </a:lnTo>
                <a:close/>
              </a:path>
              <a:path w="678815" h="399414">
                <a:moveTo>
                  <a:pt x="678306" y="190119"/>
                </a:moveTo>
                <a:lnTo>
                  <a:pt x="659002" y="190119"/>
                </a:lnTo>
                <a:lnTo>
                  <a:pt x="659002" y="209169"/>
                </a:lnTo>
                <a:lnTo>
                  <a:pt x="659256" y="209169"/>
                </a:lnTo>
                <a:lnTo>
                  <a:pt x="659256" y="199644"/>
                </a:lnTo>
                <a:lnTo>
                  <a:pt x="678306" y="199644"/>
                </a:lnTo>
                <a:lnTo>
                  <a:pt x="678306" y="190119"/>
                </a:lnTo>
                <a:close/>
              </a:path>
              <a:path w="678815" h="399414">
                <a:moveTo>
                  <a:pt x="678306" y="199644"/>
                </a:moveTo>
                <a:lnTo>
                  <a:pt x="659256" y="199644"/>
                </a:lnTo>
                <a:lnTo>
                  <a:pt x="668781" y="209169"/>
                </a:lnTo>
                <a:lnTo>
                  <a:pt x="678306" y="209169"/>
                </a:lnTo>
                <a:lnTo>
                  <a:pt x="678306" y="199644"/>
                </a:lnTo>
                <a:close/>
              </a:path>
              <a:path w="678815" h="399414">
                <a:moveTo>
                  <a:pt x="601852" y="190119"/>
                </a:moveTo>
                <a:lnTo>
                  <a:pt x="525652" y="190119"/>
                </a:lnTo>
                <a:lnTo>
                  <a:pt x="525652" y="209169"/>
                </a:lnTo>
                <a:lnTo>
                  <a:pt x="601852" y="209169"/>
                </a:lnTo>
                <a:lnTo>
                  <a:pt x="601852" y="190119"/>
                </a:lnTo>
                <a:close/>
              </a:path>
              <a:path w="678815" h="399414">
                <a:moveTo>
                  <a:pt x="468502" y="190119"/>
                </a:moveTo>
                <a:lnTo>
                  <a:pt x="392302" y="190119"/>
                </a:lnTo>
                <a:lnTo>
                  <a:pt x="392302" y="209169"/>
                </a:lnTo>
                <a:lnTo>
                  <a:pt x="468502" y="209169"/>
                </a:lnTo>
                <a:lnTo>
                  <a:pt x="468502" y="190119"/>
                </a:lnTo>
                <a:close/>
              </a:path>
              <a:path w="678815" h="399414">
                <a:moveTo>
                  <a:pt x="335152" y="190119"/>
                </a:moveTo>
                <a:lnTo>
                  <a:pt x="258952" y="190119"/>
                </a:lnTo>
                <a:lnTo>
                  <a:pt x="258952" y="209169"/>
                </a:lnTo>
                <a:lnTo>
                  <a:pt x="335152" y="209169"/>
                </a:lnTo>
                <a:lnTo>
                  <a:pt x="335152" y="190119"/>
                </a:lnTo>
                <a:close/>
              </a:path>
              <a:path w="678815" h="399414">
                <a:moveTo>
                  <a:pt x="201802" y="190119"/>
                </a:moveTo>
                <a:lnTo>
                  <a:pt x="125602" y="190119"/>
                </a:lnTo>
                <a:lnTo>
                  <a:pt x="125602" y="209169"/>
                </a:lnTo>
                <a:lnTo>
                  <a:pt x="201802" y="209169"/>
                </a:lnTo>
                <a:lnTo>
                  <a:pt x="201802" y="190119"/>
                </a:lnTo>
                <a:close/>
              </a:path>
              <a:path w="678815" h="399414">
                <a:moveTo>
                  <a:pt x="47625" y="153797"/>
                </a:moveTo>
                <a:lnTo>
                  <a:pt x="28575" y="153797"/>
                </a:lnTo>
                <a:lnTo>
                  <a:pt x="28575" y="209169"/>
                </a:lnTo>
                <a:lnTo>
                  <a:pt x="68452" y="209169"/>
                </a:lnTo>
                <a:lnTo>
                  <a:pt x="68452" y="199644"/>
                </a:lnTo>
                <a:lnTo>
                  <a:pt x="47625" y="199644"/>
                </a:lnTo>
                <a:lnTo>
                  <a:pt x="38100" y="190119"/>
                </a:lnTo>
                <a:lnTo>
                  <a:pt x="47625" y="190119"/>
                </a:lnTo>
                <a:lnTo>
                  <a:pt x="47625" y="153797"/>
                </a:lnTo>
                <a:close/>
              </a:path>
              <a:path w="678815" h="399414">
                <a:moveTo>
                  <a:pt x="47625" y="190119"/>
                </a:moveTo>
                <a:lnTo>
                  <a:pt x="38100" y="190119"/>
                </a:lnTo>
                <a:lnTo>
                  <a:pt x="47625" y="199644"/>
                </a:lnTo>
                <a:lnTo>
                  <a:pt x="47625" y="190119"/>
                </a:lnTo>
                <a:close/>
              </a:path>
              <a:path w="678815" h="399414">
                <a:moveTo>
                  <a:pt x="68452" y="190119"/>
                </a:moveTo>
                <a:lnTo>
                  <a:pt x="47625" y="190119"/>
                </a:lnTo>
                <a:lnTo>
                  <a:pt x="47625" y="199644"/>
                </a:lnTo>
                <a:lnTo>
                  <a:pt x="68452" y="199644"/>
                </a:lnTo>
                <a:lnTo>
                  <a:pt x="68452" y="190119"/>
                </a:lnTo>
                <a:close/>
              </a:path>
              <a:path w="678815" h="399414">
                <a:moveTo>
                  <a:pt x="47625" y="63500"/>
                </a:moveTo>
                <a:lnTo>
                  <a:pt x="28575" y="63500"/>
                </a:lnTo>
                <a:lnTo>
                  <a:pt x="28575" y="96647"/>
                </a:lnTo>
                <a:lnTo>
                  <a:pt x="47625" y="96647"/>
                </a:lnTo>
                <a:lnTo>
                  <a:pt x="47625" y="63500"/>
                </a:lnTo>
                <a:close/>
              </a:path>
              <a:path w="678815" h="399414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678815" h="399414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96010"/>
            <a:ext cx="76974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25"/>
              <a:t>Circuit</a:t>
            </a:r>
            <a:r>
              <a:rPr dirty="0" spc="-470"/>
              <a:t> </a:t>
            </a:r>
            <a:r>
              <a:rPr dirty="0" spc="-220"/>
              <a:t>Output</a:t>
            </a:r>
            <a:r>
              <a:rPr dirty="0" spc="-459"/>
              <a:t> </a:t>
            </a:r>
            <a:r>
              <a:rPr dirty="0" spc="-195"/>
              <a:t>and</a:t>
            </a:r>
            <a:r>
              <a:rPr dirty="0" spc="-445"/>
              <a:t> </a:t>
            </a:r>
            <a:r>
              <a:rPr dirty="0" spc="80"/>
              <a:t>Loss</a:t>
            </a:r>
            <a:r>
              <a:rPr dirty="0" spc="-495"/>
              <a:t> </a:t>
            </a:r>
            <a:r>
              <a:rPr dirty="0" spc="-100"/>
              <a:t>Functions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9415399" y="2264663"/>
            <a:ext cx="781050" cy="241935"/>
          </a:xfrm>
          <a:custGeom>
            <a:avLst/>
            <a:gdLst/>
            <a:ahLst/>
            <a:cxnLst/>
            <a:rect l="l" t="t" r="r" b="b"/>
            <a:pathLst>
              <a:path w="781050" h="241935">
                <a:moveTo>
                  <a:pt x="65913" y="8001"/>
                </a:moveTo>
                <a:lnTo>
                  <a:pt x="63500" y="0"/>
                </a:lnTo>
                <a:lnTo>
                  <a:pt x="49110" y="5600"/>
                </a:lnTo>
                <a:lnTo>
                  <a:pt x="36474" y="14389"/>
                </a:lnTo>
                <a:lnTo>
                  <a:pt x="9258" y="59055"/>
                </a:lnTo>
                <a:lnTo>
                  <a:pt x="1016" y="98679"/>
                </a:lnTo>
                <a:lnTo>
                  <a:pt x="0" y="120904"/>
                </a:lnTo>
                <a:lnTo>
                  <a:pt x="977" y="142100"/>
                </a:lnTo>
                <a:lnTo>
                  <a:pt x="1016" y="142951"/>
                </a:lnTo>
                <a:lnTo>
                  <a:pt x="9258" y="182626"/>
                </a:lnTo>
                <a:lnTo>
                  <a:pt x="36474" y="227304"/>
                </a:lnTo>
                <a:lnTo>
                  <a:pt x="63500" y="241681"/>
                </a:lnTo>
                <a:lnTo>
                  <a:pt x="65913" y="233680"/>
                </a:lnTo>
                <a:lnTo>
                  <a:pt x="54813" y="227901"/>
                </a:lnTo>
                <a:lnTo>
                  <a:pt x="45148" y="219506"/>
                </a:lnTo>
                <a:lnTo>
                  <a:pt x="24765" y="179108"/>
                </a:lnTo>
                <a:lnTo>
                  <a:pt x="17907" y="120904"/>
                </a:lnTo>
                <a:lnTo>
                  <a:pt x="18656" y="99695"/>
                </a:lnTo>
                <a:lnTo>
                  <a:pt x="30099" y="46736"/>
                </a:lnTo>
                <a:lnTo>
                  <a:pt x="54813" y="13792"/>
                </a:lnTo>
                <a:lnTo>
                  <a:pt x="65913" y="8001"/>
                </a:lnTo>
                <a:close/>
              </a:path>
              <a:path w="781050" h="241935">
                <a:moveTo>
                  <a:pt x="296672" y="35560"/>
                </a:moveTo>
                <a:lnTo>
                  <a:pt x="294132" y="28067"/>
                </a:lnTo>
                <a:lnTo>
                  <a:pt x="280670" y="32956"/>
                </a:lnTo>
                <a:lnTo>
                  <a:pt x="268884" y="39992"/>
                </a:lnTo>
                <a:lnTo>
                  <a:pt x="243573" y="73710"/>
                </a:lnTo>
                <a:lnTo>
                  <a:pt x="235000" y="119761"/>
                </a:lnTo>
                <a:lnTo>
                  <a:pt x="234950" y="120777"/>
                </a:lnTo>
                <a:lnTo>
                  <a:pt x="235800" y="136144"/>
                </a:lnTo>
                <a:lnTo>
                  <a:pt x="235889" y="137782"/>
                </a:lnTo>
                <a:lnTo>
                  <a:pt x="250190" y="180975"/>
                </a:lnTo>
                <a:lnTo>
                  <a:pt x="280593" y="208483"/>
                </a:lnTo>
                <a:lnTo>
                  <a:pt x="294132" y="213360"/>
                </a:lnTo>
                <a:lnTo>
                  <a:pt x="296418" y="205867"/>
                </a:lnTo>
                <a:lnTo>
                  <a:pt x="285889" y="201155"/>
                </a:lnTo>
                <a:lnTo>
                  <a:pt x="276796" y="194627"/>
                </a:lnTo>
                <a:lnTo>
                  <a:pt x="254596" y="151015"/>
                </a:lnTo>
                <a:lnTo>
                  <a:pt x="251841" y="119761"/>
                </a:lnTo>
                <a:lnTo>
                  <a:pt x="252526" y="103974"/>
                </a:lnTo>
                <a:lnTo>
                  <a:pt x="262890" y="64897"/>
                </a:lnTo>
                <a:lnTo>
                  <a:pt x="285991" y="40259"/>
                </a:lnTo>
                <a:lnTo>
                  <a:pt x="296672" y="35560"/>
                </a:lnTo>
                <a:close/>
              </a:path>
              <a:path w="781050" h="241935">
                <a:moveTo>
                  <a:pt x="689356" y="120777"/>
                </a:moveTo>
                <a:lnTo>
                  <a:pt x="688403" y="103974"/>
                </a:lnTo>
                <a:lnTo>
                  <a:pt x="688403" y="103809"/>
                </a:lnTo>
                <a:lnTo>
                  <a:pt x="685546" y="88112"/>
                </a:lnTo>
                <a:lnTo>
                  <a:pt x="665657" y="49199"/>
                </a:lnTo>
                <a:lnTo>
                  <a:pt x="630301" y="28067"/>
                </a:lnTo>
                <a:lnTo>
                  <a:pt x="627634" y="35560"/>
                </a:lnTo>
                <a:lnTo>
                  <a:pt x="638390" y="40259"/>
                </a:lnTo>
                <a:lnTo>
                  <a:pt x="647636" y="46710"/>
                </a:lnTo>
                <a:lnTo>
                  <a:pt x="669709" y="89573"/>
                </a:lnTo>
                <a:lnTo>
                  <a:pt x="671741" y="103809"/>
                </a:lnTo>
                <a:lnTo>
                  <a:pt x="671766" y="103974"/>
                </a:lnTo>
                <a:lnTo>
                  <a:pt x="672465" y="119761"/>
                </a:lnTo>
                <a:lnTo>
                  <a:pt x="671766" y="136144"/>
                </a:lnTo>
                <a:lnTo>
                  <a:pt x="669709" y="151003"/>
                </a:lnTo>
                <a:lnTo>
                  <a:pt x="655294" y="186296"/>
                </a:lnTo>
                <a:lnTo>
                  <a:pt x="627888" y="205867"/>
                </a:lnTo>
                <a:lnTo>
                  <a:pt x="630301" y="213360"/>
                </a:lnTo>
                <a:lnTo>
                  <a:pt x="665657" y="192290"/>
                </a:lnTo>
                <a:lnTo>
                  <a:pt x="685533" y="153504"/>
                </a:lnTo>
                <a:lnTo>
                  <a:pt x="688390" y="137782"/>
                </a:lnTo>
                <a:lnTo>
                  <a:pt x="689356" y="120777"/>
                </a:lnTo>
                <a:close/>
              </a:path>
              <a:path w="781050" h="241935">
                <a:moveTo>
                  <a:pt x="780529" y="120904"/>
                </a:moveTo>
                <a:lnTo>
                  <a:pt x="779551" y="99695"/>
                </a:lnTo>
                <a:lnTo>
                  <a:pt x="779513" y="98691"/>
                </a:lnTo>
                <a:lnTo>
                  <a:pt x="776427" y="78105"/>
                </a:lnTo>
                <a:lnTo>
                  <a:pt x="764032" y="41529"/>
                </a:lnTo>
                <a:lnTo>
                  <a:pt x="731393" y="5600"/>
                </a:lnTo>
                <a:lnTo>
                  <a:pt x="717042" y="0"/>
                </a:lnTo>
                <a:lnTo>
                  <a:pt x="714629" y="8001"/>
                </a:lnTo>
                <a:lnTo>
                  <a:pt x="725716" y="13792"/>
                </a:lnTo>
                <a:lnTo>
                  <a:pt x="735393" y="22186"/>
                </a:lnTo>
                <a:lnTo>
                  <a:pt x="755751" y="62598"/>
                </a:lnTo>
                <a:lnTo>
                  <a:pt x="762508" y="120904"/>
                </a:lnTo>
                <a:lnTo>
                  <a:pt x="761758" y="142100"/>
                </a:lnTo>
                <a:lnTo>
                  <a:pt x="750443" y="194945"/>
                </a:lnTo>
                <a:lnTo>
                  <a:pt x="725716" y="227901"/>
                </a:lnTo>
                <a:lnTo>
                  <a:pt x="714629" y="233680"/>
                </a:lnTo>
                <a:lnTo>
                  <a:pt x="717042" y="241681"/>
                </a:lnTo>
                <a:lnTo>
                  <a:pt x="754875" y="215328"/>
                </a:lnTo>
                <a:lnTo>
                  <a:pt x="776427" y="163563"/>
                </a:lnTo>
                <a:lnTo>
                  <a:pt x="779513" y="142951"/>
                </a:lnTo>
                <a:lnTo>
                  <a:pt x="780529" y="120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505700" y="2190750"/>
            <a:ext cx="4429125" cy="3714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algn="ctr" marR="166370">
              <a:lnSpc>
                <a:spcPct val="100000"/>
              </a:lnSpc>
              <a:spcBef>
                <a:spcPts val="459"/>
              </a:spcBef>
            </a:pPr>
            <a:r>
              <a:rPr dirty="0" sz="1550">
                <a:latin typeface="Cambria Math"/>
                <a:cs typeface="Cambria Math"/>
              </a:rPr>
              <a:t>𝑀</a:t>
            </a:r>
            <a:r>
              <a:rPr dirty="0" sz="1550" spc="47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40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𝑥;</a:t>
            </a:r>
            <a:r>
              <a:rPr dirty="0" sz="1550" spc="-50">
                <a:latin typeface="Cambria Math"/>
                <a:cs typeface="Cambria Math"/>
              </a:rPr>
              <a:t> 𝜃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59494" y="1937702"/>
            <a:ext cx="2134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latin typeface="Tahoma"/>
                <a:cs typeface="Tahoma"/>
              </a:rPr>
              <a:t>Measuring</a:t>
            </a:r>
            <a:r>
              <a:rPr dirty="0" sz="1200" spc="25" b="1">
                <a:latin typeface="Tahoma"/>
                <a:cs typeface="Tahoma"/>
              </a:rPr>
              <a:t> </a:t>
            </a:r>
            <a:r>
              <a:rPr dirty="0" sz="1200" spc="-80" b="1">
                <a:latin typeface="Tahoma"/>
                <a:cs typeface="Tahoma"/>
              </a:rPr>
              <a:t>out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120" b="1">
                <a:latin typeface="Tahoma"/>
                <a:cs typeface="Tahoma"/>
              </a:rPr>
              <a:t>a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105" b="1">
                <a:latin typeface="Tahoma"/>
                <a:cs typeface="Tahoma"/>
              </a:rPr>
              <a:t>quantum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50" b="1">
                <a:latin typeface="Tahoma"/>
                <a:cs typeface="Tahoma"/>
              </a:rPr>
              <a:t>state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914525"/>
            <a:ext cx="7498080" cy="914400"/>
            <a:chOff x="0" y="1914525"/>
            <a:chExt cx="7498080" cy="914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14525"/>
              <a:ext cx="4686299" cy="9144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686300" y="2335783"/>
              <a:ext cx="2811780" cy="76200"/>
            </a:xfrm>
            <a:custGeom>
              <a:avLst/>
              <a:gdLst/>
              <a:ahLst/>
              <a:cxnLst/>
              <a:rect l="l" t="t" r="r" b="b"/>
              <a:pathLst>
                <a:path w="2811779" h="76200">
                  <a:moveTo>
                    <a:pt x="76200" y="26415"/>
                  </a:moveTo>
                  <a:lnTo>
                    <a:pt x="0" y="26415"/>
                  </a:lnTo>
                  <a:lnTo>
                    <a:pt x="0" y="45465"/>
                  </a:lnTo>
                  <a:lnTo>
                    <a:pt x="76200" y="45465"/>
                  </a:lnTo>
                  <a:lnTo>
                    <a:pt x="76200" y="26415"/>
                  </a:lnTo>
                  <a:close/>
                </a:path>
                <a:path w="2811779" h="76200">
                  <a:moveTo>
                    <a:pt x="209550" y="26415"/>
                  </a:moveTo>
                  <a:lnTo>
                    <a:pt x="133350" y="26415"/>
                  </a:lnTo>
                  <a:lnTo>
                    <a:pt x="133350" y="45465"/>
                  </a:lnTo>
                  <a:lnTo>
                    <a:pt x="209550" y="45465"/>
                  </a:lnTo>
                  <a:lnTo>
                    <a:pt x="209550" y="26415"/>
                  </a:lnTo>
                  <a:close/>
                </a:path>
                <a:path w="2811779" h="76200">
                  <a:moveTo>
                    <a:pt x="342900" y="26415"/>
                  </a:moveTo>
                  <a:lnTo>
                    <a:pt x="266700" y="26415"/>
                  </a:lnTo>
                  <a:lnTo>
                    <a:pt x="266700" y="45465"/>
                  </a:lnTo>
                  <a:lnTo>
                    <a:pt x="342900" y="45465"/>
                  </a:lnTo>
                  <a:lnTo>
                    <a:pt x="342900" y="26415"/>
                  </a:lnTo>
                  <a:close/>
                </a:path>
                <a:path w="2811779" h="76200">
                  <a:moveTo>
                    <a:pt x="476250" y="26415"/>
                  </a:moveTo>
                  <a:lnTo>
                    <a:pt x="400050" y="26415"/>
                  </a:lnTo>
                  <a:lnTo>
                    <a:pt x="400050" y="45465"/>
                  </a:lnTo>
                  <a:lnTo>
                    <a:pt x="476250" y="45465"/>
                  </a:lnTo>
                  <a:lnTo>
                    <a:pt x="476250" y="26415"/>
                  </a:lnTo>
                  <a:close/>
                </a:path>
                <a:path w="2811779" h="76200">
                  <a:moveTo>
                    <a:pt x="609600" y="26415"/>
                  </a:moveTo>
                  <a:lnTo>
                    <a:pt x="533400" y="26415"/>
                  </a:lnTo>
                  <a:lnTo>
                    <a:pt x="533400" y="45465"/>
                  </a:lnTo>
                  <a:lnTo>
                    <a:pt x="609600" y="45465"/>
                  </a:lnTo>
                  <a:lnTo>
                    <a:pt x="609600" y="26415"/>
                  </a:lnTo>
                  <a:close/>
                </a:path>
                <a:path w="2811779" h="76200">
                  <a:moveTo>
                    <a:pt x="742950" y="26415"/>
                  </a:moveTo>
                  <a:lnTo>
                    <a:pt x="666750" y="26415"/>
                  </a:lnTo>
                  <a:lnTo>
                    <a:pt x="666750" y="45465"/>
                  </a:lnTo>
                  <a:lnTo>
                    <a:pt x="742950" y="45465"/>
                  </a:lnTo>
                  <a:lnTo>
                    <a:pt x="742950" y="26415"/>
                  </a:lnTo>
                  <a:close/>
                </a:path>
                <a:path w="2811779" h="76200">
                  <a:moveTo>
                    <a:pt x="876300" y="26415"/>
                  </a:moveTo>
                  <a:lnTo>
                    <a:pt x="800100" y="26415"/>
                  </a:lnTo>
                  <a:lnTo>
                    <a:pt x="800100" y="45465"/>
                  </a:lnTo>
                  <a:lnTo>
                    <a:pt x="876300" y="45465"/>
                  </a:lnTo>
                  <a:lnTo>
                    <a:pt x="876300" y="26415"/>
                  </a:lnTo>
                  <a:close/>
                </a:path>
                <a:path w="2811779" h="76200">
                  <a:moveTo>
                    <a:pt x="1009650" y="26415"/>
                  </a:moveTo>
                  <a:lnTo>
                    <a:pt x="933450" y="26415"/>
                  </a:lnTo>
                  <a:lnTo>
                    <a:pt x="933450" y="45465"/>
                  </a:lnTo>
                  <a:lnTo>
                    <a:pt x="1009650" y="45465"/>
                  </a:lnTo>
                  <a:lnTo>
                    <a:pt x="1009650" y="26415"/>
                  </a:lnTo>
                  <a:close/>
                </a:path>
                <a:path w="2811779" h="76200">
                  <a:moveTo>
                    <a:pt x="1143000" y="26415"/>
                  </a:moveTo>
                  <a:lnTo>
                    <a:pt x="1066800" y="26415"/>
                  </a:lnTo>
                  <a:lnTo>
                    <a:pt x="1066800" y="45465"/>
                  </a:lnTo>
                  <a:lnTo>
                    <a:pt x="1143000" y="45465"/>
                  </a:lnTo>
                  <a:lnTo>
                    <a:pt x="1143000" y="26415"/>
                  </a:lnTo>
                  <a:close/>
                </a:path>
                <a:path w="2811779" h="76200">
                  <a:moveTo>
                    <a:pt x="1276350" y="26415"/>
                  </a:moveTo>
                  <a:lnTo>
                    <a:pt x="1200150" y="26415"/>
                  </a:lnTo>
                  <a:lnTo>
                    <a:pt x="1200150" y="45465"/>
                  </a:lnTo>
                  <a:lnTo>
                    <a:pt x="1276350" y="45465"/>
                  </a:lnTo>
                  <a:lnTo>
                    <a:pt x="1276350" y="26415"/>
                  </a:lnTo>
                  <a:close/>
                </a:path>
                <a:path w="2811779" h="76200">
                  <a:moveTo>
                    <a:pt x="1396364" y="35940"/>
                  </a:moveTo>
                  <a:lnTo>
                    <a:pt x="1396364" y="47625"/>
                  </a:lnTo>
                  <a:lnTo>
                    <a:pt x="1407540" y="47625"/>
                  </a:lnTo>
                  <a:lnTo>
                    <a:pt x="1407540" y="45465"/>
                  </a:lnTo>
                  <a:lnTo>
                    <a:pt x="1405889" y="45465"/>
                  </a:lnTo>
                  <a:lnTo>
                    <a:pt x="1396364" y="35940"/>
                  </a:lnTo>
                  <a:close/>
                </a:path>
                <a:path w="2811779" h="76200">
                  <a:moveTo>
                    <a:pt x="1415414" y="26415"/>
                  </a:moveTo>
                  <a:lnTo>
                    <a:pt x="1333500" y="26415"/>
                  </a:lnTo>
                  <a:lnTo>
                    <a:pt x="1333500" y="45465"/>
                  </a:lnTo>
                  <a:lnTo>
                    <a:pt x="1396364" y="45465"/>
                  </a:lnTo>
                  <a:lnTo>
                    <a:pt x="1396364" y="35940"/>
                  </a:lnTo>
                  <a:lnTo>
                    <a:pt x="1407540" y="35940"/>
                  </a:lnTo>
                  <a:lnTo>
                    <a:pt x="1407540" y="30225"/>
                  </a:lnTo>
                  <a:lnTo>
                    <a:pt x="1405889" y="28575"/>
                  </a:lnTo>
                  <a:lnTo>
                    <a:pt x="1415414" y="28575"/>
                  </a:lnTo>
                  <a:lnTo>
                    <a:pt x="1415414" y="26415"/>
                  </a:lnTo>
                  <a:close/>
                </a:path>
                <a:path w="2811779" h="76200">
                  <a:moveTo>
                    <a:pt x="1407540" y="35940"/>
                  </a:moveTo>
                  <a:lnTo>
                    <a:pt x="1396364" y="35940"/>
                  </a:lnTo>
                  <a:lnTo>
                    <a:pt x="1405889" y="45465"/>
                  </a:lnTo>
                  <a:lnTo>
                    <a:pt x="1407540" y="45465"/>
                  </a:lnTo>
                  <a:lnTo>
                    <a:pt x="1407540" y="35940"/>
                  </a:lnTo>
                  <a:close/>
                </a:path>
                <a:path w="2811779" h="76200">
                  <a:moveTo>
                    <a:pt x="1415414" y="28575"/>
                  </a:moveTo>
                  <a:lnTo>
                    <a:pt x="1407540" y="28575"/>
                  </a:lnTo>
                  <a:lnTo>
                    <a:pt x="1407540" y="30225"/>
                  </a:lnTo>
                  <a:lnTo>
                    <a:pt x="1415414" y="38100"/>
                  </a:lnTo>
                  <a:lnTo>
                    <a:pt x="1415414" y="28575"/>
                  </a:lnTo>
                  <a:close/>
                </a:path>
                <a:path w="2811779" h="76200">
                  <a:moveTo>
                    <a:pt x="1407540" y="28575"/>
                  </a:moveTo>
                  <a:lnTo>
                    <a:pt x="1405889" y="28575"/>
                  </a:lnTo>
                  <a:lnTo>
                    <a:pt x="1407540" y="30225"/>
                  </a:lnTo>
                  <a:lnTo>
                    <a:pt x="1407540" y="28575"/>
                  </a:lnTo>
                  <a:close/>
                </a:path>
                <a:path w="2811779" h="76200">
                  <a:moveTo>
                    <a:pt x="1540890" y="28575"/>
                  </a:moveTo>
                  <a:lnTo>
                    <a:pt x="1464690" y="28575"/>
                  </a:lnTo>
                  <a:lnTo>
                    <a:pt x="1464690" y="47625"/>
                  </a:lnTo>
                  <a:lnTo>
                    <a:pt x="1540890" y="47625"/>
                  </a:lnTo>
                  <a:lnTo>
                    <a:pt x="1540890" y="28575"/>
                  </a:lnTo>
                  <a:close/>
                </a:path>
                <a:path w="2811779" h="76200">
                  <a:moveTo>
                    <a:pt x="1674240" y="28575"/>
                  </a:moveTo>
                  <a:lnTo>
                    <a:pt x="1598040" y="28575"/>
                  </a:lnTo>
                  <a:lnTo>
                    <a:pt x="1598040" y="47625"/>
                  </a:lnTo>
                  <a:lnTo>
                    <a:pt x="1674240" y="47625"/>
                  </a:lnTo>
                  <a:lnTo>
                    <a:pt x="1674240" y="28575"/>
                  </a:lnTo>
                  <a:close/>
                </a:path>
                <a:path w="2811779" h="76200">
                  <a:moveTo>
                    <a:pt x="1807590" y="28575"/>
                  </a:moveTo>
                  <a:lnTo>
                    <a:pt x="1731390" y="28575"/>
                  </a:lnTo>
                  <a:lnTo>
                    <a:pt x="1731390" y="47625"/>
                  </a:lnTo>
                  <a:lnTo>
                    <a:pt x="1807590" y="47625"/>
                  </a:lnTo>
                  <a:lnTo>
                    <a:pt x="1807590" y="28575"/>
                  </a:lnTo>
                  <a:close/>
                </a:path>
                <a:path w="2811779" h="76200">
                  <a:moveTo>
                    <a:pt x="1940941" y="28575"/>
                  </a:moveTo>
                  <a:lnTo>
                    <a:pt x="1864741" y="28575"/>
                  </a:lnTo>
                  <a:lnTo>
                    <a:pt x="1864741" y="47625"/>
                  </a:lnTo>
                  <a:lnTo>
                    <a:pt x="1940941" y="47625"/>
                  </a:lnTo>
                  <a:lnTo>
                    <a:pt x="1940941" y="28575"/>
                  </a:lnTo>
                  <a:close/>
                </a:path>
                <a:path w="2811779" h="76200">
                  <a:moveTo>
                    <a:pt x="2074291" y="28575"/>
                  </a:moveTo>
                  <a:lnTo>
                    <a:pt x="1998091" y="28575"/>
                  </a:lnTo>
                  <a:lnTo>
                    <a:pt x="1998091" y="47625"/>
                  </a:lnTo>
                  <a:lnTo>
                    <a:pt x="2074291" y="47625"/>
                  </a:lnTo>
                  <a:lnTo>
                    <a:pt x="2074291" y="28575"/>
                  </a:lnTo>
                  <a:close/>
                </a:path>
                <a:path w="2811779" h="76200">
                  <a:moveTo>
                    <a:pt x="2207641" y="28575"/>
                  </a:moveTo>
                  <a:lnTo>
                    <a:pt x="2131441" y="28575"/>
                  </a:lnTo>
                  <a:lnTo>
                    <a:pt x="2131441" y="47625"/>
                  </a:lnTo>
                  <a:lnTo>
                    <a:pt x="2207641" y="47625"/>
                  </a:lnTo>
                  <a:lnTo>
                    <a:pt x="2207641" y="28575"/>
                  </a:lnTo>
                  <a:close/>
                </a:path>
                <a:path w="2811779" h="76200">
                  <a:moveTo>
                    <a:pt x="2340991" y="28575"/>
                  </a:moveTo>
                  <a:lnTo>
                    <a:pt x="2264791" y="28575"/>
                  </a:lnTo>
                  <a:lnTo>
                    <a:pt x="2264791" y="47625"/>
                  </a:lnTo>
                  <a:lnTo>
                    <a:pt x="2340991" y="47625"/>
                  </a:lnTo>
                  <a:lnTo>
                    <a:pt x="2340991" y="28575"/>
                  </a:lnTo>
                  <a:close/>
                </a:path>
                <a:path w="2811779" h="76200">
                  <a:moveTo>
                    <a:pt x="2474341" y="28575"/>
                  </a:moveTo>
                  <a:lnTo>
                    <a:pt x="2398141" y="28575"/>
                  </a:lnTo>
                  <a:lnTo>
                    <a:pt x="2398141" y="47625"/>
                  </a:lnTo>
                  <a:lnTo>
                    <a:pt x="2474341" y="47625"/>
                  </a:lnTo>
                  <a:lnTo>
                    <a:pt x="2474341" y="28575"/>
                  </a:lnTo>
                  <a:close/>
                </a:path>
                <a:path w="2811779" h="76200">
                  <a:moveTo>
                    <a:pt x="2607691" y="28575"/>
                  </a:moveTo>
                  <a:lnTo>
                    <a:pt x="2531491" y="28575"/>
                  </a:lnTo>
                  <a:lnTo>
                    <a:pt x="2531491" y="47625"/>
                  </a:lnTo>
                  <a:lnTo>
                    <a:pt x="2607691" y="47625"/>
                  </a:lnTo>
                  <a:lnTo>
                    <a:pt x="2607691" y="28575"/>
                  </a:lnTo>
                  <a:close/>
                </a:path>
                <a:path w="2811779" h="76200">
                  <a:moveTo>
                    <a:pt x="2735579" y="0"/>
                  </a:moveTo>
                  <a:lnTo>
                    <a:pt x="2735579" y="76200"/>
                  </a:lnTo>
                  <a:lnTo>
                    <a:pt x="2792729" y="47625"/>
                  </a:lnTo>
                  <a:lnTo>
                    <a:pt x="2741041" y="47625"/>
                  </a:lnTo>
                  <a:lnTo>
                    <a:pt x="2741041" y="28575"/>
                  </a:lnTo>
                  <a:lnTo>
                    <a:pt x="2792729" y="28575"/>
                  </a:lnTo>
                  <a:lnTo>
                    <a:pt x="2735579" y="0"/>
                  </a:lnTo>
                  <a:close/>
                </a:path>
                <a:path w="2811779" h="76200">
                  <a:moveTo>
                    <a:pt x="2735579" y="28575"/>
                  </a:moveTo>
                  <a:lnTo>
                    <a:pt x="2664841" y="28575"/>
                  </a:lnTo>
                  <a:lnTo>
                    <a:pt x="2664841" y="47625"/>
                  </a:lnTo>
                  <a:lnTo>
                    <a:pt x="2735579" y="47625"/>
                  </a:lnTo>
                  <a:lnTo>
                    <a:pt x="2735579" y="28575"/>
                  </a:lnTo>
                  <a:close/>
                </a:path>
                <a:path w="2811779" h="76200">
                  <a:moveTo>
                    <a:pt x="2792729" y="28575"/>
                  </a:moveTo>
                  <a:lnTo>
                    <a:pt x="2741041" y="28575"/>
                  </a:lnTo>
                  <a:lnTo>
                    <a:pt x="2741041" y="47625"/>
                  </a:lnTo>
                  <a:lnTo>
                    <a:pt x="2792729" y="47625"/>
                  </a:lnTo>
                  <a:lnTo>
                    <a:pt x="2811779" y="38100"/>
                  </a:lnTo>
                  <a:lnTo>
                    <a:pt x="2792729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955285" y="1944623"/>
            <a:ext cx="230568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dirty="0" sz="12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0000"/>
                </a:solidFill>
                <a:latin typeface="Tahoma"/>
                <a:cs typeface="Tahoma"/>
              </a:rPr>
              <a:t>only</a:t>
            </a:r>
            <a:r>
              <a:rPr dirty="0" sz="1200" spc="-6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FF0000"/>
                </a:solidFill>
                <a:latin typeface="Tahoma"/>
                <a:cs typeface="Tahoma"/>
              </a:rPr>
              <a:t>valid</a:t>
            </a:r>
            <a:r>
              <a:rPr dirty="0" sz="12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0000"/>
                </a:solidFill>
                <a:latin typeface="Tahoma"/>
                <a:cs typeface="Tahoma"/>
              </a:rPr>
              <a:t>output</a:t>
            </a:r>
            <a:r>
              <a:rPr dirty="0" sz="1200" spc="-1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dirty="0" sz="1200" spc="-9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FF0000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430"/>
              </a:lnSpc>
            </a:pPr>
            <a:r>
              <a:rPr dirty="0" sz="1200" spc="-100" b="1">
                <a:solidFill>
                  <a:srgbClr val="FF0000"/>
                </a:solidFill>
                <a:latin typeface="Tahoma"/>
                <a:cs typeface="Tahoma"/>
              </a:rPr>
              <a:t>quantum</a:t>
            </a:r>
            <a:r>
              <a:rPr dirty="0" sz="1200" spc="-6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0000"/>
                </a:solidFill>
                <a:latin typeface="Tahoma"/>
                <a:cs typeface="Tahoma"/>
              </a:rPr>
              <a:t>circuit</a:t>
            </a:r>
            <a:r>
              <a:rPr dirty="0" sz="12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FF0000"/>
                </a:solidFill>
                <a:latin typeface="Tahoma"/>
                <a:cs typeface="Tahoma"/>
              </a:rPr>
              <a:t>is</a:t>
            </a:r>
            <a:r>
              <a:rPr dirty="0" sz="12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120" b="1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200" spc="-4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0000"/>
                </a:solidFill>
                <a:latin typeface="Tahoma"/>
                <a:cs typeface="Tahoma"/>
              </a:rPr>
              <a:t>measurement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92755" y="4506595"/>
            <a:ext cx="1145540" cy="540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b="1">
                <a:solidFill>
                  <a:srgbClr val="FF0000"/>
                </a:solidFill>
                <a:latin typeface="Tahoma"/>
                <a:cs typeface="Tahoma"/>
              </a:rPr>
              <a:t>NEW</a:t>
            </a:r>
            <a:r>
              <a:rPr dirty="0" sz="1100" spc="-8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30" b="1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dirty="0" sz="1100" spc="-2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50" b="1">
                <a:solidFill>
                  <a:srgbClr val="FF0000"/>
                </a:solidFill>
                <a:latin typeface="Tahoma"/>
                <a:cs typeface="Tahoma"/>
              </a:rPr>
              <a:t>!</a:t>
            </a:r>
            <a:endParaRPr sz="1100">
              <a:latin typeface="Tahoma"/>
              <a:cs typeface="Tahoma"/>
            </a:endParaRPr>
          </a:p>
          <a:p>
            <a:pPr marL="151765">
              <a:lnSpc>
                <a:spcPct val="100000"/>
              </a:lnSpc>
              <a:spcBef>
                <a:spcPts val="30"/>
              </a:spcBef>
            </a:pP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What</a:t>
            </a:r>
            <a:r>
              <a:rPr dirty="0" sz="11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about</a:t>
            </a:r>
            <a:r>
              <a:rPr dirty="0" sz="1100" spc="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endParaRPr sz="1100">
              <a:latin typeface="Tahoma"/>
              <a:cs typeface="Tahoma"/>
            </a:endParaRPr>
          </a:p>
          <a:p>
            <a:pPr marL="167640">
              <a:lnSpc>
                <a:spcPct val="100000"/>
              </a:lnSpc>
              <a:spcBef>
                <a:spcPts val="30"/>
              </a:spcBef>
            </a:pPr>
            <a:r>
              <a:rPr dirty="0" u="sng" sz="1100" spc="-9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gradients</a:t>
            </a:r>
            <a:r>
              <a:rPr dirty="0" sz="1100" spc="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then?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720207" y="2562225"/>
            <a:ext cx="4006215" cy="802005"/>
            <a:chOff x="5720207" y="2562225"/>
            <a:chExt cx="4006215" cy="802005"/>
          </a:xfrm>
        </p:grpSpPr>
        <p:sp>
          <p:nvSpPr>
            <p:cNvPr id="12" name="object 12" descr=""/>
            <p:cNvSpPr/>
            <p:nvPr/>
          </p:nvSpPr>
          <p:spPr>
            <a:xfrm>
              <a:off x="7286625" y="2562225"/>
              <a:ext cx="2439670" cy="742315"/>
            </a:xfrm>
            <a:custGeom>
              <a:avLst/>
              <a:gdLst/>
              <a:ahLst/>
              <a:cxnLst/>
              <a:rect l="l" t="t" r="r" b="b"/>
              <a:pathLst>
                <a:path w="2439670" h="742314">
                  <a:moveTo>
                    <a:pt x="2439543" y="0"/>
                  </a:moveTo>
                  <a:lnTo>
                    <a:pt x="2420493" y="0"/>
                  </a:lnTo>
                  <a:lnTo>
                    <a:pt x="2420493" y="76200"/>
                  </a:lnTo>
                  <a:lnTo>
                    <a:pt x="2439543" y="76200"/>
                  </a:lnTo>
                  <a:lnTo>
                    <a:pt x="2439543" y="0"/>
                  </a:lnTo>
                  <a:close/>
                </a:path>
                <a:path w="2439670" h="742314">
                  <a:moveTo>
                    <a:pt x="2439543" y="133350"/>
                  </a:moveTo>
                  <a:lnTo>
                    <a:pt x="2420493" y="133350"/>
                  </a:lnTo>
                  <a:lnTo>
                    <a:pt x="2420493" y="209550"/>
                  </a:lnTo>
                  <a:lnTo>
                    <a:pt x="2439543" y="209550"/>
                  </a:lnTo>
                  <a:lnTo>
                    <a:pt x="2439543" y="133350"/>
                  </a:lnTo>
                  <a:close/>
                </a:path>
                <a:path w="2439670" h="742314">
                  <a:moveTo>
                    <a:pt x="2439543" y="266700"/>
                  </a:moveTo>
                  <a:lnTo>
                    <a:pt x="2420493" y="266700"/>
                  </a:lnTo>
                  <a:lnTo>
                    <a:pt x="2420493" y="342900"/>
                  </a:lnTo>
                  <a:lnTo>
                    <a:pt x="2439543" y="342900"/>
                  </a:lnTo>
                  <a:lnTo>
                    <a:pt x="2439543" y="266700"/>
                  </a:lnTo>
                  <a:close/>
                </a:path>
                <a:path w="2439670" h="742314">
                  <a:moveTo>
                    <a:pt x="2439543" y="400050"/>
                  </a:moveTo>
                  <a:lnTo>
                    <a:pt x="2420493" y="400050"/>
                  </a:lnTo>
                  <a:lnTo>
                    <a:pt x="2420493" y="476250"/>
                  </a:lnTo>
                  <a:lnTo>
                    <a:pt x="2439543" y="476250"/>
                  </a:lnTo>
                  <a:lnTo>
                    <a:pt x="2439543" y="400050"/>
                  </a:lnTo>
                  <a:close/>
                </a:path>
                <a:path w="2439670" h="742314">
                  <a:moveTo>
                    <a:pt x="2439543" y="533400"/>
                  </a:moveTo>
                  <a:lnTo>
                    <a:pt x="2420493" y="533400"/>
                  </a:lnTo>
                  <a:lnTo>
                    <a:pt x="2420493" y="609600"/>
                  </a:lnTo>
                  <a:lnTo>
                    <a:pt x="2439543" y="609600"/>
                  </a:lnTo>
                  <a:lnTo>
                    <a:pt x="2439543" y="533400"/>
                  </a:lnTo>
                  <a:close/>
                </a:path>
                <a:path w="2439670" h="742314">
                  <a:moveTo>
                    <a:pt x="2420493" y="694182"/>
                  </a:moveTo>
                  <a:lnTo>
                    <a:pt x="2390775" y="694182"/>
                  </a:lnTo>
                  <a:lnTo>
                    <a:pt x="2390775" y="713232"/>
                  </a:lnTo>
                  <a:lnTo>
                    <a:pt x="2439543" y="713232"/>
                  </a:lnTo>
                  <a:lnTo>
                    <a:pt x="2439543" y="703707"/>
                  </a:lnTo>
                  <a:lnTo>
                    <a:pt x="2420493" y="703707"/>
                  </a:lnTo>
                  <a:lnTo>
                    <a:pt x="2420493" y="694182"/>
                  </a:lnTo>
                  <a:close/>
                </a:path>
                <a:path w="2439670" h="742314">
                  <a:moveTo>
                    <a:pt x="2439543" y="666750"/>
                  </a:moveTo>
                  <a:lnTo>
                    <a:pt x="2420493" y="666750"/>
                  </a:lnTo>
                  <a:lnTo>
                    <a:pt x="2420493" y="703707"/>
                  </a:lnTo>
                  <a:lnTo>
                    <a:pt x="2430018" y="694182"/>
                  </a:lnTo>
                  <a:lnTo>
                    <a:pt x="2439543" y="694182"/>
                  </a:lnTo>
                  <a:lnTo>
                    <a:pt x="2439543" y="666750"/>
                  </a:lnTo>
                  <a:close/>
                </a:path>
                <a:path w="2439670" h="742314">
                  <a:moveTo>
                    <a:pt x="2439543" y="694182"/>
                  </a:moveTo>
                  <a:lnTo>
                    <a:pt x="2430018" y="694182"/>
                  </a:lnTo>
                  <a:lnTo>
                    <a:pt x="2420493" y="703707"/>
                  </a:lnTo>
                  <a:lnTo>
                    <a:pt x="2439543" y="703707"/>
                  </a:lnTo>
                  <a:lnTo>
                    <a:pt x="2439543" y="694182"/>
                  </a:lnTo>
                  <a:close/>
                </a:path>
                <a:path w="2439670" h="742314">
                  <a:moveTo>
                    <a:pt x="2333625" y="694182"/>
                  </a:moveTo>
                  <a:lnTo>
                    <a:pt x="2257425" y="694182"/>
                  </a:lnTo>
                  <a:lnTo>
                    <a:pt x="2257425" y="713232"/>
                  </a:lnTo>
                  <a:lnTo>
                    <a:pt x="2333625" y="713232"/>
                  </a:lnTo>
                  <a:lnTo>
                    <a:pt x="2333625" y="694182"/>
                  </a:lnTo>
                  <a:close/>
                </a:path>
                <a:path w="2439670" h="742314">
                  <a:moveTo>
                    <a:pt x="2200275" y="694182"/>
                  </a:moveTo>
                  <a:lnTo>
                    <a:pt x="2124075" y="694182"/>
                  </a:lnTo>
                  <a:lnTo>
                    <a:pt x="2124075" y="713232"/>
                  </a:lnTo>
                  <a:lnTo>
                    <a:pt x="2200275" y="713232"/>
                  </a:lnTo>
                  <a:lnTo>
                    <a:pt x="2200275" y="694182"/>
                  </a:lnTo>
                  <a:close/>
                </a:path>
                <a:path w="2439670" h="742314">
                  <a:moveTo>
                    <a:pt x="2066925" y="694182"/>
                  </a:moveTo>
                  <a:lnTo>
                    <a:pt x="1990725" y="694182"/>
                  </a:lnTo>
                  <a:lnTo>
                    <a:pt x="1990725" y="713232"/>
                  </a:lnTo>
                  <a:lnTo>
                    <a:pt x="2066925" y="713232"/>
                  </a:lnTo>
                  <a:lnTo>
                    <a:pt x="2066925" y="694182"/>
                  </a:lnTo>
                  <a:close/>
                </a:path>
                <a:path w="2439670" h="742314">
                  <a:moveTo>
                    <a:pt x="1933575" y="694182"/>
                  </a:moveTo>
                  <a:lnTo>
                    <a:pt x="1857375" y="694182"/>
                  </a:lnTo>
                  <a:lnTo>
                    <a:pt x="1857375" y="713232"/>
                  </a:lnTo>
                  <a:lnTo>
                    <a:pt x="1933575" y="713232"/>
                  </a:lnTo>
                  <a:lnTo>
                    <a:pt x="1933575" y="694182"/>
                  </a:lnTo>
                  <a:close/>
                </a:path>
                <a:path w="2439670" h="742314">
                  <a:moveTo>
                    <a:pt x="1800225" y="694182"/>
                  </a:moveTo>
                  <a:lnTo>
                    <a:pt x="1724025" y="694182"/>
                  </a:lnTo>
                  <a:lnTo>
                    <a:pt x="1724025" y="713232"/>
                  </a:lnTo>
                  <a:lnTo>
                    <a:pt x="1800225" y="713232"/>
                  </a:lnTo>
                  <a:lnTo>
                    <a:pt x="1800225" y="694182"/>
                  </a:lnTo>
                  <a:close/>
                </a:path>
                <a:path w="2439670" h="742314">
                  <a:moveTo>
                    <a:pt x="1666875" y="694182"/>
                  </a:moveTo>
                  <a:lnTo>
                    <a:pt x="1590675" y="694182"/>
                  </a:lnTo>
                  <a:lnTo>
                    <a:pt x="1590675" y="713232"/>
                  </a:lnTo>
                  <a:lnTo>
                    <a:pt x="1666875" y="713232"/>
                  </a:lnTo>
                  <a:lnTo>
                    <a:pt x="1666875" y="694182"/>
                  </a:lnTo>
                  <a:close/>
                </a:path>
                <a:path w="2439670" h="742314">
                  <a:moveTo>
                    <a:pt x="1533525" y="694182"/>
                  </a:moveTo>
                  <a:lnTo>
                    <a:pt x="1457325" y="694182"/>
                  </a:lnTo>
                  <a:lnTo>
                    <a:pt x="1457325" y="713232"/>
                  </a:lnTo>
                  <a:lnTo>
                    <a:pt x="1533525" y="713232"/>
                  </a:lnTo>
                  <a:lnTo>
                    <a:pt x="1533525" y="694182"/>
                  </a:lnTo>
                  <a:close/>
                </a:path>
                <a:path w="2439670" h="742314">
                  <a:moveTo>
                    <a:pt x="1400175" y="694182"/>
                  </a:moveTo>
                  <a:lnTo>
                    <a:pt x="1323975" y="694182"/>
                  </a:lnTo>
                  <a:lnTo>
                    <a:pt x="1323975" y="713232"/>
                  </a:lnTo>
                  <a:lnTo>
                    <a:pt x="1400175" y="713232"/>
                  </a:lnTo>
                  <a:lnTo>
                    <a:pt x="1400175" y="694182"/>
                  </a:lnTo>
                  <a:close/>
                </a:path>
                <a:path w="2439670" h="742314">
                  <a:moveTo>
                    <a:pt x="1266825" y="694182"/>
                  </a:moveTo>
                  <a:lnTo>
                    <a:pt x="1190625" y="694182"/>
                  </a:lnTo>
                  <a:lnTo>
                    <a:pt x="1190625" y="713232"/>
                  </a:lnTo>
                  <a:lnTo>
                    <a:pt x="1266825" y="713232"/>
                  </a:lnTo>
                  <a:lnTo>
                    <a:pt x="1266825" y="694182"/>
                  </a:lnTo>
                  <a:close/>
                </a:path>
                <a:path w="2439670" h="742314">
                  <a:moveTo>
                    <a:pt x="1133475" y="694182"/>
                  </a:moveTo>
                  <a:lnTo>
                    <a:pt x="1057275" y="694182"/>
                  </a:lnTo>
                  <a:lnTo>
                    <a:pt x="1057275" y="713232"/>
                  </a:lnTo>
                  <a:lnTo>
                    <a:pt x="1133475" y="713232"/>
                  </a:lnTo>
                  <a:lnTo>
                    <a:pt x="1133475" y="694182"/>
                  </a:lnTo>
                  <a:close/>
                </a:path>
                <a:path w="2439670" h="742314">
                  <a:moveTo>
                    <a:pt x="1000125" y="694182"/>
                  </a:moveTo>
                  <a:lnTo>
                    <a:pt x="923925" y="694182"/>
                  </a:lnTo>
                  <a:lnTo>
                    <a:pt x="923925" y="713232"/>
                  </a:lnTo>
                  <a:lnTo>
                    <a:pt x="1000125" y="713232"/>
                  </a:lnTo>
                  <a:lnTo>
                    <a:pt x="1000125" y="694182"/>
                  </a:lnTo>
                  <a:close/>
                </a:path>
                <a:path w="2439670" h="742314">
                  <a:moveTo>
                    <a:pt x="866775" y="694182"/>
                  </a:moveTo>
                  <a:lnTo>
                    <a:pt x="790575" y="694182"/>
                  </a:lnTo>
                  <a:lnTo>
                    <a:pt x="790575" y="713232"/>
                  </a:lnTo>
                  <a:lnTo>
                    <a:pt x="866775" y="713232"/>
                  </a:lnTo>
                  <a:lnTo>
                    <a:pt x="866775" y="694182"/>
                  </a:lnTo>
                  <a:close/>
                </a:path>
                <a:path w="2439670" h="742314">
                  <a:moveTo>
                    <a:pt x="733425" y="694182"/>
                  </a:moveTo>
                  <a:lnTo>
                    <a:pt x="657225" y="694182"/>
                  </a:lnTo>
                  <a:lnTo>
                    <a:pt x="657225" y="713232"/>
                  </a:lnTo>
                  <a:lnTo>
                    <a:pt x="733425" y="713232"/>
                  </a:lnTo>
                  <a:lnTo>
                    <a:pt x="733425" y="694182"/>
                  </a:lnTo>
                  <a:close/>
                </a:path>
                <a:path w="2439670" h="742314">
                  <a:moveTo>
                    <a:pt x="600075" y="694182"/>
                  </a:moveTo>
                  <a:lnTo>
                    <a:pt x="523875" y="694182"/>
                  </a:lnTo>
                  <a:lnTo>
                    <a:pt x="523875" y="713232"/>
                  </a:lnTo>
                  <a:lnTo>
                    <a:pt x="600075" y="713232"/>
                  </a:lnTo>
                  <a:lnTo>
                    <a:pt x="600075" y="694182"/>
                  </a:lnTo>
                  <a:close/>
                </a:path>
                <a:path w="2439670" h="742314">
                  <a:moveTo>
                    <a:pt x="466725" y="694182"/>
                  </a:moveTo>
                  <a:lnTo>
                    <a:pt x="390525" y="694182"/>
                  </a:lnTo>
                  <a:lnTo>
                    <a:pt x="390525" y="713232"/>
                  </a:lnTo>
                  <a:lnTo>
                    <a:pt x="466725" y="713232"/>
                  </a:lnTo>
                  <a:lnTo>
                    <a:pt x="466725" y="694182"/>
                  </a:lnTo>
                  <a:close/>
                </a:path>
                <a:path w="2439670" h="742314">
                  <a:moveTo>
                    <a:pt x="333375" y="694182"/>
                  </a:moveTo>
                  <a:lnTo>
                    <a:pt x="257175" y="694182"/>
                  </a:lnTo>
                  <a:lnTo>
                    <a:pt x="257175" y="713232"/>
                  </a:lnTo>
                  <a:lnTo>
                    <a:pt x="333375" y="713232"/>
                  </a:lnTo>
                  <a:lnTo>
                    <a:pt x="333375" y="694182"/>
                  </a:lnTo>
                  <a:close/>
                </a:path>
                <a:path w="2439670" h="742314">
                  <a:moveTo>
                    <a:pt x="200025" y="694182"/>
                  </a:moveTo>
                  <a:lnTo>
                    <a:pt x="123825" y="694182"/>
                  </a:lnTo>
                  <a:lnTo>
                    <a:pt x="123825" y="713232"/>
                  </a:lnTo>
                  <a:lnTo>
                    <a:pt x="200025" y="713232"/>
                  </a:lnTo>
                  <a:lnTo>
                    <a:pt x="200025" y="694182"/>
                  </a:lnTo>
                  <a:close/>
                </a:path>
                <a:path w="2439670" h="742314">
                  <a:moveTo>
                    <a:pt x="76200" y="665607"/>
                  </a:moveTo>
                  <a:lnTo>
                    <a:pt x="0" y="703707"/>
                  </a:lnTo>
                  <a:lnTo>
                    <a:pt x="76200" y="741807"/>
                  </a:lnTo>
                  <a:lnTo>
                    <a:pt x="76200" y="713232"/>
                  </a:lnTo>
                  <a:lnTo>
                    <a:pt x="63500" y="713232"/>
                  </a:lnTo>
                  <a:lnTo>
                    <a:pt x="63500" y="694182"/>
                  </a:lnTo>
                  <a:lnTo>
                    <a:pt x="76200" y="694182"/>
                  </a:lnTo>
                  <a:lnTo>
                    <a:pt x="76200" y="665607"/>
                  </a:lnTo>
                  <a:close/>
                </a:path>
                <a:path w="2439670" h="742314">
                  <a:moveTo>
                    <a:pt x="66675" y="694182"/>
                  </a:moveTo>
                  <a:lnTo>
                    <a:pt x="63500" y="694182"/>
                  </a:lnTo>
                  <a:lnTo>
                    <a:pt x="63500" y="713232"/>
                  </a:lnTo>
                  <a:lnTo>
                    <a:pt x="66675" y="713232"/>
                  </a:lnTo>
                  <a:lnTo>
                    <a:pt x="66675" y="694182"/>
                  </a:lnTo>
                  <a:close/>
                </a:path>
                <a:path w="2439670" h="742314">
                  <a:moveTo>
                    <a:pt x="76200" y="694182"/>
                  </a:moveTo>
                  <a:lnTo>
                    <a:pt x="66675" y="694182"/>
                  </a:lnTo>
                  <a:lnTo>
                    <a:pt x="66675" y="713232"/>
                  </a:lnTo>
                  <a:lnTo>
                    <a:pt x="76200" y="713232"/>
                  </a:lnTo>
                  <a:lnTo>
                    <a:pt x="76200" y="6941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20207" y="3178429"/>
              <a:ext cx="454659" cy="185420"/>
            </a:xfrm>
            <a:custGeom>
              <a:avLst/>
              <a:gdLst/>
              <a:ahLst/>
              <a:cxnLst/>
              <a:rect l="l" t="t" r="r" b="b"/>
              <a:pathLst>
                <a:path w="454660" h="185420">
                  <a:moveTo>
                    <a:pt x="395223" y="0"/>
                  </a:moveTo>
                  <a:lnTo>
                    <a:pt x="392683" y="7493"/>
                  </a:lnTo>
                  <a:lnTo>
                    <a:pt x="403373" y="12184"/>
                  </a:lnTo>
                  <a:lnTo>
                    <a:pt x="412575" y="18637"/>
                  </a:lnTo>
                  <a:lnTo>
                    <a:pt x="434752" y="61499"/>
                  </a:lnTo>
                  <a:lnTo>
                    <a:pt x="436799" y="75731"/>
                  </a:lnTo>
                  <a:lnTo>
                    <a:pt x="436824" y="75906"/>
                  </a:lnTo>
                  <a:lnTo>
                    <a:pt x="437514" y="91694"/>
                  </a:lnTo>
                  <a:lnTo>
                    <a:pt x="436824" y="108076"/>
                  </a:lnTo>
                  <a:lnTo>
                    <a:pt x="434752" y="122936"/>
                  </a:lnTo>
                  <a:lnTo>
                    <a:pt x="420227" y="158226"/>
                  </a:lnTo>
                  <a:lnTo>
                    <a:pt x="392938" y="177800"/>
                  </a:lnTo>
                  <a:lnTo>
                    <a:pt x="395223" y="185293"/>
                  </a:lnTo>
                  <a:lnTo>
                    <a:pt x="430692" y="164290"/>
                  </a:lnTo>
                  <a:lnTo>
                    <a:pt x="450596" y="125476"/>
                  </a:lnTo>
                  <a:lnTo>
                    <a:pt x="454405" y="92710"/>
                  </a:lnTo>
                  <a:lnTo>
                    <a:pt x="453443" y="75906"/>
                  </a:lnTo>
                  <a:lnTo>
                    <a:pt x="439038" y="32512"/>
                  </a:lnTo>
                  <a:lnTo>
                    <a:pt x="408678" y="4883"/>
                  </a:lnTo>
                  <a:lnTo>
                    <a:pt x="395223" y="0"/>
                  </a:lnTo>
                  <a:close/>
                </a:path>
                <a:path w="454660" h="185420">
                  <a:moveTo>
                    <a:pt x="59054" y="0"/>
                  </a:moveTo>
                  <a:lnTo>
                    <a:pt x="23693" y="21127"/>
                  </a:lnTo>
                  <a:lnTo>
                    <a:pt x="3809" y="60039"/>
                  </a:lnTo>
                  <a:lnTo>
                    <a:pt x="56" y="91694"/>
                  </a:lnTo>
                  <a:lnTo>
                    <a:pt x="0" y="92710"/>
                  </a:lnTo>
                  <a:lnTo>
                    <a:pt x="858" y="108077"/>
                  </a:lnTo>
                  <a:lnTo>
                    <a:pt x="952" y="109759"/>
                  </a:lnTo>
                  <a:lnTo>
                    <a:pt x="3810" y="125475"/>
                  </a:lnTo>
                  <a:lnTo>
                    <a:pt x="23693" y="164290"/>
                  </a:lnTo>
                  <a:lnTo>
                    <a:pt x="59054" y="185293"/>
                  </a:lnTo>
                  <a:lnTo>
                    <a:pt x="61340" y="177800"/>
                  </a:lnTo>
                  <a:lnTo>
                    <a:pt x="50815" y="173085"/>
                  </a:lnTo>
                  <a:lnTo>
                    <a:pt x="41719" y="166560"/>
                  </a:lnTo>
                  <a:lnTo>
                    <a:pt x="19637" y="122936"/>
                  </a:lnTo>
                  <a:lnTo>
                    <a:pt x="16890" y="91694"/>
                  </a:lnTo>
                  <a:lnTo>
                    <a:pt x="17579" y="75906"/>
                  </a:lnTo>
                  <a:lnTo>
                    <a:pt x="27812" y="36830"/>
                  </a:lnTo>
                  <a:lnTo>
                    <a:pt x="61721" y="7493"/>
                  </a:lnTo>
                  <a:lnTo>
                    <a:pt x="59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705225" y="3095625"/>
            <a:ext cx="3581400" cy="3333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315"/>
              </a:spcBef>
            </a:pPr>
            <a:r>
              <a:rPr dirty="0" sz="1550">
                <a:latin typeface="Cambria Math"/>
                <a:cs typeface="Cambria Math"/>
              </a:rPr>
              <a:t>𝐿</a:t>
            </a:r>
            <a:r>
              <a:rPr dirty="0" sz="1550" spc="19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=</a:t>
            </a:r>
            <a:r>
              <a:rPr dirty="0" sz="1550" spc="18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𝑓(𝑀(𝑈</a:t>
            </a:r>
            <a:r>
              <a:rPr dirty="0" sz="1550" spc="434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𝑥;</a:t>
            </a:r>
            <a:r>
              <a:rPr dirty="0" sz="1550" spc="-4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𝜃</a:t>
            </a:r>
            <a:r>
              <a:rPr dirty="0" sz="1550" spc="455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)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89426" y="3466465"/>
            <a:ext cx="3432810" cy="671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15"/>
              </a:spcBef>
            </a:pPr>
            <a:r>
              <a:rPr dirty="0" sz="1400" b="1">
                <a:latin typeface="Times New Roman"/>
                <a:cs typeface="Times New Roman"/>
              </a:rPr>
              <a:t>Statement: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Any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valid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loss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function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a </a:t>
            </a:r>
            <a:r>
              <a:rPr dirty="0" sz="1400">
                <a:latin typeface="Times New Roman"/>
                <a:cs typeface="Times New Roman"/>
              </a:rPr>
              <a:t>hybrid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must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function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circuit measurement.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10051" y="4319651"/>
            <a:ext cx="3648075" cy="9239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just" marL="92075" marR="144780">
              <a:lnSpc>
                <a:spcPct val="999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</a:t>
            </a:r>
            <a:r>
              <a:rPr dirty="0" u="sng" sz="1400" spc="4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</a:t>
            </a:r>
            <a:r>
              <a:rPr dirty="0" u="sng" sz="1400" spc="4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400" spc="4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400" spc="3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quantum</a:t>
            </a:r>
            <a:r>
              <a:rPr dirty="0" u="sng" sz="1400" spc="3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collapse</a:t>
            </a:r>
            <a:r>
              <a:rPr dirty="0" u="sng" sz="1400" spc="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property</a:t>
            </a:r>
            <a:r>
              <a:rPr dirty="0" u="sng" sz="1400" spc="459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which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limits</a:t>
            </a:r>
            <a:r>
              <a:rPr dirty="0" sz="1400" spc="10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us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105" b="1">
                <a:latin typeface="Times New Roman"/>
                <a:cs typeface="Times New Roman"/>
              </a:rPr>
              <a:t>  </a:t>
            </a:r>
            <a:r>
              <a:rPr dirty="0" sz="1400" spc="-20" b="1">
                <a:latin typeface="Times New Roman"/>
                <a:cs typeface="Times New Roman"/>
              </a:rPr>
              <a:t>only </a:t>
            </a:r>
            <a:r>
              <a:rPr dirty="0" sz="1400" b="1">
                <a:latin typeface="Times New Roman"/>
                <a:cs typeface="Times New Roman"/>
              </a:rPr>
              <a:t>knowing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results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1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measurements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spc="-35" b="1">
                <a:latin typeface="Times New Roman"/>
                <a:cs typeface="Times New Roman"/>
              </a:rPr>
              <a:t>of </a:t>
            </a:r>
            <a:r>
              <a:rPr dirty="0" sz="1400" b="1">
                <a:latin typeface="Times New Roman"/>
                <a:cs typeface="Times New Roman"/>
              </a:rPr>
              <a:t>quantum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circuits.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89426" y="5392737"/>
            <a:ext cx="3428365" cy="662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>
              <a:lnSpc>
                <a:spcPts val="1650"/>
              </a:lnSpc>
              <a:spcBef>
                <a:spcPts val="204"/>
              </a:spcBef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Therefore,</a:t>
            </a:r>
            <a:r>
              <a:rPr dirty="0" u="sng" sz="1400" spc="1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any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valid</a:t>
            </a:r>
            <a:r>
              <a:rPr dirty="0" u="sng" sz="1400" spc="1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quantum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circuit</a:t>
            </a:r>
            <a:r>
              <a:rPr dirty="0" u="sng" sz="140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yield</a:t>
            </a:r>
            <a:r>
              <a:rPr dirty="0" u="sng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14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measurement</a:t>
            </a: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Hence,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loss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must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also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based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measurements.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68005" y="3270567"/>
            <a:ext cx="1329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FF0000"/>
                </a:solidFill>
                <a:latin typeface="Tahoma"/>
                <a:cs typeface="Tahoma"/>
              </a:rPr>
              <a:t>Valid</a:t>
            </a:r>
            <a:r>
              <a:rPr dirty="0" sz="1200" spc="-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80" b="1">
                <a:solidFill>
                  <a:srgbClr val="FF0000"/>
                </a:solidFill>
                <a:latin typeface="Tahoma"/>
                <a:cs typeface="Tahoma"/>
              </a:rPr>
              <a:t>loss</a:t>
            </a:r>
            <a:r>
              <a:rPr dirty="0" sz="12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FF0000"/>
                </a:solidFill>
                <a:latin typeface="Tahoma"/>
                <a:cs typeface="Tahoma"/>
              </a:rPr>
              <a:t>functions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227836"/>
            <a:ext cx="1071880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200" b="1">
                <a:latin typeface="Tahoma"/>
                <a:cs typeface="Tahoma"/>
              </a:rPr>
              <a:t>Explicit</a:t>
            </a:r>
            <a:r>
              <a:rPr dirty="0" sz="3200" spc="-60" b="1">
                <a:latin typeface="Tahoma"/>
                <a:cs typeface="Tahoma"/>
              </a:rPr>
              <a:t> </a:t>
            </a:r>
            <a:r>
              <a:rPr dirty="0" sz="3200" spc="-165" b="1">
                <a:latin typeface="Tahoma"/>
                <a:cs typeface="Tahoma"/>
              </a:rPr>
              <a:t>Models</a:t>
            </a:r>
            <a:r>
              <a:rPr dirty="0" sz="3200" spc="-145" b="1">
                <a:latin typeface="Tahoma"/>
                <a:cs typeface="Tahoma"/>
              </a:rPr>
              <a:t> </a:t>
            </a:r>
            <a:r>
              <a:rPr dirty="0" sz="3200" spc="-265" b="1">
                <a:latin typeface="Tahoma"/>
                <a:cs typeface="Tahoma"/>
              </a:rPr>
              <a:t>as</a:t>
            </a:r>
            <a:r>
              <a:rPr dirty="0" sz="3200" spc="-140" b="1">
                <a:latin typeface="Tahoma"/>
                <a:cs typeface="Tahoma"/>
              </a:rPr>
              <a:t> </a:t>
            </a:r>
            <a:r>
              <a:rPr dirty="0" sz="3200" spc="-215" b="1">
                <a:latin typeface="Tahoma"/>
                <a:cs typeface="Tahoma"/>
              </a:rPr>
              <a:t>Hyperplanes</a:t>
            </a:r>
            <a:r>
              <a:rPr dirty="0" sz="3200" spc="-55" b="1">
                <a:latin typeface="Tahoma"/>
                <a:cs typeface="Tahoma"/>
              </a:rPr>
              <a:t> </a:t>
            </a:r>
            <a:r>
              <a:rPr dirty="0" sz="3200" spc="-190" b="1">
                <a:latin typeface="Tahoma"/>
                <a:cs typeface="Tahoma"/>
              </a:rPr>
              <a:t>–</a:t>
            </a:r>
            <a:r>
              <a:rPr dirty="0" sz="3200" spc="-120" b="1">
                <a:latin typeface="Tahoma"/>
                <a:cs typeface="Tahoma"/>
              </a:rPr>
              <a:t> </a:t>
            </a:r>
            <a:r>
              <a:rPr dirty="0" sz="3200" spc="-210" b="1">
                <a:latin typeface="Tahoma"/>
                <a:cs typeface="Tahoma"/>
              </a:rPr>
              <a:t>Projective</a:t>
            </a:r>
            <a:r>
              <a:rPr dirty="0" sz="3200" spc="-75" b="1">
                <a:latin typeface="Tahoma"/>
                <a:cs typeface="Tahoma"/>
              </a:rPr>
              <a:t> </a:t>
            </a:r>
            <a:r>
              <a:rPr dirty="0" sz="3200" spc="-220" b="1">
                <a:latin typeface="Tahoma"/>
                <a:cs typeface="Tahoma"/>
              </a:rPr>
              <a:t>Measurement</a:t>
            </a:r>
            <a:r>
              <a:rPr dirty="0" sz="3200" spc="-135" b="1">
                <a:latin typeface="Tahoma"/>
                <a:cs typeface="Tahoma"/>
              </a:rPr>
              <a:t> </a:t>
            </a:r>
            <a:r>
              <a:rPr dirty="0" sz="3200" spc="-670" b="1">
                <a:latin typeface="Tahoma"/>
                <a:cs typeface="Tahoma"/>
              </a:rPr>
              <a:t>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619375" y="2952750"/>
            <a:ext cx="6238875" cy="975994"/>
          </a:xfrm>
          <a:custGeom>
            <a:avLst/>
            <a:gdLst/>
            <a:ahLst/>
            <a:cxnLst/>
            <a:rect l="l" t="t" r="r" b="b"/>
            <a:pathLst>
              <a:path w="6238875" h="975995">
                <a:moveTo>
                  <a:pt x="6238621" y="0"/>
                </a:moveTo>
                <a:lnTo>
                  <a:pt x="6219571" y="0"/>
                </a:lnTo>
                <a:lnTo>
                  <a:pt x="6219571" y="76200"/>
                </a:lnTo>
                <a:lnTo>
                  <a:pt x="6238621" y="76200"/>
                </a:lnTo>
                <a:lnTo>
                  <a:pt x="6238621" y="0"/>
                </a:lnTo>
                <a:close/>
              </a:path>
              <a:path w="6238875" h="975995">
                <a:moveTo>
                  <a:pt x="6238621" y="133350"/>
                </a:moveTo>
                <a:lnTo>
                  <a:pt x="6219571" y="133350"/>
                </a:lnTo>
                <a:lnTo>
                  <a:pt x="6219571" y="209550"/>
                </a:lnTo>
                <a:lnTo>
                  <a:pt x="6238621" y="209550"/>
                </a:lnTo>
                <a:lnTo>
                  <a:pt x="6238621" y="133350"/>
                </a:lnTo>
                <a:close/>
              </a:path>
              <a:path w="6238875" h="975995">
                <a:moveTo>
                  <a:pt x="6238621" y="266700"/>
                </a:moveTo>
                <a:lnTo>
                  <a:pt x="6219571" y="266700"/>
                </a:lnTo>
                <a:lnTo>
                  <a:pt x="6219571" y="342900"/>
                </a:lnTo>
                <a:lnTo>
                  <a:pt x="6238621" y="342900"/>
                </a:lnTo>
                <a:lnTo>
                  <a:pt x="6238621" y="266700"/>
                </a:lnTo>
                <a:close/>
              </a:path>
              <a:path w="6238875" h="975995">
                <a:moveTo>
                  <a:pt x="6238621" y="400050"/>
                </a:moveTo>
                <a:lnTo>
                  <a:pt x="6219571" y="400050"/>
                </a:lnTo>
                <a:lnTo>
                  <a:pt x="6219571" y="476250"/>
                </a:lnTo>
                <a:lnTo>
                  <a:pt x="6238621" y="476250"/>
                </a:lnTo>
                <a:lnTo>
                  <a:pt x="6238621" y="400050"/>
                </a:lnTo>
                <a:close/>
              </a:path>
              <a:path w="6238875" h="975995">
                <a:moveTo>
                  <a:pt x="6183503" y="478282"/>
                </a:moveTo>
                <a:lnTo>
                  <a:pt x="6107303" y="478282"/>
                </a:lnTo>
                <a:lnTo>
                  <a:pt x="6107303" y="497332"/>
                </a:lnTo>
                <a:lnTo>
                  <a:pt x="6183503" y="497332"/>
                </a:lnTo>
                <a:lnTo>
                  <a:pt x="6183503" y="478282"/>
                </a:lnTo>
                <a:close/>
              </a:path>
              <a:path w="6238875" h="975995">
                <a:moveTo>
                  <a:pt x="6050153" y="478282"/>
                </a:moveTo>
                <a:lnTo>
                  <a:pt x="5973953" y="478282"/>
                </a:lnTo>
                <a:lnTo>
                  <a:pt x="5973953" y="497332"/>
                </a:lnTo>
                <a:lnTo>
                  <a:pt x="6050153" y="497332"/>
                </a:lnTo>
                <a:lnTo>
                  <a:pt x="6050153" y="478282"/>
                </a:lnTo>
                <a:close/>
              </a:path>
              <a:path w="6238875" h="975995">
                <a:moveTo>
                  <a:pt x="5916803" y="478282"/>
                </a:moveTo>
                <a:lnTo>
                  <a:pt x="5840603" y="478282"/>
                </a:lnTo>
                <a:lnTo>
                  <a:pt x="5840603" y="497332"/>
                </a:lnTo>
                <a:lnTo>
                  <a:pt x="5916803" y="497332"/>
                </a:lnTo>
                <a:lnTo>
                  <a:pt x="5916803" y="478282"/>
                </a:lnTo>
                <a:close/>
              </a:path>
              <a:path w="6238875" h="975995">
                <a:moveTo>
                  <a:pt x="5783453" y="478282"/>
                </a:moveTo>
                <a:lnTo>
                  <a:pt x="5707253" y="478282"/>
                </a:lnTo>
                <a:lnTo>
                  <a:pt x="5707253" y="497332"/>
                </a:lnTo>
                <a:lnTo>
                  <a:pt x="5783453" y="497332"/>
                </a:lnTo>
                <a:lnTo>
                  <a:pt x="5783453" y="478282"/>
                </a:lnTo>
                <a:close/>
              </a:path>
              <a:path w="6238875" h="975995">
                <a:moveTo>
                  <a:pt x="5650103" y="478282"/>
                </a:moveTo>
                <a:lnTo>
                  <a:pt x="5573903" y="478282"/>
                </a:lnTo>
                <a:lnTo>
                  <a:pt x="5573903" y="497332"/>
                </a:lnTo>
                <a:lnTo>
                  <a:pt x="5650103" y="497332"/>
                </a:lnTo>
                <a:lnTo>
                  <a:pt x="5650103" y="478282"/>
                </a:lnTo>
                <a:close/>
              </a:path>
              <a:path w="6238875" h="975995">
                <a:moveTo>
                  <a:pt x="5516753" y="478282"/>
                </a:moveTo>
                <a:lnTo>
                  <a:pt x="5440553" y="478282"/>
                </a:lnTo>
                <a:lnTo>
                  <a:pt x="5440553" y="497332"/>
                </a:lnTo>
                <a:lnTo>
                  <a:pt x="5516753" y="497332"/>
                </a:lnTo>
                <a:lnTo>
                  <a:pt x="5516753" y="478282"/>
                </a:lnTo>
                <a:close/>
              </a:path>
              <a:path w="6238875" h="975995">
                <a:moveTo>
                  <a:pt x="5383403" y="478282"/>
                </a:moveTo>
                <a:lnTo>
                  <a:pt x="5307203" y="478282"/>
                </a:lnTo>
                <a:lnTo>
                  <a:pt x="5307203" y="497332"/>
                </a:lnTo>
                <a:lnTo>
                  <a:pt x="5383403" y="497332"/>
                </a:lnTo>
                <a:lnTo>
                  <a:pt x="5383403" y="478282"/>
                </a:lnTo>
                <a:close/>
              </a:path>
              <a:path w="6238875" h="975995">
                <a:moveTo>
                  <a:pt x="5250053" y="478282"/>
                </a:moveTo>
                <a:lnTo>
                  <a:pt x="5173853" y="478282"/>
                </a:lnTo>
                <a:lnTo>
                  <a:pt x="5173853" y="497332"/>
                </a:lnTo>
                <a:lnTo>
                  <a:pt x="5250053" y="497332"/>
                </a:lnTo>
                <a:lnTo>
                  <a:pt x="5250053" y="478282"/>
                </a:lnTo>
                <a:close/>
              </a:path>
              <a:path w="6238875" h="975995">
                <a:moveTo>
                  <a:pt x="5116703" y="478282"/>
                </a:moveTo>
                <a:lnTo>
                  <a:pt x="5040503" y="478282"/>
                </a:lnTo>
                <a:lnTo>
                  <a:pt x="5040503" y="497332"/>
                </a:lnTo>
                <a:lnTo>
                  <a:pt x="5116703" y="497332"/>
                </a:lnTo>
                <a:lnTo>
                  <a:pt x="5116703" y="478282"/>
                </a:lnTo>
                <a:close/>
              </a:path>
              <a:path w="6238875" h="975995">
                <a:moveTo>
                  <a:pt x="4983353" y="478282"/>
                </a:moveTo>
                <a:lnTo>
                  <a:pt x="4907153" y="478282"/>
                </a:lnTo>
                <a:lnTo>
                  <a:pt x="4907153" y="497332"/>
                </a:lnTo>
                <a:lnTo>
                  <a:pt x="4983353" y="497332"/>
                </a:lnTo>
                <a:lnTo>
                  <a:pt x="4983353" y="478282"/>
                </a:lnTo>
                <a:close/>
              </a:path>
              <a:path w="6238875" h="975995">
                <a:moveTo>
                  <a:pt x="4850003" y="478282"/>
                </a:moveTo>
                <a:lnTo>
                  <a:pt x="4773803" y="478282"/>
                </a:lnTo>
                <a:lnTo>
                  <a:pt x="4773803" y="497332"/>
                </a:lnTo>
                <a:lnTo>
                  <a:pt x="4850003" y="497332"/>
                </a:lnTo>
                <a:lnTo>
                  <a:pt x="4850003" y="478282"/>
                </a:lnTo>
                <a:close/>
              </a:path>
              <a:path w="6238875" h="975995">
                <a:moveTo>
                  <a:pt x="4716653" y="478282"/>
                </a:moveTo>
                <a:lnTo>
                  <a:pt x="4640453" y="478282"/>
                </a:lnTo>
                <a:lnTo>
                  <a:pt x="4640453" y="497332"/>
                </a:lnTo>
                <a:lnTo>
                  <a:pt x="4716653" y="497332"/>
                </a:lnTo>
                <a:lnTo>
                  <a:pt x="4716653" y="478282"/>
                </a:lnTo>
                <a:close/>
              </a:path>
              <a:path w="6238875" h="975995">
                <a:moveTo>
                  <a:pt x="4583303" y="478282"/>
                </a:moveTo>
                <a:lnTo>
                  <a:pt x="4507103" y="478282"/>
                </a:lnTo>
                <a:lnTo>
                  <a:pt x="4507103" y="497332"/>
                </a:lnTo>
                <a:lnTo>
                  <a:pt x="4583303" y="497332"/>
                </a:lnTo>
                <a:lnTo>
                  <a:pt x="4583303" y="478282"/>
                </a:lnTo>
                <a:close/>
              </a:path>
              <a:path w="6238875" h="975995">
                <a:moveTo>
                  <a:pt x="4449953" y="478282"/>
                </a:moveTo>
                <a:lnTo>
                  <a:pt x="4373753" y="478282"/>
                </a:lnTo>
                <a:lnTo>
                  <a:pt x="4373753" y="497332"/>
                </a:lnTo>
                <a:lnTo>
                  <a:pt x="4449953" y="497332"/>
                </a:lnTo>
                <a:lnTo>
                  <a:pt x="4449953" y="478282"/>
                </a:lnTo>
                <a:close/>
              </a:path>
              <a:path w="6238875" h="975995">
                <a:moveTo>
                  <a:pt x="4316603" y="478282"/>
                </a:moveTo>
                <a:lnTo>
                  <a:pt x="4240403" y="478282"/>
                </a:lnTo>
                <a:lnTo>
                  <a:pt x="4240403" y="497332"/>
                </a:lnTo>
                <a:lnTo>
                  <a:pt x="4316603" y="497332"/>
                </a:lnTo>
                <a:lnTo>
                  <a:pt x="4316603" y="478282"/>
                </a:lnTo>
                <a:close/>
              </a:path>
              <a:path w="6238875" h="975995">
                <a:moveTo>
                  <a:pt x="4183253" y="478282"/>
                </a:moveTo>
                <a:lnTo>
                  <a:pt x="4107053" y="478282"/>
                </a:lnTo>
                <a:lnTo>
                  <a:pt x="4107053" y="497332"/>
                </a:lnTo>
                <a:lnTo>
                  <a:pt x="4183253" y="497332"/>
                </a:lnTo>
                <a:lnTo>
                  <a:pt x="4183253" y="478282"/>
                </a:lnTo>
                <a:close/>
              </a:path>
              <a:path w="6238875" h="975995">
                <a:moveTo>
                  <a:pt x="4049903" y="478282"/>
                </a:moveTo>
                <a:lnTo>
                  <a:pt x="3973703" y="478282"/>
                </a:lnTo>
                <a:lnTo>
                  <a:pt x="3973703" y="497332"/>
                </a:lnTo>
                <a:lnTo>
                  <a:pt x="4049903" y="497332"/>
                </a:lnTo>
                <a:lnTo>
                  <a:pt x="4049903" y="478282"/>
                </a:lnTo>
                <a:close/>
              </a:path>
              <a:path w="6238875" h="975995">
                <a:moveTo>
                  <a:pt x="3916553" y="478282"/>
                </a:moveTo>
                <a:lnTo>
                  <a:pt x="3840353" y="478282"/>
                </a:lnTo>
                <a:lnTo>
                  <a:pt x="3840353" y="497332"/>
                </a:lnTo>
                <a:lnTo>
                  <a:pt x="3916553" y="497332"/>
                </a:lnTo>
                <a:lnTo>
                  <a:pt x="3916553" y="478282"/>
                </a:lnTo>
                <a:close/>
              </a:path>
              <a:path w="6238875" h="975995">
                <a:moveTo>
                  <a:pt x="3783203" y="478282"/>
                </a:moveTo>
                <a:lnTo>
                  <a:pt x="3707003" y="478282"/>
                </a:lnTo>
                <a:lnTo>
                  <a:pt x="3707003" y="497332"/>
                </a:lnTo>
                <a:lnTo>
                  <a:pt x="3783203" y="497332"/>
                </a:lnTo>
                <a:lnTo>
                  <a:pt x="3783203" y="478282"/>
                </a:lnTo>
                <a:close/>
              </a:path>
              <a:path w="6238875" h="975995">
                <a:moveTo>
                  <a:pt x="3649853" y="478282"/>
                </a:moveTo>
                <a:lnTo>
                  <a:pt x="3573653" y="478282"/>
                </a:lnTo>
                <a:lnTo>
                  <a:pt x="3573653" y="497332"/>
                </a:lnTo>
                <a:lnTo>
                  <a:pt x="3649853" y="497332"/>
                </a:lnTo>
                <a:lnTo>
                  <a:pt x="3649853" y="478282"/>
                </a:lnTo>
                <a:close/>
              </a:path>
              <a:path w="6238875" h="975995">
                <a:moveTo>
                  <a:pt x="3516503" y="478282"/>
                </a:moveTo>
                <a:lnTo>
                  <a:pt x="3440303" y="478282"/>
                </a:lnTo>
                <a:lnTo>
                  <a:pt x="3440303" y="497332"/>
                </a:lnTo>
                <a:lnTo>
                  <a:pt x="3516503" y="497332"/>
                </a:lnTo>
                <a:lnTo>
                  <a:pt x="3516503" y="478282"/>
                </a:lnTo>
                <a:close/>
              </a:path>
              <a:path w="6238875" h="975995">
                <a:moveTo>
                  <a:pt x="3383153" y="478282"/>
                </a:moveTo>
                <a:lnTo>
                  <a:pt x="3306953" y="478282"/>
                </a:lnTo>
                <a:lnTo>
                  <a:pt x="3306953" y="497332"/>
                </a:lnTo>
                <a:lnTo>
                  <a:pt x="3383153" y="497332"/>
                </a:lnTo>
                <a:lnTo>
                  <a:pt x="3383153" y="478282"/>
                </a:lnTo>
                <a:close/>
              </a:path>
              <a:path w="6238875" h="975995">
                <a:moveTo>
                  <a:pt x="3249803" y="478282"/>
                </a:moveTo>
                <a:lnTo>
                  <a:pt x="3173603" y="478282"/>
                </a:lnTo>
                <a:lnTo>
                  <a:pt x="3173603" y="497332"/>
                </a:lnTo>
                <a:lnTo>
                  <a:pt x="3249803" y="497332"/>
                </a:lnTo>
                <a:lnTo>
                  <a:pt x="3249803" y="478282"/>
                </a:lnTo>
                <a:close/>
              </a:path>
              <a:path w="6238875" h="975995">
                <a:moveTo>
                  <a:pt x="3116453" y="478282"/>
                </a:moveTo>
                <a:lnTo>
                  <a:pt x="3040253" y="478282"/>
                </a:lnTo>
                <a:lnTo>
                  <a:pt x="3040253" y="497332"/>
                </a:lnTo>
                <a:lnTo>
                  <a:pt x="3116453" y="497332"/>
                </a:lnTo>
                <a:lnTo>
                  <a:pt x="3116453" y="478282"/>
                </a:lnTo>
                <a:close/>
              </a:path>
              <a:path w="6238875" h="975995">
                <a:moveTo>
                  <a:pt x="2983103" y="478282"/>
                </a:moveTo>
                <a:lnTo>
                  <a:pt x="2906903" y="478282"/>
                </a:lnTo>
                <a:lnTo>
                  <a:pt x="2906903" y="497332"/>
                </a:lnTo>
                <a:lnTo>
                  <a:pt x="2983103" y="497332"/>
                </a:lnTo>
                <a:lnTo>
                  <a:pt x="2983103" y="478282"/>
                </a:lnTo>
                <a:close/>
              </a:path>
              <a:path w="6238875" h="975995">
                <a:moveTo>
                  <a:pt x="2849753" y="478282"/>
                </a:moveTo>
                <a:lnTo>
                  <a:pt x="2773553" y="478282"/>
                </a:lnTo>
                <a:lnTo>
                  <a:pt x="2773553" y="497332"/>
                </a:lnTo>
                <a:lnTo>
                  <a:pt x="2849753" y="497332"/>
                </a:lnTo>
                <a:lnTo>
                  <a:pt x="2849753" y="478282"/>
                </a:lnTo>
                <a:close/>
              </a:path>
              <a:path w="6238875" h="975995">
                <a:moveTo>
                  <a:pt x="2716403" y="478282"/>
                </a:moveTo>
                <a:lnTo>
                  <a:pt x="2640203" y="478282"/>
                </a:lnTo>
                <a:lnTo>
                  <a:pt x="2640203" y="497332"/>
                </a:lnTo>
                <a:lnTo>
                  <a:pt x="2716403" y="497332"/>
                </a:lnTo>
                <a:lnTo>
                  <a:pt x="2716403" y="478282"/>
                </a:lnTo>
                <a:close/>
              </a:path>
              <a:path w="6238875" h="975995">
                <a:moveTo>
                  <a:pt x="2583053" y="478282"/>
                </a:moveTo>
                <a:lnTo>
                  <a:pt x="2506853" y="478282"/>
                </a:lnTo>
                <a:lnTo>
                  <a:pt x="2506853" y="497332"/>
                </a:lnTo>
                <a:lnTo>
                  <a:pt x="2583053" y="497332"/>
                </a:lnTo>
                <a:lnTo>
                  <a:pt x="2583053" y="478282"/>
                </a:lnTo>
                <a:close/>
              </a:path>
              <a:path w="6238875" h="975995">
                <a:moveTo>
                  <a:pt x="2449703" y="478282"/>
                </a:moveTo>
                <a:lnTo>
                  <a:pt x="2373503" y="478282"/>
                </a:lnTo>
                <a:lnTo>
                  <a:pt x="2373503" y="497332"/>
                </a:lnTo>
                <a:lnTo>
                  <a:pt x="2449703" y="497332"/>
                </a:lnTo>
                <a:lnTo>
                  <a:pt x="2449703" y="478282"/>
                </a:lnTo>
                <a:close/>
              </a:path>
              <a:path w="6238875" h="975995">
                <a:moveTo>
                  <a:pt x="2316353" y="478282"/>
                </a:moveTo>
                <a:lnTo>
                  <a:pt x="2240153" y="478282"/>
                </a:lnTo>
                <a:lnTo>
                  <a:pt x="2240153" y="497332"/>
                </a:lnTo>
                <a:lnTo>
                  <a:pt x="2316353" y="497332"/>
                </a:lnTo>
                <a:lnTo>
                  <a:pt x="2316353" y="478282"/>
                </a:lnTo>
                <a:close/>
              </a:path>
              <a:path w="6238875" h="975995">
                <a:moveTo>
                  <a:pt x="2183003" y="478282"/>
                </a:moveTo>
                <a:lnTo>
                  <a:pt x="2106803" y="478282"/>
                </a:lnTo>
                <a:lnTo>
                  <a:pt x="2106803" y="497332"/>
                </a:lnTo>
                <a:lnTo>
                  <a:pt x="2183003" y="497332"/>
                </a:lnTo>
                <a:lnTo>
                  <a:pt x="2183003" y="478282"/>
                </a:lnTo>
                <a:close/>
              </a:path>
              <a:path w="6238875" h="975995">
                <a:moveTo>
                  <a:pt x="2049652" y="478282"/>
                </a:moveTo>
                <a:lnTo>
                  <a:pt x="1973452" y="478282"/>
                </a:lnTo>
                <a:lnTo>
                  <a:pt x="1973452" y="497332"/>
                </a:lnTo>
                <a:lnTo>
                  <a:pt x="2049652" y="497332"/>
                </a:lnTo>
                <a:lnTo>
                  <a:pt x="2049652" y="478282"/>
                </a:lnTo>
                <a:close/>
              </a:path>
              <a:path w="6238875" h="975995">
                <a:moveTo>
                  <a:pt x="1916302" y="478282"/>
                </a:moveTo>
                <a:lnTo>
                  <a:pt x="1840102" y="478282"/>
                </a:lnTo>
                <a:lnTo>
                  <a:pt x="1840102" y="497332"/>
                </a:lnTo>
                <a:lnTo>
                  <a:pt x="1916302" y="497332"/>
                </a:lnTo>
                <a:lnTo>
                  <a:pt x="1916302" y="478282"/>
                </a:lnTo>
                <a:close/>
              </a:path>
              <a:path w="6238875" h="975995">
                <a:moveTo>
                  <a:pt x="1782952" y="478282"/>
                </a:moveTo>
                <a:lnTo>
                  <a:pt x="1706752" y="478282"/>
                </a:lnTo>
                <a:lnTo>
                  <a:pt x="1706752" y="497332"/>
                </a:lnTo>
                <a:lnTo>
                  <a:pt x="1782952" y="497332"/>
                </a:lnTo>
                <a:lnTo>
                  <a:pt x="1782952" y="478282"/>
                </a:lnTo>
                <a:close/>
              </a:path>
              <a:path w="6238875" h="975995">
                <a:moveTo>
                  <a:pt x="1649602" y="478282"/>
                </a:moveTo>
                <a:lnTo>
                  <a:pt x="1573402" y="478282"/>
                </a:lnTo>
                <a:lnTo>
                  <a:pt x="1573402" y="497332"/>
                </a:lnTo>
                <a:lnTo>
                  <a:pt x="1649602" y="497332"/>
                </a:lnTo>
                <a:lnTo>
                  <a:pt x="1649602" y="478282"/>
                </a:lnTo>
                <a:close/>
              </a:path>
              <a:path w="6238875" h="975995">
                <a:moveTo>
                  <a:pt x="1516252" y="478282"/>
                </a:moveTo>
                <a:lnTo>
                  <a:pt x="1440052" y="478282"/>
                </a:lnTo>
                <a:lnTo>
                  <a:pt x="1440052" y="497332"/>
                </a:lnTo>
                <a:lnTo>
                  <a:pt x="1516252" y="497332"/>
                </a:lnTo>
                <a:lnTo>
                  <a:pt x="1516252" y="478282"/>
                </a:lnTo>
                <a:close/>
              </a:path>
              <a:path w="6238875" h="975995">
                <a:moveTo>
                  <a:pt x="1382902" y="478282"/>
                </a:moveTo>
                <a:lnTo>
                  <a:pt x="1306702" y="478282"/>
                </a:lnTo>
                <a:lnTo>
                  <a:pt x="1306702" y="497332"/>
                </a:lnTo>
                <a:lnTo>
                  <a:pt x="1382902" y="497332"/>
                </a:lnTo>
                <a:lnTo>
                  <a:pt x="1382902" y="478282"/>
                </a:lnTo>
                <a:close/>
              </a:path>
              <a:path w="6238875" h="975995">
                <a:moveTo>
                  <a:pt x="1249552" y="478282"/>
                </a:moveTo>
                <a:lnTo>
                  <a:pt x="1173352" y="478282"/>
                </a:lnTo>
                <a:lnTo>
                  <a:pt x="1173352" y="497332"/>
                </a:lnTo>
                <a:lnTo>
                  <a:pt x="1249552" y="497332"/>
                </a:lnTo>
                <a:lnTo>
                  <a:pt x="1249552" y="478282"/>
                </a:lnTo>
                <a:close/>
              </a:path>
              <a:path w="6238875" h="975995">
                <a:moveTo>
                  <a:pt x="1116202" y="478282"/>
                </a:moveTo>
                <a:lnTo>
                  <a:pt x="1040002" y="478282"/>
                </a:lnTo>
                <a:lnTo>
                  <a:pt x="1040002" y="497332"/>
                </a:lnTo>
                <a:lnTo>
                  <a:pt x="1116202" y="497332"/>
                </a:lnTo>
                <a:lnTo>
                  <a:pt x="1116202" y="478282"/>
                </a:lnTo>
                <a:close/>
              </a:path>
              <a:path w="6238875" h="975995">
                <a:moveTo>
                  <a:pt x="982852" y="478282"/>
                </a:moveTo>
                <a:lnTo>
                  <a:pt x="906652" y="478282"/>
                </a:lnTo>
                <a:lnTo>
                  <a:pt x="906652" y="497332"/>
                </a:lnTo>
                <a:lnTo>
                  <a:pt x="982852" y="497332"/>
                </a:lnTo>
                <a:lnTo>
                  <a:pt x="982852" y="478282"/>
                </a:lnTo>
                <a:close/>
              </a:path>
              <a:path w="6238875" h="975995">
                <a:moveTo>
                  <a:pt x="849502" y="478282"/>
                </a:moveTo>
                <a:lnTo>
                  <a:pt x="773302" y="478282"/>
                </a:lnTo>
                <a:lnTo>
                  <a:pt x="773302" y="497332"/>
                </a:lnTo>
                <a:lnTo>
                  <a:pt x="849502" y="497332"/>
                </a:lnTo>
                <a:lnTo>
                  <a:pt x="849502" y="478282"/>
                </a:lnTo>
                <a:close/>
              </a:path>
              <a:path w="6238875" h="975995">
                <a:moveTo>
                  <a:pt x="716152" y="478282"/>
                </a:moveTo>
                <a:lnTo>
                  <a:pt x="639952" y="478282"/>
                </a:lnTo>
                <a:lnTo>
                  <a:pt x="639952" y="497332"/>
                </a:lnTo>
                <a:lnTo>
                  <a:pt x="716152" y="497332"/>
                </a:lnTo>
                <a:lnTo>
                  <a:pt x="716152" y="478282"/>
                </a:lnTo>
                <a:close/>
              </a:path>
              <a:path w="6238875" h="975995">
                <a:moveTo>
                  <a:pt x="582802" y="478282"/>
                </a:moveTo>
                <a:lnTo>
                  <a:pt x="506602" y="478282"/>
                </a:lnTo>
                <a:lnTo>
                  <a:pt x="506602" y="497332"/>
                </a:lnTo>
                <a:lnTo>
                  <a:pt x="582802" y="497332"/>
                </a:lnTo>
                <a:lnTo>
                  <a:pt x="582802" y="478282"/>
                </a:lnTo>
                <a:close/>
              </a:path>
              <a:path w="6238875" h="975995">
                <a:moveTo>
                  <a:pt x="449452" y="478282"/>
                </a:moveTo>
                <a:lnTo>
                  <a:pt x="373252" y="478282"/>
                </a:lnTo>
                <a:lnTo>
                  <a:pt x="373252" y="497332"/>
                </a:lnTo>
                <a:lnTo>
                  <a:pt x="449452" y="497332"/>
                </a:lnTo>
                <a:lnTo>
                  <a:pt x="449452" y="478282"/>
                </a:lnTo>
                <a:close/>
              </a:path>
              <a:path w="6238875" h="975995">
                <a:moveTo>
                  <a:pt x="316102" y="478282"/>
                </a:moveTo>
                <a:lnTo>
                  <a:pt x="239902" y="478282"/>
                </a:lnTo>
                <a:lnTo>
                  <a:pt x="239902" y="497332"/>
                </a:lnTo>
                <a:lnTo>
                  <a:pt x="316102" y="497332"/>
                </a:lnTo>
                <a:lnTo>
                  <a:pt x="316102" y="478282"/>
                </a:lnTo>
                <a:close/>
              </a:path>
              <a:path w="6238875" h="975995">
                <a:moveTo>
                  <a:pt x="182752" y="478282"/>
                </a:moveTo>
                <a:lnTo>
                  <a:pt x="106552" y="478282"/>
                </a:lnTo>
                <a:lnTo>
                  <a:pt x="106552" y="497332"/>
                </a:lnTo>
                <a:lnTo>
                  <a:pt x="182752" y="497332"/>
                </a:lnTo>
                <a:lnTo>
                  <a:pt x="182752" y="478282"/>
                </a:lnTo>
                <a:close/>
              </a:path>
              <a:path w="6238875" h="975995">
                <a:moveTo>
                  <a:pt x="49402" y="478282"/>
                </a:moveTo>
                <a:lnTo>
                  <a:pt x="28575" y="478282"/>
                </a:lnTo>
                <a:lnTo>
                  <a:pt x="28575" y="552703"/>
                </a:lnTo>
                <a:lnTo>
                  <a:pt x="47625" y="552703"/>
                </a:lnTo>
                <a:lnTo>
                  <a:pt x="47625" y="497332"/>
                </a:lnTo>
                <a:lnTo>
                  <a:pt x="38100" y="497332"/>
                </a:lnTo>
                <a:lnTo>
                  <a:pt x="47625" y="487807"/>
                </a:lnTo>
                <a:lnTo>
                  <a:pt x="49402" y="487807"/>
                </a:lnTo>
                <a:lnTo>
                  <a:pt x="49402" y="478282"/>
                </a:lnTo>
                <a:close/>
              </a:path>
              <a:path w="6238875" h="975995">
                <a:moveTo>
                  <a:pt x="47625" y="487807"/>
                </a:moveTo>
                <a:lnTo>
                  <a:pt x="38100" y="497332"/>
                </a:lnTo>
                <a:lnTo>
                  <a:pt x="47625" y="497332"/>
                </a:lnTo>
                <a:lnTo>
                  <a:pt x="47625" y="487807"/>
                </a:lnTo>
                <a:close/>
              </a:path>
              <a:path w="6238875" h="975995">
                <a:moveTo>
                  <a:pt x="49402" y="487807"/>
                </a:moveTo>
                <a:lnTo>
                  <a:pt x="47625" y="487807"/>
                </a:lnTo>
                <a:lnTo>
                  <a:pt x="47625" y="497332"/>
                </a:lnTo>
                <a:lnTo>
                  <a:pt x="49402" y="497332"/>
                </a:lnTo>
                <a:lnTo>
                  <a:pt x="49402" y="487807"/>
                </a:lnTo>
                <a:close/>
              </a:path>
              <a:path w="6238875" h="975995">
                <a:moveTo>
                  <a:pt x="47625" y="609853"/>
                </a:moveTo>
                <a:lnTo>
                  <a:pt x="28575" y="609853"/>
                </a:lnTo>
                <a:lnTo>
                  <a:pt x="28575" y="686054"/>
                </a:lnTo>
                <a:lnTo>
                  <a:pt x="47625" y="686054"/>
                </a:lnTo>
                <a:lnTo>
                  <a:pt x="47625" y="609853"/>
                </a:lnTo>
                <a:close/>
              </a:path>
              <a:path w="6238875" h="975995">
                <a:moveTo>
                  <a:pt x="47625" y="743204"/>
                </a:moveTo>
                <a:lnTo>
                  <a:pt x="28575" y="743204"/>
                </a:lnTo>
                <a:lnTo>
                  <a:pt x="28575" y="819404"/>
                </a:lnTo>
                <a:lnTo>
                  <a:pt x="47625" y="819404"/>
                </a:lnTo>
                <a:lnTo>
                  <a:pt x="47625" y="743204"/>
                </a:lnTo>
                <a:close/>
              </a:path>
              <a:path w="6238875" h="975995">
                <a:moveTo>
                  <a:pt x="28575" y="899413"/>
                </a:moveTo>
                <a:lnTo>
                  <a:pt x="0" y="899413"/>
                </a:lnTo>
                <a:lnTo>
                  <a:pt x="38100" y="975613"/>
                </a:lnTo>
                <a:lnTo>
                  <a:pt x="69850" y="912113"/>
                </a:lnTo>
                <a:lnTo>
                  <a:pt x="28575" y="912113"/>
                </a:lnTo>
                <a:lnTo>
                  <a:pt x="28575" y="899413"/>
                </a:lnTo>
                <a:close/>
              </a:path>
              <a:path w="6238875" h="975995">
                <a:moveTo>
                  <a:pt x="47625" y="876554"/>
                </a:moveTo>
                <a:lnTo>
                  <a:pt x="28575" y="876554"/>
                </a:lnTo>
                <a:lnTo>
                  <a:pt x="28575" y="912113"/>
                </a:lnTo>
                <a:lnTo>
                  <a:pt x="47625" y="912113"/>
                </a:lnTo>
                <a:lnTo>
                  <a:pt x="47625" y="876554"/>
                </a:lnTo>
                <a:close/>
              </a:path>
              <a:path w="6238875" h="975995">
                <a:moveTo>
                  <a:pt x="76200" y="899413"/>
                </a:moveTo>
                <a:lnTo>
                  <a:pt x="47625" y="899413"/>
                </a:lnTo>
                <a:lnTo>
                  <a:pt x="47625" y="912113"/>
                </a:lnTo>
                <a:lnTo>
                  <a:pt x="69850" y="912113"/>
                </a:lnTo>
                <a:lnTo>
                  <a:pt x="76200" y="8994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33400" y="2676588"/>
          <a:ext cx="1124013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/>
                <a:gridCol w="476250"/>
                <a:gridCol w="5981700"/>
                <a:gridCol w="2000250"/>
                <a:gridCol w="1838325"/>
              </a:tblGrid>
              <a:tr h="3048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Definition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60325">
                    <a:lnL w="9525">
                      <a:solidFill>
                        <a:srgbClr val="042333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042333"/>
                      </a:solidFill>
                      <a:prstDash val="solid"/>
                    </a:lnT>
                    <a:lnB w="9525">
                      <a:solidFill>
                        <a:srgbClr val="042333"/>
                      </a:solidFill>
                      <a:prstDash val="solid"/>
                    </a:lnB>
                    <a:solidFill>
                      <a:srgbClr val="48486E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PVM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FF0000"/>
                      </a:solidFill>
                      <a:prstDash val="sysDash"/>
                    </a:lnT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Measurement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Quantum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Computing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thought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‘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Projection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dirty="0" sz="1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our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 spc="-90">
                          <a:latin typeface="Times New Roman"/>
                          <a:cs typeface="Times New Roman"/>
                        </a:rPr>
                        <a:t>‘</a:t>
                      </a:r>
                      <a:r>
                        <a:rPr dirty="0" u="sng" sz="1400" spc="-28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Quantum</a:t>
                      </a:r>
                      <a:r>
                        <a:rPr dirty="0" u="sng" sz="1400" spc="-8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Feature</a:t>
                      </a:r>
                      <a:r>
                        <a:rPr dirty="0" u="sng" sz="14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Space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FF0000"/>
                      </a:solidFill>
                      <a:prstDash val="sysDash"/>
                    </a:lnT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onto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‘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Observable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4">
                    <a:lnL w="28575">
                      <a:solidFill>
                        <a:srgbClr val="FF0000"/>
                      </a:solidFill>
                      <a:prstDash val="sysDash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905827" y="4264977"/>
            <a:ext cx="3503929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19380">
              <a:lnSpc>
                <a:spcPts val="1650"/>
              </a:lnSpc>
              <a:spcBef>
                <a:spcPts val="204"/>
              </a:spcBef>
            </a:pPr>
            <a:r>
              <a:rPr dirty="0" sz="1400" b="1">
                <a:latin typeface="Times New Roman"/>
                <a:cs typeface="Times New Roman"/>
              </a:rPr>
              <a:t>Definition: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Feature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Space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35">
                <a:latin typeface="Times New Roman"/>
                <a:cs typeface="Times New Roman"/>
              </a:rPr>
              <a:t>be </a:t>
            </a:r>
            <a:r>
              <a:rPr dirty="0" sz="1400">
                <a:latin typeface="Times New Roman"/>
                <a:cs typeface="Times New Roman"/>
              </a:rPr>
              <a:t>formally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defined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surface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hyper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sphere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75410" y="4694237"/>
            <a:ext cx="150368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r>
              <a:rPr dirty="0" baseline="26455" sz="1575">
                <a:latin typeface="Cambria Math"/>
                <a:cs typeface="Cambria Math"/>
              </a:rPr>
              <a:t>𝑛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dimensional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52801" y="4729226"/>
            <a:ext cx="1095375" cy="2000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384">
              <a:lnSpc>
                <a:spcPts val="1530"/>
              </a:lnSpc>
            </a:pPr>
            <a:r>
              <a:rPr dirty="0" sz="1400">
                <a:latin typeface="Times New Roman"/>
                <a:cs typeface="Times New Roman"/>
              </a:rPr>
              <a:t>Hilbert</a:t>
            </a:r>
            <a:r>
              <a:rPr dirty="0" sz="1400" spc="-10">
                <a:latin typeface="Times New Roman"/>
                <a:cs typeface="Times New Roman"/>
              </a:rPr>
              <a:t> Space.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89024" y="4904168"/>
            <a:ext cx="213868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i="1">
                <a:latin typeface="Times New Roman"/>
                <a:cs typeface="Times New Roman"/>
              </a:rPr>
              <a:t>Where,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𝑛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=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number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of</a:t>
            </a:r>
            <a:r>
              <a:rPr dirty="0" sz="1400" spc="-8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qubits.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3437" y="3938651"/>
            <a:ext cx="3657600" cy="276225"/>
          </a:xfrm>
          <a:prstGeom prst="rect">
            <a:avLst/>
          </a:prstGeom>
          <a:solidFill>
            <a:srgbClr val="FBF6BC"/>
          </a:solidFill>
          <a:ln w="9525">
            <a:solidFill>
              <a:srgbClr val="747474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007744">
              <a:lnSpc>
                <a:spcPct val="100000"/>
              </a:lnSpc>
              <a:spcBef>
                <a:spcPts val="345"/>
              </a:spcBef>
            </a:pPr>
            <a:r>
              <a:rPr dirty="0" sz="1200" spc="-85" b="1">
                <a:latin typeface="Tahoma"/>
                <a:cs typeface="Tahoma"/>
              </a:rPr>
              <a:t>Quantum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90" b="1">
                <a:latin typeface="Tahoma"/>
                <a:cs typeface="Tahoma"/>
              </a:rPr>
              <a:t>Feature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Space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11440" y="4018279"/>
            <a:ext cx="3657600" cy="882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38100" marR="30480" indent="3810">
              <a:lnSpc>
                <a:spcPct val="99800"/>
              </a:lnSpc>
              <a:spcBef>
                <a:spcPts val="125"/>
              </a:spcBef>
            </a:pPr>
            <a:r>
              <a:rPr dirty="0" sz="1400" b="1">
                <a:latin typeface="Times New Roman"/>
                <a:cs typeface="Times New Roman"/>
              </a:rPr>
              <a:t>Simplifying: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5">
                <a:latin typeface="Times New Roman"/>
                <a:cs typeface="Times New Roman"/>
              </a:rPr>
              <a:t>We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think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coordinate </a:t>
            </a:r>
            <a:r>
              <a:rPr dirty="0" sz="1400">
                <a:latin typeface="Times New Roman"/>
                <a:cs typeface="Times New Roman"/>
              </a:rPr>
              <a:t>plane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r>
              <a:rPr dirty="0" baseline="26455" sz="1575">
                <a:latin typeface="Cambria Math"/>
                <a:cs typeface="Cambria Math"/>
              </a:rPr>
              <a:t>𝑛</a:t>
            </a:r>
            <a:r>
              <a:rPr dirty="0" baseline="26455" sz="1575" spc="24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axes.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additional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property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that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points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need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satisfy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equation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unit </a:t>
            </a:r>
            <a:r>
              <a:rPr dirty="0" sz="1400">
                <a:latin typeface="Times New Roman"/>
                <a:cs typeface="Times New Roman"/>
              </a:rPr>
              <a:t>sphere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space.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467350" y="4653279"/>
            <a:ext cx="326390" cy="139700"/>
          </a:xfrm>
          <a:custGeom>
            <a:avLst/>
            <a:gdLst/>
            <a:ahLst/>
            <a:cxnLst/>
            <a:rect l="l" t="t" r="r" b="b"/>
            <a:pathLst>
              <a:path w="326389" h="139700">
                <a:moveTo>
                  <a:pt x="296672" y="0"/>
                </a:moveTo>
                <a:lnTo>
                  <a:pt x="288671" y="2667"/>
                </a:lnTo>
                <a:lnTo>
                  <a:pt x="312674" y="69596"/>
                </a:lnTo>
                <a:lnTo>
                  <a:pt x="288671" y="136398"/>
                </a:lnTo>
                <a:lnTo>
                  <a:pt x="296672" y="139192"/>
                </a:lnTo>
                <a:lnTo>
                  <a:pt x="326389" y="72390"/>
                </a:lnTo>
                <a:lnTo>
                  <a:pt x="326389" y="66802"/>
                </a:lnTo>
                <a:lnTo>
                  <a:pt x="296672" y="0"/>
                </a:lnTo>
                <a:close/>
              </a:path>
              <a:path w="326389" h="139700">
                <a:moveTo>
                  <a:pt x="29717" y="0"/>
                </a:moveTo>
                <a:lnTo>
                  <a:pt x="0" y="66929"/>
                </a:lnTo>
                <a:lnTo>
                  <a:pt x="0" y="72390"/>
                </a:lnTo>
                <a:lnTo>
                  <a:pt x="29717" y="139192"/>
                </a:lnTo>
                <a:lnTo>
                  <a:pt x="37591" y="136525"/>
                </a:lnTo>
                <a:lnTo>
                  <a:pt x="13715" y="69596"/>
                </a:lnTo>
                <a:lnTo>
                  <a:pt x="37591" y="2794"/>
                </a:lnTo>
                <a:lnTo>
                  <a:pt x="297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953000" y="4181475"/>
            <a:ext cx="2390775" cy="6953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731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530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Hilbert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vector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space</a:t>
            </a:r>
            <a:endParaRPr sz="1200">
              <a:latin typeface="Times New Roman"/>
              <a:cs typeface="Times New Roman"/>
            </a:endParaRPr>
          </a:p>
          <a:p>
            <a:pPr algn="ctr" marL="11430">
              <a:lnSpc>
                <a:spcPts val="1435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inner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complete.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(i.e.</a:t>
            </a:r>
            <a:endParaRPr sz="1200">
              <a:latin typeface="Times New Roman"/>
              <a:cs typeface="Times New Roman"/>
            </a:endParaRPr>
          </a:p>
          <a:p>
            <a:pPr algn="ctr" marL="67310">
              <a:lnSpc>
                <a:spcPts val="1435"/>
              </a:lnSpc>
            </a:pPr>
            <a:r>
              <a:rPr dirty="0" sz="1200">
                <a:latin typeface="Cambria Math"/>
                <a:cs typeface="Cambria Math"/>
              </a:rPr>
              <a:t>𝑢,</a:t>
            </a:r>
            <a:r>
              <a:rPr dirty="0" sz="1200" spc="-6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𝑣</a:t>
            </a:r>
            <a:r>
              <a:rPr dirty="0" sz="1200" spc="135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∈</a:t>
            </a:r>
            <a:r>
              <a:rPr dirty="0" sz="1200" spc="7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𝐻</a:t>
            </a:r>
            <a:r>
              <a:rPr dirty="0" sz="1200" spc="4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∀</a:t>
            </a:r>
            <a:r>
              <a:rPr dirty="0" sz="1200" spc="-1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𝑢,</a:t>
            </a:r>
            <a:r>
              <a:rPr dirty="0" sz="1200" spc="-60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𝑣</a:t>
            </a:r>
            <a:r>
              <a:rPr dirty="0" sz="1200" spc="95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∈</a:t>
            </a:r>
            <a:r>
              <a:rPr dirty="0" sz="1200" spc="75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𝐻</a:t>
            </a:r>
            <a:r>
              <a:rPr dirty="0" sz="1200" spc="-25" i="1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943350" y="4495800"/>
            <a:ext cx="1005840" cy="345440"/>
          </a:xfrm>
          <a:custGeom>
            <a:avLst/>
            <a:gdLst/>
            <a:ahLst/>
            <a:cxnLst/>
            <a:rect l="l" t="t" r="r" b="b"/>
            <a:pathLst>
              <a:path w="1005839" h="345439">
                <a:moveTo>
                  <a:pt x="76200" y="325881"/>
                </a:moveTo>
                <a:lnTo>
                  <a:pt x="0" y="325881"/>
                </a:lnTo>
                <a:lnTo>
                  <a:pt x="0" y="344931"/>
                </a:lnTo>
                <a:lnTo>
                  <a:pt x="76200" y="344931"/>
                </a:lnTo>
                <a:lnTo>
                  <a:pt x="76200" y="325881"/>
                </a:lnTo>
                <a:close/>
              </a:path>
              <a:path w="1005839" h="345439">
                <a:moveTo>
                  <a:pt x="209550" y="325881"/>
                </a:moveTo>
                <a:lnTo>
                  <a:pt x="133350" y="325881"/>
                </a:lnTo>
                <a:lnTo>
                  <a:pt x="133350" y="344931"/>
                </a:lnTo>
                <a:lnTo>
                  <a:pt x="209550" y="344931"/>
                </a:lnTo>
                <a:lnTo>
                  <a:pt x="209550" y="325881"/>
                </a:lnTo>
                <a:close/>
              </a:path>
              <a:path w="1005839" h="345439">
                <a:moveTo>
                  <a:pt x="342900" y="325881"/>
                </a:moveTo>
                <a:lnTo>
                  <a:pt x="266700" y="325881"/>
                </a:lnTo>
                <a:lnTo>
                  <a:pt x="266700" y="344931"/>
                </a:lnTo>
                <a:lnTo>
                  <a:pt x="342900" y="344931"/>
                </a:lnTo>
                <a:lnTo>
                  <a:pt x="342900" y="325881"/>
                </a:lnTo>
                <a:close/>
              </a:path>
              <a:path w="1005839" h="345439">
                <a:moveTo>
                  <a:pt x="476250" y="325881"/>
                </a:moveTo>
                <a:lnTo>
                  <a:pt x="400050" y="325881"/>
                </a:lnTo>
                <a:lnTo>
                  <a:pt x="400050" y="344931"/>
                </a:lnTo>
                <a:lnTo>
                  <a:pt x="476250" y="344931"/>
                </a:lnTo>
                <a:lnTo>
                  <a:pt x="476250" y="325881"/>
                </a:lnTo>
                <a:close/>
              </a:path>
              <a:path w="1005839" h="345439">
                <a:moveTo>
                  <a:pt x="512317" y="228600"/>
                </a:moveTo>
                <a:lnTo>
                  <a:pt x="493267" y="228600"/>
                </a:lnTo>
                <a:lnTo>
                  <a:pt x="493267" y="304800"/>
                </a:lnTo>
                <a:lnTo>
                  <a:pt x="512317" y="304800"/>
                </a:lnTo>
                <a:lnTo>
                  <a:pt x="512317" y="228600"/>
                </a:lnTo>
                <a:close/>
              </a:path>
              <a:path w="1005839" h="345439">
                <a:moveTo>
                  <a:pt x="512317" y="95250"/>
                </a:moveTo>
                <a:lnTo>
                  <a:pt x="493267" y="95250"/>
                </a:lnTo>
                <a:lnTo>
                  <a:pt x="493267" y="171450"/>
                </a:lnTo>
                <a:lnTo>
                  <a:pt x="512317" y="171450"/>
                </a:lnTo>
                <a:lnTo>
                  <a:pt x="512317" y="95250"/>
                </a:lnTo>
                <a:close/>
              </a:path>
              <a:path w="1005839" h="345439">
                <a:moveTo>
                  <a:pt x="578992" y="28575"/>
                </a:moveTo>
                <a:lnTo>
                  <a:pt x="493267" y="28575"/>
                </a:lnTo>
                <a:lnTo>
                  <a:pt x="493267" y="38100"/>
                </a:lnTo>
                <a:lnTo>
                  <a:pt x="512317" y="38100"/>
                </a:lnTo>
                <a:lnTo>
                  <a:pt x="502792" y="47625"/>
                </a:lnTo>
                <a:lnTo>
                  <a:pt x="578992" y="47625"/>
                </a:lnTo>
                <a:lnTo>
                  <a:pt x="578992" y="28575"/>
                </a:lnTo>
                <a:close/>
              </a:path>
              <a:path w="1005839" h="345439">
                <a:moveTo>
                  <a:pt x="712342" y="28575"/>
                </a:moveTo>
                <a:lnTo>
                  <a:pt x="636142" y="28575"/>
                </a:lnTo>
                <a:lnTo>
                  <a:pt x="636142" y="47625"/>
                </a:lnTo>
                <a:lnTo>
                  <a:pt x="712342" y="47625"/>
                </a:lnTo>
                <a:lnTo>
                  <a:pt x="712342" y="28575"/>
                </a:lnTo>
                <a:close/>
              </a:path>
              <a:path w="1005839" h="345439">
                <a:moveTo>
                  <a:pt x="845692" y="28575"/>
                </a:moveTo>
                <a:lnTo>
                  <a:pt x="769492" y="28575"/>
                </a:lnTo>
                <a:lnTo>
                  <a:pt x="769492" y="47625"/>
                </a:lnTo>
                <a:lnTo>
                  <a:pt x="845692" y="47625"/>
                </a:lnTo>
                <a:lnTo>
                  <a:pt x="845692" y="28575"/>
                </a:lnTo>
                <a:close/>
              </a:path>
              <a:path w="1005839" h="345439">
                <a:moveTo>
                  <a:pt x="929513" y="0"/>
                </a:moveTo>
                <a:lnTo>
                  <a:pt x="929513" y="76200"/>
                </a:lnTo>
                <a:lnTo>
                  <a:pt x="986663" y="47625"/>
                </a:lnTo>
                <a:lnTo>
                  <a:pt x="942213" y="47625"/>
                </a:lnTo>
                <a:lnTo>
                  <a:pt x="942213" y="28575"/>
                </a:lnTo>
                <a:lnTo>
                  <a:pt x="986663" y="28575"/>
                </a:lnTo>
                <a:lnTo>
                  <a:pt x="929513" y="0"/>
                </a:lnTo>
                <a:close/>
              </a:path>
              <a:path w="1005839" h="345439">
                <a:moveTo>
                  <a:pt x="929513" y="28575"/>
                </a:moveTo>
                <a:lnTo>
                  <a:pt x="902842" y="28575"/>
                </a:lnTo>
                <a:lnTo>
                  <a:pt x="902842" y="47625"/>
                </a:lnTo>
                <a:lnTo>
                  <a:pt x="929513" y="47625"/>
                </a:lnTo>
                <a:lnTo>
                  <a:pt x="929513" y="28575"/>
                </a:lnTo>
                <a:close/>
              </a:path>
              <a:path w="1005839" h="345439">
                <a:moveTo>
                  <a:pt x="986663" y="28575"/>
                </a:moveTo>
                <a:lnTo>
                  <a:pt x="942213" y="28575"/>
                </a:lnTo>
                <a:lnTo>
                  <a:pt x="942213" y="47625"/>
                </a:lnTo>
                <a:lnTo>
                  <a:pt x="986663" y="47625"/>
                </a:lnTo>
                <a:lnTo>
                  <a:pt x="1005713" y="38100"/>
                </a:lnTo>
                <a:lnTo>
                  <a:pt x="986663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28992" y="2225357"/>
            <a:ext cx="160337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Projection</a:t>
            </a:r>
            <a:r>
              <a:rPr dirty="0" sz="11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Valued</a:t>
            </a:r>
            <a:r>
              <a:rPr dirty="0" sz="11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Measures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054" y="2457450"/>
            <a:ext cx="76074" cy="23964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114925" y="3324225"/>
            <a:ext cx="1943100" cy="27622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50165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395"/>
              </a:spcBef>
            </a:pPr>
            <a:r>
              <a:rPr dirty="0" sz="1200" spc="-80" b="1">
                <a:solidFill>
                  <a:srgbClr val="FFFFFF"/>
                </a:solidFill>
                <a:latin typeface="Tahoma"/>
                <a:cs typeface="Tahoma"/>
              </a:rPr>
              <a:t>Let’s</a:t>
            </a:r>
            <a:r>
              <a:rPr dirty="0" sz="12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break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12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dirty="0" sz="12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!!!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858375" y="2400300"/>
            <a:ext cx="1068705" cy="601345"/>
          </a:xfrm>
          <a:custGeom>
            <a:avLst/>
            <a:gdLst/>
            <a:ahLst/>
            <a:cxnLst/>
            <a:rect l="l" t="t" r="r" b="b"/>
            <a:pathLst>
              <a:path w="1068704" h="601344">
                <a:moveTo>
                  <a:pt x="1068324" y="0"/>
                </a:moveTo>
                <a:lnTo>
                  <a:pt x="1049274" y="0"/>
                </a:lnTo>
                <a:lnTo>
                  <a:pt x="1049274" y="76200"/>
                </a:lnTo>
                <a:lnTo>
                  <a:pt x="1068324" y="76200"/>
                </a:lnTo>
                <a:lnTo>
                  <a:pt x="1068324" y="0"/>
                </a:lnTo>
                <a:close/>
              </a:path>
              <a:path w="1068704" h="601344">
                <a:moveTo>
                  <a:pt x="1068324" y="133350"/>
                </a:moveTo>
                <a:lnTo>
                  <a:pt x="1049274" y="133350"/>
                </a:lnTo>
                <a:lnTo>
                  <a:pt x="1049274" y="209550"/>
                </a:lnTo>
                <a:lnTo>
                  <a:pt x="1068324" y="209550"/>
                </a:lnTo>
                <a:lnTo>
                  <a:pt x="1068324" y="133350"/>
                </a:lnTo>
                <a:close/>
              </a:path>
              <a:path w="1068704" h="601344">
                <a:moveTo>
                  <a:pt x="1049274" y="290957"/>
                </a:moveTo>
                <a:lnTo>
                  <a:pt x="1016380" y="290957"/>
                </a:lnTo>
                <a:lnTo>
                  <a:pt x="1016380" y="310007"/>
                </a:lnTo>
                <a:lnTo>
                  <a:pt x="1068324" y="310007"/>
                </a:lnTo>
                <a:lnTo>
                  <a:pt x="1068324" y="300482"/>
                </a:lnTo>
                <a:lnTo>
                  <a:pt x="1049274" y="300482"/>
                </a:lnTo>
                <a:lnTo>
                  <a:pt x="1049274" y="290957"/>
                </a:lnTo>
                <a:close/>
              </a:path>
              <a:path w="1068704" h="601344">
                <a:moveTo>
                  <a:pt x="1068324" y="266700"/>
                </a:moveTo>
                <a:lnTo>
                  <a:pt x="1049274" y="266700"/>
                </a:lnTo>
                <a:lnTo>
                  <a:pt x="1049274" y="300482"/>
                </a:lnTo>
                <a:lnTo>
                  <a:pt x="1058799" y="290957"/>
                </a:lnTo>
                <a:lnTo>
                  <a:pt x="1068324" y="290957"/>
                </a:lnTo>
                <a:lnTo>
                  <a:pt x="1068324" y="266700"/>
                </a:lnTo>
                <a:close/>
              </a:path>
              <a:path w="1068704" h="601344">
                <a:moveTo>
                  <a:pt x="1068324" y="290957"/>
                </a:moveTo>
                <a:lnTo>
                  <a:pt x="1058799" y="290957"/>
                </a:lnTo>
                <a:lnTo>
                  <a:pt x="1049274" y="300482"/>
                </a:lnTo>
                <a:lnTo>
                  <a:pt x="1068324" y="300482"/>
                </a:lnTo>
                <a:lnTo>
                  <a:pt x="1068324" y="290957"/>
                </a:lnTo>
                <a:close/>
              </a:path>
              <a:path w="1068704" h="601344">
                <a:moveTo>
                  <a:pt x="959230" y="290957"/>
                </a:moveTo>
                <a:lnTo>
                  <a:pt x="883030" y="290957"/>
                </a:lnTo>
                <a:lnTo>
                  <a:pt x="883030" y="310007"/>
                </a:lnTo>
                <a:lnTo>
                  <a:pt x="959230" y="310007"/>
                </a:lnTo>
                <a:lnTo>
                  <a:pt x="959230" y="290957"/>
                </a:lnTo>
                <a:close/>
              </a:path>
              <a:path w="1068704" h="601344">
                <a:moveTo>
                  <a:pt x="825880" y="290957"/>
                </a:moveTo>
                <a:lnTo>
                  <a:pt x="749680" y="290957"/>
                </a:lnTo>
                <a:lnTo>
                  <a:pt x="749680" y="310007"/>
                </a:lnTo>
                <a:lnTo>
                  <a:pt x="825880" y="310007"/>
                </a:lnTo>
                <a:lnTo>
                  <a:pt x="825880" y="290957"/>
                </a:lnTo>
                <a:close/>
              </a:path>
              <a:path w="1068704" h="601344">
                <a:moveTo>
                  <a:pt x="692530" y="290957"/>
                </a:moveTo>
                <a:lnTo>
                  <a:pt x="616330" y="290957"/>
                </a:lnTo>
                <a:lnTo>
                  <a:pt x="616330" y="310007"/>
                </a:lnTo>
                <a:lnTo>
                  <a:pt x="692530" y="310007"/>
                </a:lnTo>
                <a:lnTo>
                  <a:pt x="692530" y="290957"/>
                </a:lnTo>
                <a:close/>
              </a:path>
              <a:path w="1068704" h="601344">
                <a:moveTo>
                  <a:pt x="559180" y="290957"/>
                </a:moveTo>
                <a:lnTo>
                  <a:pt x="482980" y="290957"/>
                </a:lnTo>
                <a:lnTo>
                  <a:pt x="482980" y="310007"/>
                </a:lnTo>
                <a:lnTo>
                  <a:pt x="559180" y="310007"/>
                </a:lnTo>
                <a:lnTo>
                  <a:pt x="559180" y="290957"/>
                </a:lnTo>
                <a:close/>
              </a:path>
              <a:path w="1068704" h="601344">
                <a:moveTo>
                  <a:pt x="425830" y="290957"/>
                </a:moveTo>
                <a:lnTo>
                  <a:pt x="349630" y="290957"/>
                </a:lnTo>
                <a:lnTo>
                  <a:pt x="349630" y="310007"/>
                </a:lnTo>
                <a:lnTo>
                  <a:pt x="425830" y="310007"/>
                </a:lnTo>
                <a:lnTo>
                  <a:pt x="425830" y="290957"/>
                </a:lnTo>
                <a:close/>
              </a:path>
              <a:path w="1068704" h="601344">
                <a:moveTo>
                  <a:pt x="292480" y="290957"/>
                </a:moveTo>
                <a:lnTo>
                  <a:pt x="216280" y="290957"/>
                </a:lnTo>
                <a:lnTo>
                  <a:pt x="216280" y="310007"/>
                </a:lnTo>
                <a:lnTo>
                  <a:pt x="292480" y="310007"/>
                </a:lnTo>
                <a:lnTo>
                  <a:pt x="292480" y="290957"/>
                </a:lnTo>
                <a:close/>
              </a:path>
              <a:path w="1068704" h="601344">
                <a:moveTo>
                  <a:pt x="159130" y="290957"/>
                </a:moveTo>
                <a:lnTo>
                  <a:pt x="82930" y="290957"/>
                </a:lnTo>
                <a:lnTo>
                  <a:pt x="82930" y="310007"/>
                </a:lnTo>
                <a:lnTo>
                  <a:pt x="159130" y="310007"/>
                </a:lnTo>
                <a:lnTo>
                  <a:pt x="159130" y="290957"/>
                </a:lnTo>
                <a:close/>
              </a:path>
              <a:path w="1068704" h="601344">
                <a:moveTo>
                  <a:pt x="47625" y="312800"/>
                </a:moveTo>
                <a:lnTo>
                  <a:pt x="28575" y="312800"/>
                </a:lnTo>
                <a:lnTo>
                  <a:pt x="28575" y="389000"/>
                </a:lnTo>
                <a:lnTo>
                  <a:pt x="47625" y="389000"/>
                </a:lnTo>
                <a:lnTo>
                  <a:pt x="47625" y="312800"/>
                </a:lnTo>
                <a:close/>
              </a:path>
              <a:path w="1068704" h="601344">
                <a:moveTo>
                  <a:pt x="47625" y="446150"/>
                </a:moveTo>
                <a:lnTo>
                  <a:pt x="28575" y="446150"/>
                </a:lnTo>
                <a:lnTo>
                  <a:pt x="28575" y="522350"/>
                </a:lnTo>
                <a:lnTo>
                  <a:pt x="47625" y="522350"/>
                </a:lnTo>
                <a:lnTo>
                  <a:pt x="47625" y="446150"/>
                </a:lnTo>
                <a:close/>
              </a:path>
              <a:path w="1068704" h="601344">
                <a:moveTo>
                  <a:pt x="76200" y="524637"/>
                </a:moveTo>
                <a:lnTo>
                  <a:pt x="0" y="524637"/>
                </a:lnTo>
                <a:lnTo>
                  <a:pt x="38100" y="600837"/>
                </a:lnTo>
                <a:lnTo>
                  <a:pt x="76200" y="5246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09600" y="2105088"/>
          <a:ext cx="11240135" cy="31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4876800"/>
                <a:gridCol w="914400"/>
                <a:gridCol w="3152775"/>
                <a:gridCol w="1047750"/>
                <a:gridCol w="323850"/>
              </a:tblGrid>
              <a:tr h="31432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Definition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65405">
                    <a:lnL w="9525">
                      <a:solidFill>
                        <a:srgbClr val="042333"/>
                      </a:solidFill>
                      <a:prstDash val="solid"/>
                    </a:lnL>
                    <a:lnR w="9525">
                      <a:solidFill>
                        <a:srgbClr val="042333"/>
                      </a:solidFill>
                      <a:prstDash val="solid"/>
                    </a:lnR>
                    <a:lnT w="9525">
                      <a:solidFill>
                        <a:srgbClr val="042333"/>
                      </a:solidFill>
                      <a:prstDash val="solid"/>
                    </a:lnT>
                    <a:lnB w="9525">
                      <a:solidFill>
                        <a:srgbClr val="042333"/>
                      </a:solidFill>
                      <a:prstDash val="solid"/>
                    </a:lnB>
                    <a:solidFill>
                      <a:srgbClr val="48486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PVM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Measurement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Quantum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Computing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be thought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9525">
                      <a:solidFill>
                        <a:srgbClr val="042333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‘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Projection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FF0000"/>
                      </a:solidFill>
                      <a:prstDash val="sysDash"/>
                    </a:lnT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95">
                          <a:latin typeface="Times New Roman"/>
                          <a:cs typeface="Times New Roman"/>
                        </a:rPr>
                        <a:t>‘</a:t>
                      </a:r>
                      <a:r>
                        <a:rPr dirty="0" u="sng" sz="1400" spc="-27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Quantum</a:t>
                      </a:r>
                      <a:r>
                        <a:rPr dirty="0" u="sng" sz="14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Feature</a:t>
                      </a:r>
                      <a:r>
                        <a:rPr dirty="0" u="sng" sz="1400" spc="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Space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dirty="0" sz="1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onto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‘</a:t>
                      </a:r>
                      <a:r>
                        <a:rPr dirty="0" u="sng" sz="1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Observable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9525">
                      <a:solidFill>
                        <a:srgbClr val="FF0000"/>
                      </a:solidFill>
                      <a:prstDash val="sysDash"/>
                    </a:lnT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ysDash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148701" y="3005201"/>
            <a:ext cx="3514725" cy="276225"/>
          </a:xfrm>
          <a:prstGeom prst="rect">
            <a:avLst/>
          </a:prstGeom>
          <a:solidFill>
            <a:srgbClr val="E3C1F8"/>
          </a:solidFill>
          <a:ln w="9525">
            <a:solidFill>
              <a:srgbClr val="747474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335"/>
              </a:spcBef>
            </a:pPr>
            <a:r>
              <a:rPr dirty="0" sz="1200" spc="-85" b="1">
                <a:latin typeface="Tahoma"/>
                <a:cs typeface="Tahoma"/>
              </a:rPr>
              <a:t>Quantum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90" b="1">
                <a:latin typeface="Tahoma"/>
                <a:cs typeface="Tahoma"/>
              </a:rPr>
              <a:t>Observables/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85" b="1">
                <a:latin typeface="Tahoma"/>
                <a:cs typeface="Tahoma"/>
              </a:rPr>
              <a:t>Measurement</a:t>
            </a:r>
            <a:r>
              <a:rPr dirty="0" sz="1200" spc="2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Operators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172450" y="4295775"/>
            <a:ext cx="3457575" cy="514350"/>
          </a:xfrm>
          <a:custGeom>
            <a:avLst/>
            <a:gdLst/>
            <a:ahLst/>
            <a:cxnLst/>
            <a:rect l="l" t="t" r="r" b="b"/>
            <a:pathLst>
              <a:path w="3457575" h="514350">
                <a:moveTo>
                  <a:pt x="0" y="514350"/>
                </a:moveTo>
                <a:lnTo>
                  <a:pt x="3457575" y="514350"/>
                </a:lnTo>
                <a:lnTo>
                  <a:pt x="34575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220075" y="3303270"/>
            <a:ext cx="3369310" cy="14433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 indent="2540">
              <a:lnSpc>
                <a:spcPct val="100499"/>
              </a:lnSpc>
              <a:spcBef>
                <a:spcPts val="114"/>
              </a:spcBef>
            </a:pPr>
            <a:r>
              <a:rPr dirty="0" sz="1400" b="1">
                <a:latin typeface="Times New Roman"/>
                <a:cs typeface="Times New Roman"/>
              </a:rPr>
              <a:t>Definition: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observable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that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measured.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mechanics,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these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normally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Quantum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Operators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operator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quantum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self-adjoint</a:t>
            </a:r>
            <a:endParaRPr sz="12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(i.e.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own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inverse)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real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eigen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values.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05350" y="3000375"/>
            <a:ext cx="7154545" cy="2905125"/>
            <a:chOff x="4705350" y="3000375"/>
            <a:chExt cx="7154545" cy="2905125"/>
          </a:xfrm>
        </p:grpSpPr>
        <p:sp>
          <p:nvSpPr>
            <p:cNvPr id="8" name="object 8" descr=""/>
            <p:cNvSpPr/>
            <p:nvPr/>
          </p:nvSpPr>
          <p:spPr>
            <a:xfrm>
              <a:off x="9563100" y="3781425"/>
              <a:ext cx="1628775" cy="200025"/>
            </a:xfrm>
            <a:custGeom>
              <a:avLst/>
              <a:gdLst/>
              <a:ahLst/>
              <a:cxnLst/>
              <a:rect l="l" t="t" r="r" b="b"/>
              <a:pathLst>
                <a:path w="1628775" h="200025">
                  <a:moveTo>
                    <a:pt x="0" y="200025"/>
                  </a:moveTo>
                  <a:lnTo>
                    <a:pt x="1628775" y="200025"/>
                  </a:lnTo>
                  <a:lnTo>
                    <a:pt x="1628775" y="0"/>
                  </a:lnTo>
                  <a:lnTo>
                    <a:pt x="0" y="0"/>
                  </a:lnTo>
                  <a:lnTo>
                    <a:pt x="0" y="20002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91875" y="3867150"/>
              <a:ext cx="668020" cy="716280"/>
            </a:xfrm>
            <a:custGeom>
              <a:avLst/>
              <a:gdLst/>
              <a:ahLst/>
              <a:cxnLst/>
              <a:rect l="l" t="t" r="r" b="b"/>
              <a:pathLst>
                <a:path w="668020" h="716279">
                  <a:moveTo>
                    <a:pt x="762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6200" y="19050"/>
                  </a:lnTo>
                  <a:lnTo>
                    <a:pt x="76200" y="0"/>
                  </a:lnTo>
                  <a:close/>
                </a:path>
                <a:path w="668020" h="716279">
                  <a:moveTo>
                    <a:pt x="20955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209550" y="19050"/>
                  </a:lnTo>
                  <a:lnTo>
                    <a:pt x="209550" y="0"/>
                  </a:lnTo>
                  <a:close/>
                </a:path>
                <a:path w="668020" h="716279">
                  <a:moveTo>
                    <a:pt x="34290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342900" y="19050"/>
                  </a:lnTo>
                  <a:lnTo>
                    <a:pt x="342900" y="0"/>
                  </a:lnTo>
                  <a:close/>
                </a:path>
                <a:path w="668020" h="716279">
                  <a:moveTo>
                    <a:pt x="47625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476250" y="19050"/>
                  </a:lnTo>
                  <a:lnTo>
                    <a:pt x="476250" y="0"/>
                  </a:lnTo>
                  <a:close/>
                </a:path>
                <a:path w="668020" h="716279">
                  <a:moveTo>
                    <a:pt x="609600" y="0"/>
                  </a:moveTo>
                  <a:lnTo>
                    <a:pt x="533400" y="0"/>
                  </a:lnTo>
                  <a:lnTo>
                    <a:pt x="533400" y="19050"/>
                  </a:lnTo>
                  <a:lnTo>
                    <a:pt x="609600" y="19050"/>
                  </a:lnTo>
                  <a:lnTo>
                    <a:pt x="609600" y="0"/>
                  </a:lnTo>
                  <a:close/>
                </a:path>
                <a:path w="668020" h="716279">
                  <a:moveTo>
                    <a:pt x="667893" y="17906"/>
                  </a:moveTo>
                  <a:lnTo>
                    <a:pt x="648843" y="17906"/>
                  </a:lnTo>
                  <a:lnTo>
                    <a:pt x="648843" y="94106"/>
                  </a:lnTo>
                  <a:lnTo>
                    <a:pt x="667893" y="94106"/>
                  </a:lnTo>
                  <a:lnTo>
                    <a:pt x="667893" y="17906"/>
                  </a:lnTo>
                  <a:close/>
                </a:path>
                <a:path w="668020" h="716279">
                  <a:moveTo>
                    <a:pt x="667893" y="151256"/>
                  </a:moveTo>
                  <a:lnTo>
                    <a:pt x="648843" y="151256"/>
                  </a:lnTo>
                  <a:lnTo>
                    <a:pt x="648843" y="227456"/>
                  </a:lnTo>
                  <a:lnTo>
                    <a:pt x="667893" y="227456"/>
                  </a:lnTo>
                  <a:lnTo>
                    <a:pt x="667893" y="151256"/>
                  </a:lnTo>
                  <a:close/>
                </a:path>
                <a:path w="668020" h="716279">
                  <a:moveTo>
                    <a:pt x="667893" y="284606"/>
                  </a:moveTo>
                  <a:lnTo>
                    <a:pt x="648843" y="284606"/>
                  </a:lnTo>
                  <a:lnTo>
                    <a:pt x="648843" y="360806"/>
                  </a:lnTo>
                  <a:lnTo>
                    <a:pt x="667893" y="360806"/>
                  </a:lnTo>
                  <a:lnTo>
                    <a:pt x="667893" y="284606"/>
                  </a:lnTo>
                  <a:close/>
                </a:path>
                <a:path w="668020" h="716279">
                  <a:moveTo>
                    <a:pt x="667893" y="417956"/>
                  </a:moveTo>
                  <a:lnTo>
                    <a:pt x="648843" y="417956"/>
                  </a:lnTo>
                  <a:lnTo>
                    <a:pt x="648843" y="494156"/>
                  </a:lnTo>
                  <a:lnTo>
                    <a:pt x="667893" y="494156"/>
                  </a:lnTo>
                  <a:lnTo>
                    <a:pt x="667893" y="417956"/>
                  </a:lnTo>
                  <a:close/>
                </a:path>
                <a:path w="668020" h="716279">
                  <a:moveTo>
                    <a:pt x="667893" y="551307"/>
                  </a:moveTo>
                  <a:lnTo>
                    <a:pt x="648843" y="551307"/>
                  </a:lnTo>
                  <a:lnTo>
                    <a:pt x="648843" y="627507"/>
                  </a:lnTo>
                  <a:lnTo>
                    <a:pt x="667893" y="627507"/>
                  </a:lnTo>
                  <a:lnTo>
                    <a:pt x="667893" y="551307"/>
                  </a:lnTo>
                  <a:close/>
                </a:path>
                <a:path w="668020" h="716279">
                  <a:moveTo>
                    <a:pt x="651509" y="668274"/>
                  </a:moveTo>
                  <a:lnTo>
                    <a:pt x="575309" y="668274"/>
                  </a:lnTo>
                  <a:lnTo>
                    <a:pt x="575309" y="687324"/>
                  </a:lnTo>
                  <a:lnTo>
                    <a:pt x="651509" y="687324"/>
                  </a:lnTo>
                  <a:lnTo>
                    <a:pt x="651509" y="668274"/>
                  </a:lnTo>
                  <a:close/>
                </a:path>
                <a:path w="668020" h="716279">
                  <a:moveTo>
                    <a:pt x="505968" y="639699"/>
                  </a:moveTo>
                  <a:lnTo>
                    <a:pt x="429768" y="677799"/>
                  </a:lnTo>
                  <a:lnTo>
                    <a:pt x="505968" y="715899"/>
                  </a:lnTo>
                  <a:lnTo>
                    <a:pt x="505968" y="687324"/>
                  </a:lnTo>
                  <a:lnTo>
                    <a:pt x="493268" y="687324"/>
                  </a:lnTo>
                  <a:lnTo>
                    <a:pt x="493268" y="668274"/>
                  </a:lnTo>
                  <a:lnTo>
                    <a:pt x="505968" y="668274"/>
                  </a:lnTo>
                  <a:lnTo>
                    <a:pt x="505968" y="639699"/>
                  </a:lnTo>
                  <a:close/>
                </a:path>
                <a:path w="668020" h="716279">
                  <a:moveTo>
                    <a:pt x="505968" y="668274"/>
                  </a:moveTo>
                  <a:lnTo>
                    <a:pt x="493268" y="668274"/>
                  </a:lnTo>
                  <a:lnTo>
                    <a:pt x="493268" y="687324"/>
                  </a:lnTo>
                  <a:lnTo>
                    <a:pt x="505968" y="687324"/>
                  </a:lnTo>
                  <a:lnTo>
                    <a:pt x="505968" y="668274"/>
                  </a:lnTo>
                  <a:close/>
                </a:path>
                <a:path w="668020" h="716279">
                  <a:moveTo>
                    <a:pt x="518159" y="668274"/>
                  </a:moveTo>
                  <a:lnTo>
                    <a:pt x="505968" y="668274"/>
                  </a:lnTo>
                  <a:lnTo>
                    <a:pt x="505968" y="687324"/>
                  </a:lnTo>
                  <a:lnTo>
                    <a:pt x="518159" y="687324"/>
                  </a:lnTo>
                  <a:lnTo>
                    <a:pt x="518159" y="6682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5350" y="3000375"/>
              <a:ext cx="2867025" cy="290512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177276" y="5310187"/>
              <a:ext cx="1371600" cy="552450"/>
            </a:xfrm>
            <a:custGeom>
              <a:avLst/>
              <a:gdLst/>
              <a:ahLst/>
              <a:cxnLst/>
              <a:rect l="l" t="t" r="r" b="b"/>
              <a:pathLst>
                <a:path w="1371600" h="552450">
                  <a:moveTo>
                    <a:pt x="0" y="552450"/>
                  </a:moveTo>
                  <a:lnTo>
                    <a:pt x="1371600" y="55245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552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29980" y="5430519"/>
              <a:ext cx="683895" cy="327660"/>
            </a:xfrm>
            <a:custGeom>
              <a:avLst/>
              <a:gdLst/>
              <a:ahLst/>
              <a:cxnLst/>
              <a:rect l="l" t="t" r="r" b="b"/>
              <a:pathLst>
                <a:path w="683895" h="327660">
                  <a:moveTo>
                    <a:pt x="4648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8770"/>
                  </a:lnTo>
                  <a:lnTo>
                    <a:pt x="0" y="327660"/>
                  </a:lnTo>
                  <a:lnTo>
                    <a:pt x="46482" y="327660"/>
                  </a:lnTo>
                  <a:lnTo>
                    <a:pt x="46482" y="318770"/>
                  </a:lnTo>
                  <a:lnTo>
                    <a:pt x="18034" y="318770"/>
                  </a:lnTo>
                  <a:lnTo>
                    <a:pt x="18034" y="7620"/>
                  </a:lnTo>
                  <a:lnTo>
                    <a:pt x="46482" y="7620"/>
                  </a:lnTo>
                  <a:lnTo>
                    <a:pt x="46482" y="0"/>
                  </a:lnTo>
                  <a:close/>
                </a:path>
                <a:path w="683895" h="327660">
                  <a:moveTo>
                    <a:pt x="683895" y="0"/>
                  </a:moveTo>
                  <a:lnTo>
                    <a:pt x="637413" y="0"/>
                  </a:lnTo>
                  <a:lnTo>
                    <a:pt x="637413" y="7620"/>
                  </a:lnTo>
                  <a:lnTo>
                    <a:pt x="665861" y="7620"/>
                  </a:lnTo>
                  <a:lnTo>
                    <a:pt x="665861" y="318770"/>
                  </a:lnTo>
                  <a:lnTo>
                    <a:pt x="637413" y="318770"/>
                  </a:lnTo>
                  <a:lnTo>
                    <a:pt x="637413" y="327660"/>
                  </a:lnTo>
                  <a:lnTo>
                    <a:pt x="683895" y="327660"/>
                  </a:lnTo>
                  <a:lnTo>
                    <a:pt x="683895" y="318770"/>
                  </a:lnTo>
                  <a:lnTo>
                    <a:pt x="683895" y="7620"/>
                  </a:lnTo>
                  <a:lnTo>
                    <a:pt x="683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201659" y="5336476"/>
            <a:ext cx="1205230" cy="504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86740" algn="l"/>
                <a:tab pos="979169" algn="l"/>
              </a:tabLst>
            </a:pPr>
            <a:r>
              <a:rPr dirty="0" baseline="-30465" sz="2325">
                <a:latin typeface="Cambria Math"/>
                <a:cs typeface="Cambria Math"/>
              </a:rPr>
              <a:t>𝜎</a:t>
            </a:r>
            <a:r>
              <a:rPr dirty="0" baseline="-55555" sz="1800">
                <a:latin typeface="Cambria Math"/>
                <a:cs typeface="Cambria Math"/>
              </a:rPr>
              <a:t>𝑍</a:t>
            </a:r>
            <a:r>
              <a:rPr dirty="0" baseline="-55555" sz="1800" spc="277">
                <a:latin typeface="Cambria Math"/>
                <a:cs typeface="Cambria Math"/>
              </a:rPr>
              <a:t> </a:t>
            </a:r>
            <a:r>
              <a:rPr dirty="0" baseline="-30465" sz="2325" spc="-89">
                <a:latin typeface="Cambria Math"/>
                <a:cs typeface="Cambria Math"/>
              </a:rPr>
              <a:t>=</a:t>
            </a:r>
            <a:r>
              <a:rPr dirty="0" baseline="-30465" sz="2325">
                <a:latin typeface="Cambria Math"/>
                <a:cs typeface="Cambria Math"/>
              </a:rPr>
              <a:t>	</a:t>
            </a:r>
            <a:r>
              <a:rPr dirty="0" sz="1550" spc="-50">
                <a:latin typeface="Cambria Math"/>
                <a:cs typeface="Cambria Math"/>
              </a:rPr>
              <a:t>1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sz="1550" spc="-50">
                <a:latin typeface="Cambria Math"/>
                <a:cs typeface="Cambria Math"/>
              </a:rPr>
              <a:t>0</a:t>
            </a:r>
            <a:endParaRPr sz="1550">
              <a:latin typeface="Cambria Math"/>
              <a:cs typeface="Cambria Math"/>
            </a:endParaRPr>
          </a:p>
          <a:p>
            <a:pPr marL="586740">
              <a:lnSpc>
                <a:spcPct val="100000"/>
              </a:lnSpc>
              <a:spcBef>
                <a:spcPts val="20"/>
              </a:spcBef>
              <a:tabLst>
                <a:tab pos="902969" algn="l"/>
              </a:tabLst>
            </a:pPr>
            <a:r>
              <a:rPr dirty="0" sz="1550" spc="-50">
                <a:latin typeface="Cambria Math"/>
                <a:cs typeface="Cambria Math"/>
              </a:rPr>
              <a:t>0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sz="1550" spc="-25">
                <a:latin typeface="Cambria Math"/>
                <a:cs typeface="Cambria Math"/>
              </a:rPr>
              <a:t>−1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43518" y="5890577"/>
            <a:ext cx="1066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Tahoma"/>
                <a:cs typeface="Tahoma"/>
              </a:rPr>
              <a:t>Pauli-</a:t>
            </a:r>
            <a:r>
              <a:rPr dirty="0" sz="1100" spc="60">
                <a:latin typeface="Tahoma"/>
                <a:cs typeface="Tahoma"/>
              </a:rPr>
              <a:t>Z</a:t>
            </a:r>
            <a:r>
              <a:rPr dirty="0" sz="1100" spc="-10">
                <a:latin typeface="Tahoma"/>
                <a:cs typeface="Tahoma"/>
              </a:rPr>
              <a:t> Operator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604756" y="5288597"/>
            <a:ext cx="1906905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38100" marR="304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“Computational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Basis”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when 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measure</a:t>
            </a:r>
            <a:r>
              <a:rPr dirty="0" sz="1200" spc="-10">
                <a:latin typeface="Times New Roman"/>
                <a:cs typeface="Times New Roman"/>
              </a:rPr>
              <a:t> against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 spc="-10">
                <a:latin typeface="Times New Roman"/>
                <a:cs typeface="Times New Roman"/>
              </a:rPr>
              <a:t>Pauli-</a:t>
            </a:r>
            <a:r>
              <a:rPr dirty="0" sz="1200">
                <a:latin typeface="Times New Roman"/>
                <a:cs typeface="Times New Roman"/>
              </a:rPr>
              <a:t>Z (</a:t>
            </a:r>
            <a:r>
              <a:rPr dirty="0" sz="1200">
                <a:latin typeface="Cambria Math"/>
                <a:cs typeface="Cambria Math"/>
              </a:rPr>
              <a:t>𝜎</a:t>
            </a:r>
            <a:r>
              <a:rPr dirty="0" baseline="-15432" sz="1350">
                <a:latin typeface="Cambria Math"/>
                <a:cs typeface="Cambria Math"/>
              </a:rPr>
              <a:t>𝑍</a:t>
            </a:r>
            <a:r>
              <a:rPr dirty="0" sz="1200">
                <a:latin typeface="Cambria Math"/>
                <a:cs typeface="Cambria Math"/>
              </a:rPr>
              <a:t>)</a:t>
            </a:r>
            <a:r>
              <a:rPr dirty="0" sz="1200" spc="20">
                <a:latin typeface="Cambria Math"/>
                <a:cs typeface="Cambria Math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Operator.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48701" y="4967351"/>
            <a:ext cx="3514725" cy="276225"/>
          </a:xfrm>
          <a:prstGeom prst="rect">
            <a:avLst/>
          </a:prstGeom>
          <a:solidFill>
            <a:srgbClr val="48486E"/>
          </a:solidFill>
          <a:ln w="9525">
            <a:solidFill>
              <a:srgbClr val="747474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1063625">
              <a:lnSpc>
                <a:spcPct val="100000"/>
              </a:lnSpc>
              <a:spcBef>
                <a:spcPts val="355"/>
              </a:spcBef>
            </a:pP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Computational</a:t>
            </a:r>
            <a:r>
              <a:rPr dirty="0" sz="12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3887" y="3090926"/>
            <a:ext cx="3514725" cy="276225"/>
          </a:xfrm>
          <a:prstGeom prst="rect">
            <a:avLst/>
          </a:prstGeom>
          <a:solidFill>
            <a:srgbClr val="E3C1F8"/>
          </a:solidFill>
          <a:ln w="9525">
            <a:solidFill>
              <a:srgbClr val="747474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810895">
              <a:lnSpc>
                <a:spcPct val="100000"/>
              </a:lnSpc>
              <a:spcBef>
                <a:spcPts val="330"/>
              </a:spcBef>
            </a:pPr>
            <a:r>
              <a:rPr dirty="0" sz="1200" spc="-70" b="1">
                <a:latin typeface="Tahoma"/>
                <a:cs typeface="Tahoma"/>
              </a:rPr>
              <a:t>Measurement</a:t>
            </a:r>
            <a:r>
              <a:rPr dirty="0" sz="1200" spc="145" b="1">
                <a:latin typeface="Tahoma"/>
                <a:cs typeface="Tahoma"/>
              </a:rPr>
              <a:t> </a:t>
            </a:r>
            <a:r>
              <a:rPr dirty="0" sz="1200" spc="-114" b="1">
                <a:latin typeface="Tahoma"/>
                <a:cs typeface="Tahoma"/>
              </a:rPr>
              <a:t>as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Projection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9609" y="3387661"/>
            <a:ext cx="3380104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 b="1">
                <a:latin typeface="Times New Roman"/>
                <a:cs typeface="Times New Roman"/>
              </a:rPr>
              <a:t>Definition: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Measurement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system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 defined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10">
                <a:latin typeface="Times New Roman"/>
                <a:cs typeface="Times New Roman"/>
              </a:rPr>
              <a:t>projecting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state (</a:t>
            </a:r>
            <a:r>
              <a:rPr dirty="0" sz="1400">
                <a:latin typeface="Cambria Math"/>
                <a:cs typeface="Cambria Math"/>
              </a:rPr>
              <a:t>𝜓</a:t>
            </a:r>
            <a:r>
              <a:rPr dirty="0" sz="1400" i="1">
                <a:latin typeface="Times New Roman"/>
                <a:cs typeface="Times New Roman"/>
              </a:rPr>
              <a:t>)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into </a:t>
            </a:r>
            <a:r>
              <a:rPr dirty="0" sz="1400">
                <a:latin typeface="Times New Roman"/>
                <a:cs typeface="Times New Roman"/>
              </a:rPr>
              <a:t>some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operator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(</a:t>
            </a:r>
            <a:r>
              <a:rPr dirty="0" sz="1400" spc="-20">
                <a:latin typeface="Cambria Math"/>
                <a:cs typeface="Cambria Math"/>
              </a:rPr>
              <a:t>𝑶</a:t>
            </a:r>
            <a:r>
              <a:rPr dirty="0" sz="1400" spc="-2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343150" y="2390775"/>
            <a:ext cx="4451985" cy="688975"/>
          </a:xfrm>
          <a:custGeom>
            <a:avLst/>
            <a:gdLst/>
            <a:ahLst/>
            <a:cxnLst/>
            <a:rect l="l" t="t" r="r" b="b"/>
            <a:pathLst>
              <a:path w="4451984" h="688975">
                <a:moveTo>
                  <a:pt x="4451858" y="0"/>
                </a:moveTo>
                <a:lnTo>
                  <a:pt x="4432808" y="0"/>
                </a:lnTo>
                <a:lnTo>
                  <a:pt x="4432808" y="76200"/>
                </a:lnTo>
                <a:lnTo>
                  <a:pt x="4451858" y="76200"/>
                </a:lnTo>
                <a:lnTo>
                  <a:pt x="4451858" y="0"/>
                </a:lnTo>
                <a:close/>
              </a:path>
              <a:path w="4451984" h="688975">
                <a:moveTo>
                  <a:pt x="4451858" y="133350"/>
                </a:moveTo>
                <a:lnTo>
                  <a:pt x="4432808" y="133350"/>
                </a:lnTo>
                <a:lnTo>
                  <a:pt x="4432808" y="209550"/>
                </a:lnTo>
                <a:lnTo>
                  <a:pt x="4451858" y="209550"/>
                </a:lnTo>
                <a:lnTo>
                  <a:pt x="4451858" y="133350"/>
                </a:lnTo>
                <a:close/>
              </a:path>
              <a:path w="4451984" h="688975">
                <a:moveTo>
                  <a:pt x="4451858" y="266700"/>
                </a:moveTo>
                <a:lnTo>
                  <a:pt x="4432808" y="266700"/>
                </a:lnTo>
                <a:lnTo>
                  <a:pt x="4432808" y="342900"/>
                </a:lnTo>
                <a:lnTo>
                  <a:pt x="4451858" y="342900"/>
                </a:lnTo>
                <a:lnTo>
                  <a:pt x="4451858" y="266700"/>
                </a:lnTo>
                <a:close/>
              </a:path>
              <a:path w="4451984" h="688975">
                <a:moveTo>
                  <a:pt x="4386580" y="334772"/>
                </a:moveTo>
                <a:lnTo>
                  <a:pt x="4310380" y="334772"/>
                </a:lnTo>
                <a:lnTo>
                  <a:pt x="4310380" y="353822"/>
                </a:lnTo>
                <a:lnTo>
                  <a:pt x="4386580" y="353822"/>
                </a:lnTo>
                <a:lnTo>
                  <a:pt x="4386580" y="334772"/>
                </a:lnTo>
                <a:close/>
              </a:path>
              <a:path w="4451984" h="688975">
                <a:moveTo>
                  <a:pt x="4253230" y="334772"/>
                </a:moveTo>
                <a:lnTo>
                  <a:pt x="4177029" y="334772"/>
                </a:lnTo>
                <a:lnTo>
                  <a:pt x="4177029" y="353822"/>
                </a:lnTo>
                <a:lnTo>
                  <a:pt x="4253230" y="353822"/>
                </a:lnTo>
                <a:lnTo>
                  <a:pt x="4253230" y="334772"/>
                </a:lnTo>
                <a:close/>
              </a:path>
              <a:path w="4451984" h="688975">
                <a:moveTo>
                  <a:pt x="4119879" y="334772"/>
                </a:moveTo>
                <a:lnTo>
                  <a:pt x="4043679" y="334772"/>
                </a:lnTo>
                <a:lnTo>
                  <a:pt x="4043679" y="353822"/>
                </a:lnTo>
                <a:lnTo>
                  <a:pt x="4119879" y="353822"/>
                </a:lnTo>
                <a:lnTo>
                  <a:pt x="4119879" y="334772"/>
                </a:lnTo>
                <a:close/>
              </a:path>
              <a:path w="4451984" h="688975">
                <a:moveTo>
                  <a:pt x="3986529" y="334772"/>
                </a:moveTo>
                <a:lnTo>
                  <a:pt x="3910329" y="334772"/>
                </a:lnTo>
                <a:lnTo>
                  <a:pt x="3910329" y="353822"/>
                </a:lnTo>
                <a:lnTo>
                  <a:pt x="3986529" y="353822"/>
                </a:lnTo>
                <a:lnTo>
                  <a:pt x="3986529" y="334772"/>
                </a:lnTo>
                <a:close/>
              </a:path>
              <a:path w="4451984" h="688975">
                <a:moveTo>
                  <a:pt x="3853179" y="334772"/>
                </a:moveTo>
                <a:lnTo>
                  <a:pt x="3776979" y="334772"/>
                </a:lnTo>
                <a:lnTo>
                  <a:pt x="3776979" y="353822"/>
                </a:lnTo>
                <a:lnTo>
                  <a:pt x="3853179" y="353822"/>
                </a:lnTo>
                <a:lnTo>
                  <a:pt x="3853179" y="334772"/>
                </a:lnTo>
                <a:close/>
              </a:path>
              <a:path w="4451984" h="688975">
                <a:moveTo>
                  <a:pt x="3719829" y="334772"/>
                </a:moveTo>
                <a:lnTo>
                  <a:pt x="3643629" y="334772"/>
                </a:lnTo>
                <a:lnTo>
                  <a:pt x="3643629" y="353822"/>
                </a:lnTo>
                <a:lnTo>
                  <a:pt x="3719829" y="353822"/>
                </a:lnTo>
                <a:lnTo>
                  <a:pt x="3719829" y="334772"/>
                </a:lnTo>
                <a:close/>
              </a:path>
              <a:path w="4451984" h="688975">
                <a:moveTo>
                  <a:pt x="3586479" y="334772"/>
                </a:moveTo>
                <a:lnTo>
                  <a:pt x="3510279" y="334772"/>
                </a:lnTo>
                <a:lnTo>
                  <a:pt x="3510279" y="353822"/>
                </a:lnTo>
                <a:lnTo>
                  <a:pt x="3586479" y="353822"/>
                </a:lnTo>
                <a:lnTo>
                  <a:pt x="3586479" y="334772"/>
                </a:lnTo>
                <a:close/>
              </a:path>
              <a:path w="4451984" h="688975">
                <a:moveTo>
                  <a:pt x="3453129" y="334772"/>
                </a:moveTo>
                <a:lnTo>
                  <a:pt x="3376929" y="334772"/>
                </a:lnTo>
                <a:lnTo>
                  <a:pt x="3376929" y="353822"/>
                </a:lnTo>
                <a:lnTo>
                  <a:pt x="3453129" y="353822"/>
                </a:lnTo>
                <a:lnTo>
                  <a:pt x="3453129" y="334772"/>
                </a:lnTo>
                <a:close/>
              </a:path>
              <a:path w="4451984" h="688975">
                <a:moveTo>
                  <a:pt x="3319779" y="334772"/>
                </a:moveTo>
                <a:lnTo>
                  <a:pt x="3243579" y="334772"/>
                </a:lnTo>
                <a:lnTo>
                  <a:pt x="3243579" y="353822"/>
                </a:lnTo>
                <a:lnTo>
                  <a:pt x="3319779" y="353822"/>
                </a:lnTo>
                <a:lnTo>
                  <a:pt x="3319779" y="334772"/>
                </a:lnTo>
                <a:close/>
              </a:path>
              <a:path w="4451984" h="688975">
                <a:moveTo>
                  <a:pt x="3186429" y="334772"/>
                </a:moveTo>
                <a:lnTo>
                  <a:pt x="3110229" y="334772"/>
                </a:lnTo>
                <a:lnTo>
                  <a:pt x="3110229" y="353822"/>
                </a:lnTo>
                <a:lnTo>
                  <a:pt x="3186429" y="353822"/>
                </a:lnTo>
                <a:lnTo>
                  <a:pt x="3186429" y="334772"/>
                </a:lnTo>
                <a:close/>
              </a:path>
              <a:path w="4451984" h="688975">
                <a:moveTo>
                  <a:pt x="3053079" y="334772"/>
                </a:moveTo>
                <a:lnTo>
                  <a:pt x="2976879" y="334772"/>
                </a:lnTo>
                <a:lnTo>
                  <a:pt x="2976879" y="353822"/>
                </a:lnTo>
                <a:lnTo>
                  <a:pt x="3053079" y="353822"/>
                </a:lnTo>
                <a:lnTo>
                  <a:pt x="3053079" y="334772"/>
                </a:lnTo>
                <a:close/>
              </a:path>
              <a:path w="4451984" h="688975">
                <a:moveTo>
                  <a:pt x="2919729" y="334772"/>
                </a:moveTo>
                <a:lnTo>
                  <a:pt x="2843529" y="334772"/>
                </a:lnTo>
                <a:lnTo>
                  <a:pt x="2843529" y="353822"/>
                </a:lnTo>
                <a:lnTo>
                  <a:pt x="2919729" y="353822"/>
                </a:lnTo>
                <a:lnTo>
                  <a:pt x="2919729" y="334772"/>
                </a:lnTo>
                <a:close/>
              </a:path>
              <a:path w="4451984" h="688975">
                <a:moveTo>
                  <a:pt x="2786379" y="334772"/>
                </a:moveTo>
                <a:lnTo>
                  <a:pt x="2710179" y="334772"/>
                </a:lnTo>
                <a:lnTo>
                  <a:pt x="2710179" y="353822"/>
                </a:lnTo>
                <a:lnTo>
                  <a:pt x="2786379" y="353822"/>
                </a:lnTo>
                <a:lnTo>
                  <a:pt x="2786379" y="334772"/>
                </a:lnTo>
                <a:close/>
              </a:path>
              <a:path w="4451984" h="688975">
                <a:moveTo>
                  <a:pt x="2653029" y="334772"/>
                </a:moveTo>
                <a:lnTo>
                  <a:pt x="2576829" y="334772"/>
                </a:lnTo>
                <a:lnTo>
                  <a:pt x="2576829" y="353822"/>
                </a:lnTo>
                <a:lnTo>
                  <a:pt x="2653029" y="353822"/>
                </a:lnTo>
                <a:lnTo>
                  <a:pt x="2653029" y="334772"/>
                </a:lnTo>
                <a:close/>
              </a:path>
              <a:path w="4451984" h="688975">
                <a:moveTo>
                  <a:pt x="2519679" y="334772"/>
                </a:moveTo>
                <a:lnTo>
                  <a:pt x="2443479" y="334772"/>
                </a:lnTo>
                <a:lnTo>
                  <a:pt x="2443479" y="353822"/>
                </a:lnTo>
                <a:lnTo>
                  <a:pt x="2519679" y="353822"/>
                </a:lnTo>
                <a:lnTo>
                  <a:pt x="2519679" y="334772"/>
                </a:lnTo>
                <a:close/>
              </a:path>
              <a:path w="4451984" h="688975">
                <a:moveTo>
                  <a:pt x="2386329" y="334772"/>
                </a:moveTo>
                <a:lnTo>
                  <a:pt x="2310129" y="334772"/>
                </a:lnTo>
                <a:lnTo>
                  <a:pt x="2310129" y="353822"/>
                </a:lnTo>
                <a:lnTo>
                  <a:pt x="2386329" y="353822"/>
                </a:lnTo>
                <a:lnTo>
                  <a:pt x="2386329" y="334772"/>
                </a:lnTo>
                <a:close/>
              </a:path>
              <a:path w="4451984" h="688975">
                <a:moveTo>
                  <a:pt x="2252979" y="334772"/>
                </a:moveTo>
                <a:lnTo>
                  <a:pt x="2176779" y="334772"/>
                </a:lnTo>
                <a:lnTo>
                  <a:pt x="2176779" y="353822"/>
                </a:lnTo>
                <a:lnTo>
                  <a:pt x="2252979" y="353822"/>
                </a:lnTo>
                <a:lnTo>
                  <a:pt x="2252979" y="334772"/>
                </a:lnTo>
                <a:close/>
              </a:path>
              <a:path w="4451984" h="688975">
                <a:moveTo>
                  <a:pt x="2119629" y="334772"/>
                </a:moveTo>
                <a:lnTo>
                  <a:pt x="2043429" y="334772"/>
                </a:lnTo>
                <a:lnTo>
                  <a:pt x="2043429" y="353822"/>
                </a:lnTo>
                <a:lnTo>
                  <a:pt x="2119629" y="353822"/>
                </a:lnTo>
                <a:lnTo>
                  <a:pt x="2119629" y="334772"/>
                </a:lnTo>
                <a:close/>
              </a:path>
              <a:path w="4451984" h="688975">
                <a:moveTo>
                  <a:pt x="1986279" y="334772"/>
                </a:moveTo>
                <a:lnTo>
                  <a:pt x="1910079" y="334772"/>
                </a:lnTo>
                <a:lnTo>
                  <a:pt x="1910079" y="353822"/>
                </a:lnTo>
                <a:lnTo>
                  <a:pt x="1986279" y="353822"/>
                </a:lnTo>
                <a:lnTo>
                  <a:pt x="1986279" y="334772"/>
                </a:lnTo>
                <a:close/>
              </a:path>
              <a:path w="4451984" h="688975">
                <a:moveTo>
                  <a:pt x="1852929" y="334772"/>
                </a:moveTo>
                <a:lnTo>
                  <a:pt x="1776729" y="334772"/>
                </a:lnTo>
                <a:lnTo>
                  <a:pt x="1776729" y="353822"/>
                </a:lnTo>
                <a:lnTo>
                  <a:pt x="1852929" y="353822"/>
                </a:lnTo>
                <a:lnTo>
                  <a:pt x="1852929" y="334772"/>
                </a:lnTo>
                <a:close/>
              </a:path>
              <a:path w="4451984" h="688975">
                <a:moveTo>
                  <a:pt x="1719579" y="334772"/>
                </a:moveTo>
                <a:lnTo>
                  <a:pt x="1643379" y="334772"/>
                </a:lnTo>
                <a:lnTo>
                  <a:pt x="1643379" y="353822"/>
                </a:lnTo>
                <a:lnTo>
                  <a:pt x="1719579" y="353822"/>
                </a:lnTo>
                <a:lnTo>
                  <a:pt x="1719579" y="334772"/>
                </a:lnTo>
                <a:close/>
              </a:path>
              <a:path w="4451984" h="688975">
                <a:moveTo>
                  <a:pt x="1586229" y="334772"/>
                </a:moveTo>
                <a:lnTo>
                  <a:pt x="1510029" y="334772"/>
                </a:lnTo>
                <a:lnTo>
                  <a:pt x="1510029" y="353822"/>
                </a:lnTo>
                <a:lnTo>
                  <a:pt x="1586229" y="353822"/>
                </a:lnTo>
                <a:lnTo>
                  <a:pt x="1586229" y="334772"/>
                </a:lnTo>
                <a:close/>
              </a:path>
              <a:path w="4451984" h="688975">
                <a:moveTo>
                  <a:pt x="1452879" y="334772"/>
                </a:moveTo>
                <a:lnTo>
                  <a:pt x="1376679" y="334772"/>
                </a:lnTo>
                <a:lnTo>
                  <a:pt x="1376679" y="353822"/>
                </a:lnTo>
                <a:lnTo>
                  <a:pt x="1452879" y="353822"/>
                </a:lnTo>
                <a:lnTo>
                  <a:pt x="1452879" y="334772"/>
                </a:lnTo>
                <a:close/>
              </a:path>
              <a:path w="4451984" h="688975">
                <a:moveTo>
                  <a:pt x="1319529" y="334772"/>
                </a:moveTo>
                <a:lnTo>
                  <a:pt x="1243329" y="334772"/>
                </a:lnTo>
                <a:lnTo>
                  <a:pt x="1243329" y="353822"/>
                </a:lnTo>
                <a:lnTo>
                  <a:pt x="1319529" y="353822"/>
                </a:lnTo>
                <a:lnTo>
                  <a:pt x="1319529" y="334772"/>
                </a:lnTo>
                <a:close/>
              </a:path>
              <a:path w="4451984" h="688975">
                <a:moveTo>
                  <a:pt x="1186179" y="334772"/>
                </a:moveTo>
                <a:lnTo>
                  <a:pt x="1109979" y="334772"/>
                </a:lnTo>
                <a:lnTo>
                  <a:pt x="1109979" y="353822"/>
                </a:lnTo>
                <a:lnTo>
                  <a:pt x="1186179" y="353822"/>
                </a:lnTo>
                <a:lnTo>
                  <a:pt x="1186179" y="334772"/>
                </a:lnTo>
                <a:close/>
              </a:path>
              <a:path w="4451984" h="688975">
                <a:moveTo>
                  <a:pt x="1052829" y="334772"/>
                </a:moveTo>
                <a:lnTo>
                  <a:pt x="976629" y="334772"/>
                </a:lnTo>
                <a:lnTo>
                  <a:pt x="976629" y="353822"/>
                </a:lnTo>
                <a:lnTo>
                  <a:pt x="1052829" y="353822"/>
                </a:lnTo>
                <a:lnTo>
                  <a:pt x="1052829" y="334772"/>
                </a:lnTo>
                <a:close/>
              </a:path>
              <a:path w="4451984" h="688975">
                <a:moveTo>
                  <a:pt x="919479" y="334772"/>
                </a:moveTo>
                <a:lnTo>
                  <a:pt x="843280" y="334772"/>
                </a:lnTo>
                <a:lnTo>
                  <a:pt x="843280" y="353822"/>
                </a:lnTo>
                <a:lnTo>
                  <a:pt x="919479" y="353822"/>
                </a:lnTo>
                <a:lnTo>
                  <a:pt x="919479" y="334772"/>
                </a:lnTo>
                <a:close/>
              </a:path>
              <a:path w="4451984" h="688975">
                <a:moveTo>
                  <a:pt x="786130" y="334772"/>
                </a:moveTo>
                <a:lnTo>
                  <a:pt x="709930" y="334772"/>
                </a:lnTo>
                <a:lnTo>
                  <a:pt x="709930" y="353822"/>
                </a:lnTo>
                <a:lnTo>
                  <a:pt x="786130" y="353822"/>
                </a:lnTo>
                <a:lnTo>
                  <a:pt x="786130" y="334772"/>
                </a:lnTo>
                <a:close/>
              </a:path>
              <a:path w="4451984" h="688975">
                <a:moveTo>
                  <a:pt x="652780" y="334772"/>
                </a:moveTo>
                <a:lnTo>
                  <a:pt x="576580" y="334772"/>
                </a:lnTo>
                <a:lnTo>
                  <a:pt x="576580" y="353822"/>
                </a:lnTo>
                <a:lnTo>
                  <a:pt x="652780" y="353822"/>
                </a:lnTo>
                <a:lnTo>
                  <a:pt x="652780" y="334772"/>
                </a:lnTo>
                <a:close/>
              </a:path>
              <a:path w="4451984" h="688975">
                <a:moveTo>
                  <a:pt x="519430" y="334772"/>
                </a:moveTo>
                <a:lnTo>
                  <a:pt x="443230" y="334772"/>
                </a:lnTo>
                <a:lnTo>
                  <a:pt x="443230" y="353822"/>
                </a:lnTo>
                <a:lnTo>
                  <a:pt x="519430" y="353822"/>
                </a:lnTo>
                <a:lnTo>
                  <a:pt x="519430" y="334772"/>
                </a:lnTo>
                <a:close/>
              </a:path>
              <a:path w="4451984" h="688975">
                <a:moveTo>
                  <a:pt x="386080" y="334772"/>
                </a:moveTo>
                <a:lnTo>
                  <a:pt x="309880" y="334772"/>
                </a:lnTo>
                <a:lnTo>
                  <a:pt x="309880" y="353822"/>
                </a:lnTo>
                <a:lnTo>
                  <a:pt x="386080" y="353822"/>
                </a:lnTo>
                <a:lnTo>
                  <a:pt x="386080" y="334772"/>
                </a:lnTo>
                <a:close/>
              </a:path>
              <a:path w="4451984" h="688975">
                <a:moveTo>
                  <a:pt x="252730" y="334772"/>
                </a:moveTo>
                <a:lnTo>
                  <a:pt x="176530" y="334772"/>
                </a:lnTo>
                <a:lnTo>
                  <a:pt x="176530" y="353822"/>
                </a:lnTo>
                <a:lnTo>
                  <a:pt x="252730" y="353822"/>
                </a:lnTo>
                <a:lnTo>
                  <a:pt x="252730" y="334772"/>
                </a:lnTo>
                <a:close/>
              </a:path>
              <a:path w="4451984" h="688975">
                <a:moveTo>
                  <a:pt x="119380" y="334772"/>
                </a:moveTo>
                <a:lnTo>
                  <a:pt x="43180" y="334772"/>
                </a:lnTo>
                <a:lnTo>
                  <a:pt x="43180" y="353822"/>
                </a:lnTo>
                <a:lnTo>
                  <a:pt x="119380" y="353822"/>
                </a:lnTo>
                <a:lnTo>
                  <a:pt x="119380" y="334772"/>
                </a:lnTo>
                <a:close/>
              </a:path>
              <a:path w="4451984" h="688975">
                <a:moveTo>
                  <a:pt x="47625" y="396366"/>
                </a:moveTo>
                <a:lnTo>
                  <a:pt x="28575" y="396366"/>
                </a:lnTo>
                <a:lnTo>
                  <a:pt x="28575" y="472566"/>
                </a:lnTo>
                <a:lnTo>
                  <a:pt x="47625" y="472566"/>
                </a:lnTo>
                <a:lnTo>
                  <a:pt x="47625" y="396366"/>
                </a:lnTo>
                <a:close/>
              </a:path>
              <a:path w="4451984" h="688975">
                <a:moveTo>
                  <a:pt x="47625" y="529716"/>
                </a:moveTo>
                <a:lnTo>
                  <a:pt x="28575" y="529716"/>
                </a:lnTo>
                <a:lnTo>
                  <a:pt x="28575" y="605916"/>
                </a:lnTo>
                <a:lnTo>
                  <a:pt x="47625" y="605916"/>
                </a:lnTo>
                <a:lnTo>
                  <a:pt x="47625" y="529716"/>
                </a:lnTo>
                <a:close/>
              </a:path>
              <a:path w="4451984" h="688975">
                <a:moveTo>
                  <a:pt x="76200" y="612394"/>
                </a:moveTo>
                <a:lnTo>
                  <a:pt x="0" y="612394"/>
                </a:lnTo>
                <a:lnTo>
                  <a:pt x="38100" y="688594"/>
                </a:lnTo>
                <a:lnTo>
                  <a:pt x="76200" y="6123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033462" y="4967351"/>
            <a:ext cx="2695575" cy="3905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5404" rIns="0" bIns="0" rtlCol="0" vert="horz">
            <a:spAutoFit/>
          </a:bodyPr>
          <a:lstStyle/>
          <a:p>
            <a:pPr marL="720090">
              <a:lnSpc>
                <a:spcPct val="100000"/>
              </a:lnSpc>
              <a:spcBef>
                <a:spcPts val="515"/>
              </a:spcBef>
            </a:pPr>
            <a:r>
              <a:rPr dirty="0" sz="1550">
                <a:latin typeface="Cambria Math"/>
                <a:cs typeface="Cambria Math"/>
              </a:rPr>
              <a:t>𝑀</a:t>
            </a:r>
            <a:r>
              <a:rPr dirty="0" baseline="-16203" sz="1800">
                <a:latin typeface="Cambria Math"/>
                <a:cs typeface="Cambria Math"/>
              </a:rPr>
              <a:t>𝑂</a:t>
            </a:r>
            <a:r>
              <a:rPr dirty="0" baseline="-16203" sz="1800" spc="34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=</a:t>
            </a:r>
            <a:r>
              <a:rPr dirty="0" sz="1550" spc="110">
                <a:latin typeface="Cambria Math"/>
                <a:cs typeface="Cambria Math"/>
              </a:rPr>
              <a:t> </a:t>
            </a:r>
            <a:r>
              <a:rPr dirty="0" sz="1550" spc="-10">
                <a:latin typeface="Cambria Math"/>
                <a:cs typeface="Cambria Math"/>
              </a:rPr>
              <a:t>⟨𝜓|𝑂|𝜓⟩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343150" y="4095750"/>
            <a:ext cx="2361565" cy="861694"/>
          </a:xfrm>
          <a:custGeom>
            <a:avLst/>
            <a:gdLst/>
            <a:ahLst/>
            <a:cxnLst/>
            <a:rect l="l" t="t" r="r" b="b"/>
            <a:pathLst>
              <a:path w="2361565" h="861695">
                <a:moveTo>
                  <a:pt x="47625" y="666750"/>
                </a:moveTo>
                <a:lnTo>
                  <a:pt x="28575" y="666750"/>
                </a:lnTo>
                <a:lnTo>
                  <a:pt x="28575" y="742950"/>
                </a:lnTo>
                <a:lnTo>
                  <a:pt x="47625" y="742950"/>
                </a:lnTo>
                <a:lnTo>
                  <a:pt x="47625" y="666750"/>
                </a:lnTo>
                <a:close/>
              </a:path>
              <a:path w="2361565" h="861695">
                <a:moveTo>
                  <a:pt x="47625" y="533400"/>
                </a:moveTo>
                <a:lnTo>
                  <a:pt x="28575" y="533400"/>
                </a:lnTo>
                <a:lnTo>
                  <a:pt x="28575" y="609600"/>
                </a:lnTo>
                <a:lnTo>
                  <a:pt x="47625" y="609600"/>
                </a:lnTo>
                <a:lnTo>
                  <a:pt x="47625" y="533400"/>
                </a:lnTo>
                <a:close/>
              </a:path>
              <a:path w="2361565" h="861695">
                <a:moveTo>
                  <a:pt x="47625" y="400050"/>
                </a:moveTo>
                <a:lnTo>
                  <a:pt x="28575" y="400050"/>
                </a:lnTo>
                <a:lnTo>
                  <a:pt x="28575" y="430657"/>
                </a:lnTo>
                <a:lnTo>
                  <a:pt x="28575" y="476250"/>
                </a:lnTo>
                <a:lnTo>
                  <a:pt x="47625" y="476250"/>
                </a:lnTo>
                <a:lnTo>
                  <a:pt x="47625" y="440182"/>
                </a:lnTo>
                <a:lnTo>
                  <a:pt x="47625" y="430657"/>
                </a:lnTo>
                <a:lnTo>
                  <a:pt x="47625" y="421132"/>
                </a:lnTo>
                <a:lnTo>
                  <a:pt x="47625" y="400050"/>
                </a:lnTo>
                <a:close/>
              </a:path>
              <a:path w="2361565" h="861695">
                <a:moveTo>
                  <a:pt x="47625" y="266700"/>
                </a:moveTo>
                <a:lnTo>
                  <a:pt x="28575" y="266700"/>
                </a:lnTo>
                <a:lnTo>
                  <a:pt x="28575" y="342900"/>
                </a:lnTo>
                <a:lnTo>
                  <a:pt x="47625" y="342900"/>
                </a:lnTo>
                <a:lnTo>
                  <a:pt x="47625" y="266700"/>
                </a:lnTo>
                <a:close/>
              </a:path>
              <a:path w="2361565" h="861695">
                <a:moveTo>
                  <a:pt x="47625" y="133350"/>
                </a:moveTo>
                <a:lnTo>
                  <a:pt x="28575" y="133350"/>
                </a:lnTo>
                <a:lnTo>
                  <a:pt x="28575" y="209550"/>
                </a:lnTo>
                <a:lnTo>
                  <a:pt x="47625" y="209550"/>
                </a:lnTo>
                <a:lnTo>
                  <a:pt x="47625" y="133350"/>
                </a:lnTo>
                <a:close/>
              </a:path>
              <a:path w="2361565" h="861695">
                <a:moveTo>
                  <a:pt x="47625" y="0"/>
                </a:moveTo>
                <a:lnTo>
                  <a:pt x="28575" y="0"/>
                </a:lnTo>
                <a:lnTo>
                  <a:pt x="28575" y="76200"/>
                </a:lnTo>
                <a:lnTo>
                  <a:pt x="47625" y="76200"/>
                </a:lnTo>
                <a:lnTo>
                  <a:pt x="47625" y="0"/>
                </a:lnTo>
                <a:close/>
              </a:path>
              <a:path w="2361565" h="861695">
                <a:moveTo>
                  <a:pt x="76200" y="785114"/>
                </a:moveTo>
                <a:lnTo>
                  <a:pt x="0" y="785114"/>
                </a:lnTo>
                <a:lnTo>
                  <a:pt x="38100" y="861314"/>
                </a:lnTo>
                <a:lnTo>
                  <a:pt x="76200" y="785114"/>
                </a:lnTo>
                <a:close/>
              </a:path>
              <a:path w="2361565" h="861695">
                <a:moveTo>
                  <a:pt x="157353" y="347472"/>
                </a:moveTo>
                <a:lnTo>
                  <a:pt x="81153" y="347472"/>
                </a:lnTo>
                <a:lnTo>
                  <a:pt x="81153" y="366522"/>
                </a:lnTo>
                <a:lnTo>
                  <a:pt x="157353" y="366522"/>
                </a:lnTo>
                <a:lnTo>
                  <a:pt x="157353" y="347472"/>
                </a:lnTo>
                <a:close/>
              </a:path>
              <a:path w="2361565" h="861695">
                <a:moveTo>
                  <a:pt x="290703" y="347472"/>
                </a:moveTo>
                <a:lnTo>
                  <a:pt x="214503" y="347472"/>
                </a:lnTo>
                <a:lnTo>
                  <a:pt x="214503" y="366522"/>
                </a:lnTo>
                <a:lnTo>
                  <a:pt x="290703" y="366522"/>
                </a:lnTo>
                <a:lnTo>
                  <a:pt x="290703" y="347472"/>
                </a:lnTo>
                <a:close/>
              </a:path>
              <a:path w="2361565" h="861695">
                <a:moveTo>
                  <a:pt x="424053" y="347472"/>
                </a:moveTo>
                <a:lnTo>
                  <a:pt x="347853" y="347472"/>
                </a:lnTo>
                <a:lnTo>
                  <a:pt x="347853" y="366522"/>
                </a:lnTo>
                <a:lnTo>
                  <a:pt x="424053" y="366522"/>
                </a:lnTo>
                <a:lnTo>
                  <a:pt x="424053" y="347472"/>
                </a:lnTo>
                <a:close/>
              </a:path>
              <a:path w="2361565" h="861695">
                <a:moveTo>
                  <a:pt x="557403" y="347472"/>
                </a:moveTo>
                <a:lnTo>
                  <a:pt x="481203" y="347472"/>
                </a:lnTo>
                <a:lnTo>
                  <a:pt x="481203" y="366522"/>
                </a:lnTo>
                <a:lnTo>
                  <a:pt x="557403" y="366522"/>
                </a:lnTo>
                <a:lnTo>
                  <a:pt x="557403" y="347472"/>
                </a:lnTo>
                <a:close/>
              </a:path>
              <a:path w="2361565" h="861695">
                <a:moveTo>
                  <a:pt x="690753" y="347472"/>
                </a:moveTo>
                <a:lnTo>
                  <a:pt x="614553" y="347472"/>
                </a:lnTo>
                <a:lnTo>
                  <a:pt x="614553" y="366522"/>
                </a:lnTo>
                <a:lnTo>
                  <a:pt x="690753" y="366522"/>
                </a:lnTo>
                <a:lnTo>
                  <a:pt x="690753" y="347472"/>
                </a:lnTo>
                <a:close/>
              </a:path>
              <a:path w="2361565" h="861695">
                <a:moveTo>
                  <a:pt x="824103" y="347472"/>
                </a:moveTo>
                <a:lnTo>
                  <a:pt x="747903" y="347472"/>
                </a:lnTo>
                <a:lnTo>
                  <a:pt x="747903" y="366522"/>
                </a:lnTo>
                <a:lnTo>
                  <a:pt x="824103" y="366522"/>
                </a:lnTo>
                <a:lnTo>
                  <a:pt x="824103" y="347472"/>
                </a:lnTo>
                <a:close/>
              </a:path>
              <a:path w="2361565" h="861695">
                <a:moveTo>
                  <a:pt x="957453" y="347472"/>
                </a:moveTo>
                <a:lnTo>
                  <a:pt x="881253" y="347472"/>
                </a:lnTo>
                <a:lnTo>
                  <a:pt x="881253" y="366522"/>
                </a:lnTo>
                <a:lnTo>
                  <a:pt x="957453" y="366522"/>
                </a:lnTo>
                <a:lnTo>
                  <a:pt x="957453" y="347472"/>
                </a:lnTo>
                <a:close/>
              </a:path>
              <a:path w="2361565" h="861695">
                <a:moveTo>
                  <a:pt x="1090803" y="347472"/>
                </a:moveTo>
                <a:lnTo>
                  <a:pt x="1014603" y="347472"/>
                </a:lnTo>
                <a:lnTo>
                  <a:pt x="1014603" y="366522"/>
                </a:lnTo>
                <a:lnTo>
                  <a:pt x="1090803" y="366522"/>
                </a:lnTo>
                <a:lnTo>
                  <a:pt x="1090803" y="347472"/>
                </a:lnTo>
                <a:close/>
              </a:path>
              <a:path w="2361565" h="861695">
                <a:moveTo>
                  <a:pt x="1224153" y="347472"/>
                </a:moveTo>
                <a:lnTo>
                  <a:pt x="1147953" y="347472"/>
                </a:lnTo>
                <a:lnTo>
                  <a:pt x="1147953" y="366522"/>
                </a:lnTo>
                <a:lnTo>
                  <a:pt x="1224153" y="366522"/>
                </a:lnTo>
                <a:lnTo>
                  <a:pt x="1224153" y="347472"/>
                </a:lnTo>
                <a:close/>
              </a:path>
              <a:path w="2361565" h="861695">
                <a:moveTo>
                  <a:pt x="1357503" y="347472"/>
                </a:moveTo>
                <a:lnTo>
                  <a:pt x="1281303" y="347472"/>
                </a:lnTo>
                <a:lnTo>
                  <a:pt x="1281303" y="366522"/>
                </a:lnTo>
                <a:lnTo>
                  <a:pt x="1357503" y="366522"/>
                </a:lnTo>
                <a:lnTo>
                  <a:pt x="1357503" y="347472"/>
                </a:lnTo>
                <a:close/>
              </a:path>
              <a:path w="2361565" h="861695">
                <a:moveTo>
                  <a:pt x="1490853" y="347472"/>
                </a:moveTo>
                <a:lnTo>
                  <a:pt x="1414653" y="347472"/>
                </a:lnTo>
                <a:lnTo>
                  <a:pt x="1414653" y="366522"/>
                </a:lnTo>
                <a:lnTo>
                  <a:pt x="1490853" y="366522"/>
                </a:lnTo>
                <a:lnTo>
                  <a:pt x="1490853" y="347472"/>
                </a:lnTo>
                <a:close/>
              </a:path>
              <a:path w="2361565" h="861695">
                <a:moveTo>
                  <a:pt x="1624203" y="347472"/>
                </a:moveTo>
                <a:lnTo>
                  <a:pt x="1548003" y="347472"/>
                </a:lnTo>
                <a:lnTo>
                  <a:pt x="1548003" y="366522"/>
                </a:lnTo>
                <a:lnTo>
                  <a:pt x="1624203" y="366522"/>
                </a:lnTo>
                <a:lnTo>
                  <a:pt x="1624203" y="347472"/>
                </a:lnTo>
                <a:close/>
              </a:path>
              <a:path w="2361565" h="861695">
                <a:moveTo>
                  <a:pt x="1757553" y="347472"/>
                </a:moveTo>
                <a:lnTo>
                  <a:pt x="1681353" y="347472"/>
                </a:lnTo>
                <a:lnTo>
                  <a:pt x="1681353" y="366522"/>
                </a:lnTo>
                <a:lnTo>
                  <a:pt x="1757553" y="366522"/>
                </a:lnTo>
                <a:lnTo>
                  <a:pt x="1757553" y="347472"/>
                </a:lnTo>
                <a:close/>
              </a:path>
              <a:path w="2361565" h="861695">
                <a:moveTo>
                  <a:pt x="1890903" y="347472"/>
                </a:moveTo>
                <a:lnTo>
                  <a:pt x="1814703" y="347472"/>
                </a:lnTo>
                <a:lnTo>
                  <a:pt x="1814703" y="366522"/>
                </a:lnTo>
                <a:lnTo>
                  <a:pt x="1890903" y="366522"/>
                </a:lnTo>
                <a:lnTo>
                  <a:pt x="1890903" y="347472"/>
                </a:lnTo>
                <a:close/>
              </a:path>
              <a:path w="2361565" h="861695">
                <a:moveTo>
                  <a:pt x="2024253" y="347472"/>
                </a:moveTo>
                <a:lnTo>
                  <a:pt x="1948053" y="347472"/>
                </a:lnTo>
                <a:lnTo>
                  <a:pt x="1948053" y="366522"/>
                </a:lnTo>
                <a:lnTo>
                  <a:pt x="2024253" y="366522"/>
                </a:lnTo>
                <a:lnTo>
                  <a:pt x="2024253" y="347472"/>
                </a:lnTo>
                <a:close/>
              </a:path>
              <a:path w="2361565" h="861695">
                <a:moveTo>
                  <a:pt x="2157603" y="347472"/>
                </a:moveTo>
                <a:lnTo>
                  <a:pt x="2081403" y="347472"/>
                </a:lnTo>
                <a:lnTo>
                  <a:pt x="2081403" y="366522"/>
                </a:lnTo>
                <a:lnTo>
                  <a:pt x="2157603" y="366522"/>
                </a:lnTo>
                <a:lnTo>
                  <a:pt x="2157603" y="347472"/>
                </a:lnTo>
                <a:close/>
              </a:path>
              <a:path w="2361565" h="861695">
                <a:moveTo>
                  <a:pt x="2361565" y="356997"/>
                </a:moveTo>
                <a:lnTo>
                  <a:pt x="2342515" y="347472"/>
                </a:lnTo>
                <a:lnTo>
                  <a:pt x="2285365" y="318897"/>
                </a:lnTo>
                <a:lnTo>
                  <a:pt x="2285365" y="347472"/>
                </a:lnTo>
                <a:lnTo>
                  <a:pt x="2214753" y="347472"/>
                </a:lnTo>
                <a:lnTo>
                  <a:pt x="2214753" y="366522"/>
                </a:lnTo>
                <a:lnTo>
                  <a:pt x="2285365" y="366522"/>
                </a:lnTo>
                <a:lnTo>
                  <a:pt x="2285365" y="395097"/>
                </a:lnTo>
                <a:lnTo>
                  <a:pt x="2342515" y="366522"/>
                </a:lnTo>
                <a:lnTo>
                  <a:pt x="2361565" y="3569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75602" y="1227836"/>
            <a:ext cx="1084199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200" b="1">
                <a:latin typeface="Tahoma"/>
                <a:cs typeface="Tahoma"/>
              </a:rPr>
              <a:t>Explicit</a:t>
            </a:r>
            <a:r>
              <a:rPr dirty="0" sz="3200" spc="-60" b="1">
                <a:latin typeface="Tahoma"/>
                <a:cs typeface="Tahoma"/>
              </a:rPr>
              <a:t> </a:t>
            </a:r>
            <a:r>
              <a:rPr dirty="0" sz="3200" spc="-165" b="1">
                <a:latin typeface="Tahoma"/>
                <a:cs typeface="Tahoma"/>
              </a:rPr>
              <a:t>Models</a:t>
            </a:r>
            <a:r>
              <a:rPr dirty="0" sz="3200" spc="-145" b="1">
                <a:latin typeface="Tahoma"/>
                <a:cs typeface="Tahoma"/>
              </a:rPr>
              <a:t> </a:t>
            </a:r>
            <a:r>
              <a:rPr dirty="0" sz="3200" spc="-265" b="1">
                <a:latin typeface="Tahoma"/>
                <a:cs typeface="Tahoma"/>
              </a:rPr>
              <a:t>as</a:t>
            </a:r>
            <a:r>
              <a:rPr dirty="0" sz="3200" spc="-140" b="1">
                <a:latin typeface="Tahoma"/>
                <a:cs typeface="Tahoma"/>
              </a:rPr>
              <a:t> </a:t>
            </a:r>
            <a:r>
              <a:rPr dirty="0" sz="3200" spc="-215" b="1">
                <a:latin typeface="Tahoma"/>
                <a:cs typeface="Tahoma"/>
              </a:rPr>
              <a:t>Hyperplanes</a:t>
            </a:r>
            <a:r>
              <a:rPr dirty="0" sz="3200" spc="-55" b="1">
                <a:latin typeface="Tahoma"/>
                <a:cs typeface="Tahoma"/>
              </a:rPr>
              <a:t> </a:t>
            </a:r>
            <a:r>
              <a:rPr dirty="0" sz="3200" spc="-190" b="1">
                <a:latin typeface="Tahoma"/>
                <a:cs typeface="Tahoma"/>
              </a:rPr>
              <a:t>–</a:t>
            </a:r>
            <a:r>
              <a:rPr dirty="0" sz="3200" spc="-120" b="1">
                <a:latin typeface="Tahoma"/>
                <a:cs typeface="Tahoma"/>
              </a:rPr>
              <a:t> </a:t>
            </a:r>
            <a:r>
              <a:rPr dirty="0" sz="3200" spc="-210" b="1">
                <a:latin typeface="Tahoma"/>
                <a:cs typeface="Tahoma"/>
              </a:rPr>
              <a:t>Projective</a:t>
            </a:r>
            <a:r>
              <a:rPr dirty="0" sz="3200" spc="-75" b="1">
                <a:latin typeface="Tahoma"/>
                <a:cs typeface="Tahoma"/>
              </a:rPr>
              <a:t> </a:t>
            </a:r>
            <a:r>
              <a:rPr dirty="0" sz="3200" spc="-220" b="1">
                <a:latin typeface="Tahoma"/>
                <a:cs typeface="Tahoma"/>
              </a:rPr>
              <a:t>Measurement</a:t>
            </a:r>
            <a:r>
              <a:rPr dirty="0" sz="3200" spc="-135" b="1">
                <a:latin typeface="Tahoma"/>
                <a:cs typeface="Tahoma"/>
              </a:rPr>
              <a:t> </a:t>
            </a:r>
            <a:r>
              <a:rPr dirty="0" sz="3200" spc="-625" b="1">
                <a:latin typeface="Tahoma"/>
                <a:cs typeface="Tahoma"/>
              </a:rPr>
              <a:t>II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25"/>
              <a:t>Set</a:t>
            </a:r>
            <a:r>
              <a:rPr dirty="0" spc="-490"/>
              <a:t> </a:t>
            </a:r>
            <a:r>
              <a:rPr dirty="0" spc="-265"/>
              <a:t>the</a:t>
            </a:r>
            <a:r>
              <a:rPr dirty="0" spc="-500"/>
              <a:t> </a:t>
            </a:r>
            <a:r>
              <a:rPr dirty="0" spc="-170"/>
              <a:t>Expectations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1025" y="2095500"/>
            <a:ext cx="3305175" cy="97155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831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5"/>
              </a:spcBef>
            </a:pPr>
            <a:endParaRPr sz="1800">
              <a:latin typeface="Times New Roman"/>
              <a:cs typeface="Times New Roman"/>
            </a:endParaRPr>
          </a:p>
          <a:p>
            <a:pPr marL="664210">
              <a:lnSpc>
                <a:spcPct val="100000"/>
              </a:lnSpc>
            </a:pPr>
            <a:r>
              <a:rPr dirty="0" sz="1800" spc="-30" b="1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18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45" b="1">
                <a:solidFill>
                  <a:srgbClr val="FFFFFF"/>
                </a:solidFill>
                <a:latin typeface="Tahoma"/>
                <a:cs typeface="Tahoma"/>
              </a:rPr>
              <a:t>hope</a:t>
            </a:r>
            <a:r>
              <a:rPr dirty="0" sz="18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8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know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1025" y="3067050"/>
            <a:ext cx="3305175" cy="280987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78740" rIns="0" bIns="0" rtlCol="0" vert="horz">
            <a:spAutoFit/>
          </a:bodyPr>
          <a:lstStyle/>
          <a:p>
            <a:pPr marL="187325" marR="264160" indent="-114300">
              <a:lnSpc>
                <a:spcPts val="1500"/>
              </a:lnSpc>
              <a:spcBef>
                <a:spcPts val="620"/>
              </a:spcBef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Tahoma"/>
                <a:cs typeface="Tahoma"/>
              </a:rPr>
              <a:t>Some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prior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experience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with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machine </a:t>
            </a:r>
            <a:r>
              <a:rPr dirty="0" sz="1400" spc="-25">
                <a:latin typeface="Tahoma"/>
                <a:cs typeface="Tahoma"/>
              </a:rPr>
              <a:t>learning. </a:t>
            </a:r>
            <a:r>
              <a:rPr dirty="0" sz="1400" spc="-95" b="1">
                <a:latin typeface="Tahoma"/>
                <a:cs typeface="Tahoma"/>
              </a:rPr>
              <a:t>This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would</a:t>
            </a:r>
            <a:r>
              <a:rPr dirty="0" sz="1400" spc="-7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include</a:t>
            </a:r>
            <a:endParaRPr sz="1400">
              <a:latin typeface="Tahoma"/>
              <a:cs typeface="Tahoma"/>
            </a:endParaRPr>
          </a:p>
          <a:p>
            <a:pPr lvl="1" marL="372110" indent="-18478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72110" algn="l"/>
              </a:tabLst>
            </a:pPr>
            <a:r>
              <a:rPr dirty="0" sz="1400">
                <a:latin typeface="Tahoma"/>
                <a:cs typeface="Tahoma"/>
              </a:rPr>
              <a:t>Linear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75">
                <a:latin typeface="Tahoma"/>
                <a:cs typeface="Tahoma"/>
              </a:rPr>
              <a:t>&amp;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Logistic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Regression</a:t>
            </a:r>
            <a:endParaRPr sz="1400">
              <a:latin typeface="Tahoma"/>
              <a:cs typeface="Tahoma"/>
            </a:endParaRPr>
          </a:p>
          <a:p>
            <a:pPr lvl="1" marL="326390" indent="-1524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326390" algn="l"/>
              </a:tabLst>
            </a:pPr>
            <a:r>
              <a:rPr dirty="0" sz="1400">
                <a:latin typeface="Tahoma"/>
                <a:cs typeface="Tahoma"/>
              </a:rPr>
              <a:t>Kernel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Classifiers/SVMs</a:t>
            </a:r>
            <a:endParaRPr sz="1400">
              <a:latin typeface="Tahoma"/>
              <a:cs typeface="Tahoma"/>
            </a:endParaRPr>
          </a:p>
          <a:p>
            <a:pPr lvl="1" marL="326390" indent="-152400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326390" algn="l"/>
              </a:tabLst>
            </a:pPr>
            <a:r>
              <a:rPr dirty="0" sz="1400">
                <a:latin typeface="Tahoma"/>
                <a:cs typeface="Tahoma"/>
              </a:rPr>
              <a:t>Basics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Deep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Neural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Networks</a:t>
            </a:r>
            <a:endParaRPr sz="1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60"/>
              </a:spcBef>
              <a:buFont typeface="Wingdings"/>
              <a:buChar char=""/>
            </a:pPr>
            <a:endParaRPr sz="1400">
              <a:latin typeface="Tahoma"/>
              <a:cs typeface="Tahoma"/>
            </a:endParaRPr>
          </a:p>
          <a:p>
            <a:pPr marL="187325" marR="625475" indent="-114300">
              <a:lnSpc>
                <a:spcPts val="1500"/>
              </a:lnSpc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Tahoma"/>
                <a:cs typeface="Tahoma"/>
              </a:rPr>
              <a:t>Some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background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in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quantum </a:t>
            </a:r>
            <a:r>
              <a:rPr dirty="0" sz="1400">
                <a:latin typeface="Tahoma"/>
                <a:cs typeface="Tahoma"/>
              </a:rPr>
              <a:t>computing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95">
                <a:latin typeface="Tahoma"/>
                <a:cs typeface="Tahoma"/>
              </a:rPr>
              <a:t>.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95" b="1">
                <a:latin typeface="Tahoma"/>
                <a:cs typeface="Tahoma"/>
              </a:rPr>
              <a:t>This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would</a:t>
            </a:r>
            <a:r>
              <a:rPr dirty="0" sz="1400" spc="-90" b="1">
                <a:latin typeface="Tahoma"/>
                <a:cs typeface="Tahoma"/>
              </a:rPr>
              <a:t> include:</a:t>
            </a:r>
            <a:endParaRPr sz="1400">
              <a:latin typeface="Tahoma"/>
              <a:cs typeface="Tahoma"/>
            </a:endParaRPr>
          </a:p>
          <a:p>
            <a:pPr lvl="1" marL="326390" indent="-1524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26390" algn="l"/>
              </a:tabLst>
            </a:pPr>
            <a:r>
              <a:rPr dirty="0" sz="1400">
                <a:latin typeface="Tahoma"/>
                <a:cs typeface="Tahoma"/>
              </a:rPr>
              <a:t>Qubits </a:t>
            </a:r>
            <a:r>
              <a:rPr dirty="0" sz="1400" spc="-10">
                <a:latin typeface="Tahoma"/>
                <a:cs typeface="Tahoma"/>
              </a:rPr>
              <a:t>and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Single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Qubit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gates</a:t>
            </a:r>
            <a:endParaRPr sz="1400">
              <a:latin typeface="Tahoma"/>
              <a:cs typeface="Tahoma"/>
            </a:endParaRPr>
          </a:p>
          <a:p>
            <a:pPr lvl="1" marL="301625" marR="906780" indent="-127635">
              <a:lnSpc>
                <a:spcPts val="1500"/>
              </a:lnSpc>
              <a:spcBef>
                <a:spcPts val="245"/>
              </a:spcBef>
              <a:buFont typeface="Wingdings"/>
              <a:buChar char=""/>
              <a:tabLst>
                <a:tab pos="301625" algn="l"/>
                <a:tab pos="326390" algn="l"/>
              </a:tabLst>
            </a:pPr>
            <a:r>
              <a:rPr dirty="0" sz="1400">
                <a:latin typeface="Tahoma"/>
                <a:cs typeface="Tahoma"/>
              </a:rPr>
              <a:t>	</a:t>
            </a:r>
            <a:r>
              <a:rPr dirty="0" sz="1400">
                <a:latin typeface="Tahoma"/>
                <a:cs typeface="Tahoma"/>
              </a:rPr>
              <a:t>Measurement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in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Quantum Computing</a:t>
            </a:r>
            <a:endParaRPr sz="1400">
              <a:latin typeface="Tahoma"/>
              <a:cs typeface="Tahoma"/>
            </a:endParaRPr>
          </a:p>
          <a:p>
            <a:pPr lvl="1" marL="326390" indent="-1524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26390" algn="l"/>
              </a:tabLst>
            </a:pPr>
            <a:r>
              <a:rPr dirty="0" sz="1400">
                <a:latin typeface="Tahoma"/>
                <a:cs typeface="Tahoma"/>
              </a:rPr>
              <a:t>Multi-Qubit</a:t>
            </a:r>
            <a:r>
              <a:rPr dirty="0" sz="1400" spc="10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gates</a:t>
            </a:r>
            <a:r>
              <a:rPr dirty="0" sz="1400" spc="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and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Entanglement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52925" y="2095500"/>
            <a:ext cx="3305175" cy="97155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252730" rIns="0" bIns="0" rtlCol="0" vert="horz">
            <a:spAutoFit/>
          </a:bodyPr>
          <a:lstStyle/>
          <a:p>
            <a:pPr marL="1404620" marR="302260" indent="-1092200">
              <a:lnSpc>
                <a:spcPts val="1950"/>
              </a:lnSpc>
              <a:spcBef>
                <a:spcPts val="1990"/>
              </a:spcBef>
            </a:pPr>
            <a:r>
              <a:rPr dirty="0" sz="1800" spc="-105" b="1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dirty="0" sz="18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60" b="1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expect</a:t>
            </a:r>
            <a:r>
              <a:rPr dirty="0" sz="18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65" b="1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learn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52925" y="3067050"/>
            <a:ext cx="3305175" cy="280987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1028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</a:pPr>
            <a:endParaRPr sz="1400">
              <a:latin typeface="Times New Roman"/>
              <a:cs typeface="Times New Roman"/>
            </a:endParaRPr>
          </a:p>
          <a:p>
            <a:pPr marL="190500" marR="212725" indent="-114300">
              <a:lnSpc>
                <a:spcPts val="1500"/>
              </a:lnSpc>
              <a:buSzPct val="92857"/>
              <a:buChar char="•"/>
              <a:tabLst>
                <a:tab pos="190500" algn="l"/>
              </a:tabLst>
            </a:pPr>
            <a:r>
              <a:rPr dirty="0" sz="1400">
                <a:latin typeface="Tahoma"/>
                <a:cs typeface="Tahoma"/>
              </a:rPr>
              <a:t>Understand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what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machine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learning </a:t>
            </a:r>
            <a:r>
              <a:rPr dirty="0" sz="1400">
                <a:latin typeface="Tahoma"/>
                <a:cs typeface="Tahoma"/>
              </a:rPr>
              <a:t>looks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like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on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Near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Intermediate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Scale </a:t>
            </a:r>
            <a:r>
              <a:rPr dirty="0" sz="1400">
                <a:latin typeface="Tahoma"/>
                <a:cs typeface="Tahoma"/>
              </a:rPr>
              <a:t>Quantum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155" b="1">
                <a:latin typeface="Tahoma"/>
                <a:cs typeface="Tahoma"/>
              </a:rPr>
              <a:t>(NISQ)</a:t>
            </a:r>
            <a:r>
              <a:rPr dirty="0" sz="1400" spc="35" b="1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devices.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Tahoma"/>
              <a:buChar char="•"/>
            </a:pPr>
            <a:endParaRPr sz="1400">
              <a:latin typeface="Tahoma"/>
              <a:cs typeface="Tahoma"/>
            </a:endParaRPr>
          </a:p>
          <a:p>
            <a:pPr marL="190500" marR="292735" indent="-114300">
              <a:lnSpc>
                <a:spcPts val="1500"/>
              </a:lnSpc>
              <a:buSzPct val="92857"/>
              <a:buChar char="•"/>
              <a:tabLst>
                <a:tab pos="190500" algn="l"/>
              </a:tabLst>
            </a:pPr>
            <a:r>
              <a:rPr dirty="0" sz="1400">
                <a:latin typeface="Tahoma"/>
                <a:cs typeface="Tahoma"/>
              </a:rPr>
              <a:t>Explore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the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most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popular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families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of </a:t>
            </a:r>
            <a:r>
              <a:rPr dirty="0" sz="1400">
                <a:latin typeface="Tahoma"/>
                <a:cs typeface="Tahoma"/>
              </a:rPr>
              <a:t>Quantum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Machine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Learning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(QML) </a:t>
            </a:r>
            <a:r>
              <a:rPr dirty="0" sz="1400" spc="-10">
                <a:latin typeface="Tahoma"/>
                <a:cs typeface="Tahoma"/>
              </a:rPr>
              <a:t>models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Font typeface="Tahoma"/>
              <a:buChar char="•"/>
            </a:pPr>
            <a:endParaRPr sz="1400">
              <a:latin typeface="Tahoma"/>
              <a:cs typeface="Tahoma"/>
            </a:endParaRPr>
          </a:p>
          <a:p>
            <a:pPr marL="190500" marR="236854" indent="-114300">
              <a:lnSpc>
                <a:spcPct val="91600"/>
              </a:lnSpc>
              <a:buSzPct val="92857"/>
              <a:buChar char="•"/>
              <a:tabLst>
                <a:tab pos="190500" algn="l"/>
              </a:tabLst>
            </a:pPr>
            <a:r>
              <a:rPr dirty="0" sz="1400">
                <a:latin typeface="Tahoma"/>
                <a:cs typeface="Tahoma"/>
              </a:rPr>
              <a:t>Understand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the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differences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between </a:t>
            </a:r>
            <a:r>
              <a:rPr dirty="0" sz="1400">
                <a:latin typeface="Tahoma"/>
                <a:cs typeface="Tahoma"/>
              </a:rPr>
              <a:t>these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model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families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and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how</a:t>
            </a:r>
            <a:r>
              <a:rPr dirty="0" sz="1400" spc="-20">
                <a:latin typeface="Tahoma"/>
                <a:cs typeface="Tahoma"/>
              </a:rPr>
              <a:t> they </a:t>
            </a:r>
            <a:r>
              <a:rPr dirty="0" sz="1400">
                <a:latin typeface="Tahoma"/>
                <a:cs typeface="Tahoma"/>
              </a:rPr>
              <a:t>relate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to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each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other.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24825" y="2095500"/>
            <a:ext cx="3305175" cy="97155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252730" rIns="0" bIns="0" rtlCol="0" vert="horz">
            <a:spAutoFit/>
          </a:bodyPr>
          <a:lstStyle/>
          <a:p>
            <a:pPr marL="1408430" marR="332105" indent="-1053465">
              <a:lnSpc>
                <a:spcPts val="1950"/>
              </a:lnSpc>
              <a:spcBef>
                <a:spcPts val="1990"/>
              </a:spcBef>
            </a:pP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dirty="0" sz="18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55" b="1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18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Tahoma"/>
                <a:cs typeface="Tahoma"/>
              </a:rPr>
              <a:t>expect</a:t>
            </a:r>
            <a:r>
              <a:rPr dirty="0" sz="18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18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learn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24825" y="3067050"/>
            <a:ext cx="3305175" cy="280987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1028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</a:pPr>
            <a:endParaRPr sz="1400">
              <a:latin typeface="Times New Roman"/>
              <a:cs typeface="Times New Roman"/>
            </a:endParaRPr>
          </a:p>
          <a:p>
            <a:pPr marL="193675" marR="299720" indent="-114300">
              <a:lnSpc>
                <a:spcPts val="1500"/>
              </a:lnSpc>
              <a:buSzPct val="92857"/>
              <a:buFont typeface="Tahoma"/>
              <a:buChar char="•"/>
              <a:tabLst>
                <a:tab pos="193675" algn="l"/>
              </a:tabLst>
            </a:pPr>
            <a:r>
              <a:rPr dirty="0" sz="1400" spc="-60" b="1">
                <a:latin typeface="Tahoma"/>
                <a:cs typeface="Tahoma"/>
              </a:rPr>
              <a:t>Math</a:t>
            </a:r>
            <a:r>
              <a:rPr dirty="0" sz="1400" spc="-65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–</a:t>
            </a:r>
            <a:r>
              <a:rPr dirty="0" sz="1400" spc="-75" b="1">
                <a:latin typeface="Tahoma"/>
                <a:cs typeface="Tahoma"/>
              </a:rPr>
              <a:t> </a:t>
            </a:r>
            <a:r>
              <a:rPr dirty="0" sz="1400" spc="85">
                <a:latin typeface="Tahoma"/>
                <a:cs typeface="Tahoma"/>
              </a:rPr>
              <a:t>We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will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look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at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some</a:t>
            </a:r>
            <a:r>
              <a:rPr dirty="0" sz="1400" spc="3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the </a:t>
            </a:r>
            <a:r>
              <a:rPr dirty="0" sz="1400" spc="-10">
                <a:latin typeface="Tahoma"/>
                <a:cs typeface="Tahoma"/>
              </a:rPr>
              <a:t>mathematical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differences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and </a:t>
            </a:r>
            <a:r>
              <a:rPr dirty="0" sz="1400">
                <a:latin typeface="Tahoma"/>
                <a:cs typeface="Tahoma"/>
              </a:rPr>
              <a:t>implications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of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the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models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Font typeface="Tahoma"/>
              <a:buChar char="•"/>
            </a:pPr>
            <a:endParaRPr sz="1400">
              <a:latin typeface="Tahoma"/>
              <a:cs typeface="Tahoma"/>
            </a:endParaRPr>
          </a:p>
          <a:p>
            <a:pPr marL="193675" marR="108585" indent="-114300">
              <a:lnSpc>
                <a:spcPct val="90500"/>
              </a:lnSpc>
              <a:buSzPct val="92857"/>
              <a:buFont typeface="Tahoma"/>
              <a:buChar char="•"/>
              <a:tabLst>
                <a:tab pos="193675" algn="l"/>
              </a:tabLst>
            </a:pPr>
            <a:r>
              <a:rPr dirty="0" sz="1400" spc="-65" b="1">
                <a:latin typeface="Tahoma"/>
                <a:cs typeface="Tahoma"/>
              </a:rPr>
              <a:t>Code</a:t>
            </a:r>
            <a:r>
              <a:rPr dirty="0" sz="1400" spc="-80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–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85">
                <a:latin typeface="Tahoma"/>
                <a:cs typeface="Tahoma"/>
              </a:rPr>
              <a:t>We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will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be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going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through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code </a:t>
            </a:r>
            <a:r>
              <a:rPr dirty="0" sz="1400" spc="-10">
                <a:latin typeface="Tahoma"/>
                <a:cs typeface="Tahoma"/>
              </a:rPr>
              <a:t>implementations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of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the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model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families </a:t>
            </a:r>
            <a:r>
              <a:rPr dirty="0" sz="1400">
                <a:latin typeface="Tahoma"/>
                <a:cs typeface="Tahoma"/>
              </a:rPr>
              <a:t>in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order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to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better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understand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the </a:t>
            </a:r>
            <a:r>
              <a:rPr dirty="0" sz="1400" spc="-10">
                <a:latin typeface="Tahoma"/>
                <a:cs typeface="Tahoma"/>
              </a:rPr>
              <a:t>implementations.</a:t>
            </a:r>
            <a:r>
              <a:rPr dirty="0" sz="1400" spc="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All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code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will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be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in </a:t>
            </a:r>
            <a:r>
              <a:rPr dirty="0" sz="1400" spc="-10">
                <a:latin typeface="Tahoma"/>
                <a:cs typeface="Tahoma"/>
              </a:rPr>
              <a:t>Pennylane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96010"/>
            <a:ext cx="7052309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0"/>
              <a:t>Measurement</a:t>
            </a:r>
            <a:r>
              <a:rPr dirty="0" spc="-400"/>
              <a:t> </a:t>
            </a:r>
            <a:r>
              <a:rPr dirty="0" spc="-265"/>
              <a:t>in</a:t>
            </a:r>
            <a:r>
              <a:rPr dirty="0" spc="-470"/>
              <a:t> </a:t>
            </a:r>
            <a:r>
              <a:rPr dirty="0" spc="-290"/>
              <a:t>Arbitrary</a:t>
            </a:r>
            <a:r>
              <a:rPr dirty="0" spc="-445"/>
              <a:t> </a:t>
            </a:r>
            <a:r>
              <a:rPr dirty="0" spc="-10"/>
              <a:t>Basis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207" y="2383472"/>
            <a:ext cx="2910840" cy="762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dirty="0" sz="1200" spc="-50">
                <a:latin typeface="Times New Roman"/>
                <a:cs typeface="Times New Roman"/>
              </a:rPr>
              <a:t>We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perform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measurement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w.r.t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any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arbitrary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operator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basis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applying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inverse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operator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then </a:t>
            </a:r>
            <a:r>
              <a:rPr dirty="0" sz="1200">
                <a:latin typeface="Times New Roman"/>
                <a:cs typeface="Times New Roman"/>
              </a:rPr>
              <a:t>measuring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standard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basis.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0062" y="2062226"/>
            <a:ext cx="2981325" cy="276225"/>
          </a:xfrm>
          <a:prstGeom prst="rect">
            <a:avLst/>
          </a:prstGeom>
          <a:solidFill>
            <a:srgbClr val="48486E"/>
          </a:solidFill>
          <a:ln w="9525">
            <a:solidFill>
              <a:srgbClr val="747474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355"/>
              </a:spcBef>
            </a:pP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Measuring</a:t>
            </a:r>
            <a:r>
              <a:rPr dirty="0" sz="1200" spc="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2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10" b="1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FFFFFF"/>
                </a:solidFill>
                <a:latin typeface="Tahoma"/>
                <a:cs typeface="Tahoma"/>
              </a:rPr>
              <a:t>arbitrary</a:t>
            </a:r>
            <a:r>
              <a:rPr dirty="0" sz="12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basis.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57175" y="2639314"/>
            <a:ext cx="9149080" cy="1761489"/>
            <a:chOff x="257175" y="2639314"/>
            <a:chExt cx="9149080" cy="17614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3714750"/>
              <a:ext cx="2209800" cy="6858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7175" y="2762250"/>
              <a:ext cx="509270" cy="1330960"/>
            </a:xfrm>
            <a:custGeom>
              <a:avLst/>
              <a:gdLst/>
              <a:ahLst/>
              <a:cxnLst/>
              <a:rect l="l" t="t" r="r" b="b"/>
              <a:pathLst>
                <a:path w="509270" h="1330960">
                  <a:moveTo>
                    <a:pt x="238125" y="0"/>
                  </a:moveTo>
                  <a:lnTo>
                    <a:pt x="161925" y="0"/>
                  </a:lnTo>
                  <a:lnTo>
                    <a:pt x="161925" y="19050"/>
                  </a:lnTo>
                  <a:lnTo>
                    <a:pt x="238125" y="19050"/>
                  </a:lnTo>
                  <a:lnTo>
                    <a:pt x="238125" y="0"/>
                  </a:lnTo>
                  <a:close/>
                </a:path>
                <a:path w="509270" h="1330960">
                  <a:moveTo>
                    <a:pt x="104775" y="0"/>
                  </a:moveTo>
                  <a:lnTo>
                    <a:pt x="28575" y="0"/>
                  </a:lnTo>
                  <a:lnTo>
                    <a:pt x="28575" y="19050"/>
                  </a:lnTo>
                  <a:lnTo>
                    <a:pt x="104775" y="19050"/>
                  </a:lnTo>
                  <a:lnTo>
                    <a:pt x="104775" y="0"/>
                  </a:lnTo>
                  <a:close/>
                </a:path>
                <a:path w="509270" h="1330960">
                  <a:moveTo>
                    <a:pt x="19050" y="47625"/>
                  </a:moveTo>
                  <a:lnTo>
                    <a:pt x="0" y="47625"/>
                  </a:lnTo>
                  <a:lnTo>
                    <a:pt x="0" y="123825"/>
                  </a:lnTo>
                  <a:lnTo>
                    <a:pt x="19050" y="123825"/>
                  </a:lnTo>
                  <a:lnTo>
                    <a:pt x="19050" y="47625"/>
                  </a:lnTo>
                  <a:close/>
                </a:path>
                <a:path w="509270" h="1330960">
                  <a:moveTo>
                    <a:pt x="19050" y="180975"/>
                  </a:moveTo>
                  <a:lnTo>
                    <a:pt x="0" y="180975"/>
                  </a:lnTo>
                  <a:lnTo>
                    <a:pt x="0" y="257175"/>
                  </a:lnTo>
                  <a:lnTo>
                    <a:pt x="19050" y="257175"/>
                  </a:lnTo>
                  <a:lnTo>
                    <a:pt x="19050" y="180975"/>
                  </a:lnTo>
                  <a:close/>
                </a:path>
                <a:path w="509270" h="1330960">
                  <a:moveTo>
                    <a:pt x="19050" y="314325"/>
                  </a:moveTo>
                  <a:lnTo>
                    <a:pt x="0" y="314325"/>
                  </a:lnTo>
                  <a:lnTo>
                    <a:pt x="0" y="390525"/>
                  </a:lnTo>
                  <a:lnTo>
                    <a:pt x="19050" y="390525"/>
                  </a:lnTo>
                  <a:lnTo>
                    <a:pt x="19050" y="314325"/>
                  </a:lnTo>
                  <a:close/>
                </a:path>
                <a:path w="509270" h="1330960">
                  <a:moveTo>
                    <a:pt x="19050" y="447675"/>
                  </a:moveTo>
                  <a:lnTo>
                    <a:pt x="0" y="447675"/>
                  </a:lnTo>
                  <a:lnTo>
                    <a:pt x="0" y="523875"/>
                  </a:lnTo>
                  <a:lnTo>
                    <a:pt x="19050" y="523875"/>
                  </a:lnTo>
                  <a:lnTo>
                    <a:pt x="19050" y="447675"/>
                  </a:lnTo>
                  <a:close/>
                </a:path>
                <a:path w="509270" h="1330960">
                  <a:moveTo>
                    <a:pt x="19050" y="581025"/>
                  </a:moveTo>
                  <a:lnTo>
                    <a:pt x="0" y="581025"/>
                  </a:lnTo>
                  <a:lnTo>
                    <a:pt x="0" y="657225"/>
                  </a:lnTo>
                  <a:lnTo>
                    <a:pt x="19050" y="657225"/>
                  </a:lnTo>
                  <a:lnTo>
                    <a:pt x="19050" y="581025"/>
                  </a:lnTo>
                  <a:close/>
                </a:path>
                <a:path w="509270" h="1330960">
                  <a:moveTo>
                    <a:pt x="19050" y="714375"/>
                  </a:moveTo>
                  <a:lnTo>
                    <a:pt x="0" y="714375"/>
                  </a:lnTo>
                  <a:lnTo>
                    <a:pt x="0" y="790575"/>
                  </a:lnTo>
                  <a:lnTo>
                    <a:pt x="19050" y="790575"/>
                  </a:lnTo>
                  <a:lnTo>
                    <a:pt x="19050" y="714375"/>
                  </a:lnTo>
                  <a:close/>
                </a:path>
                <a:path w="509270" h="1330960">
                  <a:moveTo>
                    <a:pt x="19050" y="847725"/>
                  </a:moveTo>
                  <a:lnTo>
                    <a:pt x="0" y="847725"/>
                  </a:lnTo>
                  <a:lnTo>
                    <a:pt x="0" y="923925"/>
                  </a:lnTo>
                  <a:lnTo>
                    <a:pt x="19050" y="923925"/>
                  </a:lnTo>
                  <a:lnTo>
                    <a:pt x="19050" y="847725"/>
                  </a:lnTo>
                  <a:close/>
                </a:path>
                <a:path w="509270" h="1330960">
                  <a:moveTo>
                    <a:pt x="19050" y="981075"/>
                  </a:moveTo>
                  <a:lnTo>
                    <a:pt x="0" y="981075"/>
                  </a:lnTo>
                  <a:lnTo>
                    <a:pt x="0" y="1057275"/>
                  </a:lnTo>
                  <a:lnTo>
                    <a:pt x="19050" y="1057275"/>
                  </a:lnTo>
                  <a:lnTo>
                    <a:pt x="19050" y="981075"/>
                  </a:lnTo>
                  <a:close/>
                </a:path>
                <a:path w="509270" h="1330960">
                  <a:moveTo>
                    <a:pt x="19050" y="1114425"/>
                  </a:moveTo>
                  <a:lnTo>
                    <a:pt x="0" y="1114425"/>
                  </a:lnTo>
                  <a:lnTo>
                    <a:pt x="0" y="1190625"/>
                  </a:lnTo>
                  <a:lnTo>
                    <a:pt x="19050" y="1190625"/>
                  </a:lnTo>
                  <a:lnTo>
                    <a:pt x="19050" y="1114425"/>
                  </a:lnTo>
                  <a:close/>
                </a:path>
                <a:path w="509270" h="1330960">
                  <a:moveTo>
                    <a:pt x="19050" y="1247775"/>
                  </a:moveTo>
                  <a:lnTo>
                    <a:pt x="0" y="1247775"/>
                  </a:lnTo>
                  <a:lnTo>
                    <a:pt x="0" y="1302385"/>
                  </a:lnTo>
                  <a:lnTo>
                    <a:pt x="40614" y="1302385"/>
                  </a:lnTo>
                  <a:lnTo>
                    <a:pt x="40614" y="1292860"/>
                  </a:lnTo>
                  <a:lnTo>
                    <a:pt x="19050" y="1292860"/>
                  </a:lnTo>
                  <a:lnTo>
                    <a:pt x="9525" y="1283335"/>
                  </a:lnTo>
                  <a:lnTo>
                    <a:pt x="19050" y="1283335"/>
                  </a:lnTo>
                  <a:lnTo>
                    <a:pt x="19050" y="1247775"/>
                  </a:lnTo>
                  <a:close/>
                </a:path>
                <a:path w="509270" h="1330960">
                  <a:moveTo>
                    <a:pt x="19050" y="1283335"/>
                  </a:moveTo>
                  <a:lnTo>
                    <a:pt x="9525" y="1283335"/>
                  </a:lnTo>
                  <a:lnTo>
                    <a:pt x="19050" y="1292860"/>
                  </a:lnTo>
                  <a:lnTo>
                    <a:pt x="19050" y="1283335"/>
                  </a:lnTo>
                  <a:close/>
                </a:path>
                <a:path w="509270" h="1330960">
                  <a:moveTo>
                    <a:pt x="40614" y="1283335"/>
                  </a:moveTo>
                  <a:lnTo>
                    <a:pt x="19050" y="1283335"/>
                  </a:lnTo>
                  <a:lnTo>
                    <a:pt x="19050" y="1292860"/>
                  </a:lnTo>
                  <a:lnTo>
                    <a:pt x="40614" y="1292860"/>
                  </a:lnTo>
                  <a:lnTo>
                    <a:pt x="40614" y="1283335"/>
                  </a:lnTo>
                  <a:close/>
                </a:path>
                <a:path w="509270" h="1330960">
                  <a:moveTo>
                    <a:pt x="173964" y="1283335"/>
                  </a:moveTo>
                  <a:lnTo>
                    <a:pt x="97764" y="1283335"/>
                  </a:lnTo>
                  <a:lnTo>
                    <a:pt x="97764" y="1302385"/>
                  </a:lnTo>
                  <a:lnTo>
                    <a:pt x="173964" y="1302385"/>
                  </a:lnTo>
                  <a:lnTo>
                    <a:pt x="173964" y="1283335"/>
                  </a:lnTo>
                  <a:close/>
                </a:path>
                <a:path w="509270" h="1330960">
                  <a:moveTo>
                    <a:pt x="307314" y="1283335"/>
                  </a:moveTo>
                  <a:lnTo>
                    <a:pt x="231114" y="1283335"/>
                  </a:lnTo>
                  <a:lnTo>
                    <a:pt x="231114" y="1302385"/>
                  </a:lnTo>
                  <a:lnTo>
                    <a:pt x="307314" y="1302385"/>
                  </a:lnTo>
                  <a:lnTo>
                    <a:pt x="307314" y="1283335"/>
                  </a:lnTo>
                  <a:close/>
                </a:path>
                <a:path w="509270" h="1330960">
                  <a:moveTo>
                    <a:pt x="432523" y="1254760"/>
                  </a:moveTo>
                  <a:lnTo>
                    <a:pt x="432523" y="1330960"/>
                  </a:lnTo>
                  <a:lnTo>
                    <a:pt x="489673" y="1302385"/>
                  </a:lnTo>
                  <a:lnTo>
                    <a:pt x="440664" y="1302385"/>
                  </a:lnTo>
                  <a:lnTo>
                    <a:pt x="440664" y="1283335"/>
                  </a:lnTo>
                  <a:lnTo>
                    <a:pt x="489673" y="1283335"/>
                  </a:lnTo>
                  <a:lnTo>
                    <a:pt x="432523" y="1254760"/>
                  </a:lnTo>
                  <a:close/>
                </a:path>
                <a:path w="509270" h="1330960">
                  <a:moveTo>
                    <a:pt x="432523" y="1283335"/>
                  </a:moveTo>
                  <a:lnTo>
                    <a:pt x="364464" y="1283335"/>
                  </a:lnTo>
                  <a:lnTo>
                    <a:pt x="364464" y="1302385"/>
                  </a:lnTo>
                  <a:lnTo>
                    <a:pt x="432523" y="1302385"/>
                  </a:lnTo>
                  <a:lnTo>
                    <a:pt x="432523" y="1283335"/>
                  </a:lnTo>
                  <a:close/>
                </a:path>
                <a:path w="509270" h="1330960">
                  <a:moveTo>
                    <a:pt x="489673" y="1283335"/>
                  </a:moveTo>
                  <a:lnTo>
                    <a:pt x="440664" y="1283335"/>
                  </a:lnTo>
                  <a:lnTo>
                    <a:pt x="440664" y="1302385"/>
                  </a:lnTo>
                  <a:lnTo>
                    <a:pt x="489673" y="1302385"/>
                  </a:lnTo>
                  <a:lnTo>
                    <a:pt x="508723" y="1292860"/>
                  </a:lnTo>
                  <a:lnTo>
                    <a:pt x="489673" y="1283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53703" y="2639313"/>
              <a:ext cx="352425" cy="130175"/>
            </a:xfrm>
            <a:custGeom>
              <a:avLst/>
              <a:gdLst/>
              <a:ahLst/>
              <a:cxnLst/>
              <a:rect l="l" t="t" r="r" b="b"/>
              <a:pathLst>
                <a:path w="352425" h="130175">
                  <a:moveTo>
                    <a:pt x="10795" y="0"/>
                  </a:moveTo>
                  <a:lnTo>
                    <a:pt x="0" y="0"/>
                  </a:lnTo>
                  <a:lnTo>
                    <a:pt x="0" y="129921"/>
                  </a:lnTo>
                  <a:lnTo>
                    <a:pt x="10795" y="129921"/>
                  </a:lnTo>
                  <a:lnTo>
                    <a:pt x="10795" y="0"/>
                  </a:lnTo>
                  <a:close/>
                </a:path>
                <a:path w="352425" h="130175">
                  <a:moveTo>
                    <a:pt x="352298" y="0"/>
                  </a:moveTo>
                  <a:lnTo>
                    <a:pt x="341503" y="0"/>
                  </a:lnTo>
                  <a:lnTo>
                    <a:pt x="341503" y="129921"/>
                  </a:lnTo>
                  <a:lnTo>
                    <a:pt x="352298" y="129921"/>
                  </a:lnTo>
                  <a:lnTo>
                    <a:pt x="3522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367276" y="2062226"/>
            <a:ext cx="904875" cy="276225"/>
          </a:xfrm>
          <a:prstGeom prst="rect">
            <a:avLst/>
          </a:prstGeom>
          <a:solidFill>
            <a:srgbClr val="E3C1F8"/>
          </a:solidFill>
          <a:ln w="9525">
            <a:solidFill>
              <a:srgbClr val="747474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243204">
              <a:lnSpc>
                <a:spcPct val="100000"/>
              </a:lnSpc>
              <a:spcBef>
                <a:spcPts val="355"/>
              </a:spcBef>
            </a:pPr>
            <a:r>
              <a:rPr dirty="0" sz="1200" spc="-10" b="1">
                <a:latin typeface="Tahoma"/>
                <a:cs typeface="Tahoma"/>
              </a:rPr>
              <a:t>Proof: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54170" y="2583116"/>
            <a:ext cx="76327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Statement: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measurement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operation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evolved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𝑶</a:t>
            </a:r>
            <a:r>
              <a:rPr dirty="0" baseline="27777" sz="1350">
                <a:latin typeface="Cambria Math"/>
                <a:cs typeface="Cambria Math"/>
              </a:rPr>
              <a:t>†</a:t>
            </a:r>
            <a:r>
              <a:rPr dirty="0" sz="1200">
                <a:latin typeface="Cambria Math"/>
                <a:cs typeface="Cambria Math"/>
              </a:rPr>
              <a:t>|𝜓⟩</a:t>
            </a:r>
            <a:r>
              <a:rPr dirty="0" sz="1200" spc="10">
                <a:latin typeface="Cambria Math"/>
                <a:cs typeface="Cambria Math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w.r.t</a:t>
            </a:r>
            <a:r>
              <a:rPr dirty="0" sz="1100" spc="2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𝜎</a:t>
            </a:r>
            <a:r>
              <a:rPr dirty="0" baseline="-17361" sz="1200">
                <a:latin typeface="Cambria Math"/>
                <a:cs typeface="Cambria Math"/>
              </a:rPr>
              <a:t>𝑍</a:t>
            </a:r>
            <a:r>
              <a:rPr dirty="0" baseline="-17361" sz="1200" spc="254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≡</a:t>
            </a:r>
            <a:r>
              <a:rPr dirty="0" sz="1100" spc="3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⟨𝜓|𝑶</a:t>
            </a:r>
            <a:r>
              <a:rPr dirty="0" sz="1100" spc="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0⟩</a:t>
            </a:r>
            <a:r>
              <a:rPr dirty="0" baseline="2525" sz="1650">
                <a:latin typeface="Cambria Math"/>
                <a:cs typeface="Cambria Math"/>
              </a:rPr>
              <a:t>|</a:t>
            </a:r>
            <a:r>
              <a:rPr dirty="0" baseline="27777" sz="1200">
                <a:latin typeface="Cambria Math"/>
                <a:cs typeface="Cambria Math"/>
              </a:rPr>
              <a:t>2</a:t>
            </a:r>
            <a:r>
              <a:rPr dirty="0" baseline="27777" sz="1200" spc="179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-</a:t>
            </a:r>
            <a:r>
              <a:rPr dirty="0" sz="1100" spc="-25">
                <a:latin typeface="Times New Roman"/>
                <a:cs typeface="Times New Roman"/>
              </a:rPr>
              <a:t>-</a:t>
            </a:r>
            <a:r>
              <a:rPr dirty="0" sz="1100">
                <a:latin typeface="Times New Roman"/>
                <a:cs typeface="Times New Roman"/>
              </a:rPr>
              <a:t>(1).</a:t>
            </a:r>
            <a:r>
              <a:rPr dirty="0" sz="1100" spc="254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Assuming,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that</a:t>
            </a:r>
            <a:r>
              <a:rPr dirty="0" sz="1100" spc="-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operator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𝑶</a:t>
            </a:r>
            <a:endParaRPr sz="1100">
              <a:latin typeface="Cambria Math"/>
              <a:cs typeface="Cambria Math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850760" y="2810510"/>
            <a:ext cx="3301365" cy="130810"/>
            <a:chOff x="6850760" y="2810510"/>
            <a:chExt cx="3301365" cy="13081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0760" y="2810510"/>
              <a:ext cx="170053" cy="130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753727" y="2810509"/>
              <a:ext cx="398780" cy="130810"/>
            </a:xfrm>
            <a:custGeom>
              <a:avLst/>
              <a:gdLst/>
              <a:ahLst/>
              <a:cxnLst/>
              <a:rect l="l" t="t" r="r" b="b"/>
              <a:pathLst>
                <a:path w="398779" h="130810">
                  <a:moveTo>
                    <a:pt x="10668" y="254"/>
                  </a:moveTo>
                  <a:lnTo>
                    <a:pt x="0" y="254"/>
                  </a:lnTo>
                  <a:lnTo>
                    <a:pt x="0" y="130175"/>
                  </a:lnTo>
                  <a:lnTo>
                    <a:pt x="10668" y="130175"/>
                  </a:lnTo>
                  <a:lnTo>
                    <a:pt x="10668" y="254"/>
                  </a:lnTo>
                  <a:close/>
                </a:path>
                <a:path w="398779" h="130810">
                  <a:moveTo>
                    <a:pt x="70866" y="2540"/>
                  </a:moveTo>
                  <a:lnTo>
                    <a:pt x="63500" y="0"/>
                  </a:lnTo>
                  <a:lnTo>
                    <a:pt x="35687" y="62611"/>
                  </a:lnTo>
                  <a:lnTo>
                    <a:pt x="35687" y="67818"/>
                  </a:lnTo>
                  <a:lnTo>
                    <a:pt x="63500" y="130429"/>
                  </a:lnTo>
                  <a:lnTo>
                    <a:pt x="70866" y="128016"/>
                  </a:lnTo>
                  <a:lnTo>
                    <a:pt x="48514" y="65278"/>
                  </a:lnTo>
                  <a:lnTo>
                    <a:pt x="70866" y="2540"/>
                  </a:lnTo>
                  <a:close/>
                </a:path>
                <a:path w="398779" h="130810">
                  <a:moveTo>
                    <a:pt x="205613" y="254"/>
                  </a:moveTo>
                  <a:lnTo>
                    <a:pt x="194818" y="254"/>
                  </a:lnTo>
                  <a:lnTo>
                    <a:pt x="194818" y="130175"/>
                  </a:lnTo>
                  <a:lnTo>
                    <a:pt x="205613" y="130175"/>
                  </a:lnTo>
                  <a:lnTo>
                    <a:pt x="205613" y="254"/>
                  </a:lnTo>
                  <a:close/>
                </a:path>
                <a:path w="398779" h="130810">
                  <a:moveTo>
                    <a:pt x="362712" y="62611"/>
                  </a:moveTo>
                  <a:lnTo>
                    <a:pt x="334899" y="0"/>
                  </a:lnTo>
                  <a:lnTo>
                    <a:pt x="327406" y="2413"/>
                  </a:lnTo>
                  <a:lnTo>
                    <a:pt x="349885" y="65151"/>
                  </a:lnTo>
                  <a:lnTo>
                    <a:pt x="327406" y="127762"/>
                  </a:lnTo>
                  <a:lnTo>
                    <a:pt x="334899" y="130429"/>
                  </a:lnTo>
                  <a:lnTo>
                    <a:pt x="362712" y="67818"/>
                  </a:lnTo>
                  <a:lnTo>
                    <a:pt x="362712" y="62611"/>
                  </a:lnTo>
                  <a:close/>
                </a:path>
                <a:path w="398779" h="130810">
                  <a:moveTo>
                    <a:pt x="398272" y="254"/>
                  </a:moveTo>
                  <a:lnTo>
                    <a:pt x="387477" y="254"/>
                  </a:lnTo>
                  <a:lnTo>
                    <a:pt x="387477" y="130175"/>
                  </a:lnTo>
                  <a:lnTo>
                    <a:pt x="398272" y="130175"/>
                  </a:lnTo>
                  <a:lnTo>
                    <a:pt x="398272" y="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179570" y="2764472"/>
            <a:ext cx="591439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58485" algn="l"/>
              </a:tabLst>
            </a:pPr>
            <a:r>
              <a:rPr dirty="0" sz="1100">
                <a:latin typeface="Times New Roman"/>
                <a:cs typeface="Times New Roman"/>
              </a:rPr>
              <a:t>produces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state </a:t>
            </a:r>
            <a:r>
              <a:rPr dirty="0" sz="1100">
                <a:latin typeface="Cambria Math"/>
                <a:cs typeface="Cambria Math"/>
              </a:rPr>
              <a:t>|𝜙⟩</a:t>
            </a:r>
            <a:r>
              <a:rPr dirty="0" sz="1100" spc="20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when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applied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|0⟩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(i.e.</a:t>
            </a:r>
            <a:r>
              <a:rPr dirty="0" sz="1100" spc="320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42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3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𝑶|0⟩</a:t>
            </a:r>
            <a:r>
              <a:rPr dirty="0" sz="1100">
                <a:latin typeface="Times New Roman"/>
                <a:cs typeface="Times New Roman"/>
              </a:rPr>
              <a:t>)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our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previous</a:t>
            </a:r>
            <a:r>
              <a:rPr dirty="0" sz="1100" spc="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equation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(1)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simplifies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to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20">
                <a:latin typeface="Cambria Math"/>
                <a:cs typeface="Cambria Math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𝜙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137775" y="2713291"/>
            <a:ext cx="17716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latin typeface="Cambria Math"/>
                <a:cs typeface="Cambria Math"/>
              </a:rPr>
              <a:t>2</a:t>
            </a:r>
            <a:r>
              <a:rPr dirty="0" baseline="-20202" sz="1650" spc="-37">
                <a:latin typeface="Times New Roman"/>
                <a:cs typeface="Times New Roman"/>
              </a:rPr>
              <a:t>.</a:t>
            </a:r>
            <a:endParaRPr baseline="-20202" sz="165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112003" y="3474973"/>
            <a:ext cx="6184265" cy="1395095"/>
            <a:chOff x="5112003" y="3474973"/>
            <a:chExt cx="6184265" cy="1395095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4431" y="3474973"/>
              <a:ext cx="185547" cy="1393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6211" y="3482212"/>
              <a:ext cx="164846" cy="13055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961" y="3482212"/>
              <a:ext cx="170053" cy="13055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112004" y="4013453"/>
              <a:ext cx="1426210" cy="172720"/>
            </a:xfrm>
            <a:custGeom>
              <a:avLst/>
              <a:gdLst/>
              <a:ahLst/>
              <a:cxnLst/>
              <a:rect l="l" t="t" r="r" b="b"/>
              <a:pathLst>
                <a:path w="1426209" h="172720">
                  <a:moveTo>
                    <a:pt x="35306" y="23876"/>
                  </a:moveTo>
                  <a:lnTo>
                    <a:pt x="27813" y="21209"/>
                  </a:lnTo>
                  <a:lnTo>
                    <a:pt x="0" y="83947"/>
                  </a:lnTo>
                  <a:lnTo>
                    <a:pt x="0" y="89154"/>
                  </a:lnTo>
                  <a:lnTo>
                    <a:pt x="27813" y="151765"/>
                  </a:lnTo>
                  <a:lnTo>
                    <a:pt x="35306" y="149225"/>
                  </a:lnTo>
                  <a:lnTo>
                    <a:pt x="12827" y="86614"/>
                  </a:lnTo>
                  <a:lnTo>
                    <a:pt x="35306" y="23876"/>
                  </a:lnTo>
                  <a:close/>
                </a:path>
                <a:path w="1426209" h="172720">
                  <a:moveTo>
                    <a:pt x="164719" y="21590"/>
                  </a:moveTo>
                  <a:lnTo>
                    <a:pt x="154051" y="21590"/>
                  </a:lnTo>
                  <a:lnTo>
                    <a:pt x="154051" y="151384"/>
                  </a:lnTo>
                  <a:lnTo>
                    <a:pt x="164719" y="151384"/>
                  </a:lnTo>
                  <a:lnTo>
                    <a:pt x="164719" y="21590"/>
                  </a:lnTo>
                  <a:close/>
                </a:path>
                <a:path w="1426209" h="172720">
                  <a:moveTo>
                    <a:pt x="659384" y="86487"/>
                  </a:moveTo>
                  <a:lnTo>
                    <a:pt x="648462" y="43561"/>
                  </a:lnTo>
                  <a:lnTo>
                    <a:pt x="617093" y="20320"/>
                  </a:lnTo>
                  <a:lnTo>
                    <a:pt x="615188" y="25654"/>
                  </a:lnTo>
                  <a:lnTo>
                    <a:pt x="622846" y="28968"/>
                  </a:lnTo>
                  <a:lnTo>
                    <a:pt x="629450" y="33566"/>
                  </a:lnTo>
                  <a:lnTo>
                    <a:pt x="646684" y="74371"/>
                  </a:lnTo>
                  <a:lnTo>
                    <a:pt x="646709" y="74549"/>
                  </a:lnTo>
                  <a:lnTo>
                    <a:pt x="647192" y="85852"/>
                  </a:lnTo>
                  <a:lnTo>
                    <a:pt x="646709" y="97523"/>
                  </a:lnTo>
                  <a:lnTo>
                    <a:pt x="645261" y="108127"/>
                  </a:lnTo>
                  <a:lnTo>
                    <a:pt x="622985" y="143941"/>
                  </a:lnTo>
                  <a:lnTo>
                    <a:pt x="615442" y="147320"/>
                  </a:lnTo>
                  <a:lnTo>
                    <a:pt x="617093" y="152654"/>
                  </a:lnTo>
                  <a:lnTo>
                    <a:pt x="648462" y="129540"/>
                  </a:lnTo>
                  <a:lnTo>
                    <a:pt x="658685" y="98679"/>
                  </a:lnTo>
                  <a:lnTo>
                    <a:pt x="659384" y="86487"/>
                  </a:lnTo>
                  <a:close/>
                </a:path>
                <a:path w="1426209" h="172720">
                  <a:moveTo>
                    <a:pt x="1008888" y="5715"/>
                  </a:moveTo>
                  <a:lnTo>
                    <a:pt x="1007110" y="0"/>
                  </a:lnTo>
                  <a:lnTo>
                    <a:pt x="996861" y="4000"/>
                  </a:lnTo>
                  <a:lnTo>
                    <a:pt x="987869" y="10287"/>
                  </a:lnTo>
                  <a:lnTo>
                    <a:pt x="964717" y="55803"/>
                  </a:lnTo>
                  <a:lnTo>
                    <a:pt x="961771" y="86360"/>
                  </a:lnTo>
                  <a:lnTo>
                    <a:pt x="962469" y="101536"/>
                  </a:lnTo>
                  <a:lnTo>
                    <a:pt x="973582" y="143002"/>
                  </a:lnTo>
                  <a:lnTo>
                    <a:pt x="1007110" y="172593"/>
                  </a:lnTo>
                  <a:lnTo>
                    <a:pt x="1008888" y="166878"/>
                  </a:lnTo>
                  <a:lnTo>
                    <a:pt x="1000925" y="162788"/>
                  </a:lnTo>
                  <a:lnTo>
                    <a:pt x="994003" y="156806"/>
                  </a:lnTo>
                  <a:lnTo>
                    <a:pt x="976769" y="115404"/>
                  </a:lnTo>
                  <a:lnTo>
                    <a:pt x="974598" y="86360"/>
                  </a:lnTo>
                  <a:lnTo>
                    <a:pt x="975131" y="71196"/>
                  </a:lnTo>
                  <a:lnTo>
                    <a:pt x="983234" y="33401"/>
                  </a:lnTo>
                  <a:lnTo>
                    <a:pt x="1000925" y="9867"/>
                  </a:lnTo>
                  <a:lnTo>
                    <a:pt x="1008888" y="5715"/>
                  </a:lnTo>
                  <a:close/>
                </a:path>
                <a:path w="1426209" h="172720">
                  <a:moveTo>
                    <a:pt x="1426070" y="86360"/>
                  </a:moveTo>
                  <a:lnTo>
                    <a:pt x="1425384" y="71196"/>
                  </a:lnTo>
                  <a:lnTo>
                    <a:pt x="1425359" y="70535"/>
                  </a:lnTo>
                  <a:lnTo>
                    <a:pt x="1423187" y="55803"/>
                  </a:lnTo>
                  <a:lnTo>
                    <a:pt x="1407871" y="18872"/>
                  </a:lnTo>
                  <a:lnTo>
                    <a:pt x="1380744" y="0"/>
                  </a:lnTo>
                  <a:lnTo>
                    <a:pt x="1379093" y="5715"/>
                  </a:lnTo>
                  <a:lnTo>
                    <a:pt x="1386967" y="9867"/>
                  </a:lnTo>
                  <a:lnTo>
                    <a:pt x="1393850" y="15849"/>
                  </a:lnTo>
                  <a:lnTo>
                    <a:pt x="1411122" y="57315"/>
                  </a:lnTo>
                  <a:lnTo>
                    <a:pt x="1412646" y="70535"/>
                  </a:lnTo>
                  <a:lnTo>
                    <a:pt x="1412722" y="71196"/>
                  </a:lnTo>
                  <a:lnTo>
                    <a:pt x="1413243" y="86360"/>
                  </a:lnTo>
                  <a:lnTo>
                    <a:pt x="1412722" y="101536"/>
                  </a:lnTo>
                  <a:lnTo>
                    <a:pt x="1411122" y="115404"/>
                  </a:lnTo>
                  <a:lnTo>
                    <a:pt x="1393850" y="156806"/>
                  </a:lnTo>
                  <a:lnTo>
                    <a:pt x="1379093" y="166878"/>
                  </a:lnTo>
                  <a:lnTo>
                    <a:pt x="1380744" y="172593"/>
                  </a:lnTo>
                  <a:lnTo>
                    <a:pt x="1414399" y="143002"/>
                  </a:lnTo>
                  <a:lnTo>
                    <a:pt x="1425359" y="102184"/>
                  </a:lnTo>
                  <a:lnTo>
                    <a:pt x="142607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8851" y="4034662"/>
              <a:ext cx="170180" cy="1305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2003" y="4558537"/>
              <a:ext cx="164719" cy="13055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430266" y="4537328"/>
              <a:ext cx="5141595" cy="332740"/>
            </a:xfrm>
            <a:custGeom>
              <a:avLst/>
              <a:gdLst/>
              <a:ahLst/>
              <a:cxnLst/>
              <a:rect l="l" t="t" r="r" b="b"/>
              <a:pathLst>
                <a:path w="5141595" h="332739">
                  <a:moveTo>
                    <a:pt x="35306" y="23876"/>
                  </a:moveTo>
                  <a:lnTo>
                    <a:pt x="27813" y="21209"/>
                  </a:lnTo>
                  <a:lnTo>
                    <a:pt x="0" y="83947"/>
                  </a:lnTo>
                  <a:lnTo>
                    <a:pt x="0" y="89154"/>
                  </a:lnTo>
                  <a:lnTo>
                    <a:pt x="27813" y="151765"/>
                  </a:lnTo>
                  <a:lnTo>
                    <a:pt x="35306" y="149225"/>
                  </a:lnTo>
                  <a:lnTo>
                    <a:pt x="12827" y="86614"/>
                  </a:lnTo>
                  <a:lnTo>
                    <a:pt x="35306" y="23876"/>
                  </a:lnTo>
                  <a:close/>
                </a:path>
                <a:path w="5141595" h="332739">
                  <a:moveTo>
                    <a:pt x="147320" y="21590"/>
                  </a:moveTo>
                  <a:lnTo>
                    <a:pt x="136525" y="21590"/>
                  </a:lnTo>
                  <a:lnTo>
                    <a:pt x="136525" y="151384"/>
                  </a:lnTo>
                  <a:lnTo>
                    <a:pt x="147320" y="151384"/>
                  </a:lnTo>
                  <a:lnTo>
                    <a:pt x="147320" y="21590"/>
                  </a:lnTo>
                  <a:close/>
                </a:path>
                <a:path w="5141595" h="332739">
                  <a:moveTo>
                    <a:pt x="301498" y="83947"/>
                  </a:moveTo>
                  <a:lnTo>
                    <a:pt x="273558" y="21209"/>
                  </a:lnTo>
                  <a:lnTo>
                    <a:pt x="266192" y="23749"/>
                  </a:lnTo>
                  <a:lnTo>
                    <a:pt x="288544" y="86487"/>
                  </a:lnTo>
                  <a:lnTo>
                    <a:pt x="266192" y="149098"/>
                  </a:lnTo>
                  <a:lnTo>
                    <a:pt x="273558" y="151765"/>
                  </a:lnTo>
                  <a:lnTo>
                    <a:pt x="301498" y="89027"/>
                  </a:lnTo>
                  <a:lnTo>
                    <a:pt x="301498" y="83947"/>
                  </a:lnTo>
                  <a:close/>
                </a:path>
                <a:path w="5141595" h="332739">
                  <a:moveTo>
                    <a:pt x="535305" y="23876"/>
                  </a:moveTo>
                  <a:lnTo>
                    <a:pt x="527939" y="21209"/>
                  </a:lnTo>
                  <a:lnTo>
                    <a:pt x="500126" y="83947"/>
                  </a:lnTo>
                  <a:lnTo>
                    <a:pt x="500126" y="89154"/>
                  </a:lnTo>
                  <a:lnTo>
                    <a:pt x="527939" y="151765"/>
                  </a:lnTo>
                  <a:lnTo>
                    <a:pt x="535305" y="149225"/>
                  </a:lnTo>
                  <a:lnTo>
                    <a:pt x="512953" y="86614"/>
                  </a:lnTo>
                  <a:lnTo>
                    <a:pt x="535305" y="23876"/>
                  </a:lnTo>
                  <a:close/>
                </a:path>
                <a:path w="5141595" h="332739">
                  <a:moveTo>
                    <a:pt x="670052" y="21590"/>
                  </a:moveTo>
                  <a:lnTo>
                    <a:pt x="659257" y="21590"/>
                  </a:lnTo>
                  <a:lnTo>
                    <a:pt x="659257" y="151384"/>
                  </a:lnTo>
                  <a:lnTo>
                    <a:pt x="670052" y="151384"/>
                  </a:lnTo>
                  <a:lnTo>
                    <a:pt x="670052" y="21590"/>
                  </a:lnTo>
                  <a:close/>
                </a:path>
                <a:path w="5141595" h="332739">
                  <a:moveTo>
                    <a:pt x="812927" y="21590"/>
                  </a:moveTo>
                  <a:lnTo>
                    <a:pt x="802132" y="21590"/>
                  </a:lnTo>
                  <a:lnTo>
                    <a:pt x="802132" y="151384"/>
                  </a:lnTo>
                  <a:lnTo>
                    <a:pt x="812927" y="151384"/>
                  </a:lnTo>
                  <a:lnTo>
                    <a:pt x="812927" y="21590"/>
                  </a:lnTo>
                  <a:close/>
                </a:path>
                <a:path w="5141595" h="332739">
                  <a:moveTo>
                    <a:pt x="949579" y="83947"/>
                  </a:moveTo>
                  <a:lnTo>
                    <a:pt x="921766" y="21209"/>
                  </a:lnTo>
                  <a:lnTo>
                    <a:pt x="914273" y="23749"/>
                  </a:lnTo>
                  <a:lnTo>
                    <a:pt x="936752" y="86487"/>
                  </a:lnTo>
                  <a:lnTo>
                    <a:pt x="914273" y="149098"/>
                  </a:lnTo>
                  <a:lnTo>
                    <a:pt x="921766" y="151765"/>
                  </a:lnTo>
                  <a:lnTo>
                    <a:pt x="949579" y="89027"/>
                  </a:lnTo>
                  <a:lnTo>
                    <a:pt x="949579" y="83947"/>
                  </a:lnTo>
                  <a:close/>
                </a:path>
                <a:path w="5141595" h="332739">
                  <a:moveTo>
                    <a:pt x="1001141" y="3302"/>
                  </a:moveTo>
                  <a:lnTo>
                    <a:pt x="993648" y="889"/>
                  </a:lnTo>
                  <a:lnTo>
                    <a:pt x="965835" y="83693"/>
                  </a:lnTo>
                  <a:lnTo>
                    <a:pt x="965835" y="88900"/>
                  </a:lnTo>
                  <a:lnTo>
                    <a:pt x="993648" y="171831"/>
                  </a:lnTo>
                  <a:lnTo>
                    <a:pt x="1001141" y="169291"/>
                  </a:lnTo>
                  <a:lnTo>
                    <a:pt x="978662" y="86360"/>
                  </a:lnTo>
                  <a:lnTo>
                    <a:pt x="1001141" y="3302"/>
                  </a:lnTo>
                  <a:close/>
                </a:path>
                <a:path w="5141595" h="332739">
                  <a:moveTo>
                    <a:pt x="1113155" y="0"/>
                  </a:moveTo>
                  <a:lnTo>
                    <a:pt x="1102360" y="0"/>
                  </a:lnTo>
                  <a:lnTo>
                    <a:pt x="1102360" y="172593"/>
                  </a:lnTo>
                  <a:lnTo>
                    <a:pt x="1113155" y="172593"/>
                  </a:lnTo>
                  <a:lnTo>
                    <a:pt x="1113155" y="0"/>
                  </a:lnTo>
                  <a:close/>
                </a:path>
                <a:path w="5141595" h="332739">
                  <a:moveTo>
                    <a:pt x="1322070" y="0"/>
                  </a:moveTo>
                  <a:lnTo>
                    <a:pt x="1311402" y="0"/>
                  </a:lnTo>
                  <a:lnTo>
                    <a:pt x="1311402" y="172593"/>
                  </a:lnTo>
                  <a:lnTo>
                    <a:pt x="1322070" y="172593"/>
                  </a:lnTo>
                  <a:lnTo>
                    <a:pt x="1322070" y="0"/>
                  </a:lnTo>
                  <a:close/>
                </a:path>
                <a:path w="5141595" h="332739">
                  <a:moveTo>
                    <a:pt x="1481455" y="83820"/>
                  </a:moveTo>
                  <a:lnTo>
                    <a:pt x="1453515" y="889"/>
                  </a:lnTo>
                  <a:lnTo>
                    <a:pt x="1446149" y="3302"/>
                  </a:lnTo>
                  <a:lnTo>
                    <a:pt x="1468628" y="86360"/>
                  </a:lnTo>
                  <a:lnTo>
                    <a:pt x="1446149" y="169291"/>
                  </a:lnTo>
                  <a:lnTo>
                    <a:pt x="1453515" y="171831"/>
                  </a:lnTo>
                  <a:lnTo>
                    <a:pt x="1481455" y="89027"/>
                  </a:lnTo>
                  <a:lnTo>
                    <a:pt x="1481455" y="83820"/>
                  </a:lnTo>
                  <a:close/>
                </a:path>
                <a:path w="5141595" h="332739">
                  <a:moveTo>
                    <a:pt x="4889119" y="204851"/>
                  </a:moveTo>
                  <a:lnTo>
                    <a:pt x="4881626" y="202184"/>
                  </a:lnTo>
                  <a:lnTo>
                    <a:pt x="4853813" y="264922"/>
                  </a:lnTo>
                  <a:lnTo>
                    <a:pt x="4853813" y="270129"/>
                  </a:lnTo>
                  <a:lnTo>
                    <a:pt x="4881626" y="332740"/>
                  </a:lnTo>
                  <a:lnTo>
                    <a:pt x="4889119" y="330200"/>
                  </a:lnTo>
                  <a:lnTo>
                    <a:pt x="4866640" y="267589"/>
                  </a:lnTo>
                  <a:lnTo>
                    <a:pt x="4889119" y="204851"/>
                  </a:lnTo>
                  <a:close/>
                </a:path>
                <a:path w="5141595" h="332739">
                  <a:moveTo>
                    <a:pt x="5004562" y="202565"/>
                  </a:moveTo>
                  <a:lnTo>
                    <a:pt x="4993767" y="202565"/>
                  </a:lnTo>
                  <a:lnTo>
                    <a:pt x="4993767" y="332359"/>
                  </a:lnTo>
                  <a:lnTo>
                    <a:pt x="5004562" y="332359"/>
                  </a:lnTo>
                  <a:lnTo>
                    <a:pt x="5004562" y="202565"/>
                  </a:lnTo>
                  <a:close/>
                </a:path>
                <a:path w="5141595" h="332739">
                  <a:moveTo>
                    <a:pt x="5141087" y="264922"/>
                  </a:moveTo>
                  <a:lnTo>
                    <a:pt x="5113274" y="202184"/>
                  </a:lnTo>
                  <a:lnTo>
                    <a:pt x="5105781" y="204724"/>
                  </a:lnTo>
                  <a:lnTo>
                    <a:pt x="5128260" y="267462"/>
                  </a:lnTo>
                  <a:lnTo>
                    <a:pt x="5105781" y="330073"/>
                  </a:lnTo>
                  <a:lnTo>
                    <a:pt x="5113274" y="332740"/>
                  </a:lnTo>
                  <a:lnTo>
                    <a:pt x="5141087" y="270002"/>
                  </a:lnTo>
                  <a:lnTo>
                    <a:pt x="5141087" y="264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128770" y="3236912"/>
            <a:ext cx="7308215" cy="1656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Proof:</a:t>
            </a:r>
            <a:endParaRPr sz="1200">
              <a:latin typeface="Times New Roman"/>
              <a:cs typeface="Times New Roman"/>
            </a:endParaRPr>
          </a:p>
          <a:p>
            <a:pPr marL="977900">
              <a:lnSpc>
                <a:spcPct val="10000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Let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initial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Cambria Math"/>
                <a:cs typeface="Cambria Math"/>
              </a:rPr>
              <a:t>𝜓</a:t>
            </a:r>
            <a:r>
              <a:rPr dirty="0" sz="1200" spc="190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Applying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operator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𝑶</a:t>
            </a:r>
            <a:r>
              <a:rPr dirty="0" baseline="27777" sz="1200">
                <a:latin typeface="Cambria Math"/>
                <a:cs typeface="Cambria Math"/>
              </a:rPr>
              <a:t>†</a:t>
            </a:r>
            <a:r>
              <a:rPr dirty="0" baseline="27777" sz="1200" spc="202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on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our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state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would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result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in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our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new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state</a:t>
            </a:r>
            <a:r>
              <a:rPr dirty="0" sz="1100" spc="340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Ω</a:t>
            </a:r>
            <a:r>
              <a:rPr dirty="0" sz="1100" spc="44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5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𝑶</a:t>
            </a:r>
            <a:r>
              <a:rPr dirty="0" baseline="27777" sz="1200">
                <a:latin typeface="Cambria Math"/>
                <a:cs typeface="Cambria Math"/>
              </a:rPr>
              <a:t>†</a:t>
            </a:r>
            <a:r>
              <a:rPr dirty="0" baseline="27777" sz="1200" spc="3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45">
                <a:latin typeface="Cambria Math"/>
                <a:cs typeface="Cambria Math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100">
                <a:latin typeface="Times New Roman"/>
                <a:cs typeface="Times New Roman"/>
              </a:rPr>
              <a:t>Clearly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50" b="1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spcBef>
                <a:spcPts val="409"/>
              </a:spcBef>
            </a:pPr>
            <a:r>
              <a:rPr dirty="0" sz="1100">
                <a:latin typeface="Cambria Math"/>
                <a:cs typeface="Cambria Math"/>
              </a:rPr>
              <a:t>Ω</a:t>
            </a:r>
            <a:r>
              <a:rPr dirty="0" sz="1100" spc="4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5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(|Ω⟩</a:t>
            </a:r>
            <a:r>
              <a:rPr dirty="0" sz="1100" spc="210">
                <a:latin typeface="Cambria Math"/>
                <a:cs typeface="Cambria Math"/>
              </a:rPr>
              <a:t> </a:t>
            </a:r>
            <a:r>
              <a:rPr dirty="0" baseline="27777" sz="1200" spc="97">
                <a:latin typeface="Cambria Math"/>
                <a:cs typeface="Cambria Math"/>
              </a:rPr>
              <a:t>†</a:t>
            </a:r>
            <a:r>
              <a:rPr dirty="0" baseline="27777" sz="1200" spc="63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155">
                <a:latin typeface="Cambria Math"/>
                <a:cs typeface="Cambria Math"/>
              </a:rPr>
              <a:t>  </a:t>
            </a:r>
            <a:r>
              <a:rPr dirty="0" sz="1100">
                <a:latin typeface="Cambria Math"/>
                <a:cs typeface="Cambria Math"/>
              </a:rPr>
              <a:t>𝑶</a:t>
            </a:r>
            <a:r>
              <a:rPr dirty="0" baseline="27777" sz="1200">
                <a:latin typeface="Cambria Math"/>
                <a:cs typeface="Cambria Math"/>
              </a:rPr>
              <a:t>†</a:t>
            </a:r>
            <a:r>
              <a:rPr dirty="0" baseline="27777" sz="1200" spc="3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204">
                <a:latin typeface="Cambria Math"/>
                <a:cs typeface="Cambria Math"/>
              </a:rPr>
              <a:t>  </a:t>
            </a:r>
            <a:r>
              <a:rPr dirty="0" baseline="52083" sz="1200" spc="104">
                <a:latin typeface="Cambria Math"/>
                <a:cs typeface="Cambria Math"/>
              </a:rPr>
              <a:t>†</a:t>
            </a:r>
            <a:r>
              <a:rPr dirty="0" baseline="52083" sz="1200" spc="27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50">
                <a:latin typeface="Cambria Math"/>
                <a:cs typeface="Cambria Math"/>
              </a:rPr>
              <a:t> </a:t>
            </a:r>
            <a:r>
              <a:rPr dirty="0" sz="1100" spc="-20">
                <a:latin typeface="Cambria Math"/>
                <a:cs typeface="Cambria Math"/>
              </a:rPr>
              <a:t>⟨𝜓|𝑶</a:t>
            </a:r>
            <a:endParaRPr sz="1100">
              <a:latin typeface="Cambria Math"/>
              <a:cs typeface="Cambria Math"/>
            </a:endParaRPr>
          </a:p>
          <a:p>
            <a:pPr marL="1028700" marR="3507104" indent="-965200">
              <a:lnSpc>
                <a:spcPct val="108200"/>
              </a:lnSpc>
              <a:spcBef>
                <a:spcPts val="1275"/>
              </a:spcBef>
            </a:pPr>
            <a:r>
              <a:rPr dirty="0" sz="1100">
                <a:latin typeface="Times New Roman"/>
                <a:cs typeface="Times New Roman"/>
              </a:rPr>
              <a:t>Applying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our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measurement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operation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w.r.t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our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𝜎</a:t>
            </a:r>
            <a:r>
              <a:rPr dirty="0" baseline="-17361" sz="1200">
                <a:latin typeface="Cambria Math"/>
                <a:cs typeface="Cambria Math"/>
              </a:rPr>
              <a:t>𝑍</a:t>
            </a:r>
            <a:r>
              <a:rPr dirty="0" baseline="-17361" sz="1200" spc="187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projector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Cambria Math"/>
                <a:cs typeface="Cambria Math"/>
              </a:rPr>
              <a:t>|0⟩⟨0|</a:t>
            </a:r>
            <a:r>
              <a:rPr dirty="0" sz="1100" spc="-10">
                <a:latin typeface="Times New Roman"/>
                <a:cs typeface="Times New Roman"/>
              </a:rPr>
              <a:t>, </a:t>
            </a:r>
            <a:r>
              <a:rPr dirty="0" sz="1100">
                <a:latin typeface="Cambria Math"/>
                <a:cs typeface="Cambria Math"/>
              </a:rPr>
              <a:t>Ω</a:t>
            </a:r>
            <a:r>
              <a:rPr dirty="0" sz="1100" spc="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0⟩</a:t>
            </a:r>
            <a:r>
              <a:rPr dirty="0" sz="1100" spc="15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10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Ω</a:t>
            </a:r>
            <a:r>
              <a:rPr dirty="0" sz="1100" spc="459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45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14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sz="1100" spc="1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160">
                <a:latin typeface="Cambria Math"/>
                <a:cs typeface="Cambria Math"/>
              </a:rPr>
              <a:t>  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baseline="27777" sz="1200">
                <a:latin typeface="Cambria Math"/>
                <a:cs typeface="Cambria Math"/>
              </a:rPr>
              <a:t>†</a:t>
            </a:r>
            <a:r>
              <a:rPr dirty="0" baseline="27777" sz="1200" spc="33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440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-</a:t>
            </a:r>
            <a:r>
              <a:rPr dirty="0" sz="1100" spc="-20">
                <a:latin typeface="Times New Roman"/>
                <a:cs typeface="Times New Roman"/>
              </a:rPr>
              <a:t>-</a:t>
            </a:r>
            <a:r>
              <a:rPr dirty="0" sz="1100" spc="-25">
                <a:latin typeface="Times New Roman"/>
                <a:cs typeface="Times New Roman"/>
              </a:rPr>
              <a:t>(3)</a:t>
            </a:r>
            <a:endParaRPr sz="1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imes New Roman"/>
                <a:cs typeface="Times New Roman"/>
              </a:rPr>
              <a:t>As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inner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product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here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produces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real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scalar,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they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are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unaffected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applying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conjugate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operator.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(i.e.</a:t>
            </a:r>
            <a:r>
              <a:rPr dirty="0" sz="1100" spc="434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𝑎</a:t>
            </a:r>
            <a:r>
              <a:rPr dirty="0" sz="1100" spc="114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𝑏</a:t>
            </a:r>
            <a:r>
              <a:rPr dirty="0" sz="1100" spc="45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45">
                <a:latin typeface="Cambria Math"/>
                <a:cs typeface="Cambria Math"/>
              </a:rPr>
              <a:t> </a:t>
            </a:r>
            <a:r>
              <a:rPr dirty="0" sz="1100" spc="-10">
                <a:latin typeface="Cambria Math"/>
                <a:cs typeface="Cambria Math"/>
              </a:rPr>
              <a:t>⟨𝑏|𝑎⟩</a:t>
            </a:r>
            <a:r>
              <a:rPr dirty="0" sz="1100" spc="-10"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666105" y="4927853"/>
            <a:ext cx="2981960" cy="172720"/>
          </a:xfrm>
          <a:custGeom>
            <a:avLst/>
            <a:gdLst/>
            <a:ahLst/>
            <a:cxnLst/>
            <a:rect l="l" t="t" r="r" b="b"/>
            <a:pathLst>
              <a:path w="2981959" h="172720">
                <a:moveTo>
                  <a:pt x="35179" y="23876"/>
                </a:moveTo>
                <a:lnTo>
                  <a:pt x="27813" y="21209"/>
                </a:lnTo>
                <a:lnTo>
                  <a:pt x="0" y="83947"/>
                </a:lnTo>
                <a:lnTo>
                  <a:pt x="0" y="89154"/>
                </a:lnTo>
                <a:lnTo>
                  <a:pt x="27813" y="151765"/>
                </a:lnTo>
                <a:lnTo>
                  <a:pt x="35179" y="149225"/>
                </a:lnTo>
                <a:lnTo>
                  <a:pt x="12827" y="86614"/>
                </a:lnTo>
                <a:lnTo>
                  <a:pt x="35179" y="23876"/>
                </a:lnTo>
                <a:close/>
              </a:path>
              <a:path w="2981959" h="172720">
                <a:moveTo>
                  <a:pt x="169926" y="21590"/>
                </a:moveTo>
                <a:lnTo>
                  <a:pt x="159131" y="21590"/>
                </a:lnTo>
                <a:lnTo>
                  <a:pt x="159131" y="151384"/>
                </a:lnTo>
                <a:lnTo>
                  <a:pt x="169926" y="151384"/>
                </a:lnTo>
                <a:lnTo>
                  <a:pt x="169926" y="21590"/>
                </a:lnTo>
                <a:close/>
              </a:path>
              <a:path w="2981959" h="172720">
                <a:moveTo>
                  <a:pt x="312801" y="21590"/>
                </a:moveTo>
                <a:lnTo>
                  <a:pt x="302006" y="21590"/>
                </a:lnTo>
                <a:lnTo>
                  <a:pt x="302006" y="151384"/>
                </a:lnTo>
                <a:lnTo>
                  <a:pt x="312801" y="151384"/>
                </a:lnTo>
                <a:lnTo>
                  <a:pt x="312801" y="21590"/>
                </a:lnTo>
                <a:close/>
              </a:path>
              <a:path w="2981959" h="172720">
                <a:moveTo>
                  <a:pt x="449453" y="83947"/>
                </a:moveTo>
                <a:lnTo>
                  <a:pt x="421640" y="21209"/>
                </a:lnTo>
                <a:lnTo>
                  <a:pt x="414147" y="23749"/>
                </a:lnTo>
                <a:lnTo>
                  <a:pt x="436626" y="86487"/>
                </a:lnTo>
                <a:lnTo>
                  <a:pt x="414147" y="149098"/>
                </a:lnTo>
                <a:lnTo>
                  <a:pt x="421640" y="151765"/>
                </a:lnTo>
                <a:lnTo>
                  <a:pt x="449453" y="89027"/>
                </a:lnTo>
                <a:lnTo>
                  <a:pt x="449453" y="83947"/>
                </a:lnTo>
                <a:close/>
              </a:path>
              <a:path w="2981959" h="172720">
                <a:moveTo>
                  <a:pt x="516636" y="5715"/>
                </a:moveTo>
                <a:lnTo>
                  <a:pt x="514858" y="0"/>
                </a:lnTo>
                <a:lnTo>
                  <a:pt x="504609" y="4000"/>
                </a:lnTo>
                <a:lnTo>
                  <a:pt x="495617" y="10287"/>
                </a:lnTo>
                <a:lnTo>
                  <a:pt x="472465" y="55803"/>
                </a:lnTo>
                <a:lnTo>
                  <a:pt x="469519" y="86360"/>
                </a:lnTo>
                <a:lnTo>
                  <a:pt x="470217" y="101536"/>
                </a:lnTo>
                <a:lnTo>
                  <a:pt x="481330" y="143002"/>
                </a:lnTo>
                <a:lnTo>
                  <a:pt x="514858" y="172593"/>
                </a:lnTo>
                <a:lnTo>
                  <a:pt x="516636" y="166878"/>
                </a:lnTo>
                <a:lnTo>
                  <a:pt x="508723" y="162788"/>
                </a:lnTo>
                <a:lnTo>
                  <a:pt x="501815" y="156806"/>
                </a:lnTo>
                <a:lnTo>
                  <a:pt x="484530" y="115404"/>
                </a:lnTo>
                <a:lnTo>
                  <a:pt x="482346" y="86360"/>
                </a:lnTo>
                <a:lnTo>
                  <a:pt x="482892" y="71196"/>
                </a:lnTo>
                <a:lnTo>
                  <a:pt x="491109" y="33401"/>
                </a:lnTo>
                <a:lnTo>
                  <a:pt x="508723" y="9867"/>
                </a:lnTo>
                <a:lnTo>
                  <a:pt x="516636" y="5715"/>
                </a:lnTo>
                <a:close/>
              </a:path>
              <a:path w="2981959" h="172720">
                <a:moveTo>
                  <a:pt x="563753" y="3302"/>
                </a:moveTo>
                <a:lnTo>
                  <a:pt x="556260" y="889"/>
                </a:lnTo>
                <a:lnTo>
                  <a:pt x="528447" y="83693"/>
                </a:lnTo>
                <a:lnTo>
                  <a:pt x="528447" y="88900"/>
                </a:lnTo>
                <a:lnTo>
                  <a:pt x="556260" y="171831"/>
                </a:lnTo>
                <a:lnTo>
                  <a:pt x="563753" y="169291"/>
                </a:lnTo>
                <a:lnTo>
                  <a:pt x="541274" y="86360"/>
                </a:lnTo>
                <a:lnTo>
                  <a:pt x="563753" y="3302"/>
                </a:lnTo>
                <a:close/>
              </a:path>
              <a:path w="2981959" h="172720">
                <a:moveTo>
                  <a:pt x="675767" y="0"/>
                </a:moveTo>
                <a:lnTo>
                  <a:pt x="664972" y="0"/>
                </a:lnTo>
                <a:lnTo>
                  <a:pt x="664972" y="172593"/>
                </a:lnTo>
                <a:lnTo>
                  <a:pt x="675767" y="172593"/>
                </a:lnTo>
                <a:lnTo>
                  <a:pt x="675767" y="0"/>
                </a:lnTo>
                <a:close/>
              </a:path>
              <a:path w="2981959" h="172720">
                <a:moveTo>
                  <a:pt x="884669" y="0"/>
                </a:moveTo>
                <a:lnTo>
                  <a:pt x="874014" y="0"/>
                </a:lnTo>
                <a:lnTo>
                  <a:pt x="874014" y="172593"/>
                </a:lnTo>
                <a:lnTo>
                  <a:pt x="884669" y="172593"/>
                </a:lnTo>
                <a:lnTo>
                  <a:pt x="884669" y="0"/>
                </a:lnTo>
                <a:close/>
              </a:path>
              <a:path w="2981959" h="172720">
                <a:moveTo>
                  <a:pt x="1044067" y="83820"/>
                </a:moveTo>
                <a:lnTo>
                  <a:pt x="1016127" y="889"/>
                </a:lnTo>
                <a:lnTo>
                  <a:pt x="1008761" y="3302"/>
                </a:lnTo>
                <a:lnTo>
                  <a:pt x="1031240" y="86360"/>
                </a:lnTo>
                <a:lnTo>
                  <a:pt x="1008761" y="169291"/>
                </a:lnTo>
                <a:lnTo>
                  <a:pt x="1016127" y="171831"/>
                </a:lnTo>
                <a:lnTo>
                  <a:pt x="1044067" y="89027"/>
                </a:lnTo>
                <a:lnTo>
                  <a:pt x="1044067" y="83820"/>
                </a:lnTo>
                <a:close/>
              </a:path>
              <a:path w="2981959" h="172720">
                <a:moveTo>
                  <a:pt x="1103249" y="86360"/>
                </a:moveTo>
                <a:lnTo>
                  <a:pt x="1096594" y="42202"/>
                </a:lnTo>
                <a:lnTo>
                  <a:pt x="1068146" y="4000"/>
                </a:lnTo>
                <a:lnTo>
                  <a:pt x="1057910" y="0"/>
                </a:lnTo>
                <a:lnTo>
                  <a:pt x="1056132" y="5715"/>
                </a:lnTo>
                <a:lnTo>
                  <a:pt x="1064082" y="9867"/>
                </a:lnTo>
                <a:lnTo>
                  <a:pt x="1071003" y="15849"/>
                </a:lnTo>
                <a:lnTo>
                  <a:pt x="1088237" y="57315"/>
                </a:lnTo>
                <a:lnTo>
                  <a:pt x="1089787" y="70535"/>
                </a:lnTo>
                <a:lnTo>
                  <a:pt x="1089875" y="71196"/>
                </a:lnTo>
                <a:lnTo>
                  <a:pt x="1090422" y="86360"/>
                </a:lnTo>
                <a:lnTo>
                  <a:pt x="1089875" y="101536"/>
                </a:lnTo>
                <a:lnTo>
                  <a:pt x="1088237" y="115404"/>
                </a:lnTo>
                <a:lnTo>
                  <a:pt x="1071003" y="156806"/>
                </a:lnTo>
                <a:lnTo>
                  <a:pt x="1056132" y="166878"/>
                </a:lnTo>
                <a:lnTo>
                  <a:pt x="1057910" y="172593"/>
                </a:lnTo>
                <a:lnTo>
                  <a:pt x="1091438" y="143002"/>
                </a:lnTo>
                <a:lnTo>
                  <a:pt x="1102499" y="102184"/>
                </a:lnTo>
                <a:lnTo>
                  <a:pt x="1103249" y="86360"/>
                </a:lnTo>
                <a:close/>
              </a:path>
              <a:path w="2981959" h="172720">
                <a:moveTo>
                  <a:pt x="1406779" y="23876"/>
                </a:moveTo>
                <a:lnTo>
                  <a:pt x="1399413" y="21209"/>
                </a:lnTo>
                <a:lnTo>
                  <a:pt x="1371600" y="83947"/>
                </a:lnTo>
                <a:lnTo>
                  <a:pt x="1371600" y="89154"/>
                </a:lnTo>
                <a:lnTo>
                  <a:pt x="1399413" y="151765"/>
                </a:lnTo>
                <a:lnTo>
                  <a:pt x="1406779" y="149225"/>
                </a:lnTo>
                <a:lnTo>
                  <a:pt x="1384427" y="86614"/>
                </a:lnTo>
                <a:lnTo>
                  <a:pt x="1406779" y="23876"/>
                </a:lnTo>
                <a:close/>
              </a:path>
              <a:path w="2981959" h="172720">
                <a:moveTo>
                  <a:pt x="1541526" y="21590"/>
                </a:moveTo>
                <a:lnTo>
                  <a:pt x="1530731" y="21590"/>
                </a:lnTo>
                <a:lnTo>
                  <a:pt x="1530731" y="151384"/>
                </a:lnTo>
                <a:lnTo>
                  <a:pt x="1541526" y="151384"/>
                </a:lnTo>
                <a:lnTo>
                  <a:pt x="1541526" y="21590"/>
                </a:lnTo>
                <a:close/>
              </a:path>
              <a:path w="2981959" h="172720">
                <a:moveTo>
                  <a:pt x="1684401" y="21590"/>
                </a:moveTo>
                <a:lnTo>
                  <a:pt x="1673606" y="21590"/>
                </a:lnTo>
                <a:lnTo>
                  <a:pt x="1673606" y="151384"/>
                </a:lnTo>
                <a:lnTo>
                  <a:pt x="1684401" y="151384"/>
                </a:lnTo>
                <a:lnTo>
                  <a:pt x="1684401" y="21590"/>
                </a:lnTo>
                <a:close/>
              </a:path>
              <a:path w="2981959" h="172720">
                <a:moveTo>
                  <a:pt x="1821053" y="83947"/>
                </a:moveTo>
                <a:lnTo>
                  <a:pt x="1793240" y="21209"/>
                </a:lnTo>
                <a:lnTo>
                  <a:pt x="1785747" y="23749"/>
                </a:lnTo>
                <a:lnTo>
                  <a:pt x="1808226" y="86487"/>
                </a:lnTo>
                <a:lnTo>
                  <a:pt x="1785747" y="149098"/>
                </a:lnTo>
                <a:lnTo>
                  <a:pt x="1793240" y="151765"/>
                </a:lnTo>
                <a:lnTo>
                  <a:pt x="1821053" y="89027"/>
                </a:lnTo>
                <a:lnTo>
                  <a:pt x="1821053" y="83947"/>
                </a:lnTo>
                <a:close/>
              </a:path>
              <a:path w="2981959" h="172720">
                <a:moveTo>
                  <a:pt x="1872615" y="23876"/>
                </a:moveTo>
                <a:lnTo>
                  <a:pt x="1865122" y="21209"/>
                </a:lnTo>
                <a:lnTo>
                  <a:pt x="1837309" y="83947"/>
                </a:lnTo>
                <a:lnTo>
                  <a:pt x="1837309" y="89154"/>
                </a:lnTo>
                <a:lnTo>
                  <a:pt x="1865122" y="151765"/>
                </a:lnTo>
                <a:lnTo>
                  <a:pt x="1872615" y="149225"/>
                </a:lnTo>
                <a:lnTo>
                  <a:pt x="1850136" y="86614"/>
                </a:lnTo>
                <a:lnTo>
                  <a:pt x="1872615" y="23876"/>
                </a:lnTo>
                <a:close/>
              </a:path>
              <a:path w="2981959" h="172720">
                <a:moveTo>
                  <a:pt x="2007235" y="21590"/>
                </a:moveTo>
                <a:lnTo>
                  <a:pt x="1996567" y="21590"/>
                </a:lnTo>
                <a:lnTo>
                  <a:pt x="1996567" y="151384"/>
                </a:lnTo>
                <a:lnTo>
                  <a:pt x="2007235" y="151384"/>
                </a:lnTo>
                <a:lnTo>
                  <a:pt x="2007235" y="21590"/>
                </a:lnTo>
                <a:close/>
              </a:path>
              <a:path w="2981959" h="172720">
                <a:moveTo>
                  <a:pt x="2150110" y="21590"/>
                </a:moveTo>
                <a:lnTo>
                  <a:pt x="2139442" y="21590"/>
                </a:lnTo>
                <a:lnTo>
                  <a:pt x="2139442" y="151384"/>
                </a:lnTo>
                <a:lnTo>
                  <a:pt x="2150110" y="151384"/>
                </a:lnTo>
                <a:lnTo>
                  <a:pt x="2150110" y="21590"/>
                </a:lnTo>
                <a:close/>
              </a:path>
              <a:path w="2981959" h="172720">
                <a:moveTo>
                  <a:pt x="2286889" y="83947"/>
                </a:moveTo>
                <a:lnTo>
                  <a:pt x="2258949" y="21209"/>
                </a:lnTo>
                <a:lnTo>
                  <a:pt x="2251583" y="23749"/>
                </a:lnTo>
                <a:lnTo>
                  <a:pt x="2273935" y="86487"/>
                </a:lnTo>
                <a:lnTo>
                  <a:pt x="2251583" y="149098"/>
                </a:lnTo>
                <a:lnTo>
                  <a:pt x="2258949" y="151765"/>
                </a:lnTo>
                <a:lnTo>
                  <a:pt x="2286889" y="89027"/>
                </a:lnTo>
                <a:lnTo>
                  <a:pt x="2286889" y="83947"/>
                </a:lnTo>
                <a:close/>
              </a:path>
              <a:path w="2981959" h="172720">
                <a:moveTo>
                  <a:pt x="2471547" y="21590"/>
                </a:moveTo>
                <a:lnTo>
                  <a:pt x="2460879" y="21590"/>
                </a:lnTo>
                <a:lnTo>
                  <a:pt x="2460879" y="151384"/>
                </a:lnTo>
                <a:lnTo>
                  <a:pt x="2471547" y="151384"/>
                </a:lnTo>
                <a:lnTo>
                  <a:pt x="2471547" y="21590"/>
                </a:lnTo>
                <a:close/>
              </a:path>
              <a:path w="2981959" h="172720">
                <a:moveTo>
                  <a:pt x="2531745" y="23876"/>
                </a:moveTo>
                <a:lnTo>
                  <a:pt x="2524379" y="21209"/>
                </a:lnTo>
                <a:lnTo>
                  <a:pt x="2496566" y="83947"/>
                </a:lnTo>
                <a:lnTo>
                  <a:pt x="2496566" y="89154"/>
                </a:lnTo>
                <a:lnTo>
                  <a:pt x="2524379" y="151765"/>
                </a:lnTo>
                <a:lnTo>
                  <a:pt x="2531745" y="149225"/>
                </a:lnTo>
                <a:lnTo>
                  <a:pt x="2509393" y="86614"/>
                </a:lnTo>
                <a:lnTo>
                  <a:pt x="2531745" y="23876"/>
                </a:lnTo>
                <a:close/>
              </a:path>
              <a:path w="2981959" h="172720">
                <a:moveTo>
                  <a:pt x="2666492" y="21590"/>
                </a:moveTo>
                <a:lnTo>
                  <a:pt x="2655697" y="21590"/>
                </a:lnTo>
                <a:lnTo>
                  <a:pt x="2655697" y="151384"/>
                </a:lnTo>
                <a:lnTo>
                  <a:pt x="2666492" y="151384"/>
                </a:lnTo>
                <a:lnTo>
                  <a:pt x="2666492" y="21590"/>
                </a:lnTo>
                <a:close/>
              </a:path>
              <a:path w="2981959" h="172720">
                <a:moveTo>
                  <a:pt x="2809367" y="21590"/>
                </a:moveTo>
                <a:lnTo>
                  <a:pt x="2798572" y="21590"/>
                </a:lnTo>
                <a:lnTo>
                  <a:pt x="2798572" y="151384"/>
                </a:lnTo>
                <a:lnTo>
                  <a:pt x="2809367" y="151384"/>
                </a:lnTo>
                <a:lnTo>
                  <a:pt x="2809367" y="21590"/>
                </a:lnTo>
                <a:close/>
              </a:path>
              <a:path w="2981959" h="172720">
                <a:moveTo>
                  <a:pt x="2946019" y="83947"/>
                </a:moveTo>
                <a:lnTo>
                  <a:pt x="2918206" y="21209"/>
                </a:lnTo>
                <a:lnTo>
                  <a:pt x="2910713" y="23749"/>
                </a:lnTo>
                <a:lnTo>
                  <a:pt x="2933192" y="86487"/>
                </a:lnTo>
                <a:lnTo>
                  <a:pt x="2910713" y="149098"/>
                </a:lnTo>
                <a:lnTo>
                  <a:pt x="2918206" y="151765"/>
                </a:lnTo>
                <a:lnTo>
                  <a:pt x="2946019" y="89027"/>
                </a:lnTo>
                <a:lnTo>
                  <a:pt x="2946019" y="83947"/>
                </a:lnTo>
                <a:close/>
              </a:path>
              <a:path w="2981959" h="172720">
                <a:moveTo>
                  <a:pt x="2981579" y="21590"/>
                </a:moveTo>
                <a:lnTo>
                  <a:pt x="2970784" y="21590"/>
                </a:lnTo>
                <a:lnTo>
                  <a:pt x="2970784" y="151384"/>
                </a:lnTo>
                <a:lnTo>
                  <a:pt x="2981579" y="151384"/>
                </a:lnTo>
                <a:lnTo>
                  <a:pt x="2981579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632443" y="4854892"/>
            <a:ext cx="28702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latin typeface="Cambria Math"/>
                <a:cs typeface="Cambria Math"/>
              </a:rPr>
              <a:t>2</a:t>
            </a:r>
            <a:r>
              <a:rPr dirty="0" sz="800" spc="190">
                <a:latin typeface="Cambria Math"/>
                <a:cs typeface="Cambria Math"/>
              </a:rPr>
              <a:t> </a:t>
            </a:r>
            <a:r>
              <a:rPr dirty="0" baseline="-20202" sz="1650" spc="-75">
                <a:latin typeface="Cambria Math"/>
                <a:cs typeface="Cambria Math"/>
              </a:rPr>
              <a:t>=</a:t>
            </a:r>
            <a:endParaRPr baseline="-20202" sz="165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927973" y="4949063"/>
            <a:ext cx="398780" cy="130810"/>
          </a:xfrm>
          <a:custGeom>
            <a:avLst/>
            <a:gdLst/>
            <a:ahLst/>
            <a:cxnLst/>
            <a:rect l="l" t="t" r="r" b="b"/>
            <a:pathLst>
              <a:path w="398779" h="130810">
                <a:moveTo>
                  <a:pt x="10795" y="381"/>
                </a:moveTo>
                <a:lnTo>
                  <a:pt x="0" y="381"/>
                </a:lnTo>
                <a:lnTo>
                  <a:pt x="0" y="130175"/>
                </a:lnTo>
                <a:lnTo>
                  <a:pt x="10795" y="130175"/>
                </a:lnTo>
                <a:lnTo>
                  <a:pt x="10795" y="381"/>
                </a:lnTo>
                <a:close/>
              </a:path>
              <a:path w="398779" h="130810">
                <a:moveTo>
                  <a:pt x="70993" y="2667"/>
                </a:moveTo>
                <a:lnTo>
                  <a:pt x="63500" y="0"/>
                </a:lnTo>
                <a:lnTo>
                  <a:pt x="35687" y="62738"/>
                </a:lnTo>
                <a:lnTo>
                  <a:pt x="35687" y="67945"/>
                </a:lnTo>
                <a:lnTo>
                  <a:pt x="63500" y="130556"/>
                </a:lnTo>
                <a:lnTo>
                  <a:pt x="70993" y="128016"/>
                </a:lnTo>
                <a:lnTo>
                  <a:pt x="48514" y="65405"/>
                </a:lnTo>
                <a:lnTo>
                  <a:pt x="70993" y="2667"/>
                </a:lnTo>
                <a:close/>
              </a:path>
              <a:path w="398779" h="130810">
                <a:moveTo>
                  <a:pt x="205613" y="381"/>
                </a:moveTo>
                <a:lnTo>
                  <a:pt x="194945" y="381"/>
                </a:lnTo>
                <a:lnTo>
                  <a:pt x="194945" y="130175"/>
                </a:lnTo>
                <a:lnTo>
                  <a:pt x="205613" y="130175"/>
                </a:lnTo>
                <a:lnTo>
                  <a:pt x="205613" y="381"/>
                </a:lnTo>
                <a:close/>
              </a:path>
              <a:path w="398779" h="130810">
                <a:moveTo>
                  <a:pt x="362839" y="62738"/>
                </a:moveTo>
                <a:lnTo>
                  <a:pt x="334899" y="0"/>
                </a:lnTo>
                <a:lnTo>
                  <a:pt x="327533" y="2540"/>
                </a:lnTo>
                <a:lnTo>
                  <a:pt x="349885" y="65278"/>
                </a:lnTo>
                <a:lnTo>
                  <a:pt x="327533" y="127889"/>
                </a:lnTo>
                <a:lnTo>
                  <a:pt x="334899" y="130556"/>
                </a:lnTo>
                <a:lnTo>
                  <a:pt x="362839" y="67818"/>
                </a:lnTo>
                <a:lnTo>
                  <a:pt x="362839" y="62738"/>
                </a:lnTo>
                <a:close/>
              </a:path>
              <a:path w="398779" h="130810">
                <a:moveTo>
                  <a:pt x="398272" y="381"/>
                </a:moveTo>
                <a:lnTo>
                  <a:pt x="387604" y="381"/>
                </a:lnTo>
                <a:lnTo>
                  <a:pt x="387604" y="130175"/>
                </a:lnTo>
                <a:lnTo>
                  <a:pt x="398272" y="130175"/>
                </a:lnTo>
                <a:lnTo>
                  <a:pt x="398272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043804" y="4905946"/>
            <a:ext cx="424942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1196340" algn="l"/>
                <a:tab pos="3166110" algn="l"/>
                <a:tab pos="3968115" algn="l"/>
              </a:tabLst>
            </a:pPr>
            <a:r>
              <a:rPr dirty="0" sz="1100">
                <a:latin typeface="Cambria Math"/>
                <a:cs typeface="Cambria Math"/>
              </a:rPr>
              <a:t>∴</a:t>
            </a:r>
            <a:r>
              <a:rPr dirty="0" sz="1100" spc="10">
                <a:latin typeface="Cambria Math"/>
                <a:cs typeface="Cambria Math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Eq.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3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=</a:t>
            </a:r>
            <a:r>
              <a:rPr dirty="0" sz="1100" spc="335">
                <a:latin typeface="Times New Roman"/>
                <a:cs typeface="Times New Roman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0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sz="1100" spc="120">
                <a:latin typeface="Cambria Math"/>
                <a:cs typeface="Cambria Math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0</a:t>
            </a:r>
            <a:r>
              <a:rPr dirty="0" sz="1100" spc="9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baseline="27777" sz="1200">
                <a:latin typeface="Cambria Math"/>
                <a:cs typeface="Cambria Math"/>
              </a:rPr>
              <a:t>†</a:t>
            </a:r>
            <a:r>
              <a:rPr dirty="0" baseline="27777" sz="1200" spc="3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210">
                <a:latin typeface="Cambria Math"/>
                <a:cs typeface="Cambria Math"/>
              </a:rPr>
              <a:t>  </a:t>
            </a:r>
            <a:r>
              <a:rPr dirty="0" baseline="52083" sz="1200" spc="104">
                <a:latin typeface="Cambria Math"/>
                <a:cs typeface="Cambria Math"/>
              </a:rPr>
              <a:t>†</a:t>
            </a:r>
            <a:r>
              <a:rPr dirty="0" baseline="52083" sz="1200" spc="26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45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sz="1100" spc="13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155">
                <a:latin typeface="Cambria Math"/>
                <a:cs typeface="Cambria Math"/>
              </a:rPr>
              <a:t>  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14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sz="1100" spc="1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430">
                <a:latin typeface="Cambria Math"/>
                <a:cs typeface="Cambria Math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=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Cambria Math"/>
                <a:cs typeface="Cambria Math"/>
              </a:rPr>
              <a:t>𝜓</a:t>
            </a:r>
            <a:r>
              <a:rPr dirty="0" sz="1100" spc="1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𝑂</a:t>
            </a:r>
            <a:r>
              <a:rPr dirty="0" sz="1100" spc="130">
                <a:latin typeface="Cambria Math"/>
                <a:cs typeface="Cambria Math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𝜓</a:t>
            </a:r>
            <a:r>
              <a:rPr dirty="0" sz="1100" spc="114">
                <a:latin typeface="Cambria Math"/>
                <a:cs typeface="Cambria Math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𝜙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337040" y="4893309"/>
            <a:ext cx="8636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50">
                <a:latin typeface="Cambria Math"/>
                <a:cs typeface="Cambria Math"/>
              </a:rPr>
              <a:t>2</a:t>
            </a:r>
            <a:endParaRPr sz="800">
              <a:latin typeface="Cambria Math"/>
              <a:cs typeface="Cambria Math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867150" y="1952625"/>
            <a:ext cx="1626870" cy="4357370"/>
            <a:chOff x="3867150" y="1952625"/>
            <a:chExt cx="1626870" cy="4357370"/>
          </a:xfrm>
        </p:grpSpPr>
        <p:sp>
          <p:nvSpPr>
            <p:cNvPr id="31" name="object 31" descr=""/>
            <p:cNvSpPr/>
            <p:nvPr/>
          </p:nvSpPr>
          <p:spPr>
            <a:xfrm>
              <a:off x="3876675" y="1952625"/>
              <a:ext cx="0" cy="4357370"/>
            </a:xfrm>
            <a:custGeom>
              <a:avLst/>
              <a:gdLst/>
              <a:ahLst/>
              <a:cxnLst/>
              <a:rect l="l" t="t" r="r" b="b"/>
              <a:pathLst>
                <a:path w="0" h="4357370">
                  <a:moveTo>
                    <a:pt x="0" y="0"/>
                  </a:moveTo>
                  <a:lnTo>
                    <a:pt x="0" y="4357255"/>
                  </a:lnTo>
                </a:path>
              </a:pathLst>
            </a:custGeom>
            <a:ln w="19050">
              <a:solidFill>
                <a:srgbClr val="48486E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7311" y="5986856"/>
              <a:ext cx="147447" cy="13053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46572" y="5986856"/>
              <a:ext cx="147447" cy="130530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4095115" y="5774054"/>
            <a:ext cx="7706359" cy="3689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dirty="0" sz="1100" spc="-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dirty="0" sz="11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proof</a:t>
            </a:r>
            <a:r>
              <a:rPr dirty="0" sz="11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dirty="0" sz="11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generalized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n-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qubit</a:t>
            </a:r>
            <a:r>
              <a:rPr dirty="0" sz="11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states</a:t>
            </a:r>
            <a:r>
              <a:rPr dirty="0" sz="1100" spc="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assuming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our</a:t>
            </a:r>
            <a:r>
              <a:rPr dirty="0" sz="11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operator</a:t>
            </a:r>
            <a:r>
              <a:rPr dirty="0" sz="11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initial</a:t>
            </a:r>
            <a:r>
              <a:rPr dirty="0" sz="11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states</a:t>
            </a:r>
            <a:r>
              <a:rPr dirty="0" sz="1100" spc="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dirty="0" sz="11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multi-qubit</a:t>
            </a:r>
            <a:r>
              <a:rPr dirty="0" sz="1100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states</a:t>
            </a:r>
            <a:r>
              <a:rPr dirty="0" sz="1100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replacing</a:t>
            </a:r>
            <a:r>
              <a:rPr dirty="0" sz="11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0"/>
              </a:spcBef>
            </a:pPr>
            <a:r>
              <a:rPr dirty="0" sz="110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dirty="0" sz="1100" spc="135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100">
                <a:solidFill>
                  <a:srgbClr val="FF0000"/>
                </a:solidFill>
                <a:latin typeface="Cambria Math"/>
                <a:cs typeface="Cambria Math"/>
              </a:rPr>
              <a:t>⟨0|</a:t>
            </a:r>
            <a:r>
              <a:rPr dirty="0" sz="1100" spc="25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projector</a:t>
            </a:r>
            <a:r>
              <a:rPr dirty="0" sz="11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dirty="0" sz="1100" spc="3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Cambria Math"/>
                <a:cs typeface="Cambria Math"/>
              </a:rPr>
              <a:t>0</a:t>
            </a:r>
            <a:r>
              <a:rPr dirty="0" sz="1100" spc="13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dirty="0" baseline="27777" sz="1200" spc="-30">
                <a:solidFill>
                  <a:srgbClr val="FF0000"/>
                </a:solidFill>
                <a:latin typeface="Cambria Math"/>
                <a:cs typeface="Cambria Math"/>
              </a:rPr>
              <a:t>𝑛</a:t>
            </a:r>
            <a:r>
              <a:rPr dirty="0" sz="1100" spc="-20">
                <a:solidFill>
                  <a:srgbClr val="FF0000"/>
                </a:solidFill>
                <a:latin typeface="Cambria Math"/>
                <a:cs typeface="Cambria Math"/>
              </a:rPr>
              <a:t>⟨0</a:t>
            </a:r>
            <a:r>
              <a:rPr dirty="0" baseline="2525" sz="1650" spc="-30">
                <a:solidFill>
                  <a:srgbClr val="FF0000"/>
                </a:solidFill>
                <a:latin typeface="Cambria Math"/>
                <a:cs typeface="Cambria Math"/>
              </a:rPr>
              <a:t>|</a:t>
            </a:r>
            <a:r>
              <a:rPr dirty="0" baseline="27777" sz="1200" spc="-30">
                <a:solidFill>
                  <a:srgbClr val="FF0000"/>
                </a:solidFill>
                <a:latin typeface="Cambria Math"/>
                <a:cs typeface="Cambria Math"/>
              </a:rPr>
              <a:t>𝑛</a:t>
            </a:r>
            <a:endParaRPr baseline="27777" sz="1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2825" y="2771775"/>
              <a:ext cx="8486775" cy="32956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419475" y="3067050"/>
              <a:ext cx="2447925" cy="2324100"/>
            </a:xfrm>
            <a:custGeom>
              <a:avLst/>
              <a:gdLst/>
              <a:ahLst/>
              <a:cxnLst/>
              <a:rect l="l" t="t" r="r" b="b"/>
              <a:pathLst>
                <a:path w="2447925" h="2324100">
                  <a:moveTo>
                    <a:pt x="0" y="2324100"/>
                  </a:moveTo>
                  <a:lnTo>
                    <a:pt x="2447925" y="2324100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90525" y="3067050"/>
            <a:ext cx="2333625" cy="5143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algn="r" marR="71120">
              <a:lnSpc>
                <a:spcPct val="100000"/>
              </a:lnSpc>
              <a:spcBef>
                <a:spcPts val="49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vector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input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data,</a:t>
            </a:r>
            <a:endParaRPr sz="1200">
              <a:latin typeface="Times New Roman"/>
              <a:cs typeface="Times New Roman"/>
            </a:endParaRPr>
          </a:p>
          <a:p>
            <a:pPr algn="r" marR="6096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with 2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(purple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green)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552575" y="3581400"/>
            <a:ext cx="1872614" cy="687705"/>
          </a:xfrm>
          <a:custGeom>
            <a:avLst/>
            <a:gdLst/>
            <a:ahLst/>
            <a:cxnLst/>
            <a:rect l="l" t="t" r="r" b="b"/>
            <a:pathLst>
              <a:path w="1872614" h="687704">
                <a:moveTo>
                  <a:pt x="1796288" y="610997"/>
                </a:moveTo>
                <a:lnTo>
                  <a:pt x="1796288" y="687197"/>
                </a:lnTo>
                <a:lnTo>
                  <a:pt x="1853438" y="658622"/>
                </a:lnTo>
                <a:lnTo>
                  <a:pt x="1808988" y="658622"/>
                </a:lnTo>
                <a:lnTo>
                  <a:pt x="1808988" y="639572"/>
                </a:lnTo>
                <a:lnTo>
                  <a:pt x="1853438" y="639572"/>
                </a:lnTo>
                <a:lnTo>
                  <a:pt x="1796288" y="610997"/>
                </a:lnTo>
                <a:close/>
              </a:path>
              <a:path w="1872614" h="687704">
                <a:moveTo>
                  <a:pt x="19050" y="0"/>
                </a:moveTo>
                <a:lnTo>
                  <a:pt x="0" y="0"/>
                </a:lnTo>
                <a:lnTo>
                  <a:pt x="0" y="658622"/>
                </a:lnTo>
                <a:lnTo>
                  <a:pt x="1796288" y="658622"/>
                </a:lnTo>
                <a:lnTo>
                  <a:pt x="1796288" y="649097"/>
                </a:lnTo>
                <a:lnTo>
                  <a:pt x="19050" y="649097"/>
                </a:lnTo>
                <a:lnTo>
                  <a:pt x="9525" y="639572"/>
                </a:lnTo>
                <a:lnTo>
                  <a:pt x="19050" y="639572"/>
                </a:lnTo>
                <a:lnTo>
                  <a:pt x="19050" y="0"/>
                </a:lnTo>
                <a:close/>
              </a:path>
              <a:path w="1872614" h="687704">
                <a:moveTo>
                  <a:pt x="1853438" y="639572"/>
                </a:moveTo>
                <a:lnTo>
                  <a:pt x="1808988" y="639572"/>
                </a:lnTo>
                <a:lnTo>
                  <a:pt x="1808988" y="658622"/>
                </a:lnTo>
                <a:lnTo>
                  <a:pt x="1853438" y="658622"/>
                </a:lnTo>
                <a:lnTo>
                  <a:pt x="1872488" y="649097"/>
                </a:lnTo>
                <a:lnTo>
                  <a:pt x="1853438" y="639572"/>
                </a:lnTo>
                <a:close/>
              </a:path>
              <a:path w="1872614" h="687704">
                <a:moveTo>
                  <a:pt x="19050" y="639572"/>
                </a:moveTo>
                <a:lnTo>
                  <a:pt x="9525" y="639572"/>
                </a:lnTo>
                <a:lnTo>
                  <a:pt x="19050" y="649097"/>
                </a:lnTo>
                <a:lnTo>
                  <a:pt x="19050" y="639572"/>
                </a:lnTo>
                <a:close/>
              </a:path>
              <a:path w="1872614" h="687704">
                <a:moveTo>
                  <a:pt x="1796288" y="639572"/>
                </a:moveTo>
                <a:lnTo>
                  <a:pt x="19050" y="639572"/>
                </a:lnTo>
                <a:lnTo>
                  <a:pt x="19050" y="649097"/>
                </a:lnTo>
                <a:lnTo>
                  <a:pt x="1796288" y="649097"/>
                </a:lnTo>
                <a:lnTo>
                  <a:pt x="1796288" y="639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819650" y="2028825"/>
            <a:ext cx="3000375" cy="514350"/>
          </a:xfrm>
          <a:prstGeom prst="rect">
            <a:avLst/>
          </a:prstGeom>
          <a:ln w="19050">
            <a:solidFill>
              <a:srgbClr val="155F82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13690" marR="203200" indent="-97790">
              <a:lnSpc>
                <a:spcPct val="104299"/>
              </a:lnSpc>
              <a:spcBef>
                <a:spcPts val="470"/>
              </a:spcBef>
            </a:pPr>
            <a:r>
              <a:rPr dirty="0" sz="1200">
                <a:latin typeface="Times New Roman"/>
                <a:cs typeface="Times New Roman"/>
              </a:rPr>
              <a:t>Mapping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between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feature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Quantum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Feature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Map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(data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encoding)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305550" y="2543175"/>
            <a:ext cx="650240" cy="230504"/>
          </a:xfrm>
          <a:custGeom>
            <a:avLst/>
            <a:gdLst/>
            <a:ahLst/>
            <a:cxnLst/>
            <a:rect l="l" t="t" r="r" b="b"/>
            <a:pathLst>
              <a:path w="650240" h="230505">
                <a:moveTo>
                  <a:pt x="602106" y="154050"/>
                </a:moveTo>
                <a:lnTo>
                  <a:pt x="573531" y="154050"/>
                </a:lnTo>
                <a:lnTo>
                  <a:pt x="611631" y="230250"/>
                </a:lnTo>
                <a:lnTo>
                  <a:pt x="643381" y="166750"/>
                </a:lnTo>
                <a:lnTo>
                  <a:pt x="602106" y="166750"/>
                </a:lnTo>
                <a:lnTo>
                  <a:pt x="602106" y="154050"/>
                </a:lnTo>
                <a:close/>
              </a:path>
              <a:path w="650240" h="230505">
                <a:moveTo>
                  <a:pt x="602106" y="115188"/>
                </a:moveTo>
                <a:lnTo>
                  <a:pt x="602106" y="166750"/>
                </a:lnTo>
                <a:lnTo>
                  <a:pt x="621156" y="166750"/>
                </a:lnTo>
                <a:lnTo>
                  <a:pt x="621156" y="124713"/>
                </a:lnTo>
                <a:lnTo>
                  <a:pt x="611631" y="124713"/>
                </a:lnTo>
                <a:lnTo>
                  <a:pt x="602106" y="115188"/>
                </a:lnTo>
                <a:close/>
              </a:path>
              <a:path w="650240" h="230505">
                <a:moveTo>
                  <a:pt x="649731" y="154050"/>
                </a:moveTo>
                <a:lnTo>
                  <a:pt x="621156" y="154050"/>
                </a:lnTo>
                <a:lnTo>
                  <a:pt x="621156" y="166750"/>
                </a:lnTo>
                <a:lnTo>
                  <a:pt x="643381" y="166750"/>
                </a:lnTo>
                <a:lnTo>
                  <a:pt x="649731" y="154050"/>
                </a:lnTo>
                <a:close/>
              </a:path>
              <a:path w="650240" h="230505">
                <a:moveTo>
                  <a:pt x="19050" y="0"/>
                </a:moveTo>
                <a:lnTo>
                  <a:pt x="0" y="0"/>
                </a:lnTo>
                <a:lnTo>
                  <a:pt x="0" y="124713"/>
                </a:lnTo>
                <a:lnTo>
                  <a:pt x="602106" y="124713"/>
                </a:lnTo>
                <a:lnTo>
                  <a:pt x="602106" y="115188"/>
                </a:lnTo>
                <a:lnTo>
                  <a:pt x="19050" y="115188"/>
                </a:lnTo>
                <a:lnTo>
                  <a:pt x="9525" y="105663"/>
                </a:lnTo>
                <a:lnTo>
                  <a:pt x="19050" y="105663"/>
                </a:lnTo>
                <a:lnTo>
                  <a:pt x="19050" y="0"/>
                </a:lnTo>
                <a:close/>
              </a:path>
              <a:path w="650240" h="230505">
                <a:moveTo>
                  <a:pt x="621156" y="105663"/>
                </a:moveTo>
                <a:lnTo>
                  <a:pt x="19050" y="105663"/>
                </a:lnTo>
                <a:lnTo>
                  <a:pt x="19050" y="115188"/>
                </a:lnTo>
                <a:lnTo>
                  <a:pt x="602106" y="115188"/>
                </a:lnTo>
                <a:lnTo>
                  <a:pt x="611631" y="124713"/>
                </a:lnTo>
                <a:lnTo>
                  <a:pt x="621156" y="124713"/>
                </a:lnTo>
                <a:lnTo>
                  <a:pt x="621156" y="105663"/>
                </a:lnTo>
                <a:close/>
              </a:path>
              <a:path w="650240" h="230505">
                <a:moveTo>
                  <a:pt x="19050" y="105663"/>
                </a:moveTo>
                <a:lnTo>
                  <a:pt x="9525" y="105663"/>
                </a:lnTo>
                <a:lnTo>
                  <a:pt x="19050" y="115188"/>
                </a:lnTo>
                <a:lnTo>
                  <a:pt x="19050" y="105663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3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200" b="1">
                <a:latin typeface="Tahoma"/>
                <a:cs typeface="Tahoma"/>
              </a:rPr>
              <a:t>Explicit</a:t>
            </a:r>
            <a:r>
              <a:rPr dirty="0" sz="3200" spc="-70" b="1">
                <a:latin typeface="Tahoma"/>
                <a:cs typeface="Tahoma"/>
              </a:rPr>
              <a:t> </a:t>
            </a:r>
            <a:r>
              <a:rPr dirty="0" sz="3200" spc="-165" b="1">
                <a:latin typeface="Tahoma"/>
                <a:cs typeface="Tahoma"/>
              </a:rPr>
              <a:t>Models</a:t>
            </a:r>
            <a:r>
              <a:rPr dirty="0" sz="3200" spc="-145" b="1">
                <a:latin typeface="Tahoma"/>
                <a:cs typeface="Tahoma"/>
              </a:rPr>
              <a:t> </a:t>
            </a:r>
            <a:r>
              <a:rPr dirty="0" sz="3200" spc="-265" b="1">
                <a:latin typeface="Tahoma"/>
                <a:cs typeface="Tahoma"/>
              </a:rPr>
              <a:t>as</a:t>
            </a:r>
            <a:r>
              <a:rPr dirty="0" sz="3200" spc="-150" b="1">
                <a:latin typeface="Tahoma"/>
                <a:cs typeface="Tahoma"/>
              </a:rPr>
              <a:t> </a:t>
            </a:r>
            <a:r>
              <a:rPr dirty="0" sz="3200" spc="-185" b="1">
                <a:latin typeface="Tahoma"/>
                <a:cs typeface="Tahoma"/>
              </a:rPr>
              <a:t>Hyperplanes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72325" y="5172075"/>
            <a:ext cx="695325" cy="619125"/>
          </a:xfrm>
          <a:prstGeom prst="rect">
            <a:avLst/>
          </a:prstGeom>
          <a:solidFill>
            <a:srgbClr val="FFF1CC"/>
          </a:solidFill>
        </p:spPr>
        <p:txBody>
          <a:bodyPr wrap="square" lIns="0" tIns="160655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265"/>
              </a:spcBef>
            </a:pPr>
            <a:r>
              <a:rPr dirty="0" sz="1800" spc="-20">
                <a:latin typeface="Cambria Math"/>
                <a:cs typeface="Cambria Math"/>
              </a:rPr>
              <a:t>𝑈(𝜃)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05550" y="5172075"/>
            <a:ext cx="695325" cy="619125"/>
          </a:xfrm>
          <a:prstGeom prst="rect">
            <a:avLst/>
          </a:prstGeom>
          <a:solidFill>
            <a:srgbClr val="FFF1CC"/>
          </a:solidFill>
        </p:spPr>
        <p:txBody>
          <a:bodyPr wrap="square" lIns="0" tIns="16065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265"/>
              </a:spcBef>
            </a:pPr>
            <a:r>
              <a:rPr dirty="0" sz="1800" spc="-20">
                <a:latin typeface="Cambria Math"/>
                <a:cs typeface="Cambria Math"/>
              </a:rPr>
              <a:t>𝜙(𝑥)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35"/>
              <a:t>Explicit</a:t>
            </a:r>
            <a:r>
              <a:rPr dirty="0" spc="-455"/>
              <a:t> </a:t>
            </a:r>
            <a:r>
              <a:rPr dirty="0" spc="-114"/>
              <a:t>Model</a:t>
            </a:r>
            <a:r>
              <a:rPr dirty="0" spc="-420"/>
              <a:t> </a:t>
            </a:r>
            <a:r>
              <a:rPr dirty="0" sz="2750" spc="-155"/>
              <a:t>in</a:t>
            </a:r>
            <a:r>
              <a:rPr dirty="0" sz="2750" spc="-254"/>
              <a:t> </a:t>
            </a:r>
            <a:r>
              <a:rPr dirty="0" sz="2750" spc="-20"/>
              <a:t>Code</a:t>
            </a:r>
            <a:endParaRPr sz="27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53288" y="1181100"/>
          <a:ext cx="5276850" cy="288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2075"/>
              </a:tblGrid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4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interface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A6DA94"/>
                          </a:solidFill>
                          <a:latin typeface="Consolas"/>
                          <a:cs typeface="Consolas"/>
                        </a:rPr>
                        <a:t>'tf'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90170">
                        <a:lnSpc>
                          <a:spcPts val="1440"/>
                        </a:lnSpc>
                        <a:spcBef>
                          <a:spcPts val="80"/>
                        </a:spcBef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250" spc="29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explicit_model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54610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1E1E2D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452120" marR="2449195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2540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1823720">
                <a:tc>
                  <a:txBody>
                    <a:bodyPr/>
                    <a:lstStyle/>
                    <a:p>
                      <a:pPr marL="452120">
                        <a:lnSpc>
                          <a:spcPts val="124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12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7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184785" indent="-362585">
                        <a:lnSpc>
                          <a:spcPct val="10510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65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][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-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2528570" indent="-362585">
                        <a:lnSpc>
                          <a:spcPts val="1580"/>
                        </a:lnSpc>
                        <a:spcBef>
                          <a:spcPts val="60"/>
                        </a:spcBef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%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814705">
                        <a:lnSpc>
                          <a:spcPts val="1435"/>
                        </a:lnSpc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algn="ctr" marR="13512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algn="ctr" marR="13512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250" spc="1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1E1E2D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295275" y="4429125"/>
            <a:ext cx="9187815" cy="1657350"/>
            <a:chOff x="295275" y="4429125"/>
            <a:chExt cx="9187815" cy="1657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75" y="4429125"/>
              <a:ext cx="7305675" cy="16573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07858" y="4759705"/>
              <a:ext cx="1136015" cy="212090"/>
            </a:xfrm>
            <a:custGeom>
              <a:avLst/>
              <a:gdLst/>
              <a:ahLst/>
              <a:cxnLst/>
              <a:rect l="l" t="t" r="r" b="b"/>
              <a:pathLst>
                <a:path w="1136015" h="212089">
                  <a:moveTo>
                    <a:pt x="70612" y="8636"/>
                  </a:moveTo>
                  <a:lnTo>
                    <a:pt x="67564" y="0"/>
                  </a:lnTo>
                  <a:lnTo>
                    <a:pt x="52197" y="5537"/>
                  </a:lnTo>
                  <a:lnTo>
                    <a:pt x="38735" y="13550"/>
                  </a:lnTo>
                  <a:lnTo>
                    <a:pt x="9855" y="52095"/>
                  </a:lnTo>
                  <a:lnTo>
                    <a:pt x="63" y="104775"/>
                  </a:lnTo>
                  <a:lnTo>
                    <a:pt x="0" y="105918"/>
                  </a:lnTo>
                  <a:lnTo>
                    <a:pt x="977" y="123444"/>
                  </a:lnTo>
                  <a:lnTo>
                    <a:pt x="17399" y="174752"/>
                  </a:lnTo>
                  <a:lnTo>
                    <a:pt x="52146" y="206184"/>
                  </a:lnTo>
                  <a:lnTo>
                    <a:pt x="67564" y="211709"/>
                  </a:lnTo>
                  <a:lnTo>
                    <a:pt x="70231" y="203200"/>
                  </a:lnTo>
                  <a:lnTo>
                    <a:pt x="58178" y="197802"/>
                  </a:lnTo>
                  <a:lnTo>
                    <a:pt x="47764" y="190334"/>
                  </a:lnTo>
                  <a:lnTo>
                    <a:pt x="26365" y="155638"/>
                  </a:lnTo>
                  <a:lnTo>
                    <a:pt x="19342" y="105918"/>
                  </a:lnTo>
                  <a:lnTo>
                    <a:pt x="19304" y="104775"/>
                  </a:lnTo>
                  <a:lnTo>
                    <a:pt x="20078" y="86728"/>
                  </a:lnTo>
                  <a:lnTo>
                    <a:pt x="31877" y="42164"/>
                  </a:lnTo>
                  <a:lnTo>
                    <a:pt x="58394" y="13957"/>
                  </a:lnTo>
                  <a:lnTo>
                    <a:pt x="70612" y="8636"/>
                  </a:lnTo>
                  <a:close/>
                </a:path>
                <a:path w="1136015" h="212089">
                  <a:moveTo>
                    <a:pt x="313309" y="105918"/>
                  </a:moveTo>
                  <a:lnTo>
                    <a:pt x="312216" y="86728"/>
                  </a:lnTo>
                  <a:lnTo>
                    <a:pt x="312204" y="86487"/>
                  </a:lnTo>
                  <a:lnTo>
                    <a:pt x="308927" y="68554"/>
                  </a:lnTo>
                  <a:lnTo>
                    <a:pt x="286131" y="24066"/>
                  </a:lnTo>
                  <a:lnTo>
                    <a:pt x="245745" y="0"/>
                  </a:lnTo>
                  <a:lnTo>
                    <a:pt x="242697" y="8636"/>
                  </a:lnTo>
                  <a:lnTo>
                    <a:pt x="254977" y="13957"/>
                  </a:lnTo>
                  <a:lnTo>
                    <a:pt x="265531" y="21310"/>
                  </a:lnTo>
                  <a:lnTo>
                    <a:pt x="286931" y="55435"/>
                  </a:lnTo>
                  <a:lnTo>
                    <a:pt x="293179" y="86487"/>
                  </a:lnTo>
                  <a:lnTo>
                    <a:pt x="293217" y="86728"/>
                  </a:lnTo>
                  <a:lnTo>
                    <a:pt x="294005" y="104775"/>
                  </a:lnTo>
                  <a:lnTo>
                    <a:pt x="293217" y="123444"/>
                  </a:lnTo>
                  <a:lnTo>
                    <a:pt x="290855" y="140398"/>
                  </a:lnTo>
                  <a:lnTo>
                    <a:pt x="274307" y="180797"/>
                  </a:lnTo>
                  <a:lnTo>
                    <a:pt x="243078" y="203200"/>
                  </a:lnTo>
                  <a:lnTo>
                    <a:pt x="245745" y="211709"/>
                  </a:lnTo>
                  <a:lnTo>
                    <a:pt x="286207" y="187706"/>
                  </a:lnTo>
                  <a:lnTo>
                    <a:pt x="308940" y="143344"/>
                  </a:lnTo>
                  <a:lnTo>
                    <a:pt x="312204" y="125374"/>
                  </a:lnTo>
                  <a:lnTo>
                    <a:pt x="313309" y="105918"/>
                  </a:lnTo>
                  <a:close/>
                </a:path>
                <a:path w="1136015" h="212089">
                  <a:moveTo>
                    <a:pt x="922782" y="2032"/>
                  </a:moveTo>
                  <a:lnTo>
                    <a:pt x="905637" y="2032"/>
                  </a:lnTo>
                  <a:lnTo>
                    <a:pt x="905637" y="209677"/>
                  </a:lnTo>
                  <a:lnTo>
                    <a:pt x="922782" y="209677"/>
                  </a:lnTo>
                  <a:lnTo>
                    <a:pt x="922782" y="2032"/>
                  </a:lnTo>
                  <a:close/>
                </a:path>
                <a:path w="1136015" h="212089">
                  <a:moveTo>
                    <a:pt x="1135634" y="2032"/>
                  </a:moveTo>
                  <a:lnTo>
                    <a:pt x="1118489" y="2032"/>
                  </a:lnTo>
                  <a:lnTo>
                    <a:pt x="1118489" y="209677"/>
                  </a:lnTo>
                  <a:lnTo>
                    <a:pt x="1135634" y="209677"/>
                  </a:lnTo>
                  <a:lnTo>
                    <a:pt x="113563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0319" y="5142102"/>
              <a:ext cx="245872" cy="18275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25993" y="5140705"/>
              <a:ext cx="1156970" cy="185420"/>
            </a:xfrm>
            <a:custGeom>
              <a:avLst/>
              <a:gdLst/>
              <a:ahLst/>
              <a:cxnLst/>
              <a:rect l="l" t="t" r="r" b="b"/>
              <a:pathLst>
                <a:path w="1156970" h="185420">
                  <a:moveTo>
                    <a:pt x="61722" y="7620"/>
                  </a:moveTo>
                  <a:lnTo>
                    <a:pt x="59055" y="0"/>
                  </a:lnTo>
                  <a:lnTo>
                    <a:pt x="45669" y="4889"/>
                  </a:lnTo>
                  <a:lnTo>
                    <a:pt x="33909" y="11925"/>
                  </a:lnTo>
                  <a:lnTo>
                    <a:pt x="8572" y="45643"/>
                  </a:lnTo>
                  <a:lnTo>
                    <a:pt x="50" y="91694"/>
                  </a:lnTo>
                  <a:lnTo>
                    <a:pt x="0" y="92710"/>
                  </a:lnTo>
                  <a:lnTo>
                    <a:pt x="850" y="108077"/>
                  </a:lnTo>
                  <a:lnTo>
                    <a:pt x="15240" y="152908"/>
                  </a:lnTo>
                  <a:lnTo>
                    <a:pt x="45593" y="180492"/>
                  </a:lnTo>
                  <a:lnTo>
                    <a:pt x="59055" y="185293"/>
                  </a:lnTo>
                  <a:lnTo>
                    <a:pt x="61468" y="177800"/>
                  </a:lnTo>
                  <a:lnTo>
                    <a:pt x="50863" y="173113"/>
                  </a:lnTo>
                  <a:lnTo>
                    <a:pt x="41732" y="166611"/>
                  </a:lnTo>
                  <a:lnTo>
                    <a:pt x="19634" y="122936"/>
                  </a:lnTo>
                  <a:lnTo>
                    <a:pt x="16891" y="91694"/>
                  </a:lnTo>
                  <a:lnTo>
                    <a:pt x="17576" y="75920"/>
                  </a:lnTo>
                  <a:lnTo>
                    <a:pt x="27813" y="36957"/>
                  </a:lnTo>
                  <a:lnTo>
                    <a:pt x="51028" y="12242"/>
                  </a:lnTo>
                  <a:lnTo>
                    <a:pt x="61722" y="7620"/>
                  </a:lnTo>
                  <a:close/>
                </a:path>
                <a:path w="1156970" h="185420">
                  <a:moveTo>
                    <a:pt x="414528" y="92710"/>
                  </a:moveTo>
                  <a:lnTo>
                    <a:pt x="405892" y="45643"/>
                  </a:lnTo>
                  <a:lnTo>
                    <a:pt x="380580" y="11925"/>
                  </a:lnTo>
                  <a:lnTo>
                    <a:pt x="355346" y="0"/>
                  </a:lnTo>
                  <a:lnTo>
                    <a:pt x="352806" y="7620"/>
                  </a:lnTo>
                  <a:lnTo>
                    <a:pt x="363486" y="12242"/>
                  </a:lnTo>
                  <a:lnTo>
                    <a:pt x="372706" y="18669"/>
                  </a:lnTo>
                  <a:lnTo>
                    <a:pt x="394881" y="61518"/>
                  </a:lnTo>
                  <a:lnTo>
                    <a:pt x="396913" y="75742"/>
                  </a:lnTo>
                  <a:lnTo>
                    <a:pt x="396938" y="75920"/>
                  </a:lnTo>
                  <a:lnTo>
                    <a:pt x="397637" y="91694"/>
                  </a:lnTo>
                  <a:lnTo>
                    <a:pt x="396938" y="108077"/>
                  </a:lnTo>
                  <a:lnTo>
                    <a:pt x="394868" y="122948"/>
                  </a:lnTo>
                  <a:lnTo>
                    <a:pt x="380390" y="158280"/>
                  </a:lnTo>
                  <a:lnTo>
                    <a:pt x="353060" y="177800"/>
                  </a:lnTo>
                  <a:lnTo>
                    <a:pt x="355346" y="185293"/>
                  </a:lnTo>
                  <a:lnTo>
                    <a:pt x="390829" y="164299"/>
                  </a:lnTo>
                  <a:lnTo>
                    <a:pt x="410718" y="125476"/>
                  </a:lnTo>
                  <a:lnTo>
                    <a:pt x="413575" y="109766"/>
                  </a:lnTo>
                  <a:lnTo>
                    <a:pt x="414528" y="92710"/>
                  </a:lnTo>
                  <a:close/>
                </a:path>
                <a:path w="1156970" h="185420">
                  <a:moveTo>
                    <a:pt x="803783" y="7620"/>
                  </a:moveTo>
                  <a:lnTo>
                    <a:pt x="801243" y="0"/>
                  </a:lnTo>
                  <a:lnTo>
                    <a:pt x="787781" y="4889"/>
                  </a:lnTo>
                  <a:lnTo>
                    <a:pt x="775995" y="11925"/>
                  </a:lnTo>
                  <a:lnTo>
                    <a:pt x="750735" y="45643"/>
                  </a:lnTo>
                  <a:lnTo>
                    <a:pt x="742111" y="91694"/>
                  </a:lnTo>
                  <a:lnTo>
                    <a:pt x="742061" y="92710"/>
                  </a:lnTo>
                  <a:lnTo>
                    <a:pt x="742911" y="108077"/>
                  </a:lnTo>
                  <a:lnTo>
                    <a:pt x="743000" y="109766"/>
                  </a:lnTo>
                  <a:lnTo>
                    <a:pt x="757301" y="152908"/>
                  </a:lnTo>
                  <a:lnTo>
                    <a:pt x="787704" y="180492"/>
                  </a:lnTo>
                  <a:lnTo>
                    <a:pt x="801243" y="185293"/>
                  </a:lnTo>
                  <a:lnTo>
                    <a:pt x="803529" y="177800"/>
                  </a:lnTo>
                  <a:lnTo>
                    <a:pt x="793000" y="173113"/>
                  </a:lnTo>
                  <a:lnTo>
                    <a:pt x="783894" y="166611"/>
                  </a:lnTo>
                  <a:lnTo>
                    <a:pt x="761707" y="122936"/>
                  </a:lnTo>
                  <a:lnTo>
                    <a:pt x="758952" y="91694"/>
                  </a:lnTo>
                  <a:lnTo>
                    <a:pt x="759637" y="75920"/>
                  </a:lnTo>
                  <a:lnTo>
                    <a:pt x="770001" y="36957"/>
                  </a:lnTo>
                  <a:lnTo>
                    <a:pt x="793153" y="12242"/>
                  </a:lnTo>
                  <a:lnTo>
                    <a:pt x="803783" y="7620"/>
                  </a:lnTo>
                  <a:close/>
                </a:path>
                <a:path w="1156970" h="185420">
                  <a:moveTo>
                    <a:pt x="1156589" y="92710"/>
                  </a:moveTo>
                  <a:lnTo>
                    <a:pt x="1155636" y="75920"/>
                  </a:lnTo>
                  <a:lnTo>
                    <a:pt x="1155636" y="75742"/>
                  </a:lnTo>
                  <a:lnTo>
                    <a:pt x="1152779" y="60045"/>
                  </a:lnTo>
                  <a:lnTo>
                    <a:pt x="1132890" y="21132"/>
                  </a:lnTo>
                  <a:lnTo>
                    <a:pt x="1097534" y="0"/>
                  </a:lnTo>
                  <a:lnTo>
                    <a:pt x="1094867" y="7620"/>
                  </a:lnTo>
                  <a:lnTo>
                    <a:pt x="1105623" y="12242"/>
                  </a:lnTo>
                  <a:lnTo>
                    <a:pt x="1114869" y="18669"/>
                  </a:lnTo>
                  <a:lnTo>
                    <a:pt x="1136992" y="61518"/>
                  </a:lnTo>
                  <a:lnTo>
                    <a:pt x="1138999" y="75742"/>
                  </a:lnTo>
                  <a:lnTo>
                    <a:pt x="1139024" y="75920"/>
                  </a:lnTo>
                  <a:lnTo>
                    <a:pt x="1136942" y="122948"/>
                  </a:lnTo>
                  <a:lnTo>
                    <a:pt x="1122527" y="158280"/>
                  </a:lnTo>
                  <a:lnTo>
                    <a:pt x="1095248" y="177800"/>
                  </a:lnTo>
                  <a:lnTo>
                    <a:pt x="1097534" y="185293"/>
                  </a:lnTo>
                  <a:lnTo>
                    <a:pt x="1132890" y="164299"/>
                  </a:lnTo>
                  <a:lnTo>
                    <a:pt x="1152766" y="125476"/>
                  </a:lnTo>
                  <a:lnTo>
                    <a:pt x="1155623" y="109766"/>
                  </a:lnTo>
                  <a:lnTo>
                    <a:pt x="1156589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548244" y="4565975"/>
            <a:ext cx="2465705" cy="78486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25"/>
              </a:spcBef>
              <a:tabLst>
                <a:tab pos="862330" algn="l"/>
              </a:tabLst>
            </a:pPr>
            <a:r>
              <a:rPr dirty="0" sz="1800">
                <a:latin typeface="Cambria Math"/>
                <a:cs typeface="Cambria Math"/>
              </a:rPr>
              <a:t>→</a:t>
            </a:r>
            <a:r>
              <a:rPr dirty="0" sz="1800" spc="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𝐸</a:t>
            </a:r>
            <a:r>
              <a:rPr dirty="0" sz="1800" spc="41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𝜓</a:t>
            </a:r>
            <a:r>
              <a:rPr dirty="0" sz="1800">
                <a:latin typeface="Cambria Math"/>
                <a:cs typeface="Cambria Math"/>
              </a:rPr>
              <a:t>	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⟨𝜓</a:t>
            </a:r>
            <a:r>
              <a:rPr dirty="0" sz="1800" spc="18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𝑍</a:t>
            </a:r>
            <a:r>
              <a:rPr dirty="0" sz="1800" spc="21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𝜓⟩</a:t>
            </a:r>
            <a:endParaRPr sz="1800">
              <a:latin typeface="Cambria Math"/>
              <a:cs typeface="Cambria Math"/>
            </a:endParaRPr>
          </a:p>
          <a:p>
            <a:pPr marL="137795">
              <a:lnSpc>
                <a:spcPct val="100000"/>
              </a:lnSpc>
              <a:spcBef>
                <a:spcPts val="925"/>
              </a:spcBef>
              <a:tabLst>
                <a:tab pos="413384" algn="l"/>
                <a:tab pos="1262380" algn="l"/>
                <a:tab pos="2005330" algn="l"/>
              </a:tabLst>
            </a:pPr>
            <a:r>
              <a:rPr dirty="0" sz="1550" spc="-50">
                <a:latin typeface="Cambria Math"/>
                <a:cs typeface="Cambria Math"/>
              </a:rPr>
              <a:t>𝜓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3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8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𝐿1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7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𝐿0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(𝑅</a:t>
            </a:r>
            <a:r>
              <a:rPr dirty="0" baseline="-16203" sz="1800" spc="-37">
                <a:latin typeface="Cambria Math"/>
                <a:cs typeface="Cambria Math"/>
              </a:rPr>
              <a:t>𝑌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9981056" y="5140705"/>
            <a:ext cx="345440" cy="185420"/>
          </a:xfrm>
          <a:custGeom>
            <a:avLst/>
            <a:gdLst/>
            <a:ahLst/>
            <a:cxnLst/>
            <a:rect l="l" t="t" r="r" b="b"/>
            <a:pathLst>
              <a:path w="345440" h="185420">
                <a:moveTo>
                  <a:pt x="286385" y="0"/>
                </a:moveTo>
                <a:lnTo>
                  <a:pt x="283718" y="7620"/>
                </a:lnTo>
                <a:lnTo>
                  <a:pt x="294481" y="12239"/>
                </a:lnTo>
                <a:lnTo>
                  <a:pt x="303720" y="18669"/>
                </a:lnTo>
                <a:lnTo>
                  <a:pt x="325850" y="61515"/>
                </a:lnTo>
                <a:lnTo>
                  <a:pt x="328549" y="91694"/>
                </a:lnTo>
                <a:lnTo>
                  <a:pt x="327860" y="108077"/>
                </a:lnTo>
                <a:lnTo>
                  <a:pt x="317626" y="148082"/>
                </a:lnTo>
                <a:lnTo>
                  <a:pt x="284099" y="177800"/>
                </a:lnTo>
                <a:lnTo>
                  <a:pt x="286385" y="185293"/>
                </a:lnTo>
                <a:lnTo>
                  <a:pt x="321746" y="164290"/>
                </a:lnTo>
                <a:lnTo>
                  <a:pt x="341629" y="125476"/>
                </a:lnTo>
                <a:lnTo>
                  <a:pt x="345440" y="92710"/>
                </a:lnTo>
                <a:lnTo>
                  <a:pt x="344497" y="75908"/>
                </a:lnTo>
                <a:lnTo>
                  <a:pt x="344487" y="75731"/>
                </a:lnTo>
                <a:lnTo>
                  <a:pt x="330200" y="32512"/>
                </a:lnTo>
                <a:lnTo>
                  <a:pt x="299839" y="4883"/>
                </a:lnTo>
                <a:lnTo>
                  <a:pt x="286385" y="0"/>
                </a:lnTo>
                <a:close/>
              </a:path>
              <a:path w="345440" h="185420">
                <a:moveTo>
                  <a:pt x="59182" y="0"/>
                </a:moveTo>
                <a:lnTo>
                  <a:pt x="23820" y="21127"/>
                </a:lnTo>
                <a:lnTo>
                  <a:pt x="3873" y="60039"/>
                </a:lnTo>
                <a:lnTo>
                  <a:pt x="0" y="92710"/>
                </a:lnTo>
                <a:lnTo>
                  <a:pt x="858" y="108077"/>
                </a:lnTo>
                <a:lnTo>
                  <a:pt x="952" y="109759"/>
                </a:lnTo>
                <a:lnTo>
                  <a:pt x="15240" y="152908"/>
                </a:lnTo>
                <a:lnTo>
                  <a:pt x="45654" y="180482"/>
                </a:lnTo>
                <a:lnTo>
                  <a:pt x="59182" y="185293"/>
                </a:lnTo>
                <a:lnTo>
                  <a:pt x="61468" y="177800"/>
                </a:lnTo>
                <a:lnTo>
                  <a:pt x="50942" y="173102"/>
                </a:lnTo>
                <a:lnTo>
                  <a:pt x="41846" y="166608"/>
                </a:lnTo>
                <a:lnTo>
                  <a:pt x="19653" y="122936"/>
                </a:lnTo>
                <a:lnTo>
                  <a:pt x="16891" y="91694"/>
                </a:lnTo>
                <a:lnTo>
                  <a:pt x="17581" y="75908"/>
                </a:lnTo>
                <a:lnTo>
                  <a:pt x="27940" y="36957"/>
                </a:lnTo>
                <a:lnTo>
                  <a:pt x="61722" y="7620"/>
                </a:lnTo>
                <a:lnTo>
                  <a:pt x="59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017379" y="5010467"/>
            <a:ext cx="2838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1505" sz="2325" spc="52">
                <a:latin typeface="Cambria Math"/>
                <a:cs typeface="Cambria Math"/>
              </a:rPr>
              <a:t>𝑥</a:t>
            </a:r>
            <a:r>
              <a:rPr dirty="0" sz="1200" spc="35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360279" y="5084762"/>
            <a:ext cx="131000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Cambria Math"/>
                <a:cs typeface="Cambria Math"/>
              </a:rPr>
              <a:t>⊗</a:t>
            </a:r>
            <a:r>
              <a:rPr dirty="0" sz="1550" spc="18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𝑌</a:t>
            </a:r>
            <a:r>
              <a:rPr dirty="0" sz="1550">
                <a:latin typeface="Cambria Math"/>
                <a:cs typeface="Cambria Math"/>
              </a:rPr>
              <a:t>(𝑥</a:t>
            </a:r>
            <a:r>
              <a:rPr dirty="0" baseline="27777" sz="1800">
                <a:latin typeface="Cambria Math"/>
                <a:cs typeface="Cambria Math"/>
              </a:rPr>
              <a:t>1</a:t>
            </a:r>
            <a:r>
              <a:rPr dirty="0" sz="1550">
                <a:latin typeface="Cambria Math"/>
                <a:cs typeface="Cambria Math"/>
              </a:rPr>
              <a:t>))</a:t>
            </a:r>
            <a:r>
              <a:rPr dirty="0" sz="1550" spc="16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95287" y="2328926"/>
            <a:ext cx="5934075" cy="523875"/>
          </a:xfrm>
          <a:custGeom>
            <a:avLst/>
            <a:gdLst/>
            <a:ahLst/>
            <a:cxnLst/>
            <a:rect l="l" t="t" r="r" b="b"/>
            <a:pathLst>
              <a:path w="5934075" h="523875">
                <a:moveTo>
                  <a:pt x="0" y="523875"/>
                </a:moveTo>
                <a:lnTo>
                  <a:pt x="5934075" y="523875"/>
                </a:lnTo>
                <a:lnTo>
                  <a:pt x="59340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74650" y="2351404"/>
            <a:ext cx="5975350" cy="4527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715">
              <a:lnSpc>
                <a:spcPts val="1664"/>
              </a:lnSpc>
              <a:spcBef>
                <a:spcPts val="125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encoding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block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𝑅</a:t>
            </a:r>
            <a:r>
              <a:rPr dirty="0" baseline="-15873" sz="1575">
                <a:latin typeface="Cambria Math"/>
                <a:cs typeface="Cambria Math"/>
              </a:rPr>
              <a:t>𝑌</a:t>
            </a:r>
            <a:r>
              <a:rPr dirty="0" baseline="-15873" sz="1575" spc="24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Gates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encode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target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classical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into</a:t>
            </a:r>
            <a:endParaRPr sz="1400">
              <a:latin typeface="Times New Roman"/>
              <a:cs typeface="Times New Roman"/>
            </a:endParaRPr>
          </a:p>
          <a:p>
            <a:pPr algn="ctr" marR="2540">
              <a:lnSpc>
                <a:spcPts val="1664"/>
              </a:lnSpc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amplitude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95287" y="2014601"/>
            <a:ext cx="5934075" cy="304800"/>
          </a:xfrm>
          <a:custGeom>
            <a:avLst/>
            <a:gdLst/>
            <a:ahLst/>
            <a:cxnLst/>
            <a:rect l="l" t="t" r="r" b="b"/>
            <a:pathLst>
              <a:path w="5934075" h="304800">
                <a:moveTo>
                  <a:pt x="0" y="304800"/>
                </a:moveTo>
                <a:lnTo>
                  <a:pt x="5934075" y="304800"/>
                </a:lnTo>
                <a:lnTo>
                  <a:pt x="59340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90525" y="2009838"/>
            <a:ext cx="5943600" cy="323850"/>
          </a:xfrm>
          <a:prstGeom prst="rect">
            <a:avLst/>
          </a:prstGeom>
          <a:solidFill>
            <a:srgbClr val="1E1E2D"/>
          </a:solidFill>
        </p:spPr>
        <p:txBody>
          <a:bodyPr wrap="square" lIns="0" tIns="41910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330"/>
              </a:spcBef>
            </a:pP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Encoding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52400" y="2571750"/>
            <a:ext cx="1790700" cy="3533775"/>
            <a:chOff x="152400" y="2571750"/>
            <a:chExt cx="1790700" cy="3533775"/>
          </a:xfrm>
        </p:grpSpPr>
        <p:sp>
          <p:nvSpPr>
            <p:cNvPr id="18" name="object 18" descr=""/>
            <p:cNvSpPr/>
            <p:nvPr/>
          </p:nvSpPr>
          <p:spPr>
            <a:xfrm>
              <a:off x="1152525" y="4429125"/>
              <a:ext cx="771525" cy="1657350"/>
            </a:xfrm>
            <a:custGeom>
              <a:avLst/>
              <a:gdLst/>
              <a:ahLst/>
              <a:cxnLst/>
              <a:rect l="l" t="t" r="r" b="b"/>
              <a:pathLst>
                <a:path w="771525" h="1657350">
                  <a:moveTo>
                    <a:pt x="0" y="1657350"/>
                  </a:moveTo>
                  <a:lnTo>
                    <a:pt x="771525" y="1657350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16573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2400" y="2571750"/>
              <a:ext cx="998219" cy="2718435"/>
            </a:xfrm>
            <a:custGeom>
              <a:avLst/>
              <a:gdLst/>
              <a:ahLst/>
              <a:cxnLst/>
              <a:rect l="l" t="t" r="r" b="b"/>
              <a:pathLst>
                <a:path w="998219" h="2718435">
                  <a:moveTo>
                    <a:pt x="921893" y="2641727"/>
                  </a:moveTo>
                  <a:lnTo>
                    <a:pt x="921893" y="2717927"/>
                  </a:lnTo>
                  <a:lnTo>
                    <a:pt x="979043" y="2689352"/>
                  </a:lnTo>
                  <a:lnTo>
                    <a:pt x="934593" y="2689352"/>
                  </a:lnTo>
                  <a:lnTo>
                    <a:pt x="934593" y="2670302"/>
                  </a:lnTo>
                  <a:lnTo>
                    <a:pt x="979043" y="2670302"/>
                  </a:lnTo>
                  <a:lnTo>
                    <a:pt x="921893" y="2641727"/>
                  </a:lnTo>
                  <a:close/>
                </a:path>
                <a:path w="998219" h="2718435">
                  <a:moveTo>
                    <a:pt x="238125" y="0"/>
                  </a:moveTo>
                  <a:lnTo>
                    <a:pt x="0" y="0"/>
                  </a:lnTo>
                  <a:lnTo>
                    <a:pt x="0" y="2689352"/>
                  </a:lnTo>
                  <a:lnTo>
                    <a:pt x="921893" y="2689352"/>
                  </a:lnTo>
                  <a:lnTo>
                    <a:pt x="921893" y="2679827"/>
                  </a:lnTo>
                  <a:lnTo>
                    <a:pt x="19050" y="2679827"/>
                  </a:lnTo>
                  <a:lnTo>
                    <a:pt x="9525" y="2670302"/>
                  </a:lnTo>
                  <a:lnTo>
                    <a:pt x="19050" y="2670302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125" y="9525"/>
                  </a:lnTo>
                  <a:lnTo>
                    <a:pt x="238125" y="0"/>
                  </a:lnTo>
                  <a:close/>
                </a:path>
                <a:path w="998219" h="2718435">
                  <a:moveTo>
                    <a:pt x="979043" y="2670302"/>
                  </a:moveTo>
                  <a:lnTo>
                    <a:pt x="934593" y="2670302"/>
                  </a:lnTo>
                  <a:lnTo>
                    <a:pt x="934593" y="2689352"/>
                  </a:lnTo>
                  <a:lnTo>
                    <a:pt x="979043" y="2689352"/>
                  </a:lnTo>
                  <a:lnTo>
                    <a:pt x="998093" y="2679827"/>
                  </a:lnTo>
                  <a:lnTo>
                    <a:pt x="979043" y="2670302"/>
                  </a:lnTo>
                  <a:close/>
                </a:path>
                <a:path w="998219" h="2718435">
                  <a:moveTo>
                    <a:pt x="19050" y="2670302"/>
                  </a:moveTo>
                  <a:lnTo>
                    <a:pt x="9525" y="2670302"/>
                  </a:lnTo>
                  <a:lnTo>
                    <a:pt x="19050" y="2679827"/>
                  </a:lnTo>
                  <a:lnTo>
                    <a:pt x="19050" y="2670302"/>
                  </a:lnTo>
                  <a:close/>
                </a:path>
                <a:path w="998219" h="2718435">
                  <a:moveTo>
                    <a:pt x="921893" y="2670302"/>
                  </a:moveTo>
                  <a:lnTo>
                    <a:pt x="19050" y="2670302"/>
                  </a:lnTo>
                  <a:lnTo>
                    <a:pt x="19050" y="2679827"/>
                  </a:lnTo>
                  <a:lnTo>
                    <a:pt x="921893" y="2679827"/>
                  </a:lnTo>
                  <a:lnTo>
                    <a:pt x="921893" y="2670302"/>
                  </a:lnTo>
                  <a:close/>
                </a:path>
                <a:path w="998219" h="2718435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998219" h="2718435">
                  <a:moveTo>
                    <a:pt x="238125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125" y="19050"/>
                  </a:lnTo>
                  <a:lnTo>
                    <a:pt x="238125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6324600" y="1981200"/>
            <a:ext cx="440690" cy="188595"/>
          </a:xfrm>
          <a:custGeom>
            <a:avLst/>
            <a:gdLst/>
            <a:ahLst/>
            <a:cxnLst/>
            <a:rect l="l" t="t" r="r" b="b"/>
            <a:pathLst>
              <a:path w="440690" h="188594">
                <a:moveTo>
                  <a:pt x="210693" y="169163"/>
                </a:moveTo>
                <a:lnTo>
                  <a:pt x="0" y="169163"/>
                </a:lnTo>
                <a:lnTo>
                  <a:pt x="0" y="188213"/>
                </a:lnTo>
                <a:lnTo>
                  <a:pt x="229743" y="188213"/>
                </a:lnTo>
                <a:lnTo>
                  <a:pt x="229743" y="178688"/>
                </a:lnTo>
                <a:lnTo>
                  <a:pt x="210693" y="178688"/>
                </a:lnTo>
                <a:lnTo>
                  <a:pt x="210693" y="169163"/>
                </a:lnTo>
                <a:close/>
              </a:path>
              <a:path w="440690" h="188594">
                <a:moveTo>
                  <a:pt x="364235" y="28575"/>
                </a:moveTo>
                <a:lnTo>
                  <a:pt x="210693" y="28575"/>
                </a:lnTo>
                <a:lnTo>
                  <a:pt x="210693" y="178688"/>
                </a:lnTo>
                <a:lnTo>
                  <a:pt x="220218" y="169163"/>
                </a:lnTo>
                <a:lnTo>
                  <a:pt x="229743" y="169163"/>
                </a:lnTo>
                <a:lnTo>
                  <a:pt x="229743" y="47625"/>
                </a:lnTo>
                <a:lnTo>
                  <a:pt x="220218" y="47625"/>
                </a:lnTo>
                <a:lnTo>
                  <a:pt x="229743" y="38100"/>
                </a:lnTo>
                <a:lnTo>
                  <a:pt x="364235" y="38100"/>
                </a:lnTo>
                <a:lnTo>
                  <a:pt x="364235" y="28575"/>
                </a:lnTo>
                <a:close/>
              </a:path>
              <a:path w="440690" h="188594">
                <a:moveTo>
                  <a:pt x="229743" y="169163"/>
                </a:moveTo>
                <a:lnTo>
                  <a:pt x="220218" y="169163"/>
                </a:lnTo>
                <a:lnTo>
                  <a:pt x="210693" y="178688"/>
                </a:lnTo>
                <a:lnTo>
                  <a:pt x="229743" y="178688"/>
                </a:lnTo>
                <a:lnTo>
                  <a:pt x="229743" y="169163"/>
                </a:lnTo>
                <a:close/>
              </a:path>
              <a:path w="440690" h="188594">
                <a:moveTo>
                  <a:pt x="364235" y="0"/>
                </a:moveTo>
                <a:lnTo>
                  <a:pt x="364235" y="76200"/>
                </a:lnTo>
                <a:lnTo>
                  <a:pt x="421385" y="47625"/>
                </a:lnTo>
                <a:lnTo>
                  <a:pt x="376935" y="47625"/>
                </a:lnTo>
                <a:lnTo>
                  <a:pt x="376935" y="28575"/>
                </a:lnTo>
                <a:lnTo>
                  <a:pt x="421385" y="28575"/>
                </a:lnTo>
                <a:lnTo>
                  <a:pt x="364235" y="0"/>
                </a:lnTo>
                <a:close/>
              </a:path>
              <a:path w="440690" h="188594">
                <a:moveTo>
                  <a:pt x="229743" y="38100"/>
                </a:moveTo>
                <a:lnTo>
                  <a:pt x="220218" y="47625"/>
                </a:lnTo>
                <a:lnTo>
                  <a:pt x="229743" y="47625"/>
                </a:lnTo>
                <a:lnTo>
                  <a:pt x="229743" y="38100"/>
                </a:lnTo>
                <a:close/>
              </a:path>
              <a:path w="440690" h="188594">
                <a:moveTo>
                  <a:pt x="364235" y="38100"/>
                </a:moveTo>
                <a:lnTo>
                  <a:pt x="229743" y="38100"/>
                </a:lnTo>
                <a:lnTo>
                  <a:pt x="229743" y="47625"/>
                </a:lnTo>
                <a:lnTo>
                  <a:pt x="364235" y="47625"/>
                </a:lnTo>
                <a:lnTo>
                  <a:pt x="364235" y="38100"/>
                </a:lnTo>
                <a:close/>
              </a:path>
              <a:path w="440690" h="188594">
                <a:moveTo>
                  <a:pt x="421385" y="28575"/>
                </a:moveTo>
                <a:lnTo>
                  <a:pt x="376935" y="28575"/>
                </a:lnTo>
                <a:lnTo>
                  <a:pt x="376935" y="47625"/>
                </a:lnTo>
                <a:lnTo>
                  <a:pt x="421385" y="47625"/>
                </a:lnTo>
                <a:lnTo>
                  <a:pt x="440435" y="38100"/>
                </a:lnTo>
                <a:lnTo>
                  <a:pt x="421385" y="28575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35"/>
              <a:t>Explicit</a:t>
            </a:r>
            <a:r>
              <a:rPr dirty="0" spc="-455"/>
              <a:t> </a:t>
            </a:r>
            <a:r>
              <a:rPr dirty="0" spc="-114"/>
              <a:t>Model</a:t>
            </a:r>
            <a:r>
              <a:rPr dirty="0" spc="-420"/>
              <a:t> </a:t>
            </a:r>
            <a:r>
              <a:rPr dirty="0" sz="2750" spc="-155"/>
              <a:t>in</a:t>
            </a:r>
            <a:r>
              <a:rPr dirty="0" sz="2750" spc="-254"/>
              <a:t> </a:t>
            </a:r>
            <a:r>
              <a:rPr dirty="0" sz="2750" spc="-20"/>
              <a:t>Code</a:t>
            </a:r>
            <a:endParaRPr sz="27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53288" y="1181100"/>
          <a:ext cx="5281930" cy="288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725"/>
                <a:gridCol w="137795"/>
              </a:tblGrid>
              <a:tr h="1052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4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interface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A6DA94"/>
                          </a:solidFill>
                          <a:latin typeface="Consolas"/>
                          <a:cs typeface="Consolas"/>
                        </a:rPr>
                        <a:t>'tf'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452120" marR="1899285" indent="-36258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250" spc="29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explicit_model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54610">
                    <a:solidFill>
                      <a:srgbClr val="1E1E2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09700">
                <a:tc>
                  <a:txBody>
                    <a:bodyPr/>
                    <a:lstStyle/>
                    <a:p>
                      <a:pPr marL="452120">
                        <a:lnSpc>
                          <a:spcPts val="1315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12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7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51435" indent="-362585">
                        <a:lnSpc>
                          <a:spcPct val="10510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65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][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-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2395220" indent="-362585">
                        <a:lnSpc>
                          <a:spcPts val="1580"/>
                        </a:lnSpc>
                        <a:spcBef>
                          <a:spcPts val="60"/>
                        </a:spcBef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%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814705">
                        <a:lnSpc>
                          <a:spcPts val="1435"/>
                        </a:lnSpc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ysDash"/>
                    </a:lnL>
                    <a:solidFill>
                      <a:srgbClr val="1E1E2D"/>
                    </a:solidFill>
                  </a:tcPr>
                </a:tc>
              </a:tr>
              <a:tr h="423545">
                <a:tc gridSpan="2">
                  <a:txBody>
                    <a:bodyPr/>
                    <a:lstStyle/>
                    <a:p>
                      <a:pPr marL="452120">
                        <a:lnSpc>
                          <a:spcPts val="118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250" spc="1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solidFill>
                      <a:srgbClr val="1E1E2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295275" y="4429125"/>
            <a:ext cx="9187815" cy="1657350"/>
            <a:chOff x="295275" y="4429125"/>
            <a:chExt cx="9187815" cy="1657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75" y="4429125"/>
              <a:ext cx="7305675" cy="16573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07858" y="4759705"/>
              <a:ext cx="1136015" cy="212090"/>
            </a:xfrm>
            <a:custGeom>
              <a:avLst/>
              <a:gdLst/>
              <a:ahLst/>
              <a:cxnLst/>
              <a:rect l="l" t="t" r="r" b="b"/>
              <a:pathLst>
                <a:path w="1136015" h="212089">
                  <a:moveTo>
                    <a:pt x="70612" y="8636"/>
                  </a:moveTo>
                  <a:lnTo>
                    <a:pt x="67564" y="0"/>
                  </a:lnTo>
                  <a:lnTo>
                    <a:pt x="52197" y="5537"/>
                  </a:lnTo>
                  <a:lnTo>
                    <a:pt x="38735" y="13550"/>
                  </a:lnTo>
                  <a:lnTo>
                    <a:pt x="9855" y="52095"/>
                  </a:lnTo>
                  <a:lnTo>
                    <a:pt x="63" y="104775"/>
                  </a:lnTo>
                  <a:lnTo>
                    <a:pt x="0" y="105918"/>
                  </a:lnTo>
                  <a:lnTo>
                    <a:pt x="977" y="123444"/>
                  </a:lnTo>
                  <a:lnTo>
                    <a:pt x="17399" y="174752"/>
                  </a:lnTo>
                  <a:lnTo>
                    <a:pt x="52146" y="206184"/>
                  </a:lnTo>
                  <a:lnTo>
                    <a:pt x="67564" y="211709"/>
                  </a:lnTo>
                  <a:lnTo>
                    <a:pt x="70231" y="203200"/>
                  </a:lnTo>
                  <a:lnTo>
                    <a:pt x="58178" y="197802"/>
                  </a:lnTo>
                  <a:lnTo>
                    <a:pt x="47764" y="190334"/>
                  </a:lnTo>
                  <a:lnTo>
                    <a:pt x="26365" y="155638"/>
                  </a:lnTo>
                  <a:lnTo>
                    <a:pt x="19342" y="105918"/>
                  </a:lnTo>
                  <a:lnTo>
                    <a:pt x="19304" y="104775"/>
                  </a:lnTo>
                  <a:lnTo>
                    <a:pt x="20078" y="86728"/>
                  </a:lnTo>
                  <a:lnTo>
                    <a:pt x="31877" y="42164"/>
                  </a:lnTo>
                  <a:lnTo>
                    <a:pt x="58394" y="13957"/>
                  </a:lnTo>
                  <a:lnTo>
                    <a:pt x="70612" y="8636"/>
                  </a:lnTo>
                  <a:close/>
                </a:path>
                <a:path w="1136015" h="212089">
                  <a:moveTo>
                    <a:pt x="313309" y="105918"/>
                  </a:moveTo>
                  <a:lnTo>
                    <a:pt x="312216" y="86728"/>
                  </a:lnTo>
                  <a:lnTo>
                    <a:pt x="312204" y="86487"/>
                  </a:lnTo>
                  <a:lnTo>
                    <a:pt x="308927" y="68554"/>
                  </a:lnTo>
                  <a:lnTo>
                    <a:pt x="286131" y="24066"/>
                  </a:lnTo>
                  <a:lnTo>
                    <a:pt x="245745" y="0"/>
                  </a:lnTo>
                  <a:lnTo>
                    <a:pt x="242697" y="8636"/>
                  </a:lnTo>
                  <a:lnTo>
                    <a:pt x="254977" y="13957"/>
                  </a:lnTo>
                  <a:lnTo>
                    <a:pt x="265531" y="21310"/>
                  </a:lnTo>
                  <a:lnTo>
                    <a:pt x="286931" y="55435"/>
                  </a:lnTo>
                  <a:lnTo>
                    <a:pt x="293179" y="86487"/>
                  </a:lnTo>
                  <a:lnTo>
                    <a:pt x="293217" y="86728"/>
                  </a:lnTo>
                  <a:lnTo>
                    <a:pt x="294005" y="104775"/>
                  </a:lnTo>
                  <a:lnTo>
                    <a:pt x="293217" y="123444"/>
                  </a:lnTo>
                  <a:lnTo>
                    <a:pt x="290855" y="140398"/>
                  </a:lnTo>
                  <a:lnTo>
                    <a:pt x="274307" y="180797"/>
                  </a:lnTo>
                  <a:lnTo>
                    <a:pt x="243078" y="203200"/>
                  </a:lnTo>
                  <a:lnTo>
                    <a:pt x="245745" y="211709"/>
                  </a:lnTo>
                  <a:lnTo>
                    <a:pt x="286207" y="187706"/>
                  </a:lnTo>
                  <a:lnTo>
                    <a:pt x="308940" y="143344"/>
                  </a:lnTo>
                  <a:lnTo>
                    <a:pt x="312204" y="125374"/>
                  </a:lnTo>
                  <a:lnTo>
                    <a:pt x="313309" y="105918"/>
                  </a:lnTo>
                  <a:close/>
                </a:path>
                <a:path w="1136015" h="212089">
                  <a:moveTo>
                    <a:pt x="922782" y="2032"/>
                  </a:moveTo>
                  <a:lnTo>
                    <a:pt x="905637" y="2032"/>
                  </a:lnTo>
                  <a:lnTo>
                    <a:pt x="905637" y="209677"/>
                  </a:lnTo>
                  <a:lnTo>
                    <a:pt x="922782" y="209677"/>
                  </a:lnTo>
                  <a:lnTo>
                    <a:pt x="922782" y="2032"/>
                  </a:lnTo>
                  <a:close/>
                </a:path>
                <a:path w="1136015" h="212089">
                  <a:moveTo>
                    <a:pt x="1135634" y="2032"/>
                  </a:moveTo>
                  <a:lnTo>
                    <a:pt x="1118489" y="2032"/>
                  </a:lnTo>
                  <a:lnTo>
                    <a:pt x="1118489" y="209677"/>
                  </a:lnTo>
                  <a:lnTo>
                    <a:pt x="1135634" y="209677"/>
                  </a:lnTo>
                  <a:lnTo>
                    <a:pt x="113563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0319" y="5142102"/>
              <a:ext cx="245872" cy="18275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25993" y="5140705"/>
              <a:ext cx="1156970" cy="185420"/>
            </a:xfrm>
            <a:custGeom>
              <a:avLst/>
              <a:gdLst/>
              <a:ahLst/>
              <a:cxnLst/>
              <a:rect l="l" t="t" r="r" b="b"/>
              <a:pathLst>
                <a:path w="1156970" h="185420">
                  <a:moveTo>
                    <a:pt x="61722" y="7620"/>
                  </a:moveTo>
                  <a:lnTo>
                    <a:pt x="59055" y="0"/>
                  </a:lnTo>
                  <a:lnTo>
                    <a:pt x="45669" y="4889"/>
                  </a:lnTo>
                  <a:lnTo>
                    <a:pt x="33909" y="11925"/>
                  </a:lnTo>
                  <a:lnTo>
                    <a:pt x="8572" y="45643"/>
                  </a:lnTo>
                  <a:lnTo>
                    <a:pt x="50" y="91694"/>
                  </a:lnTo>
                  <a:lnTo>
                    <a:pt x="0" y="92710"/>
                  </a:lnTo>
                  <a:lnTo>
                    <a:pt x="850" y="108077"/>
                  </a:lnTo>
                  <a:lnTo>
                    <a:pt x="15240" y="152908"/>
                  </a:lnTo>
                  <a:lnTo>
                    <a:pt x="45593" y="180492"/>
                  </a:lnTo>
                  <a:lnTo>
                    <a:pt x="59055" y="185293"/>
                  </a:lnTo>
                  <a:lnTo>
                    <a:pt x="61468" y="177800"/>
                  </a:lnTo>
                  <a:lnTo>
                    <a:pt x="50863" y="173113"/>
                  </a:lnTo>
                  <a:lnTo>
                    <a:pt x="41732" y="166611"/>
                  </a:lnTo>
                  <a:lnTo>
                    <a:pt x="19634" y="122936"/>
                  </a:lnTo>
                  <a:lnTo>
                    <a:pt x="16891" y="91694"/>
                  </a:lnTo>
                  <a:lnTo>
                    <a:pt x="17576" y="75920"/>
                  </a:lnTo>
                  <a:lnTo>
                    <a:pt x="27813" y="36957"/>
                  </a:lnTo>
                  <a:lnTo>
                    <a:pt x="51028" y="12242"/>
                  </a:lnTo>
                  <a:lnTo>
                    <a:pt x="61722" y="7620"/>
                  </a:lnTo>
                  <a:close/>
                </a:path>
                <a:path w="1156970" h="185420">
                  <a:moveTo>
                    <a:pt x="414528" y="92710"/>
                  </a:moveTo>
                  <a:lnTo>
                    <a:pt x="405892" y="45643"/>
                  </a:lnTo>
                  <a:lnTo>
                    <a:pt x="380580" y="11925"/>
                  </a:lnTo>
                  <a:lnTo>
                    <a:pt x="355346" y="0"/>
                  </a:lnTo>
                  <a:lnTo>
                    <a:pt x="352806" y="7620"/>
                  </a:lnTo>
                  <a:lnTo>
                    <a:pt x="363486" y="12242"/>
                  </a:lnTo>
                  <a:lnTo>
                    <a:pt x="372706" y="18669"/>
                  </a:lnTo>
                  <a:lnTo>
                    <a:pt x="394881" y="61518"/>
                  </a:lnTo>
                  <a:lnTo>
                    <a:pt x="396913" y="75742"/>
                  </a:lnTo>
                  <a:lnTo>
                    <a:pt x="396938" y="75920"/>
                  </a:lnTo>
                  <a:lnTo>
                    <a:pt x="397637" y="91694"/>
                  </a:lnTo>
                  <a:lnTo>
                    <a:pt x="396938" y="108077"/>
                  </a:lnTo>
                  <a:lnTo>
                    <a:pt x="394868" y="122948"/>
                  </a:lnTo>
                  <a:lnTo>
                    <a:pt x="380390" y="158280"/>
                  </a:lnTo>
                  <a:lnTo>
                    <a:pt x="353060" y="177800"/>
                  </a:lnTo>
                  <a:lnTo>
                    <a:pt x="355346" y="185293"/>
                  </a:lnTo>
                  <a:lnTo>
                    <a:pt x="390829" y="164299"/>
                  </a:lnTo>
                  <a:lnTo>
                    <a:pt x="410718" y="125476"/>
                  </a:lnTo>
                  <a:lnTo>
                    <a:pt x="413575" y="109766"/>
                  </a:lnTo>
                  <a:lnTo>
                    <a:pt x="414528" y="92710"/>
                  </a:lnTo>
                  <a:close/>
                </a:path>
                <a:path w="1156970" h="185420">
                  <a:moveTo>
                    <a:pt x="803783" y="7620"/>
                  </a:moveTo>
                  <a:lnTo>
                    <a:pt x="801243" y="0"/>
                  </a:lnTo>
                  <a:lnTo>
                    <a:pt x="787781" y="4889"/>
                  </a:lnTo>
                  <a:lnTo>
                    <a:pt x="775995" y="11925"/>
                  </a:lnTo>
                  <a:lnTo>
                    <a:pt x="750735" y="45643"/>
                  </a:lnTo>
                  <a:lnTo>
                    <a:pt x="742111" y="91694"/>
                  </a:lnTo>
                  <a:lnTo>
                    <a:pt x="742061" y="92710"/>
                  </a:lnTo>
                  <a:lnTo>
                    <a:pt x="742911" y="108077"/>
                  </a:lnTo>
                  <a:lnTo>
                    <a:pt x="743000" y="109766"/>
                  </a:lnTo>
                  <a:lnTo>
                    <a:pt x="757301" y="152908"/>
                  </a:lnTo>
                  <a:lnTo>
                    <a:pt x="787704" y="180492"/>
                  </a:lnTo>
                  <a:lnTo>
                    <a:pt x="801243" y="185293"/>
                  </a:lnTo>
                  <a:lnTo>
                    <a:pt x="803529" y="177800"/>
                  </a:lnTo>
                  <a:lnTo>
                    <a:pt x="793000" y="173113"/>
                  </a:lnTo>
                  <a:lnTo>
                    <a:pt x="783894" y="166611"/>
                  </a:lnTo>
                  <a:lnTo>
                    <a:pt x="761707" y="122936"/>
                  </a:lnTo>
                  <a:lnTo>
                    <a:pt x="758952" y="91694"/>
                  </a:lnTo>
                  <a:lnTo>
                    <a:pt x="759637" y="75920"/>
                  </a:lnTo>
                  <a:lnTo>
                    <a:pt x="770001" y="36957"/>
                  </a:lnTo>
                  <a:lnTo>
                    <a:pt x="793153" y="12242"/>
                  </a:lnTo>
                  <a:lnTo>
                    <a:pt x="803783" y="7620"/>
                  </a:lnTo>
                  <a:close/>
                </a:path>
                <a:path w="1156970" h="185420">
                  <a:moveTo>
                    <a:pt x="1156589" y="92710"/>
                  </a:moveTo>
                  <a:lnTo>
                    <a:pt x="1155636" y="75920"/>
                  </a:lnTo>
                  <a:lnTo>
                    <a:pt x="1155636" y="75742"/>
                  </a:lnTo>
                  <a:lnTo>
                    <a:pt x="1152779" y="60045"/>
                  </a:lnTo>
                  <a:lnTo>
                    <a:pt x="1132890" y="21132"/>
                  </a:lnTo>
                  <a:lnTo>
                    <a:pt x="1097534" y="0"/>
                  </a:lnTo>
                  <a:lnTo>
                    <a:pt x="1094867" y="7620"/>
                  </a:lnTo>
                  <a:lnTo>
                    <a:pt x="1105623" y="12242"/>
                  </a:lnTo>
                  <a:lnTo>
                    <a:pt x="1114869" y="18669"/>
                  </a:lnTo>
                  <a:lnTo>
                    <a:pt x="1136992" y="61518"/>
                  </a:lnTo>
                  <a:lnTo>
                    <a:pt x="1138999" y="75742"/>
                  </a:lnTo>
                  <a:lnTo>
                    <a:pt x="1139024" y="75920"/>
                  </a:lnTo>
                  <a:lnTo>
                    <a:pt x="1136942" y="122948"/>
                  </a:lnTo>
                  <a:lnTo>
                    <a:pt x="1122527" y="158280"/>
                  </a:lnTo>
                  <a:lnTo>
                    <a:pt x="1095248" y="177800"/>
                  </a:lnTo>
                  <a:lnTo>
                    <a:pt x="1097534" y="185293"/>
                  </a:lnTo>
                  <a:lnTo>
                    <a:pt x="1132890" y="164299"/>
                  </a:lnTo>
                  <a:lnTo>
                    <a:pt x="1152766" y="125476"/>
                  </a:lnTo>
                  <a:lnTo>
                    <a:pt x="1155623" y="109766"/>
                  </a:lnTo>
                  <a:lnTo>
                    <a:pt x="1156589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548244" y="4565975"/>
            <a:ext cx="2465705" cy="78486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25"/>
              </a:spcBef>
              <a:tabLst>
                <a:tab pos="862330" algn="l"/>
              </a:tabLst>
            </a:pPr>
            <a:r>
              <a:rPr dirty="0" sz="1800">
                <a:latin typeface="Cambria Math"/>
                <a:cs typeface="Cambria Math"/>
              </a:rPr>
              <a:t>→</a:t>
            </a:r>
            <a:r>
              <a:rPr dirty="0" sz="1800" spc="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𝐸</a:t>
            </a:r>
            <a:r>
              <a:rPr dirty="0" sz="1800" spc="41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𝜓</a:t>
            </a:r>
            <a:r>
              <a:rPr dirty="0" sz="1800">
                <a:latin typeface="Cambria Math"/>
                <a:cs typeface="Cambria Math"/>
              </a:rPr>
              <a:t>	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⟨𝜓</a:t>
            </a:r>
            <a:r>
              <a:rPr dirty="0" sz="1800" spc="18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𝑍</a:t>
            </a:r>
            <a:r>
              <a:rPr dirty="0" sz="1800" spc="21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𝜓⟩</a:t>
            </a:r>
            <a:endParaRPr sz="1800">
              <a:latin typeface="Cambria Math"/>
              <a:cs typeface="Cambria Math"/>
            </a:endParaRPr>
          </a:p>
          <a:p>
            <a:pPr marL="137795">
              <a:lnSpc>
                <a:spcPct val="100000"/>
              </a:lnSpc>
              <a:spcBef>
                <a:spcPts val="925"/>
              </a:spcBef>
              <a:tabLst>
                <a:tab pos="413384" algn="l"/>
                <a:tab pos="1262380" algn="l"/>
                <a:tab pos="2005330" algn="l"/>
              </a:tabLst>
            </a:pPr>
            <a:r>
              <a:rPr dirty="0" sz="1550" spc="-50">
                <a:latin typeface="Cambria Math"/>
                <a:cs typeface="Cambria Math"/>
              </a:rPr>
              <a:t>𝜓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3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8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𝐿1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7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𝐿0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(𝑅</a:t>
            </a:r>
            <a:r>
              <a:rPr dirty="0" baseline="-16203" sz="1800" spc="-37">
                <a:latin typeface="Cambria Math"/>
                <a:cs typeface="Cambria Math"/>
              </a:rPr>
              <a:t>𝑌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9981056" y="5140705"/>
            <a:ext cx="345440" cy="185420"/>
          </a:xfrm>
          <a:custGeom>
            <a:avLst/>
            <a:gdLst/>
            <a:ahLst/>
            <a:cxnLst/>
            <a:rect l="l" t="t" r="r" b="b"/>
            <a:pathLst>
              <a:path w="345440" h="185420">
                <a:moveTo>
                  <a:pt x="286385" y="0"/>
                </a:moveTo>
                <a:lnTo>
                  <a:pt x="283718" y="7620"/>
                </a:lnTo>
                <a:lnTo>
                  <a:pt x="294481" y="12239"/>
                </a:lnTo>
                <a:lnTo>
                  <a:pt x="303720" y="18669"/>
                </a:lnTo>
                <a:lnTo>
                  <a:pt x="325850" y="61515"/>
                </a:lnTo>
                <a:lnTo>
                  <a:pt x="328549" y="91694"/>
                </a:lnTo>
                <a:lnTo>
                  <a:pt x="327860" y="108077"/>
                </a:lnTo>
                <a:lnTo>
                  <a:pt x="317626" y="148082"/>
                </a:lnTo>
                <a:lnTo>
                  <a:pt x="284099" y="177800"/>
                </a:lnTo>
                <a:lnTo>
                  <a:pt x="286385" y="185293"/>
                </a:lnTo>
                <a:lnTo>
                  <a:pt x="321746" y="164290"/>
                </a:lnTo>
                <a:lnTo>
                  <a:pt x="341629" y="125476"/>
                </a:lnTo>
                <a:lnTo>
                  <a:pt x="345440" y="92710"/>
                </a:lnTo>
                <a:lnTo>
                  <a:pt x="344497" y="75908"/>
                </a:lnTo>
                <a:lnTo>
                  <a:pt x="344487" y="75731"/>
                </a:lnTo>
                <a:lnTo>
                  <a:pt x="330200" y="32512"/>
                </a:lnTo>
                <a:lnTo>
                  <a:pt x="299839" y="4883"/>
                </a:lnTo>
                <a:lnTo>
                  <a:pt x="286385" y="0"/>
                </a:lnTo>
                <a:close/>
              </a:path>
              <a:path w="345440" h="185420">
                <a:moveTo>
                  <a:pt x="59182" y="0"/>
                </a:moveTo>
                <a:lnTo>
                  <a:pt x="23820" y="21127"/>
                </a:lnTo>
                <a:lnTo>
                  <a:pt x="3873" y="60039"/>
                </a:lnTo>
                <a:lnTo>
                  <a:pt x="0" y="92710"/>
                </a:lnTo>
                <a:lnTo>
                  <a:pt x="858" y="108077"/>
                </a:lnTo>
                <a:lnTo>
                  <a:pt x="952" y="109759"/>
                </a:lnTo>
                <a:lnTo>
                  <a:pt x="15240" y="152908"/>
                </a:lnTo>
                <a:lnTo>
                  <a:pt x="45654" y="180482"/>
                </a:lnTo>
                <a:lnTo>
                  <a:pt x="59182" y="185293"/>
                </a:lnTo>
                <a:lnTo>
                  <a:pt x="61468" y="177800"/>
                </a:lnTo>
                <a:lnTo>
                  <a:pt x="50942" y="173102"/>
                </a:lnTo>
                <a:lnTo>
                  <a:pt x="41846" y="166608"/>
                </a:lnTo>
                <a:lnTo>
                  <a:pt x="19653" y="122936"/>
                </a:lnTo>
                <a:lnTo>
                  <a:pt x="16891" y="91694"/>
                </a:lnTo>
                <a:lnTo>
                  <a:pt x="17581" y="75908"/>
                </a:lnTo>
                <a:lnTo>
                  <a:pt x="27940" y="36957"/>
                </a:lnTo>
                <a:lnTo>
                  <a:pt x="61722" y="7620"/>
                </a:lnTo>
                <a:lnTo>
                  <a:pt x="59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017379" y="5010467"/>
            <a:ext cx="2838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1505" sz="2325" spc="52">
                <a:latin typeface="Cambria Math"/>
                <a:cs typeface="Cambria Math"/>
              </a:rPr>
              <a:t>𝑥</a:t>
            </a:r>
            <a:r>
              <a:rPr dirty="0" sz="1200" spc="35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360279" y="5084762"/>
            <a:ext cx="131000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Cambria Math"/>
                <a:cs typeface="Cambria Math"/>
              </a:rPr>
              <a:t>⊗</a:t>
            </a:r>
            <a:r>
              <a:rPr dirty="0" sz="1550" spc="18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𝑌</a:t>
            </a:r>
            <a:r>
              <a:rPr dirty="0" sz="1550">
                <a:latin typeface="Cambria Math"/>
                <a:cs typeface="Cambria Math"/>
              </a:rPr>
              <a:t>(𝑥</a:t>
            </a:r>
            <a:r>
              <a:rPr dirty="0" baseline="27777" sz="1800">
                <a:latin typeface="Cambria Math"/>
                <a:cs typeface="Cambria Math"/>
              </a:rPr>
              <a:t>1</a:t>
            </a:r>
            <a:r>
              <a:rPr dirty="0" sz="1550">
                <a:latin typeface="Cambria Math"/>
                <a:cs typeface="Cambria Math"/>
              </a:rPr>
              <a:t>))</a:t>
            </a:r>
            <a:r>
              <a:rPr dirty="0" sz="1550" spc="16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90525" y="2590863"/>
            <a:ext cx="5943600" cy="742950"/>
            <a:chOff x="390525" y="2590863"/>
            <a:chExt cx="5943600" cy="742950"/>
          </a:xfrm>
        </p:grpSpPr>
        <p:sp>
          <p:nvSpPr>
            <p:cNvPr id="14" name="object 14" descr=""/>
            <p:cNvSpPr/>
            <p:nvPr/>
          </p:nvSpPr>
          <p:spPr>
            <a:xfrm>
              <a:off x="395287" y="2595626"/>
              <a:ext cx="5934075" cy="733425"/>
            </a:xfrm>
            <a:custGeom>
              <a:avLst/>
              <a:gdLst/>
              <a:ahLst/>
              <a:cxnLst/>
              <a:rect l="l" t="t" r="r" b="b"/>
              <a:pathLst>
                <a:path w="5934075" h="733425">
                  <a:moveTo>
                    <a:pt x="0" y="733425"/>
                  </a:moveTo>
                  <a:lnTo>
                    <a:pt x="5934075" y="733425"/>
                  </a:lnTo>
                  <a:lnTo>
                    <a:pt x="593407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9525">
              <a:solidFill>
                <a:srgbClr val="1E1E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21764" y="2670809"/>
              <a:ext cx="3383279" cy="377190"/>
            </a:xfrm>
            <a:custGeom>
              <a:avLst/>
              <a:gdLst/>
              <a:ahLst/>
              <a:cxnLst/>
              <a:rect l="l" t="t" r="r" b="b"/>
              <a:pathLst>
                <a:path w="3383279" h="377189">
                  <a:moveTo>
                    <a:pt x="55753" y="216281"/>
                  </a:moveTo>
                  <a:lnTo>
                    <a:pt x="53340" y="209550"/>
                  </a:lnTo>
                  <a:lnTo>
                    <a:pt x="41211" y="213893"/>
                  </a:lnTo>
                  <a:lnTo>
                    <a:pt x="30568" y="220218"/>
                  </a:lnTo>
                  <a:lnTo>
                    <a:pt x="7708" y="250723"/>
                  </a:lnTo>
                  <a:lnTo>
                    <a:pt x="38" y="292481"/>
                  </a:lnTo>
                  <a:lnTo>
                    <a:pt x="0" y="293370"/>
                  </a:lnTo>
                  <a:lnTo>
                    <a:pt x="762" y="307251"/>
                  </a:lnTo>
                  <a:lnTo>
                    <a:pt x="13716" y="347853"/>
                  </a:lnTo>
                  <a:lnTo>
                    <a:pt x="53340" y="377190"/>
                  </a:lnTo>
                  <a:lnTo>
                    <a:pt x="55499" y="370332"/>
                  </a:lnTo>
                  <a:lnTo>
                    <a:pt x="45948" y="366090"/>
                  </a:lnTo>
                  <a:lnTo>
                    <a:pt x="37693" y="360210"/>
                  </a:lnTo>
                  <a:lnTo>
                    <a:pt x="17716" y="320662"/>
                  </a:lnTo>
                  <a:lnTo>
                    <a:pt x="15240" y="292481"/>
                  </a:lnTo>
                  <a:lnTo>
                    <a:pt x="15849" y="278168"/>
                  </a:lnTo>
                  <a:lnTo>
                    <a:pt x="30784" y="233807"/>
                  </a:lnTo>
                  <a:lnTo>
                    <a:pt x="46101" y="220522"/>
                  </a:lnTo>
                  <a:lnTo>
                    <a:pt x="55753" y="216281"/>
                  </a:lnTo>
                  <a:close/>
                </a:path>
                <a:path w="3383279" h="377189">
                  <a:moveTo>
                    <a:pt x="306705" y="293370"/>
                  </a:moveTo>
                  <a:lnTo>
                    <a:pt x="298983" y="250723"/>
                  </a:lnTo>
                  <a:lnTo>
                    <a:pt x="276123" y="220230"/>
                  </a:lnTo>
                  <a:lnTo>
                    <a:pt x="253365" y="209550"/>
                  </a:lnTo>
                  <a:lnTo>
                    <a:pt x="250952" y="216281"/>
                  </a:lnTo>
                  <a:lnTo>
                    <a:pt x="260642" y="220522"/>
                  </a:lnTo>
                  <a:lnTo>
                    <a:pt x="268960" y="226364"/>
                  </a:lnTo>
                  <a:lnTo>
                    <a:pt x="288988" y="265137"/>
                  </a:lnTo>
                  <a:lnTo>
                    <a:pt x="290804" y="277964"/>
                  </a:lnTo>
                  <a:lnTo>
                    <a:pt x="290842" y="278168"/>
                  </a:lnTo>
                  <a:lnTo>
                    <a:pt x="291465" y="292481"/>
                  </a:lnTo>
                  <a:lnTo>
                    <a:pt x="290842" y="307251"/>
                  </a:lnTo>
                  <a:lnTo>
                    <a:pt x="288988" y="320662"/>
                  </a:lnTo>
                  <a:lnTo>
                    <a:pt x="268998" y="360210"/>
                  </a:lnTo>
                  <a:lnTo>
                    <a:pt x="251206" y="370332"/>
                  </a:lnTo>
                  <a:lnTo>
                    <a:pt x="253365" y="377190"/>
                  </a:lnTo>
                  <a:lnTo>
                    <a:pt x="292989" y="347853"/>
                  </a:lnTo>
                  <a:lnTo>
                    <a:pt x="305841" y="308787"/>
                  </a:lnTo>
                  <a:lnTo>
                    <a:pt x="306705" y="293370"/>
                  </a:lnTo>
                  <a:close/>
                </a:path>
                <a:path w="3383279" h="377189">
                  <a:moveTo>
                    <a:pt x="730885" y="216281"/>
                  </a:moveTo>
                  <a:lnTo>
                    <a:pt x="728472" y="209550"/>
                  </a:lnTo>
                  <a:lnTo>
                    <a:pt x="716343" y="213893"/>
                  </a:lnTo>
                  <a:lnTo>
                    <a:pt x="705700" y="220218"/>
                  </a:lnTo>
                  <a:lnTo>
                    <a:pt x="682764" y="250723"/>
                  </a:lnTo>
                  <a:lnTo>
                    <a:pt x="675043" y="292481"/>
                  </a:lnTo>
                  <a:lnTo>
                    <a:pt x="675005" y="293370"/>
                  </a:lnTo>
                  <a:lnTo>
                    <a:pt x="675767" y="307251"/>
                  </a:lnTo>
                  <a:lnTo>
                    <a:pt x="688848" y="347853"/>
                  </a:lnTo>
                  <a:lnTo>
                    <a:pt x="728472" y="377190"/>
                  </a:lnTo>
                  <a:lnTo>
                    <a:pt x="730631" y="370332"/>
                  </a:lnTo>
                  <a:lnTo>
                    <a:pt x="721080" y="366090"/>
                  </a:lnTo>
                  <a:lnTo>
                    <a:pt x="712825" y="360210"/>
                  </a:lnTo>
                  <a:lnTo>
                    <a:pt x="692772" y="320662"/>
                  </a:lnTo>
                  <a:lnTo>
                    <a:pt x="690245" y="292481"/>
                  </a:lnTo>
                  <a:lnTo>
                    <a:pt x="690880" y="278168"/>
                  </a:lnTo>
                  <a:lnTo>
                    <a:pt x="705891" y="233807"/>
                  </a:lnTo>
                  <a:lnTo>
                    <a:pt x="721182" y="220522"/>
                  </a:lnTo>
                  <a:lnTo>
                    <a:pt x="730885" y="216281"/>
                  </a:lnTo>
                  <a:close/>
                </a:path>
                <a:path w="3383279" h="377189">
                  <a:moveTo>
                    <a:pt x="977011" y="293370"/>
                  </a:moveTo>
                  <a:lnTo>
                    <a:pt x="969289" y="250723"/>
                  </a:lnTo>
                  <a:lnTo>
                    <a:pt x="946429" y="220230"/>
                  </a:lnTo>
                  <a:lnTo>
                    <a:pt x="923671" y="209550"/>
                  </a:lnTo>
                  <a:lnTo>
                    <a:pt x="921258" y="216281"/>
                  </a:lnTo>
                  <a:lnTo>
                    <a:pt x="930948" y="220522"/>
                  </a:lnTo>
                  <a:lnTo>
                    <a:pt x="939266" y="226364"/>
                  </a:lnTo>
                  <a:lnTo>
                    <a:pt x="959294" y="265137"/>
                  </a:lnTo>
                  <a:lnTo>
                    <a:pt x="961110" y="277964"/>
                  </a:lnTo>
                  <a:lnTo>
                    <a:pt x="961148" y="278168"/>
                  </a:lnTo>
                  <a:lnTo>
                    <a:pt x="961771" y="292481"/>
                  </a:lnTo>
                  <a:lnTo>
                    <a:pt x="961148" y="307251"/>
                  </a:lnTo>
                  <a:lnTo>
                    <a:pt x="959294" y="320662"/>
                  </a:lnTo>
                  <a:lnTo>
                    <a:pt x="939304" y="360210"/>
                  </a:lnTo>
                  <a:lnTo>
                    <a:pt x="921512" y="370332"/>
                  </a:lnTo>
                  <a:lnTo>
                    <a:pt x="923671" y="377190"/>
                  </a:lnTo>
                  <a:lnTo>
                    <a:pt x="963295" y="347853"/>
                  </a:lnTo>
                  <a:lnTo>
                    <a:pt x="976147" y="308787"/>
                  </a:lnTo>
                  <a:lnTo>
                    <a:pt x="977011" y="293370"/>
                  </a:lnTo>
                  <a:close/>
                </a:path>
                <a:path w="3383279" h="377189">
                  <a:moveTo>
                    <a:pt x="1432941" y="216281"/>
                  </a:moveTo>
                  <a:lnTo>
                    <a:pt x="1430528" y="209550"/>
                  </a:lnTo>
                  <a:lnTo>
                    <a:pt x="1418399" y="213893"/>
                  </a:lnTo>
                  <a:lnTo>
                    <a:pt x="1407756" y="220218"/>
                  </a:lnTo>
                  <a:lnTo>
                    <a:pt x="1384820" y="250723"/>
                  </a:lnTo>
                  <a:lnTo>
                    <a:pt x="1377099" y="292481"/>
                  </a:lnTo>
                  <a:lnTo>
                    <a:pt x="1377061" y="293370"/>
                  </a:lnTo>
                  <a:lnTo>
                    <a:pt x="1377823" y="307251"/>
                  </a:lnTo>
                  <a:lnTo>
                    <a:pt x="1390891" y="347853"/>
                  </a:lnTo>
                  <a:lnTo>
                    <a:pt x="1430528" y="377190"/>
                  </a:lnTo>
                  <a:lnTo>
                    <a:pt x="1432687" y="370332"/>
                  </a:lnTo>
                  <a:lnTo>
                    <a:pt x="1423136" y="366090"/>
                  </a:lnTo>
                  <a:lnTo>
                    <a:pt x="1414881" y="360210"/>
                  </a:lnTo>
                  <a:lnTo>
                    <a:pt x="1394841" y="320662"/>
                  </a:lnTo>
                  <a:lnTo>
                    <a:pt x="1392301" y="292481"/>
                  </a:lnTo>
                  <a:lnTo>
                    <a:pt x="1392936" y="278168"/>
                  </a:lnTo>
                  <a:lnTo>
                    <a:pt x="1407947" y="233807"/>
                  </a:lnTo>
                  <a:lnTo>
                    <a:pt x="1423238" y="220522"/>
                  </a:lnTo>
                  <a:lnTo>
                    <a:pt x="1432941" y="216281"/>
                  </a:lnTo>
                  <a:close/>
                </a:path>
                <a:path w="3383279" h="377189">
                  <a:moveTo>
                    <a:pt x="1679067" y="293370"/>
                  </a:moveTo>
                  <a:lnTo>
                    <a:pt x="1671345" y="250723"/>
                  </a:lnTo>
                  <a:lnTo>
                    <a:pt x="1648485" y="220230"/>
                  </a:lnTo>
                  <a:lnTo>
                    <a:pt x="1625727" y="209550"/>
                  </a:lnTo>
                  <a:lnTo>
                    <a:pt x="1623314" y="216281"/>
                  </a:lnTo>
                  <a:lnTo>
                    <a:pt x="1633004" y="220522"/>
                  </a:lnTo>
                  <a:lnTo>
                    <a:pt x="1641322" y="226364"/>
                  </a:lnTo>
                  <a:lnTo>
                    <a:pt x="1661350" y="265137"/>
                  </a:lnTo>
                  <a:lnTo>
                    <a:pt x="1663166" y="277964"/>
                  </a:lnTo>
                  <a:lnTo>
                    <a:pt x="1663204" y="278168"/>
                  </a:lnTo>
                  <a:lnTo>
                    <a:pt x="1663827" y="292481"/>
                  </a:lnTo>
                  <a:lnTo>
                    <a:pt x="1663204" y="307251"/>
                  </a:lnTo>
                  <a:lnTo>
                    <a:pt x="1661350" y="320662"/>
                  </a:lnTo>
                  <a:lnTo>
                    <a:pt x="1641360" y="360210"/>
                  </a:lnTo>
                  <a:lnTo>
                    <a:pt x="1623568" y="370332"/>
                  </a:lnTo>
                  <a:lnTo>
                    <a:pt x="1625727" y="377190"/>
                  </a:lnTo>
                  <a:lnTo>
                    <a:pt x="1665351" y="347853"/>
                  </a:lnTo>
                  <a:lnTo>
                    <a:pt x="1678203" y="308787"/>
                  </a:lnTo>
                  <a:lnTo>
                    <a:pt x="1679067" y="293370"/>
                  </a:lnTo>
                  <a:close/>
                </a:path>
                <a:path w="3383279" h="377189">
                  <a:moveTo>
                    <a:pt x="2629789" y="6731"/>
                  </a:moveTo>
                  <a:lnTo>
                    <a:pt x="2627376" y="0"/>
                  </a:lnTo>
                  <a:lnTo>
                    <a:pt x="2615247" y="4343"/>
                  </a:lnTo>
                  <a:lnTo>
                    <a:pt x="2604605" y="10668"/>
                  </a:lnTo>
                  <a:lnTo>
                    <a:pt x="2581668" y="41173"/>
                  </a:lnTo>
                  <a:lnTo>
                    <a:pt x="2573947" y="82931"/>
                  </a:lnTo>
                  <a:lnTo>
                    <a:pt x="2573909" y="83820"/>
                  </a:lnTo>
                  <a:lnTo>
                    <a:pt x="2574671" y="97701"/>
                  </a:lnTo>
                  <a:lnTo>
                    <a:pt x="2587752" y="138303"/>
                  </a:lnTo>
                  <a:lnTo>
                    <a:pt x="2627376" y="167640"/>
                  </a:lnTo>
                  <a:lnTo>
                    <a:pt x="2629535" y="160782"/>
                  </a:lnTo>
                  <a:lnTo>
                    <a:pt x="2619984" y="156540"/>
                  </a:lnTo>
                  <a:lnTo>
                    <a:pt x="2611729" y="150660"/>
                  </a:lnTo>
                  <a:lnTo>
                    <a:pt x="2591689" y="111112"/>
                  </a:lnTo>
                  <a:lnTo>
                    <a:pt x="2589149" y="82931"/>
                  </a:lnTo>
                  <a:lnTo>
                    <a:pt x="2589784" y="68618"/>
                  </a:lnTo>
                  <a:lnTo>
                    <a:pt x="2604795" y="24257"/>
                  </a:lnTo>
                  <a:lnTo>
                    <a:pt x="2620086" y="10972"/>
                  </a:lnTo>
                  <a:lnTo>
                    <a:pt x="2629789" y="6731"/>
                  </a:lnTo>
                  <a:close/>
                </a:path>
                <a:path w="3383279" h="377189">
                  <a:moveTo>
                    <a:pt x="3383026" y="83820"/>
                  </a:moveTo>
                  <a:lnTo>
                    <a:pt x="3375253" y="41173"/>
                  </a:lnTo>
                  <a:lnTo>
                    <a:pt x="3352317" y="10680"/>
                  </a:lnTo>
                  <a:lnTo>
                    <a:pt x="3329559" y="0"/>
                  </a:lnTo>
                  <a:lnTo>
                    <a:pt x="3327146" y="6731"/>
                  </a:lnTo>
                  <a:lnTo>
                    <a:pt x="3336848" y="10972"/>
                  </a:lnTo>
                  <a:lnTo>
                    <a:pt x="3345218" y="16814"/>
                  </a:lnTo>
                  <a:lnTo>
                    <a:pt x="3365309" y="55587"/>
                  </a:lnTo>
                  <a:lnTo>
                    <a:pt x="3367125" y="68414"/>
                  </a:lnTo>
                  <a:lnTo>
                    <a:pt x="3367163" y="68618"/>
                  </a:lnTo>
                  <a:lnTo>
                    <a:pt x="3367786" y="82931"/>
                  </a:lnTo>
                  <a:lnTo>
                    <a:pt x="3367163" y="97701"/>
                  </a:lnTo>
                  <a:lnTo>
                    <a:pt x="3365284" y="111112"/>
                  </a:lnTo>
                  <a:lnTo>
                    <a:pt x="3345192" y="150660"/>
                  </a:lnTo>
                  <a:lnTo>
                    <a:pt x="3327400" y="160782"/>
                  </a:lnTo>
                  <a:lnTo>
                    <a:pt x="3329559" y="167640"/>
                  </a:lnTo>
                  <a:lnTo>
                    <a:pt x="3369183" y="138303"/>
                  </a:lnTo>
                  <a:lnTo>
                    <a:pt x="3382162" y="99237"/>
                  </a:lnTo>
                  <a:lnTo>
                    <a:pt x="3383026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74650" y="2615882"/>
            <a:ext cx="5975350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275590" marR="274955">
              <a:lnSpc>
                <a:spcPct val="100600"/>
              </a:lnSpc>
              <a:spcBef>
                <a:spcPts val="114"/>
              </a:spcBef>
              <a:tabLst>
                <a:tab pos="4993005" algn="l"/>
              </a:tabLst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variational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circuits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consists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parameterized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𝑅𝑜𝑡</a:t>
            </a:r>
            <a:r>
              <a:rPr dirty="0" sz="1400" spc="2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𝑋</a:t>
            </a:r>
            <a:r>
              <a:rPr dirty="0" sz="1400">
                <a:latin typeface="Cambria Math"/>
                <a:cs typeface="Cambria Math"/>
              </a:rPr>
              <a:t>,</a:t>
            </a:r>
            <a:r>
              <a:rPr dirty="0" sz="1400" spc="-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𝑌</a:t>
            </a:r>
            <a:r>
              <a:rPr dirty="0" sz="1400">
                <a:latin typeface="Cambria Math"/>
                <a:cs typeface="Cambria Math"/>
              </a:rPr>
              <a:t>,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 spc="-25">
                <a:latin typeface="Cambria Math"/>
                <a:cs typeface="Cambria Math"/>
              </a:rPr>
              <a:t>𝜃</a:t>
            </a:r>
            <a:r>
              <a:rPr dirty="0" baseline="-15873" sz="1575" spc="-37">
                <a:latin typeface="Cambria Math"/>
                <a:cs typeface="Cambria Math"/>
              </a:rPr>
              <a:t>𝑍</a:t>
            </a:r>
            <a:r>
              <a:rPr dirty="0" baseline="-15873" sz="1575">
                <a:latin typeface="Cambria Math"/>
                <a:cs typeface="Cambria Math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which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are </a:t>
            </a:r>
            <a:r>
              <a:rPr dirty="0" sz="1400">
                <a:latin typeface="Times New Roman"/>
                <a:cs typeface="Times New Roman"/>
              </a:rPr>
              <a:t>equivalent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60">
                <a:latin typeface="Cambria Math"/>
                <a:cs typeface="Cambria Math"/>
              </a:rPr>
              <a:t>R</a:t>
            </a:r>
            <a:r>
              <a:rPr dirty="0" baseline="-15873" sz="1575" spc="89">
                <a:latin typeface="Cambria Math"/>
                <a:cs typeface="Cambria Math"/>
              </a:rPr>
              <a:t>X</a:t>
            </a:r>
            <a:r>
              <a:rPr dirty="0" baseline="-15873" sz="1575" spc="54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𝑋</a:t>
            </a:r>
            <a:r>
              <a:rPr dirty="0" baseline="-15873" sz="1575" spc="337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⋅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60">
                <a:latin typeface="Cambria Math"/>
                <a:cs typeface="Cambria Math"/>
              </a:rPr>
              <a:t>R</a:t>
            </a:r>
            <a:r>
              <a:rPr dirty="0" baseline="-15873" sz="1575" spc="89">
                <a:latin typeface="Cambria Math"/>
                <a:cs typeface="Cambria Math"/>
              </a:rPr>
              <a:t>Y</a:t>
            </a:r>
            <a:r>
              <a:rPr dirty="0" baseline="-15873" sz="1575" spc="53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𝑌</a:t>
            </a:r>
            <a:r>
              <a:rPr dirty="0" baseline="-15873" sz="1575" spc="322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⋅ </a:t>
            </a:r>
            <a:r>
              <a:rPr dirty="0" sz="1400" spc="55">
                <a:latin typeface="Cambria Math"/>
                <a:cs typeface="Cambria Math"/>
              </a:rPr>
              <a:t>R</a:t>
            </a:r>
            <a:r>
              <a:rPr dirty="0" baseline="-15873" sz="1575" spc="82">
                <a:latin typeface="Cambria Math"/>
                <a:cs typeface="Cambria Math"/>
              </a:rPr>
              <a:t>Z</a:t>
            </a:r>
            <a:r>
              <a:rPr dirty="0" baseline="-15873" sz="1575" spc="322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𝑍</a:t>
            </a:r>
            <a:r>
              <a:rPr dirty="0" baseline="-15873" sz="1575" spc="592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Layers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them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separated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 </a:t>
            </a:r>
            <a:r>
              <a:rPr dirty="0" sz="1400">
                <a:latin typeface="Times New Roman"/>
                <a:cs typeface="Times New Roman"/>
              </a:rPr>
              <a:t>CNOT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entanglers.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95287" y="2281301"/>
            <a:ext cx="5934075" cy="304800"/>
          </a:xfrm>
          <a:custGeom>
            <a:avLst/>
            <a:gdLst/>
            <a:ahLst/>
            <a:cxnLst/>
            <a:rect l="l" t="t" r="r" b="b"/>
            <a:pathLst>
              <a:path w="5934075" h="304800">
                <a:moveTo>
                  <a:pt x="0" y="304800"/>
                </a:moveTo>
                <a:lnTo>
                  <a:pt x="5934075" y="304800"/>
                </a:lnTo>
                <a:lnTo>
                  <a:pt x="59340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95287" y="2281301"/>
            <a:ext cx="5934075" cy="30480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280"/>
              </a:spcBef>
            </a:pP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Variational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Circuit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52400" y="2419350"/>
            <a:ext cx="6612890" cy="3686175"/>
            <a:chOff x="152400" y="2419350"/>
            <a:chExt cx="6612890" cy="3686175"/>
          </a:xfrm>
        </p:grpSpPr>
        <p:sp>
          <p:nvSpPr>
            <p:cNvPr id="20" name="object 20" descr=""/>
            <p:cNvSpPr/>
            <p:nvPr/>
          </p:nvSpPr>
          <p:spPr>
            <a:xfrm>
              <a:off x="1943100" y="4505325"/>
              <a:ext cx="4695825" cy="1581150"/>
            </a:xfrm>
            <a:custGeom>
              <a:avLst/>
              <a:gdLst/>
              <a:ahLst/>
              <a:cxnLst/>
              <a:rect l="l" t="t" r="r" b="b"/>
              <a:pathLst>
                <a:path w="4695825" h="1581150">
                  <a:moveTo>
                    <a:pt x="0" y="1581150"/>
                  </a:moveTo>
                  <a:lnTo>
                    <a:pt x="4695825" y="1581150"/>
                  </a:lnTo>
                  <a:lnTo>
                    <a:pt x="4695825" y="0"/>
                  </a:lnTo>
                  <a:lnTo>
                    <a:pt x="0" y="0"/>
                  </a:lnTo>
                  <a:lnTo>
                    <a:pt x="0" y="1581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2400" y="2952750"/>
              <a:ext cx="1791335" cy="2385060"/>
            </a:xfrm>
            <a:custGeom>
              <a:avLst/>
              <a:gdLst/>
              <a:ahLst/>
              <a:cxnLst/>
              <a:rect l="l" t="t" r="r" b="b"/>
              <a:pathLst>
                <a:path w="1791335" h="2385060">
                  <a:moveTo>
                    <a:pt x="1714627" y="2308733"/>
                  </a:moveTo>
                  <a:lnTo>
                    <a:pt x="1714627" y="2384933"/>
                  </a:lnTo>
                  <a:lnTo>
                    <a:pt x="1771777" y="2356358"/>
                  </a:lnTo>
                  <a:lnTo>
                    <a:pt x="1727327" y="2356358"/>
                  </a:lnTo>
                  <a:lnTo>
                    <a:pt x="1727327" y="2337308"/>
                  </a:lnTo>
                  <a:lnTo>
                    <a:pt x="1771777" y="2337308"/>
                  </a:lnTo>
                  <a:lnTo>
                    <a:pt x="1714627" y="2308733"/>
                  </a:lnTo>
                  <a:close/>
                </a:path>
                <a:path w="1791335" h="2385060">
                  <a:moveTo>
                    <a:pt x="238125" y="0"/>
                  </a:moveTo>
                  <a:lnTo>
                    <a:pt x="0" y="0"/>
                  </a:lnTo>
                  <a:lnTo>
                    <a:pt x="0" y="2356358"/>
                  </a:lnTo>
                  <a:lnTo>
                    <a:pt x="1714627" y="2356358"/>
                  </a:lnTo>
                  <a:lnTo>
                    <a:pt x="1714627" y="2346833"/>
                  </a:lnTo>
                  <a:lnTo>
                    <a:pt x="19050" y="2346833"/>
                  </a:lnTo>
                  <a:lnTo>
                    <a:pt x="9525" y="2337308"/>
                  </a:lnTo>
                  <a:lnTo>
                    <a:pt x="19050" y="2337308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125" y="9525"/>
                  </a:lnTo>
                  <a:lnTo>
                    <a:pt x="238125" y="0"/>
                  </a:lnTo>
                  <a:close/>
                </a:path>
                <a:path w="1791335" h="2385060">
                  <a:moveTo>
                    <a:pt x="1771777" y="2337308"/>
                  </a:moveTo>
                  <a:lnTo>
                    <a:pt x="1727327" y="2337308"/>
                  </a:lnTo>
                  <a:lnTo>
                    <a:pt x="1727327" y="2356358"/>
                  </a:lnTo>
                  <a:lnTo>
                    <a:pt x="1771777" y="2356358"/>
                  </a:lnTo>
                  <a:lnTo>
                    <a:pt x="1790827" y="2346833"/>
                  </a:lnTo>
                  <a:lnTo>
                    <a:pt x="1771777" y="2337308"/>
                  </a:lnTo>
                  <a:close/>
                </a:path>
                <a:path w="1791335" h="2385060">
                  <a:moveTo>
                    <a:pt x="19050" y="2337308"/>
                  </a:moveTo>
                  <a:lnTo>
                    <a:pt x="9525" y="2337308"/>
                  </a:lnTo>
                  <a:lnTo>
                    <a:pt x="19050" y="2346833"/>
                  </a:lnTo>
                  <a:lnTo>
                    <a:pt x="19050" y="2337308"/>
                  </a:lnTo>
                  <a:close/>
                </a:path>
                <a:path w="1791335" h="2385060">
                  <a:moveTo>
                    <a:pt x="1714627" y="2337308"/>
                  </a:moveTo>
                  <a:lnTo>
                    <a:pt x="19050" y="2337308"/>
                  </a:lnTo>
                  <a:lnTo>
                    <a:pt x="19050" y="2346833"/>
                  </a:lnTo>
                  <a:lnTo>
                    <a:pt x="1714627" y="2346833"/>
                  </a:lnTo>
                  <a:lnTo>
                    <a:pt x="1714627" y="2337308"/>
                  </a:lnTo>
                  <a:close/>
                </a:path>
                <a:path w="1791335" h="2385060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1791335" h="2385060">
                  <a:moveTo>
                    <a:pt x="238125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125" y="19050"/>
                  </a:lnTo>
                  <a:lnTo>
                    <a:pt x="238125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324600" y="2419350"/>
              <a:ext cx="440690" cy="555625"/>
            </a:xfrm>
            <a:custGeom>
              <a:avLst/>
              <a:gdLst/>
              <a:ahLst/>
              <a:cxnLst/>
              <a:rect l="l" t="t" r="r" b="b"/>
              <a:pathLst>
                <a:path w="440690" h="555625">
                  <a:moveTo>
                    <a:pt x="364235" y="479171"/>
                  </a:moveTo>
                  <a:lnTo>
                    <a:pt x="364235" y="555371"/>
                  </a:lnTo>
                  <a:lnTo>
                    <a:pt x="421385" y="526796"/>
                  </a:lnTo>
                  <a:lnTo>
                    <a:pt x="376935" y="526796"/>
                  </a:lnTo>
                  <a:lnTo>
                    <a:pt x="376935" y="507746"/>
                  </a:lnTo>
                  <a:lnTo>
                    <a:pt x="421385" y="507746"/>
                  </a:lnTo>
                  <a:lnTo>
                    <a:pt x="364235" y="479171"/>
                  </a:lnTo>
                  <a:close/>
                </a:path>
                <a:path w="440690" h="555625">
                  <a:moveTo>
                    <a:pt x="210693" y="9525"/>
                  </a:moveTo>
                  <a:lnTo>
                    <a:pt x="210693" y="526796"/>
                  </a:lnTo>
                  <a:lnTo>
                    <a:pt x="364235" y="526796"/>
                  </a:lnTo>
                  <a:lnTo>
                    <a:pt x="364235" y="517271"/>
                  </a:lnTo>
                  <a:lnTo>
                    <a:pt x="229743" y="517271"/>
                  </a:lnTo>
                  <a:lnTo>
                    <a:pt x="220218" y="507746"/>
                  </a:lnTo>
                  <a:lnTo>
                    <a:pt x="229743" y="507746"/>
                  </a:lnTo>
                  <a:lnTo>
                    <a:pt x="229743" y="19050"/>
                  </a:lnTo>
                  <a:lnTo>
                    <a:pt x="220218" y="19050"/>
                  </a:lnTo>
                  <a:lnTo>
                    <a:pt x="210693" y="9525"/>
                  </a:lnTo>
                  <a:close/>
                </a:path>
                <a:path w="440690" h="555625">
                  <a:moveTo>
                    <a:pt x="421385" y="507746"/>
                  </a:moveTo>
                  <a:lnTo>
                    <a:pt x="376935" y="507746"/>
                  </a:lnTo>
                  <a:lnTo>
                    <a:pt x="376935" y="526796"/>
                  </a:lnTo>
                  <a:lnTo>
                    <a:pt x="421385" y="526796"/>
                  </a:lnTo>
                  <a:lnTo>
                    <a:pt x="440435" y="517271"/>
                  </a:lnTo>
                  <a:lnTo>
                    <a:pt x="421385" y="507746"/>
                  </a:lnTo>
                  <a:close/>
                </a:path>
                <a:path w="440690" h="555625">
                  <a:moveTo>
                    <a:pt x="229743" y="507746"/>
                  </a:moveTo>
                  <a:lnTo>
                    <a:pt x="220218" y="507746"/>
                  </a:lnTo>
                  <a:lnTo>
                    <a:pt x="229743" y="517271"/>
                  </a:lnTo>
                  <a:lnTo>
                    <a:pt x="229743" y="507746"/>
                  </a:lnTo>
                  <a:close/>
                </a:path>
                <a:path w="440690" h="555625">
                  <a:moveTo>
                    <a:pt x="364235" y="507746"/>
                  </a:moveTo>
                  <a:lnTo>
                    <a:pt x="229743" y="507746"/>
                  </a:lnTo>
                  <a:lnTo>
                    <a:pt x="229743" y="517271"/>
                  </a:lnTo>
                  <a:lnTo>
                    <a:pt x="364235" y="517271"/>
                  </a:lnTo>
                  <a:lnTo>
                    <a:pt x="364235" y="507746"/>
                  </a:lnTo>
                  <a:close/>
                </a:path>
                <a:path w="440690" h="555625">
                  <a:moveTo>
                    <a:pt x="22974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10693" y="19050"/>
                  </a:lnTo>
                  <a:lnTo>
                    <a:pt x="210693" y="9525"/>
                  </a:lnTo>
                  <a:lnTo>
                    <a:pt x="229743" y="9525"/>
                  </a:lnTo>
                  <a:lnTo>
                    <a:pt x="229743" y="0"/>
                  </a:lnTo>
                  <a:close/>
                </a:path>
                <a:path w="440690" h="555625">
                  <a:moveTo>
                    <a:pt x="229743" y="9525"/>
                  </a:moveTo>
                  <a:lnTo>
                    <a:pt x="210693" y="9525"/>
                  </a:lnTo>
                  <a:lnTo>
                    <a:pt x="220218" y="19050"/>
                  </a:lnTo>
                  <a:lnTo>
                    <a:pt x="229743" y="19050"/>
                  </a:lnTo>
                  <a:lnTo>
                    <a:pt x="229743" y="9525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35"/>
              <a:t>Explicit</a:t>
            </a:r>
            <a:r>
              <a:rPr dirty="0" spc="-455"/>
              <a:t> </a:t>
            </a:r>
            <a:r>
              <a:rPr dirty="0" spc="-114"/>
              <a:t>Model</a:t>
            </a:r>
            <a:r>
              <a:rPr dirty="0" spc="-420"/>
              <a:t> </a:t>
            </a:r>
            <a:r>
              <a:rPr dirty="0" sz="2750" spc="-155"/>
              <a:t>in</a:t>
            </a:r>
            <a:r>
              <a:rPr dirty="0" sz="2750" spc="-254"/>
              <a:t> </a:t>
            </a:r>
            <a:r>
              <a:rPr dirty="0" sz="2750" spc="-20"/>
              <a:t>Code</a:t>
            </a:r>
            <a:endParaRPr sz="27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53288" y="1181100"/>
          <a:ext cx="5286375" cy="288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1600"/>
              </a:tblGrid>
              <a:tr h="2385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4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interface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A6DA94"/>
                          </a:solidFill>
                          <a:latin typeface="Consolas"/>
                          <a:cs typeface="Consolas"/>
                        </a:rPr>
                        <a:t>'tf'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452120" marR="1903730" indent="-36258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250" spc="29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explicit_model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3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38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12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7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194310" indent="-362585">
                        <a:lnSpc>
                          <a:spcPct val="105100"/>
                        </a:lnSpc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250" spc="1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65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250" spc="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25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][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250" spc="-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dirty="0" sz="125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 marR="2538095" indent="-362585">
                        <a:lnSpc>
                          <a:spcPts val="1580"/>
                        </a:lnSpc>
                        <a:spcBef>
                          <a:spcPts val="65"/>
                        </a:spcBef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%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25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==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814705">
                        <a:lnSpc>
                          <a:spcPts val="1435"/>
                        </a:lnSpc>
                      </a:pPr>
                      <a:r>
                        <a:rPr dirty="0" sz="125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250">
                        <a:latin typeface="Consolas"/>
                        <a:cs typeface="Consolas"/>
                      </a:endParaRPr>
                    </a:p>
                    <a:p>
                      <a:pPr marL="1176655">
                        <a:lnSpc>
                          <a:spcPts val="1195"/>
                        </a:lnSpc>
                        <a:spcBef>
                          <a:spcPts val="75"/>
                        </a:spcBef>
                      </a:pPr>
                      <a:r>
                        <a:rPr dirty="0" sz="12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25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25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250" spc="29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54610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1E1E2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250" spc="16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25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25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25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250">
                        <a:latin typeface="Consolas"/>
                        <a:cs typeface="Consolas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1E1E2D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295275" y="4429125"/>
            <a:ext cx="9187815" cy="1657350"/>
            <a:chOff x="295275" y="4429125"/>
            <a:chExt cx="9187815" cy="1657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75" y="4429125"/>
              <a:ext cx="7305675" cy="16573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07858" y="4759705"/>
              <a:ext cx="1136015" cy="212090"/>
            </a:xfrm>
            <a:custGeom>
              <a:avLst/>
              <a:gdLst/>
              <a:ahLst/>
              <a:cxnLst/>
              <a:rect l="l" t="t" r="r" b="b"/>
              <a:pathLst>
                <a:path w="1136015" h="212089">
                  <a:moveTo>
                    <a:pt x="70612" y="8636"/>
                  </a:moveTo>
                  <a:lnTo>
                    <a:pt x="67564" y="0"/>
                  </a:lnTo>
                  <a:lnTo>
                    <a:pt x="52197" y="5537"/>
                  </a:lnTo>
                  <a:lnTo>
                    <a:pt x="38735" y="13550"/>
                  </a:lnTo>
                  <a:lnTo>
                    <a:pt x="9855" y="52095"/>
                  </a:lnTo>
                  <a:lnTo>
                    <a:pt x="63" y="104775"/>
                  </a:lnTo>
                  <a:lnTo>
                    <a:pt x="0" y="105918"/>
                  </a:lnTo>
                  <a:lnTo>
                    <a:pt x="977" y="123444"/>
                  </a:lnTo>
                  <a:lnTo>
                    <a:pt x="17399" y="174752"/>
                  </a:lnTo>
                  <a:lnTo>
                    <a:pt x="52146" y="206184"/>
                  </a:lnTo>
                  <a:lnTo>
                    <a:pt x="67564" y="211709"/>
                  </a:lnTo>
                  <a:lnTo>
                    <a:pt x="70231" y="203200"/>
                  </a:lnTo>
                  <a:lnTo>
                    <a:pt x="58178" y="197802"/>
                  </a:lnTo>
                  <a:lnTo>
                    <a:pt x="47764" y="190334"/>
                  </a:lnTo>
                  <a:lnTo>
                    <a:pt x="26365" y="155638"/>
                  </a:lnTo>
                  <a:lnTo>
                    <a:pt x="19342" y="105918"/>
                  </a:lnTo>
                  <a:lnTo>
                    <a:pt x="19304" y="104775"/>
                  </a:lnTo>
                  <a:lnTo>
                    <a:pt x="20078" y="86728"/>
                  </a:lnTo>
                  <a:lnTo>
                    <a:pt x="31877" y="42164"/>
                  </a:lnTo>
                  <a:lnTo>
                    <a:pt x="58394" y="13957"/>
                  </a:lnTo>
                  <a:lnTo>
                    <a:pt x="70612" y="8636"/>
                  </a:lnTo>
                  <a:close/>
                </a:path>
                <a:path w="1136015" h="212089">
                  <a:moveTo>
                    <a:pt x="313309" y="105918"/>
                  </a:moveTo>
                  <a:lnTo>
                    <a:pt x="312216" y="86728"/>
                  </a:lnTo>
                  <a:lnTo>
                    <a:pt x="312204" y="86487"/>
                  </a:lnTo>
                  <a:lnTo>
                    <a:pt x="308927" y="68554"/>
                  </a:lnTo>
                  <a:lnTo>
                    <a:pt x="286131" y="24066"/>
                  </a:lnTo>
                  <a:lnTo>
                    <a:pt x="245745" y="0"/>
                  </a:lnTo>
                  <a:lnTo>
                    <a:pt x="242697" y="8636"/>
                  </a:lnTo>
                  <a:lnTo>
                    <a:pt x="254977" y="13957"/>
                  </a:lnTo>
                  <a:lnTo>
                    <a:pt x="265531" y="21310"/>
                  </a:lnTo>
                  <a:lnTo>
                    <a:pt x="286931" y="55435"/>
                  </a:lnTo>
                  <a:lnTo>
                    <a:pt x="293179" y="86487"/>
                  </a:lnTo>
                  <a:lnTo>
                    <a:pt x="293217" y="86728"/>
                  </a:lnTo>
                  <a:lnTo>
                    <a:pt x="294005" y="104775"/>
                  </a:lnTo>
                  <a:lnTo>
                    <a:pt x="293217" y="123444"/>
                  </a:lnTo>
                  <a:lnTo>
                    <a:pt x="290855" y="140398"/>
                  </a:lnTo>
                  <a:lnTo>
                    <a:pt x="274307" y="180797"/>
                  </a:lnTo>
                  <a:lnTo>
                    <a:pt x="243078" y="203200"/>
                  </a:lnTo>
                  <a:lnTo>
                    <a:pt x="245745" y="211709"/>
                  </a:lnTo>
                  <a:lnTo>
                    <a:pt x="286207" y="187706"/>
                  </a:lnTo>
                  <a:lnTo>
                    <a:pt x="308940" y="143344"/>
                  </a:lnTo>
                  <a:lnTo>
                    <a:pt x="312204" y="125374"/>
                  </a:lnTo>
                  <a:lnTo>
                    <a:pt x="313309" y="105918"/>
                  </a:lnTo>
                  <a:close/>
                </a:path>
                <a:path w="1136015" h="212089">
                  <a:moveTo>
                    <a:pt x="922782" y="2032"/>
                  </a:moveTo>
                  <a:lnTo>
                    <a:pt x="905637" y="2032"/>
                  </a:lnTo>
                  <a:lnTo>
                    <a:pt x="905637" y="209677"/>
                  </a:lnTo>
                  <a:lnTo>
                    <a:pt x="922782" y="209677"/>
                  </a:lnTo>
                  <a:lnTo>
                    <a:pt x="922782" y="2032"/>
                  </a:lnTo>
                  <a:close/>
                </a:path>
                <a:path w="1136015" h="212089">
                  <a:moveTo>
                    <a:pt x="1135634" y="2032"/>
                  </a:moveTo>
                  <a:lnTo>
                    <a:pt x="1118489" y="2032"/>
                  </a:lnTo>
                  <a:lnTo>
                    <a:pt x="1118489" y="209677"/>
                  </a:lnTo>
                  <a:lnTo>
                    <a:pt x="1135634" y="209677"/>
                  </a:lnTo>
                  <a:lnTo>
                    <a:pt x="113563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0319" y="5142102"/>
              <a:ext cx="245872" cy="18275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25993" y="5140705"/>
              <a:ext cx="1156970" cy="185420"/>
            </a:xfrm>
            <a:custGeom>
              <a:avLst/>
              <a:gdLst/>
              <a:ahLst/>
              <a:cxnLst/>
              <a:rect l="l" t="t" r="r" b="b"/>
              <a:pathLst>
                <a:path w="1156970" h="185420">
                  <a:moveTo>
                    <a:pt x="61722" y="7620"/>
                  </a:moveTo>
                  <a:lnTo>
                    <a:pt x="59055" y="0"/>
                  </a:lnTo>
                  <a:lnTo>
                    <a:pt x="45669" y="4889"/>
                  </a:lnTo>
                  <a:lnTo>
                    <a:pt x="33909" y="11925"/>
                  </a:lnTo>
                  <a:lnTo>
                    <a:pt x="8572" y="45643"/>
                  </a:lnTo>
                  <a:lnTo>
                    <a:pt x="50" y="91694"/>
                  </a:lnTo>
                  <a:lnTo>
                    <a:pt x="0" y="92710"/>
                  </a:lnTo>
                  <a:lnTo>
                    <a:pt x="850" y="108077"/>
                  </a:lnTo>
                  <a:lnTo>
                    <a:pt x="15240" y="152908"/>
                  </a:lnTo>
                  <a:lnTo>
                    <a:pt x="45593" y="180492"/>
                  </a:lnTo>
                  <a:lnTo>
                    <a:pt x="59055" y="185293"/>
                  </a:lnTo>
                  <a:lnTo>
                    <a:pt x="61468" y="177800"/>
                  </a:lnTo>
                  <a:lnTo>
                    <a:pt x="50863" y="173113"/>
                  </a:lnTo>
                  <a:lnTo>
                    <a:pt x="41732" y="166611"/>
                  </a:lnTo>
                  <a:lnTo>
                    <a:pt x="19634" y="122936"/>
                  </a:lnTo>
                  <a:lnTo>
                    <a:pt x="16891" y="91694"/>
                  </a:lnTo>
                  <a:lnTo>
                    <a:pt x="17576" y="75920"/>
                  </a:lnTo>
                  <a:lnTo>
                    <a:pt x="27813" y="36957"/>
                  </a:lnTo>
                  <a:lnTo>
                    <a:pt x="51028" y="12242"/>
                  </a:lnTo>
                  <a:lnTo>
                    <a:pt x="61722" y="7620"/>
                  </a:lnTo>
                  <a:close/>
                </a:path>
                <a:path w="1156970" h="185420">
                  <a:moveTo>
                    <a:pt x="414528" y="92710"/>
                  </a:moveTo>
                  <a:lnTo>
                    <a:pt x="405892" y="45643"/>
                  </a:lnTo>
                  <a:lnTo>
                    <a:pt x="380580" y="11925"/>
                  </a:lnTo>
                  <a:lnTo>
                    <a:pt x="355346" y="0"/>
                  </a:lnTo>
                  <a:lnTo>
                    <a:pt x="352806" y="7620"/>
                  </a:lnTo>
                  <a:lnTo>
                    <a:pt x="363486" y="12242"/>
                  </a:lnTo>
                  <a:lnTo>
                    <a:pt x="372706" y="18669"/>
                  </a:lnTo>
                  <a:lnTo>
                    <a:pt x="394881" y="61518"/>
                  </a:lnTo>
                  <a:lnTo>
                    <a:pt x="396913" y="75742"/>
                  </a:lnTo>
                  <a:lnTo>
                    <a:pt x="396938" y="75920"/>
                  </a:lnTo>
                  <a:lnTo>
                    <a:pt x="397637" y="91694"/>
                  </a:lnTo>
                  <a:lnTo>
                    <a:pt x="396938" y="108077"/>
                  </a:lnTo>
                  <a:lnTo>
                    <a:pt x="394868" y="122948"/>
                  </a:lnTo>
                  <a:lnTo>
                    <a:pt x="380390" y="158280"/>
                  </a:lnTo>
                  <a:lnTo>
                    <a:pt x="353060" y="177800"/>
                  </a:lnTo>
                  <a:lnTo>
                    <a:pt x="355346" y="185293"/>
                  </a:lnTo>
                  <a:lnTo>
                    <a:pt x="390829" y="164299"/>
                  </a:lnTo>
                  <a:lnTo>
                    <a:pt x="410718" y="125476"/>
                  </a:lnTo>
                  <a:lnTo>
                    <a:pt x="413575" y="109766"/>
                  </a:lnTo>
                  <a:lnTo>
                    <a:pt x="414528" y="92710"/>
                  </a:lnTo>
                  <a:close/>
                </a:path>
                <a:path w="1156970" h="185420">
                  <a:moveTo>
                    <a:pt x="803783" y="7620"/>
                  </a:moveTo>
                  <a:lnTo>
                    <a:pt x="801243" y="0"/>
                  </a:lnTo>
                  <a:lnTo>
                    <a:pt x="787781" y="4889"/>
                  </a:lnTo>
                  <a:lnTo>
                    <a:pt x="775995" y="11925"/>
                  </a:lnTo>
                  <a:lnTo>
                    <a:pt x="750735" y="45643"/>
                  </a:lnTo>
                  <a:lnTo>
                    <a:pt x="742111" y="91694"/>
                  </a:lnTo>
                  <a:lnTo>
                    <a:pt x="742061" y="92710"/>
                  </a:lnTo>
                  <a:lnTo>
                    <a:pt x="742911" y="108077"/>
                  </a:lnTo>
                  <a:lnTo>
                    <a:pt x="743000" y="109766"/>
                  </a:lnTo>
                  <a:lnTo>
                    <a:pt x="757301" y="152908"/>
                  </a:lnTo>
                  <a:lnTo>
                    <a:pt x="787704" y="180492"/>
                  </a:lnTo>
                  <a:lnTo>
                    <a:pt x="801243" y="185293"/>
                  </a:lnTo>
                  <a:lnTo>
                    <a:pt x="803529" y="177800"/>
                  </a:lnTo>
                  <a:lnTo>
                    <a:pt x="793000" y="173113"/>
                  </a:lnTo>
                  <a:lnTo>
                    <a:pt x="783894" y="166611"/>
                  </a:lnTo>
                  <a:lnTo>
                    <a:pt x="761707" y="122936"/>
                  </a:lnTo>
                  <a:lnTo>
                    <a:pt x="758952" y="91694"/>
                  </a:lnTo>
                  <a:lnTo>
                    <a:pt x="759637" y="75920"/>
                  </a:lnTo>
                  <a:lnTo>
                    <a:pt x="770001" y="36957"/>
                  </a:lnTo>
                  <a:lnTo>
                    <a:pt x="793153" y="12242"/>
                  </a:lnTo>
                  <a:lnTo>
                    <a:pt x="803783" y="7620"/>
                  </a:lnTo>
                  <a:close/>
                </a:path>
                <a:path w="1156970" h="185420">
                  <a:moveTo>
                    <a:pt x="1156589" y="92710"/>
                  </a:moveTo>
                  <a:lnTo>
                    <a:pt x="1155636" y="75920"/>
                  </a:lnTo>
                  <a:lnTo>
                    <a:pt x="1155636" y="75742"/>
                  </a:lnTo>
                  <a:lnTo>
                    <a:pt x="1152779" y="60045"/>
                  </a:lnTo>
                  <a:lnTo>
                    <a:pt x="1132890" y="21132"/>
                  </a:lnTo>
                  <a:lnTo>
                    <a:pt x="1097534" y="0"/>
                  </a:lnTo>
                  <a:lnTo>
                    <a:pt x="1094867" y="7620"/>
                  </a:lnTo>
                  <a:lnTo>
                    <a:pt x="1105623" y="12242"/>
                  </a:lnTo>
                  <a:lnTo>
                    <a:pt x="1114869" y="18669"/>
                  </a:lnTo>
                  <a:lnTo>
                    <a:pt x="1136992" y="61518"/>
                  </a:lnTo>
                  <a:lnTo>
                    <a:pt x="1138999" y="75742"/>
                  </a:lnTo>
                  <a:lnTo>
                    <a:pt x="1139024" y="75920"/>
                  </a:lnTo>
                  <a:lnTo>
                    <a:pt x="1136942" y="122948"/>
                  </a:lnTo>
                  <a:lnTo>
                    <a:pt x="1122527" y="158280"/>
                  </a:lnTo>
                  <a:lnTo>
                    <a:pt x="1095248" y="177800"/>
                  </a:lnTo>
                  <a:lnTo>
                    <a:pt x="1097534" y="185293"/>
                  </a:lnTo>
                  <a:lnTo>
                    <a:pt x="1132890" y="164299"/>
                  </a:lnTo>
                  <a:lnTo>
                    <a:pt x="1152766" y="125476"/>
                  </a:lnTo>
                  <a:lnTo>
                    <a:pt x="1155623" y="109766"/>
                  </a:lnTo>
                  <a:lnTo>
                    <a:pt x="1156589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548244" y="4565975"/>
            <a:ext cx="2465705" cy="78486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25"/>
              </a:spcBef>
              <a:tabLst>
                <a:tab pos="862330" algn="l"/>
              </a:tabLst>
            </a:pPr>
            <a:r>
              <a:rPr dirty="0" sz="1800">
                <a:latin typeface="Cambria Math"/>
                <a:cs typeface="Cambria Math"/>
              </a:rPr>
              <a:t>→</a:t>
            </a:r>
            <a:r>
              <a:rPr dirty="0" sz="1800" spc="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𝐸</a:t>
            </a:r>
            <a:r>
              <a:rPr dirty="0" sz="1800" spc="41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𝜓</a:t>
            </a:r>
            <a:r>
              <a:rPr dirty="0" sz="1800">
                <a:latin typeface="Cambria Math"/>
                <a:cs typeface="Cambria Math"/>
              </a:rPr>
              <a:t>	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⟨𝜓</a:t>
            </a:r>
            <a:r>
              <a:rPr dirty="0" sz="1800" spc="18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𝑍</a:t>
            </a:r>
            <a:r>
              <a:rPr dirty="0" sz="1800" spc="21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𝜓⟩</a:t>
            </a:r>
            <a:endParaRPr sz="1800">
              <a:latin typeface="Cambria Math"/>
              <a:cs typeface="Cambria Math"/>
            </a:endParaRPr>
          </a:p>
          <a:p>
            <a:pPr marL="137795">
              <a:lnSpc>
                <a:spcPct val="100000"/>
              </a:lnSpc>
              <a:spcBef>
                <a:spcPts val="925"/>
              </a:spcBef>
              <a:tabLst>
                <a:tab pos="413384" algn="l"/>
                <a:tab pos="1262380" algn="l"/>
                <a:tab pos="2005330" algn="l"/>
              </a:tabLst>
            </a:pPr>
            <a:r>
              <a:rPr dirty="0" sz="1550" spc="-50">
                <a:latin typeface="Cambria Math"/>
                <a:cs typeface="Cambria Math"/>
              </a:rPr>
              <a:t>𝜓</a:t>
            </a:r>
            <a:r>
              <a:rPr dirty="0" sz="1550">
                <a:latin typeface="Cambria Math"/>
                <a:cs typeface="Cambria Math"/>
              </a:rPr>
              <a:t>	=</a:t>
            </a:r>
            <a:r>
              <a:rPr dirty="0" sz="1550" spc="13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8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𝐿1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𝑈</a:t>
            </a:r>
            <a:r>
              <a:rPr dirty="0" sz="1550" spc="37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𝜃</a:t>
            </a:r>
            <a:r>
              <a:rPr dirty="0" baseline="-16203" sz="1800" spc="-37">
                <a:latin typeface="Cambria Math"/>
                <a:cs typeface="Cambria Math"/>
              </a:rPr>
              <a:t>𝐿0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(𝑅</a:t>
            </a:r>
            <a:r>
              <a:rPr dirty="0" baseline="-16203" sz="1800" spc="-37">
                <a:latin typeface="Cambria Math"/>
                <a:cs typeface="Cambria Math"/>
              </a:rPr>
              <a:t>𝑌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9981056" y="5140705"/>
            <a:ext cx="345440" cy="185420"/>
          </a:xfrm>
          <a:custGeom>
            <a:avLst/>
            <a:gdLst/>
            <a:ahLst/>
            <a:cxnLst/>
            <a:rect l="l" t="t" r="r" b="b"/>
            <a:pathLst>
              <a:path w="345440" h="185420">
                <a:moveTo>
                  <a:pt x="286385" y="0"/>
                </a:moveTo>
                <a:lnTo>
                  <a:pt x="283718" y="7620"/>
                </a:lnTo>
                <a:lnTo>
                  <a:pt x="294481" y="12239"/>
                </a:lnTo>
                <a:lnTo>
                  <a:pt x="303720" y="18669"/>
                </a:lnTo>
                <a:lnTo>
                  <a:pt x="325850" y="61515"/>
                </a:lnTo>
                <a:lnTo>
                  <a:pt x="328549" y="91694"/>
                </a:lnTo>
                <a:lnTo>
                  <a:pt x="327860" y="108077"/>
                </a:lnTo>
                <a:lnTo>
                  <a:pt x="317626" y="148082"/>
                </a:lnTo>
                <a:lnTo>
                  <a:pt x="284099" y="177800"/>
                </a:lnTo>
                <a:lnTo>
                  <a:pt x="286385" y="185293"/>
                </a:lnTo>
                <a:lnTo>
                  <a:pt x="321746" y="164290"/>
                </a:lnTo>
                <a:lnTo>
                  <a:pt x="341629" y="125476"/>
                </a:lnTo>
                <a:lnTo>
                  <a:pt x="345440" y="92710"/>
                </a:lnTo>
                <a:lnTo>
                  <a:pt x="344497" y="75908"/>
                </a:lnTo>
                <a:lnTo>
                  <a:pt x="344487" y="75731"/>
                </a:lnTo>
                <a:lnTo>
                  <a:pt x="330200" y="32512"/>
                </a:lnTo>
                <a:lnTo>
                  <a:pt x="299839" y="4883"/>
                </a:lnTo>
                <a:lnTo>
                  <a:pt x="286385" y="0"/>
                </a:lnTo>
                <a:close/>
              </a:path>
              <a:path w="345440" h="185420">
                <a:moveTo>
                  <a:pt x="59182" y="0"/>
                </a:moveTo>
                <a:lnTo>
                  <a:pt x="23820" y="21127"/>
                </a:lnTo>
                <a:lnTo>
                  <a:pt x="3873" y="60039"/>
                </a:lnTo>
                <a:lnTo>
                  <a:pt x="0" y="92710"/>
                </a:lnTo>
                <a:lnTo>
                  <a:pt x="858" y="108077"/>
                </a:lnTo>
                <a:lnTo>
                  <a:pt x="952" y="109759"/>
                </a:lnTo>
                <a:lnTo>
                  <a:pt x="15240" y="152908"/>
                </a:lnTo>
                <a:lnTo>
                  <a:pt x="45654" y="180482"/>
                </a:lnTo>
                <a:lnTo>
                  <a:pt x="59182" y="185293"/>
                </a:lnTo>
                <a:lnTo>
                  <a:pt x="61468" y="177800"/>
                </a:lnTo>
                <a:lnTo>
                  <a:pt x="50942" y="173102"/>
                </a:lnTo>
                <a:lnTo>
                  <a:pt x="41846" y="166608"/>
                </a:lnTo>
                <a:lnTo>
                  <a:pt x="19653" y="122936"/>
                </a:lnTo>
                <a:lnTo>
                  <a:pt x="16891" y="91694"/>
                </a:lnTo>
                <a:lnTo>
                  <a:pt x="17581" y="75908"/>
                </a:lnTo>
                <a:lnTo>
                  <a:pt x="27940" y="36957"/>
                </a:lnTo>
                <a:lnTo>
                  <a:pt x="61722" y="7620"/>
                </a:lnTo>
                <a:lnTo>
                  <a:pt x="59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017379" y="5010467"/>
            <a:ext cx="2838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1505" sz="2325" spc="52">
                <a:latin typeface="Cambria Math"/>
                <a:cs typeface="Cambria Math"/>
              </a:rPr>
              <a:t>𝑥</a:t>
            </a:r>
            <a:r>
              <a:rPr dirty="0" sz="1200" spc="35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360279" y="5084762"/>
            <a:ext cx="131000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Cambria Math"/>
                <a:cs typeface="Cambria Math"/>
              </a:rPr>
              <a:t>⊗</a:t>
            </a:r>
            <a:r>
              <a:rPr dirty="0" sz="1550" spc="18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𝑌</a:t>
            </a:r>
            <a:r>
              <a:rPr dirty="0" sz="1550">
                <a:latin typeface="Cambria Math"/>
                <a:cs typeface="Cambria Math"/>
              </a:rPr>
              <a:t>(𝑥</a:t>
            </a:r>
            <a:r>
              <a:rPr dirty="0" baseline="27777" sz="1800">
                <a:latin typeface="Cambria Math"/>
                <a:cs typeface="Cambria Math"/>
              </a:rPr>
              <a:t>1</a:t>
            </a:r>
            <a:r>
              <a:rPr dirty="0" sz="1550">
                <a:latin typeface="Cambria Math"/>
                <a:cs typeface="Cambria Math"/>
              </a:rPr>
              <a:t>))</a:t>
            </a:r>
            <a:r>
              <a:rPr dirty="0" sz="1550" spc="165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33387" y="2909951"/>
            <a:ext cx="5934075" cy="523875"/>
          </a:xfrm>
          <a:custGeom>
            <a:avLst/>
            <a:gdLst/>
            <a:ahLst/>
            <a:cxnLst/>
            <a:rect l="l" t="t" r="r" b="b"/>
            <a:pathLst>
              <a:path w="5934075" h="523875">
                <a:moveTo>
                  <a:pt x="0" y="523875"/>
                </a:moveTo>
                <a:lnTo>
                  <a:pt x="5934075" y="523875"/>
                </a:lnTo>
                <a:lnTo>
                  <a:pt x="59340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63269" y="2933700"/>
            <a:ext cx="5267960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43585" marR="5080" indent="-731520">
              <a:lnSpc>
                <a:spcPts val="1650"/>
              </a:lnSpc>
              <a:spcBef>
                <a:spcPts val="204"/>
              </a:spcBef>
            </a:pPr>
            <a:r>
              <a:rPr dirty="0" sz="1400" spc="-10">
                <a:latin typeface="Times New Roman"/>
                <a:cs typeface="Times New Roman"/>
              </a:rPr>
              <a:t>Finally,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expectation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value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w.r.t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Pauli-Z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operator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(or </a:t>
            </a:r>
            <a:r>
              <a:rPr dirty="0" sz="1400">
                <a:latin typeface="Times New Roman"/>
                <a:cs typeface="Times New Roman"/>
              </a:rPr>
              <a:t>computational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basis)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used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loss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function.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433387" y="2595626"/>
            <a:ext cx="5934075" cy="304800"/>
          </a:xfrm>
          <a:custGeom>
            <a:avLst/>
            <a:gdLst/>
            <a:ahLst/>
            <a:cxnLst/>
            <a:rect l="l" t="t" r="r" b="b"/>
            <a:pathLst>
              <a:path w="5934075" h="304800">
                <a:moveTo>
                  <a:pt x="0" y="304800"/>
                </a:moveTo>
                <a:lnTo>
                  <a:pt x="5934075" y="304800"/>
                </a:lnTo>
                <a:lnTo>
                  <a:pt x="59340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33387" y="2595626"/>
            <a:ext cx="5934075" cy="304800"/>
          </a:xfrm>
          <a:prstGeom prst="rect">
            <a:avLst/>
          </a:prstGeom>
          <a:solidFill>
            <a:srgbClr val="48486E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Measurement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90487" y="3162300"/>
            <a:ext cx="7277734" cy="2800350"/>
            <a:chOff x="190487" y="3162300"/>
            <a:chExt cx="7277734" cy="2800350"/>
          </a:xfrm>
        </p:grpSpPr>
        <p:sp>
          <p:nvSpPr>
            <p:cNvPr id="18" name="object 18" descr=""/>
            <p:cNvSpPr/>
            <p:nvPr/>
          </p:nvSpPr>
          <p:spPr>
            <a:xfrm>
              <a:off x="6572250" y="4486275"/>
              <a:ext cx="876300" cy="1457325"/>
            </a:xfrm>
            <a:custGeom>
              <a:avLst/>
              <a:gdLst/>
              <a:ahLst/>
              <a:cxnLst/>
              <a:rect l="l" t="t" r="r" b="b"/>
              <a:pathLst>
                <a:path w="876300" h="1457325">
                  <a:moveTo>
                    <a:pt x="0" y="1457325"/>
                  </a:moveTo>
                  <a:lnTo>
                    <a:pt x="876300" y="1457325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14573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0487" y="3162300"/>
              <a:ext cx="6377305" cy="2094864"/>
            </a:xfrm>
            <a:custGeom>
              <a:avLst/>
              <a:gdLst/>
              <a:ahLst/>
              <a:cxnLst/>
              <a:rect l="l" t="t" r="r" b="b"/>
              <a:pathLst>
                <a:path w="6377305" h="2094864">
                  <a:moveTo>
                    <a:pt x="6300990" y="2018157"/>
                  </a:moveTo>
                  <a:lnTo>
                    <a:pt x="6300990" y="2094357"/>
                  </a:lnTo>
                  <a:lnTo>
                    <a:pt x="6358140" y="2065782"/>
                  </a:lnTo>
                  <a:lnTo>
                    <a:pt x="6313690" y="2065782"/>
                  </a:lnTo>
                  <a:lnTo>
                    <a:pt x="6313690" y="2046732"/>
                  </a:lnTo>
                  <a:lnTo>
                    <a:pt x="6358140" y="2046732"/>
                  </a:lnTo>
                  <a:lnTo>
                    <a:pt x="6300990" y="2018157"/>
                  </a:lnTo>
                  <a:close/>
                </a:path>
                <a:path w="6377305" h="2094864">
                  <a:moveTo>
                    <a:pt x="238137" y="0"/>
                  </a:moveTo>
                  <a:lnTo>
                    <a:pt x="0" y="0"/>
                  </a:lnTo>
                  <a:lnTo>
                    <a:pt x="0" y="2065782"/>
                  </a:lnTo>
                  <a:lnTo>
                    <a:pt x="6300990" y="2065782"/>
                  </a:lnTo>
                  <a:lnTo>
                    <a:pt x="6300990" y="2056257"/>
                  </a:lnTo>
                  <a:lnTo>
                    <a:pt x="19049" y="2056257"/>
                  </a:lnTo>
                  <a:lnTo>
                    <a:pt x="9525" y="2046732"/>
                  </a:lnTo>
                  <a:lnTo>
                    <a:pt x="19049" y="2046732"/>
                  </a:lnTo>
                  <a:lnTo>
                    <a:pt x="19049" y="19050"/>
                  </a:lnTo>
                  <a:lnTo>
                    <a:pt x="9525" y="19050"/>
                  </a:lnTo>
                  <a:lnTo>
                    <a:pt x="19049" y="9525"/>
                  </a:lnTo>
                  <a:lnTo>
                    <a:pt x="238137" y="9525"/>
                  </a:lnTo>
                  <a:lnTo>
                    <a:pt x="238137" y="0"/>
                  </a:lnTo>
                  <a:close/>
                </a:path>
                <a:path w="6377305" h="2094864">
                  <a:moveTo>
                    <a:pt x="6358140" y="2046732"/>
                  </a:moveTo>
                  <a:lnTo>
                    <a:pt x="6313690" y="2046732"/>
                  </a:lnTo>
                  <a:lnTo>
                    <a:pt x="6313690" y="2065782"/>
                  </a:lnTo>
                  <a:lnTo>
                    <a:pt x="6358140" y="2065782"/>
                  </a:lnTo>
                  <a:lnTo>
                    <a:pt x="6377190" y="2056257"/>
                  </a:lnTo>
                  <a:lnTo>
                    <a:pt x="6358140" y="2046732"/>
                  </a:lnTo>
                  <a:close/>
                </a:path>
                <a:path w="6377305" h="2094864">
                  <a:moveTo>
                    <a:pt x="19049" y="2046732"/>
                  </a:moveTo>
                  <a:lnTo>
                    <a:pt x="9525" y="2046732"/>
                  </a:lnTo>
                  <a:lnTo>
                    <a:pt x="19049" y="2056257"/>
                  </a:lnTo>
                  <a:lnTo>
                    <a:pt x="19049" y="2046732"/>
                  </a:lnTo>
                  <a:close/>
                </a:path>
                <a:path w="6377305" h="2094864">
                  <a:moveTo>
                    <a:pt x="6300990" y="2046732"/>
                  </a:moveTo>
                  <a:lnTo>
                    <a:pt x="19049" y="2046732"/>
                  </a:lnTo>
                  <a:lnTo>
                    <a:pt x="19049" y="2056257"/>
                  </a:lnTo>
                  <a:lnTo>
                    <a:pt x="6300990" y="2056257"/>
                  </a:lnTo>
                  <a:lnTo>
                    <a:pt x="6300990" y="2046732"/>
                  </a:lnTo>
                  <a:close/>
                </a:path>
                <a:path w="6377305" h="2094864">
                  <a:moveTo>
                    <a:pt x="19049" y="9525"/>
                  </a:moveTo>
                  <a:lnTo>
                    <a:pt x="9525" y="19050"/>
                  </a:lnTo>
                  <a:lnTo>
                    <a:pt x="19049" y="19050"/>
                  </a:lnTo>
                  <a:lnTo>
                    <a:pt x="19049" y="9525"/>
                  </a:lnTo>
                  <a:close/>
                </a:path>
                <a:path w="6377305" h="2094864">
                  <a:moveTo>
                    <a:pt x="238137" y="9525"/>
                  </a:moveTo>
                  <a:lnTo>
                    <a:pt x="19049" y="9525"/>
                  </a:lnTo>
                  <a:lnTo>
                    <a:pt x="19049" y="19050"/>
                  </a:lnTo>
                  <a:lnTo>
                    <a:pt x="238137" y="19050"/>
                  </a:lnTo>
                  <a:lnTo>
                    <a:pt x="238137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390900" y="3429000"/>
              <a:ext cx="3375660" cy="314325"/>
            </a:xfrm>
            <a:custGeom>
              <a:avLst/>
              <a:gdLst/>
              <a:ahLst/>
              <a:cxnLst/>
              <a:rect l="l" t="t" r="r" b="b"/>
              <a:pathLst>
                <a:path w="3375659" h="314325">
                  <a:moveTo>
                    <a:pt x="3298952" y="237998"/>
                  </a:moveTo>
                  <a:lnTo>
                    <a:pt x="3298952" y="314198"/>
                  </a:lnTo>
                  <a:lnTo>
                    <a:pt x="3356102" y="285623"/>
                  </a:lnTo>
                  <a:lnTo>
                    <a:pt x="3311652" y="285623"/>
                  </a:lnTo>
                  <a:lnTo>
                    <a:pt x="3311652" y="266573"/>
                  </a:lnTo>
                  <a:lnTo>
                    <a:pt x="3356102" y="266573"/>
                  </a:lnTo>
                  <a:lnTo>
                    <a:pt x="3298952" y="237998"/>
                  </a:lnTo>
                  <a:close/>
                </a:path>
                <a:path w="3375659" h="314325">
                  <a:moveTo>
                    <a:pt x="19050" y="0"/>
                  </a:moveTo>
                  <a:lnTo>
                    <a:pt x="0" y="0"/>
                  </a:lnTo>
                  <a:lnTo>
                    <a:pt x="0" y="285623"/>
                  </a:lnTo>
                  <a:lnTo>
                    <a:pt x="3298952" y="285623"/>
                  </a:lnTo>
                  <a:lnTo>
                    <a:pt x="3298952" y="276098"/>
                  </a:lnTo>
                  <a:lnTo>
                    <a:pt x="19050" y="276098"/>
                  </a:lnTo>
                  <a:lnTo>
                    <a:pt x="9525" y="266573"/>
                  </a:lnTo>
                  <a:lnTo>
                    <a:pt x="19050" y="266573"/>
                  </a:lnTo>
                  <a:lnTo>
                    <a:pt x="19050" y="0"/>
                  </a:lnTo>
                  <a:close/>
                </a:path>
                <a:path w="3375659" h="314325">
                  <a:moveTo>
                    <a:pt x="3356102" y="266573"/>
                  </a:moveTo>
                  <a:lnTo>
                    <a:pt x="3311652" y="266573"/>
                  </a:lnTo>
                  <a:lnTo>
                    <a:pt x="3311652" y="285623"/>
                  </a:lnTo>
                  <a:lnTo>
                    <a:pt x="3356102" y="285623"/>
                  </a:lnTo>
                  <a:lnTo>
                    <a:pt x="3375152" y="276098"/>
                  </a:lnTo>
                  <a:lnTo>
                    <a:pt x="3356102" y="266573"/>
                  </a:lnTo>
                  <a:close/>
                </a:path>
                <a:path w="3375659" h="314325">
                  <a:moveTo>
                    <a:pt x="19050" y="266573"/>
                  </a:moveTo>
                  <a:lnTo>
                    <a:pt x="9525" y="266573"/>
                  </a:lnTo>
                  <a:lnTo>
                    <a:pt x="19050" y="276098"/>
                  </a:lnTo>
                  <a:lnTo>
                    <a:pt x="19050" y="266573"/>
                  </a:lnTo>
                  <a:close/>
                </a:path>
                <a:path w="3375659" h="314325">
                  <a:moveTo>
                    <a:pt x="3298952" y="266573"/>
                  </a:moveTo>
                  <a:lnTo>
                    <a:pt x="19050" y="266573"/>
                  </a:lnTo>
                  <a:lnTo>
                    <a:pt x="19050" y="276098"/>
                  </a:lnTo>
                  <a:lnTo>
                    <a:pt x="3298952" y="276098"/>
                  </a:lnTo>
                  <a:lnTo>
                    <a:pt x="3298952" y="26657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217930"/>
            <a:ext cx="448500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85"/>
              <a:t>Input/Output</a:t>
            </a:r>
            <a:r>
              <a:rPr dirty="0" spc="-380"/>
              <a:t> </a:t>
            </a:r>
            <a:r>
              <a:rPr dirty="0" spc="-20"/>
              <a:t>Space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850" y="2428875"/>
            <a:ext cx="3924300" cy="29146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5650" y="3196907"/>
            <a:ext cx="316547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QML,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feature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4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refer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functional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represents: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2369" y="3749992"/>
            <a:ext cx="230060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Cambria Math"/>
                <a:cs typeface="Cambria Math"/>
              </a:rPr>
              <a:t>ℂ</a:t>
            </a:r>
            <a:r>
              <a:rPr dirty="0" baseline="27777" sz="1350">
                <a:latin typeface="Cambria Math"/>
                <a:cs typeface="Cambria Math"/>
              </a:rPr>
              <a:t>𝑛</a:t>
            </a:r>
            <a:r>
              <a:rPr dirty="0" baseline="27777" sz="1350" spc="33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→</a:t>
            </a:r>
            <a:r>
              <a:rPr dirty="0" sz="1200" spc="90">
                <a:latin typeface="Cambria Math"/>
                <a:cs typeface="Cambria Math"/>
              </a:rPr>
              <a:t> </a:t>
            </a:r>
            <a:r>
              <a:rPr dirty="0" sz="1200" spc="-50">
                <a:latin typeface="Cambria Math"/>
                <a:cs typeface="Cambria Math"/>
              </a:rPr>
              <a:t>ℝ</a:t>
            </a:r>
            <a:endParaRPr sz="1200">
              <a:latin typeface="Cambria Math"/>
              <a:cs typeface="Cambria Math"/>
            </a:endParaRPr>
          </a:p>
          <a:p>
            <a:pPr algn="ctr">
              <a:lnSpc>
                <a:spcPts val="1435"/>
              </a:lnSpc>
            </a:pPr>
            <a:r>
              <a:rPr dirty="0" sz="1200" spc="-10" i="1">
                <a:latin typeface="Times New Roman"/>
                <a:cs typeface="Times New Roman"/>
              </a:rPr>
              <a:t>Where,</a:t>
            </a:r>
            <a:r>
              <a:rPr dirty="0" sz="1200" i="1">
                <a:latin typeface="Times New Roman"/>
                <a:cs typeface="Times New Roman"/>
              </a:rPr>
              <a:t> n=</a:t>
            </a:r>
            <a:r>
              <a:rPr dirty="0" sz="1200" spc="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number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of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input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features.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5650" y="4303648"/>
            <a:ext cx="3165475" cy="570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represents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function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inputs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to </a:t>
            </a:r>
            <a:r>
              <a:rPr dirty="0" sz="1200">
                <a:latin typeface="Times New Roman"/>
                <a:cs typeface="Times New Roman"/>
              </a:rPr>
              <a:t>outputs.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0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inputs</a:t>
            </a:r>
            <a:r>
              <a:rPr dirty="0" sz="1200" spc="21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may</a:t>
            </a:r>
            <a:r>
              <a:rPr dirty="0" sz="1200" spc="21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be</a:t>
            </a:r>
            <a:r>
              <a:rPr dirty="0" sz="1200" spc="20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complex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204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but </a:t>
            </a:r>
            <a:r>
              <a:rPr dirty="0" sz="1200" b="1">
                <a:latin typeface="Times New Roman"/>
                <a:cs typeface="Times New Roman"/>
              </a:rPr>
              <a:t>measurements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always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yield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real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values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8187" y="2862326"/>
            <a:ext cx="3200400" cy="314325"/>
          </a:xfrm>
          <a:prstGeom prst="rect">
            <a:avLst/>
          </a:prstGeom>
          <a:solidFill>
            <a:srgbClr val="48486E"/>
          </a:solidFill>
          <a:ln w="9525">
            <a:solidFill>
              <a:srgbClr val="747474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17575">
              <a:lnSpc>
                <a:spcPct val="100000"/>
              </a:lnSpc>
              <a:spcBef>
                <a:spcPts val="335"/>
              </a:spcBef>
            </a:pP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Input/Output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Tahoma"/>
                <a:cs typeface="Tahoma"/>
              </a:rPr>
              <a:t>Space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96833" y="3132137"/>
            <a:ext cx="3248660" cy="762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9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left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projection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3-</a:t>
            </a:r>
            <a:r>
              <a:rPr dirty="0" sz="1200" spc="-50">
                <a:latin typeface="Times New Roman"/>
                <a:cs typeface="Times New Roman"/>
              </a:rPr>
              <a:t>D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where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x,y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coordinates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correspond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45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the </a:t>
            </a:r>
            <a:r>
              <a:rPr dirty="0" sz="1200" b="1">
                <a:latin typeface="Times New Roman"/>
                <a:cs typeface="Times New Roman"/>
              </a:rPr>
              <a:t>inputs</a:t>
            </a:r>
            <a:r>
              <a:rPr dirty="0" sz="1200" spc="13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z-</a:t>
            </a:r>
            <a:r>
              <a:rPr dirty="0" sz="1200" b="1">
                <a:latin typeface="Times New Roman"/>
                <a:cs typeface="Times New Roman"/>
              </a:rPr>
              <a:t>axis</a:t>
            </a:r>
            <a:r>
              <a:rPr dirty="0" sz="1200" spc="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would</a:t>
            </a:r>
            <a:r>
              <a:rPr dirty="0" sz="1200" spc="1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represent</a:t>
            </a:r>
            <a:r>
              <a:rPr dirty="0" sz="1200" spc="1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1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circuit output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96833" y="4047807"/>
            <a:ext cx="3248660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Times New Roman"/>
                <a:cs typeface="Times New Roman"/>
              </a:rPr>
              <a:t>Here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project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X-</a:t>
            </a:r>
            <a:r>
              <a:rPr dirty="0" sz="1200">
                <a:latin typeface="Times New Roman"/>
                <a:cs typeface="Times New Roman"/>
              </a:rPr>
              <a:t>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plane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np.sign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12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label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our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(This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would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z=0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separating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hyperplane)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75"/>
              <a:t>Code</a:t>
            </a:r>
            <a:r>
              <a:rPr dirty="0" spc="-495"/>
              <a:t> </a:t>
            </a:r>
            <a:r>
              <a:rPr dirty="0" spc="-20"/>
              <a:t>Demos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982138" y="4133850"/>
            <a:ext cx="2705100" cy="2114550"/>
            <a:chOff x="8982138" y="4133850"/>
            <a:chExt cx="2705100" cy="211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6150" y="4581525"/>
              <a:ext cx="581025" cy="1219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0" y="4143375"/>
              <a:ext cx="2095500" cy="20955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986901" y="4138612"/>
              <a:ext cx="2105025" cy="2105025"/>
            </a:xfrm>
            <a:custGeom>
              <a:avLst/>
              <a:gdLst/>
              <a:ahLst/>
              <a:cxnLst/>
              <a:rect l="l" t="t" r="r" b="b"/>
              <a:pathLst>
                <a:path w="2105025" h="2105025">
                  <a:moveTo>
                    <a:pt x="0" y="2105025"/>
                  </a:moveTo>
                  <a:lnTo>
                    <a:pt x="2105025" y="2105025"/>
                  </a:lnTo>
                  <a:lnTo>
                    <a:pt x="2105025" y="0"/>
                  </a:lnTo>
                  <a:lnTo>
                    <a:pt x="0" y="0"/>
                  </a:lnTo>
                  <a:lnTo>
                    <a:pt x="0" y="2105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421241" y="3867467"/>
            <a:ext cx="12534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5" b="1">
                <a:latin typeface="Tahoma"/>
                <a:cs typeface="Tahoma"/>
                <a:hlinkClick r:id="rId4"/>
              </a:rPr>
              <a:t>Data</a:t>
            </a:r>
            <a:r>
              <a:rPr dirty="0" sz="1400" spc="-45" b="1">
                <a:latin typeface="Tahoma"/>
                <a:cs typeface="Tahoma"/>
                <a:hlinkClick r:id="rId4"/>
              </a:rPr>
              <a:t> </a:t>
            </a:r>
            <a:r>
              <a:rPr dirty="0" sz="1400" spc="-85" b="1">
                <a:latin typeface="Tahoma"/>
                <a:cs typeface="Tahoma"/>
                <a:hlinkClick r:id="rId4"/>
              </a:rPr>
              <a:t>Generator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4325" y="1114425"/>
            <a:ext cx="11372850" cy="4991100"/>
            <a:chOff x="314325" y="1114425"/>
            <a:chExt cx="11372850" cy="49911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25" y="2552700"/>
              <a:ext cx="7296150" cy="35528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7225" y="1114425"/>
              <a:ext cx="3409950" cy="27241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610475" y="2438400"/>
              <a:ext cx="673735" cy="1903095"/>
            </a:xfrm>
            <a:custGeom>
              <a:avLst/>
              <a:gdLst/>
              <a:ahLst/>
              <a:cxnLst/>
              <a:rect l="l" t="t" r="r" b="b"/>
              <a:pathLst>
                <a:path w="673734" h="1903095">
                  <a:moveTo>
                    <a:pt x="327151" y="1884045"/>
                  </a:moveTo>
                  <a:lnTo>
                    <a:pt x="0" y="1884045"/>
                  </a:lnTo>
                  <a:lnTo>
                    <a:pt x="0" y="1903095"/>
                  </a:lnTo>
                  <a:lnTo>
                    <a:pt x="346201" y="1903095"/>
                  </a:lnTo>
                  <a:lnTo>
                    <a:pt x="346201" y="1893570"/>
                  </a:lnTo>
                  <a:lnTo>
                    <a:pt x="327151" y="1893570"/>
                  </a:lnTo>
                  <a:lnTo>
                    <a:pt x="327151" y="1884045"/>
                  </a:lnTo>
                  <a:close/>
                </a:path>
                <a:path w="673734" h="1903095">
                  <a:moveTo>
                    <a:pt x="597026" y="28575"/>
                  </a:moveTo>
                  <a:lnTo>
                    <a:pt x="327151" y="28575"/>
                  </a:lnTo>
                  <a:lnTo>
                    <a:pt x="327151" y="1893570"/>
                  </a:lnTo>
                  <a:lnTo>
                    <a:pt x="336676" y="1884045"/>
                  </a:lnTo>
                  <a:lnTo>
                    <a:pt x="346201" y="1884045"/>
                  </a:lnTo>
                  <a:lnTo>
                    <a:pt x="346201" y="47625"/>
                  </a:lnTo>
                  <a:lnTo>
                    <a:pt x="336676" y="47625"/>
                  </a:lnTo>
                  <a:lnTo>
                    <a:pt x="346201" y="38100"/>
                  </a:lnTo>
                  <a:lnTo>
                    <a:pt x="597026" y="38100"/>
                  </a:lnTo>
                  <a:lnTo>
                    <a:pt x="597026" y="28575"/>
                  </a:lnTo>
                  <a:close/>
                </a:path>
                <a:path w="673734" h="1903095">
                  <a:moveTo>
                    <a:pt x="346201" y="1884045"/>
                  </a:moveTo>
                  <a:lnTo>
                    <a:pt x="336676" y="1884045"/>
                  </a:lnTo>
                  <a:lnTo>
                    <a:pt x="327151" y="1893570"/>
                  </a:lnTo>
                  <a:lnTo>
                    <a:pt x="346201" y="1893570"/>
                  </a:lnTo>
                  <a:lnTo>
                    <a:pt x="346201" y="1884045"/>
                  </a:lnTo>
                  <a:close/>
                </a:path>
                <a:path w="673734" h="1903095">
                  <a:moveTo>
                    <a:pt x="597026" y="0"/>
                  </a:moveTo>
                  <a:lnTo>
                    <a:pt x="597026" y="76200"/>
                  </a:lnTo>
                  <a:lnTo>
                    <a:pt x="654176" y="47625"/>
                  </a:lnTo>
                  <a:lnTo>
                    <a:pt x="609726" y="47625"/>
                  </a:lnTo>
                  <a:lnTo>
                    <a:pt x="609726" y="28575"/>
                  </a:lnTo>
                  <a:lnTo>
                    <a:pt x="654176" y="28575"/>
                  </a:lnTo>
                  <a:lnTo>
                    <a:pt x="597026" y="0"/>
                  </a:lnTo>
                  <a:close/>
                </a:path>
                <a:path w="673734" h="1903095">
                  <a:moveTo>
                    <a:pt x="346201" y="38100"/>
                  </a:moveTo>
                  <a:lnTo>
                    <a:pt x="336676" y="47625"/>
                  </a:lnTo>
                  <a:lnTo>
                    <a:pt x="346201" y="47625"/>
                  </a:lnTo>
                  <a:lnTo>
                    <a:pt x="346201" y="38100"/>
                  </a:lnTo>
                  <a:close/>
                </a:path>
                <a:path w="673734" h="1903095">
                  <a:moveTo>
                    <a:pt x="597026" y="38100"/>
                  </a:moveTo>
                  <a:lnTo>
                    <a:pt x="346201" y="38100"/>
                  </a:lnTo>
                  <a:lnTo>
                    <a:pt x="346201" y="47625"/>
                  </a:lnTo>
                  <a:lnTo>
                    <a:pt x="597026" y="47625"/>
                  </a:lnTo>
                  <a:lnTo>
                    <a:pt x="597026" y="38100"/>
                  </a:lnTo>
                  <a:close/>
                </a:path>
                <a:path w="673734" h="1903095">
                  <a:moveTo>
                    <a:pt x="654176" y="28575"/>
                  </a:moveTo>
                  <a:lnTo>
                    <a:pt x="609726" y="28575"/>
                  </a:lnTo>
                  <a:lnTo>
                    <a:pt x="609726" y="47625"/>
                  </a:lnTo>
                  <a:lnTo>
                    <a:pt x="654176" y="47625"/>
                  </a:lnTo>
                  <a:lnTo>
                    <a:pt x="673226" y="38100"/>
                  </a:lnTo>
                  <a:lnTo>
                    <a:pt x="654176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486525" y="2434272"/>
            <a:ext cx="1332865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 indent="24765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Times New Roman"/>
                <a:cs typeface="Times New Roman"/>
              </a:rPr>
              <a:t>Label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data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points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expectation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value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938526" y="3129026"/>
            <a:ext cx="2057400" cy="2314575"/>
          </a:xfrm>
          <a:custGeom>
            <a:avLst/>
            <a:gdLst/>
            <a:ahLst/>
            <a:cxnLst/>
            <a:rect l="l" t="t" r="r" b="b"/>
            <a:pathLst>
              <a:path w="2057400" h="2314575">
                <a:moveTo>
                  <a:pt x="0" y="2314575"/>
                </a:moveTo>
                <a:lnTo>
                  <a:pt x="2057400" y="2314575"/>
                </a:lnTo>
                <a:lnTo>
                  <a:pt x="2057400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028950" y="2333625"/>
            <a:ext cx="1866900" cy="32385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lIns="0" tIns="62229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489"/>
              </a:spcBef>
            </a:pPr>
            <a:r>
              <a:rPr dirty="0" sz="1200">
                <a:latin typeface="Times New Roman"/>
                <a:cs typeface="Times New Roman"/>
              </a:rPr>
              <a:t>Function 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approximate.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3924300" y="2657475"/>
            <a:ext cx="76200" cy="466090"/>
          </a:xfrm>
          <a:custGeom>
            <a:avLst/>
            <a:gdLst/>
            <a:ahLst/>
            <a:cxnLst/>
            <a:rect l="l" t="t" r="r" b="b"/>
            <a:pathLst>
              <a:path w="76200" h="466089">
                <a:moveTo>
                  <a:pt x="47625" y="63500"/>
                </a:moveTo>
                <a:lnTo>
                  <a:pt x="28575" y="63500"/>
                </a:lnTo>
                <a:lnTo>
                  <a:pt x="28575" y="465963"/>
                </a:lnTo>
                <a:lnTo>
                  <a:pt x="47625" y="465963"/>
                </a:lnTo>
                <a:lnTo>
                  <a:pt x="47625" y="63500"/>
                </a:lnTo>
                <a:close/>
              </a:path>
              <a:path w="76200" h="4660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660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30"/>
              <a:t>Training</a:t>
            </a:r>
            <a:r>
              <a:rPr dirty="0" spc="-484"/>
              <a:t> </a:t>
            </a:r>
            <a:r>
              <a:rPr dirty="0" spc="-185"/>
              <a:t>Evolution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4675" y="1936750"/>
            <a:ext cx="6169025" cy="4225925"/>
            <a:chOff x="574675" y="1936750"/>
            <a:chExt cx="6169025" cy="42259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025" y="1943100"/>
              <a:ext cx="2305050" cy="40957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7850" y="1939925"/>
              <a:ext cx="2311400" cy="4102100"/>
            </a:xfrm>
            <a:custGeom>
              <a:avLst/>
              <a:gdLst/>
              <a:ahLst/>
              <a:cxnLst/>
              <a:rect l="l" t="t" r="r" b="b"/>
              <a:pathLst>
                <a:path w="2311400" h="4102100">
                  <a:moveTo>
                    <a:pt x="0" y="4102100"/>
                  </a:moveTo>
                  <a:lnTo>
                    <a:pt x="2311400" y="4102100"/>
                  </a:lnTo>
                  <a:lnTo>
                    <a:pt x="2311400" y="0"/>
                  </a:lnTo>
                  <a:lnTo>
                    <a:pt x="0" y="0"/>
                  </a:lnTo>
                  <a:lnTo>
                    <a:pt x="0" y="41021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1975" y="4267200"/>
              <a:ext cx="2371725" cy="1895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1975" y="2000250"/>
              <a:ext cx="2371725" cy="19050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581525" y="1914525"/>
            <a:ext cx="2247900" cy="228600"/>
          </a:xfrm>
          <a:prstGeom prst="rect">
            <a:avLst/>
          </a:prstGeom>
          <a:solidFill>
            <a:srgbClr val="FDFDF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9812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Tahoma"/>
                <a:cs typeface="Tahoma"/>
              </a:rPr>
              <a:t>Feature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Space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before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training.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9625" y="2000250"/>
            <a:ext cx="2371725" cy="19050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639175" y="1943100"/>
            <a:ext cx="2076450" cy="200025"/>
          </a:xfrm>
          <a:prstGeom prst="rect">
            <a:avLst/>
          </a:prstGeom>
          <a:solidFill>
            <a:srgbClr val="FDFDFD"/>
          </a:solidFill>
        </p:spPr>
        <p:txBody>
          <a:bodyPr wrap="square" lIns="0" tIns="13970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Tahoma"/>
                <a:cs typeface="Tahoma"/>
              </a:rPr>
              <a:t>Feature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Space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after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training.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743700" y="2914650"/>
            <a:ext cx="1685925" cy="76200"/>
          </a:xfrm>
          <a:custGeom>
            <a:avLst/>
            <a:gdLst/>
            <a:ahLst/>
            <a:cxnLst/>
            <a:rect l="l" t="t" r="r" b="b"/>
            <a:pathLst>
              <a:path w="1685925" h="76200">
                <a:moveTo>
                  <a:pt x="1609598" y="0"/>
                </a:moveTo>
                <a:lnTo>
                  <a:pt x="1609598" y="76200"/>
                </a:lnTo>
                <a:lnTo>
                  <a:pt x="1666748" y="47625"/>
                </a:lnTo>
                <a:lnTo>
                  <a:pt x="1622298" y="47625"/>
                </a:lnTo>
                <a:lnTo>
                  <a:pt x="1622298" y="28575"/>
                </a:lnTo>
                <a:lnTo>
                  <a:pt x="1666748" y="28575"/>
                </a:lnTo>
                <a:lnTo>
                  <a:pt x="1609598" y="0"/>
                </a:lnTo>
                <a:close/>
              </a:path>
              <a:path w="1685925" h="76200">
                <a:moveTo>
                  <a:pt x="160959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609598" y="47625"/>
                </a:lnTo>
                <a:lnTo>
                  <a:pt x="1609598" y="28575"/>
                </a:lnTo>
                <a:close/>
              </a:path>
              <a:path w="1685925" h="76200">
                <a:moveTo>
                  <a:pt x="1666748" y="28575"/>
                </a:moveTo>
                <a:lnTo>
                  <a:pt x="1622298" y="28575"/>
                </a:lnTo>
                <a:lnTo>
                  <a:pt x="1622298" y="47625"/>
                </a:lnTo>
                <a:lnTo>
                  <a:pt x="1666748" y="47625"/>
                </a:lnTo>
                <a:lnTo>
                  <a:pt x="1685798" y="38100"/>
                </a:lnTo>
                <a:lnTo>
                  <a:pt x="1666748" y="28575"/>
                </a:lnTo>
                <a:close/>
              </a:path>
            </a:pathLst>
          </a:custGeom>
          <a:solidFill>
            <a:srgbClr val="6B8B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343393" y="2613977"/>
            <a:ext cx="5492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Training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60496" y="2198941"/>
            <a:ext cx="95631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0675" marR="5080" indent="-30861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Random</a:t>
            </a:r>
            <a:r>
              <a:rPr dirty="0" sz="11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Feature space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924300" y="2228850"/>
            <a:ext cx="7125334" cy="3554729"/>
            <a:chOff x="3924300" y="2228850"/>
            <a:chExt cx="7125334" cy="3554729"/>
          </a:xfrm>
        </p:grpSpPr>
        <p:sp>
          <p:nvSpPr>
            <p:cNvPr id="15" name="object 15" descr=""/>
            <p:cNvSpPr/>
            <p:nvPr/>
          </p:nvSpPr>
          <p:spPr>
            <a:xfrm>
              <a:off x="4886325" y="2238375"/>
              <a:ext cx="1466850" cy="1333500"/>
            </a:xfrm>
            <a:custGeom>
              <a:avLst/>
              <a:gdLst/>
              <a:ahLst/>
              <a:cxnLst/>
              <a:rect l="l" t="t" r="r" b="b"/>
              <a:pathLst>
                <a:path w="1466850" h="1333500">
                  <a:moveTo>
                    <a:pt x="0" y="1333500"/>
                  </a:moveTo>
                  <a:lnTo>
                    <a:pt x="1466850" y="1333500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24300" y="2600325"/>
              <a:ext cx="959485" cy="337820"/>
            </a:xfrm>
            <a:custGeom>
              <a:avLst/>
              <a:gdLst/>
              <a:ahLst/>
              <a:cxnLst/>
              <a:rect l="l" t="t" r="r" b="b"/>
              <a:pathLst>
                <a:path w="959485" h="337819">
                  <a:moveTo>
                    <a:pt x="883158" y="261238"/>
                  </a:moveTo>
                  <a:lnTo>
                    <a:pt x="883158" y="337438"/>
                  </a:lnTo>
                  <a:lnTo>
                    <a:pt x="940308" y="308863"/>
                  </a:lnTo>
                  <a:lnTo>
                    <a:pt x="895858" y="308863"/>
                  </a:lnTo>
                  <a:lnTo>
                    <a:pt x="895858" y="289813"/>
                  </a:lnTo>
                  <a:lnTo>
                    <a:pt x="940308" y="289813"/>
                  </a:lnTo>
                  <a:lnTo>
                    <a:pt x="883158" y="261238"/>
                  </a:lnTo>
                  <a:close/>
                </a:path>
                <a:path w="959485" h="337819">
                  <a:moveTo>
                    <a:pt x="19050" y="0"/>
                  </a:moveTo>
                  <a:lnTo>
                    <a:pt x="0" y="0"/>
                  </a:lnTo>
                  <a:lnTo>
                    <a:pt x="0" y="308863"/>
                  </a:lnTo>
                  <a:lnTo>
                    <a:pt x="883158" y="308863"/>
                  </a:lnTo>
                  <a:lnTo>
                    <a:pt x="883158" y="299338"/>
                  </a:lnTo>
                  <a:lnTo>
                    <a:pt x="19050" y="299338"/>
                  </a:lnTo>
                  <a:lnTo>
                    <a:pt x="9525" y="289813"/>
                  </a:lnTo>
                  <a:lnTo>
                    <a:pt x="19050" y="289813"/>
                  </a:lnTo>
                  <a:lnTo>
                    <a:pt x="19050" y="0"/>
                  </a:lnTo>
                  <a:close/>
                </a:path>
                <a:path w="959485" h="337819">
                  <a:moveTo>
                    <a:pt x="940308" y="289813"/>
                  </a:moveTo>
                  <a:lnTo>
                    <a:pt x="895858" y="289813"/>
                  </a:lnTo>
                  <a:lnTo>
                    <a:pt x="895858" y="308863"/>
                  </a:lnTo>
                  <a:lnTo>
                    <a:pt x="940308" y="308863"/>
                  </a:lnTo>
                  <a:lnTo>
                    <a:pt x="959358" y="299338"/>
                  </a:lnTo>
                  <a:lnTo>
                    <a:pt x="940308" y="289813"/>
                  </a:lnTo>
                  <a:close/>
                </a:path>
                <a:path w="959485" h="337819">
                  <a:moveTo>
                    <a:pt x="19050" y="289813"/>
                  </a:moveTo>
                  <a:lnTo>
                    <a:pt x="9525" y="289813"/>
                  </a:lnTo>
                  <a:lnTo>
                    <a:pt x="19050" y="299338"/>
                  </a:lnTo>
                  <a:lnTo>
                    <a:pt x="19050" y="289813"/>
                  </a:lnTo>
                  <a:close/>
                </a:path>
                <a:path w="959485" h="337819">
                  <a:moveTo>
                    <a:pt x="883158" y="289813"/>
                  </a:moveTo>
                  <a:lnTo>
                    <a:pt x="19050" y="289813"/>
                  </a:lnTo>
                  <a:lnTo>
                    <a:pt x="19050" y="299338"/>
                  </a:lnTo>
                  <a:lnTo>
                    <a:pt x="883158" y="299338"/>
                  </a:lnTo>
                  <a:lnTo>
                    <a:pt x="883158" y="2898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48398" y="2914650"/>
              <a:ext cx="4300855" cy="2350135"/>
            </a:xfrm>
            <a:custGeom>
              <a:avLst/>
              <a:gdLst/>
              <a:ahLst/>
              <a:cxnLst/>
              <a:rect l="l" t="t" r="r" b="b"/>
              <a:pathLst>
                <a:path w="4300855" h="2350135">
                  <a:moveTo>
                    <a:pt x="85725" y="2263902"/>
                  </a:moveTo>
                  <a:lnTo>
                    <a:pt x="0" y="2306828"/>
                  </a:lnTo>
                  <a:lnTo>
                    <a:pt x="85725" y="2349627"/>
                  </a:lnTo>
                  <a:lnTo>
                    <a:pt x="85725" y="2321052"/>
                  </a:lnTo>
                  <a:lnTo>
                    <a:pt x="71500" y="2321052"/>
                  </a:lnTo>
                  <a:lnTo>
                    <a:pt x="71500" y="2292477"/>
                  </a:lnTo>
                  <a:lnTo>
                    <a:pt x="85725" y="2292477"/>
                  </a:lnTo>
                  <a:lnTo>
                    <a:pt x="85725" y="2263902"/>
                  </a:lnTo>
                  <a:close/>
                </a:path>
                <a:path w="4300855" h="2350135">
                  <a:moveTo>
                    <a:pt x="85725" y="2292477"/>
                  </a:moveTo>
                  <a:lnTo>
                    <a:pt x="71500" y="2292477"/>
                  </a:lnTo>
                  <a:lnTo>
                    <a:pt x="71500" y="2321052"/>
                  </a:lnTo>
                  <a:lnTo>
                    <a:pt x="85725" y="2321052"/>
                  </a:lnTo>
                  <a:lnTo>
                    <a:pt x="85725" y="2292477"/>
                  </a:lnTo>
                  <a:close/>
                </a:path>
                <a:path w="4300855" h="2350135">
                  <a:moveTo>
                    <a:pt x="4272280" y="2292477"/>
                  </a:moveTo>
                  <a:lnTo>
                    <a:pt x="85725" y="2292477"/>
                  </a:lnTo>
                  <a:lnTo>
                    <a:pt x="85725" y="2321052"/>
                  </a:lnTo>
                  <a:lnTo>
                    <a:pt x="4300855" y="2321052"/>
                  </a:lnTo>
                  <a:lnTo>
                    <a:pt x="4300855" y="2306828"/>
                  </a:lnTo>
                  <a:lnTo>
                    <a:pt x="4272280" y="2306828"/>
                  </a:lnTo>
                  <a:lnTo>
                    <a:pt x="4272280" y="2292477"/>
                  </a:lnTo>
                  <a:close/>
                </a:path>
                <a:path w="4300855" h="2350135">
                  <a:moveTo>
                    <a:pt x="4272280" y="42799"/>
                  </a:moveTo>
                  <a:lnTo>
                    <a:pt x="4272280" y="2306828"/>
                  </a:lnTo>
                  <a:lnTo>
                    <a:pt x="4286631" y="2292477"/>
                  </a:lnTo>
                  <a:lnTo>
                    <a:pt x="4300855" y="2292477"/>
                  </a:lnTo>
                  <a:lnTo>
                    <a:pt x="4300855" y="57150"/>
                  </a:lnTo>
                  <a:lnTo>
                    <a:pt x="4286631" y="57150"/>
                  </a:lnTo>
                  <a:lnTo>
                    <a:pt x="4272280" y="42799"/>
                  </a:lnTo>
                  <a:close/>
                </a:path>
                <a:path w="4300855" h="2350135">
                  <a:moveTo>
                    <a:pt x="4300855" y="2292477"/>
                  </a:moveTo>
                  <a:lnTo>
                    <a:pt x="4286631" y="2292477"/>
                  </a:lnTo>
                  <a:lnTo>
                    <a:pt x="4272280" y="2306828"/>
                  </a:lnTo>
                  <a:lnTo>
                    <a:pt x="4300855" y="2306828"/>
                  </a:lnTo>
                  <a:lnTo>
                    <a:pt x="4300855" y="2292477"/>
                  </a:lnTo>
                  <a:close/>
                </a:path>
                <a:path w="4300855" h="2350135">
                  <a:moveTo>
                    <a:pt x="4143755" y="0"/>
                  </a:moveTo>
                  <a:lnTo>
                    <a:pt x="4058030" y="42799"/>
                  </a:lnTo>
                  <a:lnTo>
                    <a:pt x="4143755" y="85725"/>
                  </a:lnTo>
                  <a:lnTo>
                    <a:pt x="4143755" y="57150"/>
                  </a:lnTo>
                  <a:lnTo>
                    <a:pt x="4129531" y="57150"/>
                  </a:lnTo>
                  <a:lnTo>
                    <a:pt x="4129531" y="28575"/>
                  </a:lnTo>
                  <a:lnTo>
                    <a:pt x="4143755" y="28575"/>
                  </a:lnTo>
                  <a:lnTo>
                    <a:pt x="4143755" y="0"/>
                  </a:lnTo>
                  <a:close/>
                </a:path>
                <a:path w="4300855" h="2350135">
                  <a:moveTo>
                    <a:pt x="4143755" y="28575"/>
                  </a:moveTo>
                  <a:lnTo>
                    <a:pt x="4129531" y="28575"/>
                  </a:lnTo>
                  <a:lnTo>
                    <a:pt x="4129531" y="57150"/>
                  </a:lnTo>
                  <a:lnTo>
                    <a:pt x="4143755" y="57150"/>
                  </a:lnTo>
                  <a:lnTo>
                    <a:pt x="4143755" y="28575"/>
                  </a:lnTo>
                  <a:close/>
                </a:path>
                <a:path w="4300855" h="2350135">
                  <a:moveTo>
                    <a:pt x="4300855" y="28575"/>
                  </a:moveTo>
                  <a:lnTo>
                    <a:pt x="4143755" y="28575"/>
                  </a:lnTo>
                  <a:lnTo>
                    <a:pt x="4143755" y="57150"/>
                  </a:lnTo>
                  <a:lnTo>
                    <a:pt x="4272280" y="57150"/>
                  </a:lnTo>
                  <a:lnTo>
                    <a:pt x="4272280" y="42799"/>
                  </a:lnTo>
                  <a:lnTo>
                    <a:pt x="4300855" y="42799"/>
                  </a:lnTo>
                  <a:lnTo>
                    <a:pt x="4300855" y="28575"/>
                  </a:lnTo>
                  <a:close/>
                </a:path>
                <a:path w="4300855" h="2350135">
                  <a:moveTo>
                    <a:pt x="4300855" y="42799"/>
                  </a:moveTo>
                  <a:lnTo>
                    <a:pt x="4272280" y="42799"/>
                  </a:lnTo>
                  <a:lnTo>
                    <a:pt x="4286631" y="57150"/>
                  </a:lnTo>
                  <a:lnTo>
                    <a:pt x="4300855" y="57150"/>
                  </a:lnTo>
                  <a:lnTo>
                    <a:pt x="4300855" y="42799"/>
                  </a:lnTo>
                  <a:close/>
                </a:path>
              </a:pathLst>
            </a:custGeom>
            <a:solidFill>
              <a:srgbClr val="6B8B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8538" y="5375148"/>
              <a:ext cx="185292" cy="1412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6140" y="5641847"/>
              <a:ext cx="185292" cy="14116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9382125" y="5247830"/>
            <a:ext cx="1647189" cy="55943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latin typeface="Cambria Math"/>
                <a:cs typeface="Cambria Math"/>
              </a:rPr>
              <a:t>𝜙</a:t>
            </a:r>
            <a:r>
              <a:rPr dirty="0" baseline="-15432" sz="1350">
                <a:latin typeface="Cambria Math"/>
                <a:cs typeface="Cambria Math"/>
              </a:rPr>
              <a:t>𝑀</a:t>
            </a:r>
            <a:r>
              <a:rPr dirty="0" baseline="-15432" sz="1350" spc="51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𝑥</a:t>
            </a:r>
            <a:r>
              <a:rPr dirty="0" sz="1200" spc="140">
                <a:latin typeface="Cambria Math"/>
                <a:cs typeface="Cambria Math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Function</a:t>
            </a:r>
            <a:endParaRPr sz="1200">
              <a:latin typeface="Times New Roman"/>
              <a:cs typeface="Times New Roman"/>
            </a:endParaRPr>
          </a:p>
          <a:p>
            <a:pPr algn="r" marR="3937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Cambria Math"/>
                <a:cs typeface="Cambria Math"/>
              </a:rPr>
              <a:t>𝜙</a:t>
            </a:r>
            <a:r>
              <a:rPr dirty="0" baseline="-15432" sz="1350">
                <a:latin typeface="Cambria Math"/>
                <a:cs typeface="Cambria Math"/>
              </a:rPr>
              <a:t>𝐿</a:t>
            </a:r>
            <a:r>
              <a:rPr dirty="0" baseline="-15432" sz="1350" spc="51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𝑥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True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Function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587615" y="4648200"/>
            <a:ext cx="3149600" cy="420370"/>
            <a:chOff x="7587615" y="4648200"/>
            <a:chExt cx="3149600" cy="42037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48750" y="4648200"/>
              <a:ext cx="76200" cy="19278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7615" y="4900422"/>
              <a:ext cx="217804" cy="16763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70516" y="4900422"/>
              <a:ext cx="217677" cy="16763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8902" y="4900422"/>
              <a:ext cx="217804" cy="167639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324725" y="4848225"/>
            <a:ext cx="3581400" cy="2952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mbria Math"/>
                <a:cs typeface="Cambria Math"/>
              </a:rPr>
              <a:t>𝐿</a:t>
            </a:r>
            <a:r>
              <a:rPr dirty="0" sz="1400" spc="3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85">
                <a:latin typeface="Cambria Math"/>
                <a:cs typeface="Cambria Math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=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Binary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Cross </a:t>
            </a:r>
            <a:r>
              <a:rPr dirty="0" sz="1400" spc="-10">
                <a:latin typeface="Times New Roman"/>
                <a:cs typeface="Times New Roman"/>
              </a:rPr>
              <a:t>Entropy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𝑀</a:t>
            </a:r>
            <a:r>
              <a:rPr dirty="0" baseline="-15873" sz="1575" spc="6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3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𝑇</a:t>
            </a:r>
            <a:r>
              <a:rPr dirty="0" baseline="-15873" sz="1575" spc="63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25">
                <a:latin typeface="Cambria Math"/>
                <a:cs typeface="Cambria Math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948805" y="3869435"/>
            <a:ext cx="2771775" cy="748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5417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Trained</a:t>
            </a:r>
            <a:r>
              <a:rPr dirty="0" sz="11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feature</a:t>
            </a:r>
            <a:r>
              <a:rPr dirty="0" sz="11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Times New Roman"/>
                <a:cs typeface="Times New Roman"/>
              </a:rPr>
              <a:t>space</a:t>
            </a:r>
            <a:endParaRPr sz="1100">
              <a:latin typeface="Times New Roman"/>
              <a:cs typeface="Times New Roman"/>
            </a:endParaRPr>
          </a:p>
          <a:p>
            <a:pPr algn="ctr" marR="1534795">
              <a:lnSpc>
                <a:spcPct val="100000"/>
              </a:lnSpc>
              <a:spcBef>
                <a:spcPts val="30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matches</a:t>
            </a:r>
            <a:r>
              <a:rPr dirty="0" sz="11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target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100">
              <a:latin typeface="Times New Roman"/>
              <a:cs typeface="Times New Roman"/>
            </a:endParaRPr>
          </a:p>
          <a:p>
            <a:pPr marL="1534795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Hybrid</a:t>
            </a:r>
            <a:r>
              <a:rPr dirty="0" sz="11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Loss</a:t>
            </a:r>
            <a:r>
              <a:rPr dirty="0" sz="110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743450" y="2200275"/>
            <a:ext cx="5657850" cy="3657600"/>
            <a:chOff x="4743450" y="2200275"/>
            <a:chExt cx="5657850" cy="3657600"/>
          </a:xfrm>
        </p:grpSpPr>
        <p:sp>
          <p:nvSpPr>
            <p:cNvPr id="29" name="object 29" descr=""/>
            <p:cNvSpPr/>
            <p:nvPr/>
          </p:nvSpPr>
          <p:spPr>
            <a:xfrm>
              <a:off x="4752975" y="2209800"/>
              <a:ext cx="5638800" cy="3638550"/>
            </a:xfrm>
            <a:custGeom>
              <a:avLst/>
              <a:gdLst/>
              <a:ahLst/>
              <a:cxnLst/>
              <a:rect l="l" t="t" r="r" b="b"/>
              <a:pathLst>
                <a:path w="5638800" h="3638550">
                  <a:moveTo>
                    <a:pt x="4019550" y="1409700"/>
                  </a:moveTo>
                  <a:lnTo>
                    <a:pt x="5638800" y="1409700"/>
                  </a:lnTo>
                  <a:lnTo>
                    <a:pt x="5638800" y="0"/>
                  </a:lnTo>
                  <a:lnTo>
                    <a:pt x="4019550" y="0"/>
                  </a:lnTo>
                  <a:lnTo>
                    <a:pt x="4019550" y="1409700"/>
                  </a:lnTo>
                  <a:close/>
                </a:path>
                <a:path w="5638800" h="3638550">
                  <a:moveTo>
                    <a:pt x="0" y="3638550"/>
                  </a:moveTo>
                  <a:lnTo>
                    <a:pt x="1666875" y="3638550"/>
                  </a:lnTo>
                  <a:lnTo>
                    <a:pt x="1666875" y="2295525"/>
                  </a:lnTo>
                  <a:lnTo>
                    <a:pt x="0" y="2295525"/>
                  </a:lnTo>
                  <a:lnTo>
                    <a:pt x="0" y="36385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553075" y="3619499"/>
              <a:ext cx="4064635" cy="883919"/>
            </a:xfrm>
            <a:custGeom>
              <a:avLst/>
              <a:gdLst/>
              <a:ahLst/>
              <a:cxnLst/>
              <a:rect l="l" t="t" r="r" b="b"/>
              <a:pathLst>
                <a:path w="4064634" h="883920">
                  <a:moveTo>
                    <a:pt x="1194054" y="428625"/>
                  </a:moveTo>
                  <a:lnTo>
                    <a:pt x="28575" y="428625"/>
                  </a:lnTo>
                  <a:lnTo>
                    <a:pt x="28575" y="807593"/>
                  </a:lnTo>
                  <a:lnTo>
                    <a:pt x="0" y="807593"/>
                  </a:lnTo>
                  <a:lnTo>
                    <a:pt x="38100" y="883793"/>
                  </a:lnTo>
                  <a:lnTo>
                    <a:pt x="69850" y="820293"/>
                  </a:lnTo>
                  <a:lnTo>
                    <a:pt x="76200" y="807593"/>
                  </a:lnTo>
                  <a:lnTo>
                    <a:pt x="47625" y="807593"/>
                  </a:lnTo>
                  <a:lnTo>
                    <a:pt x="47625" y="447675"/>
                  </a:lnTo>
                  <a:lnTo>
                    <a:pt x="1194054" y="447675"/>
                  </a:lnTo>
                  <a:lnTo>
                    <a:pt x="1194054" y="438150"/>
                  </a:lnTo>
                  <a:lnTo>
                    <a:pt x="1194054" y="428625"/>
                  </a:lnTo>
                  <a:close/>
                </a:path>
                <a:path w="4064634" h="883920">
                  <a:moveTo>
                    <a:pt x="4064127" y="76200"/>
                  </a:moveTo>
                  <a:lnTo>
                    <a:pt x="4057777" y="63500"/>
                  </a:lnTo>
                  <a:lnTo>
                    <a:pt x="4026027" y="0"/>
                  </a:lnTo>
                  <a:lnTo>
                    <a:pt x="3987927" y="76200"/>
                  </a:lnTo>
                  <a:lnTo>
                    <a:pt x="4016502" y="76200"/>
                  </a:lnTo>
                  <a:lnTo>
                    <a:pt x="4016502" y="426339"/>
                  </a:lnTo>
                  <a:lnTo>
                    <a:pt x="2809875" y="426339"/>
                  </a:lnTo>
                  <a:lnTo>
                    <a:pt x="2809875" y="445389"/>
                  </a:lnTo>
                  <a:lnTo>
                    <a:pt x="4035552" y="445389"/>
                  </a:lnTo>
                  <a:lnTo>
                    <a:pt x="4035552" y="435864"/>
                  </a:lnTo>
                  <a:lnTo>
                    <a:pt x="4035552" y="426339"/>
                  </a:lnTo>
                  <a:lnTo>
                    <a:pt x="4035552" y="76200"/>
                  </a:lnTo>
                  <a:lnTo>
                    <a:pt x="4064127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75"/>
              <a:t>Code</a:t>
            </a:r>
            <a:r>
              <a:rPr dirty="0" spc="-495"/>
              <a:t> </a:t>
            </a:r>
            <a:r>
              <a:rPr dirty="0" spc="-215"/>
              <a:t>Walkthrough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23900" y="2209800"/>
            <a:ext cx="3810000" cy="3810000"/>
            <a:chOff x="723900" y="2209800"/>
            <a:chExt cx="3810000" cy="381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425" y="2219325"/>
              <a:ext cx="3790950" cy="37909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28662" y="2214562"/>
              <a:ext cx="3800475" cy="3800475"/>
            </a:xfrm>
            <a:custGeom>
              <a:avLst/>
              <a:gdLst/>
              <a:ahLst/>
              <a:cxnLst/>
              <a:rect l="l" t="t" r="r" b="b"/>
              <a:pathLst>
                <a:path w="3800475" h="3800475">
                  <a:moveTo>
                    <a:pt x="0" y="3800475"/>
                  </a:moveTo>
                  <a:lnTo>
                    <a:pt x="3800475" y="3800475"/>
                  </a:lnTo>
                  <a:lnTo>
                    <a:pt x="3800475" y="0"/>
                  </a:lnTo>
                  <a:lnTo>
                    <a:pt x="0" y="0"/>
                  </a:lnTo>
                  <a:lnTo>
                    <a:pt x="0" y="3800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663954" y="1941131"/>
            <a:ext cx="194500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90" b="1">
                <a:latin typeface="Tahoma"/>
                <a:cs typeface="Tahoma"/>
                <a:hlinkClick r:id="rId3"/>
              </a:rPr>
              <a:t>Explicit</a:t>
            </a:r>
            <a:r>
              <a:rPr dirty="0" sz="1400" spc="-65" b="1">
                <a:latin typeface="Tahoma"/>
                <a:cs typeface="Tahoma"/>
                <a:hlinkClick r:id="rId3"/>
              </a:rPr>
              <a:t> </a:t>
            </a:r>
            <a:r>
              <a:rPr dirty="0" sz="1400" spc="-105" b="1">
                <a:latin typeface="Tahoma"/>
                <a:cs typeface="Tahoma"/>
                <a:hlinkClick r:id="rId3"/>
              </a:rPr>
              <a:t>Quantum</a:t>
            </a:r>
            <a:r>
              <a:rPr dirty="0" sz="1400" spc="-50" b="1">
                <a:latin typeface="Tahoma"/>
                <a:cs typeface="Tahoma"/>
                <a:hlinkClick r:id="rId3"/>
              </a:rPr>
              <a:t> </a:t>
            </a:r>
            <a:r>
              <a:rPr dirty="0" sz="1400" spc="-20" b="1">
                <a:latin typeface="Tahoma"/>
                <a:cs typeface="Tahoma"/>
                <a:hlinkClick r:id="rId3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7375" y="2543175"/>
            <a:ext cx="54102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030" y="4357687"/>
            <a:ext cx="8660130" cy="10979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195"/>
              </a:lnSpc>
              <a:spcBef>
                <a:spcPts val="130"/>
              </a:spcBef>
            </a:pPr>
            <a:r>
              <a:rPr dirty="0" sz="4400" spc="-155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41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4400" spc="-45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75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dirty="0" sz="4400" spc="-45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00">
                <a:solidFill>
                  <a:srgbClr val="FFFFFF"/>
                </a:solidFill>
                <a:latin typeface="Trebuchet MS"/>
                <a:cs typeface="Trebuchet MS"/>
              </a:rPr>
              <a:t>Reuploading</a:t>
            </a:r>
            <a:r>
              <a:rPr dirty="0" sz="4400" spc="-3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30">
                <a:solidFill>
                  <a:srgbClr val="FFFFFF"/>
                </a:solidFill>
                <a:latin typeface="Trebuchet MS"/>
                <a:cs typeface="Trebuchet MS"/>
              </a:rPr>
              <a:t>Models..</a:t>
            </a:r>
            <a:endParaRPr sz="4400">
              <a:latin typeface="Trebuchet MS"/>
              <a:cs typeface="Trebuchet MS"/>
            </a:endParaRPr>
          </a:p>
          <a:p>
            <a:pPr marL="12700">
              <a:lnSpc>
                <a:spcPts val="3215"/>
              </a:lnSpc>
            </a:pPr>
            <a:r>
              <a:rPr dirty="0" sz="2750" spc="-114">
                <a:solidFill>
                  <a:srgbClr val="FFFFFF"/>
                </a:solidFill>
                <a:latin typeface="Trebuchet MS"/>
                <a:cs typeface="Trebuchet MS"/>
              </a:rPr>
              <a:t>Looking</a:t>
            </a:r>
            <a:r>
              <a:rPr dirty="0" sz="2750" spc="-2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85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27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7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Trebuchet MS"/>
                <a:cs typeface="Trebuchet MS"/>
              </a:rPr>
              <a:t>Details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72768"/>
            <a:ext cx="620649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250" b="1">
                <a:latin typeface="Tahoma"/>
                <a:cs typeface="Tahoma"/>
              </a:rPr>
              <a:t>Basics</a:t>
            </a:r>
            <a:r>
              <a:rPr dirty="0" sz="3600" spc="-140" b="1">
                <a:latin typeface="Tahoma"/>
                <a:cs typeface="Tahoma"/>
              </a:rPr>
              <a:t> </a:t>
            </a:r>
            <a:r>
              <a:rPr dirty="0" sz="3600" spc="-130" b="1">
                <a:latin typeface="Tahoma"/>
                <a:cs typeface="Tahoma"/>
              </a:rPr>
              <a:t>of</a:t>
            </a:r>
            <a:r>
              <a:rPr dirty="0" sz="3600" spc="-135" b="1">
                <a:latin typeface="Tahoma"/>
                <a:cs typeface="Tahoma"/>
              </a:rPr>
              <a:t> </a:t>
            </a:r>
            <a:r>
              <a:rPr dirty="0" sz="3600" spc="-254" b="1">
                <a:latin typeface="Tahoma"/>
                <a:cs typeface="Tahoma"/>
              </a:rPr>
              <a:t>Quantum</a:t>
            </a:r>
            <a:r>
              <a:rPr dirty="0" sz="3600" spc="-125" b="1">
                <a:latin typeface="Tahoma"/>
                <a:cs typeface="Tahoma"/>
              </a:rPr>
              <a:t> </a:t>
            </a:r>
            <a:r>
              <a:rPr dirty="0" sz="3600" spc="-265" b="1">
                <a:latin typeface="Tahoma"/>
                <a:cs typeface="Tahoma"/>
              </a:rPr>
              <a:t>Computing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4355" y="2119566"/>
            <a:ext cx="2933700" cy="882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065" marR="5080">
              <a:lnSpc>
                <a:spcPct val="99800"/>
              </a:lnSpc>
              <a:spcBef>
                <a:spcPts val="13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system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defined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terms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qubits.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Each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qubit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an </a:t>
            </a:r>
            <a:r>
              <a:rPr dirty="0" sz="1400">
                <a:latin typeface="Times New Roman"/>
                <a:cs typeface="Times New Roman"/>
              </a:rPr>
              <a:t>associated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which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25">
                <a:latin typeface="Times New Roman"/>
                <a:cs typeface="Times New Roman"/>
              </a:rPr>
              <a:t> the </a:t>
            </a:r>
            <a:r>
              <a:rPr dirty="0" sz="1400">
                <a:latin typeface="Times New Roman"/>
                <a:cs typeface="Times New Roman"/>
              </a:rPr>
              <a:t>surface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hypersphere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Bloch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Sphere)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9112" y="1776476"/>
            <a:ext cx="3009900" cy="304800"/>
          </a:xfrm>
          <a:prstGeom prst="rect">
            <a:avLst/>
          </a:prstGeom>
          <a:solidFill>
            <a:srgbClr val="072743"/>
          </a:solidFill>
          <a:ln w="9525">
            <a:solidFill>
              <a:srgbClr val="747474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4240">
              <a:lnSpc>
                <a:spcPct val="100000"/>
              </a:lnSpc>
              <a:spcBef>
                <a:spcPts val="285"/>
              </a:spcBef>
            </a:pP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Quantum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7280" y="1943100"/>
            <a:ext cx="3112770" cy="4376420"/>
            <a:chOff x="697280" y="1943100"/>
            <a:chExt cx="3112770" cy="4376420"/>
          </a:xfrm>
        </p:grpSpPr>
        <p:sp>
          <p:nvSpPr>
            <p:cNvPr id="6" name="object 6" descr=""/>
            <p:cNvSpPr/>
            <p:nvPr/>
          </p:nvSpPr>
          <p:spPr>
            <a:xfrm>
              <a:off x="3800474" y="1952625"/>
              <a:ext cx="0" cy="4357370"/>
            </a:xfrm>
            <a:custGeom>
              <a:avLst/>
              <a:gdLst/>
              <a:ahLst/>
              <a:cxnLst/>
              <a:rect l="l" t="t" r="r" b="b"/>
              <a:pathLst>
                <a:path w="0" h="4357370">
                  <a:moveTo>
                    <a:pt x="0" y="0"/>
                  </a:moveTo>
                  <a:lnTo>
                    <a:pt x="0" y="4357255"/>
                  </a:lnTo>
                </a:path>
              </a:pathLst>
            </a:custGeom>
            <a:ln w="19050">
              <a:solidFill>
                <a:srgbClr val="48486E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424" y="3076575"/>
              <a:ext cx="2571750" cy="256222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28662" y="3071812"/>
              <a:ext cx="2581275" cy="2571750"/>
            </a:xfrm>
            <a:custGeom>
              <a:avLst/>
              <a:gdLst/>
              <a:ahLst/>
              <a:cxnLst/>
              <a:rect l="l" t="t" r="r" b="b"/>
              <a:pathLst>
                <a:path w="2581275" h="2571750">
                  <a:moveTo>
                    <a:pt x="0" y="2571750"/>
                  </a:moveTo>
                  <a:lnTo>
                    <a:pt x="2581275" y="2571750"/>
                  </a:lnTo>
                  <a:lnTo>
                    <a:pt x="2581275" y="0"/>
                  </a:lnTo>
                  <a:lnTo>
                    <a:pt x="0" y="0"/>
                  </a:lnTo>
                  <a:lnTo>
                    <a:pt x="0" y="2571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80" y="5754522"/>
              <a:ext cx="216522" cy="16532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19351" y="5753404"/>
              <a:ext cx="459105" cy="167640"/>
            </a:xfrm>
            <a:custGeom>
              <a:avLst/>
              <a:gdLst/>
              <a:ahLst/>
              <a:cxnLst/>
              <a:rect l="l" t="t" r="r" b="b"/>
              <a:pathLst>
                <a:path w="459105" h="167639">
                  <a:moveTo>
                    <a:pt x="405510" y="0"/>
                  </a:moveTo>
                  <a:lnTo>
                    <a:pt x="403097" y="6807"/>
                  </a:lnTo>
                  <a:lnTo>
                    <a:pt x="412811" y="11017"/>
                  </a:lnTo>
                  <a:lnTo>
                    <a:pt x="421179" y="16846"/>
                  </a:lnTo>
                  <a:lnTo>
                    <a:pt x="441261" y="55637"/>
                  </a:lnTo>
                  <a:lnTo>
                    <a:pt x="443092" y="68488"/>
                  </a:lnTo>
                  <a:lnTo>
                    <a:pt x="443118" y="68672"/>
                  </a:lnTo>
                  <a:lnTo>
                    <a:pt x="443737" y="82969"/>
                  </a:lnTo>
                  <a:lnTo>
                    <a:pt x="443118" y="97756"/>
                  </a:lnTo>
                  <a:lnTo>
                    <a:pt x="441261" y="111183"/>
                  </a:lnTo>
                  <a:lnTo>
                    <a:pt x="421227" y="150704"/>
                  </a:lnTo>
                  <a:lnTo>
                    <a:pt x="403478" y="160820"/>
                  </a:lnTo>
                  <a:lnTo>
                    <a:pt x="405510" y="167627"/>
                  </a:lnTo>
                  <a:lnTo>
                    <a:pt x="445261" y="138341"/>
                  </a:lnTo>
                  <a:lnTo>
                    <a:pt x="458120" y="99257"/>
                  </a:lnTo>
                  <a:lnTo>
                    <a:pt x="458978" y="83858"/>
                  </a:lnTo>
                  <a:lnTo>
                    <a:pt x="458129" y="68672"/>
                  </a:lnTo>
                  <a:lnTo>
                    <a:pt x="458118" y="68488"/>
                  </a:lnTo>
                  <a:lnTo>
                    <a:pt x="445134" y="29375"/>
                  </a:lnTo>
                  <a:lnTo>
                    <a:pt x="417703" y="4386"/>
                  </a:lnTo>
                  <a:lnTo>
                    <a:pt x="405510" y="0"/>
                  </a:lnTo>
                  <a:close/>
                </a:path>
                <a:path w="459105" h="167639">
                  <a:moveTo>
                    <a:pt x="53466" y="0"/>
                  </a:moveTo>
                  <a:lnTo>
                    <a:pt x="13842" y="29375"/>
                  </a:lnTo>
                  <a:lnTo>
                    <a:pt x="859" y="68488"/>
                  </a:lnTo>
                  <a:lnTo>
                    <a:pt x="49" y="82969"/>
                  </a:lnTo>
                  <a:lnTo>
                    <a:pt x="0" y="83858"/>
                  </a:lnTo>
                  <a:lnTo>
                    <a:pt x="7715" y="126499"/>
                  </a:lnTo>
                  <a:lnTo>
                    <a:pt x="41273" y="163245"/>
                  </a:lnTo>
                  <a:lnTo>
                    <a:pt x="53466" y="167627"/>
                  </a:lnTo>
                  <a:lnTo>
                    <a:pt x="55498" y="160820"/>
                  </a:lnTo>
                  <a:lnTo>
                    <a:pt x="45970" y="156590"/>
                  </a:lnTo>
                  <a:lnTo>
                    <a:pt x="37750" y="150704"/>
                  </a:lnTo>
                  <a:lnTo>
                    <a:pt x="17716" y="111183"/>
                  </a:lnTo>
                  <a:lnTo>
                    <a:pt x="15239" y="82969"/>
                  </a:lnTo>
                  <a:lnTo>
                    <a:pt x="15859" y="68672"/>
                  </a:lnTo>
                  <a:lnTo>
                    <a:pt x="30841" y="24295"/>
                  </a:lnTo>
                  <a:lnTo>
                    <a:pt x="55879" y="6807"/>
                  </a:lnTo>
                  <a:lnTo>
                    <a:pt x="534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43426" y="1776476"/>
            <a:ext cx="7858125" cy="304800"/>
          </a:xfrm>
          <a:prstGeom prst="rect">
            <a:avLst/>
          </a:prstGeom>
          <a:solidFill>
            <a:srgbClr val="F7C77E"/>
          </a:solidFill>
          <a:ln w="9525">
            <a:solidFill>
              <a:srgbClr val="747474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85"/>
              </a:spcBef>
            </a:pPr>
            <a:r>
              <a:rPr dirty="0" sz="1400" spc="-105" b="1">
                <a:latin typeface="Tahoma"/>
                <a:cs typeface="Tahoma"/>
              </a:rPr>
              <a:t>Quantum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Computation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47800" y="5753100"/>
            <a:ext cx="390525" cy="1619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0480">
              <a:lnSpc>
                <a:spcPts val="1275"/>
              </a:lnSpc>
            </a:pPr>
            <a:r>
              <a:rPr dirty="0" sz="1400" spc="-20">
                <a:latin typeface="Cambria Math"/>
                <a:cs typeface="Cambria Math"/>
              </a:rPr>
              <a:t>0.2𝜋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603754" y="5753404"/>
            <a:ext cx="459105" cy="167640"/>
          </a:xfrm>
          <a:custGeom>
            <a:avLst/>
            <a:gdLst/>
            <a:ahLst/>
            <a:cxnLst/>
            <a:rect l="l" t="t" r="r" b="b"/>
            <a:pathLst>
              <a:path w="459105" h="167639">
                <a:moveTo>
                  <a:pt x="405638" y="0"/>
                </a:moveTo>
                <a:lnTo>
                  <a:pt x="403225" y="6807"/>
                </a:lnTo>
                <a:lnTo>
                  <a:pt x="412918" y="11017"/>
                </a:lnTo>
                <a:lnTo>
                  <a:pt x="421243" y="16846"/>
                </a:lnTo>
                <a:lnTo>
                  <a:pt x="441261" y="55637"/>
                </a:lnTo>
                <a:lnTo>
                  <a:pt x="443092" y="68488"/>
                </a:lnTo>
                <a:lnTo>
                  <a:pt x="443118" y="68672"/>
                </a:lnTo>
                <a:lnTo>
                  <a:pt x="443738" y="82969"/>
                </a:lnTo>
                <a:lnTo>
                  <a:pt x="443118" y="97756"/>
                </a:lnTo>
                <a:lnTo>
                  <a:pt x="441261" y="111183"/>
                </a:lnTo>
                <a:lnTo>
                  <a:pt x="421274" y="150704"/>
                </a:lnTo>
                <a:lnTo>
                  <a:pt x="403478" y="160820"/>
                </a:lnTo>
                <a:lnTo>
                  <a:pt x="405638" y="167627"/>
                </a:lnTo>
                <a:lnTo>
                  <a:pt x="445262" y="138341"/>
                </a:lnTo>
                <a:lnTo>
                  <a:pt x="458245" y="99257"/>
                </a:lnTo>
                <a:lnTo>
                  <a:pt x="459104" y="83858"/>
                </a:lnTo>
                <a:lnTo>
                  <a:pt x="458238" y="68672"/>
                </a:lnTo>
                <a:lnTo>
                  <a:pt x="458227" y="68488"/>
                </a:lnTo>
                <a:lnTo>
                  <a:pt x="445262" y="29375"/>
                </a:lnTo>
                <a:lnTo>
                  <a:pt x="417758" y="4386"/>
                </a:lnTo>
                <a:lnTo>
                  <a:pt x="405638" y="0"/>
                </a:lnTo>
                <a:close/>
              </a:path>
              <a:path w="459105" h="167639">
                <a:moveTo>
                  <a:pt x="53466" y="0"/>
                </a:moveTo>
                <a:lnTo>
                  <a:pt x="13843" y="29375"/>
                </a:lnTo>
                <a:lnTo>
                  <a:pt x="877" y="68488"/>
                </a:lnTo>
                <a:lnTo>
                  <a:pt x="0" y="83858"/>
                </a:lnTo>
                <a:lnTo>
                  <a:pt x="775" y="97756"/>
                </a:lnTo>
                <a:lnTo>
                  <a:pt x="859" y="99257"/>
                </a:lnTo>
                <a:lnTo>
                  <a:pt x="13843" y="138341"/>
                </a:lnTo>
                <a:lnTo>
                  <a:pt x="53466" y="167627"/>
                </a:lnTo>
                <a:lnTo>
                  <a:pt x="55625" y="160820"/>
                </a:lnTo>
                <a:lnTo>
                  <a:pt x="46079" y="156590"/>
                </a:lnTo>
                <a:lnTo>
                  <a:pt x="37830" y="150704"/>
                </a:lnTo>
                <a:lnTo>
                  <a:pt x="17843" y="111183"/>
                </a:lnTo>
                <a:lnTo>
                  <a:pt x="15404" y="83858"/>
                </a:lnTo>
                <a:lnTo>
                  <a:pt x="15366" y="82969"/>
                </a:lnTo>
                <a:lnTo>
                  <a:pt x="20939" y="43865"/>
                </a:lnTo>
                <a:lnTo>
                  <a:pt x="46186" y="11017"/>
                </a:lnTo>
                <a:lnTo>
                  <a:pt x="55879" y="6807"/>
                </a:lnTo>
                <a:lnTo>
                  <a:pt x="53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638425" y="5753100"/>
            <a:ext cx="390525" cy="1619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r>
              <a:rPr dirty="0" sz="1400" spc="-20">
                <a:latin typeface="Cambria Math"/>
                <a:cs typeface="Cambria Math"/>
              </a:rPr>
              <a:t>0.2𝜋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9455" y="5702934"/>
            <a:ext cx="26225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14120" algn="l"/>
                <a:tab pos="2389505" algn="l"/>
              </a:tabLst>
            </a:pPr>
            <a:r>
              <a:rPr dirty="0" sz="1400">
                <a:latin typeface="Cambria Math"/>
                <a:cs typeface="Cambria Math"/>
              </a:rPr>
              <a:t>𝜓</a:t>
            </a:r>
            <a:r>
              <a:rPr dirty="0" sz="1400" spc="145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 spc="-25">
                <a:latin typeface="Cambria Math"/>
                <a:cs typeface="Cambria Math"/>
              </a:rPr>
              <a:t>cos</a:t>
            </a:r>
            <a:r>
              <a:rPr dirty="0" sz="1400">
                <a:latin typeface="Cambria Math"/>
                <a:cs typeface="Cambria Math"/>
              </a:rPr>
              <a:t>	|0⟩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 spc="-25">
                <a:latin typeface="Cambria Math"/>
                <a:cs typeface="Cambria Math"/>
              </a:rPr>
              <a:t>sin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 spc="-25">
                <a:latin typeface="Cambria Math"/>
                <a:cs typeface="Cambria Math"/>
              </a:rPr>
              <a:t>|1⟩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26502" y="6142037"/>
            <a:ext cx="19824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FF0000"/>
                </a:solidFill>
                <a:latin typeface="Times New Roman"/>
                <a:cs typeface="Times New Roman"/>
              </a:rPr>
              <a:t>Quantum</a:t>
            </a:r>
            <a:r>
              <a:rPr dirty="0" sz="14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0000"/>
                </a:solidFill>
                <a:latin typeface="Times New Roman"/>
                <a:cs typeface="Times New Roman"/>
              </a:rPr>
              <a:t>State</a:t>
            </a:r>
            <a:r>
              <a:rPr dirty="0" sz="14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imes New Roman"/>
                <a:cs typeface="Times New Roman"/>
              </a:rPr>
              <a:t>Information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614424" y="2552700"/>
            <a:ext cx="9472930" cy="3557904"/>
            <a:chOff x="1614424" y="2552700"/>
            <a:chExt cx="9472930" cy="3557904"/>
          </a:xfrm>
        </p:grpSpPr>
        <p:sp>
          <p:nvSpPr>
            <p:cNvPr id="18" name="object 18" descr=""/>
            <p:cNvSpPr/>
            <p:nvPr/>
          </p:nvSpPr>
          <p:spPr>
            <a:xfrm>
              <a:off x="1614424" y="5919787"/>
              <a:ext cx="1268095" cy="190500"/>
            </a:xfrm>
            <a:custGeom>
              <a:avLst/>
              <a:gdLst/>
              <a:ahLst/>
              <a:cxnLst/>
              <a:rect l="l" t="t" r="r" b="b"/>
              <a:pathLst>
                <a:path w="1268095" h="1905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01473"/>
                  </a:lnTo>
                  <a:lnTo>
                    <a:pt x="40894" y="101473"/>
                  </a:lnTo>
                  <a:lnTo>
                    <a:pt x="40894" y="91567"/>
                  </a:lnTo>
                  <a:lnTo>
                    <a:pt x="44450" y="95123"/>
                  </a:lnTo>
                  <a:lnTo>
                    <a:pt x="44450" y="88773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268095" h="190500">
                  <a:moveTo>
                    <a:pt x="91694" y="88773"/>
                  </a:moveTo>
                  <a:lnTo>
                    <a:pt x="53594" y="88773"/>
                  </a:lnTo>
                  <a:lnTo>
                    <a:pt x="53594" y="101473"/>
                  </a:lnTo>
                  <a:lnTo>
                    <a:pt x="91694" y="101473"/>
                  </a:lnTo>
                  <a:lnTo>
                    <a:pt x="91694" y="88773"/>
                  </a:lnTo>
                  <a:close/>
                </a:path>
                <a:path w="1268095" h="190500">
                  <a:moveTo>
                    <a:pt x="142494" y="88773"/>
                  </a:moveTo>
                  <a:lnTo>
                    <a:pt x="104394" y="88773"/>
                  </a:lnTo>
                  <a:lnTo>
                    <a:pt x="104394" y="101473"/>
                  </a:lnTo>
                  <a:lnTo>
                    <a:pt x="142494" y="101473"/>
                  </a:lnTo>
                  <a:lnTo>
                    <a:pt x="142494" y="88773"/>
                  </a:lnTo>
                  <a:close/>
                </a:path>
                <a:path w="1268095" h="190500">
                  <a:moveTo>
                    <a:pt x="193294" y="88773"/>
                  </a:moveTo>
                  <a:lnTo>
                    <a:pt x="155194" y="88773"/>
                  </a:lnTo>
                  <a:lnTo>
                    <a:pt x="155194" y="101473"/>
                  </a:lnTo>
                  <a:lnTo>
                    <a:pt x="193294" y="101473"/>
                  </a:lnTo>
                  <a:lnTo>
                    <a:pt x="193294" y="88773"/>
                  </a:lnTo>
                  <a:close/>
                </a:path>
                <a:path w="1268095" h="190500">
                  <a:moveTo>
                    <a:pt x="244094" y="88773"/>
                  </a:moveTo>
                  <a:lnTo>
                    <a:pt x="205994" y="88773"/>
                  </a:lnTo>
                  <a:lnTo>
                    <a:pt x="205994" y="101473"/>
                  </a:lnTo>
                  <a:lnTo>
                    <a:pt x="244094" y="101473"/>
                  </a:lnTo>
                  <a:lnTo>
                    <a:pt x="244094" y="88773"/>
                  </a:lnTo>
                  <a:close/>
                </a:path>
                <a:path w="1268095" h="190500">
                  <a:moveTo>
                    <a:pt x="294894" y="88773"/>
                  </a:moveTo>
                  <a:lnTo>
                    <a:pt x="256794" y="88773"/>
                  </a:lnTo>
                  <a:lnTo>
                    <a:pt x="256794" y="101473"/>
                  </a:lnTo>
                  <a:lnTo>
                    <a:pt x="294894" y="101473"/>
                  </a:lnTo>
                  <a:lnTo>
                    <a:pt x="294894" y="88773"/>
                  </a:lnTo>
                  <a:close/>
                </a:path>
                <a:path w="1268095" h="190500">
                  <a:moveTo>
                    <a:pt x="345694" y="88773"/>
                  </a:moveTo>
                  <a:lnTo>
                    <a:pt x="307594" y="88773"/>
                  </a:lnTo>
                  <a:lnTo>
                    <a:pt x="307594" y="101473"/>
                  </a:lnTo>
                  <a:lnTo>
                    <a:pt x="345694" y="101473"/>
                  </a:lnTo>
                  <a:lnTo>
                    <a:pt x="345694" y="88773"/>
                  </a:lnTo>
                  <a:close/>
                </a:path>
                <a:path w="1268095" h="190500">
                  <a:moveTo>
                    <a:pt x="396494" y="88773"/>
                  </a:moveTo>
                  <a:lnTo>
                    <a:pt x="358394" y="88773"/>
                  </a:lnTo>
                  <a:lnTo>
                    <a:pt x="358394" y="101473"/>
                  </a:lnTo>
                  <a:lnTo>
                    <a:pt x="396494" y="101473"/>
                  </a:lnTo>
                  <a:lnTo>
                    <a:pt x="396494" y="88773"/>
                  </a:lnTo>
                  <a:close/>
                </a:path>
                <a:path w="1268095" h="190500">
                  <a:moveTo>
                    <a:pt x="447294" y="88773"/>
                  </a:moveTo>
                  <a:lnTo>
                    <a:pt x="409194" y="88773"/>
                  </a:lnTo>
                  <a:lnTo>
                    <a:pt x="409194" y="101473"/>
                  </a:lnTo>
                  <a:lnTo>
                    <a:pt x="447294" y="101473"/>
                  </a:lnTo>
                  <a:lnTo>
                    <a:pt x="447294" y="88773"/>
                  </a:lnTo>
                  <a:close/>
                </a:path>
                <a:path w="1268095" h="190500">
                  <a:moveTo>
                    <a:pt x="498094" y="88773"/>
                  </a:moveTo>
                  <a:lnTo>
                    <a:pt x="459994" y="88773"/>
                  </a:lnTo>
                  <a:lnTo>
                    <a:pt x="459994" y="101473"/>
                  </a:lnTo>
                  <a:lnTo>
                    <a:pt x="498094" y="101473"/>
                  </a:lnTo>
                  <a:lnTo>
                    <a:pt x="498094" y="88773"/>
                  </a:lnTo>
                  <a:close/>
                </a:path>
                <a:path w="1268095" h="190500">
                  <a:moveTo>
                    <a:pt x="548894" y="88773"/>
                  </a:moveTo>
                  <a:lnTo>
                    <a:pt x="510794" y="88773"/>
                  </a:lnTo>
                  <a:lnTo>
                    <a:pt x="510794" y="101473"/>
                  </a:lnTo>
                  <a:lnTo>
                    <a:pt x="548894" y="101473"/>
                  </a:lnTo>
                  <a:lnTo>
                    <a:pt x="548894" y="88773"/>
                  </a:lnTo>
                  <a:close/>
                </a:path>
                <a:path w="1268095" h="190500">
                  <a:moveTo>
                    <a:pt x="599694" y="88773"/>
                  </a:moveTo>
                  <a:lnTo>
                    <a:pt x="561594" y="88773"/>
                  </a:lnTo>
                  <a:lnTo>
                    <a:pt x="561594" y="101473"/>
                  </a:lnTo>
                  <a:lnTo>
                    <a:pt x="599694" y="101473"/>
                  </a:lnTo>
                  <a:lnTo>
                    <a:pt x="599694" y="88773"/>
                  </a:lnTo>
                  <a:close/>
                </a:path>
                <a:path w="1268095" h="190500">
                  <a:moveTo>
                    <a:pt x="615950" y="152146"/>
                  </a:moveTo>
                  <a:lnTo>
                    <a:pt x="612521" y="152146"/>
                  </a:lnTo>
                  <a:lnTo>
                    <a:pt x="603250" y="152146"/>
                  </a:lnTo>
                  <a:lnTo>
                    <a:pt x="599821" y="152146"/>
                  </a:lnTo>
                  <a:lnTo>
                    <a:pt x="599821" y="190246"/>
                  </a:lnTo>
                  <a:lnTo>
                    <a:pt x="603250" y="190246"/>
                  </a:lnTo>
                  <a:lnTo>
                    <a:pt x="612521" y="190246"/>
                  </a:lnTo>
                  <a:lnTo>
                    <a:pt x="615950" y="190246"/>
                  </a:lnTo>
                  <a:lnTo>
                    <a:pt x="615950" y="152146"/>
                  </a:lnTo>
                  <a:close/>
                </a:path>
                <a:path w="1268095" h="190500">
                  <a:moveTo>
                    <a:pt x="615950" y="101346"/>
                  </a:moveTo>
                  <a:lnTo>
                    <a:pt x="612521" y="101346"/>
                  </a:lnTo>
                  <a:lnTo>
                    <a:pt x="603250" y="101346"/>
                  </a:lnTo>
                  <a:lnTo>
                    <a:pt x="599821" y="101346"/>
                  </a:lnTo>
                  <a:lnTo>
                    <a:pt x="599821" y="139446"/>
                  </a:lnTo>
                  <a:lnTo>
                    <a:pt x="603250" y="139446"/>
                  </a:lnTo>
                  <a:lnTo>
                    <a:pt x="612521" y="139446"/>
                  </a:lnTo>
                  <a:lnTo>
                    <a:pt x="615950" y="139446"/>
                  </a:lnTo>
                  <a:lnTo>
                    <a:pt x="615950" y="101346"/>
                  </a:lnTo>
                  <a:close/>
                </a:path>
                <a:path w="1268095" h="190500">
                  <a:moveTo>
                    <a:pt x="654177" y="88773"/>
                  </a:moveTo>
                  <a:lnTo>
                    <a:pt x="616077" y="88773"/>
                  </a:lnTo>
                  <a:lnTo>
                    <a:pt x="616077" y="101473"/>
                  </a:lnTo>
                  <a:lnTo>
                    <a:pt x="654177" y="101473"/>
                  </a:lnTo>
                  <a:lnTo>
                    <a:pt x="654177" y="88773"/>
                  </a:lnTo>
                  <a:close/>
                </a:path>
                <a:path w="1268095" h="190500">
                  <a:moveTo>
                    <a:pt x="704977" y="88773"/>
                  </a:moveTo>
                  <a:lnTo>
                    <a:pt x="666877" y="88773"/>
                  </a:lnTo>
                  <a:lnTo>
                    <a:pt x="666877" y="101473"/>
                  </a:lnTo>
                  <a:lnTo>
                    <a:pt x="704977" y="101473"/>
                  </a:lnTo>
                  <a:lnTo>
                    <a:pt x="704977" y="88773"/>
                  </a:lnTo>
                  <a:close/>
                </a:path>
                <a:path w="1268095" h="190500">
                  <a:moveTo>
                    <a:pt x="755777" y="88773"/>
                  </a:moveTo>
                  <a:lnTo>
                    <a:pt x="717677" y="88773"/>
                  </a:lnTo>
                  <a:lnTo>
                    <a:pt x="717677" y="101473"/>
                  </a:lnTo>
                  <a:lnTo>
                    <a:pt x="755777" y="101473"/>
                  </a:lnTo>
                  <a:lnTo>
                    <a:pt x="755777" y="88773"/>
                  </a:lnTo>
                  <a:close/>
                </a:path>
                <a:path w="1268095" h="190500">
                  <a:moveTo>
                    <a:pt x="806577" y="88773"/>
                  </a:moveTo>
                  <a:lnTo>
                    <a:pt x="768477" y="88773"/>
                  </a:lnTo>
                  <a:lnTo>
                    <a:pt x="768477" y="101473"/>
                  </a:lnTo>
                  <a:lnTo>
                    <a:pt x="806577" y="101473"/>
                  </a:lnTo>
                  <a:lnTo>
                    <a:pt x="806577" y="88773"/>
                  </a:lnTo>
                  <a:close/>
                </a:path>
                <a:path w="1268095" h="190500">
                  <a:moveTo>
                    <a:pt x="857377" y="88773"/>
                  </a:moveTo>
                  <a:lnTo>
                    <a:pt x="819277" y="88773"/>
                  </a:lnTo>
                  <a:lnTo>
                    <a:pt x="819277" y="101473"/>
                  </a:lnTo>
                  <a:lnTo>
                    <a:pt x="857377" y="101473"/>
                  </a:lnTo>
                  <a:lnTo>
                    <a:pt x="857377" y="88773"/>
                  </a:lnTo>
                  <a:close/>
                </a:path>
                <a:path w="1268095" h="190500">
                  <a:moveTo>
                    <a:pt x="908177" y="88773"/>
                  </a:moveTo>
                  <a:lnTo>
                    <a:pt x="870077" y="88773"/>
                  </a:lnTo>
                  <a:lnTo>
                    <a:pt x="870077" y="101473"/>
                  </a:lnTo>
                  <a:lnTo>
                    <a:pt x="908177" y="101473"/>
                  </a:lnTo>
                  <a:lnTo>
                    <a:pt x="908177" y="88773"/>
                  </a:lnTo>
                  <a:close/>
                </a:path>
                <a:path w="1268095" h="190500">
                  <a:moveTo>
                    <a:pt x="958977" y="88773"/>
                  </a:moveTo>
                  <a:lnTo>
                    <a:pt x="920877" y="88773"/>
                  </a:lnTo>
                  <a:lnTo>
                    <a:pt x="920877" y="101473"/>
                  </a:lnTo>
                  <a:lnTo>
                    <a:pt x="958977" y="101473"/>
                  </a:lnTo>
                  <a:lnTo>
                    <a:pt x="958977" y="88773"/>
                  </a:lnTo>
                  <a:close/>
                </a:path>
                <a:path w="1268095" h="190500">
                  <a:moveTo>
                    <a:pt x="1009777" y="88773"/>
                  </a:moveTo>
                  <a:lnTo>
                    <a:pt x="971677" y="88773"/>
                  </a:lnTo>
                  <a:lnTo>
                    <a:pt x="971677" y="101473"/>
                  </a:lnTo>
                  <a:lnTo>
                    <a:pt x="1009777" y="101473"/>
                  </a:lnTo>
                  <a:lnTo>
                    <a:pt x="1009777" y="88773"/>
                  </a:lnTo>
                  <a:close/>
                </a:path>
                <a:path w="1268095" h="190500">
                  <a:moveTo>
                    <a:pt x="1060577" y="88773"/>
                  </a:moveTo>
                  <a:lnTo>
                    <a:pt x="1022477" y="88773"/>
                  </a:lnTo>
                  <a:lnTo>
                    <a:pt x="1022477" y="101473"/>
                  </a:lnTo>
                  <a:lnTo>
                    <a:pt x="1060577" y="101473"/>
                  </a:lnTo>
                  <a:lnTo>
                    <a:pt x="1060577" y="88773"/>
                  </a:lnTo>
                  <a:close/>
                </a:path>
                <a:path w="1268095" h="190500">
                  <a:moveTo>
                    <a:pt x="1111377" y="88773"/>
                  </a:moveTo>
                  <a:lnTo>
                    <a:pt x="1073277" y="88773"/>
                  </a:lnTo>
                  <a:lnTo>
                    <a:pt x="1073277" y="101473"/>
                  </a:lnTo>
                  <a:lnTo>
                    <a:pt x="1111377" y="101473"/>
                  </a:lnTo>
                  <a:lnTo>
                    <a:pt x="1111377" y="88773"/>
                  </a:lnTo>
                  <a:close/>
                </a:path>
                <a:path w="1268095" h="190500">
                  <a:moveTo>
                    <a:pt x="1162177" y="88773"/>
                  </a:moveTo>
                  <a:lnTo>
                    <a:pt x="1124077" y="88773"/>
                  </a:lnTo>
                  <a:lnTo>
                    <a:pt x="1124077" y="101473"/>
                  </a:lnTo>
                  <a:lnTo>
                    <a:pt x="1162177" y="101473"/>
                  </a:lnTo>
                  <a:lnTo>
                    <a:pt x="1162177" y="88773"/>
                  </a:lnTo>
                  <a:close/>
                </a:path>
                <a:path w="1268095" h="190500">
                  <a:moveTo>
                    <a:pt x="1212977" y="88773"/>
                  </a:moveTo>
                  <a:lnTo>
                    <a:pt x="1174877" y="88773"/>
                  </a:lnTo>
                  <a:lnTo>
                    <a:pt x="1174877" y="101473"/>
                  </a:lnTo>
                  <a:lnTo>
                    <a:pt x="1212977" y="101473"/>
                  </a:lnTo>
                  <a:lnTo>
                    <a:pt x="1212977" y="88773"/>
                  </a:lnTo>
                  <a:close/>
                </a:path>
                <a:path w="1268095" h="190500">
                  <a:moveTo>
                    <a:pt x="1267968" y="76200"/>
                  </a:moveTo>
                  <a:lnTo>
                    <a:pt x="1261618" y="63500"/>
                  </a:lnTo>
                  <a:lnTo>
                    <a:pt x="1229868" y="0"/>
                  </a:lnTo>
                  <a:lnTo>
                    <a:pt x="1191768" y="76200"/>
                  </a:lnTo>
                  <a:lnTo>
                    <a:pt x="1223518" y="76200"/>
                  </a:lnTo>
                  <a:lnTo>
                    <a:pt x="1223518" y="95123"/>
                  </a:lnTo>
                  <a:lnTo>
                    <a:pt x="1225677" y="92976"/>
                  </a:lnTo>
                  <a:lnTo>
                    <a:pt x="1225677" y="101473"/>
                  </a:lnTo>
                  <a:lnTo>
                    <a:pt x="1236218" y="101473"/>
                  </a:lnTo>
                  <a:lnTo>
                    <a:pt x="1236218" y="88773"/>
                  </a:lnTo>
                  <a:lnTo>
                    <a:pt x="1236218" y="76200"/>
                  </a:lnTo>
                  <a:lnTo>
                    <a:pt x="126796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2675" y="2552700"/>
              <a:ext cx="3143250" cy="53340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096125" y="2600325"/>
              <a:ext cx="2076450" cy="409575"/>
            </a:xfrm>
            <a:custGeom>
              <a:avLst/>
              <a:gdLst/>
              <a:ahLst/>
              <a:cxnLst/>
              <a:rect l="l" t="t" r="r" b="b"/>
              <a:pathLst>
                <a:path w="2076450" h="409575">
                  <a:moveTo>
                    <a:pt x="1209675" y="409575"/>
                  </a:moveTo>
                  <a:lnTo>
                    <a:pt x="2076450" y="409575"/>
                  </a:lnTo>
                  <a:lnTo>
                    <a:pt x="2076450" y="0"/>
                  </a:lnTo>
                  <a:lnTo>
                    <a:pt x="1209675" y="0"/>
                  </a:lnTo>
                  <a:lnTo>
                    <a:pt x="1209675" y="409575"/>
                  </a:lnTo>
                  <a:close/>
                </a:path>
                <a:path w="2076450" h="409575">
                  <a:moveTo>
                    <a:pt x="0" y="381000"/>
                  </a:moveTo>
                  <a:lnTo>
                    <a:pt x="647700" y="381000"/>
                  </a:lnTo>
                  <a:lnTo>
                    <a:pt x="647700" y="57150"/>
                  </a:lnTo>
                  <a:lnTo>
                    <a:pt x="0" y="57150"/>
                  </a:lnTo>
                  <a:lnTo>
                    <a:pt x="0" y="3810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86574" y="2986023"/>
              <a:ext cx="1397000" cy="273050"/>
            </a:xfrm>
            <a:custGeom>
              <a:avLst/>
              <a:gdLst/>
              <a:ahLst/>
              <a:cxnLst/>
              <a:rect l="l" t="t" r="r" b="b"/>
              <a:pathLst>
                <a:path w="1397000" h="273050">
                  <a:moveTo>
                    <a:pt x="44450" y="191135"/>
                  </a:moveTo>
                  <a:lnTo>
                    <a:pt x="31750" y="191135"/>
                  </a:lnTo>
                  <a:lnTo>
                    <a:pt x="31750" y="229235"/>
                  </a:lnTo>
                  <a:lnTo>
                    <a:pt x="44450" y="229235"/>
                  </a:lnTo>
                  <a:lnTo>
                    <a:pt x="44450" y="191135"/>
                  </a:lnTo>
                  <a:close/>
                </a:path>
                <a:path w="1397000" h="273050">
                  <a:moveTo>
                    <a:pt x="44450" y="140335"/>
                  </a:moveTo>
                  <a:lnTo>
                    <a:pt x="31750" y="140335"/>
                  </a:lnTo>
                  <a:lnTo>
                    <a:pt x="31750" y="178435"/>
                  </a:lnTo>
                  <a:lnTo>
                    <a:pt x="44450" y="178435"/>
                  </a:lnTo>
                  <a:lnTo>
                    <a:pt x="44450" y="140335"/>
                  </a:lnTo>
                  <a:close/>
                </a:path>
                <a:path w="1397000" h="273050">
                  <a:moveTo>
                    <a:pt x="44450" y="89535"/>
                  </a:moveTo>
                  <a:lnTo>
                    <a:pt x="31750" y="89535"/>
                  </a:lnTo>
                  <a:lnTo>
                    <a:pt x="31750" y="127635"/>
                  </a:lnTo>
                  <a:lnTo>
                    <a:pt x="44450" y="127635"/>
                  </a:lnTo>
                  <a:lnTo>
                    <a:pt x="44450" y="89535"/>
                  </a:lnTo>
                  <a:close/>
                </a:path>
                <a:path w="1397000" h="27305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76835"/>
                  </a:lnTo>
                  <a:lnTo>
                    <a:pt x="44450" y="76835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397000" h="273050">
                  <a:moveTo>
                    <a:pt x="86995" y="224790"/>
                  </a:moveTo>
                  <a:lnTo>
                    <a:pt x="48895" y="224790"/>
                  </a:lnTo>
                  <a:lnTo>
                    <a:pt x="48895" y="237490"/>
                  </a:lnTo>
                  <a:lnTo>
                    <a:pt x="86995" y="237490"/>
                  </a:lnTo>
                  <a:lnTo>
                    <a:pt x="86995" y="224790"/>
                  </a:lnTo>
                  <a:close/>
                </a:path>
                <a:path w="1397000" h="273050">
                  <a:moveTo>
                    <a:pt x="137795" y="224790"/>
                  </a:moveTo>
                  <a:lnTo>
                    <a:pt x="99695" y="224790"/>
                  </a:lnTo>
                  <a:lnTo>
                    <a:pt x="99695" y="237490"/>
                  </a:lnTo>
                  <a:lnTo>
                    <a:pt x="137795" y="237490"/>
                  </a:lnTo>
                  <a:lnTo>
                    <a:pt x="137795" y="224790"/>
                  </a:lnTo>
                  <a:close/>
                </a:path>
                <a:path w="1397000" h="273050">
                  <a:moveTo>
                    <a:pt x="188595" y="224790"/>
                  </a:moveTo>
                  <a:lnTo>
                    <a:pt x="150495" y="224790"/>
                  </a:lnTo>
                  <a:lnTo>
                    <a:pt x="150495" y="237490"/>
                  </a:lnTo>
                  <a:lnTo>
                    <a:pt x="188595" y="237490"/>
                  </a:lnTo>
                  <a:lnTo>
                    <a:pt x="188595" y="224790"/>
                  </a:lnTo>
                  <a:close/>
                </a:path>
                <a:path w="1397000" h="273050">
                  <a:moveTo>
                    <a:pt x="239395" y="224790"/>
                  </a:moveTo>
                  <a:lnTo>
                    <a:pt x="201295" y="224790"/>
                  </a:lnTo>
                  <a:lnTo>
                    <a:pt x="201295" y="237490"/>
                  </a:lnTo>
                  <a:lnTo>
                    <a:pt x="239395" y="237490"/>
                  </a:lnTo>
                  <a:lnTo>
                    <a:pt x="239395" y="224790"/>
                  </a:lnTo>
                  <a:close/>
                </a:path>
                <a:path w="1397000" h="273050">
                  <a:moveTo>
                    <a:pt x="290195" y="224790"/>
                  </a:moveTo>
                  <a:lnTo>
                    <a:pt x="252095" y="224790"/>
                  </a:lnTo>
                  <a:lnTo>
                    <a:pt x="252095" y="237490"/>
                  </a:lnTo>
                  <a:lnTo>
                    <a:pt x="290195" y="237490"/>
                  </a:lnTo>
                  <a:lnTo>
                    <a:pt x="290195" y="224790"/>
                  </a:lnTo>
                  <a:close/>
                </a:path>
                <a:path w="1397000" h="273050">
                  <a:moveTo>
                    <a:pt x="340995" y="224790"/>
                  </a:moveTo>
                  <a:lnTo>
                    <a:pt x="302895" y="224790"/>
                  </a:lnTo>
                  <a:lnTo>
                    <a:pt x="302895" y="237490"/>
                  </a:lnTo>
                  <a:lnTo>
                    <a:pt x="340995" y="237490"/>
                  </a:lnTo>
                  <a:lnTo>
                    <a:pt x="340995" y="224790"/>
                  </a:lnTo>
                  <a:close/>
                </a:path>
                <a:path w="1397000" h="273050">
                  <a:moveTo>
                    <a:pt x="358775" y="234442"/>
                  </a:moveTo>
                  <a:lnTo>
                    <a:pt x="357505" y="234442"/>
                  </a:lnTo>
                  <a:lnTo>
                    <a:pt x="357505" y="233680"/>
                  </a:lnTo>
                  <a:lnTo>
                    <a:pt x="344805" y="233680"/>
                  </a:lnTo>
                  <a:lnTo>
                    <a:pt x="344932" y="271780"/>
                  </a:lnTo>
                  <a:lnTo>
                    <a:pt x="346075" y="271780"/>
                  </a:lnTo>
                  <a:lnTo>
                    <a:pt x="346075" y="272542"/>
                  </a:lnTo>
                  <a:lnTo>
                    <a:pt x="358775" y="272542"/>
                  </a:lnTo>
                  <a:lnTo>
                    <a:pt x="358775" y="234442"/>
                  </a:lnTo>
                  <a:close/>
                </a:path>
                <a:path w="1397000" h="273050">
                  <a:moveTo>
                    <a:pt x="395605" y="220472"/>
                  </a:moveTo>
                  <a:lnTo>
                    <a:pt x="357505" y="220472"/>
                  </a:lnTo>
                  <a:lnTo>
                    <a:pt x="357505" y="233172"/>
                  </a:lnTo>
                  <a:lnTo>
                    <a:pt x="395605" y="233172"/>
                  </a:lnTo>
                  <a:lnTo>
                    <a:pt x="395605" y="220472"/>
                  </a:lnTo>
                  <a:close/>
                </a:path>
                <a:path w="1397000" h="273050">
                  <a:moveTo>
                    <a:pt x="446405" y="220472"/>
                  </a:moveTo>
                  <a:lnTo>
                    <a:pt x="408305" y="220472"/>
                  </a:lnTo>
                  <a:lnTo>
                    <a:pt x="408305" y="233172"/>
                  </a:lnTo>
                  <a:lnTo>
                    <a:pt x="446405" y="233172"/>
                  </a:lnTo>
                  <a:lnTo>
                    <a:pt x="446405" y="220472"/>
                  </a:lnTo>
                  <a:close/>
                </a:path>
                <a:path w="1397000" h="273050">
                  <a:moveTo>
                    <a:pt x="497205" y="220472"/>
                  </a:moveTo>
                  <a:lnTo>
                    <a:pt x="459105" y="220472"/>
                  </a:lnTo>
                  <a:lnTo>
                    <a:pt x="459105" y="233172"/>
                  </a:lnTo>
                  <a:lnTo>
                    <a:pt x="497205" y="233172"/>
                  </a:lnTo>
                  <a:lnTo>
                    <a:pt x="497205" y="220472"/>
                  </a:lnTo>
                  <a:close/>
                </a:path>
                <a:path w="1397000" h="273050">
                  <a:moveTo>
                    <a:pt x="548005" y="220472"/>
                  </a:moveTo>
                  <a:lnTo>
                    <a:pt x="509905" y="220472"/>
                  </a:lnTo>
                  <a:lnTo>
                    <a:pt x="509905" y="233172"/>
                  </a:lnTo>
                  <a:lnTo>
                    <a:pt x="548005" y="233172"/>
                  </a:lnTo>
                  <a:lnTo>
                    <a:pt x="548005" y="220472"/>
                  </a:lnTo>
                  <a:close/>
                </a:path>
                <a:path w="1397000" h="273050">
                  <a:moveTo>
                    <a:pt x="598805" y="220472"/>
                  </a:moveTo>
                  <a:lnTo>
                    <a:pt x="560705" y="220472"/>
                  </a:lnTo>
                  <a:lnTo>
                    <a:pt x="560705" y="233172"/>
                  </a:lnTo>
                  <a:lnTo>
                    <a:pt x="598805" y="233172"/>
                  </a:lnTo>
                  <a:lnTo>
                    <a:pt x="598805" y="220472"/>
                  </a:lnTo>
                  <a:close/>
                </a:path>
                <a:path w="1397000" h="273050">
                  <a:moveTo>
                    <a:pt x="649605" y="220472"/>
                  </a:moveTo>
                  <a:lnTo>
                    <a:pt x="611505" y="220472"/>
                  </a:lnTo>
                  <a:lnTo>
                    <a:pt x="611505" y="233172"/>
                  </a:lnTo>
                  <a:lnTo>
                    <a:pt x="649605" y="233172"/>
                  </a:lnTo>
                  <a:lnTo>
                    <a:pt x="649605" y="220472"/>
                  </a:lnTo>
                  <a:close/>
                </a:path>
                <a:path w="1397000" h="273050">
                  <a:moveTo>
                    <a:pt x="700405" y="220472"/>
                  </a:moveTo>
                  <a:lnTo>
                    <a:pt x="662305" y="220472"/>
                  </a:lnTo>
                  <a:lnTo>
                    <a:pt x="662305" y="233172"/>
                  </a:lnTo>
                  <a:lnTo>
                    <a:pt x="700405" y="233172"/>
                  </a:lnTo>
                  <a:lnTo>
                    <a:pt x="700405" y="220472"/>
                  </a:lnTo>
                  <a:close/>
                </a:path>
                <a:path w="1397000" h="273050">
                  <a:moveTo>
                    <a:pt x="751205" y="220472"/>
                  </a:moveTo>
                  <a:lnTo>
                    <a:pt x="713105" y="220472"/>
                  </a:lnTo>
                  <a:lnTo>
                    <a:pt x="713105" y="233172"/>
                  </a:lnTo>
                  <a:lnTo>
                    <a:pt x="751205" y="233172"/>
                  </a:lnTo>
                  <a:lnTo>
                    <a:pt x="751205" y="220472"/>
                  </a:lnTo>
                  <a:close/>
                </a:path>
                <a:path w="1397000" h="273050">
                  <a:moveTo>
                    <a:pt x="802005" y="220472"/>
                  </a:moveTo>
                  <a:lnTo>
                    <a:pt x="763905" y="220472"/>
                  </a:lnTo>
                  <a:lnTo>
                    <a:pt x="763905" y="233172"/>
                  </a:lnTo>
                  <a:lnTo>
                    <a:pt x="802005" y="233172"/>
                  </a:lnTo>
                  <a:lnTo>
                    <a:pt x="802005" y="220472"/>
                  </a:lnTo>
                  <a:close/>
                </a:path>
                <a:path w="1397000" h="273050">
                  <a:moveTo>
                    <a:pt x="852805" y="220472"/>
                  </a:moveTo>
                  <a:lnTo>
                    <a:pt x="814705" y="220472"/>
                  </a:lnTo>
                  <a:lnTo>
                    <a:pt x="814705" y="233172"/>
                  </a:lnTo>
                  <a:lnTo>
                    <a:pt x="852805" y="233172"/>
                  </a:lnTo>
                  <a:lnTo>
                    <a:pt x="852805" y="220472"/>
                  </a:lnTo>
                  <a:close/>
                </a:path>
                <a:path w="1397000" h="273050">
                  <a:moveTo>
                    <a:pt x="903605" y="220472"/>
                  </a:moveTo>
                  <a:lnTo>
                    <a:pt x="865505" y="220472"/>
                  </a:lnTo>
                  <a:lnTo>
                    <a:pt x="865505" y="233172"/>
                  </a:lnTo>
                  <a:lnTo>
                    <a:pt x="903605" y="233172"/>
                  </a:lnTo>
                  <a:lnTo>
                    <a:pt x="903605" y="220472"/>
                  </a:lnTo>
                  <a:close/>
                </a:path>
                <a:path w="1397000" h="273050">
                  <a:moveTo>
                    <a:pt x="954405" y="220472"/>
                  </a:moveTo>
                  <a:lnTo>
                    <a:pt x="916305" y="220472"/>
                  </a:lnTo>
                  <a:lnTo>
                    <a:pt x="916305" y="233172"/>
                  </a:lnTo>
                  <a:lnTo>
                    <a:pt x="954405" y="233172"/>
                  </a:lnTo>
                  <a:lnTo>
                    <a:pt x="954405" y="220472"/>
                  </a:lnTo>
                  <a:close/>
                </a:path>
                <a:path w="1397000" h="273050">
                  <a:moveTo>
                    <a:pt x="1005205" y="220472"/>
                  </a:moveTo>
                  <a:lnTo>
                    <a:pt x="967105" y="220472"/>
                  </a:lnTo>
                  <a:lnTo>
                    <a:pt x="967105" y="233172"/>
                  </a:lnTo>
                  <a:lnTo>
                    <a:pt x="1005205" y="233172"/>
                  </a:lnTo>
                  <a:lnTo>
                    <a:pt x="1005205" y="220472"/>
                  </a:lnTo>
                  <a:close/>
                </a:path>
                <a:path w="1397000" h="273050">
                  <a:moveTo>
                    <a:pt x="1056005" y="220472"/>
                  </a:moveTo>
                  <a:lnTo>
                    <a:pt x="1017905" y="220472"/>
                  </a:lnTo>
                  <a:lnTo>
                    <a:pt x="1017905" y="233172"/>
                  </a:lnTo>
                  <a:lnTo>
                    <a:pt x="1056005" y="233172"/>
                  </a:lnTo>
                  <a:lnTo>
                    <a:pt x="1056005" y="220472"/>
                  </a:lnTo>
                  <a:close/>
                </a:path>
                <a:path w="1397000" h="273050">
                  <a:moveTo>
                    <a:pt x="1106805" y="220472"/>
                  </a:moveTo>
                  <a:lnTo>
                    <a:pt x="1068705" y="220472"/>
                  </a:lnTo>
                  <a:lnTo>
                    <a:pt x="1068705" y="233172"/>
                  </a:lnTo>
                  <a:lnTo>
                    <a:pt x="1106805" y="233172"/>
                  </a:lnTo>
                  <a:lnTo>
                    <a:pt x="1106805" y="220472"/>
                  </a:lnTo>
                  <a:close/>
                </a:path>
                <a:path w="1397000" h="273050">
                  <a:moveTo>
                    <a:pt x="1157605" y="220472"/>
                  </a:moveTo>
                  <a:lnTo>
                    <a:pt x="1119505" y="220472"/>
                  </a:lnTo>
                  <a:lnTo>
                    <a:pt x="1119505" y="233172"/>
                  </a:lnTo>
                  <a:lnTo>
                    <a:pt x="1157605" y="233172"/>
                  </a:lnTo>
                  <a:lnTo>
                    <a:pt x="1157605" y="220472"/>
                  </a:lnTo>
                  <a:close/>
                </a:path>
                <a:path w="1397000" h="273050">
                  <a:moveTo>
                    <a:pt x="1208405" y="220472"/>
                  </a:moveTo>
                  <a:lnTo>
                    <a:pt x="1170305" y="220472"/>
                  </a:lnTo>
                  <a:lnTo>
                    <a:pt x="1170305" y="233172"/>
                  </a:lnTo>
                  <a:lnTo>
                    <a:pt x="1208405" y="233172"/>
                  </a:lnTo>
                  <a:lnTo>
                    <a:pt x="1208405" y="220472"/>
                  </a:lnTo>
                  <a:close/>
                </a:path>
                <a:path w="1397000" h="273050">
                  <a:moveTo>
                    <a:pt x="1259205" y="220472"/>
                  </a:moveTo>
                  <a:lnTo>
                    <a:pt x="1221105" y="220472"/>
                  </a:lnTo>
                  <a:lnTo>
                    <a:pt x="1221105" y="233172"/>
                  </a:lnTo>
                  <a:lnTo>
                    <a:pt x="1259205" y="233172"/>
                  </a:lnTo>
                  <a:lnTo>
                    <a:pt x="1259205" y="220472"/>
                  </a:lnTo>
                  <a:close/>
                </a:path>
                <a:path w="1397000" h="273050">
                  <a:moveTo>
                    <a:pt x="1310005" y="220472"/>
                  </a:moveTo>
                  <a:lnTo>
                    <a:pt x="1271905" y="220472"/>
                  </a:lnTo>
                  <a:lnTo>
                    <a:pt x="1271905" y="233172"/>
                  </a:lnTo>
                  <a:lnTo>
                    <a:pt x="1310005" y="233172"/>
                  </a:lnTo>
                  <a:lnTo>
                    <a:pt x="1310005" y="220472"/>
                  </a:lnTo>
                  <a:close/>
                </a:path>
                <a:path w="1397000" h="273050">
                  <a:moveTo>
                    <a:pt x="1365250" y="224917"/>
                  </a:moveTo>
                  <a:lnTo>
                    <a:pt x="1354455" y="224917"/>
                  </a:lnTo>
                  <a:lnTo>
                    <a:pt x="1358900" y="220472"/>
                  </a:lnTo>
                  <a:lnTo>
                    <a:pt x="1322705" y="220472"/>
                  </a:lnTo>
                  <a:lnTo>
                    <a:pt x="1322705" y="233172"/>
                  </a:lnTo>
                  <a:lnTo>
                    <a:pt x="1365250" y="233172"/>
                  </a:lnTo>
                  <a:lnTo>
                    <a:pt x="1365250" y="226822"/>
                  </a:lnTo>
                  <a:lnTo>
                    <a:pt x="1365250" y="224917"/>
                  </a:lnTo>
                  <a:close/>
                </a:path>
                <a:path w="1397000" h="273050">
                  <a:moveTo>
                    <a:pt x="1365250" y="174117"/>
                  </a:moveTo>
                  <a:lnTo>
                    <a:pt x="1352550" y="174117"/>
                  </a:lnTo>
                  <a:lnTo>
                    <a:pt x="1352550" y="212217"/>
                  </a:lnTo>
                  <a:lnTo>
                    <a:pt x="1365250" y="212217"/>
                  </a:lnTo>
                  <a:lnTo>
                    <a:pt x="1365250" y="174117"/>
                  </a:lnTo>
                  <a:close/>
                </a:path>
                <a:path w="1397000" h="273050">
                  <a:moveTo>
                    <a:pt x="1365250" y="123317"/>
                  </a:moveTo>
                  <a:lnTo>
                    <a:pt x="1352550" y="123317"/>
                  </a:lnTo>
                  <a:lnTo>
                    <a:pt x="1352550" y="161417"/>
                  </a:lnTo>
                  <a:lnTo>
                    <a:pt x="1365250" y="161417"/>
                  </a:lnTo>
                  <a:lnTo>
                    <a:pt x="1365250" y="123317"/>
                  </a:lnTo>
                  <a:close/>
                </a:path>
                <a:path w="1397000" h="273050">
                  <a:moveTo>
                    <a:pt x="1397000" y="104902"/>
                  </a:moveTo>
                  <a:lnTo>
                    <a:pt x="1390650" y="92202"/>
                  </a:lnTo>
                  <a:lnTo>
                    <a:pt x="1358900" y="28702"/>
                  </a:lnTo>
                  <a:lnTo>
                    <a:pt x="1320800" y="104902"/>
                  </a:lnTo>
                  <a:lnTo>
                    <a:pt x="1352550" y="104902"/>
                  </a:lnTo>
                  <a:lnTo>
                    <a:pt x="1352550" y="110617"/>
                  </a:lnTo>
                  <a:lnTo>
                    <a:pt x="1365250" y="110617"/>
                  </a:lnTo>
                  <a:lnTo>
                    <a:pt x="1365250" y="104902"/>
                  </a:lnTo>
                  <a:lnTo>
                    <a:pt x="1397000" y="1049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714875" y="3676650"/>
              <a:ext cx="6362700" cy="0"/>
            </a:xfrm>
            <a:custGeom>
              <a:avLst/>
              <a:gdLst/>
              <a:ahLst/>
              <a:cxnLst/>
              <a:rect l="l" t="t" r="r" b="b"/>
              <a:pathLst>
                <a:path w="6362700" h="0">
                  <a:moveTo>
                    <a:pt x="0" y="0"/>
                  </a:moveTo>
                  <a:lnTo>
                    <a:pt x="6362700" y="0"/>
                  </a:lnTo>
                </a:path>
              </a:pathLst>
            </a:custGeom>
            <a:ln w="19050">
              <a:solidFill>
                <a:srgbClr val="001F5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832984" y="2221801"/>
            <a:ext cx="61410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Tahoma"/>
                <a:cs typeface="Tahoma"/>
              </a:rPr>
              <a:t>1.</a:t>
            </a:r>
            <a:r>
              <a:rPr dirty="0" sz="1400" spc="245" b="1">
                <a:latin typeface="Tahoma"/>
                <a:cs typeface="Tahoma"/>
              </a:rPr>
              <a:t> </a:t>
            </a:r>
            <a:r>
              <a:rPr dirty="0" sz="1400" spc="-55" b="1">
                <a:latin typeface="Tahoma"/>
                <a:cs typeface="Tahoma"/>
              </a:rPr>
              <a:t>All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-130" b="1">
                <a:latin typeface="Tahoma"/>
                <a:cs typeface="Tahoma"/>
              </a:rPr>
              <a:t>quantum</a:t>
            </a:r>
            <a:r>
              <a:rPr dirty="0" sz="1400" spc="-85" b="1">
                <a:latin typeface="Tahoma"/>
                <a:cs typeface="Tahoma"/>
              </a:rPr>
              <a:t> </a:t>
            </a:r>
            <a:r>
              <a:rPr dirty="0" sz="1400" spc="-110" b="1">
                <a:latin typeface="Tahoma"/>
                <a:cs typeface="Tahoma"/>
              </a:rPr>
              <a:t>computation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-125" b="1">
                <a:latin typeface="Tahoma"/>
                <a:cs typeface="Tahoma"/>
              </a:rPr>
              <a:t>is</a:t>
            </a:r>
            <a:r>
              <a:rPr dirty="0" sz="1400" spc="-50" b="1">
                <a:latin typeface="Tahoma"/>
                <a:cs typeface="Tahoma"/>
              </a:rPr>
              <a:t> </a:t>
            </a:r>
            <a:r>
              <a:rPr dirty="0" sz="1400" spc="-95" b="1">
                <a:latin typeface="Tahoma"/>
                <a:cs typeface="Tahoma"/>
              </a:rPr>
              <a:t>carried</a:t>
            </a:r>
            <a:r>
              <a:rPr dirty="0" sz="1400" spc="-80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out </a:t>
            </a:r>
            <a:r>
              <a:rPr dirty="0" sz="1400" spc="-75" b="1">
                <a:latin typeface="Tahoma"/>
                <a:cs typeface="Tahoma"/>
              </a:rPr>
              <a:t>on </a:t>
            </a:r>
            <a:r>
              <a:rPr dirty="0" sz="1400" spc="-85" b="1">
                <a:latin typeface="Tahoma"/>
                <a:cs typeface="Tahoma"/>
              </a:rPr>
              <a:t>the</a:t>
            </a:r>
            <a:r>
              <a:rPr dirty="0" sz="1400" spc="-110" b="1">
                <a:latin typeface="Tahoma"/>
                <a:cs typeface="Tahoma"/>
              </a:rPr>
              <a:t> </a:t>
            </a:r>
            <a:r>
              <a:rPr dirty="0" sz="1400" spc="-130" b="1">
                <a:latin typeface="Tahoma"/>
                <a:cs typeface="Tahoma"/>
              </a:rPr>
              <a:t>quantum</a:t>
            </a:r>
            <a:r>
              <a:rPr dirty="0" sz="1400" spc="-90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state</a:t>
            </a:r>
            <a:r>
              <a:rPr dirty="0" sz="1400" spc="-110" b="1">
                <a:latin typeface="Tahoma"/>
                <a:cs typeface="Tahoma"/>
              </a:rPr>
              <a:t> </a:t>
            </a:r>
            <a:r>
              <a:rPr dirty="0" sz="1400" spc="-40" b="1">
                <a:latin typeface="Tahoma"/>
                <a:cs typeface="Tahoma"/>
              </a:rPr>
              <a:t>of</a:t>
            </a:r>
            <a:r>
              <a:rPr dirty="0" sz="1400" spc="-85" b="1">
                <a:latin typeface="Tahoma"/>
                <a:cs typeface="Tahoma"/>
              </a:rPr>
              <a:t> </a:t>
            </a:r>
            <a:r>
              <a:rPr dirty="0" sz="1400" spc="-110" b="1">
                <a:latin typeface="Tahoma"/>
                <a:cs typeface="Tahoma"/>
              </a:rPr>
              <a:t>the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spc="-45" b="1">
                <a:latin typeface="Tahoma"/>
                <a:cs typeface="Tahoma"/>
              </a:rPr>
              <a:t>qubits.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14290" y="3278187"/>
            <a:ext cx="6724015" cy="1115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01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Gates</a:t>
            </a:r>
            <a:r>
              <a:rPr dirty="0" sz="1200" spc="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act</a:t>
            </a:r>
            <a:r>
              <a:rPr dirty="0" sz="12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dirty="0" sz="1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dirty="0" sz="12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quantum</a:t>
            </a:r>
            <a:r>
              <a:rPr dirty="0" sz="12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states</a:t>
            </a:r>
            <a:r>
              <a:rPr dirty="0" sz="1200" spc="-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(i.e.)</a:t>
            </a:r>
            <a:r>
              <a:rPr dirty="0" sz="12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dirty="0" sz="1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0000"/>
                </a:solidFill>
                <a:latin typeface="Times New Roman"/>
                <a:cs typeface="Times New Roman"/>
              </a:rPr>
              <a:t>state</a:t>
            </a:r>
            <a:r>
              <a:rPr dirty="0" sz="12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Times New Roman"/>
                <a:cs typeface="Times New Roman"/>
              </a:rPr>
              <a:t>vectors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95" b="1">
                <a:latin typeface="Tahoma"/>
                <a:cs typeface="Tahoma"/>
              </a:rPr>
              <a:t>2.</a:t>
            </a:r>
            <a:r>
              <a:rPr dirty="0" sz="1400" spc="-45" b="1">
                <a:latin typeface="Tahoma"/>
                <a:cs typeface="Tahoma"/>
              </a:rPr>
              <a:t> </a:t>
            </a:r>
            <a:r>
              <a:rPr dirty="0" sz="1400" spc="-75" b="1">
                <a:latin typeface="Tahoma"/>
                <a:cs typeface="Tahoma"/>
              </a:rPr>
              <a:t>The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spc="-105" b="1">
                <a:latin typeface="Tahoma"/>
                <a:cs typeface="Tahoma"/>
              </a:rPr>
              <a:t>postulates</a:t>
            </a:r>
            <a:r>
              <a:rPr dirty="0" sz="1400" spc="-30" b="1">
                <a:latin typeface="Tahoma"/>
                <a:cs typeface="Tahoma"/>
              </a:rPr>
              <a:t> </a:t>
            </a:r>
            <a:r>
              <a:rPr dirty="0" sz="1400" spc="-45" b="1">
                <a:latin typeface="Tahoma"/>
                <a:cs typeface="Tahoma"/>
              </a:rPr>
              <a:t>of</a:t>
            </a:r>
            <a:r>
              <a:rPr dirty="0" sz="1400" spc="-65" b="1">
                <a:latin typeface="Tahoma"/>
                <a:cs typeface="Tahoma"/>
              </a:rPr>
              <a:t> </a:t>
            </a:r>
            <a:r>
              <a:rPr dirty="0" sz="1400" spc="-105" b="1">
                <a:latin typeface="Tahoma"/>
                <a:cs typeface="Tahoma"/>
              </a:rPr>
              <a:t>Quantum</a:t>
            </a:r>
            <a:r>
              <a:rPr dirty="0" sz="1400" spc="-65" b="1">
                <a:latin typeface="Tahoma"/>
                <a:cs typeface="Tahoma"/>
              </a:rPr>
              <a:t> </a:t>
            </a:r>
            <a:r>
              <a:rPr dirty="0" sz="1400" spc="-90" b="1">
                <a:latin typeface="Tahoma"/>
                <a:cs typeface="Tahoma"/>
              </a:rPr>
              <a:t>Mechanics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define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110" b="1">
                <a:latin typeface="Tahoma"/>
                <a:cs typeface="Tahoma"/>
              </a:rPr>
              <a:t>the</a:t>
            </a:r>
            <a:r>
              <a:rPr dirty="0" sz="1400" spc="-10" b="1">
                <a:latin typeface="Tahoma"/>
                <a:cs typeface="Tahoma"/>
              </a:rPr>
              <a:t> </a:t>
            </a:r>
            <a:r>
              <a:rPr dirty="0" sz="1400" spc="-114" b="1">
                <a:latin typeface="Tahoma"/>
                <a:cs typeface="Tahoma"/>
              </a:rPr>
              <a:t>types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spc="-45" b="1">
                <a:latin typeface="Tahoma"/>
                <a:cs typeface="Tahoma"/>
              </a:rPr>
              <a:t>of</a:t>
            </a:r>
            <a:r>
              <a:rPr dirty="0" sz="1400" spc="-65" b="1">
                <a:latin typeface="Tahoma"/>
                <a:cs typeface="Tahoma"/>
              </a:rPr>
              <a:t> </a:t>
            </a:r>
            <a:r>
              <a:rPr dirty="0" sz="1400" spc="-105" b="1">
                <a:latin typeface="Tahoma"/>
                <a:cs typeface="Tahoma"/>
              </a:rPr>
              <a:t>computation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114" b="1">
                <a:latin typeface="Tahoma"/>
                <a:cs typeface="Tahoma"/>
              </a:rPr>
              <a:t>we</a:t>
            </a:r>
            <a:r>
              <a:rPr dirty="0" sz="1400" spc="-85" b="1">
                <a:latin typeface="Tahoma"/>
                <a:cs typeface="Tahoma"/>
              </a:rPr>
              <a:t> </a:t>
            </a:r>
            <a:r>
              <a:rPr dirty="0" sz="1400" spc="-100" b="1">
                <a:latin typeface="Tahoma"/>
                <a:cs typeface="Tahoma"/>
              </a:rPr>
              <a:t>can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25" b="1">
                <a:latin typeface="Tahoma"/>
                <a:cs typeface="Tahoma"/>
              </a:rPr>
              <a:t>do.</a:t>
            </a:r>
            <a:endParaRPr sz="1400">
              <a:latin typeface="Tahoma"/>
              <a:cs typeface="Tahoma"/>
            </a:endParaRPr>
          </a:p>
          <a:p>
            <a:pPr marL="1532255">
              <a:lnSpc>
                <a:spcPct val="100000"/>
              </a:lnSpc>
              <a:spcBef>
                <a:spcPts val="944"/>
              </a:spcBef>
            </a:pPr>
            <a:r>
              <a:rPr dirty="0" sz="1400">
                <a:latin typeface="Times New Roman"/>
                <a:cs typeface="Times New Roman"/>
              </a:rPr>
              <a:t>Quantum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Computation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bounded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main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rules: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57801" y="4538726"/>
            <a:ext cx="1962150" cy="523875"/>
          </a:xfrm>
          <a:prstGeom prst="rect">
            <a:avLst/>
          </a:prstGeom>
          <a:solidFill>
            <a:srgbClr val="48486E"/>
          </a:solidFill>
          <a:ln w="12700">
            <a:solidFill>
              <a:srgbClr val="000000"/>
            </a:solidFill>
          </a:ln>
        </p:spPr>
        <p:txBody>
          <a:bodyPr wrap="square" lIns="0" tIns="14097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110"/>
              </a:spcBef>
            </a:pP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Cloning</a:t>
            </a:r>
            <a:r>
              <a:rPr dirty="0" sz="1400" spc="-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theorem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757801" y="5062537"/>
            <a:ext cx="1962150" cy="1114425"/>
          </a:xfrm>
          <a:custGeom>
            <a:avLst/>
            <a:gdLst/>
            <a:ahLst/>
            <a:cxnLst/>
            <a:rect l="l" t="t" r="r" b="b"/>
            <a:pathLst>
              <a:path w="1962150" h="1114425">
                <a:moveTo>
                  <a:pt x="0" y="1114425"/>
                </a:moveTo>
                <a:lnTo>
                  <a:pt x="1962150" y="1114425"/>
                </a:lnTo>
                <a:lnTo>
                  <a:pt x="1962150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757801" y="5062537"/>
            <a:ext cx="1962150" cy="111442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187325" marR="325120" indent="-114300">
              <a:lnSpc>
                <a:spcPct val="86500"/>
              </a:lnSpc>
              <a:spcBef>
                <a:spcPts val="525"/>
              </a:spcBef>
              <a:buChar char="•"/>
              <a:tabLst>
                <a:tab pos="187325" algn="l"/>
              </a:tabLst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cloning </a:t>
            </a:r>
            <a:r>
              <a:rPr dirty="0" sz="1400">
                <a:latin typeface="Times New Roman"/>
                <a:cs typeface="Times New Roman"/>
              </a:rPr>
              <a:t>theorem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limits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our </a:t>
            </a:r>
            <a:r>
              <a:rPr dirty="0" sz="1400">
                <a:latin typeface="Times New Roman"/>
                <a:cs typeface="Times New Roman"/>
              </a:rPr>
              <a:t>ability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make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state </a:t>
            </a:r>
            <a:r>
              <a:rPr dirty="0" sz="1400" spc="-10">
                <a:latin typeface="Times New Roman"/>
                <a:cs typeface="Times New Roman"/>
              </a:rPr>
              <a:t>copies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996176" y="4538726"/>
            <a:ext cx="1952625" cy="523875"/>
          </a:xfrm>
          <a:prstGeom prst="rect">
            <a:avLst/>
          </a:prstGeom>
          <a:solidFill>
            <a:srgbClr val="48486E"/>
          </a:solidFill>
          <a:ln w="12700">
            <a:solidFill>
              <a:srgbClr val="000000"/>
            </a:solidFill>
          </a:ln>
        </p:spPr>
        <p:txBody>
          <a:bodyPr wrap="square" lIns="0" tIns="140970" rIns="0" bIns="0" rtlCol="0" vert="horz">
            <a:spAutoFit/>
          </a:bodyPr>
          <a:lstStyle/>
          <a:p>
            <a:pPr marL="415925">
              <a:lnSpc>
                <a:spcPct val="100000"/>
              </a:lnSpc>
              <a:spcBef>
                <a:spcPts val="1110"/>
              </a:spcBef>
            </a:pP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 Collapse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6996176" y="5062537"/>
            <a:ext cx="1952625" cy="1114425"/>
          </a:xfrm>
          <a:custGeom>
            <a:avLst/>
            <a:gdLst/>
            <a:ahLst/>
            <a:cxnLst/>
            <a:rect l="l" t="t" r="r" b="b"/>
            <a:pathLst>
              <a:path w="1952625" h="1114425">
                <a:moveTo>
                  <a:pt x="0" y="1114425"/>
                </a:moveTo>
                <a:lnTo>
                  <a:pt x="1952625" y="1114425"/>
                </a:lnTo>
                <a:lnTo>
                  <a:pt x="1952625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996176" y="5062537"/>
            <a:ext cx="1952625" cy="111442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185420" marR="83185" indent="-114300">
              <a:lnSpc>
                <a:spcPct val="86500"/>
              </a:lnSpc>
              <a:spcBef>
                <a:spcPts val="525"/>
              </a:spcBef>
              <a:buChar char="•"/>
              <a:tabLst>
                <a:tab pos="185420" algn="l"/>
              </a:tabLst>
            </a:pPr>
            <a:r>
              <a:rPr dirty="0" sz="1400">
                <a:latin typeface="Times New Roman"/>
                <a:cs typeface="Times New Roman"/>
              </a:rPr>
              <a:t>State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Collapse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prevents </a:t>
            </a:r>
            <a:r>
              <a:rPr dirty="0" sz="1400">
                <a:latin typeface="Times New Roman"/>
                <a:cs typeface="Times New Roman"/>
              </a:rPr>
              <a:t>us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observing intermediate </a:t>
            </a:r>
            <a:r>
              <a:rPr dirty="0" sz="1400">
                <a:latin typeface="Times New Roman"/>
                <a:cs typeface="Times New Roman"/>
              </a:rPr>
              <a:t>computation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steps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25026" y="4538726"/>
            <a:ext cx="1962150" cy="523875"/>
          </a:xfrm>
          <a:prstGeom prst="rect">
            <a:avLst/>
          </a:prstGeom>
          <a:solidFill>
            <a:srgbClr val="48486E"/>
          </a:solidFill>
          <a:ln w="12700">
            <a:solidFill>
              <a:srgbClr val="000000"/>
            </a:solidFill>
          </a:ln>
        </p:spPr>
        <p:txBody>
          <a:bodyPr wrap="square" lIns="0" tIns="140970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1110"/>
              </a:spcBef>
            </a:pPr>
            <a:r>
              <a:rPr dirty="0" sz="1400" spc="-95" b="1">
                <a:solidFill>
                  <a:srgbClr val="FFFFFF"/>
                </a:solidFill>
                <a:latin typeface="Tahoma"/>
                <a:cs typeface="Tahoma"/>
              </a:rPr>
              <a:t>Unitary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Constraint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9225026" y="5062537"/>
            <a:ext cx="1962150" cy="1114425"/>
          </a:xfrm>
          <a:custGeom>
            <a:avLst/>
            <a:gdLst/>
            <a:ahLst/>
            <a:cxnLst/>
            <a:rect l="l" t="t" r="r" b="b"/>
            <a:pathLst>
              <a:path w="1962150" h="1114425">
                <a:moveTo>
                  <a:pt x="0" y="1114425"/>
                </a:moveTo>
                <a:lnTo>
                  <a:pt x="1962150" y="1114425"/>
                </a:lnTo>
                <a:lnTo>
                  <a:pt x="1962150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225026" y="5062537"/>
            <a:ext cx="1962150" cy="1114425"/>
          </a:xfrm>
          <a:prstGeom prst="rect">
            <a:avLst/>
          </a:prstGeom>
          <a:solidFill>
            <a:srgbClr val="CCD2D7">
              <a:alpha val="90194"/>
            </a:srgbClr>
          </a:solidFill>
        </p:spPr>
        <p:txBody>
          <a:bodyPr wrap="square" lIns="0" tIns="64769" rIns="0" bIns="0" rtlCol="0" vert="horz">
            <a:spAutoFit/>
          </a:bodyPr>
          <a:lstStyle/>
          <a:p>
            <a:pPr marL="191770" marR="110489" indent="-113664">
              <a:lnSpc>
                <a:spcPct val="87200"/>
              </a:lnSpc>
              <a:spcBef>
                <a:spcPts val="509"/>
              </a:spcBef>
              <a:buChar char="•"/>
              <a:tabLst>
                <a:tab pos="193040" algn="l"/>
              </a:tabLst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unitary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constraints </a:t>
            </a:r>
            <a:r>
              <a:rPr dirty="0" sz="1400" spc="-1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reversibility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and </a:t>
            </a:r>
            <a:r>
              <a:rPr dirty="0" sz="1400" spc="-25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normality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limit </a:t>
            </a:r>
            <a:r>
              <a:rPr dirty="0" sz="1400" spc="-2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compute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operations</a:t>
            </a:r>
            <a:r>
              <a:rPr dirty="0" sz="1400" spc="-25">
                <a:latin typeface="Times New Roman"/>
                <a:cs typeface="Times New Roman"/>
              </a:rPr>
              <a:t> we </a:t>
            </a:r>
            <a:r>
              <a:rPr dirty="0" sz="1400" spc="-25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undertake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96010"/>
            <a:ext cx="668020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5"/>
              <a:t>Data</a:t>
            </a:r>
            <a:r>
              <a:rPr dirty="0" spc="-450"/>
              <a:t> </a:t>
            </a:r>
            <a:r>
              <a:rPr dirty="0" spc="-200"/>
              <a:t>Reuploading</a:t>
            </a:r>
            <a:r>
              <a:rPr dirty="0" spc="-370"/>
              <a:t> </a:t>
            </a:r>
            <a:r>
              <a:rPr dirty="0" spc="-125"/>
              <a:t>(DR)</a:t>
            </a:r>
            <a:r>
              <a:rPr dirty="0" spc="-409"/>
              <a:t> </a:t>
            </a:r>
            <a:r>
              <a:rPr dirty="0" spc="-4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7650" y="2533650"/>
            <a:ext cx="4076700" cy="229552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171825" y="2609850"/>
            <a:ext cx="5829935" cy="1838960"/>
            <a:chOff x="3171825" y="2609850"/>
            <a:chExt cx="5829935" cy="1838960"/>
          </a:xfrm>
        </p:grpSpPr>
        <p:sp>
          <p:nvSpPr>
            <p:cNvPr id="5" name="object 5" descr=""/>
            <p:cNvSpPr/>
            <p:nvPr/>
          </p:nvSpPr>
          <p:spPr>
            <a:xfrm>
              <a:off x="4129150" y="2871850"/>
              <a:ext cx="1466850" cy="1562100"/>
            </a:xfrm>
            <a:custGeom>
              <a:avLst/>
              <a:gdLst/>
              <a:ahLst/>
              <a:cxnLst/>
              <a:rect l="l" t="t" r="r" b="b"/>
              <a:pathLst>
                <a:path w="1466850" h="1562100">
                  <a:moveTo>
                    <a:pt x="0" y="1562100"/>
                  </a:moveTo>
                  <a:lnTo>
                    <a:pt x="1466850" y="1562100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71825" y="2609849"/>
              <a:ext cx="5829935" cy="1075055"/>
            </a:xfrm>
            <a:custGeom>
              <a:avLst/>
              <a:gdLst/>
              <a:ahLst/>
              <a:cxnLst/>
              <a:rect l="l" t="t" r="r" b="b"/>
              <a:pathLst>
                <a:path w="5829934" h="1075054">
                  <a:moveTo>
                    <a:pt x="953389" y="1036574"/>
                  </a:moveTo>
                  <a:lnTo>
                    <a:pt x="934339" y="1027049"/>
                  </a:lnTo>
                  <a:lnTo>
                    <a:pt x="877189" y="998474"/>
                  </a:lnTo>
                  <a:lnTo>
                    <a:pt x="877189" y="1027049"/>
                  </a:lnTo>
                  <a:lnTo>
                    <a:pt x="486156" y="1027049"/>
                  </a:lnTo>
                  <a:lnTo>
                    <a:pt x="486156" y="571500"/>
                  </a:lnTo>
                  <a:lnTo>
                    <a:pt x="486156" y="561975"/>
                  </a:lnTo>
                  <a:lnTo>
                    <a:pt x="486156" y="552450"/>
                  </a:lnTo>
                  <a:lnTo>
                    <a:pt x="0" y="552450"/>
                  </a:lnTo>
                  <a:lnTo>
                    <a:pt x="0" y="571500"/>
                  </a:lnTo>
                  <a:lnTo>
                    <a:pt x="467106" y="571500"/>
                  </a:lnTo>
                  <a:lnTo>
                    <a:pt x="467106" y="1046099"/>
                  </a:lnTo>
                  <a:lnTo>
                    <a:pt x="877189" y="1046099"/>
                  </a:lnTo>
                  <a:lnTo>
                    <a:pt x="877189" y="1074674"/>
                  </a:lnTo>
                  <a:lnTo>
                    <a:pt x="934339" y="1046099"/>
                  </a:lnTo>
                  <a:lnTo>
                    <a:pt x="953389" y="1036574"/>
                  </a:lnTo>
                  <a:close/>
                </a:path>
                <a:path w="5829934" h="1075054">
                  <a:moveTo>
                    <a:pt x="5829935" y="0"/>
                  </a:moveTo>
                  <a:lnTo>
                    <a:pt x="5386705" y="0"/>
                  </a:lnTo>
                  <a:lnTo>
                    <a:pt x="5386705" y="982599"/>
                  </a:lnTo>
                  <a:lnTo>
                    <a:pt x="5038725" y="982599"/>
                  </a:lnTo>
                  <a:lnTo>
                    <a:pt x="5038725" y="954024"/>
                  </a:lnTo>
                  <a:lnTo>
                    <a:pt x="4962525" y="992124"/>
                  </a:lnTo>
                  <a:lnTo>
                    <a:pt x="5038725" y="1030224"/>
                  </a:lnTo>
                  <a:lnTo>
                    <a:pt x="5038725" y="1001649"/>
                  </a:lnTo>
                  <a:lnTo>
                    <a:pt x="5405755" y="1001649"/>
                  </a:lnTo>
                  <a:lnTo>
                    <a:pt x="5405755" y="992124"/>
                  </a:lnTo>
                  <a:lnTo>
                    <a:pt x="5405755" y="982599"/>
                  </a:lnTo>
                  <a:lnTo>
                    <a:pt x="5405755" y="19050"/>
                  </a:lnTo>
                  <a:lnTo>
                    <a:pt x="5829935" y="19050"/>
                  </a:lnTo>
                  <a:lnTo>
                    <a:pt x="5829935" y="9525"/>
                  </a:lnTo>
                  <a:lnTo>
                    <a:pt x="58299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033837" y="2247900"/>
          <a:ext cx="4196080" cy="258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05"/>
                <a:gridCol w="2476499"/>
              </a:tblGrid>
              <a:tr h="276225"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Motivation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48486E"/>
                      </a:solidFill>
                      <a:prstDash val="solid"/>
                    </a:lnL>
                    <a:lnR w="19050">
                      <a:solidFill>
                        <a:srgbClr val="48486E"/>
                      </a:solidFill>
                      <a:prstDash val="solid"/>
                    </a:lnR>
                    <a:lnT w="19050">
                      <a:solidFill>
                        <a:srgbClr val="48486E"/>
                      </a:solidFill>
                      <a:prstDash val="solid"/>
                    </a:lnT>
                    <a:lnB w="19050">
                      <a:solidFill>
                        <a:srgbClr val="48486E"/>
                      </a:solidFill>
                      <a:prstDash val="solid"/>
                    </a:lnB>
                    <a:solidFill>
                      <a:srgbClr val="62629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11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26296"/>
                      </a:solidFill>
                      <a:prstDash val="sysDash"/>
                    </a:lnL>
                    <a:lnR w="19050">
                      <a:solidFill>
                        <a:srgbClr val="626296"/>
                      </a:solidFill>
                      <a:prstDash val="sysDash"/>
                    </a:lnR>
                    <a:lnT w="19050">
                      <a:solidFill>
                        <a:srgbClr val="48486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0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26296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ysDash"/>
                    </a:lnL>
                    <a:lnR w="28575">
                      <a:solidFill>
                        <a:srgbClr val="FF0000"/>
                      </a:solidFill>
                      <a:prstDash val="sysDash"/>
                    </a:lnR>
                    <a:lnT w="28575">
                      <a:solidFill>
                        <a:srgbClr val="FF0000"/>
                      </a:solidFill>
                      <a:prstDash val="sysDash"/>
                    </a:lnT>
                    <a:lnB w="28575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  <a:tr h="2235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26296"/>
                      </a:solidFill>
                      <a:prstDash val="sysDash"/>
                    </a:lnL>
                    <a:lnR w="19050">
                      <a:solidFill>
                        <a:srgbClr val="626296"/>
                      </a:solidFill>
                      <a:prstDash val="sysDash"/>
                    </a:lnR>
                    <a:lnB w="19050">
                      <a:solidFill>
                        <a:srgbClr val="626296"/>
                      </a:solidFill>
                      <a:prstDash val="sysDash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5782055" y="4849812"/>
            <a:ext cx="62103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Times New Roman"/>
                <a:cs typeface="Times New Roman"/>
              </a:rPr>
              <a:t>Source:</a:t>
            </a:r>
            <a:r>
              <a:rPr dirty="0" sz="950" spc="155" b="1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[1]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29660" y="6201727"/>
            <a:ext cx="5885815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[1] A.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Pérez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Salinas, A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Cervera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Lierta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E.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Gil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Fuster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J.I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Latorre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Data</a:t>
            </a:r>
            <a:r>
              <a:rPr dirty="0" u="sng" sz="800" spc="-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re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uploading</a:t>
            </a:r>
            <a:r>
              <a:rPr dirty="0" u="sng" sz="8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for a</a:t>
            </a:r>
            <a:r>
              <a:rPr dirty="0" u="sng" sz="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universal</a:t>
            </a:r>
            <a:r>
              <a:rPr dirty="0" u="sng" sz="8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quantum</a:t>
            </a:r>
            <a:r>
              <a:rPr dirty="0" u="sng" sz="800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classifier,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Quantum.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4</a:t>
            </a:r>
            <a:r>
              <a:rPr dirty="0" u="sng" sz="800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(2020) </a:t>
            </a:r>
            <a:r>
              <a:rPr dirty="0" u="sng" sz="8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226</a:t>
            </a:r>
            <a:r>
              <a:rPr dirty="0" sz="800" spc="-20">
                <a:solidFill>
                  <a:srgbClr val="467885"/>
                </a:solidFill>
                <a:latin typeface="Times New Roman"/>
                <a:cs typeface="Times New Roman"/>
                <a:hlinkClick r:id="rId3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739" y="6182677"/>
            <a:ext cx="16802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Data</a:t>
            </a:r>
            <a:r>
              <a:rPr dirty="0" sz="900" spc="-1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Reuploading</a:t>
            </a:r>
            <a:r>
              <a:rPr dirty="0" sz="900" spc="-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Quantum </a:t>
            </a:r>
            <a:r>
              <a:rPr dirty="0" sz="900" spc="-10">
                <a:solidFill>
                  <a:srgbClr val="747474"/>
                </a:solidFill>
                <a:latin typeface="Times New Roman"/>
                <a:cs typeface="Times New Roman"/>
              </a:rPr>
              <a:t>Models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4219" y="3939920"/>
            <a:ext cx="23152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 b="1">
                <a:solidFill>
                  <a:srgbClr val="FF0000"/>
                </a:solidFill>
                <a:latin typeface="Tahoma"/>
                <a:cs typeface="Tahoma"/>
              </a:rPr>
              <a:t>PROBLEM</a:t>
            </a:r>
            <a:r>
              <a:rPr dirty="0" sz="1100" spc="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65" b="1">
                <a:solidFill>
                  <a:srgbClr val="FF0000"/>
                </a:solidFill>
                <a:latin typeface="Tahoma"/>
                <a:cs typeface="Tahoma"/>
              </a:rPr>
              <a:t>!</a:t>
            </a:r>
            <a:r>
              <a:rPr dirty="0" sz="11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100">
                <a:solidFill>
                  <a:srgbClr val="FF0000"/>
                </a:solidFill>
                <a:latin typeface="Tahoma"/>
                <a:cs typeface="Tahoma"/>
              </a:rPr>
              <a:t>NO</a:t>
            </a:r>
            <a:r>
              <a:rPr dirty="0" sz="1100" spc="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CLONING</a:t>
            </a:r>
            <a:r>
              <a:rPr dirty="0" sz="1100" spc="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Theorem.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1975" y="2457450"/>
            <a:ext cx="2609850" cy="14382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7310" rIns="0" bIns="0" rtlCol="0" vert="horz">
            <a:spAutoFit/>
          </a:bodyPr>
          <a:lstStyle/>
          <a:p>
            <a:pPr algn="r" marL="274320" marR="61594" indent="400685">
              <a:lnSpc>
                <a:spcPct val="100099"/>
              </a:lnSpc>
              <a:spcBef>
                <a:spcPts val="530"/>
              </a:spcBef>
            </a:pP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single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layer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deep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neural </a:t>
            </a:r>
            <a:r>
              <a:rPr dirty="0" sz="1400">
                <a:latin typeface="Times New Roman"/>
                <a:cs typeface="Times New Roman"/>
              </a:rPr>
              <a:t>network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universal </a:t>
            </a:r>
            <a:r>
              <a:rPr dirty="0" sz="1400">
                <a:latin typeface="Times New Roman"/>
                <a:cs typeface="Times New Roman"/>
              </a:rPr>
              <a:t>classifier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given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infinite number</a:t>
            </a:r>
            <a:r>
              <a:rPr dirty="0" sz="1400" spc="-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units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ability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learn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multiple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functions of</a:t>
            </a:r>
            <a:r>
              <a:rPr dirty="0" u="sng" sz="14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same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dirty="0" sz="1400" spc="-2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6905" y="4357687"/>
            <a:ext cx="2495550" cy="1311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400" b="1">
                <a:latin typeface="Times New Roman"/>
                <a:cs typeface="Times New Roman"/>
              </a:rPr>
              <a:t>Problem</a:t>
            </a:r>
            <a:r>
              <a:rPr dirty="0" sz="1400" spc="2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Statement:</a:t>
            </a:r>
            <a:r>
              <a:rPr dirty="0" sz="1400" spc="195" b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No- </a:t>
            </a:r>
            <a:r>
              <a:rPr dirty="0" sz="1400">
                <a:latin typeface="Times New Roman"/>
                <a:cs typeface="Times New Roman"/>
              </a:rPr>
              <a:t>Cloning</a:t>
            </a:r>
            <a:r>
              <a:rPr dirty="0" sz="1400" spc="30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theorem</a:t>
            </a:r>
            <a:r>
              <a:rPr dirty="0" sz="1400" spc="29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makes</a:t>
            </a:r>
            <a:r>
              <a:rPr dirty="0" sz="1400" spc="295">
                <a:latin typeface="Times New Roman"/>
                <a:cs typeface="Times New Roman"/>
              </a:rPr>
              <a:t>   </a:t>
            </a:r>
            <a:r>
              <a:rPr dirty="0" sz="1400" spc="-25">
                <a:latin typeface="Times New Roman"/>
                <a:cs typeface="Times New Roman"/>
              </a:rPr>
              <a:t>it </a:t>
            </a:r>
            <a:r>
              <a:rPr dirty="0" sz="1400">
                <a:latin typeface="Times New Roman"/>
                <a:cs typeface="Times New Roman"/>
              </a:rPr>
              <a:t>impossible to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clone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quantum </a:t>
            </a:r>
            <a:r>
              <a:rPr dirty="0" sz="1400" spc="-20">
                <a:latin typeface="Times New Roman"/>
                <a:cs typeface="Times New Roman"/>
              </a:rPr>
              <a:t>data,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hence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we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cannot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pass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our </a:t>
            </a:r>
            <a:r>
              <a:rPr dirty="0" sz="1400">
                <a:latin typeface="Times New Roman"/>
                <a:cs typeface="Times New Roman"/>
              </a:rPr>
              <a:t>features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inputs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different functions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01125" y="2009775"/>
            <a:ext cx="2609850" cy="12192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7310" rIns="0" bIns="0" rtlCol="0" vert="horz">
            <a:spAutoFit/>
          </a:bodyPr>
          <a:lstStyle/>
          <a:p>
            <a:pPr marL="75565" marR="141605">
              <a:lnSpc>
                <a:spcPct val="100600"/>
              </a:lnSpc>
              <a:spcBef>
                <a:spcPts val="530"/>
              </a:spcBef>
            </a:pPr>
            <a:r>
              <a:rPr dirty="0" sz="1400" spc="-55">
                <a:latin typeface="Times New Roman"/>
                <a:cs typeface="Times New Roman"/>
              </a:rPr>
              <a:t>We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get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around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</a:t>
            </a:r>
            <a:r>
              <a:rPr dirty="0" sz="1400" spc="-10">
                <a:latin typeface="Times New Roman"/>
                <a:cs typeface="Times New Roman"/>
              </a:rPr>
              <a:t> cloning </a:t>
            </a:r>
            <a:r>
              <a:rPr dirty="0" sz="1400">
                <a:latin typeface="Times New Roman"/>
                <a:cs typeface="Times New Roman"/>
              </a:rPr>
              <a:t>theorem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classically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copying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inputs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‘</a:t>
            </a:r>
            <a:r>
              <a:rPr dirty="0" sz="1400" spc="-10" b="1" i="1">
                <a:latin typeface="Times New Roman"/>
                <a:cs typeface="Times New Roman"/>
              </a:rPr>
              <a:t>Reuploading</a:t>
            </a:r>
            <a:r>
              <a:rPr dirty="0" sz="1400" spc="-10">
                <a:latin typeface="Times New Roman"/>
                <a:cs typeface="Times New Roman"/>
              </a:rPr>
              <a:t>’ </a:t>
            </a:r>
            <a:r>
              <a:rPr dirty="0" sz="1400">
                <a:latin typeface="Times New Roman"/>
                <a:cs typeface="Times New Roman"/>
              </a:rPr>
              <a:t>them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repeatedly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back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circuit.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45676" y="1757362"/>
            <a:ext cx="19431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40" b="1">
                <a:solidFill>
                  <a:srgbClr val="FF0000"/>
                </a:solidFill>
                <a:latin typeface="Tahoma"/>
                <a:cs typeface="Tahoma"/>
              </a:rPr>
              <a:t>SOLUTION</a:t>
            </a:r>
            <a:r>
              <a:rPr dirty="0" sz="1100" spc="-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60" b="1">
                <a:solidFill>
                  <a:srgbClr val="FF0000"/>
                </a:solidFill>
                <a:latin typeface="Tahoma"/>
                <a:cs typeface="Tahoma"/>
              </a:rPr>
              <a:t>!</a:t>
            </a:r>
            <a:r>
              <a:rPr dirty="0" sz="1100" spc="-3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r>
              <a:rPr dirty="0" sz="11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Reuploading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060821" y="4634610"/>
            <a:ext cx="2137410" cy="237490"/>
            <a:chOff x="9060821" y="4634610"/>
            <a:chExt cx="2137410" cy="237490"/>
          </a:xfrm>
        </p:grpSpPr>
        <p:sp>
          <p:nvSpPr>
            <p:cNvPr id="17" name="object 17" descr=""/>
            <p:cNvSpPr/>
            <p:nvPr/>
          </p:nvSpPr>
          <p:spPr>
            <a:xfrm>
              <a:off x="9060815" y="4634610"/>
              <a:ext cx="1171575" cy="237490"/>
            </a:xfrm>
            <a:custGeom>
              <a:avLst/>
              <a:gdLst/>
              <a:ahLst/>
              <a:cxnLst/>
              <a:rect l="l" t="t" r="r" b="b"/>
              <a:pathLst>
                <a:path w="1171575" h="237489">
                  <a:moveTo>
                    <a:pt x="59690" y="25654"/>
                  </a:moveTo>
                  <a:lnTo>
                    <a:pt x="57531" y="18415"/>
                  </a:lnTo>
                  <a:lnTo>
                    <a:pt x="44500" y="23495"/>
                  </a:lnTo>
                  <a:lnTo>
                    <a:pt x="33058" y="31457"/>
                  </a:lnTo>
                  <a:lnTo>
                    <a:pt x="8458" y="71856"/>
                  </a:lnTo>
                  <a:lnTo>
                    <a:pt x="0" y="127889"/>
                  </a:lnTo>
                  <a:lnTo>
                    <a:pt x="901" y="147015"/>
                  </a:lnTo>
                  <a:lnTo>
                    <a:pt x="14986" y="199517"/>
                  </a:lnTo>
                  <a:lnTo>
                    <a:pt x="44500" y="232041"/>
                  </a:lnTo>
                  <a:lnTo>
                    <a:pt x="57531" y="237109"/>
                  </a:lnTo>
                  <a:lnTo>
                    <a:pt x="59690" y="229870"/>
                  </a:lnTo>
                  <a:lnTo>
                    <a:pt x="49657" y="224637"/>
                  </a:lnTo>
                  <a:lnTo>
                    <a:pt x="40919" y="217068"/>
                  </a:lnTo>
                  <a:lnTo>
                    <a:pt x="22466" y="180492"/>
                  </a:lnTo>
                  <a:lnTo>
                    <a:pt x="16256" y="127889"/>
                  </a:lnTo>
                  <a:lnTo>
                    <a:pt x="16941" y="108699"/>
                  </a:lnTo>
                  <a:lnTo>
                    <a:pt x="27305" y="60833"/>
                  </a:lnTo>
                  <a:lnTo>
                    <a:pt x="49657" y="30924"/>
                  </a:lnTo>
                  <a:lnTo>
                    <a:pt x="59690" y="25654"/>
                  </a:lnTo>
                  <a:close/>
                </a:path>
                <a:path w="1171575" h="237489">
                  <a:moveTo>
                    <a:pt x="187452" y="19177"/>
                  </a:moveTo>
                  <a:lnTo>
                    <a:pt x="165227" y="0"/>
                  </a:lnTo>
                  <a:lnTo>
                    <a:pt x="160528" y="5334"/>
                  </a:lnTo>
                  <a:lnTo>
                    <a:pt x="174752" y="17526"/>
                  </a:lnTo>
                  <a:lnTo>
                    <a:pt x="100203" y="17526"/>
                  </a:lnTo>
                  <a:lnTo>
                    <a:pt x="100203" y="25908"/>
                  </a:lnTo>
                  <a:lnTo>
                    <a:pt x="174752" y="25908"/>
                  </a:lnTo>
                  <a:lnTo>
                    <a:pt x="160528" y="38227"/>
                  </a:lnTo>
                  <a:lnTo>
                    <a:pt x="165227" y="43434"/>
                  </a:lnTo>
                  <a:lnTo>
                    <a:pt x="187452" y="24257"/>
                  </a:lnTo>
                  <a:lnTo>
                    <a:pt x="187452" y="19177"/>
                  </a:lnTo>
                  <a:close/>
                </a:path>
                <a:path w="1171575" h="237489">
                  <a:moveTo>
                    <a:pt x="422262" y="127889"/>
                  </a:moveTo>
                  <a:lnTo>
                    <a:pt x="418553" y="89077"/>
                  </a:lnTo>
                  <a:lnTo>
                    <a:pt x="399122" y="42303"/>
                  </a:lnTo>
                  <a:lnTo>
                    <a:pt x="364871" y="18415"/>
                  </a:lnTo>
                  <a:lnTo>
                    <a:pt x="362585" y="25654"/>
                  </a:lnTo>
                  <a:lnTo>
                    <a:pt x="372668" y="30924"/>
                  </a:lnTo>
                  <a:lnTo>
                    <a:pt x="381431" y="38531"/>
                  </a:lnTo>
                  <a:lnTo>
                    <a:pt x="399796" y="75171"/>
                  </a:lnTo>
                  <a:lnTo>
                    <a:pt x="406019" y="127889"/>
                  </a:lnTo>
                  <a:lnTo>
                    <a:pt x="405320" y="147015"/>
                  </a:lnTo>
                  <a:lnTo>
                    <a:pt x="394970" y="194818"/>
                  </a:lnTo>
                  <a:lnTo>
                    <a:pt x="362585" y="229870"/>
                  </a:lnTo>
                  <a:lnTo>
                    <a:pt x="364871" y="237109"/>
                  </a:lnTo>
                  <a:lnTo>
                    <a:pt x="399122" y="213233"/>
                  </a:lnTo>
                  <a:lnTo>
                    <a:pt x="418553" y="166458"/>
                  </a:lnTo>
                  <a:lnTo>
                    <a:pt x="421335" y="147815"/>
                  </a:lnTo>
                  <a:lnTo>
                    <a:pt x="422262" y="127889"/>
                  </a:lnTo>
                  <a:close/>
                </a:path>
                <a:path w="1171575" h="237489">
                  <a:moveTo>
                    <a:pt x="870204" y="25654"/>
                  </a:moveTo>
                  <a:lnTo>
                    <a:pt x="868045" y="18415"/>
                  </a:lnTo>
                  <a:lnTo>
                    <a:pt x="855014" y="23495"/>
                  </a:lnTo>
                  <a:lnTo>
                    <a:pt x="843572" y="31457"/>
                  </a:lnTo>
                  <a:lnTo>
                    <a:pt x="818972" y="71856"/>
                  </a:lnTo>
                  <a:lnTo>
                    <a:pt x="810514" y="127889"/>
                  </a:lnTo>
                  <a:lnTo>
                    <a:pt x="811415" y="147015"/>
                  </a:lnTo>
                  <a:lnTo>
                    <a:pt x="825500" y="199517"/>
                  </a:lnTo>
                  <a:lnTo>
                    <a:pt x="855014" y="232041"/>
                  </a:lnTo>
                  <a:lnTo>
                    <a:pt x="868045" y="237109"/>
                  </a:lnTo>
                  <a:lnTo>
                    <a:pt x="870204" y="229870"/>
                  </a:lnTo>
                  <a:lnTo>
                    <a:pt x="860171" y="224637"/>
                  </a:lnTo>
                  <a:lnTo>
                    <a:pt x="851433" y="217068"/>
                  </a:lnTo>
                  <a:lnTo>
                    <a:pt x="832980" y="180492"/>
                  </a:lnTo>
                  <a:lnTo>
                    <a:pt x="826770" y="127889"/>
                  </a:lnTo>
                  <a:lnTo>
                    <a:pt x="827455" y="108699"/>
                  </a:lnTo>
                  <a:lnTo>
                    <a:pt x="837819" y="60833"/>
                  </a:lnTo>
                  <a:lnTo>
                    <a:pt x="860171" y="30924"/>
                  </a:lnTo>
                  <a:lnTo>
                    <a:pt x="870204" y="25654"/>
                  </a:lnTo>
                  <a:close/>
                </a:path>
                <a:path w="1171575" h="237489">
                  <a:moveTo>
                    <a:pt x="1106678" y="19177"/>
                  </a:moveTo>
                  <a:lnTo>
                    <a:pt x="1084580" y="0"/>
                  </a:lnTo>
                  <a:lnTo>
                    <a:pt x="1079881" y="5334"/>
                  </a:lnTo>
                  <a:lnTo>
                    <a:pt x="1093978" y="17526"/>
                  </a:lnTo>
                  <a:lnTo>
                    <a:pt x="874649" y="17526"/>
                  </a:lnTo>
                  <a:lnTo>
                    <a:pt x="874649" y="25908"/>
                  </a:lnTo>
                  <a:lnTo>
                    <a:pt x="1093978" y="25908"/>
                  </a:lnTo>
                  <a:lnTo>
                    <a:pt x="1079881" y="38227"/>
                  </a:lnTo>
                  <a:lnTo>
                    <a:pt x="1084580" y="43434"/>
                  </a:lnTo>
                  <a:lnTo>
                    <a:pt x="1106678" y="24257"/>
                  </a:lnTo>
                  <a:lnTo>
                    <a:pt x="1106678" y="19177"/>
                  </a:lnTo>
                  <a:close/>
                </a:path>
                <a:path w="1171575" h="237489">
                  <a:moveTo>
                    <a:pt x="1171054" y="127889"/>
                  </a:moveTo>
                  <a:lnTo>
                    <a:pt x="1170152" y="108699"/>
                  </a:lnTo>
                  <a:lnTo>
                    <a:pt x="1170114" y="107721"/>
                  </a:lnTo>
                  <a:lnTo>
                    <a:pt x="1167282" y="89077"/>
                  </a:lnTo>
                  <a:lnTo>
                    <a:pt x="1147838" y="42303"/>
                  </a:lnTo>
                  <a:lnTo>
                    <a:pt x="1113536" y="18415"/>
                  </a:lnTo>
                  <a:lnTo>
                    <a:pt x="1111377" y="25654"/>
                  </a:lnTo>
                  <a:lnTo>
                    <a:pt x="1121397" y="30924"/>
                  </a:lnTo>
                  <a:lnTo>
                    <a:pt x="1130134" y="38531"/>
                  </a:lnTo>
                  <a:lnTo>
                    <a:pt x="1148588" y="75171"/>
                  </a:lnTo>
                  <a:lnTo>
                    <a:pt x="1154811" y="127889"/>
                  </a:lnTo>
                  <a:lnTo>
                    <a:pt x="1154112" y="147015"/>
                  </a:lnTo>
                  <a:lnTo>
                    <a:pt x="1143762" y="194818"/>
                  </a:lnTo>
                  <a:lnTo>
                    <a:pt x="1111377" y="229870"/>
                  </a:lnTo>
                  <a:lnTo>
                    <a:pt x="1113536" y="237109"/>
                  </a:lnTo>
                  <a:lnTo>
                    <a:pt x="1147838" y="213233"/>
                  </a:lnTo>
                  <a:lnTo>
                    <a:pt x="1167282" y="166458"/>
                  </a:lnTo>
                  <a:lnTo>
                    <a:pt x="1170114" y="147815"/>
                  </a:lnTo>
                  <a:lnTo>
                    <a:pt x="1171054" y="127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7965" y="4678679"/>
              <a:ext cx="217677" cy="16763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0996930" y="4634610"/>
              <a:ext cx="201295" cy="43815"/>
            </a:xfrm>
            <a:custGeom>
              <a:avLst/>
              <a:gdLst/>
              <a:ahLst/>
              <a:cxnLst/>
              <a:rect l="l" t="t" r="r" b="b"/>
              <a:pathLst>
                <a:path w="201295" h="43814">
                  <a:moveTo>
                    <a:pt x="178943" y="0"/>
                  </a:moveTo>
                  <a:lnTo>
                    <a:pt x="174244" y="5333"/>
                  </a:lnTo>
                  <a:lnTo>
                    <a:pt x="188341" y="17525"/>
                  </a:lnTo>
                  <a:lnTo>
                    <a:pt x="0" y="17525"/>
                  </a:lnTo>
                  <a:lnTo>
                    <a:pt x="0" y="25907"/>
                  </a:lnTo>
                  <a:lnTo>
                    <a:pt x="188341" y="25907"/>
                  </a:lnTo>
                  <a:lnTo>
                    <a:pt x="174244" y="38226"/>
                  </a:lnTo>
                  <a:lnTo>
                    <a:pt x="178943" y="43433"/>
                  </a:lnTo>
                  <a:lnTo>
                    <a:pt x="201041" y="24256"/>
                  </a:lnTo>
                  <a:lnTo>
                    <a:pt x="201041" y="19176"/>
                  </a:lnTo>
                  <a:lnTo>
                    <a:pt x="1789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805926" y="4586351"/>
            <a:ext cx="3000375" cy="333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445"/>
              </a:spcBef>
              <a:tabLst>
                <a:tab pos="748030" algn="l"/>
              </a:tabLst>
            </a:pP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𝜙,</a:t>
            </a:r>
            <a:r>
              <a:rPr dirty="0" sz="1400" spc="-65">
                <a:latin typeface="Cambria Math"/>
                <a:cs typeface="Cambria Math"/>
              </a:rPr>
              <a:t> </a:t>
            </a:r>
            <a:r>
              <a:rPr dirty="0" sz="1400" spc="-745">
                <a:latin typeface="Cambria Math"/>
                <a:cs typeface="Cambria Math"/>
              </a:rPr>
              <a:t>𝑥</a:t>
            </a:r>
            <a:r>
              <a:rPr dirty="0" sz="1400" spc="-210">
                <a:latin typeface="Cambria Math"/>
                <a:cs typeface="Cambria Math"/>
              </a:rPr>
              <a:t>Ԧ</a:t>
            </a:r>
            <a:r>
              <a:rPr dirty="0" sz="1400">
                <a:latin typeface="Cambria Math"/>
                <a:cs typeface="Cambria Math"/>
              </a:rPr>
              <a:t>	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5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𝑁</a:t>
            </a:r>
            <a:r>
              <a:rPr dirty="0" baseline="-15873" sz="1575" spc="70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2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…</a:t>
            </a:r>
            <a:r>
              <a:rPr dirty="0" sz="1400">
                <a:latin typeface="Cambria Math"/>
                <a:cs typeface="Cambria Math"/>
              </a:rPr>
              <a:t>𝑈(𝜙</a:t>
            </a:r>
            <a:r>
              <a:rPr dirty="0" baseline="-15873" sz="1575">
                <a:latin typeface="Cambria Math"/>
                <a:cs typeface="Cambria Math"/>
              </a:rPr>
              <a:t>1</a:t>
            </a:r>
            <a:r>
              <a:rPr dirty="0" sz="1400">
                <a:latin typeface="Cambria Math"/>
                <a:cs typeface="Cambria Math"/>
              </a:rPr>
              <a:t>)</a:t>
            </a:r>
            <a:r>
              <a:rPr dirty="0" sz="1400" spc="30">
                <a:latin typeface="Cambria Math"/>
                <a:cs typeface="Cambria Math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𝑈(𝑥)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68434" y="4077970"/>
            <a:ext cx="2493645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33350">
              <a:lnSpc>
                <a:spcPts val="1650"/>
              </a:lnSpc>
              <a:spcBef>
                <a:spcPts val="204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resultant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Unitary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our </a:t>
            </a:r>
            <a:r>
              <a:rPr dirty="0" sz="1400">
                <a:latin typeface="Times New Roman"/>
                <a:cs typeface="Times New Roman"/>
              </a:rPr>
              <a:t>repeated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encoding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processing: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424671" y="3228975"/>
            <a:ext cx="1919605" cy="2663825"/>
            <a:chOff x="8424671" y="3228975"/>
            <a:chExt cx="1919605" cy="2663825"/>
          </a:xfrm>
        </p:grpSpPr>
        <p:sp>
          <p:nvSpPr>
            <p:cNvPr id="23" name="object 23" descr=""/>
            <p:cNvSpPr/>
            <p:nvPr/>
          </p:nvSpPr>
          <p:spPr>
            <a:xfrm>
              <a:off x="10267949" y="3228975"/>
              <a:ext cx="76200" cy="815975"/>
            </a:xfrm>
            <a:custGeom>
              <a:avLst/>
              <a:gdLst/>
              <a:ahLst/>
              <a:cxnLst/>
              <a:rect l="l" t="t" r="r" b="b"/>
              <a:pathLst>
                <a:path w="76200" h="815975">
                  <a:moveTo>
                    <a:pt x="47625" y="0"/>
                  </a:moveTo>
                  <a:lnTo>
                    <a:pt x="28575" y="0"/>
                  </a:lnTo>
                  <a:lnTo>
                    <a:pt x="28575" y="57150"/>
                  </a:lnTo>
                  <a:lnTo>
                    <a:pt x="47625" y="57150"/>
                  </a:lnTo>
                  <a:lnTo>
                    <a:pt x="47625" y="0"/>
                  </a:lnTo>
                  <a:close/>
                </a:path>
                <a:path w="76200" h="815975">
                  <a:moveTo>
                    <a:pt x="47625" y="76200"/>
                  </a:moveTo>
                  <a:lnTo>
                    <a:pt x="28575" y="76200"/>
                  </a:lnTo>
                  <a:lnTo>
                    <a:pt x="28575" y="133350"/>
                  </a:lnTo>
                  <a:lnTo>
                    <a:pt x="47625" y="133350"/>
                  </a:lnTo>
                  <a:lnTo>
                    <a:pt x="47625" y="76200"/>
                  </a:lnTo>
                  <a:close/>
                </a:path>
                <a:path w="76200" h="815975">
                  <a:moveTo>
                    <a:pt x="47625" y="152400"/>
                  </a:moveTo>
                  <a:lnTo>
                    <a:pt x="28575" y="152400"/>
                  </a:lnTo>
                  <a:lnTo>
                    <a:pt x="28575" y="209550"/>
                  </a:lnTo>
                  <a:lnTo>
                    <a:pt x="47625" y="209550"/>
                  </a:lnTo>
                  <a:lnTo>
                    <a:pt x="47625" y="152400"/>
                  </a:lnTo>
                  <a:close/>
                </a:path>
                <a:path w="76200" h="815975">
                  <a:moveTo>
                    <a:pt x="47625" y="228600"/>
                  </a:moveTo>
                  <a:lnTo>
                    <a:pt x="28575" y="228600"/>
                  </a:lnTo>
                  <a:lnTo>
                    <a:pt x="28575" y="285750"/>
                  </a:lnTo>
                  <a:lnTo>
                    <a:pt x="47625" y="285750"/>
                  </a:lnTo>
                  <a:lnTo>
                    <a:pt x="47625" y="228600"/>
                  </a:lnTo>
                  <a:close/>
                </a:path>
                <a:path w="76200" h="815975">
                  <a:moveTo>
                    <a:pt x="47625" y="304800"/>
                  </a:moveTo>
                  <a:lnTo>
                    <a:pt x="28575" y="304800"/>
                  </a:lnTo>
                  <a:lnTo>
                    <a:pt x="28575" y="361950"/>
                  </a:lnTo>
                  <a:lnTo>
                    <a:pt x="47625" y="361950"/>
                  </a:lnTo>
                  <a:lnTo>
                    <a:pt x="47625" y="304800"/>
                  </a:lnTo>
                  <a:close/>
                </a:path>
                <a:path w="76200" h="815975">
                  <a:moveTo>
                    <a:pt x="47625" y="381000"/>
                  </a:moveTo>
                  <a:lnTo>
                    <a:pt x="28575" y="381000"/>
                  </a:lnTo>
                  <a:lnTo>
                    <a:pt x="28575" y="438150"/>
                  </a:lnTo>
                  <a:lnTo>
                    <a:pt x="47625" y="438150"/>
                  </a:lnTo>
                  <a:lnTo>
                    <a:pt x="47625" y="381000"/>
                  </a:lnTo>
                  <a:close/>
                </a:path>
                <a:path w="76200" h="815975">
                  <a:moveTo>
                    <a:pt x="47625" y="457200"/>
                  </a:moveTo>
                  <a:lnTo>
                    <a:pt x="28575" y="457200"/>
                  </a:lnTo>
                  <a:lnTo>
                    <a:pt x="28575" y="514350"/>
                  </a:lnTo>
                  <a:lnTo>
                    <a:pt x="47625" y="514350"/>
                  </a:lnTo>
                  <a:lnTo>
                    <a:pt x="47625" y="457200"/>
                  </a:lnTo>
                  <a:close/>
                </a:path>
                <a:path w="76200" h="815975">
                  <a:moveTo>
                    <a:pt x="47625" y="533400"/>
                  </a:moveTo>
                  <a:lnTo>
                    <a:pt x="28575" y="533400"/>
                  </a:lnTo>
                  <a:lnTo>
                    <a:pt x="28575" y="590550"/>
                  </a:lnTo>
                  <a:lnTo>
                    <a:pt x="47625" y="590550"/>
                  </a:lnTo>
                  <a:lnTo>
                    <a:pt x="47625" y="533400"/>
                  </a:lnTo>
                  <a:close/>
                </a:path>
                <a:path w="76200" h="815975">
                  <a:moveTo>
                    <a:pt x="47625" y="609600"/>
                  </a:moveTo>
                  <a:lnTo>
                    <a:pt x="28575" y="609600"/>
                  </a:lnTo>
                  <a:lnTo>
                    <a:pt x="28575" y="666750"/>
                  </a:lnTo>
                  <a:lnTo>
                    <a:pt x="47625" y="666750"/>
                  </a:lnTo>
                  <a:lnTo>
                    <a:pt x="47625" y="609600"/>
                  </a:lnTo>
                  <a:close/>
                </a:path>
                <a:path w="76200" h="815975">
                  <a:moveTo>
                    <a:pt x="28575" y="739648"/>
                  </a:moveTo>
                  <a:lnTo>
                    <a:pt x="0" y="739648"/>
                  </a:lnTo>
                  <a:lnTo>
                    <a:pt x="38100" y="815848"/>
                  </a:lnTo>
                  <a:lnTo>
                    <a:pt x="74549" y="742950"/>
                  </a:lnTo>
                  <a:lnTo>
                    <a:pt x="28575" y="742950"/>
                  </a:lnTo>
                  <a:lnTo>
                    <a:pt x="28575" y="739648"/>
                  </a:lnTo>
                  <a:close/>
                </a:path>
                <a:path w="76200" h="815975">
                  <a:moveTo>
                    <a:pt x="47625" y="685800"/>
                  </a:moveTo>
                  <a:lnTo>
                    <a:pt x="28575" y="685800"/>
                  </a:lnTo>
                  <a:lnTo>
                    <a:pt x="28575" y="742950"/>
                  </a:lnTo>
                  <a:lnTo>
                    <a:pt x="47625" y="742950"/>
                  </a:lnTo>
                  <a:lnTo>
                    <a:pt x="47625" y="685800"/>
                  </a:lnTo>
                  <a:close/>
                </a:path>
                <a:path w="76200" h="815975">
                  <a:moveTo>
                    <a:pt x="76200" y="739648"/>
                  </a:moveTo>
                  <a:lnTo>
                    <a:pt x="47625" y="739648"/>
                  </a:lnTo>
                  <a:lnTo>
                    <a:pt x="47625" y="742950"/>
                  </a:lnTo>
                  <a:lnTo>
                    <a:pt x="74549" y="742950"/>
                  </a:lnTo>
                  <a:lnTo>
                    <a:pt x="76200" y="7396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4671" y="5700433"/>
              <a:ext cx="216534" cy="16532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024874" y="5655221"/>
              <a:ext cx="422275" cy="237490"/>
            </a:xfrm>
            <a:custGeom>
              <a:avLst/>
              <a:gdLst/>
              <a:ahLst/>
              <a:cxnLst/>
              <a:rect l="l" t="t" r="r" b="b"/>
              <a:pathLst>
                <a:path w="422275" h="237489">
                  <a:moveTo>
                    <a:pt x="59563" y="25717"/>
                  </a:moveTo>
                  <a:lnTo>
                    <a:pt x="57404" y="18465"/>
                  </a:lnTo>
                  <a:lnTo>
                    <a:pt x="44373" y="23545"/>
                  </a:lnTo>
                  <a:lnTo>
                    <a:pt x="32931" y="31483"/>
                  </a:lnTo>
                  <a:lnTo>
                    <a:pt x="8356" y="71882"/>
                  </a:lnTo>
                  <a:lnTo>
                    <a:pt x="0" y="127863"/>
                  </a:lnTo>
                  <a:lnTo>
                    <a:pt x="889" y="147027"/>
                  </a:lnTo>
                  <a:lnTo>
                    <a:pt x="14859" y="199529"/>
                  </a:lnTo>
                  <a:lnTo>
                    <a:pt x="44373" y="232029"/>
                  </a:lnTo>
                  <a:lnTo>
                    <a:pt x="57404" y="237083"/>
                  </a:lnTo>
                  <a:lnTo>
                    <a:pt x="59563" y="229844"/>
                  </a:lnTo>
                  <a:lnTo>
                    <a:pt x="49530" y="224650"/>
                  </a:lnTo>
                  <a:lnTo>
                    <a:pt x="40792" y="217068"/>
                  </a:lnTo>
                  <a:lnTo>
                    <a:pt x="22352" y="180505"/>
                  </a:lnTo>
                  <a:lnTo>
                    <a:pt x="16256" y="127863"/>
                  </a:lnTo>
                  <a:lnTo>
                    <a:pt x="16916" y="108673"/>
                  </a:lnTo>
                  <a:lnTo>
                    <a:pt x="27178" y="60794"/>
                  </a:lnTo>
                  <a:lnTo>
                    <a:pt x="49530" y="30937"/>
                  </a:lnTo>
                  <a:lnTo>
                    <a:pt x="59563" y="25717"/>
                  </a:lnTo>
                  <a:close/>
                </a:path>
                <a:path w="422275" h="237489">
                  <a:moveTo>
                    <a:pt x="187325" y="19177"/>
                  </a:moveTo>
                  <a:lnTo>
                    <a:pt x="165100" y="0"/>
                  </a:lnTo>
                  <a:lnTo>
                    <a:pt x="160401" y="5308"/>
                  </a:lnTo>
                  <a:lnTo>
                    <a:pt x="174625" y="17589"/>
                  </a:lnTo>
                  <a:lnTo>
                    <a:pt x="100076" y="17589"/>
                  </a:lnTo>
                  <a:lnTo>
                    <a:pt x="100076" y="25895"/>
                  </a:lnTo>
                  <a:lnTo>
                    <a:pt x="174625" y="25895"/>
                  </a:lnTo>
                  <a:lnTo>
                    <a:pt x="160401" y="38176"/>
                  </a:lnTo>
                  <a:lnTo>
                    <a:pt x="165100" y="43484"/>
                  </a:lnTo>
                  <a:lnTo>
                    <a:pt x="187325" y="24307"/>
                  </a:lnTo>
                  <a:lnTo>
                    <a:pt x="187325" y="19177"/>
                  </a:lnTo>
                  <a:close/>
                </a:path>
                <a:path w="422275" h="237489">
                  <a:moveTo>
                    <a:pt x="422135" y="127863"/>
                  </a:moveTo>
                  <a:lnTo>
                    <a:pt x="418426" y="89115"/>
                  </a:lnTo>
                  <a:lnTo>
                    <a:pt x="398995" y="42316"/>
                  </a:lnTo>
                  <a:lnTo>
                    <a:pt x="364744" y="18465"/>
                  </a:lnTo>
                  <a:lnTo>
                    <a:pt x="362458" y="25717"/>
                  </a:lnTo>
                  <a:lnTo>
                    <a:pt x="372554" y="30937"/>
                  </a:lnTo>
                  <a:lnTo>
                    <a:pt x="381330" y="38519"/>
                  </a:lnTo>
                  <a:lnTo>
                    <a:pt x="399719" y="75133"/>
                  </a:lnTo>
                  <a:lnTo>
                    <a:pt x="405892" y="127863"/>
                  </a:lnTo>
                  <a:lnTo>
                    <a:pt x="405193" y="147027"/>
                  </a:lnTo>
                  <a:lnTo>
                    <a:pt x="394970" y="194805"/>
                  </a:lnTo>
                  <a:lnTo>
                    <a:pt x="362458" y="229844"/>
                  </a:lnTo>
                  <a:lnTo>
                    <a:pt x="364744" y="237083"/>
                  </a:lnTo>
                  <a:lnTo>
                    <a:pt x="398995" y="213245"/>
                  </a:lnTo>
                  <a:lnTo>
                    <a:pt x="418426" y="166446"/>
                  </a:lnTo>
                  <a:lnTo>
                    <a:pt x="421208" y="147815"/>
                  </a:lnTo>
                  <a:lnTo>
                    <a:pt x="422135" y="127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301101" y="5595937"/>
            <a:ext cx="1485900" cy="3524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164465">
              <a:lnSpc>
                <a:spcPct val="100000"/>
              </a:lnSpc>
              <a:spcBef>
                <a:spcPts val="540"/>
              </a:spcBef>
            </a:pPr>
            <a:r>
              <a:rPr dirty="0" sz="1400">
                <a:latin typeface="Cambria Math"/>
                <a:cs typeface="Cambria Math"/>
              </a:rPr>
              <a:t>𝜓</a:t>
            </a:r>
            <a:r>
              <a:rPr dirty="0" sz="1400" spc="150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𝜙,</a:t>
            </a:r>
            <a:r>
              <a:rPr dirty="0" sz="1400" spc="-70">
                <a:latin typeface="Cambria Math"/>
                <a:cs typeface="Cambria Math"/>
              </a:rPr>
              <a:t> </a:t>
            </a:r>
            <a:r>
              <a:rPr dirty="0" sz="1400" spc="-710">
                <a:latin typeface="Cambria Math"/>
                <a:cs typeface="Cambria Math"/>
              </a:rPr>
              <a:t>𝑥</a:t>
            </a:r>
            <a:r>
              <a:rPr dirty="0" sz="1400" spc="-175">
                <a:latin typeface="Cambria Math"/>
                <a:cs typeface="Cambria Math"/>
              </a:rPr>
              <a:t>Ԧ</a:t>
            </a:r>
            <a:r>
              <a:rPr dirty="0" sz="1400" spc="380">
                <a:latin typeface="Cambria Math"/>
                <a:cs typeface="Cambria Math"/>
              </a:rPr>
              <a:t> </a:t>
            </a:r>
            <a:r>
              <a:rPr dirty="0" sz="1400" spc="-25">
                <a:latin typeface="Cambria Math"/>
                <a:cs typeface="Cambria Math"/>
              </a:rPr>
              <a:t>|0⟩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456041" y="5306377"/>
            <a:ext cx="119126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Cambria Math"/>
                <a:cs typeface="Cambria Math"/>
              </a:rPr>
              <a:t>∴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final </a:t>
            </a:r>
            <a:r>
              <a:rPr dirty="0" sz="1400" spc="-20">
                <a:latin typeface="Times New Roman"/>
                <a:cs typeface="Times New Roman"/>
              </a:rPr>
              <a:t>state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9782175" y="4914900"/>
            <a:ext cx="527050" cy="891540"/>
          </a:xfrm>
          <a:custGeom>
            <a:avLst/>
            <a:gdLst/>
            <a:ahLst/>
            <a:cxnLst/>
            <a:rect l="l" t="t" r="r" b="b"/>
            <a:pathLst>
              <a:path w="527050" h="891539">
                <a:moveTo>
                  <a:pt x="526796" y="0"/>
                </a:moveTo>
                <a:lnTo>
                  <a:pt x="507746" y="0"/>
                </a:lnTo>
                <a:lnTo>
                  <a:pt x="507746" y="57150"/>
                </a:lnTo>
                <a:lnTo>
                  <a:pt x="526796" y="57150"/>
                </a:lnTo>
                <a:lnTo>
                  <a:pt x="526796" y="0"/>
                </a:lnTo>
                <a:close/>
              </a:path>
              <a:path w="527050" h="891539">
                <a:moveTo>
                  <a:pt x="526796" y="76200"/>
                </a:moveTo>
                <a:lnTo>
                  <a:pt x="507746" y="76200"/>
                </a:lnTo>
                <a:lnTo>
                  <a:pt x="507746" y="133350"/>
                </a:lnTo>
                <a:lnTo>
                  <a:pt x="526796" y="133350"/>
                </a:lnTo>
                <a:lnTo>
                  <a:pt x="526796" y="76200"/>
                </a:lnTo>
                <a:close/>
              </a:path>
              <a:path w="527050" h="891539">
                <a:moveTo>
                  <a:pt x="526796" y="152400"/>
                </a:moveTo>
                <a:lnTo>
                  <a:pt x="507746" y="152400"/>
                </a:lnTo>
                <a:lnTo>
                  <a:pt x="507746" y="209550"/>
                </a:lnTo>
                <a:lnTo>
                  <a:pt x="526796" y="209550"/>
                </a:lnTo>
                <a:lnTo>
                  <a:pt x="526796" y="152400"/>
                </a:lnTo>
                <a:close/>
              </a:path>
              <a:path w="527050" h="891539">
                <a:moveTo>
                  <a:pt x="526796" y="228600"/>
                </a:moveTo>
                <a:lnTo>
                  <a:pt x="507746" y="228600"/>
                </a:lnTo>
                <a:lnTo>
                  <a:pt x="507746" y="285750"/>
                </a:lnTo>
                <a:lnTo>
                  <a:pt x="526796" y="285750"/>
                </a:lnTo>
                <a:lnTo>
                  <a:pt x="526796" y="228600"/>
                </a:lnTo>
                <a:close/>
              </a:path>
              <a:path w="527050" h="891539">
                <a:moveTo>
                  <a:pt x="526796" y="304800"/>
                </a:moveTo>
                <a:lnTo>
                  <a:pt x="507746" y="304800"/>
                </a:lnTo>
                <a:lnTo>
                  <a:pt x="507746" y="361950"/>
                </a:lnTo>
                <a:lnTo>
                  <a:pt x="526796" y="361950"/>
                </a:lnTo>
                <a:lnTo>
                  <a:pt x="526796" y="304800"/>
                </a:lnTo>
                <a:close/>
              </a:path>
              <a:path w="527050" h="891539">
                <a:moveTo>
                  <a:pt x="526796" y="381000"/>
                </a:moveTo>
                <a:lnTo>
                  <a:pt x="507746" y="381000"/>
                </a:lnTo>
                <a:lnTo>
                  <a:pt x="507746" y="438150"/>
                </a:lnTo>
                <a:lnTo>
                  <a:pt x="526796" y="438150"/>
                </a:lnTo>
                <a:lnTo>
                  <a:pt x="526796" y="381000"/>
                </a:lnTo>
                <a:close/>
              </a:path>
              <a:path w="527050" h="891539">
                <a:moveTo>
                  <a:pt x="526796" y="457200"/>
                </a:moveTo>
                <a:lnTo>
                  <a:pt x="507746" y="457200"/>
                </a:lnTo>
                <a:lnTo>
                  <a:pt x="507746" y="514350"/>
                </a:lnTo>
                <a:lnTo>
                  <a:pt x="526796" y="514350"/>
                </a:lnTo>
                <a:lnTo>
                  <a:pt x="526796" y="457200"/>
                </a:lnTo>
                <a:close/>
              </a:path>
              <a:path w="527050" h="891539">
                <a:moveTo>
                  <a:pt x="526796" y="533400"/>
                </a:moveTo>
                <a:lnTo>
                  <a:pt x="507746" y="533400"/>
                </a:lnTo>
                <a:lnTo>
                  <a:pt x="507746" y="590550"/>
                </a:lnTo>
                <a:lnTo>
                  <a:pt x="526796" y="590550"/>
                </a:lnTo>
                <a:lnTo>
                  <a:pt x="526796" y="533400"/>
                </a:lnTo>
                <a:close/>
              </a:path>
              <a:path w="527050" h="891539">
                <a:moveTo>
                  <a:pt x="526796" y="609600"/>
                </a:moveTo>
                <a:lnTo>
                  <a:pt x="507746" y="609600"/>
                </a:lnTo>
                <a:lnTo>
                  <a:pt x="507746" y="666750"/>
                </a:lnTo>
                <a:lnTo>
                  <a:pt x="526796" y="666750"/>
                </a:lnTo>
                <a:lnTo>
                  <a:pt x="526796" y="609600"/>
                </a:lnTo>
                <a:close/>
              </a:path>
              <a:path w="527050" h="891539">
                <a:moveTo>
                  <a:pt x="526796" y="685800"/>
                </a:moveTo>
                <a:lnTo>
                  <a:pt x="507746" y="685800"/>
                </a:lnTo>
                <a:lnTo>
                  <a:pt x="507746" y="742950"/>
                </a:lnTo>
                <a:lnTo>
                  <a:pt x="526796" y="742950"/>
                </a:lnTo>
                <a:lnTo>
                  <a:pt x="526796" y="685800"/>
                </a:lnTo>
                <a:close/>
              </a:path>
              <a:path w="527050" h="891539">
                <a:moveTo>
                  <a:pt x="526796" y="762000"/>
                </a:moveTo>
                <a:lnTo>
                  <a:pt x="507746" y="762000"/>
                </a:lnTo>
                <a:lnTo>
                  <a:pt x="507746" y="819150"/>
                </a:lnTo>
                <a:lnTo>
                  <a:pt x="526796" y="819150"/>
                </a:lnTo>
                <a:lnTo>
                  <a:pt x="526796" y="762000"/>
                </a:lnTo>
                <a:close/>
              </a:path>
              <a:path w="527050" h="891539">
                <a:moveTo>
                  <a:pt x="507746" y="843775"/>
                </a:moveTo>
                <a:lnTo>
                  <a:pt x="475233" y="843775"/>
                </a:lnTo>
                <a:lnTo>
                  <a:pt x="475233" y="862825"/>
                </a:lnTo>
                <a:lnTo>
                  <a:pt x="526796" y="862825"/>
                </a:lnTo>
                <a:lnTo>
                  <a:pt x="526796" y="853300"/>
                </a:lnTo>
                <a:lnTo>
                  <a:pt x="507746" y="853300"/>
                </a:lnTo>
                <a:lnTo>
                  <a:pt x="507746" y="843775"/>
                </a:lnTo>
                <a:close/>
              </a:path>
              <a:path w="527050" h="891539">
                <a:moveTo>
                  <a:pt x="526796" y="838200"/>
                </a:moveTo>
                <a:lnTo>
                  <a:pt x="507746" y="838200"/>
                </a:lnTo>
                <a:lnTo>
                  <a:pt x="507746" y="853300"/>
                </a:lnTo>
                <a:lnTo>
                  <a:pt x="517271" y="843775"/>
                </a:lnTo>
                <a:lnTo>
                  <a:pt x="526796" y="843775"/>
                </a:lnTo>
                <a:lnTo>
                  <a:pt x="526796" y="838200"/>
                </a:lnTo>
                <a:close/>
              </a:path>
              <a:path w="527050" h="891539">
                <a:moveTo>
                  <a:pt x="526796" y="843775"/>
                </a:moveTo>
                <a:lnTo>
                  <a:pt x="517271" y="843775"/>
                </a:lnTo>
                <a:lnTo>
                  <a:pt x="507746" y="853300"/>
                </a:lnTo>
                <a:lnTo>
                  <a:pt x="526796" y="853300"/>
                </a:lnTo>
                <a:lnTo>
                  <a:pt x="526796" y="843775"/>
                </a:lnTo>
                <a:close/>
              </a:path>
              <a:path w="527050" h="891539">
                <a:moveTo>
                  <a:pt x="456183" y="843775"/>
                </a:moveTo>
                <a:lnTo>
                  <a:pt x="399033" y="843775"/>
                </a:lnTo>
                <a:lnTo>
                  <a:pt x="399033" y="862825"/>
                </a:lnTo>
                <a:lnTo>
                  <a:pt x="456183" y="862825"/>
                </a:lnTo>
                <a:lnTo>
                  <a:pt x="456183" y="843775"/>
                </a:lnTo>
                <a:close/>
              </a:path>
              <a:path w="527050" h="891539">
                <a:moveTo>
                  <a:pt x="379983" y="843775"/>
                </a:moveTo>
                <a:lnTo>
                  <a:pt x="322833" y="843775"/>
                </a:lnTo>
                <a:lnTo>
                  <a:pt x="322833" y="862825"/>
                </a:lnTo>
                <a:lnTo>
                  <a:pt x="379983" y="862825"/>
                </a:lnTo>
                <a:lnTo>
                  <a:pt x="379983" y="843775"/>
                </a:lnTo>
                <a:close/>
              </a:path>
              <a:path w="527050" h="891539">
                <a:moveTo>
                  <a:pt x="303783" y="843775"/>
                </a:moveTo>
                <a:lnTo>
                  <a:pt x="246633" y="843775"/>
                </a:lnTo>
                <a:lnTo>
                  <a:pt x="246633" y="862825"/>
                </a:lnTo>
                <a:lnTo>
                  <a:pt x="303783" y="862825"/>
                </a:lnTo>
                <a:lnTo>
                  <a:pt x="303783" y="843775"/>
                </a:lnTo>
                <a:close/>
              </a:path>
              <a:path w="527050" h="891539">
                <a:moveTo>
                  <a:pt x="227583" y="843775"/>
                </a:moveTo>
                <a:lnTo>
                  <a:pt x="170433" y="843775"/>
                </a:lnTo>
                <a:lnTo>
                  <a:pt x="170433" y="862825"/>
                </a:lnTo>
                <a:lnTo>
                  <a:pt x="227583" y="862825"/>
                </a:lnTo>
                <a:lnTo>
                  <a:pt x="227583" y="843775"/>
                </a:lnTo>
                <a:close/>
              </a:path>
              <a:path w="527050" h="891539">
                <a:moveTo>
                  <a:pt x="151383" y="843775"/>
                </a:moveTo>
                <a:lnTo>
                  <a:pt x="94233" y="843775"/>
                </a:lnTo>
                <a:lnTo>
                  <a:pt x="94233" y="862825"/>
                </a:lnTo>
                <a:lnTo>
                  <a:pt x="151383" y="862825"/>
                </a:lnTo>
                <a:lnTo>
                  <a:pt x="151383" y="843775"/>
                </a:lnTo>
                <a:close/>
              </a:path>
              <a:path w="527050" h="891539">
                <a:moveTo>
                  <a:pt x="76200" y="815200"/>
                </a:moveTo>
                <a:lnTo>
                  <a:pt x="0" y="853300"/>
                </a:lnTo>
                <a:lnTo>
                  <a:pt x="76200" y="891400"/>
                </a:lnTo>
                <a:lnTo>
                  <a:pt x="76200" y="862825"/>
                </a:lnTo>
                <a:lnTo>
                  <a:pt x="63500" y="862825"/>
                </a:lnTo>
                <a:lnTo>
                  <a:pt x="63500" y="843775"/>
                </a:lnTo>
                <a:lnTo>
                  <a:pt x="76200" y="843775"/>
                </a:lnTo>
                <a:lnTo>
                  <a:pt x="76200" y="815200"/>
                </a:lnTo>
                <a:close/>
              </a:path>
              <a:path w="527050" h="891539">
                <a:moveTo>
                  <a:pt x="75183" y="843775"/>
                </a:moveTo>
                <a:lnTo>
                  <a:pt x="63500" y="843775"/>
                </a:lnTo>
                <a:lnTo>
                  <a:pt x="63500" y="862825"/>
                </a:lnTo>
                <a:lnTo>
                  <a:pt x="75183" y="862825"/>
                </a:lnTo>
                <a:lnTo>
                  <a:pt x="75183" y="843775"/>
                </a:lnTo>
                <a:close/>
              </a:path>
              <a:path w="527050" h="891539">
                <a:moveTo>
                  <a:pt x="76200" y="843775"/>
                </a:moveTo>
                <a:lnTo>
                  <a:pt x="75183" y="843775"/>
                </a:lnTo>
                <a:lnTo>
                  <a:pt x="75183" y="862825"/>
                </a:lnTo>
                <a:lnTo>
                  <a:pt x="76200" y="862825"/>
                </a:lnTo>
                <a:lnTo>
                  <a:pt x="76200" y="843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65" y="1086738"/>
            <a:ext cx="562610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5"/>
              <a:t>Data</a:t>
            </a:r>
            <a:r>
              <a:rPr dirty="0" spc="-434"/>
              <a:t> </a:t>
            </a:r>
            <a:r>
              <a:rPr dirty="0" spc="-200"/>
              <a:t>Reuploading</a:t>
            </a:r>
            <a:r>
              <a:rPr dirty="0" spc="-365"/>
              <a:t> </a:t>
            </a:r>
            <a:r>
              <a:rPr dirty="0" spc="-170"/>
              <a:t>Circuit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90600" y="4410075"/>
            <a:ext cx="10210800" cy="1057275"/>
            <a:chOff x="990600" y="4410075"/>
            <a:chExt cx="10210800" cy="10572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4410075"/>
              <a:ext cx="10210800" cy="10572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19300" y="4514850"/>
              <a:ext cx="1809750" cy="819150"/>
            </a:xfrm>
            <a:custGeom>
              <a:avLst/>
              <a:gdLst/>
              <a:ahLst/>
              <a:cxnLst/>
              <a:rect l="l" t="t" r="r" b="b"/>
              <a:pathLst>
                <a:path w="1809750" h="819150">
                  <a:moveTo>
                    <a:pt x="0" y="819150"/>
                  </a:moveTo>
                  <a:lnTo>
                    <a:pt x="1809750" y="81915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29050" y="4514850"/>
              <a:ext cx="914400" cy="819150"/>
            </a:xfrm>
            <a:custGeom>
              <a:avLst/>
              <a:gdLst/>
              <a:ahLst/>
              <a:cxnLst/>
              <a:rect l="l" t="t" r="r" b="b"/>
              <a:pathLst>
                <a:path w="914400" h="819150">
                  <a:moveTo>
                    <a:pt x="0" y="819150"/>
                  </a:moveTo>
                  <a:lnTo>
                    <a:pt x="914400" y="8191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035171" y="5383466"/>
            <a:ext cx="50990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-215">
                <a:latin typeface="Cambria Math"/>
                <a:cs typeface="Cambria Math"/>
              </a:rPr>
              <a:t>𝐹</a:t>
            </a:r>
            <a:r>
              <a:rPr dirty="0" baseline="-15873" sz="1575" spc="44">
                <a:latin typeface="Cambria Math"/>
                <a:cs typeface="Cambria Math"/>
              </a:rPr>
              <a:t>1</a:t>
            </a:r>
            <a:r>
              <a:rPr dirty="0" sz="1400" spc="-25">
                <a:latin typeface="Cambria Math"/>
                <a:cs typeface="Cambria Math"/>
              </a:rPr>
              <a:t>(</a:t>
            </a:r>
            <a:r>
              <a:rPr dirty="0" sz="1400" spc="-575">
                <a:latin typeface="Cambria Math"/>
                <a:cs typeface="Cambria Math"/>
              </a:rPr>
              <a:t>𝑋</a:t>
            </a:r>
            <a:r>
              <a:rPr dirty="0" baseline="9920" sz="2100" spc="89">
                <a:latin typeface="Cambria Math"/>
                <a:cs typeface="Cambria Math"/>
              </a:rPr>
              <a:t>Ԧ</a:t>
            </a:r>
            <a:r>
              <a:rPr dirty="0" sz="1400" spc="-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13201" y="2198751"/>
            <a:ext cx="6726555" cy="3173730"/>
            <a:chOff x="3513201" y="2198751"/>
            <a:chExt cx="6726555" cy="3173730"/>
          </a:xfrm>
        </p:grpSpPr>
        <p:sp>
          <p:nvSpPr>
            <p:cNvPr id="9" name="object 9" descr=""/>
            <p:cNvSpPr/>
            <p:nvPr/>
          </p:nvSpPr>
          <p:spPr>
            <a:xfrm>
              <a:off x="6572250" y="4514850"/>
              <a:ext cx="3648075" cy="838200"/>
            </a:xfrm>
            <a:custGeom>
              <a:avLst/>
              <a:gdLst/>
              <a:ahLst/>
              <a:cxnLst/>
              <a:rect l="l" t="t" r="r" b="b"/>
              <a:pathLst>
                <a:path w="3648075" h="838200">
                  <a:moveTo>
                    <a:pt x="0" y="819150"/>
                  </a:moveTo>
                  <a:lnTo>
                    <a:pt x="904875" y="819150"/>
                  </a:lnTo>
                  <a:lnTo>
                    <a:pt x="904875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  <a:path w="3648075" h="838200">
                  <a:moveTo>
                    <a:pt x="2743200" y="838200"/>
                  </a:moveTo>
                  <a:lnTo>
                    <a:pt x="3648075" y="838200"/>
                  </a:lnTo>
                  <a:lnTo>
                    <a:pt x="3648075" y="19050"/>
                  </a:lnTo>
                  <a:lnTo>
                    <a:pt x="2743200" y="19050"/>
                  </a:lnTo>
                  <a:lnTo>
                    <a:pt x="2743200" y="83820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19551" y="2205101"/>
              <a:ext cx="5162550" cy="409575"/>
            </a:xfrm>
            <a:custGeom>
              <a:avLst/>
              <a:gdLst/>
              <a:ahLst/>
              <a:cxnLst/>
              <a:rect l="l" t="t" r="r" b="b"/>
              <a:pathLst>
                <a:path w="5162550" h="409575">
                  <a:moveTo>
                    <a:pt x="0" y="409575"/>
                  </a:moveTo>
                  <a:lnTo>
                    <a:pt x="5162550" y="409575"/>
                  </a:lnTo>
                  <a:lnTo>
                    <a:pt x="5162550" y="0"/>
                  </a:lnTo>
                  <a:lnTo>
                    <a:pt x="0" y="0"/>
                  </a:lnTo>
                  <a:lnTo>
                    <a:pt x="0" y="4095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57929" y="2264536"/>
              <a:ext cx="541020" cy="300355"/>
            </a:xfrm>
            <a:custGeom>
              <a:avLst/>
              <a:gdLst/>
              <a:ahLst/>
              <a:cxnLst/>
              <a:rect l="l" t="t" r="r" b="b"/>
              <a:pathLst>
                <a:path w="541020" h="300355">
                  <a:moveTo>
                    <a:pt x="75311" y="33274"/>
                  </a:moveTo>
                  <a:lnTo>
                    <a:pt x="72517" y="24130"/>
                  </a:lnTo>
                  <a:lnTo>
                    <a:pt x="56095" y="30543"/>
                  </a:lnTo>
                  <a:lnTo>
                    <a:pt x="41694" y="40601"/>
                  </a:lnTo>
                  <a:lnTo>
                    <a:pt x="18796" y="71628"/>
                  </a:lnTo>
                  <a:lnTo>
                    <a:pt x="4673" y="113436"/>
                  </a:lnTo>
                  <a:lnTo>
                    <a:pt x="0" y="162306"/>
                  </a:lnTo>
                  <a:lnTo>
                    <a:pt x="1117" y="186524"/>
                  </a:lnTo>
                  <a:lnTo>
                    <a:pt x="10553" y="232841"/>
                  </a:lnTo>
                  <a:lnTo>
                    <a:pt x="29273" y="270192"/>
                  </a:lnTo>
                  <a:lnTo>
                    <a:pt x="72517" y="300355"/>
                  </a:lnTo>
                  <a:lnTo>
                    <a:pt x="75311" y="291211"/>
                  </a:lnTo>
                  <a:lnTo>
                    <a:pt x="62611" y="284594"/>
                  </a:lnTo>
                  <a:lnTo>
                    <a:pt x="51574" y="275005"/>
                  </a:lnTo>
                  <a:lnTo>
                    <a:pt x="28333" y="228815"/>
                  </a:lnTo>
                  <a:lnTo>
                    <a:pt x="21539" y="187502"/>
                  </a:lnTo>
                  <a:lnTo>
                    <a:pt x="21424" y="186524"/>
                  </a:lnTo>
                  <a:lnTo>
                    <a:pt x="20574" y="162306"/>
                  </a:lnTo>
                  <a:lnTo>
                    <a:pt x="21424" y="138087"/>
                  </a:lnTo>
                  <a:lnTo>
                    <a:pt x="24015" y="115912"/>
                  </a:lnTo>
                  <a:lnTo>
                    <a:pt x="34417" y="77597"/>
                  </a:lnTo>
                  <a:lnTo>
                    <a:pt x="62611" y="39903"/>
                  </a:lnTo>
                  <a:lnTo>
                    <a:pt x="75311" y="33274"/>
                  </a:lnTo>
                  <a:close/>
                </a:path>
                <a:path w="541020" h="300355">
                  <a:moveTo>
                    <a:pt x="238125" y="24257"/>
                  </a:moveTo>
                  <a:lnTo>
                    <a:pt x="210058" y="0"/>
                  </a:lnTo>
                  <a:lnTo>
                    <a:pt x="204216" y="6731"/>
                  </a:lnTo>
                  <a:lnTo>
                    <a:pt x="221996" y="22225"/>
                  </a:lnTo>
                  <a:lnTo>
                    <a:pt x="130683" y="22225"/>
                  </a:lnTo>
                  <a:lnTo>
                    <a:pt x="130683" y="32766"/>
                  </a:lnTo>
                  <a:lnTo>
                    <a:pt x="221996" y="32766"/>
                  </a:lnTo>
                  <a:lnTo>
                    <a:pt x="204216" y="48260"/>
                  </a:lnTo>
                  <a:lnTo>
                    <a:pt x="210058" y="54991"/>
                  </a:lnTo>
                  <a:lnTo>
                    <a:pt x="238125" y="30734"/>
                  </a:lnTo>
                  <a:lnTo>
                    <a:pt x="238125" y="24257"/>
                  </a:lnTo>
                  <a:close/>
                </a:path>
                <a:path w="541020" h="300355">
                  <a:moveTo>
                    <a:pt x="540499" y="162306"/>
                  </a:moveTo>
                  <a:lnTo>
                    <a:pt x="535825" y="113436"/>
                  </a:lnTo>
                  <a:lnTo>
                    <a:pt x="521716" y="71628"/>
                  </a:lnTo>
                  <a:lnTo>
                    <a:pt x="498856" y="40601"/>
                  </a:lnTo>
                  <a:lnTo>
                    <a:pt x="467995" y="24130"/>
                  </a:lnTo>
                  <a:lnTo>
                    <a:pt x="465201" y="33274"/>
                  </a:lnTo>
                  <a:lnTo>
                    <a:pt x="477888" y="39903"/>
                  </a:lnTo>
                  <a:lnTo>
                    <a:pt x="488924" y="49491"/>
                  </a:lnTo>
                  <a:lnTo>
                    <a:pt x="512165" y="95745"/>
                  </a:lnTo>
                  <a:lnTo>
                    <a:pt x="519074" y="138087"/>
                  </a:lnTo>
                  <a:lnTo>
                    <a:pt x="519938" y="162306"/>
                  </a:lnTo>
                  <a:lnTo>
                    <a:pt x="519074" y="186524"/>
                  </a:lnTo>
                  <a:lnTo>
                    <a:pt x="512165" y="228815"/>
                  </a:lnTo>
                  <a:lnTo>
                    <a:pt x="488924" y="275005"/>
                  </a:lnTo>
                  <a:lnTo>
                    <a:pt x="465201" y="291211"/>
                  </a:lnTo>
                  <a:lnTo>
                    <a:pt x="467995" y="300355"/>
                  </a:lnTo>
                  <a:lnTo>
                    <a:pt x="511276" y="270192"/>
                  </a:lnTo>
                  <a:lnTo>
                    <a:pt x="529945" y="232841"/>
                  </a:lnTo>
                  <a:lnTo>
                    <a:pt x="539330" y="187502"/>
                  </a:lnTo>
                  <a:lnTo>
                    <a:pt x="540499" y="162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775450" y="5403850"/>
            <a:ext cx="5143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-180">
                <a:latin typeface="Cambria Math"/>
                <a:cs typeface="Cambria Math"/>
              </a:rPr>
              <a:t>𝐹</a:t>
            </a:r>
            <a:r>
              <a:rPr dirty="0" baseline="-15873" sz="1575" spc="44">
                <a:latin typeface="Cambria Math"/>
                <a:cs typeface="Cambria Math"/>
              </a:rPr>
              <a:t>2</a:t>
            </a:r>
            <a:r>
              <a:rPr dirty="0" sz="1400" spc="-25">
                <a:latin typeface="Cambria Math"/>
                <a:cs typeface="Cambria Math"/>
              </a:rPr>
              <a:t>(</a:t>
            </a:r>
            <a:r>
              <a:rPr dirty="0" sz="1400" spc="-570">
                <a:latin typeface="Cambria Math"/>
                <a:cs typeface="Cambria Math"/>
              </a:rPr>
              <a:t>𝑋</a:t>
            </a:r>
            <a:r>
              <a:rPr dirty="0" baseline="9920" sz="2100" spc="82">
                <a:latin typeface="Cambria Math"/>
                <a:cs typeface="Cambria Math"/>
              </a:rPr>
              <a:t>Ԧ</a:t>
            </a:r>
            <a:r>
              <a:rPr dirty="0" sz="1400" spc="-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518015" y="5411152"/>
            <a:ext cx="5143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-180">
                <a:latin typeface="Cambria Math"/>
                <a:cs typeface="Cambria Math"/>
              </a:rPr>
              <a:t>𝐹</a:t>
            </a:r>
            <a:r>
              <a:rPr dirty="0" baseline="-15873" sz="1575" spc="44">
                <a:latin typeface="Cambria Math"/>
                <a:cs typeface="Cambria Math"/>
              </a:rPr>
              <a:t>3</a:t>
            </a:r>
            <a:r>
              <a:rPr dirty="0" sz="1400" spc="-25">
                <a:latin typeface="Cambria Math"/>
                <a:cs typeface="Cambria Math"/>
              </a:rPr>
              <a:t>(</a:t>
            </a:r>
            <a:r>
              <a:rPr dirty="0" sz="1400" spc="-575">
                <a:latin typeface="Cambria Math"/>
                <a:cs typeface="Cambria Math"/>
              </a:rPr>
              <a:t>𝑋</a:t>
            </a:r>
            <a:r>
              <a:rPr dirty="0" baseline="9920" sz="2100" spc="82">
                <a:latin typeface="Cambria Math"/>
                <a:cs typeface="Cambria Math"/>
              </a:rPr>
              <a:t>Ԧ</a:t>
            </a:r>
            <a:r>
              <a:rPr dirty="0" sz="1400" spc="-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66540" y="2253932"/>
            <a:ext cx="6572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𝑈</a:t>
            </a:r>
            <a:r>
              <a:rPr dirty="0" sz="1800" spc="459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𝜙,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944">
                <a:latin typeface="Cambria Math"/>
                <a:cs typeface="Cambria Math"/>
              </a:rPr>
              <a:t>𝑥</a:t>
            </a:r>
            <a:r>
              <a:rPr dirty="0" sz="1800" spc="-260">
                <a:latin typeface="Cambria Math"/>
                <a:cs typeface="Cambria Math"/>
              </a:rPr>
              <a:t>Ԧ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779903" y="2264536"/>
            <a:ext cx="1702435" cy="300355"/>
            <a:chOff x="5779903" y="2264536"/>
            <a:chExt cx="1702435" cy="300355"/>
          </a:xfrm>
        </p:grpSpPr>
        <p:sp>
          <p:nvSpPr>
            <p:cNvPr id="16" name="object 16" descr=""/>
            <p:cNvSpPr/>
            <p:nvPr/>
          </p:nvSpPr>
          <p:spPr>
            <a:xfrm>
              <a:off x="5779897" y="2264536"/>
              <a:ext cx="459740" cy="300355"/>
            </a:xfrm>
            <a:custGeom>
              <a:avLst/>
              <a:gdLst/>
              <a:ahLst/>
              <a:cxnLst/>
              <a:rect l="l" t="t" r="r" b="b"/>
              <a:pathLst>
                <a:path w="459739" h="300355">
                  <a:moveTo>
                    <a:pt x="75438" y="33274"/>
                  </a:moveTo>
                  <a:lnTo>
                    <a:pt x="72644" y="24130"/>
                  </a:lnTo>
                  <a:lnTo>
                    <a:pt x="56210" y="30543"/>
                  </a:lnTo>
                  <a:lnTo>
                    <a:pt x="41783" y="40601"/>
                  </a:lnTo>
                  <a:lnTo>
                    <a:pt x="18923" y="71628"/>
                  </a:lnTo>
                  <a:lnTo>
                    <a:pt x="4737" y="113436"/>
                  </a:lnTo>
                  <a:lnTo>
                    <a:pt x="0" y="162306"/>
                  </a:lnTo>
                  <a:lnTo>
                    <a:pt x="1143" y="186524"/>
                  </a:lnTo>
                  <a:lnTo>
                    <a:pt x="1181" y="187502"/>
                  </a:lnTo>
                  <a:lnTo>
                    <a:pt x="10655" y="232841"/>
                  </a:lnTo>
                  <a:lnTo>
                    <a:pt x="29349" y="270192"/>
                  </a:lnTo>
                  <a:lnTo>
                    <a:pt x="72644" y="300355"/>
                  </a:lnTo>
                  <a:lnTo>
                    <a:pt x="75438" y="291211"/>
                  </a:lnTo>
                  <a:lnTo>
                    <a:pt x="62738" y="284594"/>
                  </a:lnTo>
                  <a:lnTo>
                    <a:pt x="51701" y="275005"/>
                  </a:lnTo>
                  <a:lnTo>
                    <a:pt x="28448" y="228815"/>
                  </a:lnTo>
                  <a:lnTo>
                    <a:pt x="21564" y="187502"/>
                  </a:lnTo>
                  <a:lnTo>
                    <a:pt x="20574" y="162306"/>
                  </a:lnTo>
                  <a:lnTo>
                    <a:pt x="21450" y="138087"/>
                  </a:lnTo>
                  <a:lnTo>
                    <a:pt x="28448" y="95745"/>
                  </a:lnTo>
                  <a:lnTo>
                    <a:pt x="51701" y="49491"/>
                  </a:lnTo>
                  <a:lnTo>
                    <a:pt x="62738" y="39903"/>
                  </a:lnTo>
                  <a:lnTo>
                    <a:pt x="75438" y="33274"/>
                  </a:lnTo>
                  <a:close/>
                </a:path>
                <a:path w="459739" h="300355">
                  <a:moveTo>
                    <a:pt x="376809" y="24257"/>
                  </a:moveTo>
                  <a:lnTo>
                    <a:pt x="348869" y="0"/>
                  </a:lnTo>
                  <a:lnTo>
                    <a:pt x="342900" y="6731"/>
                  </a:lnTo>
                  <a:lnTo>
                    <a:pt x="360807" y="22225"/>
                  </a:lnTo>
                  <a:lnTo>
                    <a:pt x="82677" y="22225"/>
                  </a:lnTo>
                  <a:lnTo>
                    <a:pt x="82677" y="32766"/>
                  </a:lnTo>
                  <a:lnTo>
                    <a:pt x="360807" y="32766"/>
                  </a:lnTo>
                  <a:lnTo>
                    <a:pt x="342900" y="48260"/>
                  </a:lnTo>
                  <a:lnTo>
                    <a:pt x="348869" y="54991"/>
                  </a:lnTo>
                  <a:lnTo>
                    <a:pt x="376809" y="30734"/>
                  </a:lnTo>
                  <a:lnTo>
                    <a:pt x="376809" y="24257"/>
                  </a:lnTo>
                  <a:close/>
                </a:path>
                <a:path w="459739" h="300355">
                  <a:moveTo>
                    <a:pt x="459600" y="162306"/>
                  </a:moveTo>
                  <a:lnTo>
                    <a:pt x="458470" y="138087"/>
                  </a:lnTo>
                  <a:lnTo>
                    <a:pt x="458419" y="136944"/>
                  </a:lnTo>
                  <a:lnTo>
                    <a:pt x="454863" y="113436"/>
                  </a:lnTo>
                  <a:lnTo>
                    <a:pt x="440690" y="71628"/>
                  </a:lnTo>
                  <a:lnTo>
                    <a:pt x="417830" y="40601"/>
                  </a:lnTo>
                  <a:lnTo>
                    <a:pt x="386969" y="24130"/>
                  </a:lnTo>
                  <a:lnTo>
                    <a:pt x="384175" y="33274"/>
                  </a:lnTo>
                  <a:lnTo>
                    <a:pt x="396875" y="39903"/>
                  </a:lnTo>
                  <a:lnTo>
                    <a:pt x="407949" y="49491"/>
                  </a:lnTo>
                  <a:lnTo>
                    <a:pt x="431152" y="95745"/>
                  </a:lnTo>
                  <a:lnTo>
                    <a:pt x="438150" y="138087"/>
                  </a:lnTo>
                  <a:lnTo>
                    <a:pt x="439039" y="162306"/>
                  </a:lnTo>
                  <a:lnTo>
                    <a:pt x="438150" y="186524"/>
                  </a:lnTo>
                  <a:lnTo>
                    <a:pt x="431152" y="228815"/>
                  </a:lnTo>
                  <a:lnTo>
                    <a:pt x="407949" y="275005"/>
                  </a:lnTo>
                  <a:lnTo>
                    <a:pt x="384175" y="291211"/>
                  </a:lnTo>
                  <a:lnTo>
                    <a:pt x="386969" y="300355"/>
                  </a:lnTo>
                  <a:lnTo>
                    <a:pt x="430250" y="270192"/>
                  </a:lnTo>
                  <a:lnTo>
                    <a:pt x="448945" y="232841"/>
                  </a:lnTo>
                  <a:lnTo>
                    <a:pt x="458419" y="187502"/>
                  </a:lnTo>
                  <a:lnTo>
                    <a:pt x="459600" y="16230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41186" y="2320924"/>
              <a:ext cx="278765" cy="212090"/>
            </a:xfrm>
            <a:custGeom>
              <a:avLst/>
              <a:gdLst/>
              <a:ahLst/>
              <a:cxnLst/>
              <a:rect l="l" t="t" r="r" b="b"/>
              <a:pathLst>
                <a:path w="278765" h="212089">
                  <a:moveTo>
                    <a:pt x="211200" y="0"/>
                  </a:moveTo>
                  <a:lnTo>
                    <a:pt x="208280" y="8509"/>
                  </a:lnTo>
                  <a:lnTo>
                    <a:pt x="220493" y="13819"/>
                  </a:lnTo>
                  <a:lnTo>
                    <a:pt x="231028" y="21177"/>
                  </a:lnTo>
                  <a:lnTo>
                    <a:pt x="252442" y="55322"/>
                  </a:lnTo>
                  <a:lnTo>
                    <a:pt x="259461" y="104775"/>
                  </a:lnTo>
                  <a:lnTo>
                    <a:pt x="258675" y="123444"/>
                  </a:lnTo>
                  <a:lnTo>
                    <a:pt x="246887" y="169163"/>
                  </a:lnTo>
                  <a:lnTo>
                    <a:pt x="220634" y="197738"/>
                  </a:lnTo>
                  <a:lnTo>
                    <a:pt x="208534" y="203073"/>
                  </a:lnTo>
                  <a:lnTo>
                    <a:pt x="211200" y="211709"/>
                  </a:lnTo>
                  <a:lnTo>
                    <a:pt x="251723" y="187705"/>
                  </a:lnTo>
                  <a:lnTo>
                    <a:pt x="274399" y="143287"/>
                  </a:lnTo>
                  <a:lnTo>
                    <a:pt x="278764" y="105917"/>
                  </a:lnTo>
                  <a:lnTo>
                    <a:pt x="277684" y="86703"/>
                  </a:lnTo>
                  <a:lnTo>
                    <a:pt x="277671" y="86483"/>
                  </a:lnTo>
                  <a:lnTo>
                    <a:pt x="261365" y="37084"/>
                  </a:lnTo>
                  <a:lnTo>
                    <a:pt x="226558" y="5526"/>
                  </a:lnTo>
                  <a:lnTo>
                    <a:pt x="211200" y="0"/>
                  </a:lnTo>
                  <a:close/>
                </a:path>
                <a:path w="278765" h="212089">
                  <a:moveTo>
                    <a:pt x="67563" y="0"/>
                  </a:moveTo>
                  <a:lnTo>
                    <a:pt x="27219" y="24056"/>
                  </a:lnTo>
                  <a:lnTo>
                    <a:pt x="4381" y="68548"/>
                  </a:lnTo>
                  <a:lnTo>
                    <a:pt x="64" y="104775"/>
                  </a:lnTo>
                  <a:lnTo>
                    <a:pt x="0" y="105917"/>
                  </a:lnTo>
                  <a:lnTo>
                    <a:pt x="9858" y="159746"/>
                  </a:lnTo>
                  <a:lnTo>
                    <a:pt x="38735" y="198183"/>
                  </a:lnTo>
                  <a:lnTo>
                    <a:pt x="67563" y="211709"/>
                  </a:lnTo>
                  <a:lnTo>
                    <a:pt x="70231" y="203073"/>
                  </a:lnTo>
                  <a:lnTo>
                    <a:pt x="58183" y="197739"/>
                  </a:lnTo>
                  <a:lnTo>
                    <a:pt x="47767" y="190309"/>
                  </a:lnTo>
                  <a:lnTo>
                    <a:pt x="26396" y="155638"/>
                  </a:lnTo>
                  <a:lnTo>
                    <a:pt x="19477" y="105917"/>
                  </a:lnTo>
                  <a:lnTo>
                    <a:pt x="19430" y="104775"/>
                  </a:lnTo>
                  <a:lnTo>
                    <a:pt x="20196" y="86703"/>
                  </a:lnTo>
                  <a:lnTo>
                    <a:pt x="31876" y="42037"/>
                  </a:lnTo>
                  <a:lnTo>
                    <a:pt x="58398" y="13819"/>
                  </a:lnTo>
                  <a:lnTo>
                    <a:pt x="70612" y="8509"/>
                  </a:lnTo>
                  <a:lnTo>
                    <a:pt x="67563" y="0"/>
                  </a:lnTo>
                  <a:close/>
                </a:path>
              </a:pathLst>
            </a:custGeom>
            <a:solidFill>
              <a:srgbClr val="3A7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25538" y="2264536"/>
              <a:ext cx="256540" cy="55244"/>
            </a:xfrm>
            <a:custGeom>
              <a:avLst/>
              <a:gdLst/>
              <a:ahLst/>
              <a:cxnLst/>
              <a:rect l="l" t="t" r="r" b="b"/>
              <a:pathLst>
                <a:path w="256540" h="55244">
                  <a:moveTo>
                    <a:pt x="228472" y="0"/>
                  </a:moveTo>
                  <a:lnTo>
                    <a:pt x="222503" y="6730"/>
                  </a:lnTo>
                  <a:lnTo>
                    <a:pt x="240410" y="22225"/>
                  </a:lnTo>
                  <a:lnTo>
                    <a:pt x="0" y="22225"/>
                  </a:lnTo>
                  <a:lnTo>
                    <a:pt x="0" y="32765"/>
                  </a:lnTo>
                  <a:lnTo>
                    <a:pt x="240410" y="32765"/>
                  </a:lnTo>
                  <a:lnTo>
                    <a:pt x="222503" y="48260"/>
                  </a:lnTo>
                  <a:lnTo>
                    <a:pt x="228472" y="54990"/>
                  </a:lnTo>
                  <a:lnTo>
                    <a:pt x="256412" y="30734"/>
                  </a:lnTo>
                  <a:lnTo>
                    <a:pt x="256412" y="24257"/>
                  </a:lnTo>
                  <a:lnTo>
                    <a:pt x="22847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834890" y="2253932"/>
            <a:ext cx="33381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114"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FF0000"/>
                </a:solidFill>
                <a:latin typeface="Cambria Math"/>
                <a:cs typeface="Cambria Math"/>
              </a:rPr>
              <a:t>𝑈(𝑥)</a:t>
            </a:r>
            <a:r>
              <a:rPr dirty="0" sz="1800">
                <a:solidFill>
                  <a:srgbClr val="006FC0"/>
                </a:solidFill>
                <a:latin typeface="Cambria Math"/>
                <a:cs typeface="Cambria Math"/>
              </a:rPr>
              <a:t>𝑈</a:t>
            </a:r>
            <a:r>
              <a:rPr dirty="0" sz="1800" spc="46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006FC0"/>
                </a:solidFill>
                <a:latin typeface="Cambria Math"/>
                <a:cs typeface="Cambria Math"/>
              </a:rPr>
              <a:t>𝜙</a:t>
            </a:r>
            <a:r>
              <a:rPr dirty="0" baseline="-14403" sz="2025">
                <a:solidFill>
                  <a:srgbClr val="006FC0"/>
                </a:solidFill>
                <a:latin typeface="Cambria Math"/>
                <a:cs typeface="Cambria Math"/>
              </a:rPr>
              <a:t>𝑁</a:t>
            </a:r>
            <a:r>
              <a:rPr dirty="0" baseline="-14403" sz="2025" spc="225">
                <a:solidFill>
                  <a:srgbClr val="006FC0"/>
                </a:solidFill>
                <a:latin typeface="Cambria Math"/>
                <a:cs typeface="Cambria Math"/>
              </a:rPr>
              <a:t>  </a:t>
            </a:r>
            <a:r>
              <a:rPr dirty="0" sz="1800">
                <a:solidFill>
                  <a:srgbClr val="3A7C22"/>
                </a:solidFill>
                <a:latin typeface="Cambria Math"/>
                <a:cs typeface="Cambria Math"/>
              </a:rPr>
              <a:t>𝑈</a:t>
            </a:r>
            <a:r>
              <a:rPr dirty="0" sz="1800" spc="405">
                <a:solidFill>
                  <a:srgbClr val="3A7C22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3A7C22"/>
                </a:solidFill>
                <a:latin typeface="Cambria Math"/>
                <a:cs typeface="Cambria Math"/>
              </a:rPr>
              <a:t>𝑥</a:t>
            </a:r>
            <a:r>
              <a:rPr dirty="0" sz="1800" spc="430">
                <a:solidFill>
                  <a:srgbClr val="3A7C22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…</a:t>
            </a:r>
            <a:r>
              <a:rPr dirty="0" sz="1800">
                <a:solidFill>
                  <a:srgbClr val="006FC0"/>
                </a:solidFill>
                <a:latin typeface="Cambria Math"/>
                <a:cs typeface="Cambria Math"/>
              </a:rPr>
              <a:t>𝑈(𝜙</a:t>
            </a:r>
            <a:r>
              <a:rPr dirty="0" baseline="-14403" sz="2025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dirty="0" sz="180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r>
              <a:rPr dirty="0" sz="1800" spc="65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dirty="0" sz="1800" spc="-20">
                <a:solidFill>
                  <a:srgbClr val="3A7C22"/>
                </a:solidFill>
                <a:latin typeface="Cambria Math"/>
                <a:cs typeface="Cambria Math"/>
              </a:rPr>
              <a:t>𝑈(𝑥)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886075" y="2581275"/>
            <a:ext cx="6915150" cy="1955800"/>
            <a:chOff x="2886075" y="2581275"/>
            <a:chExt cx="6915150" cy="1955800"/>
          </a:xfrm>
        </p:grpSpPr>
        <p:sp>
          <p:nvSpPr>
            <p:cNvPr id="21" name="object 21" descr=""/>
            <p:cNvSpPr/>
            <p:nvPr/>
          </p:nvSpPr>
          <p:spPr>
            <a:xfrm>
              <a:off x="2886075" y="2581275"/>
              <a:ext cx="2474595" cy="1939289"/>
            </a:xfrm>
            <a:custGeom>
              <a:avLst/>
              <a:gdLst/>
              <a:ahLst/>
              <a:cxnLst/>
              <a:rect l="l" t="t" r="r" b="b"/>
              <a:pathLst>
                <a:path w="2474595" h="1939289">
                  <a:moveTo>
                    <a:pt x="28575" y="1862963"/>
                  </a:moveTo>
                  <a:lnTo>
                    <a:pt x="0" y="1862963"/>
                  </a:lnTo>
                  <a:lnTo>
                    <a:pt x="38100" y="1939163"/>
                  </a:lnTo>
                  <a:lnTo>
                    <a:pt x="69850" y="1875663"/>
                  </a:lnTo>
                  <a:lnTo>
                    <a:pt x="28575" y="1875663"/>
                  </a:lnTo>
                  <a:lnTo>
                    <a:pt x="28575" y="1862963"/>
                  </a:lnTo>
                  <a:close/>
                </a:path>
                <a:path w="2474595" h="1939289">
                  <a:moveTo>
                    <a:pt x="2455545" y="281813"/>
                  </a:moveTo>
                  <a:lnTo>
                    <a:pt x="28575" y="281813"/>
                  </a:lnTo>
                  <a:lnTo>
                    <a:pt x="28575" y="1875663"/>
                  </a:lnTo>
                  <a:lnTo>
                    <a:pt x="47625" y="1875663"/>
                  </a:lnTo>
                  <a:lnTo>
                    <a:pt x="47625" y="300863"/>
                  </a:lnTo>
                  <a:lnTo>
                    <a:pt x="38100" y="300863"/>
                  </a:lnTo>
                  <a:lnTo>
                    <a:pt x="47625" y="291338"/>
                  </a:lnTo>
                  <a:lnTo>
                    <a:pt x="2455545" y="291338"/>
                  </a:lnTo>
                  <a:lnTo>
                    <a:pt x="2455545" y="281813"/>
                  </a:lnTo>
                  <a:close/>
                </a:path>
                <a:path w="2474595" h="1939289">
                  <a:moveTo>
                    <a:pt x="76200" y="1862963"/>
                  </a:moveTo>
                  <a:lnTo>
                    <a:pt x="47625" y="1862963"/>
                  </a:lnTo>
                  <a:lnTo>
                    <a:pt x="47625" y="1875663"/>
                  </a:lnTo>
                  <a:lnTo>
                    <a:pt x="69850" y="1875663"/>
                  </a:lnTo>
                  <a:lnTo>
                    <a:pt x="76200" y="1862963"/>
                  </a:lnTo>
                  <a:close/>
                </a:path>
                <a:path w="2474595" h="1939289">
                  <a:moveTo>
                    <a:pt x="47625" y="291338"/>
                  </a:moveTo>
                  <a:lnTo>
                    <a:pt x="38100" y="300863"/>
                  </a:lnTo>
                  <a:lnTo>
                    <a:pt x="47625" y="300863"/>
                  </a:lnTo>
                  <a:lnTo>
                    <a:pt x="47625" y="291338"/>
                  </a:lnTo>
                  <a:close/>
                </a:path>
                <a:path w="2474595" h="1939289">
                  <a:moveTo>
                    <a:pt x="2474595" y="281813"/>
                  </a:moveTo>
                  <a:lnTo>
                    <a:pt x="2465070" y="281813"/>
                  </a:lnTo>
                  <a:lnTo>
                    <a:pt x="2455545" y="291338"/>
                  </a:lnTo>
                  <a:lnTo>
                    <a:pt x="47625" y="291338"/>
                  </a:lnTo>
                  <a:lnTo>
                    <a:pt x="47625" y="300863"/>
                  </a:lnTo>
                  <a:lnTo>
                    <a:pt x="2474595" y="300863"/>
                  </a:lnTo>
                  <a:lnTo>
                    <a:pt x="2474595" y="281813"/>
                  </a:lnTo>
                  <a:close/>
                </a:path>
                <a:path w="2474595" h="1939289">
                  <a:moveTo>
                    <a:pt x="2474595" y="0"/>
                  </a:moveTo>
                  <a:lnTo>
                    <a:pt x="2455545" y="0"/>
                  </a:lnTo>
                  <a:lnTo>
                    <a:pt x="2455545" y="291338"/>
                  </a:lnTo>
                  <a:lnTo>
                    <a:pt x="2465070" y="281813"/>
                  </a:lnTo>
                  <a:lnTo>
                    <a:pt x="2474595" y="281813"/>
                  </a:lnTo>
                  <a:lnTo>
                    <a:pt x="24745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248150" y="2581274"/>
              <a:ext cx="5553075" cy="1955800"/>
            </a:xfrm>
            <a:custGeom>
              <a:avLst/>
              <a:gdLst/>
              <a:ahLst/>
              <a:cxnLst/>
              <a:rect l="l" t="t" r="r" b="b"/>
              <a:pathLst>
                <a:path w="5553075" h="1955800">
                  <a:moveTo>
                    <a:pt x="5552567" y="1879219"/>
                  </a:moveTo>
                  <a:lnTo>
                    <a:pt x="5523992" y="1879219"/>
                  </a:lnTo>
                  <a:lnTo>
                    <a:pt x="5523992" y="463296"/>
                  </a:lnTo>
                  <a:lnTo>
                    <a:pt x="5523992" y="444246"/>
                  </a:lnTo>
                  <a:lnTo>
                    <a:pt x="1695450" y="444246"/>
                  </a:lnTo>
                  <a:lnTo>
                    <a:pt x="1695450" y="0"/>
                  </a:lnTo>
                  <a:lnTo>
                    <a:pt x="1690497" y="0"/>
                  </a:lnTo>
                  <a:lnTo>
                    <a:pt x="1685925" y="0"/>
                  </a:lnTo>
                  <a:lnTo>
                    <a:pt x="1676400" y="0"/>
                  </a:lnTo>
                  <a:lnTo>
                    <a:pt x="1671447" y="0"/>
                  </a:lnTo>
                  <a:lnTo>
                    <a:pt x="1666875" y="0"/>
                  </a:lnTo>
                  <a:lnTo>
                    <a:pt x="1666875" y="445643"/>
                  </a:lnTo>
                  <a:lnTo>
                    <a:pt x="28575" y="445643"/>
                  </a:lnTo>
                  <a:lnTo>
                    <a:pt x="28575" y="1862963"/>
                  </a:lnTo>
                  <a:lnTo>
                    <a:pt x="0" y="1862963"/>
                  </a:lnTo>
                  <a:lnTo>
                    <a:pt x="38100" y="1939163"/>
                  </a:lnTo>
                  <a:lnTo>
                    <a:pt x="69850" y="1875663"/>
                  </a:lnTo>
                  <a:lnTo>
                    <a:pt x="76200" y="1862963"/>
                  </a:lnTo>
                  <a:lnTo>
                    <a:pt x="47625" y="1862963"/>
                  </a:lnTo>
                  <a:lnTo>
                    <a:pt x="47625" y="464693"/>
                  </a:lnTo>
                  <a:lnTo>
                    <a:pt x="1676400" y="464693"/>
                  </a:lnTo>
                  <a:lnTo>
                    <a:pt x="1690497" y="464693"/>
                  </a:lnTo>
                  <a:lnTo>
                    <a:pt x="2767457" y="464693"/>
                  </a:lnTo>
                  <a:lnTo>
                    <a:pt x="2767457" y="1862963"/>
                  </a:lnTo>
                  <a:lnTo>
                    <a:pt x="2738882" y="1862963"/>
                  </a:lnTo>
                  <a:lnTo>
                    <a:pt x="2776982" y="1939163"/>
                  </a:lnTo>
                  <a:lnTo>
                    <a:pt x="2808732" y="1875663"/>
                  </a:lnTo>
                  <a:lnTo>
                    <a:pt x="2815082" y="1862963"/>
                  </a:lnTo>
                  <a:lnTo>
                    <a:pt x="2786507" y="1862963"/>
                  </a:lnTo>
                  <a:lnTo>
                    <a:pt x="2786507" y="464693"/>
                  </a:lnTo>
                  <a:lnTo>
                    <a:pt x="2786507" y="463296"/>
                  </a:lnTo>
                  <a:lnTo>
                    <a:pt x="5504942" y="463296"/>
                  </a:lnTo>
                  <a:lnTo>
                    <a:pt x="5504942" y="1879219"/>
                  </a:lnTo>
                  <a:lnTo>
                    <a:pt x="5476367" y="1879219"/>
                  </a:lnTo>
                  <a:lnTo>
                    <a:pt x="5514467" y="1955419"/>
                  </a:lnTo>
                  <a:lnTo>
                    <a:pt x="5546217" y="1891919"/>
                  </a:lnTo>
                  <a:lnTo>
                    <a:pt x="5552567" y="187921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57900" y="2581275"/>
              <a:ext cx="463550" cy="1837689"/>
            </a:xfrm>
            <a:custGeom>
              <a:avLst/>
              <a:gdLst/>
              <a:ahLst/>
              <a:cxnLst/>
              <a:rect l="l" t="t" r="r" b="b"/>
              <a:pathLst>
                <a:path w="463550" h="1837689">
                  <a:moveTo>
                    <a:pt x="28575" y="1761236"/>
                  </a:moveTo>
                  <a:lnTo>
                    <a:pt x="0" y="1761236"/>
                  </a:lnTo>
                  <a:lnTo>
                    <a:pt x="38100" y="1837436"/>
                  </a:lnTo>
                  <a:lnTo>
                    <a:pt x="69850" y="1773936"/>
                  </a:lnTo>
                  <a:lnTo>
                    <a:pt x="28575" y="1773936"/>
                  </a:lnTo>
                  <a:lnTo>
                    <a:pt x="28575" y="1761236"/>
                  </a:lnTo>
                  <a:close/>
                </a:path>
                <a:path w="463550" h="1837689">
                  <a:moveTo>
                    <a:pt x="444119" y="909192"/>
                  </a:moveTo>
                  <a:lnTo>
                    <a:pt x="28575" y="909192"/>
                  </a:lnTo>
                  <a:lnTo>
                    <a:pt x="28575" y="1773936"/>
                  </a:lnTo>
                  <a:lnTo>
                    <a:pt x="47625" y="1773936"/>
                  </a:lnTo>
                  <a:lnTo>
                    <a:pt x="47625" y="928242"/>
                  </a:lnTo>
                  <a:lnTo>
                    <a:pt x="38100" y="928242"/>
                  </a:lnTo>
                  <a:lnTo>
                    <a:pt x="47625" y="918717"/>
                  </a:lnTo>
                  <a:lnTo>
                    <a:pt x="444119" y="918717"/>
                  </a:lnTo>
                  <a:lnTo>
                    <a:pt x="444119" y="909192"/>
                  </a:lnTo>
                  <a:close/>
                </a:path>
                <a:path w="463550" h="1837689">
                  <a:moveTo>
                    <a:pt x="76200" y="1761236"/>
                  </a:moveTo>
                  <a:lnTo>
                    <a:pt x="47625" y="1761236"/>
                  </a:lnTo>
                  <a:lnTo>
                    <a:pt x="47625" y="1773936"/>
                  </a:lnTo>
                  <a:lnTo>
                    <a:pt x="69850" y="1773936"/>
                  </a:lnTo>
                  <a:lnTo>
                    <a:pt x="76200" y="1761236"/>
                  </a:lnTo>
                  <a:close/>
                </a:path>
                <a:path w="463550" h="1837689">
                  <a:moveTo>
                    <a:pt x="47625" y="918717"/>
                  </a:moveTo>
                  <a:lnTo>
                    <a:pt x="38100" y="928242"/>
                  </a:lnTo>
                  <a:lnTo>
                    <a:pt x="47625" y="928242"/>
                  </a:lnTo>
                  <a:lnTo>
                    <a:pt x="47625" y="918717"/>
                  </a:lnTo>
                  <a:close/>
                </a:path>
                <a:path w="463550" h="1837689">
                  <a:moveTo>
                    <a:pt x="463169" y="909192"/>
                  </a:moveTo>
                  <a:lnTo>
                    <a:pt x="453644" y="909192"/>
                  </a:lnTo>
                  <a:lnTo>
                    <a:pt x="444119" y="918717"/>
                  </a:lnTo>
                  <a:lnTo>
                    <a:pt x="47625" y="918717"/>
                  </a:lnTo>
                  <a:lnTo>
                    <a:pt x="47625" y="928242"/>
                  </a:lnTo>
                  <a:lnTo>
                    <a:pt x="463169" y="928242"/>
                  </a:lnTo>
                  <a:lnTo>
                    <a:pt x="463169" y="909192"/>
                  </a:lnTo>
                  <a:close/>
                </a:path>
                <a:path w="463550" h="1837689">
                  <a:moveTo>
                    <a:pt x="463169" y="0"/>
                  </a:moveTo>
                  <a:lnTo>
                    <a:pt x="444119" y="0"/>
                  </a:lnTo>
                  <a:lnTo>
                    <a:pt x="444119" y="918717"/>
                  </a:lnTo>
                  <a:lnTo>
                    <a:pt x="453644" y="909192"/>
                  </a:lnTo>
                  <a:lnTo>
                    <a:pt x="463169" y="909192"/>
                  </a:lnTo>
                  <a:lnTo>
                    <a:pt x="46316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91350" y="2581275"/>
              <a:ext cx="305435" cy="1939289"/>
            </a:xfrm>
            <a:custGeom>
              <a:avLst/>
              <a:gdLst/>
              <a:ahLst/>
              <a:cxnLst/>
              <a:rect l="l" t="t" r="r" b="b"/>
              <a:pathLst>
                <a:path w="305434" h="1939289">
                  <a:moveTo>
                    <a:pt x="28575" y="1862963"/>
                  </a:moveTo>
                  <a:lnTo>
                    <a:pt x="0" y="1862963"/>
                  </a:lnTo>
                  <a:lnTo>
                    <a:pt x="38100" y="1939163"/>
                  </a:lnTo>
                  <a:lnTo>
                    <a:pt x="69850" y="1875663"/>
                  </a:lnTo>
                  <a:lnTo>
                    <a:pt x="28575" y="1875663"/>
                  </a:lnTo>
                  <a:lnTo>
                    <a:pt x="28575" y="1862963"/>
                  </a:lnTo>
                  <a:close/>
                </a:path>
                <a:path w="305434" h="1939289">
                  <a:moveTo>
                    <a:pt x="286257" y="440944"/>
                  </a:moveTo>
                  <a:lnTo>
                    <a:pt x="28575" y="440944"/>
                  </a:lnTo>
                  <a:lnTo>
                    <a:pt x="28575" y="1875663"/>
                  </a:lnTo>
                  <a:lnTo>
                    <a:pt x="47625" y="1875663"/>
                  </a:lnTo>
                  <a:lnTo>
                    <a:pt x="47625" y="459994"/>
                  </a:lnTo>
                  <a:lnTo>
                    <a:pt x="38100" y="459994"/>
                  </a:lnTo>
                  <a:lnTo>
                    <a:pt x="47625" y="450469"/>
                  </a:lnTo>
                  <a:lnTo>
                    <a:pt x="286257" y="450469"/>
                  </a:lnTo>
                  <a:lnTo>
                    <a:pt x="286257" y="440944"/>
                  </a:lnTo>
                  <a:close/>
                </a:path>
                <a:path w="305434" h="1939289">
                  <a:moveTo>
                    <a:pt x="76200" y="1862963"/>
                  </a:moveTo>
                  <a:lnTo>
                    <a:pt x="47625" y="1862963"/>
                  </a:lnTo>
                  <a:lnTo>
                    <a:pt x="47625" y="1875663"/>
                  </a:lnTo>
                  <a:lnTo>
                    <a:pt x="69850" y="1875663"/>
                  </a:lnTo>
                  <a:lnTo>
                    <a:pt x="76200" y="1862963"/>
                  </a:lnTo>
                  <a:close/>
                </a:path>
                <a:path w="305434" h="1939289">
                  <a:moveTo>
                    <a:pt x="47625" y="450469"/>
                  </a:moveTo>
                  <a:lnTo>
                    <a:pt x="38100" y="459994"/>
                  </a:lnTo>
                  <a:lnTo>
                    <a:pt x="47625" y="459994"/>
                  </a:lnTo>
                  <a:lnTo>
                    <a:pt x="47625" y="450469"/>
                  </a:lnTo>
                  <a:close/>
                </a:path>
                <a:path w="305434" h="1939289">
                  <a:moveTo>
                    <a:pt x="305307" y="440944"/>
                  </a:moveTo>
                  <a:lnTo>
                    <a:pt x="295782" y="440944"/>
                  </a:lnTo>
                  <a:lnTo>
                    <a:pt x="286257" y="450469"/>
                  </a:lnTo>
                  <a:lnTo>
                    <a:pt x="47625" y="450469"/>
                  </a:lnTo>
                  <a:lnTo>
                    <a:pt x="47625" y="459994"/>
                  </a:lnTo>
                  <a:lnTo>
                    <a:pt x="305307" y="459994"/>
                  </a:lnTo>
                  <a:lnTo>
                    <a:pt x="305307" y="440944"/>
                  </a:lnTo>
                  <a:close/>
                </a:path>
                <a:path w="305434" h="1939289">
                  <a:moveTo>
                    <a:pt x="305307" y="0"/>
                  </a:moveTo>
                  <a:lnTo>
                    <a:pt x="286257" y="0"/>
                  </a:lnTo>
                  <a:lnTo>
                    <a:pt x="286257" y="450469"/>
                  </a:lnTo>
                  <a:lnTo>
                    <a:pt x="295782" y="440944"/>
                  </a:lnTo>
                  <a:lnTo>
                    <a:pt x="305307" y="440944"/>
                  </a:lnTo>
                  <a:lnTo>
                    <a:pt x="3053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57900" y="2581275"/>
              <a:ext cx="1823720" cy="1837689"/>
            </a:xfrm>
            <a:custGeom>
              <a:avLst/>
              <a:gdLst/>
              <a:ahLst/>
              <a:cxnLst/>
              <a:rect l="l" t="t" r="r" b="b"/>
              <a:pathLst>
                <a:path w="1823720" h="1837689">
                  <a:moveTo>
                    <a:pt x="28575" y="1761236"/>
                  </a:moveTo>
                  <a:lnTo>
                    <a:pt x="0" y="1761236"/>
                  </a:lnTo>
                  <a:lnTo>
                    <a:pt x="38100" y="1837436"/>
                  </a:lnTo>
                  <a:lnTo>
                    <a:pt x="69850" y="1773936"/>
                  </a:lnTo>
                  <a:lnTo>
                    <a:pt x="28575" y="1773936"/>
                  </a:lnTo>
                  <a:lnTo>
                    <a:pt x="28575" y="1761236"/>
                  </a:lnTo>
                  <a:close/>
                </a:path>
                <a:path w="1823720" h="1837689">
                  <a:moveTo>
                    <a:pt x="1804670" y="909192"/>
                  </a:moveTo>
                  <a:lnTo>
                    <a:pt x="28575" y="909192"/>
                  </a:lnTo>
                  <a:lnTo>
                    <a:pt x="28575" y="1773936"/>
                  </a:lnTo>
                  <a:lnTo>
                    <a:pt x="47625" y="1773936"/>
                  </a:lnTo>
                  <a:lnTo>
                    <a:pt x="47625" y="928242"/>
                  </a:lnTo>
                  <a:lnTo>
                    <a:pt x="38100" y="928242"/>
                  </a:lnTo>
                  <a:lnTo>
                    <a:pt x="47625" y="918717"/>
                  </a:lnTo>
                  <a:lnTo>
                    <a:pt x="1804670" y="918717"/>
                  </a:lnTo>
                  <a:lnTo>
                    <a:pt x="1804670" y="909192"/>
                  </a:lnTo>
                  <a:close/>
                </a:path>
                <a:path w="1823720" h="1837689">
                  <a:moveTo>
                    <a:pt x="76200" y="1761236"/>
                  </a:moveTo>
                  <a:lnTo>
                    <a:pt x="47625" y="1761236"/>
                  </a:lnTo>
                  <a:lnTo>
                    <a:pt x="47625" y="1773936"/>
                  </a:lnTo>
                  <a:lnTo>
                    <a:pt x="69850" y="1773936"/>
                  </a:lnTo>
                  <a:lnTo>
                    <a:pt x="76200" y="1761236"/>
                  </a:lnTo>
                  <a:close/>
                </a:path>
                <a:path w="1823720" h="1837689">
                  <a:moveTo>
                    <a:pt x="47625" y="918717"/>
                  </a:moveTo>
                  <a:lnTo>
                    <a:pt x="38100" y="928242"/>
                  </a:lnTo>
                  <a:lnTo>
                    <a:pt x="47625" y="928242"/>
                  </a:lnTo>
                  <a:lnTo>
                    <a:pt x="47625" y="918717"/>
                  </a:lnTo>
                  <a:close/>
                </a:path>
                <a:path w="1823720" h="1837689">
                  <a:moveTo>
                    <a:pt x="1823720" y="909192"/>
                  </a:moveTo>
                  <a:lnTo>
                    <a:pt x="1814195" y="909192"/>
                  </a:lnTo>
                  <a:lnTo>
                    <a:pt x="1804670" y="918717"/>
                  </a:lnTo>
                  <a:lnTo>
                    <a:pt x="47625" y="918717"/>
                  </a:lnTo>
                  <a:lnTo>
                    <a:pt x="47625" y="928242"/>
                  </a:lnTo>
                  <a:lnTo>
                    <a:pt x="1823720" y="928242"/>
                  </a:lnTo>
                  <a:lnTo>
                    <a:pt x="1823720" y="909192"/>
                  </a:lnTo>
                  <a:close/>
                </a:path>
                <a:path w="1823720" h="1837689">
                  <a:moveTo>
                    <a:pt x="1823720" y="0"/>
                  </a:moveTo>
                  <a:lnTo>
                    <a:pt x="1804670" y="0"/>
                  </a:lnTo>
                  <a:lnTo>
                    <a:pt x="1804670" y="918717"/>
                  </a:lnTo>
                  <a:lnTo>
                    <a:pt x="1814195" y="909192"/>
                  </a:lnTo>
                  <a:lnTo>
                    <a:pt x="1823720" y="909192"/>
                  </a:lnTo>
                  <a:lnTo>
                    <a:pt x="18237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716151" y="3293427"/>
            <a:ext cx="1122045" cy="55753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80975" marR="5080" indent="-168275">
              <a:lnSpc>
                <a:spcPts val="2030"/>
              </a:lnSpc>
              <a:spcBef>
                <a:spcPts val="275"/>
              </a:spcBef>
            </a:pPr>
            <a:r>
              <a:rPr dirty="0" sz="1800" spc="-25">
                <a:solidFill>
                  <a:srgbClr val="FF0000"/>
                </a:solidFill>
                <a:latin typeface="Tahoma"/>
                <a:cs typeface="Tahoma"/>
              </a:rPr>
              <a:t>Initial</a:t>
            </a:r>
            <a:r>
              <a:rPr dirty="0" sz="1800" spc="-114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Tahoma"/>
                <a:cs typeface="Tahoma"/>
              </a:rPr>
              <a:t>Data </a:t>
            </a:r>
            <a:r>
              <a:rPr dirty="0" sz="1800" spc="-10">
                <a:solidFill>
                  <a:srgbClr val="FF0000"/>
                </a:solidFill>
                <a:latin typeface="Tahoma"/>
                <a:cs typeface="Tahoma"/>
              </a:rPr>
              <a:t>Encoding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859391" y="3541712"/>
            <a:ext cx="1574800" cy="5581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-10">
                <a:solidFill>
                  <a:srgbClr val="006FC0"/>
                </a:solidFill>
                <a:latin typeface="Tahoma"/>
                <a:cs typeface="Tahoma"/>
              </a:rPr>
              <a:t>Trainable Transformation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754245" y="3541712"/>
            <a:ext cx="1277620" cy="5581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 indent="762000">
              <a:lnSpc>
                <a:spcPts val="2030"/>
              </a:lnSpc>
              <a:spcBef>
                <a:spcPts val="275"/>
              </a:spcBef>
            </a:pPr>
            <a:r>
              <a:rPr dirty="0" sz="1800" spc="-20">
                <a:solidFill>
                  <a:srgbClr val="00AF50"/>
                </a:solidFill>
                <a:latin typeface="Tahoma"/>
                <a:cs typeface="Tahoma"/>
              </a:rPr>
              <a:t>Data </a:t>
            </a:r>
            <a:r>
              <a:rPr dirty="0" sz="1800" spc="-10">
                <a:solidFill>
                  <a:srgbClr val="00AF50"/>
                </a:solidFill>
                <a:latin typeface="Tahoma"/>
                <a:cs typeface="Tahoma"/>
              </a:rPr>
              <a:t>Reuploading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02664"/>
            <a:ext cx="63639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75"/>
              <a:t>Data</a:t>
            </a:r>
            <a:r>
              <a:rPr dirty="0" spc="-434"/>
              <a:t> </a:t>
            </a:r>
            <a:r>
              <a:rPr dirty="0" spc="-200"/>
              <a:t>Reuploading</a:t>
            </a:r>
            <a:r>
              <a:rPr dirty="0" spc="-355"/>
              <a:t> </a:t>
            </a:r>
            <a:r>
              <a:rPr dirty="0" spc="-195"/>
              <a:t>Variations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20750" y="2482850"/>
            <a:ext cx="2492375" cy="1768475"/>
            <a:chOff x="920750" y="2482850"/>
            <a:chExt cx="2492375" cy="17684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450" y="2495550"/>
              <a:ext cx="2466975" cy="17430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27100" y="2489200"/>
              <a:ext cx="2479675" cy="1755775"/>
            </a:xfrm>
            <a:custGeom>
              <a:avLst/>
              <a:gdLst/>
              <a:ahLst/>
              <a:cxnLst/>
              <a:rect l="l" t="t" r="r" b="b"/>
              <a:pathLst>
                <a:path w="2479675" h="1755775">
                  <a:moveTo>
                    <a:pt x="0" y="1755775"/>
                  </a:moveTo>
                  <a:lnTo>
                    <a:pt x="2479675" y="1755775"/>
                  </a:lnTo>
                  <a:lnTo>
                    <a:pt x="2479675" y="0"/>
                  </a:lnTo>
                  <a:lnTo>
                    <a:pt x="0" y="0"/>
                  </a:lnTo>
                  <a:lnTo>
                    <a:pt x="0" y="1755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42900" y="1914525"/>
            <a:ext cx="3800475" cy="285750"/>
          </a:xfrm>
          <a:prstGeom prst="rect">
            <a:avLst/>
          </a:prstGeom>
          <a:solidFill>
            <a:srgbClr val="626296"/>
          </a:solidFill>
        </p:spPr>
        <p:txBody>
          <a:bodyPr wrap="square" lIns="0" tIns="52704" rIns="0" bIns="0" rtlCol="0" vert="horz">
            <a:spAutoFit/>
          </a:bodyPr>
          <a:lstStyle/>
          <a:p>
            <a:pPr marL="1106805">
              <a:lnSpc>
                <a:spcPct val="100000"/>
              </a:lnSpc>
              <a:spcBef>
                <a:spcPts val="414"/>
              </a:spcBef>
            </a:pP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Multi-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Qubit</a:t>
            </a:r>
            <a:r>
              <a:rPr dirty="0" sz="12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dirty="0" sz="12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Models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675" y="4351020"/>
            <a:ext cx="3700779" cy="1242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7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Procedure: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I.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Entanglement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3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trivially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extend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framework</a:t>
            </a:r>
            <a:r>
              <a:rPr dirty="0" sz="1200" spc="3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multiple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35"/>
              </a:lnSpc>
            </a:pPr>
            <a:r>
              <a:rPr dirty="0" sz="1200">
                <a:latin typeface="Times New Roman"/>
                <a:cs typeface="Times New Roman"/>
              </a:rPr>
              <a:t>qubits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thinking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each</a:t>
            </a:r>
            <a:r>
              <a:rPr dirty="0" u="sng" sz="1200" spc="-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qubit</a:t>
            </a:r>
            <a:r>
              <a:rPr dirty="0" u="sng" sz="1200" spc="-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learning</a:t>
            </a:r>
            <a:r>
              <a:rPr dirty="0" u="sng" sz="1200" spc="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different</a:t>
            </a:r>
            <a:r>
              <a:rPr dirty="0" u="sng" sz="1200" spc="-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730885">
              <a:lnSpc>
                <a:spcPct val="100000"/>
              </a:lnSpc>
              <a:spcBef>
                <a:spcPts val="850"/>
              </a:spcBef>
            </a:pPr>
            <a:r>
              <a:rPr dirty="0" sz="1200" spc="-10" b="1">
                <a:latin typeface="Times New Roman"/>
                <a:cs typeface="Times New Roman"/>
              </a:rPr>
              <a:t>Procedure: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II.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With </a:t>
            </a:r>
            <a:r>
              <a:rPr dirty="0" sz="1200" spc="-10" b="1">
                <a:latin typeface="Times New Roman"/>
                <a:cs typeface="Times New Roman"/>
              </a:rPr>
              <a:t>Entanglement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ts val="1430"/>
              </a:lnSpc>
              <a:spcBef>
                <a:spcPts val="114"/>
              </a:spcBef>
            </a:pP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extend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framework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multiple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qubits,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can </a:t>
            </a:r>
            <a:r>
              <a:rPr dirty="0" sz="1200">
                <a:latin typeface="Times New Roman"/>
                <a:cs typeface="Times New Roman"/>
              </a:rPr>
              <a:t>also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advantage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entanglement.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0675" y="5747384"/>
            <a:ext cx="8695055" cy="6076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4996815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125">
                <a:latin typeface="Times New Roman"/>
                <a:cs typeface="Times New Roman"/>
              </a:rPr>
              <a:t> 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create</a:t>
            </a:r>
            <a:r>
              <a:rPr dirty="0" u="sng" sz="1200" spc="12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cyclic</a:t>
            </a:r>
            <a:r>
              <a:rPr dirty="0" u="sng" sz="1200" spc="1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entanglement</a:t>
            </a:r>
            <a:r>
              <a:rPr dirty="0" sz="1200" spc="110" i="1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between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different </a:t>
            </a:r>
            <a:r>
              <a:rPr dirty="0" sz="1200">
                <a:latin typeface="Times New Roman"/>
                <a:cs typeface="Times New Roman"/>
              </a:rPr>
              <a:t>qubits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similar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to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explicit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models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821305">
              <a:lnSpc>
                <a:spcPct val="100000"/>
              </a:lnSpc>
              <a:spcBef>
                <a:spcPts val="700"/>
              </a:spcBef>
            </a:pP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[1] A.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Pérez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Salinas, A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Cervera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Lierta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E.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Gil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Fuster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J.I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Latorre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Data</a:t>
            </a:r>
            <a:r>
              <a:rPr dirty="0" u="sng" sz="800" spc="-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re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-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uploading</a:t>
            </a:r>
            <a:r>
              <a:rPr dirty="0" u="sng" sz="8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for a</a:t>
            </a:r>
            <a:r>
              <a:rPr dirty="0" u="sng" sz="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universal</a:t>
            </a:r>
            <a:r>
              <a:rPr dirty="0" u="sng" sz="8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quantum</a:t>
            </a:r>
            <a:r>
              <a:rPr dirty="0" u="sng" sz="800" spc="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classifier,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Quantum.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4</a:t>
            </a:r>
            <a:r>
              <a:rPr dirty="0" u="sng" sz="800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(2020) </a:t>
            </a:r>
            <a:r>
              <a:rPr dirty="0" u="sng" sz="8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226</a:t>
            </a:r>
            <a:r>
              <a:rPr dirty="0" sz="800" spc="-20">
                <a:solidFill>
                  <a:srgbClr val="467885"/>
                </a:solidFill>
                <a:latin typeface="Times New Roman"/>
                <a:cs typeface="Times New Roman"/>
                <a:hlinkClick r:id="rId3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57375" y="2293620"/>
            <a:ext cx="62103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Times New Roman"/>
                <a:cs typeface="Times New Roman"/>
              </a:rPr>
              <a:t>Source:</a:t>
            </a:r>
            <a:r>
              <a:rPr dirty="0" sz="950" spc="155" b="1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[1]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400550" y="1981200"/>
            <a:ext cx="7296150" cy="4042410"/>
            <a:chOff x="4400550" y="1981200"/>
            <a:chExt cx="7296150" cy="4042410"/>
          </a:xfrm>
        </p:grpSpPr>
        <p:sp>
          <p:nvSpPr>
            <p:cNvPr id="11" name="object 11" descr=""/>
            <p:cNvSpPr/>
            <p:nvPr/>
          </p:nvSpPr>
          <p:spPr>
            <a:xfrm>
              <a:off x="4410075" y="1990725"/>
              <a:ext cx="0" cy="4023360"/>
            </a:xfrm>
            <a:custGeom>
              <a:avLst/>
              <a:gdLst/>
              <a:ahLst/>
              <a:cxnLst/>
              <a:rect l="l" t="t" r="r" b="b"/>
              <a:pathLst>
                <a:path w="0" h="4023360">
                  <a:moveTo>
                    <a:pt x="0" y="0"/>
                  </a:moveTo>
                  <a:lnTo>
                    <a:pt x="0" y="4023360"/>
                  </a:lnTo>
                </a:path>
              </a:pathLst>
            </a:custGeom>
            <a:ln w="19050">
              <a:solidFill>
                <a:srgbClr val="48486E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6325" y="3238500"/>
              <a:ext cx="6810375" cy="70485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681725" y="4091051"/>
              <a:ext cx="266700" cy="323850"/>
            </a:xfrm>
            <a:custGeom>
              <a:avLst/>
              <a:gdLst/>
              <a:ahLst/>
              <a:cxnLst/>
              <a:rect l="l" t="t" r="r" b="b"/>
              <a:pathLst>
                <a:path w="266700" h="323850">
                  <a:moveTo>
                    <a:pt x="222123" y="0"/>
                  </a:moveTo>
                  <a:lnTo>
                    <a:pt x="44450" y="0"/>
                  </a:lnTo>
                  <a:lnTo>
                    <a:pt x="27110" y="3480"/>
                  </a:lnTo>
                  <a:lnTo>
                    <a:pt x="12985" y="12985"/>
                  </a:lnTo>
                  <a:lnTo>
                    <a:pt x="3480" y="27110"/>
                  </a:lnTo>
                  <a:lnTo>
                    <a:pt x="0" y="44450"/>
                  </a:lnTo>
                  <a:lnTo>
                    <a:pt x="0" y="279273"/>
                  </a:lnTo>
                  <a:lnTo>
                    <a:pt x="3480" y="296632"/>
                  </a:lnTo>
                  <a:lnTo>
                    <a:pt x="12985" y="310800"/>
                  </a:lnTo>
                  <a:lnTo>
                    <a:pt x="27110" y="320349"/>
                  </a:lnTo>
                  <a:lnTo>
                    <a:pt x="44450" y="323850"/>
                  </a:lnTo>
                  <a:lnTo>
                    <a:pt x="222123" y="323850"/>
                  </a:lnTo>
                  <a:lnTo>
                    <a:pt x="239482" y="320349"/>
                  </a:lnTo>
                  <a:lnTo>
                    <a:pt x="253650" y="310800"/>
                  </a:lnTo>
                  <a:lnTo>
                    <a:pt x="263199" y="296632"/>
                  </a:lnTo>
                  <a:lnTo>
                    <a:pt x="266700" y="279273"/>
                  </a:lnTo>
                  <a:lnTo>
                    <a:pt x="266700" y="44450"/>
                  </a:lnTo>
                  <a:lnTo>
                    <a:pt x="263199" y="27110"/>
                  </a:lnTo>
                  <a:lnTo>
                    <a:pt x="253650" y="12985"/>
                  </a:lnTo>
                  <a:lnTo>
                    <a:pt x="239482" y="3480"/>
                  </a:lnTo>
                  <a:lnTo>
                    <a:pt x="222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81725" y="4091051"/>
              <a:ext cx="266700" cy="323850"/>
            </a:xfrm>
            <a:custGeom>
              <a:avLst/>
              <a:gdLst/>
              <a:ahLst/>
              <a:cxnLst/>
              <a:rect l="l" t="t" r="r" b="b"/>
              <a:pathLst>
                <a:path w="266700" h="323850">
                  <a:moveTo>
                    <a:pt x="0" y="44450"/>
                  </a:moveTo>
                  <a:lnTo>
                    <a:pt x="3480" y="27110"/>
                  </a:lnTo>
                  <a:lnTo>
                    <a:pt x="12985" y="12985"/>
                  </a:lnTo>
                  <a:lnTo>
                    <a:pt x="27110" y="3480"/>
                  </a:lnTo>
                  <a:lnTo>
                    <a:pt x="44450" y="0"/>
                  </a:lnTo>
                  <a:lnTo>
                    <a:pt x="222123" y="0"/>
                  </a:lnTo>
                  <a:lnTo>
                    <a:pt x="239482" y="3480"/>
                  </a:lnTo>
                  <a:lnTo>
                    <a:pt x="253650" y="12985"/>
                  </a:lnTo>
                  <a:lnTo>
                    <a:pt x="263199" y="27110"/>
                  </a:lnTo>
                  <a:lnTo>
                    <a:pt x="266700" y="44450"/>
                  </a:lnTo>
                  <a:lnTo>
                    <a:pt x="266700" y="279273"/>
                  </a:lnTo>
                  <a:lnTo>
                    <a:pt x="263199" y="296632"/>
                  </a:lnTo>
                  <a:lnTo>
                    <a:pt x="253650" y="310800"/>
                  </a:lnTo>
                  <a:lnTo>
                    <a:pt x="239482" y="320349"/>
                  </a:lnTo>
                  <a:lnTo>
                    <a:pt x="222123" y="323850"/>
                  </a:lnTo>
                  <a:lnTo>
                    <a:pt x="44450" y="323850"/>
                  </a:lnTo>
                  <a:lnTo>
                    <a:pt x="27110" y="320349"/>
                  </a:lnTo>
                  <a:lnTo>
                    <a:pt x="12985" y="310800"/>
                  </a:lnTo>
                  <a:lnTo>
                    <a:pt x="3480" y="296632"/>
                  </a:lnTo>
                  <a:lnTo>
                    <a:pt x="0" y="279273"/>
                  </a:lnTo>
                  <a:lnTo>
                    <a:pt x="0" y="44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676775" y="1914525"/>
            <a:ext cx="7229475" cy="276225"/>
          </a:xfrm>
          <a:prstGeom prst="rect">
            <a:avLst/>
          </a:prstGeom>
          <a:solidFill>
            <a:srgbClr val="31314B"/>
          </a:solidFill>
        </p:spPr>
        <p:txBody>
          <a:bodyPr wrap="square" lIns="0" tIns="48895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385"/>
              </a:spcBef>
            </a:pPr>
            <a:r>
              <a:rPr dirty="0" sz="1200" spc="-90" b="1">
                <a:solidFill>
                  <a:srgbClr val="FFFFFF"/>
                </a:solidFill>
                <a:latin typeface="Tahoma"/>
                <a:cs typeface="Tahoma"/>
              </a:rPr>
              <a:t>Linear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Weighted</a:t>
            </a:r>
            <a:r>
              <a:rPr dirty="0" sz="12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dirty="0" sz="12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Models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65059" y="1669478"/>
            <a:ext cx="166878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60" b="1">
                <a:solidFill>
                  <a:srgbClr val="FF0000"/>
                </a:solidFill>
                <a:latin typeface="Tahoma"/>
                <a:cs typeface="Tahoma"/>
              </a:rPr>
              <a:t>IDEA</a:t>
            </a:r>
            <a:r>
              <a:rPr dirty="0" sz="1100" spc="-4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65" b="1">
                <a:solidFill>
                  <a:srgbClr val="FF0000"/>
                </a:solidFill>
                <a:latin typeface="Tahoma"/>
                <a:cs typeface="Tahoma"/>
              </a:rPr>
              <a:t>!</a:t>
            </a:r>
            <a:r>
              <a:rPr dirty="0" sz="1100" spc="-2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FF0000"/>
                </a:solidFill>
                <a:latin typeface="Tahoma"/>
                <a:cs typeface="Tahoma"/>
              </a:rPr>
              <a:t>Encode</a:t>
            </a:r>
            <a:r>
              <a:rPr dirty="0" sz="11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linear</a:t>
            </a:r>
            <a:r>
              <a:rPr dirty="0" sz="1100" spc="-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ahoma"/>
                <a:cs typeface="Tahoma"/>
              </a:rPr>
              <a:t>units.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83759" y="2279015"/>
            <a:ext cx="715200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1335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Weighted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Sum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DR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Models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430"/>
              </a:lnSpc>
              <a:spcBef>
                <a:spcPts val="114"/>
              </a:spcBef>
            </a:pPr>
            <a:r>
              <a:rPr dirty="0" sz="1200" spc="-55">
                <a:latin typeface="Times New Roman"/>
                <a:cs typeface="Times New Roman"/>
              </a:rPr>
              <a:t>We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can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incorporate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5" i="1">
                <a:latin typeface="Times New Roman"/>
                <a:cs typeface="Times New Roman"/>
              </a:rPr>
              <a:t>stronger</a:t>
            </a:r>
            <a:r>
              <a:rPr dirty="0" sz="1200" spc="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idea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from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deep</a:t>
            </a:r>
            <a:r>
              <a:rPr dirty="0" sz="1200" spc="3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neural</a:t>
            </a:r>
            <a:r>
              <a:rPr dirty="0" sz="1200" spc="3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networks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into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framework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u="sng" sz="1200" spc="-20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functions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weighted</a:t>
            </a:r>
            <a:r>
              <a:rPr dirty="0" u="sng" sz="12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sum</a:t>
            </a:r>
            <a:r>
              <a:rPr dirty="0" sz="1200" spc="-10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 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trivial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powerful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modification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3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 </a:t>
            </a:r>
            <a:r>
              <a:rPr dirty="0" sz="1200" spc="-10">
                <a:latin typeface="Times New Roman"/>
                <a:cs typeface="Times New Roman"/>
              </a:rPr>
              <a:t>models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4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swap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vanilla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reuploading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5">
                <a:latin typeface="Times New Roman"/>
                <a:cs typeface="Times New Roman"/>
              </a:rPr>
              <a:t> the </a:t>
            </a:r>
            <a:r>
              <a:rPr dirty="0" sz="1200" spc="-5" b="1">
                <a:latin typeface="Times New Roman"/>
                <a:cs typeface="Times New Roman"/>
              </a:rPr>
              <a:t>Dense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Layer </a:t>
            </a:r>
            <a:r>
              <a:rPr dirty="0" sz="1200" spc="-10">
                <a:latin typeface="Times New Roman"/>
                <a:cs typeface="Times New Roman"/>
              </a:rPr>
              <a:t>style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weighted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features.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This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allows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model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to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learn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richer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functions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from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data.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24905" y="4111688"/>
            <a:ext cx="1314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800">
                <a:latin typeface="Cambria Math"/>
                <a:cs typeface="Cambria Math"/>
              </a:rPr>
              <a:t>𝑥</a:t>
            </a:r>
            <a:r>
              <a:rPr dirty="0" sz="1550" spc="-215">
                <a:latin typeface="Cambria Math"/>
                <a:cs typeface="Cambria Math"/>
              </a:rPr>
              <a:t>Ԧ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943600" y="3857625"/>
            <a:ext cx="276225" cy="398780"/>
          </a:xfrm>
          <a:custGeom>
            <a:avLst/>
            <a:gdLst/>
            <a:ahLst/>
            <a:cxnLst/>
            <a:rect l="l" t="t" r="r" b="b"/>
            <a:pathLst>
              <a:path w="276225" h="398779">
                <a:moveTo>
                  <a:pt x="228600" y="379730"/>
                </a:moveTo>
                <a:lnTo>
                  <a:pt x="0" y="379730"/>
                </a:lnTo>
                <a:lnTo>
                  <a:pt x="0" y="398780"/>
                </a:lnTo>
                <a:lnTo>
                  <a:pt x="247650" y="398780"/>
                </a:lnTo>
                <a:lnTo>
                  <a:pt x="247650" y="389255"/>
                </a:lnTo>
                <a:lnTo>
                  <a:pt x="228600" y="389255"/>
                </a:lnTo>
                <a:lnTo>
                  <a:pt x="228600" y="379730"/>
                </a:lnTo>
                <a:close/>
              </a:path>
              <a:path w="276225" h="398779">
                <a:moveTo>
                  <a:pt x="247650" y="63500"/>
                </a:moveTo>
                <a:lnTo>
                  <a:pt x="228600" y="63500"/>
                </a:lnTo>
                <a:lnTo>
                  <a:pt x="228600" y="389255"/>
                </a:lnTo>
                <a:lnTo>
                  <a:pt x="238125" y="379730"/>
                </a:lnTo>
                <a:lnTo>
                  <a:pt x="247650" y="379730"/>
                </a:lnTo>
                <a:lnTo>
                  <a:pt x="247650" y="63500"/>
                </a:lnTo>
                <a:close/>
              </a:path>
              <a:path w="276225" h="398779">
                <a:moveTo>
                  <a:pt x="247650" y="379730"/>
                </a:moveTo>
                <a:lnTo>
                  <a:pt x="238125" y="379730"/>
                </a:lnTo>
                <a:lnTo>
                  <a:pt x="228600" y="389255"/>
                </a:lnTo>
                <a:lnTo>
                  <a:pt x="247650" y="389255"/>
                </a:lnTo>
                <a:lnTo>
                  <a:pt x="247650" y="379730"/>
                </a:lnTo>
                <a:close/>
              </a:path>
              <a:path w="276225" h="398779">
                <a:moveTo>
                  <a:pt x="238125" y="0"/>
                </a:moveTo>
                <a:lnTo>
                  <a:pt x="200025" y="76200"/>
                </a:lnTo>
                <a:lnTo>
                  <a:pt x="228600" y="76200"/>
                </a:lnTo>
                <a:lnTo>
                  <a:pt x="228600" y="63500"/>
                </a:lnTo>
                <a:lnTo>
                  <a:pt x="269875" y="63500"/>
                </a:lnTo>
                <a:lnTo>
                  <a:pt x="238125" y="0"/>
                </a:lnTo>
                <a:close/>
              </a:path>
              <a:path w="276225" h="398779">
                <a:moveTo>
                  <a:pt x="269875" y="63500"/>
                </a:moveTo>
                <a:lnTo>
                  <a:pt x="247650" y="63500"/>
                </a:lnTo>
                <a:lnTo>
                  <a:pt x="247650" y="76200"/>
                </a:lnTo>
                <a:lnTo>
                  <a:pt x="276225" y="76200"/>
                </a:lnTo>
                <a:lnTo>
                  <a:pt x="26987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991478" y="4274439"/>
            <a:ext cx="4279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Times New Roman"/>
                <a:cs typeface="Times New Roman"/>
              </a:rPr>
              <a:t>Encode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085076" y="4084701"/>
            <a:ext cx="898525" cy="336550"/>
            <a:chOff x="7085076" y="4084701"/>
            <a:chExt cx="898525" cy="336550"/>
          </a:xfrm>
        </p:grpSpPr>
        <p:sp>
          <p:nvSpPr>
            <p:cNvPr id="22" name="object 22" descr=""/>
            <p:cNvSpPr/>
            <p:nvPr/>
          </p:nvSpPr>
          <p:spPr>
            <a:xfrm>
              <a:off x="7720076" y="4091051"/>
              <a:ext cx="257175" cy="323850"/>
            </a:xfrm>
            <a:custGeom>
              <a:avLst/>
              <a:gdLst/>
              <a:ahLst/>
              <a:cxnLst/>
              <a:rect l="l" t="t" r="r" b="b"/>
              <a:pathLst>
                <a:path w="257175" h="323850">
                  <a:moveTo>
                    <a:pt x="214249" y="0"/>
                  </a:moveTo>
                  <a:lnTo>
                    <a:pt x="42799" y="0"/>
                  </a:lnTo>
                  <a:lnTo>
                    <a:pt x="26146" y="3365"/>
                  </a:lnTo>
                  <a:lnTo>
                    <a:pt x="12541" y="12541"/>
                  </a:lnTo>
                  <a:lnTo>
                    <a:pt x="3365" y="26146"/>
                  </a:lnTo>
                  <a:lnTo>
                    <a:pt x="0" y="42799"/>
                  </a:lnTo>
                  <a:lnTo>
                    <a:pt x="0" y="280924"/>
                  </a:lnTo>
                  <a:lnTo>
                    <a:pt x="3365" y="297596"/>
                  </a:lnTo>
                  <a:lnTo>
                    <a:pt x="12541" y="311245"/>
                  </a:lnTo>
                  <a:lnTo>
                    <a:pt x="26146" y="320464"/>
                  </a:lnTo>
                  <a:lnTo>
                    <a:pt x="42799" y="323850"/>
                  </a:lnTo>
                  <a:lnTo>
                    <a:pt x="214249" y="323850"/>
                  </a:lnTo>
                  <a:lnTo>
                    <a:pt x="230921" y="320464"/>
                  </a:lnTo>
                  <a:lnTo>
                    <a:pt x="244570" y="311245"/>
                  </a:lnTo>
                  <a:lnTo>
                    <a:pt x="253789" y="297596"/>
                  </a:lnTo>
                  <a:lnTo>
                    <a:pt x="257175" y="280924"/>
                  </a:lnTo>
                  <a:lnTo>
                    <a:pt x="257175" y="42799"/>
                  </a:lnTo>
                  <a:lnTo>
                    <a:pt x="253789" y="26146"/>
                  </a:lnTo>
                  <a:lnTo>
                    <a:pt x="244570" y="12541"/>
                  </a:lnTo>
                  <a:lnTo>
                    <a:pt x="230921" y="3365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720076" y="4091051"/>
              <a:ext cx="257175" cy="323850"/>
            </a:xfrm>
            <a:custGeom>
              <a:avLst/>
              <a:gdLst/>
              <a:ahLst/>
              <a:cxnLst/>
              <a:rect l="l" t="t" r="r" b="b"/>
              <a:pathLst>
                <a:path w="257175" h="323850">
                  <a:moveTo>
                    <a:pt x="0" y="42799"/>
                  </a:moveTo>
                  <a:lnTo>
                    <a:pt x="3365" y="26146"/>
                  </a:lnTo>
                  <a:lnTo>
                    <a:pt x="12541" y="12541"/>
                  </a:lnTo>
                  <a:lnTo>
                    <a:pt x="26146" y="3365"/>
                  </a:lnTo>
                  <a:lnTo>
                    <a:pt x="42799" y="0"/>
                  </a:lnTo>
                  <a:lnTo>
                    <a:pt x="214249" y="0"/>
                  </a:lnTo>
                  <a:lnTo>
                    <a:pt x="230921" y="3365"/>
                  </a:lnTo>
                  <a:lnTo>
                    <a:pt x="244570" y="12541"/>
                  </a:lnTo>
                  <a:lnTo>
                    <a:pt x="253789" y="26146"/>
                  </a:lnTo>
                  <a:lnTo>
                    <a:pt x="257175" y="42799"/>
                  </a:lnTo>
                  <a:lnTo>
                    <a:pt x="257175" y="280924"/>
                  </a:lnTo>
                  <a:lnTo>
                    <a:pt x="253789" y="297596"/>
                  </a:lnTo>
                  <a:lnTo>
                    <a:pt x="244570" y="311245"/>
                  </a:lnTo>
                  <a:lnTo>
                    <a:pt x="230921" y="320464"/>
                  </a:lnTo>
                  <a:lnTo>
                    <a:pt x="214249" y="323850"/>
                  </a:lnTo>
                  <a:lnTo>
                    <a:pt x="42799" y="323850"/>
                  </a:lnTo>
                  <a:lnTo>
                    <a:pt x="26146" y="320464"/>
                  </a:lnTo>
                  <a:lnTo>
                    <a:pt x="12541" y="311245"/>
                  </a:lnTo>
                  <a:lnTo>
                    <a:pt x="3365" y="297596"/>
                  </a:lnTo>
                  <a:lnTo>
                    <a:pt x="0" y="280924"/>
                  </a:lnTo>
                  <a:lnTo>
                    <a:pt x="0" y="427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091426" y="4091051"/>
              <a:ext cx="390525" cy="323850"/>
            </a:xfrm>
            <a:custGeom>
              <a:avLst/>
              <a:gdLst/>
              <a:ahLst/>
              <a:cxnLst/>
              <a:rect l="l" t="t" r="r" b="b"/>
              <a:pathLst>
                <a:path w="390525" h="323850">
                  <a:moveTo>
                    <a:pt x="336423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748"/>
                  </a:lnTo>
                  <a:lnTo>
                    <a:pt x="4236" y="290792"/>
                  </a:lnTo>
                  <a:lnTo>
                    <a:pt x="15795" y="307990"/>
                  </a:lnTo>
                  <a:lnTo>
                    <a:pt x="32950" y="319593"/>
                  </a:lnTo>
                  <a:lnTo>
                    <a:pt x="53975" y="323850"/>
                  </a:lnTo>
                  <a:lnTo>
                    <a:pt x="336423" y="323850"/>
                  </a:lnTo>
                  <a:lnTo>
                    <a:pt x="357467" y="319593"/>
                  </a:lnTo>
                  <a:lnTo>
                    <a:pt x="374665" y="307990"/>
                  </a:lnTo>
                  <a:lnTo>
                    <a:pt x="386268" y="290792"/>
                  </a:lnTo>
                  <a:lnTo>
                    <a:pt x="390525" y="269748"/>
                  </a:lnTo>
                  <a:lnTo>
                    <a:pt x="390525" y="53975"/>
                  </a:lnTo>
                  <a:lnTo>
                    <a:pt x="386268" y="32950"/>
                  </a:lnTo>
                  <a:lnTo>
                    <a:pt x="374665" y="15795"/>
                  </a:lnTo>
                  <a:lnTo>
                    <a:pt x="357467" y="4236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E3C1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91426" y="4091051"/>
              <a:ext cx="390525" cy="323850"/>
            </a:xfrm>
            <a:custGeom>
              <a:avLst/>
              <a:gdLst/>
              <a:ahLst/>
              <a:cxnLst/>
              <a:rect l="l" t="t" r="r" b="b"/>
              <a:pathLst>
                <a:path w="390525" h="323850">
                  <a:moveTo>
                    <a:pt x="0" y="53975"/>
                  </a:moveTo>
                  <a:lnTo>
                    <a:pt x="4236" y="32950"/>
                  </a:lnTo>
                  <a:lnTo>
                    <a:pt x="15795" y="15795"/>
                  </a:lnTo>
                  <a:lnTo>
                    <a:pt x="32950" y="4236"/>
                  </a:lnTo>
                  <a:lnTo>
                    <a:pt x="53975" y="0"/>
                  </a:lnTo>
                  <a:lnTo>
                    <a:pt x="336423" y="0"/>
                  </a:lnTo>
                  <a:lnTo>
                    <a:pt x="357467" y="4236"/>
                  </a:lnTo>
                  <a:lnTo>
                    <a:pt x="374665" y="15795"/>
                  </a:lnTo>
                  <a:lnTo>
                    <a:pt x="386268" y="32950"/>
                  </a:lnTo>
                  <a:lnTo>
                    <a:pt x="390525" y="53975"/>
                  </a:lnTo>
                  <a:lnTo>
                    <a:pt x="390525" y="269748"/>
                  </a:lnTo>
                  <a:lnTo>
                    <a:pt x="386268" y="290792"/>
                  </a:lnTo>
                  <a:lnTo>
                    <a:pt x="374665" y="307990"/>
                  </a:lnTo>
                  <a:lnTo>
                    <a:pt x="357467" y="319593"/>
                  </a:lnTo>
                  <a:lnTo>
                    <a:pt x="336423" y="323850"/>
                  </a:lnTo>
                  <a:lnTo>
                    <a:pt x="53975" y="323850"/>
                  </a:lnTo>
                  <a:lnTo>
                    <a:pt x="32950" y="319593"/>
                  </a:lnTo>
                  <a:lnTo>
                    <a:pt x="15795" y="307990"/>
                  </a:lnTo>
                  <a:lnTo>
                    <a:pt x="4236" y="290792"/>
                  </a:lnTo>
                  <a:lnTo>
                    <a:pt x="0" y="269748"/>
                  </a:lnTo>
                  <a:lnTo>
                    <a:pt x="0" y="539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46290" y="4156710"/>
              <a:ext cx="237490" cy="48260"/>
            </a:xfrm>
            <a:custGeom>
              <a:avLst/>
              <a:gdLst/>
              <a:ahLst/>
              <a:cxnLst/>
              <a:rect l="l" t="t" r="r" b="b"/>
              <a:pathLst>
                <a:path w="237490" h="48260">
                  <a:moveTo>
                    <a:pt x="212470" y="0"/>
                  </a:moveTo>
                  <a:lnTo>
                    <a:pt x="207263" y="5841"/>
                  </a:lnTo>
                  <a:lnTo>
                    <a:pt x="222884" y="19431"/>
                  </a:lnTo>
                  <a:lnTo>
                    <a:pt x="0" y="19431"/>
                  </a:lnTo>
                  <a:lnTo>
                    <a:pt x="0" y="28575"/>
                  </a:lnTo>
                  <a:lnTo>
                    <a:pt x="222884" y="28575"/>
                  </a:lnTo>
                  <a:lnTo>
                    <a:pt x="207263" y="42163"/>
                  </a:lnTo>
                  <a:lnTo>
                    <a:pt x="212470" y="48132"/>
                  </a:lnTo>
                  <a:lnTo>
                    <a:pt x="236981" y="26923"/>
                  </a:lnTo>
                  <a:lnTo>
                    <a:pt x="236981" y="21208"/>
                  </a:lnTo>
                  <a:lnTo>
                    <a:pt x="212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100951" y="4115117"/>
            <a:ext cx="81851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455930" algn="l"/>
                <a:tab pos="673100" algn="l"/>
              </a:tabLst>
            </a:pPr>
            <a:r>
              <a:rPr dirty="0" baseline="1792" sz="2325" spc="-37">
                <a:latin typeface="Cambria Math"/>
                <a:cs typeface="Cambria Math"/>
              </a:rPr>
              <a:t>𝑤</a:t>
            </a:r>
            <a:r>
              <a:rPr dirty="0" baseline="-11574" sz="1800" spc="-37">
                <a:latin typeface="Cambria Math"/>
                <a:cs typeface="Cambria Math"/>
              </a:rPr>
              <a:t>0</a:t>
            </a:r>
            <a:r>
              <a:rPr dirty="0" baseline="-11574" sz="1800">
                <a:latin typeface="Cambria Math"/>
                <a:cs typeface="Cambria Math"/>
              </a:rPr>
              <a:t>	</a:t>
            </a:r>
            <a:r>
              <a:rPr dirty="0" sz="1550" spc="-50">
                <a:latin typeface="Cambria Math"/>
                <a:cs typeface="Cambria Math"/>
              </a:rPr>
              <a:t>∘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baseline="1792" sz="2325" spc="-1200">
                <a:latin typeface="Cambria Math"/>
                <a:cs typeface="Cambria Math"/>
              </a:rPr>
              <a:t>𝑥</a:t>
            </a:r>
            <a:r>
              <a:rPr dirty="0" baseline="1792" sz="2325" spc="-330">
                <a:latin typeface="Cambria Math"/>
                <a:cs typeface="Cambria Math"/>
              </a:rPr>
              <a:t>Ԧ</a:t>
            </a:r>
            <a:endParaRPr baseline="1792" sz="2325">
              <a:latin typeface="Cambria Math"/>
              <a:cs typeface="Cambria Math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972425" y="3943350"/>
            <a:ext cx="353060" cy="311785"/>
          </a:xfrm>
          <a:custGeom>
            <a:avLst/>
            <a:gdLst/>
            <a:ahLst/>
            <a:cxnLst/>
            <a:rect l="l" t="t" r="r" b="b"/>
            <a:pathLst>
              <a:path w="353059" h="311785">
                <a:moveTo>
                  <a:pt x="305180" y="292354"/>
                </a:moveTo>
                <a:lnTo>
                  <a:pt x="0" y="292354"/>
                </a:lnTo>
                <a:lnTo>
                  <a:pt x="0" y="311404"/>
                </a:lnTo>
                <a:lnTo>
                  <a:pt x="324230" y="311404"/>
                </a:lnTo>
                <a:lnTo>
                  <a:pt x="324230" y="301879"/>
                </a:lnTo>
                <a:lnTo>
                  <a:pt x="305180" y="301879"/>
                </a:lnTo>
                <a:lnTo>
                  <a:pt x="305180" y="292354"/>
                </a:lnTo>
                <a:close/>
              </a:path>
              <a:path w="353059" h="311785">
                <a:moveTo>
                  <a:pt x="324230" y="63500"/>
                </a:moveTo>
                <a:lnTo>
                  <a:pt x="305180" y="63500"/>
                </a:lnTo>
                <a:lnTo>
                  <a:pt x="305180" y="301879"/>
                </a:lnTo>
                <a:lnTo>
                  <a:pt x="314705" y="292354"/>
                </a:lnTo>
                <a:lnTo>
                  <a:pt x="324230" y="292354"/>
                </a:lnTo>
                <a:lnTo>
                  <a:pt x="324230" y="63500"/>
                </a:lnTo>
                <a:close/>
              </a:path>
              <a:path w="353059" h="311785">
                <a:moveTo>
                  <a:pt x="324230" y="292354"/>
                </a:moveTo>
                <a:lnTo>
                  <a:pt x="314705" y="292354"/>
                </a:lnTo>
                <a:lnTo>
                  <a:pt x="305180" y="301879"/>
                </a:lnTo>
                <a:lnTo>
                  <a:pt x="324230" y="301879"/>
                </a:lnTo>
                <a:lnTo>
                  <a:pt x="324230" y="292354"/>
                </a:lnTo>
                <a:close/>
              </a:path>
              <a:path w="353059" h="311785">
                <a:moveTo>
                  <a:pt x="314705" y="0"/>
                </a:moveTo>
                <a:lnTo>
                  <a:pt x="276605" y="76200"/>
                </a:lnTo>
                <a:lnTo>
                  <a:pt x="305180" y="76200"/>
                </a:lnTo>
                <a:lnTo>
                  <a:pt x="305180" y="63500"/>
                </a:lnTo>
                <a:lnTo>
                  <a:pt x="346455" y="63500"/>
                </a:lnTo>
                <a:lnTo>
                  <a:pt x="314705" y="0"/>
                </a:lnTo>
                <a:close/>
              </a:path>
              <a:path w="353059" h="311785">
                <a:moveTo>
                  <a:pt x="346455" y="63500"/>
                </a:moveTo>
                <a:lnTo>
                  <a:pt x="324230" y="63500"/>
                </a:lnTo>
                <a:lnTo>
                  <a:pt x="324230" y="76200"/>
                </a:lnTo>
                <a:lnTo>
                  <a:pt x="352805" y="76200"/>
                </a:lnTo>
                <a:lnTo>
                  <a:pt x="34645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029575" y="4259897"/>
            <a:ext cx="4279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Times New Roman"/>
                <a:cs typeface="Times New Roman"/>
              </a:rPr>
              <a:t>Encode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8961501" y="4084701"/>
            <a:ext cx="889000" cy="336550"/>
            <a:chOff x="8961501" y="4084701"/>
            <a:chExt cx="889000" cy="336550"/>
          </a:xfrm>
        </p:grpSpPr>
        <p:sp>
          <p:nvSpPr>
            <p:cNvPr id="31" name="object 31" descr=""/>
            <p:cNvSpPr/>
            <p:nvPr/>
          </p:nvSpPr>
          <p:spPr>
            <a:xfrm>
              <a:off x="9577451" y="4091051"/>
              <a:ext cx="266700" cy="323850"/>
            </a:xfrm>
            <a:custGeom>
              <a:avLst/>
              <a:gdLst/>
              <a:ahLst/>
              <a:cxnLst/>
              <a:rect l="l" t="t" r="r" b="b"/>
              <a:pathLst>
                <a:path w="266700" h="323850">
                  <a:moveTo>
                    <a:pt x="222123" y="0"/>
                  </a:moveTo>
                  <a:lnTo>
                    <a:pt x="44450" y="0"/>
                  </a:lnTo>
                  <a:lnTo>
                    <a:pt x="27110" y="3480"/>
                  </a:lnTo>
                  <a:lnTo>
                    <a:pt x="12985" y="12985"/>
                  </a:lnTo>
                  <a:lnTo>
                    <a:pt x="3480" y="27110"/>
                  </a:lnTo>
                  <a:lnTo>
                    <a:pt x="0" y="44450"/>
                  </a:lnTo>
                  <a:lnTo>
                    <a:pt x="0" y="279273"/>
                  </a:lnTo>
                  <a:lnTo>
                    <a:pt x="3480" y="296632"/>
                  </a:lnTo>
                  <a:lnTo>
                    <a:pt x="12985" y="310800"/>
                  </a:lnTo>
                  <a:lnTo>
                    <a:pt x="27110" y="320349"/>
                  </a:lnTo>
                  <a:lnTo>
                    <a:pt x="44450" y="323850"/>
                  </a:lnTo>
                  <a:lnTo>
                    <a:pt x="222123" y="323850"/>
                  </a:lnTo>
                  <a:lnTo>
                    <a:pt x="239482" y="320349"/>
                  </a:lnTo>
                  <a:lnTo>
                    <a:pt x="253650" y="310800"/>
                  </a:lnTo>
                  <a:lnTo>
                    <a:pt x="263199" y="296632"/>
                  </a:lnTo>
                  <a:lnTo>
                    <a:pt x="266700" y="279273"/>
                  </a:lnTo>
                  <a:lnTo>
                    <a:pt x="266700" y="44450"/>
                  </a:lnTo>
                  <a:lnTo>
                    <a:pt x="263199" y="27110"/>
                  </a:lnTo>
                  <a:lnTo>
                    <a:pt x="253650" y="12985"/>
                  </a:lnTo>
                  <a:lnTo>
                    <a:pt x="239482" y="3480"/>
                  </a:lnTo>
                  <a:lnTo>
                    <a:pt x="222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577451" y="4091051"/>
              <a:ext cx="266700" cy="323850"/>
            </a:xfrm>
            <a:custGeom>
              <a:avLst/>
              <a:gdLst/>
              <a:ahLst/>
              <a:cxnLst/>
              <a:rect l="l" t="t" r="r" b="b"/>
              <a:pathLst>
                <a:path w="266700" h="323850">
                  <a:moveTo>
                    <a:pt x="0" y="44450"/>
                  </a:moveTo>
                  <a:lnTo>
                    <a:pt x="3480" y="27110"/>
                  </a:lnTo>
                  <a:lnTo>
                    <a:pt x="12985" y="12985"/>
                  </a:lnTo>
                  <a:lnTo>
                    <a:pt x="27110" y="3480"/>
                  </a:lnTo>
                  <a:lnTo>
                    <a:pt x="44450" y="0"/>
                  </a:lnTo>
                  <a:lnTo>
                    <a:pt x="222123" y="0"/>
                  </a:lnTo>
                  <a:lnTo>
                    <a:pt x="239482" y="3480"/>
                  </a:lnTo>
                  <a:lnTo>
                    <a:pt x="253650" y="12985"/>
                  </a:lnTo>
                  <a:lnTo>
                    <a:pt x="263199" y="27110"/>
                  </a:lnTo>
                  <a:lnTo>
                    <a:pt x="266700" y="44450"/>
                  </a:lnTo>
                  <a:lnTo>
                    <a:pt x="266700" y="279273"/>
                  </a:lnTo>
                  <a:lnTo>
                    <a:pt x="263199" y="296632"/>
                  </a:lnTo>
                  <a:lnTo>
                    <a:pt x="253650" y="310800"/>
                  </a:lnTo>
                  <a:lnTo>
                    <a:pt x="239482" y="320349"/>
                  </a:lnTo>
                  <a:lnTo>
                    <a:pt x="222123" y="323850"/>
                  </a:lnTo>
                  <a:lnTo>
                    <a:pt x="44450" y="323850"/>
                  </a:lnTo>
                  <a:lnTo>
                    <a:pt x="27110" y="320349"/>
                  </a:lnTo>
                  <a:lnTo>
                    <a:pt x="12985" y="310800"/>
                  </a:lnTo>
                  <a:lnTo>
                    <a:pt x="3480" y="296632"/>
                  </a:lnTo>
                  <a:lnTo>
                    <a:pt x="0" y="279273"/>
                  </a:lnTo>
                  <a:lnTo>
                    <a:pt x="0" y="44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967851" y="4091051"/>
              <a:ext cx="390525" cy="323850"/>
            </a:xfrm>
            <a:custGeom>
              <a:avLst/>
              <a:gdLst/>
              <a:ahLst/>
              <a:cxnLst/>
              <a:rect l="l" t="t" r="r" b="b"/>
              <a:pathLst>
                <a:path w="390525" h="323850">
                  <a:moveTo>
                    <a:pt x="336423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748"/>
                  </a:lnTo>
                  <a:lnTo>
                    <a:pt x="4236" y="290792"/>
                  </a:lnTo>
                  <a:lnTo>
                    <a:pt x="15795" y="307990"/>
                  </a:lnTo>
                  <a:lnTo>
                    <a:pt x="32950" y="319593"/>
                  </a:lnTo>
                  <a:lnTo>
                    <a:pt x="53975" y="323850"/>
                  </a:lnTo>
                  <a:lnTo>
                    <a:pt x="336423" y="323850"/>
                  </a:lnTo>
                  <a:lnTo>
                    <a:pt x="357467" y="319593"/>
                  </a:lnTo>
                  <a:lnTo>
                    <a:pt x="374665" y="307990"/>
                  </a:lnTo>
                  <a:lnTo>
                    <a:pt x="386268" y="290792"/>
                  </a:lnTo>
                  <a:lnTo>
                    <a:pt x="390525" y="269748"/>
                  </a:lnTo>
                  <a:lnTo>
                    <a:pt x="390525" y="53975"/>
                  </a:lnTo>
                  <a:lnTo>
                    <a:pt x="386268" y="32950"/>
                  </a:lnTo>
                  <a:lnTo>
                    <a:pt x="374665" y="15795"/>
                  </a:lnTo>
                  <a:lnTo>
                    <a:pt x="357467" y="4236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95D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967851" y="4091051"/>
              <a:ext cx="390525" cy="323850"/>
            </a:xfrm>
            <a:custGeom>
              <a:avLst/>
              <a:gdLst/>
              <a:ahLst/>
              <a:cxnLst/>
              <a:rect l="l" t="t" r="r" b="b"/>
              <a:pathLst>
                <a:path w="390525" h="323850">
                  <a:moveTo>
                    <a:pt x="0" y="53975"/>
                  </a:moveTo>
                  <a:lnTo>
                    <a:pt x="4236" y="32950"/>
                  </a:lnTo>
                  <a:lnTo>
                    <a:pt x="15795" y="15795"/>
                  </a:lnTo>
                  <a:lnTo>
                    <a:pt x="32950" y="4236"/>
                  </a:lnTo>
                  <a:lnTo>
                    <a:pt x="53975" y="0"/>
                  </a:lnTo>
                  <a:lnTo>
                    <a:pt x="336423" y="0"/>
                  </a:lnTo>
                  <a:lnTo>
                    <a:pt x="357467" y="4236"/>
                  </a:lnTo>
                  <a:lnTo>
                    <a:pt x="374665" y="15795"/>
                  </a:lnTo>
                  <a:lnTo>
                    <a:pt x="386268" y="32950"/>
                  </a:lnTo>
                  <a:lnTo>
                    <a:pt x="390525" y="53975"/>
                  </a:lnTo>
                  <a:lnTo>
                    <a:pt x="390525" y="269748"/>
                  </a:lnTo>
                  <a:lnTo>
                    <a:pt x="386268" y="290792"/>
                  </a:lnTo>
                  <a:lnTo>
                    <a:pt x="374665" y="307990"/>
                  </a:lnTo>
                  <a:lnTo>
                    <a:pt x="357467" y="319593"/>
                  </a:lnTo>
                  <a:lnTo>
                    <a:pt x="336423" y="323850"/>
                  </a:lnTo>
                  <a:lnTo>
                    <a:pt x="53975" y="323850"/>
                  </a:lnTo>
                  <a:lnTo>
                    <a:pt x="32950" y="319593"/>
                  </a:lnTo>
                  <a:lnTo>
                    <a:pt x="15795" y="307990"/>
                  </a:lnTo>
                  <a:lnTo>
                    <a:pt x="4236" y="290792"/>
                  </a:lnTo>
                  <a:lnTo>
                    <a:pt x="0" y="269748"/>
                  </a:lnTo>
                  <a:lnTo>
                    <a:pt x="0" y="539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17000" y="4156710"/>
              <a:ext cx="232410" cy="48260"/>
            </a:xfrm>
            <a:custGeom>
              <a:avLst/>
              <a:gdLst/>
              <a:ahLst/>
              <a:cxnLst/>
              <a:rect l="l" t="t" r="r" b="b"/>
              <a:pathLst>
                <a:path w="232409" h="48260">
                  <a:moveTo>
                    <a:pt x="207645" y="0"/>
                  </a:moveTo>
                  <a:lnTo>
                    <a:pt x="202565" y="5841"/>
                  </a:lnTo>
                  <a:lnTo>
                    <a:pt x="218185" y="19431"/>
                  </a:lnTo>
                  <a:lnTo>
                    <a:pt x="0" y="19431"/>
                  </a:lnTo>
                  <a:lnTo>
                    <a:pt x="0" y="28575"/>
                  </a:lnTo>
                  <a:lnTo>
                    <a:pt x="218185" y="28575"/>
                  </a:lnTo>
                  <a:lnTo>
                    <a:pt x="202565" y="42163"/>
                  </a:lnTo>
                  <a:lnTo>
                    <a:pt x="207645" y="48132"/>
                  </a:lnTo>
                  <a:lnTo>
                    <a:pt x="232155" y="26923"/>
                  </a:lnTo>
                  <a:lnTo>
                    <a:pt x="232155" y="21208"/>
                  </a:lnTo>
                  <a:lnTo>
                    <a:pt x="207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960104" y="4115117"/>
            <a:ext cx="833119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467995" algn="l"/>
              </a:tabLst>
            </a:pPr>
            <a:r>
              <a:rPr dirty="0" baseline="1792" sz="2325" spc="-37">
                <a:latin typeface="Cambria Math"/>
                <a:cs typeface="Cambria Math"/>
              </a:rPr>
              <a:t>𝑤</a:t>
            </a:r>
            <a:r>
              <a:rPr dirty="0" baseline="-11574" sz="1800" spc="-37">
                <a:latin typeface="Cambria Math"/>
                <a:cs typeface="Cambria Math"/>
              </a:rPr>
              <a:t>1</a:t>
            </a:r>
            <a:r>
              <a:rPr dirty="0" baseline="-11574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∘</a:t>
            </a:r>
            <a:r>
              <a:rPr dirty="0" sz="1550" spc="125">
                <a:latin typeface="Cambria Math"/>
                <a:cs typeface="Cambria Math"/>
              </a:rPr>
              <a:t>  </a:t>
            </a:r>
            <a:r>
              <a:rPr dirty="0" baseline="1792" sz="2325" spc="-1214">
                <a:latin typeface="Cambria Math"/>
                <a:cs typeface="Cambria Math"/>
              </a:rPr>
              <a:t>𝑥</a:t>
            </a:r>
            <a:r>
              <a:rPr dirty="0" baseline="1792" sz="2325" spc="-337">
                <a:latin typeface="Cambria Math"/>
                <a:cs typeface="Cambria Math"/>
              </a:rPr>
              <a:t>Ԧ</a:t>
            </a:r>
            <a:endParaRPr baseline="1792" sz="2325">
              <a:latin typeface="Cambria Math"/>
              <a:cs typeface="Cambria Math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9829800" y="3943350"/>
            <a:ext cx="353060" cy="311785"/>
          </a:xfrm>
          <a:custGeom>
            <a:avLst/>
            <a:gdLst/>
            <a:ahLst/>
            <a:cxnLst/>
            <a:rect l="l" t="t" r="r" b="b"/>
            <a:pathLst>
              <a:path w="353059" h="311785">
                <a:moveTo>
                  <a:pt x="305180" y="292354"/>
                </a:moveTo>
                <a:lnTo>
                  <a:pt x="0" y="292354"/>
                </a:lnTo>
                <a:lnTo>
                  <a:pt x="0" y="311404"/>
                </a:lnTo>
                <a:lnTo>
                  <a:pt x="324230" y="311404"/>
                </a:lnTo>
                <a:lnTo>
                  <a:pt x="324230" y="301879"/>
                </a:lnTo>
                <a:lnTo>
                  <a:pt x="305180" y="301879"/>
                </a:lnTo>
                <a:lnTo>
                  <a:pt x="305180" y="292354"/>
                </a:lnTo>
                <a:close/>
              </a:path>
              <a:path w="353059" h="311785">
                <a:moveTo>
                  <a:pt x="324230" y="63500"/>
                </a:moveTo>
                <a:lnTo>
                  <a:pt x="305180" y="63500"/>
                </a:lnTo>
                <a:lnTo>
                  <a:pt x="305180" y="301879"/>
                </a:lnTo>
                <a:lnTo>
                  <a:pt x="314705" y="292354"/>
                </a:lnTo>
                <a:lnTo>
                  <a:pt x="324230" y="292354"/>
                </a:lnTo>
                <a:lnTo>
                  <a:pt x="324230" y="63500"/>
                </a:lnTo>
                <a:close/>
              </a:path>
              <a:path w="353059" h="311785">
                <a:moveTo>
                  <a:pt x="324230" y="292354"/>
                </a:moveTo>
                <a:lnTo>
                  <a:pt x="314705" y="292354"/>
                </a:lnTo>
                <a:lnTo>
                  <a:pt x="305180" y="301879"/>
                </a:lnTo>
                <a:lnTo>
                  <a:pt x="324230" y="301879"/>
                </a:lnTo>
                <a:lnTo>
                  <a:pt x="324230" y="292354"/>
                </a:lnTo>
                <a:close/>
              </a:path>
              <a:path w="353059" h="311785">
                <a:moveTo>
                  <a:pt x="314705" y="0"/>
                </a:moveTo>
                <a:lnTo>
                  <a:pt x="276605" y="76200"/>
                </a:lnTo>
                <a:lnTo>
                  <a:pt x="305180" y="76200"/>
                </a:lnTo>
                <a:lnTo>
                  <a:pt x="305180" y="63500"/>
                </a:lnTo>
                <a:lnTo>
                  <a:pt x="346455" y="63500"/>
                </a:lnTo>
                <a:lnTo>
                  <a:pt x="314705" y="0"/>
                </a:lnTo>
                <a:close/>
              </a:path>
              <a:path w="353059" h="311785">
                <a:moveTo>
                  <a:pt x="346455" y="63500"/>
                </a:moveTo>
                <a:lnTo>
                  <a:pt x="324230" y="63500"/>
                </a:lnTo>
                <a:lnTo>
                  <a:pt x="324230" y="76200"/>
                </a:lnTo>
                <a:lnTo>
                  <a:pt x="352805" y="76200"/>
                </a:lnTo>
                <a:lnTo>
                  <a:pt x="34645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9885933" y="4259897"/>
            <a:ext cx="42799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">
                <a:latin typeface="Times New Roman"/>
                <a:cs typeface="Times New Roman"/>
              </a:rPr>
              <a:t>Encode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5487670" y="5075935"/>
            <a:ext cx="1172845" cy="212090"/>
            <a:chOff x="5487670" y="5075935"/>
            <a:chExt cx="1172845" cy="212090"/>
          </a:xfrm>
        </p:grpSpPr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7670" y="5120004"/>
              <a:ext cx="178307" cy="16763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111494" y="5075935"/>
              <a:ext cx="549275" cy="80645"/>
            </a:xfrm>
            <a:custGeom>
              <a:avLst/>
              <a:gdLst/>
              <a:ahLst/>
              <a:cxnLst/>
              <a:rect l="l" t="t" r="r" b="b"/>
              <a:pathLst>
                <a:path w="549275" h="80645">
                  <a:moveTo>
                    <a:pt x="152781" y="19177"/>
                  </a:moveTo>
                  <a:lnTo>
                    <a:pt x="130556" y="0"/>
                  </a:lnTo>
                  <a:lnTo>
                    <a:pt x="125857" y="5334"/>
                  </a:lnTo>
                  <a:lnTo>
                    <a:pt x="140081" y="17653"/>
                  </a:lnTo>
                  <a:lnTo>
                    <a:pt x="0" y="17653"/>
                  </a:lnTo>
                  <a:lnTo>
                    <a:pt x="0" y="25908"/>
                  </a:lnTo>
                  <a:lnTo>
                    <a:pt x="140081" y="25908"/>
                  </a:lnTo>
                  <a:lnTo>
                    <a:pt x="125857" y="38227"/>
                  </a:lnTo>
                  <a:lnTo>
                    <a:pt x="130556" y="43434"/>
                  </a:lnTo>
                  <a:lnTo>
                    <a:pt x="152781" y="24257"/>
                  </a:lnTo>
                  <a:lnTo>
                    <a:pt x="152781" y="19177"/>
                  </a:lnTo>
                  <a:close/>
                </a:path>
                <a:path w="549275" h="80645">
                  <a:moveTo>
                    <a:pt x="548767" y="56261"/>
                  </a:moveTo>
                  <a:lnTo>
                    <a:pt x="526529" y="37084"/>
                  </a:lnTo>
                  <a:lnTo>
                    <a:pt x="521830" y="42291"/>
                  </a:lnTo>
                  <a:lnTo>
                    <a:pt x="536054" y="54610"/>
                  </a:lnTo>
                  <a:lnTo>
                    <a:pt x="363982" y="54610"/>
                  </a:lnTo>
                  <a:lnTo>
                    <a:pt x="363982" y="62865"/>
                  </a:lnTo>
                  <a:lnTo>
                    <a:pt x="536054" y="62865"/>
                  </a:lnTo>
                  <a:lnTo>
                    <a:pt x="521830" y="75184"/>
                  </a:lnTo>
                  <a:lnTo>
                    <a:pt x="526529" y="80518"/>
                  </a:lnTo>
                  <a:lnTo>
                    <a:pt x="548767" y="61341"/>
                  </a:lnTo>
                  <a:lnTo>
                    <a:pt x="548767" y="5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5224526" y="5024501"/>
            <a:ext cx="1962150" cy="3238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475"/>
              </a:spcBef>
            </a:pPr>
            <a:r>
              <a:rPr dirty="0" sz="1400">
                <a:latin typeface="Cambria Math"/>
                <a:cs typeface="Cambria Math"/>
              </a:rPr>
              <a:t>𝐿</a:t>
            </a:r>
            <a:r>
              <a:rPr dirty="0" sz="1400" spc="2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𝑖</a:t>
            </a:r>
            <a:r>
              <a:rPr dirty="0" sz="1400" spc="190">
                <a:latin typeface="Cambria Math"/>
                <a:cs typeface="Cambria Math"/>
              </a:rPr>
              <a:t> 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𝑈(𝜃</a:t>
            </a:r>
            <a:r>
              <a:rPr dirty="0" baseline="-15873" sz="1575">
                <a:latin typeface="Cambria Math"/>
                <a:cs typeface="Cambria Math"/>
              </a:rPr>
              <a:t>𝑖</a:t>
            </a:r>
            <a:r>
              <a:rPr dirty="0" baseline="-15873" sz="1575" spc="2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𝑤</a:t>
            </a:r>
            <a:r>
              <a:rPr dirty="0" baseline="-15873" sz="1575">
                <a:latin typeface="Cambria Math"/>
                <a:cs typeface="Cambria Math"/>
              </a:rPr>
              <a:t>𝑖</a:t>
            </a:r>
            <a:r>
              <a:rPr dirty="0" baseline="-15873" sz="1575" spc="2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∘ </a:t>
            </a:r>
            <a:r>
              <a:rPr dirty="0" sz="1400" spc="-675">
                <a:latin typeface="Cambria Math"/>
                <a:cs typeface="Cambria Math"/>
              </a:rPr>
              <a:t>𝑥</a:t>
            </a:r>
            <a:r>
              <a:rPr dirty="0" sz="1400" spc="-100">
                <a:latin typeface="Cambria Math"/>
                <a:cs typeface="Cambria Math"/>
              </a:rPr>
              <a:t>Ԧ</a:t>
            </a:r>
            <a:r>
              <a:rPr dirty="0" sz="1400" spc="-14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360034" y="5370258"/>
            <a:ext cx="16986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baseline="24305" sz="1200">
                <a:latin typeface="Times New Roman"/>
                <a:cs typeface="Times New Roman"/>
              </a:rPr>
              <a:t>th</a:t>
            </a:r>
            <a:r>
              <a:rPr dirty="0" baseline="24305" sz="1200" spc="112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Layer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model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599176" y="4772342"/>
            <a:ext cx="12192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Generalized</a:t>
            </a:r>
            <a:r>
              <a:rPr dirty="0" sz="1200" spc="-7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Form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8121015" y="5074158"/>
            <a:ext cx="2554605" cy="237490"/>
          </a:xfrm>
          <a:custGeom>
            <a:avLst/>
            <a:gdLst/>
            <a:ahLst/>
            <a:cxnLst/>
            <a:rect l="l" t="t" r="r" b="b"/>
            <a:pathLst>
              <a:path w="2554604" h="237489">
                <a:moveTo>
                  <a:pt x="59690" y="25781"/>
                </a:moveTo>
                <a:lnTo>
                  <a:pt x="57531" y="18542"/>
                </a:lnTo>
                <a:lnTo>
                  <a:pt x="44500" y="23596"/>
                </a:lnTo>
                <a:lnTo>
                  <a:pt x="33058" y="31521"/>
                </a:lnTo>
                <a:lnTo>
                  <a:pt x="8458" y="71869"/>
                </a:lnTo>
                <a:lnTo>
                  <a:pt x="0" y="127762"/>
                </a:lnTo>
                <a:lnTo>
                  <a:pt x="901" y="147066"/>
                </a:lnTo>
                <a:lnTo>
                  <a:pt x="14986" y="199517"/>
                </a:lnTo>
                <a:lnTo>
                  <a:pt x="44500" y="232041"/>
                </a:lnTo>
                <a:lnTo>
                  <a:pt x="57531" y="237109"/>
                </a:lnTo>
                <a:lnTo>
                  <a:pt x="59690" y="229870"/>
                </a:lnTo>
                <a:lnTo>
                  <a:pt x="49657" y="224688"/>
                </a:lnTo>
                <a:lnTo>
                  <a:pt x="40919" y="217106"/>
                </a:lnTo>
                <a:lnTo>
                  <a:pt x="22479" y="180505"/>
                </a:lnTo>
                <a:lnTo>
                  <a:pt x="17132" y="147815"/>
                </a:lnTo>
                <a:lnTo>
                  <a:pt x="17043" y="147066"/>
                </a:lnTo>
                <a:lnTo>
                  <a:pt x="16383" y="127901"/>
                </a:lnTo>
                <a:lnTo>
                  <a:pt x="17043" y="108699"/>
                </a:lnTo>
                <a:lnTo>
                  <a:pt x="19075" y="91122"/>
                </a:lnTo>
                <a:lnTo>
                  <a:pt x="33464" y="48501"/>
                </a:lnTo>
                <a:lnTo>
                  <a:pt x="49657" y="30975"/>
                </a:lnTo>
                <a:lnTo>
                  <a:pt x="59690" y="25781"/>
                </a:lnTo>
                <a:close/>
              </a:path>
              <a:path w="2554604" h="237489">
                <a:moveTo>
                  <a:pt x="187452" y="19177"/>
                </a:moveTo>
                <a:lnTo>
                  <a:pt x="165227" y="0"/>
                </a:lnTo>
                <a:lnTo>
                  <a:pt x="160528" y="5334"/>
                </a:lnTo>
                <a:lnTo>
                  <a:pt x="174752" y="17653"/>
                </a:lnTo>
                <a:lnTo>
                  <a:pt x="100203" y="17653"/>
                </a:lnTo>
                <a:lnTo>
                  <a:pt x="100203" y="25908"/>
                </a:lnTo>
                <a:lnTo>
                  <a:pt x="174752" y="25908"/>
                </a:lnTo>
                <a:lnTo>
                  <a:pt x="160528" y="38227"/>
                </a:lnTo>
                <a:lnTo>
                  <a:pt x="165227" y="43434"/>
                </a:lnTo>
                <a:lnTo>
                  <a:pt x="187452" y="24257"/>
                </a:lnTo>
                <a:lnTo>
                  <a:pt x="187452" y="19177"/>
                </a:lnTo>
                <a:close/>
              </a:path>
              <a:path w="2554604" h="237489">
                <a:moveTo>
                  <a:pt x="556006" y="56261"/>
                </a:moveTo>
                <a:lnTo>
                  <a:pt x="533781" y="37084"/>
                </a:lnTo>
                <a:lnTo>
                  <a:pt x="529082" y="42291"/>
                </a:lnTo>
                <a:lnTo>
                  <a:pt x="543306" y="54610"/>
                </a:lnTo>
                <a:lnTo>
                  <a:pt x="430911" y="54610"/>
                </a:lnTo>
                <a:lnTo>
                  <a:pt x="430911" y="62865"/>
                </a:lnTo>
                <a:lnTo>
                  <a:pt x="543306" y="62865"/>
                </a:lnTo>
                <a:lnTo>
                  <a:pt x="529082" y="75184"/>
                </a:lnTo>
                <a:lnTo>
                  <a:pt x="533781" y="80518"/>
                </a:lnTo>
                <a:lnTo>
                  <a:pt x="556006" y="61341"/>
                </a:lnTo>
                <a:lnTo>
                  <a:pt x="556006" y="56261"/>
                </a:lnTo>
                <a:close/>
              </a:path>
              <a:path w="2554604" h="237489">
                <a:moveTo>
                  <a:pt x="625462" y="127901"/>
                </a:moveTo>
                <a:lnTo>
                  <a:pt x="624560" y="108699"/>
                </a:lnTo>
                <a:lnTo>
                  <a:pt x="624522" y="107772"/>
                </a:lnTo>
                <a:lnTo>
                  <a:pt x="621690" y="89128"/>
                </a:lnTo>
                <a:lnTo>
                  <a:pt x="602246" y="42316"/>
                </a:lnTo>
                <a:lnTo>
                  <a:pt x="567944" y="18542"/>
                </a:lnTo>
                <a:lnTo>
                  <a:pt x="565785" y="25781"/>
                </a:lnTo>
                <a:lnTo>
                  <a:pt x="575805" y="30975"/>
                </a:lnTo>
                <a:lnTo>
                  <a:pt x="584542" y="38557"/>
                </a:lnTo>
                <a:lnTo>
                  <a:pt x="602996" y="75171"/>
                </a:lnTo>
                <a:lnTo>
                  <a:pt x="608406" y="107772"/>
                </a:lnTo>
                <a:lnTo>
                  <a:pt x="608520" y="108699"/>
                </a:lnTo>
                <a:lnTo>
                  <a:pt x="609206" y="127762"/>
                </a:lnTo>
                <a:lnTo>
                  <a:pt x="608520" y="147066"/>
                </a:lnTo>
                <a:lnTo>
                  <a:pt x="606450" y="164592"/>
                </a:lnTo>
                <a:lnTo>
                  <a:pt x="591997" y="207162"/>
                </a:lnTo>
                <a:lnTo>
                  <a:pt x="565785" y="229870"/>
                </a:lnTo>
                <a:lnTo>
                  <a:pt x="567944" y="237109"/>
                </a:lnTo>
                <a:lnTo>
                  <a:pt x="602246" y="213233"/>
                </a:lnTo>
                <a:lnTo>
                  <a:pt x="621690" y="166458"/>
                </a:lnTo>
                <a:lnTo>
                  <a:pt x="624522" y="147815"/>
                </a:lnTo>
                <a:lnTo>
                  <a:pt x="625462" y="127901"/>
                </a:lnTo>
                <a:close/>
              </a:path>
              <a:path w="2554604" h="237489">
                <a:moveTo>
                  <a:pt x="1073404" y="25781"/>
                </a:moveTo>
                <a:lnTo>
                  <a:pt x="1071118" y="18542"/>
                </a:lnTo>
                <a:lnTo>
                  <a:pt x="1058164" y="23596"/>
                </a:lnTo>
                <a:lnTo>
                  <a:pt x="1046759" y="31521"/>
                </a:lnTo>
                <a:lnTo>
                  <a:pt x="1022121" y="71869"/>
                </a:lnTo>
                <a:lnTo>
                  <a:pt x="1013714" y="127762"/>
                </a:lnTo>
                <a:lnTo>
                  <a:pt x="1014603" y="147066"/>
                </a:lnTo>
                <a:lnTo>
                  <a:pt x="1028700" y="199517"/>
                </a:lnTo>
                <a:lnTo>
                  <a:pt x="1058164" y="232041"/>
                </a:lnTo>
                <a:lnTo>
                  <a:pt x="1071118" y="237109"/>
                </a:lnTo>
                <a:lnTo>
                  <a:pt x="1073404" y="229870"/>
                </a:lnTo>
                <a:lnTo>
                  <a:pt x="1063307" y="224688"/>
                </a:lnTo>
                <a:lnTo>
                  <a:pt x="1054544" y="217106"/>
                </a:lnTo>
                <a:lnTo>
                  <a:pt x="1036180" y="180505"/>
                </a:lnTo>
                <a:lnTo>
                  <a:pt x="1030744" y="147815"/>
                </a:lnTo>
                <a:lnTo>
                  <a:pt x="1030655" y="147066"/>
                </a:lnTo>
                <a:lnTo>
                  <a:pt x="1029970" y="127901"/>
                </a:lnTo>
                <a:lnTo>
                  <a:pt x="1030655" y="108699"/>
                </a:lnTo>
                <a:lnTo>
                  <a:pt x="1032725" y="91122"/>
                </a:lnTo>
                <a:lnTo>
                  <a:pt x="1047115" y="48501"/>
                </a:lnTo>
                <a:lnTo>
                  <a:pt x="1063307" y="30975"/>
                </a:lnTo>
                <a:lnTo>
                  <a:pt x="1073404" y="25781"/>
                </a:lnTo>
                <a:close/>
              </a:path>
              <a:path w="2554604" h="237489">
                <a:moveTo>
                  <a:pt x="1309878" y="19177"/>
                </a:moveTo>
                <a:lnTo>
                  <a:pt x="1287653" y="0"/>
                </a:lnTo>
                <a:lnTo>
                  <a:pt x="1282954" y="5334"/>
                </a:lnTo>
                <a:lnTo>
                  <a:pt x="1297178" y="17653"/>
                </a:lnTo>
                <a:lnTo>
                  <a:pt x="1077722" y="17653"/>
                </a:lnTo>
                <a:lnTo>
                  <a:pt x="1077722" y="25908"/>
                </a:lnTo>
                <a:lnTo>
                  <a:pt x="1297178" y="25908"/>
                </a:lnTo>
                <a:lnTo>
                  <a:pt x="1282954" y="38227"/>
                </a:lnTo>
                <a:lnTo>
                  <a:pt x="1287653" y="43434"/>
                </a:lnTo>
                <a:lnTo>
                  <a:pt x="1309878" y="24257"/>
                </a:lnTo>
                <a:lnTo>
                  <a:pt x="1309878" y="19177"/>
                </a:lnTo>
                <a:close/>
              </a:path>
              <a:path w="2554604" h="237489">
                <a:moveTo>
                  <a:pt x="1374127" y="127901"/>
                </a:moveTo>
                <a:lnTo>
                  <a:pt x="1370418" y="89128"/>
                </a:lnTo>
                <a:lnTo>
                  <a:pt x="1350987" y="42316"/>
                </a:lnTo>
                <a:lnTo>
                  <a:pt x="1316736" y="18542"/>
                </a:lnTo>
                <a:lnTo>
                  <a:pt x="1314450" y="25781"/>
                </a:lnTo>
                <a:lnTo>
                  <a:pt x="1324546" y="30975"/>
                </a:lnTo>
                <a:lnTo>
                  <a:pt x="1333309" y="38557"/>
                </a:lnTo>
                <a:lnTo>
                  <a:pt x="1351661" y="75171"/>
                </a:lnTo>
                <a:lnTo>
                  <a:pt x="1357071" y="107772"/>
                </a:lnTo>
                <a:lnTo>
                  <a:pt x="1357185" y="108699"/>
                </a:lnTo>
                <a:lnTo>
                  <a:pt x="1357871" y="127762"/>
                </a:lnTo>
                <a:lnTo>
                  <a:pt x="1357185" y="147066"/>
                </a:lnTo>
                <a:lnTo>
                  <a:pt x="1355115" y="164592"/>
                </a:lnTo>
                <a:lnTo>
                  <a:pt x="1340739" y="207162"/>
                </a:lnTo>
                <a:lnTo>
                  <a:pt x="1314450" y="229870"/>
                </a:lnTo>
                <a:lnTo>
                  <a:pt x="1316736" y="237109"/>
                </a:lnTo>
                <a:lnTo>
                  <a:pt x="1350987" y="213233"/>
                </a:lnTo>
                <a:lnTo>
                  <a:pt x="1370418" y="166458"/>
                </a:lnTo>
                <a:lnTo>
                  <a:pt x="1373200" y="147815"/>
                </a:lnTo>
                <a:lnTo>
                  <a:pt x="1374127" y="127901"/>
                </a:lnTo>
                <a:close/>
              </a:path>
              <a:path w="2554604" h="237489">
                <a:moveTo>
                  <a:pt x="1586103" y="50927"/>
                </a:moveTo>
                <a:lnTo>
                  <a:pt x="1583690" y="44069"/>
                </a:lnTo>
                <a:lnTo>
                  <a:pt x="1571561" y="48488"/>
                </a:lnTo>
                <a:lnTo>
                  <a:pt x="1560918" y="54851"/>
                </a:lnTo>
                <a:lnTo>
                  <a:pt x="1538033" y="85369"/>
                </a:lnTo>
                <a:lnTo>
                  <a:pt x="1530261" y="127139"/>
                </a:lnTo>
                <a:lnTo>
                  <a:pt x="1530223" y="128016"/>
                </a:lnTo>
                <a:lnTo>
                  <a:pt x="1531010" y="141897"/>
                </a:lnTo>
                <a:lnTo>
                  <a:pt x="1544066" y="182499"/>
                </a:lnTo>
                <a:lnTo>
                  <a:pt x="1583690" y="211709"/>
                </a:lnTo>
                <a:lnTo>
                  <a:pt x="1585849" y="204978"/>
                </a:lnTo>
                <a:lnTo>
                  <a:pt x="1576298" y="200723"/>
                </a:lnTo>
                <a:lnTo>
                  <a:pt x="1568043" y="194805"/>
                </a:lnTo>
                <a:lnTo>
                  <a:pt x="1548066" y="155308"/>
                </a:lnTo>
                <a:lnTo>
                  <a:pt x="1545590" y="127139"/>
                </a:lnTo>
                <a:lnTo>
                  <a:pt x="1546199" y="112814"/>
                </a:lnTo>
                <a:lnTo>
                  <a:pt x="1561134" y="68402"/>
                </a:lnTo>
                <a:lnTo>
                  <a:pt x="1576451" y="55156"/>
                </a:lnTo>
                <a:lnTo>
                  <a:pt x="1586103" y="50927"/>
                </a:lnTo>
                <a:close/>
              </a:path>
              <a:path w="2554604" h="237489">
                <a:moveTo>
                  <a:pt x="1962150" y="128016"/>
                </a:moveTo>
                <a:lnTo>
                  <a:pt x="1954428" y="85369"/>
                </a:lnTo>
                <a:lnTo>
                  <a:pt x="1931555" y="54851"/>
                </a:lnTo>
                <a:lnTo>
                  <a:pt x="1908683" y="44069"/>
                </a:lnTo>
                <a:lnTo>
                  <a:pt x="1906397" y="50927"/>
                </a:lnTo>
                <a:lnTo>
                  <a:pt x="1916087" y="55156"/>
                </a:lnTo>
                <a:lnTo>
                  <a:pt x="1924405" y="60960"/>
                </a:lnTo>
                <a:lnTo>
                  <a:pt x="1944433" y="99783"/>
                </a:lnTo>
                <a:lnTo>
                  <a:pt x="1946249" y="112610"/>
                </a:lnTo>
                <a:lnTo>
                  <a:pt x="1946287" y="112814"/>
                </a:lnTo>
                <a:lnTo>
                  <a:pt x="1946910" y="127139"/>
                </a:lnTo>
                <a:lnTo>
                  <a:pt x="1946287" y="141897"/>
                </a:lnTo>
                <a:lnTo>
                  <a:pt x="1944433" y="155308"/>
                </a:lnTo>
                <a:lnTo>
                  <a:pt x="1924443" y="194805"/>
                </a:lnTo>
                <a:lnTo>
                  <a:pt x="1906651" y="204978"/>
                </a:lnTo>
                <a:lnTo>
                  <a:pt x="1908683" y="211709"/>
                </a:lnTo>
                <a:lnTo>
                  <a:pt x="1948434" y="182499"/>
                </a:lnTo>
                <a:lnTo>
                  <a:pt x="1961286" y="143433"/>
                </a:lnTo>
                <a:lnTo>
                  <a:pt x="1962150" y="128016"/>
                </a:lnTo>
                <a:close/>
              </a:path>
              <a:path w="2554604" h="237489">
                <a:moveTo>
                  <a:pt x="2554478" y="19177"/>
                </a:moveTo>
                <a:lnTo>
                  <a:pt x="2532380" y="0"/>
                </a:lnTo>
                <a:lnTo>
                  <a:pt x="2527681" y="5334"/>
                </a:lnTo>
                <a:lnTo>
                  <a:pt x="2541778" y="17653"/>
                </a:lnTo>
                <a:lnTo>
                  <a:pt x="2353437" y="17653"/>
                </a:lnTo>
                <a:lnTo>
                  <a:pt x="2353437" y="25908"/>
                </a:lnTo>
                <a:lnTo>
                  <a:pt x="2541778" y="25908"/>
                </a:lnTo>
                <a:lnTo>
                  <a:pt x="2527681" y="38227"/>
                </a:lnTo>
                <a:lnTo>
                  <a:pt x="2532380" y="43434"/>
                </a:lnTo>
                <a:lnTo>
                  <a:pt x="2554478" y="24257"/>
                </a:lnTo>
                <a:lnTo>
                  <a:pt x="2554478" y="19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7939151" y="5024501"/>
            <a:ext cx="3476625" cy="333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459"/>
              </a:spcBef>
              <a:tabLst>
                <a:tab pos="877569" algn="l"/>
              </a:tabLst>
            </a:pP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𝜙,</a:t>
            </a:r>
            <a:r>
              <a:rPr dirty="0" sz="1400" spc="-75">
                <a:latin typeface="Cambria Math"/>
                <a:cs typeface="Cambria Math"/>
              </a:rPr>
              <a:t> </a:t>
            </a:r>
            <a:r>
              <a:rPr dirty="0" sz="1400" spc="-650">
                <a:latin typeface="Cambria Math"/>
                <a:cs typeface="Cambria Math"/>
              </a:rPr>
              <a:t>𝑥</a:t>
            </a:r>
            <a:r>
              <a:rPr dirty="0" sz="1400" spc="-70">
                <a:latin typeface="Cambria Math"/>
                <a:cs typeface="Cambria Math"/>
              </a:rPr>
              <a:t>Ԧ</a:t>
            </a:r>
            <a:r>
              <a:rPr dirty="0" sz="1400" spc="-114">
                <a:latin typeface="Cambria Math"/>
                <a:cs typeface="Cambria Math"/>
              </a:rPr>
              <a:t>,</a:t>
            </a:r>
            <a:r>
              <a:rPr dirty="0" sz="1400" spc="-70">
                <a:latin typeface="Cambria Math"/>
                <a:cs typeface="Cambria Math"/>
              </a:rPr>
              <a:t> </a:t>
            </a:r>
            <a:r>
              <a:rPr dirty="0" sz="1400" spc="-50">
                <a:latin typeface="Cambria Math"/>
                <a:cs typeface="Cambria Math"/>
              </a:rPr>
              <a:t>𝑤</a:t>
            </a:r>
            <a:r>
              <a:rPr dirty="0" sz="1400">
                <a:latin typeface="Cambria Math"/>
                <a:cs typeface="Cambria Math"/>
              </a:rPr>
              <a:t>	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𝑁</a:t>
            </a:r>
            <a:r>
              <a:rPr dirty="0" baseline="-15873" sz="1575" spc="71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30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𝑤</a:t>
            </a:r>
            <a:r>
              <a:rPr dirty="0" baseline="-15873" sz="1575">
                <a:latin typeface="Cambria Math"/>
                <a:cs typeface="Cambria Math"/>
              </a:rPr>
              <a:t>𝑛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3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…</a:t>
            </a:r>
            <a:r>
              <a:rPr dirty="0" sz="1400">
                <a:latin typeface="Cambria Math"/>
                <a:cs typeface="Cambria Math"/>
              </a:rPr>
              <a:t>𝑈(𝜙</a:t>
            </a:r>
            <a:r>
              <a:rPr dirty="0" baseline="-15873" sz="1575">
                <a:latin typeface="Cambria Math"/>
                <a:cs typeface="Cambria Math"/>
              </a:rPr>
              <a:t>1</a:t>
            </a:r>
            <a:r>
              <a:rPr dirty="0" sz="1400">
                <a:latin typeface="Cambria Math"/>
                <a:cs typeface="Cambria Math"/>
              </a:rPr>
              <a:t>)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 spc="-10">
                <a:latin typeface="Cambria Math"/>
                <a:cs typeface="Cambria Math"/>
              </a:rPr>
              <a:t>𝑈(𝑤</a:t>
            </a:r>
            <a:r>
              <a:rPr dirty="0" baseline="-15873" sz="1575" spc="-15">
                <a:latin typeface="Cambria Math"/>
                <a:cs typeface="Cambria Math"/>
              </a:rPr>
              <a:t>1</a:t>
            </a:r>
            <a:r>
              <a:rPr dirty="0" sz="1400" spc="-10">
                <a:latin typeface="Cambria Math"/>
                <a:cs typeface="Cambria Math"/>
              </a:rPr>
              <a:t>𝑥)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757284" y="4808220"/>
            <a:ext cx="1844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Resultant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Unitary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Operator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317230" y="5388355"/>
            <a:ext cx="272288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resultant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unitary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now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richer</a:t>
            </a:r>
            <a:endParaRPr sz="12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functions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weighted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sums.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7181722" y="5148579"/>
            <a:ext cx="750570" cy="76200"/>
          </a:xfrm>
          <a:custGeom>
            <a:avLst/>
            <a:gdLst/>
            <a:ahLst/>
            <a:cxnLst/>
            <a:rect l="l" t="t" r="r" b="b"/>
            <a:pathLst>
              <a:path w="750570" h="76200">
                <a:moveTo>
                  <a:pt x="674497" y="0"/>
                </a:moveTo>
                <a:lnTo>
                  <a:pt x="673988" y="76200"/>
                </a:lnTo>
                <a:lnTo>
                  <a:pt x="732104" y="47625"/>
                </a:lnTo>
                <a:lnTo>
                  <a:pt x="686816" y="47625"/>
                </a:lnTo>
                <a:lnTo>
                  <a:pt x="687070" y="28575"/>
                </a:lnTo>
                <a:lnTo>
                  <a:pt x="730707" y="28575"/>
                </a:lnTo>
                <a:lnTo>
                  <a:pt x="674497" y="0"/>
                </a:lnTo>
                <a:close/>
              </a:path>
              <a:path w="750570" h="76200">
                <a:moveTo>
                  <a:pt x="253" y="23495"/>
                </a:moveTo>
                <a:lnTo>
                  <a:pt x="52" y="38608"/>
                </a:lnTo>
                <a:lnTo>
                  <a:pt x="0" y="42545"/>
                </a:lnTo>
                <a:lnTo>
                  <a:pt x="686816" y="47625"/>
                </a:lnTo>
                <a:lnTo>
                  <a:pt x="674179" y="47625"/>
                </a:lnTo>
                <a:lnTo>
                  <a:pt x="674306" y="28575"/>
                </a:lnTo>
                <a:lnTo>
                  <a:pt x="687069" y="28575"/>
                </a:lnTo>
                <a:lnTo>
                  <a:pt x="253" y="23495"/>
                </a:lnTo>
                <a:close/>
              </a:path>
              <a:path w="750570" h="76200">
                <a:moveTo>
                  <a:pt x="730707" y="28575"/>
                </a:moveTo>
                <a:lnTo>
                  <a:pt x="687070" y="28575"/>
                </a:lnTo>
                <a:lnTo>
                  <a:pt x="686936" y="38608"/>
                </a:lnTo>
                <a:lnTo>
                  <a:pt x="686816" y="47625"/>
                </a:lnTo>
                <a:lnTo>
                  <a:pt x="732104" y="47625"/>
                </a:lnTo>
                <a:lnTo>
                  <a:pt x="750443" y="38608"/>
                </a:lnTo>
                <a:lnTo>
                  <a:pt x="730707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95"/>
              <a:t>DR</a:t>
            </a:r>
            <a:r>
              <a:rPr dirty="0" spc="-480"/>
              <a:t> </a:t>
            </a:r>
            <a:r>
              <a:rPr dirty="0" spc="-100"/>
              <a:t>Model</a:t>
            </a:r>
            <a:r>
              <a:rPr dirty="0" spc="-490"/>
              <a:t> </a:t>
            </a:r>
            <a:r>
              <a:rPr dirty="0" sz="2750" spc="-155"/>
              <a:t>in</a:t>
            </a:r>
            <a:r>
              <a:rPr dirty="0" sz="2750" spc="-280"/>
              <a:t> </a:t>
            </a:r>
            <a:r>
              <a:rPr dirty="0" sz="2750" spc="-20"/>
              <a:t>Code</a:t>
            </a:r>
            <a:endParaRPr sz="2750"/>
          </a:p>
        </p:txBody>
      </p:sp>
      <p:grpSp>
        <p:nvGrpSpPr>
          <p:cNvPr id="3" name="object 3" descr=""/>
          <p:cNvGrpSpPr/>
          <p:nvPr/>
        </p:nvGrpSpPr>
        <p:grpSpPr>
          <a:xfrm>
            <a:off x="695325" y="2486025"/>
            <a:ext cx="7915275" cy="3714750"/>
            <a:chOff x="695325" y="2486025"/>
            <a:chExt cx="7915275" cy="3714750"/>
          </a:xfrm>
        </p:grpSpPr>
        <p:sp>
          <p:nvSpPr>
            <p:cNvPr id="4" name="object 4" descr=""/>
            <p:cNvSpPr/>
            <p:nvPr/>
          </p:nvSpPr>
          <p:spPr>
            <a:xfrm>
              <a:off x="695325" y="2905125"/>
              <a:ext cx="1491615" cy="2454910"/>
            </a:xfrm>
            <a:custGeom>
              <a:avLst/>
              <a:gdLst/>
              <a:ahLst/>
              <a:cxnLst/>
              <a:rect l="l" t="t" r="r" b="b"/>
              <a:pathLst>
                <a:path w="1491614" h="2454910">
                  <a:moveTo>
                    <a:pt x="1443608" y="2378583"/>
                  </a:moveTo>
                  <a:lnTo>
                    <a:pt x="1415033" y="2378583"/>
                  </a:lnTo>
                  <a:lnTo>
                    <a:pt x="1453133" y="2454783"/>
                  </a:lnTo>
                  <a:lnTo>
                    <a:pt x="1484883" y="2391283"/>
                  </a:lnTo>
                  <a:lnTo>
                    <a:pt x="1443608" y="2391283"/>
                  </a:lnTo>
                  <a:lnTo>
                    <a:pt x="1443608" y="2378583"/>
                  </a:lnTo>
                  <a:close/>
                </a:path>
                <a:path w="1491614" h="2454910">
                  <a:moveTo>
                    <a:pt x="1443608" y="1362964"/>
                  </a:moveTo>
                  <a:lnTo>
                    <a:pt x="1443608" y="2391283"/>
                  </a:lnTo>
                  <a:lnTo>
                    <a:pt x="1462658" y="2391283"/>
                  </a:lnTo>
                  <a:lnTo>
                    <a:pt x="1462658" y="1372489"/>
                  </a:lnTo>
                  <a:lnTo>
                    <a:pt x="1453133" y="1372489"/>
                  </a:lnTo>
                  <a:lnTo>
                    <a:pt x="1443608" y="1362964"/>
                  </a:lnTo>
                  <a:close/>
                </a:path>
                <a:path w="1491614" h="2454910">
                  <a:moveTo>
                    <a:pt x="1491233" y="2378583"/>
                  </a:moveTo>
                  <a:lnTo>
                    <a:pt x="1462658" y="2378583"/>
                  </a:lnTo>
                  <a:lnTo>
                    <a:pt x="1462658" y="2391283"/>
                  </a:lnTo>
                  <a:lnTo>
                    <a:pt x="1484883" y="2391283"/>
                  </a:lnTo>
                  <a:lnTo>
                    <a:pt x="1491233" y="2378583"/>
                  </a:lnTo>
                  <a:close/>
                </a:path>
                <a:path w="1491614" h="2454910">
                  <a:moveTo>
                    <a:pt x="238125" y="0"/>
                  </a:moveTo>
                  <a:lnTo>
                    <a:pt x="0" y="0"/>
                  </a:lnTo>
                  <a:lnTo>
                    <a:pt x="0" y="1372489"/>
                  </a:lnTo>
                  <a:lnTo>
                    <a:pt x="1443608" y="1372489"/>
                  </a:lnTo>
                  <a:lnTo>
                    <a:pt x="1443608" y="1362964"/>
                  </a:lnTo>
                  <a:lnTo>
                    <a:pt x="19050" y="1362964"/>
                  </a:lnTo>
                  <a:lnTo>
                    <a:pt x="9525" y="1353439"/>
                  </a:lnTo>
                  <a:lnTo>
                    <a:pt x="19050" y="1353439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125" y="9525"/>
                  </a:lnTo>
                  <a:lnTo>
                    <a:pt x="238125" y="0"/>
                  </a:lnTo>
                  <a:close/>
                </a:path>
                <a:path w="1491614" h="2454910">
                  <a:moveTo>
                    <a:pt x="1462658" y="1353439"/>
                  </a:moveTo>
                  <a:lnTo>
                    <a:pt x="19050" y="1353439"/>
                  </a:lnTo>
                  <a:lnTo>
                    <a:pt x="19050" y="1362964"/>
                  </a:lnTo>
                  <a:lnTo>
                    <a:pt x="1443608" y="1362964"/>
                  </a:lnTo>
                  <a:lnTo>
                    <a:pt x="1453133" y="1372489"/>
                  </a:lnTo>
                  <a:lnTo>
                    <a:pt x="1462658" y="1372489"/>
                  </a:lnTo>
                  <a:lnTo>
                    <a:pt x="1462658" y="1353439"/>
                  </a:lnTo>
                  <a:close/>
                </a:path>
                <a:path w="1491614" h="2454910">
                  <a:moveTo>
                    <a:pt x="19050" y="1353439"/>
                  </a:moveTo>
                  <a:lnTo>
                    <a:pt x="9525" y="1353439"/>
                  </a:lnTo>
                  <a:lnTo>
                    <a:pt x="19050" y="1362964"/>
                  </a:lnTo>
                  <a:lnTo>
                    <a:pt x="19050" y="1353439"/>
                  </a:lnTo>
                  <a:close/>
                </a:path>
                <a:path w="1491614" h="2454910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1491614" h="2454910">
                  <a:moveTo>
                    <a:pt x="238125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125" y="19050"/>
                  </a:lnTo>
                  <a:lnTo>
                    <a:pt x="238125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47775" y="5362575"/>
              <a:ext cx="7343775" cy="819150"/>
            </a:xfrm>
            <a:custGeom>
              <a:avLst/>
              <a:gdLst/>
              <a:ahLst/>
              <a:cxnLst/>
              <a:rect l="l" t="t" r="r" b="b"/>
              <a:pathLst>
                <a:path w="7343775" h="819150">
                  <a:moveTo>
                    <a:pt x="5505450" y="819150"/>
                  </a:moveTo>
                  <a:lnTo>
                    <a:pt x="7343775" y="819150"/>
                  </a:lnTo>
                  <a:lnTo>
                    <a:pt x="7343775" y="0"/>
                  </a:lnTo>
                  <a:lnTo>
                    <a:pt x="5505450" y="0"/>
                  </a:lnTo>
                  <a:lnTo>
                    <a:pt x="5505450" y="819150"/>
                  </a:lnTo>
                  <a:close/>
                </a:path>
                <a:path w="7343775" h="819150">
                  <a:moveTo>
                    <a:pt x="2771775" y="819150"/>
                  </a:moveTo>
                  <a:lnTo>
                    <a:pt x="4572000" y="819150"/>
                  </a:lnTo>
                  <a:lnTo>
                    <a:pt x="4572000" y="0"/>
                  </a:lnTo>
                  <a:lnTo>
                    <a:pt x="2771775" y="0"/>
                  </a:lnTo>
                  <a:lnTo>
                    <a:pt x="2771775" y="819150"/>
                  </a:lnTo>
                  <a:close/>
                </a:path>
                <a:path w="7343775" h="819150">
                  <a:moveTo>
                    <a:pt x="0" y="819150"/>
                  </a:moveTo>
                  <a:lnTo>
                    <a:pt x="1809750" y="81915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5325" y="2905124"/>
              <a:ext cx="7011670" cy="2454910"/>
            </a:xfrm>
            <a:custGeom>
              <a:avLst/>
              <a:gdLst/>
              <a:ahLst/>
              <a:cxnLst/>
              <a:rect l="l" t="t" r="r" b="b"/>
              <a:pathLst>
                <a:path w="7011670" h="2454910">
                  <a:moveTo>
                    <a:pt x="7011416" y="2377440"/>
                  </a:moveTo>
                  <a:lnTo>
                    <a:pt x="6982841" y="2377440"/>
                  </a:lnTo>
                  <a:lnTo>
                    <a:pt x="6982841" y="1371993"/>
                  </a:lnTo>
                  <a:lnTo>
                    <a:pt x="6982841" y="1352943"/>
                  </a:lnTo>
                  <a:lnTo>
                    <a:pt x="19062" y="1352943"/>
                  </a:lnTo>
                  <a:lnTo>
                    <a:pt x="19062" y="19050"/>
                  </a:lnTo>
                  <a:lnTo>
                    <a:pt x="238125" y="19050"/>
                  </a:lnTo>
                  <a:lnTo>
                    <a:pt x="238125" y="9525"/>
                  </a:lnTo>
                  <a:lnTo>
                    <a:pt x="238125" y="0"/>
                  </a:lnTo>
                  <a:lnTo>
                    <a:pt x="12" y="0"/>
                  </a:lnTo>
                  <a:lnTo>
                    <a:pt x="0" y="1371993"/>
                  </a:lnTo>
                  <a:lnTo>
                    <a:pt x="12" y="1372489"/>
                  </a:lnTo>
                  <a:lnTo>
                    <a:pt x="4209669" y="1372489"/>
                  </a:lnTo>
                  <a:lnTo>
                    <a:pt x="4209669" y="2378583"/>
                  </a:lnTo>
                  <a:lnTo>
                    <a:pt x="4181094" y="2378583"/>
                  </a:lnTo>
                  <a:lnTo>
                    <a:pt x="4219194" y="2454783"/>
                  </a:lnTo>
                  <a:lnTo>
                    <a:pt x="4250944" y="2391283"/>
                  </a:lnTo>
                  <a:lnTo>
                    <a:pt x="4257294" y="2378583"/>
                  </a:lnTo>
                  <a:lnTo>
                    <a:pt x="4228719" y="2378583"/>
                  </a:lnTo>
                  <a:lnTo>
                    <a:pt x="4228719" y="1372489"/>
                  </a:lnTo>
                  <a:lnTo>
                    <a:pt x="4228719" y="1371993"/>
                  </a:lnTo>
                  <a:lnTo>
                    <a:pt x="6963791" y="1371993"/>
                  </a:lnTo>
                  <a:lnTo>
                    <a:pt x="6963791" y="2377440"/>
                  </a:lnTo>
                  <a:lnTo>
                    <a:pt x="6935216" y="2377440"/>
                  </a:lnTo>
                  <a:lnTo>
                    <a:pt x="6973316" y="2453640"/>
                  </a:lnTo>
                  <a:lnTo>
                    <a:pt x="7005066" y="2390140"/>
                  </a:lnTo>
                  <a:lnTo>
                    <a:pt x="7011416" y="23774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05450" y="2486025"/>
              <a:ext cx="772795" cy="684530"/>
            </a:xfrm>
            <a:custGeom>
              <a:avLst/>
              <a:gdLst/>
              <a:ahLst/>
              <a:cxnLst/>
              <a:rect l="l" t="t" r="r" b="b"/>
              <a:pathLst>
                <a:path w="772795" h="684530">
                  <a:moveTo>
                    <a:pt x="696340" y="608076"/>
                  </a:moveTo>
                  <a:lnTo>
                    <a:pt x="696340" y="684276"/>
                  </a:lnTo>
                  <a:lnTo>
                    <a:pt x="753490" y="655701"/>
                  </a:lnTo>
                  <a:lnTo>
                    <a:pt x="709040" y="655701"/>
                  </a:lnTo>
                  <a:lnTo>
                    <a:pt x="709040" y="636651"/>
                  </a:lnTo>
                  <a:lnTo>
                    <a:pt x="753490" y="636651"/>
                  </a:lnTo>
                  <a:lnTo>
                    <a:pt x="696340" y="608076"/>
                  </a:lnTo>
                  <a:close/>
                </a:path>
                <a:path w="772795" h="684530">
                  <a:moveTo>
                    <a:pt x="376809" y="9525"/>
                  </a:moveTo>
                  <a:lnTo>
                    <a:pt x="376809" y="655701"/>
                  </a:lnTo>
                  <a:lnTo>
                    <a:pt x="696340" y="655701"/>
                  </a:lnTo>
                  <a:lnTo>
                    <a:pt x="696340" y="646176"/>
                  </a:lnTo>
                  <a:lnTo>
                    <a:pt x="395859" y="646176"/>
                  </a:lnTo>
                  <a:lnTo>
                    <a:pt x="386334" y="636651"/>
                  </a:lnTo>
                  <a:lnTo>
                    <a:pt x="395859" y="636651"/>
                  </a:lnTo>
                  <a:lnTo>
                    <a:pt x="395859" y="19050"/>
                  </a:lnTo>
                  <a:lnTo>
                    <a:pt x="386334" y="19050"/>
                  </a:lnTo>
                  <a:lnTo>
                    <a:pt x="376809" y="9525"/>
                  </a:lnTo>
                  <a:close/>
                </a:path>
                <a:path w="772795" h="684530">
                  <a:moveTo>
                    <a:pt x="753490" y="636651"/>
                  </a:moveTo>
                  <a:lnTo>
                    <a:pt x="709040" y="636651"/>
                  </a:lnTo>
                  <a:lnTo>
                    <a:pt x="709040" y="655701"/>
                  </a:lnTo>
                  <a:lnTo>
                    <a:pt x="753490" y="655701"/>
                  </a:lnTo>
                  <a:lnTo>
                    <a:pt x="772540" y="646176"/>
                  </a:lnTo>
                  <a:lnTo>
                    <a:pt x="753490" y="636651"/>
                  </a:lnTo>
                  <a:close/>
                </a:path>
                <a:path w="772795" h="684530">
                  <a:moveTo>
                    <a:pt x="395859" y="636651"/>
                  </a:moveTo>
                  <a:lnTo>
                    <a:pt x="386334" y="636651"/>
                  </a:lnTo>
                  <a:lnTo>
                    <a:pt x="395859" y="646176"/>
                  </a:lnTo>
                  <a:lnTo>
                    <a:pt x="395859" y="636651"/>
                  </a:lnTo>
                  <a:close/>
                </a:path>
                <a:path w="772795" h="684530">
                  <a:moveTo>
                    <a:pt x="696340" y="636651"/>
                  </a:moveTo>
                  <a:lnTo>
                    <a:pt x="395859" y="636651"/>
                  </a:lnTo>
                  <a:lnTo>
                    <a:pt x="395859" y="646176"/>
                  </a:lnTo>
                  <a:lnTo>
                    <a:pt x="696340" y="646176"/>
                  </a:lnTo>
                  <a:lnTo>
                    <a:pt x="696340" y="636651"/>
                  </a:lnTo>
                  <a:close/>
                </a:path>
                <a:path w="772795" h="684530">
                  <a:moveTo>
                    <a:pt x="3958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76809" y="19050"/>
                  </a:lnTo>
                  <a:lnTo>
                    <a:pt x="376809" y="9525"/>
                  </a:lnTo>
                  <a:lnTo>
                    <a:pt x="395859" y="9525"/>
                  </a:lnTo>
                  <a:lnTo>
                    <a:pt x="395859" y="0"/>
                  </a:lnTo>
                  <a:close/>
                </a:path>
                <a:path w="772795" h="684530">
                  <a:moveTo>
                    <a:pt x="395859" y="9525"/>
                  </a:moveTo>
                  <a:lnTo>
                    <a:pt x="376809" y="9525"/>
                  </a:lnTo>
                  <a:lnTo>
                    <a:pt x="386334" y="19050"/>
                  </a:lnTo>
                  <a:lnTo>
                    <a:pt x="395859" y="19050"/>
                  </a:lnTo>
                  <a:lnTo>
                    <a:pt x="395859" y="9525"/>
                  </a:lnTo>
                  <a:close/>
                </a:path>
              </a:pathLst>
            </a:custGeom>
            <a:solidFill>
              <a:srgbClr val="072743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267513" y="1971675"/>
          <a:ext cx="5505450" cy="2028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/>
              </a:tblGrid>
              <a:tr h="880744">
                <a:tc>
                  <a:txBody>
                    <a:bodyPr/>
                    <a:lstStyle/>
                    <a:p>
                      <a:pPr marL="88900">
                        <a:lnSpc>
                          <a:spcPts val="2130"/>
                        </a:lnSpc>
                        <a:spcBef>
                          <a:spcPts val="275"/>
                        </a:spcBef>
                      </a:pP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88900">
                        <a:lnSpc>
                          <a:spcPts val="213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DR_model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800" spc="-7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800" spc="-1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 spc="-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80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1E1E2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 marR="194310">
                        <a:lnSpc>
                          <a:spcPts val="1955"/>
                        </a:lnSpc>
                      </a:pP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RX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algn="ctr" marR="1943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92200">
                        <a:lnSpc>
                          <a:spcPts val="1860"/>
                        </a:lnSpc>
                      </a:pP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4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590550">
                        <a:lnSpc>
                          <a:spcPts val="213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1E1E2D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228600" y="2657538"/>
            <a:ext cx="10210800" cy="3657600"/>
            <a:chOff x="228600" y="2657538"/>
            <a:chExt cx="10210800" cy="365760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267325"/>
              <a:ext cx="10210800" cy="10477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38212" y="2662301"/>
              <a:ext cx="4572000" cy="523875"/>
            </a:xfrm>
            <a:custGeom>
              <a:avLst/>
              <a:gdLst/>
              <a:ahLst/>
              <a:cxnLst/>
              <a:rect l="l" t="t" r="r" b="b"/>
              <a:pathLst>
                <a:path w="4572000" h="523875">
                  <a:moveTo>
                    <a:pt x="0" y="523875"/>
                  </a:moveTo>
                  <a:lnTo>
                    <a:pt x="4572000" y="52387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1E1E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215072" y="2683192"/>
            <a:ext cx="4011929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69215" marR="5080" indent="-57150">
              <a:lnSpc>
                <a:spcPts val="1650"/>
              </a:lnSpc>
              <a:spcBef>
                <a:spcPts val="204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Classifier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repeatedly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applies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encoding </a:t>
            </a:r>
            <a:r>
              <a:rPr dirty="0" sz="1400">
                <a:latin typeface="Times New Roman"/>
                <a:cs typeface="Times New Roman"/>
              </a:rPr>
              <a:t>layer,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interleaving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variational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compute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layers.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38212" y="2347976"/>
            <a:ext cx="4572000" cy="304800"/>
          </a:xfrm>
          <a:custGeom>
            <a:avLst/>
            <a:gdLst/>
            <a:ahLst/>
            <a:cxnLst/>
            <a:rect l="l" t="t" r="r" b="b"/>
            <a:pathLst>
              <a:path w="4572000" h="304800">
                <a:moveTo>
                  <a:pt x="0" y="304800"/>
                </a:moveTo>
                <a:lnTo>
                  <a:pt x="4572000" y="304800"/>
                </a:lnTo>
                <a:lnTo>
                  <a:pt x="457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33450" y="2343213"/>
            <a:ext cx="4581525" cy="323850"/>
          </a:xfrm>
          <a:prstGeom prst="rect">
            <a:avLst/>
          </a:prstGeom>
          <a:solidFill>
            <a:srgbClr val="1E1E2D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400" spc="-105" b="1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Encoding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95"/>
              <a:t>DR</a:t>
            </a:r>
            <a:r>
              <a:rPr dirty="0" spc="-480"/>
              <a:t> </a:t>
            </a:r>
            <a:r>
              <a:rPr dirty="0" spc="-100"/>
              <a:t>Model</a:t>
            </a:r>
            <a:r>
              <a:rPr dirty="0" spc="-490"/>
              <a:t> </a:t>
            </a:r>
            <a:r>
              <a:rPr dirty="0" sz="2750" spc="-155"/>
              <a:t>in</a:t>
            </a:r>
            <a:r>
              <a:rPr dirty="0" sz="2750" spc="-280"/>
              <a:t> </a:t>
            </a:r>
            <a:r>
              <a:rPr dirty="0" sz="2750" spc="-20"/>
              <a:t>Code</a:t>
            </a:r>
            <a:endParaRPr sz="2750"/>
          </a:p>
        </p:txBody>
      </p:sp>
      <p:grpSp>
        <p:nvGrpSpPr>
          <p:cNvPr id="3" name="object 3" descr=""/>
          <p:cNvGrpSpPr/>
          <p:nvPr/>
        </p:nvGrpSpPr>
        <p:grpSpPr>
          <a:xfrm>
            <a:off x="228600" y="2409825"/>
            <a:ext cx="10210800" cy="3905250"/>
            <a:chOff x="228600" y="2409825"/>
            <a:chExt cx="10210800" cy="39052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267325"/>
              <a:ext cx="10210800" cy="10477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04825" y="2933700"/>
              <a:ext cx="3055620" cy="2429510"/>
            </a:xfrm>
            <a:custGeom>
              <a:avLst/>
              <a:gdLst/>
              <a:ahLst/>
              <a:cxnLst/>
              <a:rect l="l" t="t" r="r" b="b"/>
              <a:pathLst>
                <a:path w="3055620" h="2429510">
                  <a:moveTo>
                    <a:pt x="3007487" y="2353183"/>
                  </a:moveTo>
                  <a:lnTo>
                    <a:pt x="2978912" y="2353183"/>
                  </a:lnTo>
                  <a:lnTo>
                    <a:pt x="3017012" y="2429383"/>
                  </a:lnTo>
                  <a:lnTo>
                    <a:pt x="3048762" y="2365883"/>
                  </a:lnTo>
                  <a:lnTo>
                    <a:pt x="3007487" y="2365883"/>
                  </a:lnTo>
                  <a:lnTo>
                    <a:pt x="3007487" y="2353183"/>
                  </a:lnTo>
                  <a:close/>
                </a:path>
                <a:path w="3055620" h="2429510">
                  <a:moveTo>
                    <a:pt x="3007487" y="1404112"/>
                  </a:moveTo>
                  <a:lnTo>
                    <a:pt x="3007487" y="2365883"/>
                  </a:lnTo>
                  <a:lnTo>
                    <a:pt x="3026537" y="2365883"/>
                  </a:lnTo>
                  <a:lnTo>
                    <a:pt x="3026537" y="1413637"/>
                  </a:lnTo>
                  <a:lnTo>
                    <a:pt x="3017012" y="1413637"/>
                  </a:lnTo>
                  <a:lnTo>
                    <a:pt x="3007487" y="1404112"/>
                  </a:lnTo>
                  <a:close/>
                </a:path>
                <a:path w="3055620" h="2429510">
                  <a:moveTo>
                    <a:pt x="3055112" y="2353183"/>
                  </a:moveTo>
                  <a:lnTo>
                    <a:pt x="3026537" y="2353183"/>
                  </a:lnTo>
                  <a:lnTo>
                    <a:pt x="3026537" y="2365883"/>
                  </a:lnTo>
                  <a:lnTo>
                    <a:pt x="3048762" y="2365883"/>
                  </a:lnTo>
                  <a:lnTo>
                    <a:pt x="3055112" y="2353183"/>
                  </a:lnTo>
                  <a:close/>
                </a:path>
                <a:path w="3055620" h="2429510">
                  <a:moveTo>
                    <a:pt x="238125" y="0"/>
                  </a:moveTo>
                  <a:lnTo>
                    <a:pt x="0" y="0"/>
                  </a:lnTo>
                  <a:lnTo>
                    <a:pt x="0" y="1413637"/>
                  </a:lnTo>
                  <a:lnTo>
                    <a:pt x="3007487" y="1413637"/>
                  </a:lnTo>
                  <a:lnTo>
                    <a:pt x="3007487" y="1404112"/>
                  </a:lnTo>
                  <a:lnTo>
                    <a:pt x="19050" y="1404112"/>
                  </a:lnTo>
                  <a:lnTo>
                    <a:pt x="9525" y="1394587"/>
                  </a:lnTo>
                  <a:lnTo>
                    <a:pt x="19050" y="1394587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125" y="9525"/>
                  </a:lnTo>
                  <a:lnTo>
                    <a:pt x="238125" y="0"/>
                  </a:lnTo>
                  <a:close/>
                </a:path>
                <a:path w="3055620" h="2429510">
                  <a:moveTo>
                    <a:pt x="3026537" y="1394587"/>
                  </a:moveTo>
                  <a:lnTo>
                    <a:pt x="19050" y="1394587"/>
                  </a:lnTo>
                  <a:lnTo>
                    <a:pt x="19050" y="1404112"/>
                  </a:lnTo>
                  <a:lnTo>
                    <a:pt x="3007487" y="1404112"/>
                  </a:lnTo>
                  <a:lnTo>
                    <a:pt x="3017012" y="1413637"/>
                  </a:lnTo>
                  <a:lnTo>
                    <a:pt x="3026537" y="1413637"/>
                  </a:lnTo>
                  <a:lnTo>
                    <a:pt x="3026537" y="1394587"/>
                  </a:lnTo>
                  <a:close/>
                </a:path>
                <a:path w="3055620" h="2429510">
                  <a:moveTo>
                    <a:pt x="19050" y="1394587"/>
                  </a:moveTo>
                  <a:lnTo>
                    <a:pt x="9525" y="1394587"/>
                  </a:lnTo>
                  <a:lnTo>
                    <a:pt x="19050" y="1404112"/>
                  </a:lnTo>
                  <a:lnTo>
                    <a:pt x="19050" y="1394587"/>
                  </a:lnTo>
                  <a:close/>
                </a:path>
                <a:path w="3055620" h="2429510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3055620" h="2429510">
                  <a:moveTo>
                    <a:pt x="238125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125" y="19050"/>
                  </a:lnTo>
                  <a:lnTo>
                    <a:pt x="238125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05150" y="5362575"/>
              <a:ext cx="6305550" cy="819150"/>
            </a:xfrm>
            <a:custGeom>
              <a:avLst/>
              <a:gdLst/>
              <a:ahLst/>
              <a:cxnLst/>
              <a:rect l="l" t="t" r="r" b="b"/>
              <a:pathLst>
                <a:path w="6305550" h="819150">
                  <a:moveTo>
                    <a:pt x="5438775" y="819150"/>
                  </a:moveTo>
                  <a:lnTo>
                    <a:pt x="6305550" y="819150"/>
                  </a:lnTo>
                  <a:lnTo>
                    <a:pt x="6305550" y="0"/>
                  </a:lnTo>
                  <a:lnTo>
                    <a:pt x="5438775" y="0"/>
                  </a:lnTo>
                  <a:lnTo>
                    <a:pt x="5438775" y="819150"/>
                  </a:lnTo>
                  <a:close/>
                </a:path>
                <a:path w="6305550" h="819150">
                  <a:moveTo>
                    <a:pt x="2724150" y="819150"/>
                  </a:moveTo>
                  <a:lnTo>
                    <a:pt x="3581400" y="819150"/>
                  </a:lnTo>
                  <a:lnTo>
                    <a:pt x="3581400" y="0"/>
                  </a:lnTo>
                  <a:lnTo>
                    <a:pt x="2724150" y="0"/>
                  </a:lnTo>
                  <a:lnTo>
                    <a:pt x="2724150" y="819150"/>
                  </a:lnTo>
                  <a:close/>
                </a:path>
                <a:path w="6305550" h="819150">
                  <a:moveTo>
                    <a:pt x="0" y="819150"/>
                  </a:moveTo>
                  <a:lnTo>
                    <a:pt x="819150" y="819150"/>
                  </a:lnTo>
                  <a:lnTo>
                    <a:pt x="819150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4837" y="2933699"/>
              <a:ext cx="8515985" cy="2429510"/>
            </a:xfrm>
            <a:custGeom>
              <a:avLst/>
              <a:gdLst/>
              <a:ahLst/>
              <a:cxnLst/>
              <a:rect l="l" t="t" r="r" b="b"/>
              <a:pathLst>
                <a:path w="8515985" h="2429510">
                  <a:moveTo>
                    <a:pt x="8515718" y="2352040"/>
                  </a:moveTo>
                  <a:lnTo>
                    <a:pt x="8487143" y="2352040"/>
                  </a:lnTo>
                  <a:lnTo>
                    <a:pt x="8487143" y="1413129"/>
                  </a:lnTo>
                  <a:lnTo>
                    <a:pt x="8487143" y="1394079"/>
                  </a:lnTo>
                  <a:lnTo>
                    <a:pt x="19075" y="1394079"/>
                  </a:lnTo>
                  <a:lnTo>
                    <a:pt x="19075" y="19050"/>
                  </a:lnTo>
                  <a:lnTo>
                    <a:pt x="238112" y="19050"/>
                  </a:lnTo>
                  <a:lnTo>
                    <a:pt x="238112" y="9525"/>
                  </a:lnTo>
                  <a:lnTo>
                    <a:pt x="238112" y="0"/>
                  </a:lnTo>
                  <a:lnTo>
                    <a:pt x="25" y="0"/>
                  </a:lnTo>
                  <a:lnTo>
                    <a:pt x="0" y="1413637"/>
                  </a:lnTo>
                  <a:lnTo>
                    <a:pt x="5750166" y="1413637"/>
                  </a:lnTo>
                  <a:lnTo>
                    <a:pt x="5750166" y="2353183"/>
                  </a:lnTo>
                  <a:lnTo>
                    <a:pt x="5721591" y="2353183"/>
                  </a:lnTo>
                  <a:lnTo>
                    <a:pt x="5759691" y="2429383"/>
                  </a:lnTo>
                  <a:lnTo>
                    <a:pt x="5791441" y="2365883"/>
                  </a:lnTo>
                  <a:lnTo>
                    <a:pt x="5797791" y="2353183"/>
                  </a:lnTo>
                  <a:lnTo>
                    <a:pt x="5769216" y="2353183"/>
                  </a:lnTo>
                  <a:lnTo>
                    <a:pt x="5769216" y="1413637"/>
                  </a:lnTo>
                  <a:lnTo>
                    <a:pt x="5769216" y="1413129"/>
                  </a:lnTo>
                  <a:lnTo>
                    <a:pt x="8468093" y="1413129"/>
                  </a:lnTo>
                  <a:lnTo>
                    <a:pt x="8468093" y="2352040"/>
                  </a:lnTo>
                  <a:lnTo>
                    <a:pt x="8439518" y="2352040"/>
                  </a:lnTo>
                  <a:lnTo>
                    <a:pt x="8477618" y="2428240"/>
                  </a:lnTo>
                  <a:lnTo>
                    <a:pt x="8509368" y="2364740"/>
                  </a:lnTo>
                  <a:lnTo>
                    <a:pt x="8515718" y="2352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05425" y="2409825"/>
              <a:ext cx="972819" cy="1174750"/>
            </a:xfrm>
            <a:custGeom>
              <a:avLst/>
              <a:gdLst/>
              <a:ahLst/>
              <a:cxnLst/>
              <a:rect l="l" t="t" r="r" b="b"/>
              <a:pathLst>
                <a:path w="972820" h="1174750">
                  <a:moveTo>
                    <a:pt x="896112" y="1098423"/>
                  </a:moveTo>
                  <a:lnTo>
                    <a:pt x="896112" y="1174623"/>
                  </a:lnTo>
                  <a:lnTo>
                    <a:pt x="953262" y="1146048"/>
                  </a:lnTo>
                  <a:lnTo>
                    <a:pt x="908812" y="1146048"/>
                  </a:lnTo>
                  <a:lnTo>
                    <a:pt x="908812" y="1126998"/>
                  </a:lnTo>
                  <a:lnTo>
                    <a:pt x="953262" y="1126998"/>
                  </a:lnTo>
                  <a:lnTo>
                    <a:pt x="896112" y="1098423"/>
                  </a:lnTo>
                  <a:close/>
                </a:path>
                <a:path w="972820" h="1174750">
                  <a:moveTo>
                    <a:pt x="476630" y="9525"/>
                  </a:moveTo>
                  <a:lnTo>
                    <a:pt x="476630" y="1146048"/>
                  </a:lnTo>
                  <a:lnTo>
                    <a:pt x="896112" y="1146048"/>
                  </a:lnTo>
                  <a:lnTo>
                    <a:pt x="896112" y="1136523"/>
                  </a:lnTo>
                  <a:lnTo>
                    <a:pt x="495680" y="1136523"/>
                  </a:lnTo>
                  <a:lnTo>
                    <a:pt x="486155" y="1126998"/>
                  </a:lnTo>
                  <a:lnTo>
                    <a:pt x="495680" y="1126998"/>
                  </a:lnTo>
                  <a:lnTo>
                    <a:pt x="495680" y="19050"/>
                  </a:lnTo>
                  <a:lnTo>
                    <a:pt x="486155" y="19050"/>
                  </a:lnTo>
                  <a:lnTo>
                    <a:pt x="476630" y="9525"/>
                  </a:lnTo>
                  <a:close/>
                </a:path>
                <a:path w="972820" h="1174750">
                  <a:moveTo>
                    <a:pt x="953262" y="1126998"/>
                  </a:moveTo>
                  <a:lnTo>
                    <a:pt x="908812" y="1126998"/>
                  </a:lnTo>
                  <a:lnTo>
                    <a:pt x="908812" y="1146048"/>
                  </a:lnTo>
                  <a:lnTo>
                    <a:pt x="953262" y="1146048"/>
                  </a:lnTo>
                  <a:lnTo>
                    <a:pt x="972312" y="1136523"/>
                  </a:lnTo>
                  <a:lnTo>
                    <a:pt x="953262" y="1126998"/>
                  </a:lnTo>
                  <a:close/>
                </a:path>
                <a:path w="972820" h="1174750">
                  <a:moveTo>
                    <a:pt x="495680" y="1126998"/>
                  </a:moveTo>
                  <a:lnTo>
                    <a:pt x="486155" y="1126998"/>
                  </a:lnTo>
                  <a:lnTo>
                    <a:pt x="495680" y="1136523"/>
                  </a:lnTo>
                  <a:lnTo>
                    <a:pt x="495680" y="1126998"/>
                  </a:lnTo>
                  <a:close/>
                </a:path>
                <a:path w="972820" h="1174750">
                  <a:moveTo>
                    <a:pt x="896112" y="1126998"/>
                  </a:moveTo>
                  <a:lnTo>
                    <a:pt x="495680" y="1126998"/>
                  </a:lnTo>
                  <a:lnTo>
                    <a:pt x="495680" y="1136523"/>
                  </a:lnTo>
                  <a:lnTo>
                    <a:pt x="896112" y="1136523"/>
                  </a:lnTo>
                  <a:lnTo>
                    <a:pt x="896112" y="1126998"/>
                  </a:lnTo>
                  <a:close/>
                </a:path>
                <a:path w="972820" h="1174750">
                  <a:moveTo>
                    <a:pt x="49568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6630" y="19050"/>
                  </a:lnTo>
                  <a:lnTo>
                    <a:pt x="476630" y="9525"/>
                  </a:lnTo>
                  <a:lnTo>
                    <a:pt x="495680" y="9525"/>
                  </a:lnTo>
                  <a:lnTo>
                    <a:pt x="495680" y="0"/>
                  </a:lnTo>
                  <a:close/>
                </a:path>
                <a:path w="972820" h="1174750">
                  <a:moveTo>
                    <a:pt x="495680" y="9525"/>
                  </a:moveTo>
                  <a:lnTo>
                    <a:pt x="476630" y="9525"/>
                  </a:lnTo>
                  <a:lnTo>
                    <a:pt x="486155" y="19050"/>
                  </a:lnTo>
                  <a:lnTo>
                    <a:pt x="495680" y="19050"/>
                  </a:lnTo>
                  <a:lnTo>
                    <a:pt x="495680" y="9525"/>
                  </a:lnTo>
                  <a:close/>
                </a:path>
              </a:pathLst>
            </a:custGeom>
            <a:solidFill>
              <a:srgbClr val="072743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267513" y="1971675"/>
          <a:ext cx="5505450" cy="2028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/>
              </a:tblGrid>
              <a:tr h="1404620">
                <a:tc>
                  <a:txBody>
                    <a:bodyPr/>
                    <a:lstStyle/>
                    <a:p>
                      <a:pPr marL="88900">
                        <a:lnSpc>
                          <a:spcPts val="2130"/>
                        </a:lnSpc>
                        <a:spcBef>
                          <a:spcPts val="275"/>
                        </a:spcBef>
                      </a:pP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88900">
                        <a:lnSpc>
                          <a:spcPts val="213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DR_model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800" spc="-7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092200" marR="162560" indent="-502284">
                        <a:lnSpc>
                          <a:spcPts val="218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800" spc="-1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 spc="-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80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 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RX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1E1E2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1092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4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3175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590550">
                        <a:lnSpc>
                          <a:spcPts val="159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1E1E2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47712" y="2271776"/>
            <a:ext cx="4562475" cy="304800"/>
          </a:xfrm>
          <a:prstGeom prst="rect">
            <a:avLst/>
          </a:prstGeom>
          <a:solidFill>
            <a:srgbClr val="31314B"/>
          </a:solidFill>
          <a:ln w="9525">
            <a:solidFill>
              <a:srgbClr val="1E1E2D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290"/>
              </a:spcBef>
            </a:pP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Variational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Circuit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283588" y="2865247"/>
            <a:ext cx="809625" cy="167640"/>
          </a:xfrm>
          <a:custGeom>
            <a:avLst/>
            <a:gdLst/>
            <a:ahLst/>
            <a:cxnLst/>
            <a:rect l="l" t="t" r="r" b="b"/>
            <a:pathLst>
              <a:path w="809625" h="167639">
                <a:moveTo>
                  <a:pt x="755650" y="0"/>
                </a:moveTo>
                <a:lnTo>
                  <a:pt x="753237" y="6730"/>
                </a:lnTo>
                <a:lnTo>
                  <a:pt x="763004" y="10967"/>
                </a:lnTo>
                <a:lnTo>
                  <a:pt x="771366" y="16811"/>
                </a:lnTo>
                <a:lnTo>
                  <a:pt x="791400" y="55578"/>
                </a:lnTo>
                <a:lnTo>
                  <a:pt x="793228" y="68413"/>
                </a:lnTo>
                <a:lnTo>
                  <a:pt x="793257" y="68617"/>
                </a:lnTo>
                <a:lnTo>
                  <a:pt x="793877" y="82930"/>
                </a:lnTo>
                <a:lnTo>
                  <a:pt x="793257" y="97692"/>
                </a:lnTo>
                <a:lnTo>
                  <a:pt x="791400" y="111109"/>
                </a:lnTo>
                <a:lnTo>
                  <a:pt x="771366" y="150653"/>
                </a:lnTo>
                <a:lnTo>
                  <a:pt x="753618" y="160781"/>
                </a:lnTo>
                <a:lnTo>
                  <a:pt x="755650" y="167639"/>
                </a:lnTo>
                <a:lnTo>
                  <a:pt x="795401" y="138302"/>
                </a:lnTo>
                <a:lnTo>
                  <a:pt x="808259" y="99226"/>
                </a:lnTo>
                <a:lnTo>
                  <a:pt x="809117" y="83819"/>
                </a:lnTo>
                <a:lnTo>
                  <a:pt x="808269" y="68617"/>
                </a:lnTo>
                <a:lnTo>
                  <a:pt x="795274" y="29337"/>
                </a:lnTo>
                <a:lnTo>
                  <a:pt x="767842" y="4333"/>
                </a:lnTo>
                <a:lnTo>
                  <a:pt x="755650" y="0"/>
                </a:lnTo>
                <a:close/>
              </a:path>
              <a:path w="809625" h="167639">
                <a:moveTo>
                  <a:pt x="53467" y="0"/>
                </a:moveTo>
                <a:lnTo>
                  <a:pt x="13843" y="29337"/>
                </a:lnTo>
                <a:lnTo>
                  <a:pt x="877" y="68413"/>
                </a:lnTo>
                <a:lnTo>
                  <a:pt x="50" y="82930"/>
                </a:lnTo>
                <a:lnTo>
                  <a:pt x="0" y="83819"/>
                </a:lnTo>
                <a:lnTo>
                  <a:pt x="773" y="97692"/>
                </a:lnTo>
                <a:lnTo>
                  <a:pt x="859" y="99226"/>
                </a:lnTo>
                <a:lnTo>
                  <a:pt x="3444" y="113442"/>
                </a:lnTo>
                <a:lnTo>
                  <a:pt x="21463" y="148566"/>
                </a:lnTo>
                <a:lnTo>
                  <a:pt x="53467" y="167639"/>
                </a:lnTo>
                <a:lnTo>
                  <a:pt x="55626" y="160781"/>
                </a:lnTo>
                <a:lnTo>
                  <a:pt x="46079" y="156539"/>
                </a:lnTo>
                <a:lnTo>
                  <a:pt x="37830" y="150653"/>
                </a:lnTo>
                <a:lnTo>
                  <a:pt x="17843" y="111109"/>
                </a:lnTo>
                <a:lnTo>
                  <a:pt x="15367" y="82930"/>
                </a:lnTo>
                <a:lnTo>
                  <a:pt x="15986" y="68617"/>
                </a:lnTo>
                <a:lnTo>
                  <a:pt x="30912" y="24251"/>
                </a:lnTo>
                <a:lnTo>
                  <a:pt x="55880" y="6730"/>
                </a:lnTo>
                <a:lnTo>
                  <a:pt x="53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47712" y="2576576"/>
            <a:ext cx="4562475" cy="742950"/>
          </a:xfrm>
          <a:prstGeom prst="rect">
            <a:avLst/>
          </a:prstGeom>
          <a:ln w="9525">
            <a:solidFill>
              <a:srgbClr val="1E1E2D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 marR="3810">
              <a:lnSpc>
                <a:spcPts val="1664"/>
              </a:lnSpc>
              <a:spcBef>
                <a:spcPts val="32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variational </a:t>
            </a:r>
            <a:r>
              <a:rPr dirty="0" sz="1400">
                <a:latin typeface="Times New Roman"/>
                <a:cs typeface="Times New Roman"/>
              </a:rPr>
              <a:t>circuits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consists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parameterized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4"/>
              </a:lnSpc>
            </a:pPr>
            <a:r>
              <a:rPr dirty="0" sz="1400">
                <a:latin typeface="Cambria Math"/>
                <a:cs typeface="Cambria Math"/>
              </a:rPr>
              <a:t>𝑅𝑜𝑡</a:t>
            </a:r>
            <a:r>
              <a:rPr dirty="0" sz="1400" spc="27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𝑋</a:t>
            </a:r>
            <a:r>
              <a:rPr dirty="0" sz="1400">
                <a:latin typeface="Cambria Math"/>
                <a:cs typeface="Cambria Math"/>
              </a:rPr>
              <a:t>,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𝑌</a:t>
            </a:r>
            <a:r>
              <a:rPr dirty="0" sz="1400">
                <a:latin typeface="Cambria Math"/>
                <a:cs typeface="Cambria Math"/>
              </a:rPr>
              <a:t>,</a:t>
            </a:r>
            <a:r>
              <a:rPr dirty="0" sz="1400" spc="-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𝜃</a:t>
            </a:r>
            <a:r>
              <a:rPr dirty="0" baseline="-15873" sz="1575">
                <a:latin typeface="Cambria Math"/>
                <a:cs typeface="Cambria Math"/>
              </a:rPr>
              <a:t>𝑍</a:t>
            </a:r>
            <a:r>
              <a:rPr dirty="0" baseline="-15873" sz="1575" spc="375">
                <a:latin typeface="Cambria Math"/>
                <a:cs typeface="Cambria Math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similar to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explicit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models,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however,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they</a:t>
            </a:r>
            <a:endParaRPr sz="1400">
              <a:latin typeface="Times New Roman"/>
              <a:cs typeface="Times New Roman"/>
            </a:endParaRPr>
          </a:p>
          <a:p>
            <a:pPr algn="ctr" marR="573405">
              <a:lnSpc>
                <a:spcPct val="100000"/>
              </a:lnSpc>
              <a:spcBef>
                <a:spcPts val="45"/>
              </a:spcBef>
            </a:pPr>
            <a:r>
              <a:rPr dirty="0" sz="1400">
                <a:latin typeface="Times New Roman"/>
                <a:cs typeface="Times New Roman"/>
              </a:rPr>
              <a:t>interleaved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encoding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95"/>
              <a:t>DR</a:t>
            </a:r>
            <a:r>
              <a:rPr dirty="0" spc="-480"/>
              <a:t> </a:t>
            </a:r>
            <a:r>
              <a:rPr dirty="0" spc="-100"/>
              <a:t>Model</a:t>
            </a:r>
            <a:r>
              <a:rPr dirty="0" spc="-490"/>
              <a:t> </a:t>
            </a:r>
            <a:r>
              <a:rPr dirty="0" sz="2750" spc="-155"/>
              <a:t>in</a:t>
            </a:r>
            <a:r>
              <a:rPr dirty="0" sz="2750" spc="-280"/>
              <a:t> </a:t>
            </a:r>
            <a:r>
              <a:rPr dirty="0" sz="2750" spc="-20"/>
              <a:t>Code</a:t>
            </a:r>
            <a:endParaRPr sz="2750"/>
          </a:p>
        </p:txBody>
      </p:sp>
      <p:grpSp>
        <p:nvGrpSpPr>
          <p:cNvPr id="3" name="object 3" descr=""/>
          <p:cNvGrpSpPr/>
          <p:nvPr/>
        </p:nvGrpSpPr>
        <p:grpSpPr>
          <a:xfrm>
            <a:off x="228600" y="2800350"/>
            <a:ext cx="10210800" cy="3514725"/>
            <a:chOff x="228600" y="2800350"/>
            <a:chExt cx="10210800" cy="35147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267325"/>
              <a:ext cx="10210800" cy="10477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04825" y="3219450"/>
              <a:ext cx="2132965" cy="2147570"/>
            </a:xfrm>
            <a:custGeom>
              <a:avLst/>
              <a:gdLst/>
              <a:ahLst/>
              <a:cxnLst/>
              <a:rect l="l" t="t" r="r" b="b"/>
              <a:pathLst>
                <a:path w="2132965" h="2147570">
                  <a:moveTo>
                    <a:pt x="2085086" y="2070862"/>
                  </a:moveTo>
                  <a:lnTo>
                    <a:pt x="2056511" y="2070862"/>
                  </a:lnTo>
                  <a:lnTo>
                    <a:pt x="2094611" y="2147062"/>
                  </a:lnTo>
                  <a:lnTo>
                    <a:pt x="2126361" y="2083562"/>
                  </a:lnTo>
                  <a:lnTo>
                    <a:pt x="2085086" y="2083562"/>
                  </a:lnTo>
                  <a:lnTo>
                    <a:pt x="2085086" y="2070862"/>
                  </a:lnTo>
                  <a:close/>
                </a:path>
                <a:path w="2132965" h="2147570">
                  <a:moveTo>
                    <a:pt x="2085086" y="1209039"/>
                  </a:moveTo>
                  <a:lnTo>
                    <a:pt x="2085086" y="2083562"/>
                  </a:lnTo>
                  <a:lnTo>
                    <a:pt x="2104136" y="2083562"/>
                  </a:lnTo>
                  <a:lnTo>
                    <a:pt x="2104136" y="1218564"/>
                  </a:lnTo>
                  <a:lnTo>
                    <a:pt x="2094611" y="1218564"/>
                  </a:lnTo>
                  <a:lnTo>
                    <a:pt x="2085086" y="1209039"/>
                  </a:lnTo>
                  <a:close/>
                </a:path>
                <a:path w="2132965" h="2147570">
                  <a:moveTo>
                    <a:pt x="2132711" y="2070862"/>
                  </a:moveTo>
                  <a:lnTo>
                    <a:pt x="2104136" y="2070862"/>
                  </a:lnTo>
                  <a:lnTo>
                    <a:pt x="2104136" y="2083562"/>
                  </a:lnTo>
                  <a:lnTo>
                    <a:pt x="2126361" y="2083562"/>
                  </a:lnTo>
                  <a:lnTo>
                    <a:pt x="2132711" y="2070862"/>
                  </a:lnTo>
                  <a:close/>
                </a:path>
                <a:path w="2132965" h="2147570">
                  <a:moveTo>
                    <a:pt x="238125" y="0"/>
                  </a:moveTo>
                  <a:lnTo>
                    <a:pt x="0" y="0"/>
                  </a:lnTo>
                  <a:lnTo>
                    <a:pt x="0" y="1218564"/>
                  </a:lnTo>
                  <a:lnTo>
                    <a:pt x="2085086" y="1218564"/>
                  </a:lnTo>
                  <a:lnTo>
                    <a:pt x="2085086" y="1209039"/>
                  </a:lnTo>
                  <a:lnTo>
                    <a:pt x="19050" y="1209039"/>
                  </a:lnTo>
                  <a:lnTo>
                    <a:pt x="9525" y="1199514"/>
                  </a:lnTo>
                  <a:lnTo>
                    <a:pt x="19050" y="1199514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125" y="9525"/>
                  </a:lnTo>
                  <a:lnTo>
                    <a:pt x="238125" y="0"/>
                  </a:lnTo>
                  <a:close/>
                </a:path>
                <a:path w="2132965" h="2147570">
                  <a:moveTo>
                    <a:pt x="2104136" y="1199514"/>
                  </a:moveTo>
                  <a:lnTo>
                    <a:pt x="19050" y="1199514"/>
                  </a:lnTo>
                  <a:lnTo>
                    <a:pt x="19050" y="1209039"/>
                  </a:lnTo>
                  <a:lnTo>
                    <a:pt x="2085086" y="1209039"/>
                  </a:lnTo>
                  <a:lnTo>
                    <a:pt x="2094611" y="1218564"/>
                  </a:lnTo>
                  <a:lnTo>
                    <a:pt x="2104136" y="1218564"/>
                  </a:lnTo>
                  <a:lnTo>
                    <a:pt x="2104136" y="1199514"/>
                  </a:lnTo>
                  <a:close/>
                </a:path>
                <a:path w="2132965" h="2147570">
                  <a:moveTo>
                    <a:pt x="19050" y="1199514"/>
                  </a:moveTo>
                  <a:lnTo>
                    <a:pt x="9525" y="1199514"/>
                  </a:lnTo>
                  <a:lnTo>
                    <a:pt x="19050" y="1209039"/>
                  </a:lnTo>
                  <a:lnTo>
                    <a:pt x="19050" y="1199514"/>
                  </a:lnTo>
                  <a:close/>
                </a:path>
                <a:path w="2132965" h="2147570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2132965" h="2147570">
                  <a:moveTo>
                    <a:pt x="238125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125" y="19050"/>
                  </a:lnTo>
                  <a:lnTo>
                    <a:pt x="238125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66825" y="5362575"/>
              <a:ext cx="8143875" cy="819150"/>
            </a:xfrm>
            <a:custGeom>
              <a:avLst/>
              <a:gdLst/>
              <a:ahLst/>
              <a:cxnLst/>
              <a:rect l="l" t="t" r="r" b="b"/>
              <a:pathLst>
                <a:path w="8143875" h="819150">
                  <a:moveTo>
                    <a:pt x="5486400" y="819150"/>
                  </a:moveTo>
                  <a:lnTo>
                    <a:pt x="8143875" y="819150"/>
                  </a:lnTo>
                  <a:lnTo>
                    <a:pt x="8143875" y="0"/>
                  </a:lnTo>
                  <a:lnTo>
                    <a:pt x="5486400" y="0"/>
                  </a:lnTo>
                  <a:lnTo>
                    <a:pt x="5486400" y="819150"/>
                  </a:lnTo>
                  <a:close/>
                </a:path>
                <a:path w="8143875" h="819150">
                  <a:moveTo>
                    <a:pt x="2762250" y="819150"/>
                  </a:moveTo>
                  <a:lnTo>
                    <a:pt x="5419725" y="819150"/>
                  </a:lnTo>
                  <a:lnTo>
                    <a:pt x="5419725" y="0"/>
                  </a:lnTo>
                  <a:lnTo>
                    <a:pt x="2762250" y="0"/>
                  </a:lnTo>
                  <a:lnTo>
                    <a:pt x="2762250" y="819150"/>
                  </a:lnTo>
                  <a:close/>
                </a:path>
                <a:path w="8143875" h="819150">
                  <a:moveTo>
                    <a:pt x="0" y="819150"/>
                  </a:moveTo>
                  <a:lnTo>
                    <a:pt x="2657475" y="819150"/>
                  </a:lnTo>
                  <a:lnTo>
                    <a:pt x="2657475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4812" y="3219449"/>
              <a:ext cx="7616825" cy="2147570"/>
            </a:xfrm>
            <a:custGeom>
              <a:avLst/>
              <a:gdLst/>
              <a:ahLst/>
              <a:cxnLst/>
              <a:rect l="l" t="t" r="r" b="b"/>
              <a:pathLst>
                <a:path w="7616825" h="2147570">
                  <a:moveTo>
                    <a:pt x="7616584" y="2069719"/>
                  </a:moveTo>
                  <a:lnTo>
                    <a:pt x="7588009" y="2069719"/>
                  </a:lnTo>
                  <a:lnTo>
                    <a:pt x="7588009" y="1218057"/>
                  </a:lnTo>
                  <a:lnTo>
                    <a:pt x="7588009" y="1199007"/>
                  </a:lnTo>
                  <a:lnTo>
                    <a:pt x="19088" y="1199007"/>
                  </a:lnTo>
                  <a:lnTo>
                    <a:pt x="19088" y="19050"/>
                  </a:lnTo>
                  <a:lnTo>
                    <a:pt x="238137" y="19050"/>
                  </a:lnTo>
                  <a:lnTo>
                    <a:pt x="238137" y="9525"/>
                  </a:lnTo>
                  <a:lnTo>
                    <a:pt x="238137" y="0"/>
                  </a:lnTo>
                  <a:lnTo>
                    <a:pt x="38" y="0"/>
                  </a:lnTo>
                  <a:lnTo>
                    <a:pt x="0" y="1218565"/>
                  </a:lnTo>
                  <a:lnTo>
                    <a:pt x="4850904" y="1218565"/>
                  </a:lnTo>
                  <a:lnTo>
                    <a:pt x="4850904" y="2070862"/>
                  </a:lnTo>
                  <a:lnTo>
                    <a:pt x="4822329" y="2070862"/>
                  </a:lnTo>
                  <a:lnTo>
                    <a:pt x="4860429" y="2147062"/>
                  </a:lnTo>
                  <a:lnTo>
                    <a:pt x="4892179" y="2083562"/>
                  </a:lnTo>
                  <a:lnTo>
                    <a:pt x="4898529" y="2070862"/>
                  </a:lnTo>
                  <a:lnTo>
                    <a:pt x="4869954" y="2070862"/>
                  </a:lnTo>
                  <a:lnTo>
                    <a:pt x="4869954" y="1218565"/>
                  </a:lnTo>
                  <a:lnTo>
                    <a:pt x="4869954" y="1218057"/>
                  </a:lnTo>
                  <a:lnTo>
                    <a:pt x="7568959" y="1218057"/>
                  </a:lnTo>
                  <a:lnTo>
                    <a:pt x="7568959" y="2069719"/>
                  </a:lnTo>
                  <a:lnTo>
                    <a:pt x="7540384" y="2069719"/>
                  </a:lnTo>
                  <a:lnTo>
                    <a:pt x="7578484" y="2145919"/>
                  </a:lnTo>
                  <a:lnTo>
                    <a:pt x="7610234" y="2082419"/>
                  </a:lnTo>
                  <a:lnTo>
                    <a:pt x="7616584" y="20697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05425" y="2800350"/>
              <a:ext cx="972819" cy="535940"/>
            </a:xfrm>
            <a:custGeom>
              <a:avLst/>
              <a:gdLst/>
              <a:ahLst/>
              <a:cxnLst/>
              <a:rect l="l" t="t" r="r" b="b"/>
              <a:pathLst>
                <a:path w="972820" h="535939">
                  <a:moveTo>
                    <a:pt x="896112" y="459613"/>
                  </a:moveTo>
                  <a:lnTo>
                    <a:pt x="896112" y="535813"/>
                  </a:lnTo>
                  <a:lnTo>
                    <a:pt x="953262" y="507238"/>
                  </a:lnTo>
                  <a:lnTo>
                    <a:pt x="908812" y="507238"/>
                  </a:lnTo>
                  <a:lnTo>
                    <a:pt x="908812" y="488188"/>
                  </a:lnTo>
                  <a:lnTo>
                    <a:pt x="953262" y="488188"/>
                  </a:lnTo>
                  <a:lnTo>
                    <a:pt x="896112" y="459613"/>
                  </a:lnTo>
                  <a:close/>
                </a:path>
                <a:path w="972820" h="535939">
                  <a:moveTo>
                    <a:pt x="476630" y="9525"/>
                  </a:moveTo>
                  <a:lnTo>
                    <a:pt x="476630" y="507238"/>
                  </a:lnTo>
                  <a:lnTo>
                    <a:pt x="896112" y="507238"/>
                  </a:lnTo>
                  <a:lnTo>
                    <a:pt x="896112" y="497713"/>
                  </a:lnTo>
                  <a:lnTo>
                    <a:pt x="495680" y="497713"/>
                  </a:lnTo>
                  <a:lnTo>
                    <a:pt x="486155" y="488188"/>
                  </a:lnTo>
                  <a:lnTo>
                    <a:pt x="495680" y="488188"/>
                  </a:lnTo>
                  <a:lnTo>
                    <a:pt x="495680" y="19050"/>
                  </a:lnTo>
                  <a:lnTo>
                    <a:pt x="486155" y="19050"/>
                  </a:lnTo>
                  <a:lnTo>
                    <a:pt x="476630" y="9525"/>
                  </a:lnTo>
                  <a:close/>
                </a:path>
                <a:path w="972820" h="535939">
                  <a:moveTo>
                    <a:pt x="953262" y="488188"/>
                  </a:moveTo>
                  <a:lnTo>
                    <a:pt x="908812" y="488188"/>
                  </a:lnTo>
                  <a:lnTo>
                    <a:pt x="908812" y="507238"/>
                  </a:lnTo>
                  <a:lnTo>
                    <a:pt x="953262" y="507238"/>
                  </a:lnTo>
                  <a:lnTo>
                    <a:pt x="972312" y="497713"/>
                  </a:lnTo>
                  <a:lnTo>
                    <a:pt x="953262" y="488188"/>
                  </a:lnTo>
                  <a:close/>
                </a:path>
                <a:path w="972820" h="535939">
                  <a:moveTo>
                    <a:pt x="495680" y="488188"/>
                  </a:moveTo>
                  <a:lnTo>
                    <a:pt x="486155" y="488188"/>
                  </a:lnTo>
                  <a:lnTo>
                    <a:pt x="495680" y="497713"/>
                  </a:lnTo>
                  <a:lnTo>
                    <a:pt x="495680" y="488188"/>
                  </a:lnTo>
                  <a:close/>
                </a:path>
                <a:path w="972820" h="535939">
                  <a:moveTo>
                    <a:pt x="896112" y="488188"/>
                  </a:moveTo>
                  <a:lnTo>
                    <a:pt x="495680" y="488188"/>
                  </a:lnTo>
                  <a:lnTo>
                    <a:pt x="495680" y="497713"/>
                  </a:lnTo>
                  <a:lnTo>
                    <a:pt x="896112" y="497713"/>
                  </a:lnTo>
                  <a:lnTo>
                    <a:pt x="896112" y="488188"/>
                  </a:lnTo>
                  <a:close/>
                </a:path>
                <a:path w="972820" h="535939">
                  <a:moveTo>
                    <a:pt x="49568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6630" y="19050"/>
                  </a:lnTo>
                  <a:lnTo>
                    <a:pt x="476630" y="9525"/>
                  </a:lnTo>
                  <a:lnTo>
                    <a:pt x="495680" y="9525"/>
                  </a:lnTo>
                  <a:lnTo>
                    <a:pt x="495680" y="0"/>
                  </a:lnTo>
                  <a:close/>
                </a:path>
                <a:path w="972820" h="535939">
                  <a:moveTo>
                    <a:pt x="495680" y="9525"/>
                  </a:moveTo>
                  <a:lnTo>
                    <a:pt x="476630" y="9525"/>
                  </a:lnTo>
                  <a:lnTo>
                    <a:pt x="486155" y="19050"/>
                  </a:lnTo>
                  <a:lnTo>
                    <a:pt x="495680" y="19050"/>
                  </a:lnTo>
                  <a:lnTo>
                    <a:pt x="495680" y="9525"/>
                  </a:lnTo>
                  <a:close/>
                </a:path>
              </a:pathLst>
            </a:custGeom>
            <a:solidFill>
              <a:srgbClr val="072743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267513" y="1971675"/>
          <a:ext cx="5505450" cy="2028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/>
              </a:tblGrid>
              <a:tr h="909319">
                <a:tc>
                  <a:txBody>
                    <a:bodyPr/>
                    <a:lstStyle/>
                    <a:p>
                      <a:pPr marL="88900">
                        <a:lnSpc>
                          <a:spcPts val="2130"/>
                        </a:lnSpc>
                        <a:spcBef>
                          <a:spcPts val="275"/>
                        </a:spcBef>
                      </a:pP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@qml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qnode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dev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88900">
                        <a:lnSpc>
                          <a:spcPts val="213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DR_model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800" spc="-7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800" spc="-1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 spc="-5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80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34925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1E1E2D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1092200">
                        <a:lnSpc>
                          <a:spcPts val="1730"/>
                        </a:lnSpc>
                      </a:pP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RX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092200" marR="158750">
                        <a:lnSpc>
                          <a:spcPct val="100800"/>
                        </a:lnSpc>
                      </a:pP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input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8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8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8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800" spc="-14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8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590550">
                        <a:lnSpc>
                          <a:spcPts val="1590"/>
                        </a:lnSpc>
                      </a:pPr>
                      <a:r>
                        <a:rPr dirty="0" sz="18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dirty="0" sz="18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expval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800" spc="-1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PauliZ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8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8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))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1E1E2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47712" y="2662301"/>
            <a:ext cx="4562475" cy="304800"/>
          </a:xfrm>
          <a:prstGeom prst="rect">
            <a:avLst/>
          </a:prstGeom>
          <a:solidFill>
            <a:srgbClr val="31314B"/>
          </a:solidFill>
          <a:ln w="9525">
            <a:solidFill>
              <a:srgbClr val="1E1E2D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290"/>
              </a:spcBef>
            </a:pPr>
            <a:r>
              <a:rPr dirty="0" sz="1400" spc="-114" b="1">
                <a:solidFill>
                  <a:srgbClr val="FFFFFF"/>
                </a:solidFill>
                <a:latin typeface="Tahoma"/>
                <a:cs typeface="Tahoma"/>
              </a:rPr>
              <a:t>Layers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3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 b="1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7712" y="2967101"/>
            <a:ext cx="4562475" cy="523875"/>
          </a:xfrm>
          <a:prstGeom prst="rect">
            <a:avLst/>
          </a:prstGeom>
          <a:ln w="9525">
            <a:solidFill>
              <a:srgbClr val="1E1E2D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709295" marR="128905" indent="-585470">
              <a:lnSpc>
                <a:spcPts val="1650"/>
              </a:lnSpc>
              <a:spcBef>
                <a:spcPts val="40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layers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correspond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single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set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20" b="1">
                <a:latin typeface="Times New Roman"/>
                <a:cs typeface="Times New Roman"/>
              </a:rPr>
              <a:t> data </a:t>
            </a:r>
            <a:r>
              <a:rPr dirty="0" sz="1400" b="1">
                <a:latin typeface="Times New Roman"/>
                <a:cs typeface="Times New Roman"/>
              </a:rPr>
              <a:t>encoding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variational</a:t>
            </a:r>
            <a:r>
              <a:rPr dirty="0" sz="1400" spc="-10" b="1">
                <a:latin typeface="Times New Roman"/>
                <a:cs typeface="Times New Roman"/>
              </a:rPr>
              <a:t> transformation.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95"/>
              <a:t>DR</a:t>
            </a:r>
            <a:r>
              <a:rPr dirty="0" spc="-480"/>
              <a:t> </a:t>
            </a:r>
            <a:r>
              <a:rPr dirty="0" spc="-100"/>
              <a:t>Model</a:t>
            </a:r>
            <a:r>
              <a:rPr dirty="0" spc="-490"/>
              <a:t> </a:t>
            </a:r>
            <a:r>
              <a:rPr dirty="0" sz="2750" spc="-155"/>
              <a:t>in</a:t>
            </a:r>
            <a:r>
              <a:rPr dirty="0" sz="2750" spc="-280"/>
              <a:t> </a:t>
            </a:r>
            <a:r>
              <a:rPr dirty="0" sz="2750" spc="-20"/>
              <a:t>Code</a:t>
            </a:r>
            <a:endParaRPr sz="2750"/>
          </a:p>
        </p:txBody>
      </p:sp>
      <p:sp>
        <p:nvSpPr>
          <p:cNvPr id="3" name="object 3" descr=""/>
          <p:cNvSpPr/>
          <p:nvPr/>
        </p:nvSpPr>
        <p:spPr>
          <a:xfrm>
            <a:off x="6276975" y="1971675"/>
            <a:ext cx="5400675" cy="2028825"/>
          </a:xfrm>
          <a:custGeom>
            <a:avLst/>
            <a:gdLst/>
            <a:ahLst/>
            <a:cxnLst/>
            <a:rect l="l" t="t" r="r" b="b"/>
            <a:pathLst>
              <a:path w="5400675" h="2028825">
                <a:moveTo>
                  <a:pt x="5400675" y="0"/>
                </a:moveTo>
                <a:lnTo>
                  <a:pt x="0" y="0"/>
                </a:lnTo>
                <a:lnTo>
                  <a:pt x="0" y="2028825"/>
                </a:lnTo>
                <a:lnTo>
                  <a:pt x="5400675" y="2028825"/>
                </a:lnTo>
                <a:lnTo>
                  <a:pt x="5400675" y="0"/>
                </a:lnTo>
                <a:close/>
              </a:path>
            </a:pathLst>
          </a:custGeom>
          <a:solidFill>
            <a:srgbClr val="1E1E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281801" y="1993582"/>
            <a:ext cx="5400675" cy="167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ts val="213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@qml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qnode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dev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88900">
              <a:lnSpc>
                <a:spcPts val="2130"/>
              </a:lnSpc>
            </a:pPr>
            <a:r>
              <a:rPr dirty="0" sz="18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8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800" i="1">
                <a:solidFill>
                  <a:srgbClr val="89ACF4"/>
                </a:solidFill>
                <a:latin typeface="Consolas"/>
                <a:cs typeface="Consolas"/>
              </a:rPr>
              <a:t>DR_model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i="1">
                <a:solidFill>
                  <a:srgbClr val="ED999F"/>
                </a:solidFill>
                <a:latin typeface="Consolas"/>
                <a:cs typeface="Consolas"/>
              </a:rPr>
              <a:t>input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800" spc="-70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8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):</a:t>
            </a:r>
            <a:endParaRPr sz="1800">
              <a:latin typeface="Consolas"/>
              <a:cs typeface="Consolas"/>
            </a:endParaRPr>
          </a:p>
          <a:p>
            <a:pPr marL="1092200" marR="158750" indent="-502284">
              <a:lnSpc>
                <a:spcPct val="100800"/>
              </a:lnSpc>
            </a:pPr>
            <a:r>
              <a:rPr dirty="0" sz="1800">
                <a:solidFill>
                  <a:srgbClr val="C59FF6"/>
                </a:solidFill>
                <a:latin typeface="Consolas"/>
                <a:cs typeface="Consolas"/>
              </a:rPr>
              <a:t>for</a:t>
            </a:r>
            <a:r>
              <a:rPr dirty="0" sz="1800" spc="-1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800">
                <a:solidFill>
                  <a:srgbClr val="C9D2F5"/>
                </a:solidFill>
                <a:latin typeface="Consolas"/>
                <a:cs typeface="Consolas"/>
              </a:rPr>
              <a:t>layer</a:t>
            </a:r>
            <a:r>
              <a:rPr dirty="0" sz="1800" spc="-50">
                <a:solidFill>
                  <a:srgbClr val="C9D2F5"/>
                </a:solidFill>
                <a:latin typeface="Consolas"/>
                <a:cs typeface="Consolas"/>
              </a:rPr>
              <a:t> </a:t>
            </a:r>
            <a:r>
              <a:rPr dirty="0" sz="1800">
                <a:solidFill>
                  <a:srgbClr val="C59FF6"/>
                </a:solidFill>
                <a:latin typeface="Consolas"/>
                <a:cs typeface="Consolas"/>
              </a:rPr>
              <a:t>in</a:t>
            </a:r>
            <a:r>
              <a:rPr dirty="0" sz="1800" spc="-1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 i="1">
                <a:solidFill>
                  <a:srgbClr val="ED999F"/>
                </a:solidFill>
                <a:latin typeface="Consolas"/>
                <a:cs typeface="Consolas"/>
              </a:rPr>
              <a:t>shape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]): 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>
                <a:solidFill>
                  <a:srgbClr val="89ACF4"/>
                </a:solidFill>
                <a:latin typeface="Consolas"/>
                <a:cs typeface="Consolas"/>
              </a:rPr>
              <a:t>RX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input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8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8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8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>
                <a:solidFill>
                  <a:srgbClr val="89ACF4"/>
                </a:solidFill>
                <a:latin typeface="Consolas"/>
                <a:cs typeface="Consolas"/>
              </a:rPr>
              <a:t>RY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input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800" spc="-10" i="1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8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8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8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8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>
                <a:solidFill>
                  <a:srgbClr val="89ACF4"/>
                </a:solidFill>
                <a:latin typeface="Consolas"/>
                <a:cs typeface="Consolas"/>
              </a:rPr>
              <a:t>Rot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>
                <a:solidFill>
                  <a:srgbClr val="8AD4C9"/>
                </a:solidFill>
                <a:latin typeface="Consolas"/>
                <a:cs typeface="Consolas"/>
              </a:rPr>
              <a:t>*</a:t>
            </a:r>
            <a:r>
              <a:rPr dirty="0" sz="180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800" i="1">
                <a:solidFill>
                  <a:srgbClr val="ED999F"/>
                </a:solidFill>
                <a:latin typeface="Consolas"/>
                <a:cs typeface="Consolas"/>
              </a:rPr>
              <a:t>layer</a:t>
            </a:r>
            <a:r>
              <a:rPr dirty="0" sz="18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800" spc="-14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8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8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8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81801" y="3681476"/>
            <a:ext cx="5400675" cy="323850"/>
          </a:xfrm>
          <a:prstGeom prst="rect">
            <a:avLst/>
          </a:prstGeom>
          <a:solidFill>
            <a:srgbClr val="FFFFFF">
              <a:alpha val="1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90550">
              <a:lnSpc>
                <a:spcPts val="1889"/>
              </a:lnSpc>
            </a:pPr>
            <a:r>
              <a:rPr dirty="0" sz="18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8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>
                <a:solidFill>
                  <a:srgbClr val="89ACF4"/>
                </a:solidFill>
                <a:latin typeface="Consolas"/>
                <a:cs typeface="Consolas"/>
              </a:rPr>
              <a:t>expval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800" spc="-10">
                <a:solidFill>
                  <a:srgbClr val="89ACF4"/>
                </a:solidFill>
                <a:latin typeface="Consolas"/>
                <a:cs typeface="Consolas"/>
              </a:rPr>
              <a:t>PauliZ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8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800" spc="-10">
                <a:solidFill>
                  <a:srgbClr val="929AB7"/>
                </a:solidFill>
                <a:latin typeface="Consolas"/>
                <a:cs typeface="Consolas"/>
              </a:rPr>
              <a:t>))</a:t>
            </a:r>
            <a:endParaRPr sz="1800">
              <a:latin typeface="Consolas"/>
              <a:cs typeface="Consola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8600" y="2733675"/>
            <a:ext cx="10229850" cy="3581400"/>
            <a:chOff x="228600" y="2733675"/>
            <a:chExt cx="10229850" cy="358140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267325"/>
              <a:ext cx="10210800" cy="104775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458325" y="5362575"/>
              <a:ext cx="981075" cy="819150"/>
            </a:xfrm>
            <a:custGeom>
              <a:avLst/>
              <a:gdLst/>
              <a:ahLst/>
              <a:cxnLst/>
              <a:rect l="l" t="t" r="r" b="b"/>
              <a:pathLst>
                <a:path w="981075" h="819150">
                  <a:moveTo>
                    <a:pt x="0" y="819150"/>
                  </a:moveTo>
                  <a:lnTo>
                    <a:pt x="981075" y="819150"/>
                  </a:lnTo>
                  <a:lnTo>
                    <a:pt x="981075" y="0"/>
                  </a:lnTo>
                  <a:lnTo>
                    <a:pt x="0" y="0"/>
                  </a:lnTo>
                  <a:lnTo>
                    <a:pt x="0" y="8191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1525" y="3162300"/>
              <a:ext cx="9415780" cy="2204085"/>
            </a:xfrm>
            <a:custGeom>
              <a:avLst/>
              <a:gdLst/>
              <a:ahLst/>
              <a:cxnLst/>
              <a:rect l="l" t="t" r="r" b="b"/>
              <a:pathLst>
                <a:path w="9415780" h="2204085">
                  <a:moveTo>
                    <a:pt x="9367875" y="2127758"/>
                  </a:moveTo>
                  <a:lnTo>
                    <a:pt x="9339300" y="2127758"/>
                  </a:lnTo>
                  <a:lnTo>
                    <a:pt x="9377400" y="2203958"/>
                  </a:lnTo>
                  <a:lnTo>
                    <a:pt x="9409150" y="2140458"/>
                  </a:lnTo>
                  <a:lnTo>
                    <a:pt x="9367875" y="2140458"/>
                  </a:lnTo>
                  <a:lnTo>
                    <a:pt x="9367875" y="2127758"/>
                  </a:lnTo>
                  <a:close/>
                </a:path>
                <a:path w="9415780" h="2204085">
                  <a:moveTo>
                    <a:pt x="9367875" y="1679575"/>
                  </a:moveTo>
                  <a:lnTo>
                    <a:pt x="9367875" y="2140458"/>
                  </a:lnTo>
                  <a:lnTo>
                    <a:pt x="9386925" y="2140458"/>
                  </a:lnTo>
                  <a:lnTo>
                    <a:pt x="9386925" y="1689100"/>
                  </a:lnTo>
                  <a:lnTo>
                    <a:pt x="9377400" y="1689100"/>
                  </a:lnTo>
                  <a:lnTo>
                    <a:pt x="9367875" y="1679575"/>
                  </a:lnTo>
                  <a:close/>
                </a:path>
                <a:path w="9415780" h="2204085">
                  <a:moveTo>
                    <a:pt x="9415500" y="2127758"/>
                  </a:moveTo>
                  <a:lnTo>
                    <a:pt x="9386925" y="2127758"/>
                  </a:lnTo>
                  <a:lnTo>
                    <a:pt x="9386925" y="2140458"/>
                  </a:lnTo>
                  <a:lnTo>
                    <a:pt x="9409150" y="2140458"/>
                  </a:lnTo>
                  <a:lnTo>
                    <a:pt x="9415500" y="2127758"/>
                  </a:lnTo>
                  <a:close/>
                </a:path>
                <a:path w="9415780" h="2204085">
                  <a:moveTo>
                    <a:pt x="238099" y="0"/>
                  </a:moveTo>
                  <a:lnTo>
                    <a:pt x="0" y="0"/>
                  </a:lnTo>
                  <a:lnTo>
                    <a:pt x="0" y="1689100"/>
                  </a:lnTo>
                  <a:lnTo>
                    <a:pt x="9367875" y="1689100"/>
                  </a:lnTo>
                  <a:lnTo>
                    <a:pt x="9367875" y="1679575"/>
                  </a:lnTo>
                  <a:lnTo>
                    <a:pt x="19050" y="1679575"/>
                  </a:lnTo>
                  <a:lnTo>
                    <a:pt x="9525" y="1670050"/>
                  </a:lnTo>
                  <a:lnTo>
                    <a:pt x="19050" y="1670050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38099" y="9525"/>
                  </a:lnTo>
                  <a:lnTo>
                    <a:pt x="238099" y="0"/>
                  </a:lnTo>
                  <a:close/>
                </a:path>
                <a:path w="9415780" h="2204085">
                  <a:moveTo>
                    <a:pt x="9386925" y="1670050"/>
                  </a:moveTo>
                  <a:lnTo>
                    <a:pt x="19050" y="1670050"/>
                  </a:lnTo>
                  <a:lnTo>
                    <a:pt x="19050" y="1679575"/>
                  </a:lnTo>
                  <a:lnTo>
                    <a:pt x="9367875" y="1679575"/>
                  </a:lnTo>
                  <a:lnTo>
                    <a:pt x="9377400" y="1689100"/>
                  </a:lnTo>
                  <a:lnTo>
                    <a:pt x="9386925" y="1689100"/>
                  </a:lnTo>
                  <a:lnTo>
                    <a:pt x="9386925" y="1670050"/>
                  </a:lnTo>
                  <a:close/>
                </a:path>
                <a:path w="9415780" h="2204085">
                  <a:moveTo>
                    <a:pt x="19050" y="1670050"/>
                  </a:moveTo>
                  <a:lnTo>
                    <a:pt x="9525" y="1670050"/>
                  </a:lnTo>
                  <a:lnTo>
                    <a:pt x="19050" y="1679575"/>
                  </a:lnTo>
                  <a:lnTo>
                    <a:pt x="19050" y="1670050"/>
                  </a:lnTo>
                  <a:close/>
                </a:path>
                <a:path w="9415780" h="2204085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9415780" h="2204085">
                  <a:moveTo>
                    <a:pt x="238099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38099" y="19050"/>
                  </a:lnTo>
                  <a:lnTo>
                    <a:pt x="238099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05450" y="2733675"/>
              <a:ext cx="772795" cy="1142365"/>
            </a:xfrm>
            <a:custGeom>
              <a:avLst/>
              <a:gdLst/>
              <a:ahLst/>
              <a:cxnLst/>
              <a:rect l="l" t="t" r="r" b="b"/>
              <a:pathLst>
                <a:path w="772795" h="1142364">
                  <a:moveTo>
                    <a:pt x="696340" y="1065911"/>
                  </a:moveTo>
                  <a:lnTo>
                    <a:pt x="696340" y="1142111"/>
                  </a:lnTo>
                  <a:lnTo>
                    <a:pt x="753490" y="1113536"/>
                  </a:lnTo>
                  <a:lnTo>
                    <a:pt x="709040" y="1113536"/>
                  </a:lnTo>
                  <a:lnTo>
                    <a:pt x="709040" y="1094486"/>
                  </a:lnTo>
                  <a:lnTo>
                    <a:pt x="753490" y="1094486"/>
                  </a:lnTo>
                  <a:lnTo>
                    <a:pt x="696340" y="1065911"/>
                  </a:lnTo>
                  <a:close/>
                </a:path>
                <a:path w="772795" h="1142364">
                  <a:moveTo>
                    <a:pt x="376809" y="9525"/>
                  </a:moveTo>
                  <a:lnTo>
                    <a:pt x="376809" y="1113536"/>
                  </a:lnTo>
                  <a:lnTo>
                    <a:pt x="696340" y="1113536"/>
                  </a:lnTo>
                  <a:lnTo>
                    <a:pt x="696340" y="1104011"/>
                  </a:lnTo>
                  <a:lnTo>
                    <a:pt x="395859" y="1104011"/>
                  </a:lnTo>
                  <a:lnTo>
                    <a:pt x="386334" y="1094486"/>
                  </a:lnTo>
                  <a:lnTo>
                    <a:pt x="395859" y="1094486"/>
                  </a:lnTo>
                  <a:lnTo>
                    <a:pt x="395859" y="19050"/>
                  </a:lnTo>
                  <a:lnTo>
                    <a:pt x="386334" y="19050"/>
                  </a:lnTo>
                  <a:lnTo>
                    <a:pt x="376809" y="9525"/>
                  </a:lnTo>
                  <a:close/>
                </a:path>
                <a:path w="772795" h="1142364">
                  <a:moveTo>
                    <a:pt x="753490" y="1094486"/>
                  </a:moveTo>
                  <a:lnTo>
                    <a:pt x="709040" y="1094486"/>
                  </a:lnTo>
                  <a:lnTo>
                    <a:pt x="709040" y="1113536"/>
                  </a:lnTo>
                  <a:lnTo>
                    <a:pt x="753490" y="1113536"/>
                  </a:lnTo>
                  <a:lnTo>
                    <a:pt x="772540" y="1104011"/>
                  </a:lnTo>
                  <a:lnTo>
                    <a:pt x="753490" y="1094486"/>
                  </a:lnTo>
                  <a:close/>
                </a:path>
                <a:path w="772795" h="1142364">
                  <a:moveTo>
                    <a:pt x="395859" y="1094486"/>
                  </a:moveTo>
                  <a:lnTo>
                    <a:pt x="386334" y="1094486"/>
                  </a:lnTo>
                  <a:lnTo>
                    <a:pt x="395859" y="1104011"/>
                  </a:lnTo>
                  <a:lnTo>
                    <a:pt x="395859" y="1094486"/>
                  </a:lnTo>
                  <a:close/>
                </a:path>
                <a:path w="772795" h="1142364">
                  <a:moveTo>
                    <a:pt x="696340" y="1094486"/>
                  </a:moveTo>
                  <a:lnTo>
                    <a:pt x="395859" y="1094486"/>
                  </a:lnTo>
                  <a:lnTo>
                    <a:pt x="395859" y="1104011"/>
                  </a:lnTo>
                  <a:lnTo>
                    <a:pt x="696340" y="1104011"/>
                  </a:lnTo>
                  <a:lnTo>
                    <a:pt x="696340" y="1094486"/>
                  </a:lnTo>
                  <a:close/>
                </a:path>
                <a:path w="772795" h="1142364">
                  <a:moveTo>
                    <a:pt x="3958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76809" y="19050"/>
                  </a:lnTo>
                  <a:lnTo>
                    <a:pt x="376809" y="9525"/>
                  </a:lnTo>
                  <a:lnTo>
                    <a:pt x="395859" y="9525"/>
                  </a:lnTo>
                  <a:lnTo>
                    <a:pt x="395859" y="0"/>
                  </a:lnTo>
                  <a:close/>
                </a:path>
                <a:path w="772795" h="1142364">
                  <a:moveTo>
                    <a:pt x="395859" y="9525"/>
                  </a:moveTo>
                  <a:lnTo>
                    <a:pt x="376809" y="9525"/>
                  </a:lnTo>
                  <a:lnTo>
                    <a:pt x="386334" y="19050"/>
                  </a:lnTo>
                  <a:lnTo>
                    <a:pt x="395859" y="19050"/>
                  </a:lnTo>
                  <a:lnTo>
                    <a:pt x="395859" y="9525"/>
                  </a:lnTo>
                  <a:close/>
                </a:path>
              </a:pathLst>
            </a:custGeom>
            <a:solidFill>
              <a:srgbClr val="072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4387" y="2909951"/>
              <a:ext cx="4695825" cy="523875"/>
            </a:xfrm>
            <a:custGeom>
              <a:avLst/>
              <a:gdLst/>
              <a:ahLst/>
              <a:cxnLst/>
              <a:rect l="l" t="t" r="r" b="b"/>
              <a:pathLst>
                <a:path w="4695825" h="523875">
                  <a:moveTo>
                    <a:pt x="0" y="523875"/>
                  </a:moveTo>
                  <a:lnTo>
                    <a:pt x="4695825" y="523875"/>
                  </a:lnTo>
                  <a:lnTo>
                    <a:pt x="4695825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4848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19150" y="2933700"/>
            <a:ext cx="4686300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08405" marR="118110" indent="-1090295">
              <a:lnSpc>
                <a:spcPts val="1650"/>
              </a:lnSpc>
              <a:spcBef>
                <a:spcPts val="204"/>
              </a:spcBef>
            </a:pPr>
            <a:r>
              <a:rPr dirty="0" sz="1400" spc="-50">
                <a:latin typeface="Times New Roman"/>
                <a:cs typeface="Times New Roman"/>
              </a:rPr>
              <a:t>We</a:t>
            </a:r>
            <a:r>
              <a:rPr dirty="0" sz="1400">
                <a:latin typeface="Times New Roman"/>
                <a:cs typeface="Times New Roman"/>
              </a:rPr>
              <a:t> measure the expectation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value </a:t>
            </a:r>
            <a:r>
              <a:rPr dirty="0" sz="1400" spc="-45">
                <a:latin typeface="Times New Roman"/>
                <a:cs typeface="Times New Roman"/>
              </a:rPr>
              <a:t>w.r.t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25">
                <a:latin typeface="Times New Roman"/>
                <a:cs typeface="Times New Roman"/>
              </a:rPr>
              <a:t>Pauli-</a:t>
            </a:r>
            <a:r>
              <a:rPr dirty="0" sz="1400">
                <a:latin typeface="Times New Roman"/>
                <a:cs typeface="Times New Roman"/>
              </a:rPr>
              <a:t>Z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operator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loss</a:t>
            </a:r>
            <a:r>
              <a:rPr dirty="0" sz="1400" spc="-10">
                <a:latin typeface="Times New Roman"/>
                <a:cs typeface="Times New Roman"/>
              </a:rPr>
              <a:t> function.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814387" y="2595626"/>
            <a:ext cx="4695825" cy="304800"/>
          </a:xfrm>
          <a:custGeom>
            <a:avLst/>
            <a:gdLst/>
            <a:ahLst/>
            <a:cxnLst/>
            <a:rect l="l" t="t" r="r" b="b"/>
            <a:pathLst>
              <a:path w="4695825" h="304800">
                <a:moveTo>
                  <a:pt x="0" y="304800"/>
                </a:moveTo>
                <a:lnTo>
                  <a:pt x="4695825" y="304800"/>
                </a:lnTo>
                <a:lnTo>
                  <a:pt x="46958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4848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14387" y="2595626"/>
            <a:ext cx="4695825" cy="304800"/>
          </a:xfrm>
          <a:prstGeom prst="rect">
            <a:avLst/>
          </a:prstGeom>
          <a:solidFill>
            <a:srgbClr val="48486E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Measurement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850" y="2009775"/>
            <a:ext cx="2247900" cy="18002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30"/>
              <a:t>Training</a:t>
            </a:r>
            <a:r>
              <a:rPr dirty="0" spc="-484"/>
              <a:t> </a:t>
            </a:r>
            <a:r>
              <a:rPr dirty="0" spc="-185"/>
              <a:t>Evolution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371975" y="2000250"/>
            <a:ext cx="6429375" cy="4162425"/>
            <a:chOff x="4371975" y="2000250"/>
            <a:chExt cx="6429375" cy="4162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1975" y="4267200"/>
              <a:ext cx="2371725" cy="1895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9625" y="2000250"/>
              <a:ext cx="2371725" cy="19050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581525" y="1914525"/>
            <a:ext cx="2247900" cy="228600"/>
          </a:xfrm>
          <a:prstGeom prst="rect">
            <a:avLst/>
          </a:prstGeom>
          <a:solidFill>
            <a:srgbClr val="FDFDF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9812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Tahoma"/>
                <a:cs typeface="Tahoma"/>
              </a:rPr>
              <a:t>Feature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Space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before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training.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639175" y="1943100"/>
            <a:ext cx="2076450" cy="200025"/>
          </a:xfrm>
          <a:prstGeom prst="rect">
            <a:avLst/>
          </a:prstGeom>
          <a:solidFill>
            <a:srgbClr val="FDFDFD"/>
          </a:solidFill>
        </p:spPr>
        <p:txBody>
          <a:bodyPr wrap="square" lIns="0" tIns="13970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Tahoma"/>
                <a:cs typeface="Tahoma"/>
              </a:rPr>
              <a:t>Feature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Space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after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training.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743700" y="2914650"/>
            <a:ext cx="1685925" cy="76200"/>
          </a:xfrm>
          <a:custGeom>
            <a:avLst/>
            <a:gdLst/>
            <a:ahLst/>
            <a:cxnLst/>
            <a:rect l="l" t="t" r="r" b="b"/>
            <a:pathLst>
              <a:path w="1685925" h="76200">
                <a:moveTo>
                  <a:pt x="1609598" y="0"/>
                </a:moveTo>
                <a:lnTo>
                  <a:pt x="1609598" y="76200"/>
                </a:lnTo>
                <a:lnTo>
                  <a:pt x="1666748" y="47625"/>
                </a:lnTo>
                <a:lnTo>
                  <a:pt x="1622298" y="47625"/>
                </a:lnTo>
                <a:lnTo>
                  <a:pt x="1622298" y="28575"/>
                </a:lnTo>
                <a:lnTo>
                  <a:pt x="1666748" y="28575"/>
                </a:lnTo>
                <a:lnTo>
                  <a:pt x="1609598" y="0"/>
                </a:lnTo>
                <a:close/>
              </a:path>
              <a:path w="1685925" h="76200">
                <a:moveTo>
                  <a:pt x="160959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609598" y="47625"/>
                </a:lnTo>
                <a:lnTo>
                  <a:pt x="1609598" y="28575"/>
                </a:lnTo>
                <a:close/>
              </a:path>
              <a:path w="1685925" h="76200">
                <a:moveTo>
                  <a:pt x="1666748" y="28575"/>
                </a:moveTo>
                <a:lnTo>
                  <a:pt x="1622298" y="28575"/>
                </a:lnTo>
                <a:lnTo>
                  <a:pt x="1622298" y="47625"/>
                </a:lnTo>
                <a:lnTo>
                  <a:pt x="1666748" y="47625"/>
                </a:lnTo>
                <a:lnTo>
                  <a:pt x="1685798" y="38100"/>
                </a:lnTo>
                <a:lnTo>
                  <a:pt x="1666748" y="28575"/>
                </a:lnTo>
                <a:close/>
              </a:path>
            </a:pathLst>
          </a:custGeom>
          <a:solidFill>
            <a:srgbClr val="6B8B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43393" y="2613977"/>
            <a:ext cx="5492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Training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60496" y="2198941"/>
            <a:ext cx="95631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0675" marR="5080" indent="-308610">
              <a:lnSpc>
                <a:spcPct val="102499"/>
              </a:lnSpc>
              <a:spcBef>
                <a:spcPts val="9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Random</a:t>
            </a:r>
            <a:r>
              <a:rPr dirty="0" sz="11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Feature space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924300" y="2228850"/>
            <a:ext cx="7125334" cy="3554729"/>
            <a:chOff x="3924300" y="2228850"/>
            <a:chExt cx="7125334" cy="3554729"/>
          </a:xfrm>
        </p:grpSpPr>
        <p:sp>
          <p:nvSpPr>
            <p:cNvPr id="13" name="object 13" descr=""/>
            <p:cNvSpPr/>
            <p:nvPr/>
          </p:nvSpPr>
          <p:spPr>
            <a:xfrm>
              <a:off x="4886325" y="2238375"/>
              <a:ext cx="1466850" cy="1333500"/>
            </a:xfrm>
            <a:custGeom>
              <a:avLst/>
              <a:gdLst/>
              <a:ahLst/>
              <a:cxnLst/>
              <a:rect l="l" t="t" r="r" b="b"/>
              <a:pathLst>
                <a:path w="1466850" h="1333500">
                  <a:moveTo>
                    <a:pt x="0" y="1333500"/>
                  </a:moveTo>
                  <a:lnTo>
                    <a:pt x="1466850" y="1333500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13335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24300" y="2600325"/>
              <a:ext cx="959485" cy="337820"/>
            </a:xfrm>
            <a:custGeom>
              <a:avLst/>
              <a:gdLst/>
              <a:ahLst/>
              <a:cxnLst/>
              <a:rect l="l" t="t" r="r" b="b"/>
              <a:pathLst>
                <a:path w="959485" h="337819">
                  <a:moveTo>
                    <a:pt x="883158" y="261238"/>
                  </a:moveTo>
                  <a:lnTo>
                    <a:pt x="883158" y="337438"/>
                  </a:lnTo>
                  <a:lnTo>
                    <a:pt x="940308" y="308863"/>
                  </a:lnTo>
                  <a:lnTo>
                    <a:pt x="895858" y="308863"/>
                  </a:lnTo>
                  <a:lnTo>
                    <a:pt x="895858" y="289813"/>
                  </a:lnTo>
                  <a:lnTo>
                    <a:pt x="940308" y="289813"/>
                  </a:lnTo>
                  <a:lnTo>
                    <a:pt x="883158" y="261238"/>
                  </a:lnTo>
                  <a:close/>
                </a:path>
                <a:path w="959485" h="337819">
                  <a:moveTo>
                    <a:pt x="19050" y="0"/>
                  </a:moveTo>
                  <a:lnTo>
                    <a:pt x="0" y="0"/>
                  </a:lnTo>
                  <a:lnTo>
                    <a:pt x="0" y="308863"/>
                  </a:lnTo>
                  <a:lnTo>
                    <a:pt x="883158" y="308863"/>
                  </a:lnTo>
                  <a:lnTo>
                    <a:pt x="883158" y="299338"/>
                  </a:lnTo>
                  <a:lnTo>
                    <a:pt x="19050" y="299338"/>
                  </a:lnTo>
                  <a:lnTo>
                    <a:pt x="9525" y="289813"/>
                  </a:lnTo>
                  <a:lnTo>
                    <a:pt x="19050" y="289813"/>
                  </a:lnTo>
                  <a:lnTo>
                    <a:pt x="19050" y="0"/>
                  </a:lnTo>
                  <a:close/>
                </a:path>
                <a:path w="959485" h="337819">
                  <a:moveTo>
                    <a:pt x="940308" y="289813"/>
                  </a:moveTo>
                  <a:lnTo>
                    <a:pt x="895858" y="289813"/>
                  </a:lnTo>
                  <a:lnTo>
                    <a:pt x="895858" y="308863"/>
                  </a:lnTo>
                  <a:lnTo>
                    <a:pt x="940308" y="308863"/>
                  </a:lnTo>
                  <a:lnTo>
                    <a:pt x="959358" y="299338"/>
                  </a:lnTo>
                  <a:lnTo>
                    <a:pt x="940308" y="289813"/>
                  </a:lnTo>
                  <a:close/>
                </a:path>
                <a:path w="959485" h="337819">
                  <a:moveTo>
                    <a:pt x="19050" y="289813"/>
                  </a:moveTo>
                  <a:lnTo>
                    <a:pt x="9525" y="289813"/>
                  </a:lnTo>
                  <a:lnTo>
                    <a:pt x="19050" y="299338"/>
                  </a:lnTo>
                  <a:lnTo>
                    <a:pt x="19050" y="289813"/>
                  </a:lnTo>
                  <a:close/>
                </a:path>
                <a:path w="959485" h="337819">
                  <a:moveTo>
                    <a:pt x="883158" y="289813"/>
                  </a:moveTo>
                  <a:lnTo>
                    <a:pt x="19050" y="289813"/>
                  </a:lnTo>
                  <a:lnTo>
                    <a:pt x="19050" y="299338"/>
                  </a:lnTo>
                  <a:lnTo>
                    <a:pt x="883158" y="299338"/>
                  </a:lnTo>
                  <a:lnTo>
                    <a:pt x="883158" y="2898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748398" y="2914650"/>
              <a:ext cx="4300855" cy="2350135"/>
            </a:xfrm>
            <a:custGeom>
              <a:avLst/>
              <a:gdLst/>
              <a:ahLst/>
              <a:cxnLst/>
              <a:rect l="l" t="t" r="r" b="b"/>
              <a:pathLst>
                <a:path w="4300855" h="2350135">
                  <a:moveTo>
                    <a:pt x="85725" y="2263902"/>
                  </a:moveTo>
                  <a:lnTo>
                    <a:pt x="0" y="2306828"/>
                  </a:lnTo>
                  <a:lnTo>
                    <a:pt x="85725" y="2349627"/>
                  </a:lnTo>
                  <a:lnTo>
                    <a:pt x="85725" y="2321052"/>
                  </a:lnTo>
                  <a:lnTo>
                    <a:pt x="71500" y="2321052"/>
                  </a:lnTo>
                  <a:lnTo>
                    <a:pt x="71500" y="2292477"/>
                  </a:lnTo>
                  <a:lnTo>
                    <a:pt x="85725" y="2292477"/>
                  </a:lnTo>
                  <a:lnTo>
                    <a:pt x="85725" y="2263902"/>
                  </a:lnTo>
                  <a:close/>
                </a:path>
                <a:path w="4300855" h="2350135">
                  <a:moveTo>
                    <a:pt x="85725" y="2292477"/>
                  </a:moveTo>
                  <a:lnTo>
                    <a:pt x="71500" y="2292477"/>
                  </a:lnTo>
                  <a:lnTo>
                    <a:pt x="71500" y="2321052"/>
                  </a:lnTo>
                  <a:lnTo>
                    <a:pt x="85725" y="2321052"/>
                  </a:lnTo>
                  <a:lnTo>
                    <a:pt x="85725" y="2292477"/>
                  </a:lnTo>
                  <a:close/>
                </a:path>
                <a:path w="4300855" h="2350135">
                  <a:moveTo>
                    <a:pt x="4272280" y="2292477"/>
                  </a:moveTo>
                  <a:lnTo>
                    <a:pt x="85725" y="2292477"/>
                  </a:lnTo>
                  <a:lnTo>
                    <a:pt x="85725" y="2321052"/>
                  </a:lnTo>
                  <a:lnTo>
                    <a:pt x="4300855" y="2321052"/>
                  </a:lnTo>
                  <a:lnTo>
                    <a:pt x="4300855" y="2306828"/>
                  </a:lnTo>
                  <a:lnTo>
                    <a:pt x="4272280" y="2306828"/>
                  </a:lnTo>
                  <a:lnTo>
                    <a:pt x="4272280" y="2292477"/>
                  </a:lnTo>
                  <a:close/>
                </a:path>
                <a:path w="4300855" h="2350135">
                  <a:moveTo>
                    <a:pt x="4272280" y="42799"/>
                  </a:moveTo>
                  <a:lnTo>
                    <a:pt x="4272280" y="2306828"/>
                  </a:lnTo>
                  <a:lnTo>
                    <a:pt x="4286631" y="2292477"/>
                  </a:lnTo>
                  <a:lnTo>
                    <a:pt x="4300855" y="2292477"/>
                  </a:lnTo>
                  <a:lnTo>
                    <a:pt x="4300855" y="57150"/>
                  </a:lnTo>
                  <a:lnTo>
                    <a:pt x="4286631" y="57150"/>
                  </a:lnTo>
                  <a:lnTo>
                    <a:pt x="4272280" y="42799"/>
                  </a:lnTo>
                  <a:close/>
                </a:path>
                <a:path w="4300855" h="2350135">
                  <a:moveTo>
                    <a:pt x="4300855" y="2292477"/>
                  </a:moveTo>
                  <a:lnTo>
                    <a:pt x="4286631" y="2292477"/>
                  </a:lnTo>
                  <a:lnTo>
                    <a:pt x="4272280" y="2306828"/>
                  </a:lnTo>
                  <a:lnTo>
                    <a:pt x="4300855" y="2306828"/>
                  </a:lnTo>
                  <a:lnTo>
                    <a:pt x="4300855" y="2292477"/>
                  </a:lnTo>
                  <a:close/>
                </a:path>
                <a:path w="4300855" h="2350135">
                  <a:moveTo>
                    <a:pt x="4143755" y="0"/>
                  </a:moveTo>
                  <a:lnTo>
                    <a:pt x="4058030" y="42799"/>
                  </a:lnTo>
                  <a:lnTo>
                    <a:pt x="4143755" y="85725"/>
                  </a:lnTo>
                  <a:lnTo>
                    <a:pt x="4143755" y="57150"/>
                  </a:lnTo>
                  <a:lnTo>
                    <a:pt x="4129531" y="57150"/>
                  </a:lnTo>
                  <a:lnTo>
                    <a:pt x="4129531" y="28575"/>
                  </a:lnTo>
                  <a:lnTo>
                    <a:pt x="4143755" y="28575"/>
                  </a:lnTo>
                  <a:lnTo>
                    <a:pt x="4143755" y="0"/>
                  </a:lnTo>
                  <a:close/>
                </a:path>
                <a:path w="4300855" h="2350135">
                  <a:moveTo>
                    <a:pt x="4143755" y="28575"/>
                  </a:moveTo>
                  <a:lnTo>
                    <a:pt x="4129531" y="28575"/>
                  </a:lnTo>
                  <a:lnTo>
                    <a:pt x="4129531" y="57150"/>
                  </a:lnTo>
                  <a:lnTo>
                    <a:pt x="4143755" y="57150"/>
                  </a:lnTo>
                  <a:lnTo>
                    <a:pt x="4143755" y="28575"/>
                  </a:lnTo>
                  <a:close/>
                </a:path>
                <a:path w="4300855" h="2350135">
                  <a:moveTo>
                    <a:pt x="4300855" y="28575"/>
                  </a:moveTo>
                  <a:lnTo>
                    <a:pt x="4143755" y="28575"/>
                  </a:lnTo>
                  <a:lnTo>
                    <a:pt x="4143755" y="57150"/>
                  </a:lnTo>
                  <a:lnTo>
                    <a:pt x="4272280" y="57150"/>
                  </a:lnTo>
                  <a:lnTo>
                    <a:pt x="4272280" y="42799"/>
                  </a:lnTo>
                  <a:lnTo>
                    <a:pt x="4300855" y="42799"/>
                  </a:lnTo>
                  <a:lnTo>
                    <a:pt x="4300855" y="28575"/>
                  </a:lnTo>
                  <a:close/>
                </a:path>
                <a:path w="4300855" h="2350135">
                  <a:moveTo>
                    <a:pt x="4300855" y="42799"/>
                  </a:moveTo>
                  <a:lnTo>
                    <a:pt x="4272280" y="42799"/>
                  </a:lnTo>
                  <a:lnTo>
                    <a:pt x="4286631" y="57150"/>
                  </a:lnTo>
                  <a:lnTo>
                    <a:pt x="4300855" y="57150"/>
                  </a:lnTo>
                  <a:lnTo>
                    <a:pt x="4300855" y="42799"/>
                  </a:lnTo>
                  <a:close/>
                </a:path>
              </a:pathLst>
            </a:custGeom>
            <a:solidFill>
              <a:srgbClr val="6B8B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8538" y="5375148"/>
              <a:ext cx="185292" cy="14122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6140" y="5641847"/>
              <a:ext cx="185292" cy="14116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9382125" y="5247830"/>
            <a:ext cx="1647189" cy="55943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latin typeface="Cambria Math"/>
                <a:cs typeface="Cambria Math"/>
              </a:rPr>
              <a:t>𝜙</a:t>
            </a:r>
            <a:r>
              <a:rPr dirty="0" baseline="-15432" sz="1350">
                <a:latin typeface="Cambria Math"/>
                <a:cs typeface="Cambria Math"/>
              </a:rPr>
              <a:t>𝑀</a:t>
            </a:r>
            <a:r>
              <a:rPr dirty="0" baseline="-15432" sz="1350" spc="51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𝑥</a:t>
            </a:r>
            <a:r>
              <a:rPr dirty="0" sz="1200" spc="140">
                <a:latin typeface="Cambria Math"/>
                <a:cs typeface="Cambria Math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Function</a:t>
            </a:r>
            <a:endParaRPr sz="1200">
              <a:latin typeface="Times New Roman"/>
              <a:cs typeface="Times New Roman"/>
            </a:endParaRPr>
          </a:p>
          <a:p>
            <a:pPr algn="r" marR="3937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Cambria Math"/>
                <a:cs typeface="Cambria Math"/>
              </a:rPr>
              <a:t>𝜙</a:t>
            </a:r>
            <a:r>
              <a:rPr dirty="0" baseline="-15432" sz="1350">
                <a:latin typeface="Cambria Math"/>
                <a:cs typeface="Cambria Math"/>
              </a:rPr>
              <a:t>𝐿</a:t>
            </a:r>
            <a:r>
              <a:rPr dirty="0" baseline="-15432" sz="1350" spc="517">
                <a:latin typeface="Cambria Math"/>
                <a:cs typeface="Cambria Math"/>
              </a:rPr>
              <a:t> </a:t>
            </a:r>
            <a:r>
              <a:rPr dirty="0" sz="1200">
                <a:latin typeface="Cambria Math"/>
                <a:cs typeface="Cambria Math"/>
              </a:rPr>
              <a:t>𝑥</a:t>
            </a:r>
            <a:r>
              <a:rPr dirty="0" sz="1200" spc="145">
                <a:latin typeface="Cambria Math"/>
                <a:cs typeface="Cambria Math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True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Function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587615" y="4648200"/>
            <a:ext cx="3149600" cy="420370"/>
            <a:chOff x="7587615" y="4648200"/>
            <a:chExt cx="3149600" cy="420370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8750" y="4648200"/>
              <a:ext cx="76200" cy="19278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7615" y="4900422"/>
              <a:ext cx="217804" cy="1676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70516" y="4900422"/>
              <a:ext cx="217677" cy="16763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8902" y="4900422"/>
              <a:ext cx="217804" cy="167639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7324725" y="4848225"/>
            <a:ext cx="3581400" cy="2952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mbria Math"/>
                <a:cs typeface="Cambria Math"/>
              </a:rPr>
              <a:t>𝐿</a:t>
            </a:r>
            <a:r>
              <a:rPr dirty="0" sz="1400" spc="3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85">
                <a:latin typeface="Cambria Math"/>
                <a:cs typeface="Cambria Math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=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Binary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Cross </a:t>
            </a:r>
            <a:r>
              <a:rPr dirty="0" sz="1400" spc="-10">
                <a:latin typeface="Times New Roman"/>
                <a:cs typeface="Times New Roman"/>
              </a:rPr>
              <a:t>Entropy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𝑀</a:t>
            </a:r>
            <a:r>
              <a:rPr dirty="0" baseline="-15873" sz="1575" spc="6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3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𝜙</a:t>
            </a:r>
            <a:r>
              <a:rPr dirty="0" baseline="-15873" sz="1575">
                <a:latin typeface="Cambria Math"/>
                <a:cs typeface="Cambria Math"/>
              </a:rPr>
              <a:t>𝑇</a:t>
            </a:r>
            <a:r>
              <a:rPr dirty="0" baseline="-15873" sz="1575" spc="63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325">
                <a:latin typeface="Cambria Math"/>
                <a:cs typeface="Cambria Math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948805" y="3869435"/>
            <a:ext cx="2771775" cy="748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5417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Trained</a:t>
            </a:r>
            <a:r>
              <a:rPr dirty="0" sz="11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feature</a:t>
            </a:r>
            <a:r>
              <a:rPr dirty="0" sz="11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Times New Roman"/>
                <a:cs typeface="Times New Roman"/>
              </a:rPr>
              <a:t>space</a:t>
            </a:r>
            <a:endParaRPr sz="1100">
              <a:latin typeface="Times New Roman"/>
              <a:cs typeface="Times New Roman"/>
            </a:endParaRPr>
          </a:p>
          <a:p>
            <a:pPr algn="ctr" marR="1534795">
              <a:lnSpc>
                <a:spcPct val="100000"/>
              </a:lnSpc>
              <a:spcBef>
                <a:spcPts val="30"/>
              </a:spcBef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matches</a:t>
            </a:r>
            <a:r>
              <a:rPr dirty="0" sz="11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target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100">
              <a:latin typeface="Times New Roman"/>
              <a:cs typeface="Times New Roman"/>
            </a:endParaRPr>
          </a:p>
          <a:p>
            <a:pPr marL="1534795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Hybrid</a:t>
            </a:r>
            <a:r>
              <a:rPr dirty="0" sz="11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0000"/>
                </a:solidFill>
                <a:latin typeface="Times New Roman"/>
                <a:cs typeface="Times New Roman"/>
              </a:rPr>
              <a:t>Loss</a:t>
            </a:r>
            <a:r>
              <a:rPr dirty="0" sz="110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Times New Roman"/>
                <a:cs typeface="Times New Roman"/>
              </a:rPr>
              <a:t>Function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765175" y="2041525"/>
            <a:ext cx="9636125" cy="3832225"/>
            <a:chOff x="765175" y="2041525"/>
            <a:chExt cx="9636125" cy="3832225"/>
          </a:xfrm>
        </p:grpSpPr>
        <p:sp>
          <p:nvSpPr>
            <p:cNvPr id="27" name="object 27" descr=""/>
            <p:cNvSpPr/>
            <p:nvPr/>
          </p:nvSpPr>
          <p:spPr>
            <a:xfrm>
              <a:off x="4752975" y="2209800"/>
              <a:ext cx="5638800" cy="3638550"/>
            </a:xfrm>
            <a:custGeom>
              <a:avLst/>
              <a:gdLst/>
              <a:ahLst/>
              <a:cxnLst/>
              <a:rect l="l" t="t" r="r" b="b"/>
              <a:pathLst>
                <a:path w="5638800" h="3638550">
                  <a:moveTo>
                    <a:pt x="4019550" y="1409700"/>
                  </a:moveTo>
                  <a:lnTo>
                    <a:pt x="5638800" y="1409700"/>
                  </a:lnTo>
                  <a:lnTo>
                    <a:pt x="5638800" y="0"/>
                  </a:lnTo>
                  <a:lnTo>
                    <a:pt x="4019550" y="0"/>
                  </a:lnTo>
                  <a:lnTo>
                    <a:pt x="4019550" y="1409700"/>
                  </a:lnTo>
                  <a:close/>
                </a:path>
                <a:path w="5638800" h="3638550">
                  <a:moveTo>
                    <a:pt x="0" y="3638550"/>
                  </a:moveTo>
                  <a:lnTo>
                    <a:pt x="1666875" y="3638550"/>
                  </a:lnTo>
                  <a:lnTo>
                    <a:pt x="1666875" y="2295525"/>
                  </a:lnTo>
                  <a:lnTo>
                    <a:pt x="0" y="2295525"/>
                  </a:lnTo>
                  <a:lnTo>
                    <a:pt x="0" y="36385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553075" y="3619499"/>
              <a:ext cx="4064635" cy="883919"/>
            </a:xfrm>
            <a:custGeom>
              <a:avLst/>
              <a:gdLst/>
              <a:ahLst/>
              <a:cxnLst/>
              <a:rect l="l" t="t" r="r" b="b"/>
              <a:pathLst>
                <a:path w="4064634" h="883920">
                  <a:moveTo>
                    <a:pt x="1194054" y="428625"/>
                  </a:moveTo>
                  <a:lnTo>
                    <a:pt x="28575" y="428625"/>
                  </a:lnTo>
                  <a:lnTo>
                    <a:pt x="28575" y="807593"/>
                  </a:lnTo>
                  <a:lnTo>
                    <a:pt x="0" y="807593"/>
                  </a:lnTo>
                  <a:lnTo>
                    <a:pt x="38100" y="883793"/>
                  </a:lnTo>
                  <a:lnTo>
                    <a:pt x="69850" y="820293"/>
                  </a:lnTo>
                  <a:lnTo>
                    <a:pt x="76200" y="807593"/>
                  </a:lnTo>
                  <a:lnTo>
                    <a:pt x="47625" y="807593"/>
                  </a:lnTo>
                  <a:lnTo>
                    <a:pt x="47625" y="447675"/>
                  </a:lnTo>
                  <a:lnTo>
                    <a:pt x="1194054" y="447675"/>
                  </a:lnTo>
                  <a:lnTo>
                    <a:pt x="1194054" y="438150"/>
                  </a:lnTo>
                  <a:lnTo>
                    <a:pt x="1194054" y="428625"/>
                  </a:lnTo>
                  <a:close/>
                </a:path>
                <a:path w="4064634" h="883920">
                  <a:moveTo>
                    <a:pt x="4064127" y="76200"/>
                  </a:moveTo>
                  <a:lnTo>
                    <a:pt x="4057777" y="63500"/>
                  </a:lnTo>
                  <a:lnTo>
                    <a:pt x="4026027" y="0"/>
                  </a:lnTo>
                  <a:lnTo>
                    <a:pt x="3987927" y="76200"/>
                  </a:lnTo>
                  <a:lnTo>
                    <a:pt x="4016502" y="76200"/>
                  </a:lnTo>
                  <a:lnTo>
                    <a:pt x="4016502" y="426339"/>
                  </a:lnTo>
                  <a:lnTo>
                    <a:pt x="2809875" y="426339"/>
                  </a:lnTo>
                  <a:lnTo>
                    <a:pt x="2809875" y="445389"/>
                  </a:lnTo>
                  <a:lnTo>
                    <a:pt x="4035552" y="445389"/>
                  </a:lnTo>
                  <a:lnTo>
                    <a:pt x="4035552" y="435864"/>
                  </a:lnTo>
                  <a:lnTo>
                    <a:pt x="4035552" y="426339"/>
                  </a:lnTo>
                  <a:lnTo>
                    <a:pt x="4035552" y="76200"/>
                  </a:lnTo>
                  <a:lnTo>
                    <a:pt x="4064127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525" y="2047875"/>
              <a:ext cx="2143125" cy="381952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68350" y="2044700"/>
              <a:ext cx="2149475" cy="3825875"/>
            </a:xfrm>
            <a:custGeom>
              <a:avLst/>
              <a:gdLst/>
              <a:ahLst/>
              <a:cxnLst/>
              <a:rect l="l" t="t" r="r" b="b"/>
              <a:pathLst>
                <a:path w="2149475" h="3825875">
                  <a:moveTo>
                    <a:pt x="0" y="3825875"/>
                  </a:moveTo>
                  <a:lnTo>
                    <a:pt x="2149475" y="3825875"/>
                  </a:lnTo>
                  <a:lnTo>
                    <a:pt x="2149475" y="0"/>
                  </a:lnTo>
                  <a:lnTo>
                    <a:pt x="0" y="0"/>
                  </a:lnTo>
                  <a:lnTo>
                    <a:pt x="0" y="382587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75"/>
              <a:t>Code</a:t>
            </a:r>
            <a:r>
              <a:rPr dirty="0" spc="-495"/>
              <a:t> </a:t>
            </a:r>
            <a:r>
              <a:rPr dirty="0" spc="-215"/>
              <a:t>Walkthrough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23900" y="2209800"/>
            <a:ext cx="3810000" cy="3810000"/>
            <a:chOff x="723900" y="2209800"/>
            <a:chExt cx="3810000" cy="381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425" y="2219325"/>
              <a:ext cx="3790950" cy="37909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28662" y="2214562"/>
              <a:ext cx="3800475" cy="3800475"/>
            </a:xfrm>
            <a:custGeom>
              <a:avLst/>
              <a:gdLst/>
              <a:ahLst/>
              <a:cxnLst/>
              <a:rect l="l" t="t" r="r" b="b"/>
              <a:pathLst>
                <a:path w="3800475" h="3800475">
                  <a:moveTo>
                    <a:pt x="0" y="3800475"/>
                  </a:moveTo>
                  <a:lnTo>
                    <a:pt x="3800475" y="3800475"/>
                  </a:lnTo>
                  <a:lnTo>
                    <a:pt x="3800475" y="0"/>
                  </a:lnTo>
                  <a:lnTo>
                    <a:pt x="0" y="0"/>
                  </a:lnTo>
                  <a:lnTo>
                    <a:pt x="0" y="3800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28545" y="1941131"/>
            <a:ext cx="16090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70" b="1">
                <a:latin typeface="Tahoma"/>
                <a:cs typeface="Tahoma"/>
                <a:hlinkClick r:id="rId3"/>
              </a:rPr>
              <a:t>DR</a:t>
            </a:r>
            <a:r>
              <a:rPr dirty="0" sz="1400" spc="-40" b="1">
                <a:latin typeface="Tahoma"/>
                <a:cs typeface="Tahoma"/>
                <a:hlinkClick r:id="rId3"/>
              </a:rPr>
              <a:t> </a:t>
            </a:r>
            <a:r>
              <a:rPr dirty="0" sz="1400" spc="-105" b="1">
                <a:latin typeface="Tahoma"/>
                <a:cs typeface="Tahoma"/>
                <a:hlinkClick r:id="rId3"/>
              </a:rPr>
              <a:t>Quantum</a:t>
            </a:r>
            <a:r>
              <a:rPr dirty="0" sz="1400" spc="-70" b="1">
                <a:latin typeface="Tahoma"/>
                <a:cs typeface="Tahoma"/>
                <a:hlinkClick r:id="rId3"/>
              </a:rPr>
              <a:t> </a:t>
            </a:r>
            <a:r>
              <a:rPr dirty="0" sz="1400" spc="-45" b="1">
                <a:latin typeface="Tahoma"/>
                <a:cs typeface="Tahoma"/>
                <a:hlinkClick r:id="rId3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7375" y="2543175"/>
            <a:ext cx="54102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030" y="4357687"/>
            <a:ext cx="6353810" cy="10979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195"/>
              </a:lnSpc>
              <a:spcBef>
                <a:spcPts val="130"/>
              </a:spcBef>
            </a:pPr>
            <a:r>
              <a:rPr dirty="0" sz="4400" spc="-155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dirty="0" sz="4400" spc="-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4400" spc="-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415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45">
                <a:solidFill>
                  <a:srgbClr val="FFFFFF"/>
                </a:solidFill>
                <a:latin typeface="Trebuchet MS"/>
                <a:cs typeface="Trebuchet MS"/>
              </a:rPr>
              <a:t>Implicit</a:t>
            </a:r>
            <a:r>
              <a:rPr dirty="0" sz="4400" spc="-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30">
                <a:solidFill>
                  <a:srgbClr val="FFFFFF"/>
                </a:solidFill>
                <a:latin typeface="Trebuchet MS"/>
                <a:cs typeface="Trebuchet MS"/>
              </a:rPr>
              <a:t>Models..</a:t>
            </a:r>
            <a:endParaRPr sz="4400">
              <a:latin typeface="Trebuchet MS"/>
              <a:cs typeface="Trebuchet MS"/>
            </a:endParaRPr>
          </a:p>
          <a:p>
            <a:pPr marL="12700">
              <a:lnSpc>
                <a:spcPts val="3215"/>
              </a:lnSpc>
            </a:pPr>
            <a:r>
              <a:rPr dirty="0" sz="2750" spc="-114">
                <a:solidFill>
                  <a:srgbClr val="FFFFFF"/>
                </a:solidFill>
                <a:latin typeface="Trebuchet MS"/>
                <a:cs typeface="Trebuchet MS"/>
              </a:rPr>
              <a:t>Looking</a:t>
            </a:r>
            <a:r>
              <a:rPr dirty="0" sz="2750" spc="-2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85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2750" spc="-2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7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7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Trebuchet MS"/>
                <a:cs typeface="Trebuchet MS"/>
              </a:rPr>
              <a:t>Details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52" y="1072514"/>
            <a:ext cx="44583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-270" b="1">
                <a:latin typeface="Tahoma"/>
                <a:cs typeface="Tahoma"/>
              </a:rPr>
              <a:t>State</a:t>
            </a:r>
            <a:r>
              <a:rPr dirty="0" sz="3950" spc="-120" b="1">
                <a:latin typeface="Tahoma"/>
                <a:cs typeface="Tahoma"/>
              </a:rPr>
              <a:t> </a:t>
            </a:r>
            <a:r>
              <a:rPr dirty="0" sz="3950" spc="-225" b="1">
                <a:latin typeface="Tahoma"/>
                <a:cs typeface="Tahoma"/>
              </a:rPr>
              <a:t>Measurement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81450" y="3981450"/>
            <a:ext cx="4229100" cy="333375"/>
          </a:xfrm>
          <a:prstGeom prst="rect">
            <a:avLst/>
          </a:prstGeom>
          <a:solidFill>
            <a:srgbClr val="0D2841"/>
          </a:solidFill>
        </p:spPr>
        <p:txBody>
          <a:bodyPr wrap="square" lIns="0" tIns="5334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420"/>
              </a:spcBef>
            </a:pPr>
            <a:r>
              <a:rPr dirty="0" sz="1550" spc="-90" b="1">
                <a:solidFill>
                  <a:srgbClr val="FFFFFF"/>
                </a:solidFill>
                <a:latin typeface="Tahoma"/>
                <a:cs typeface="Tahoma"/>
              </a:rPr>
              <a:t>Statistical</a:t>
            </a:r>
            <a:r>
              <a:rPr dirty="0" sz="155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110" b="1">
                <a:solidFill>
                  <a:srgbClr val="FFFFFF"/>
                </a:solidFill>
                <a:latin typeface="Tahoma"/>
                <a:cs typeface="Tahoma"/>
              </a:rPr>
              <a:t>Readings</a:t>
            </a:r>
            <a:r>
              <a:rPr dirty="0" sz="1550" spc="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105" b="1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155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Tahoma"/>
                <a:cs typeface="Tahoma"/>
              </a:rPr>
              <a:t>Measurements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28700" y="4448175"/>
            <a:ext cx="2295525" cy="390525"/>
          </a:xfrm>
          <a:custGeom>
            <a:avLst/>
            <a:gdLst/>
            <a:ahLst/>
            <a:cxnLst/>
            <a:rect l="l" t="t" r="r" b="b"/>
            <a:pathLst>
              <a:path w="2295525" h="390525">
                <a:moveTo>
                  <a:pt x="0" y="390525"/>
                </a:moveTo>
                <a:lnTo>
                  <a:pt x="2295525" y="390525"/>
                </a:lnTo>
                <a:lnTo>
                  <a:pt x="22955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1905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19175" y="4438650"/>
            <a:ext cx="2314575" cy="409575"/>
          </a:xfrm>
          <a:prstGeom prst="rect">
            <a:avLst/>
          </a:prstGeom>
          <a:solidFill>
            <a:srgbClr val="0D2841"/>
          </a:solidFill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Counts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9175" y="4848225"/>
            <a:ext cx="2314575" cy="1390650"/>
          </a:xfrm>
          <a:prstGeom prst="rect">
            <a:avLst/>
          </a:prstGeom>
          <a:solidFill>
            <a:srgbClr val="CCCDCF">
              <a:alpha val="90194"/>
            </a:srgbClr>
          </a:solidFill>
          <a:ln w="3175">
            <a:solidFill>
              <a:srgbClr val="CCCDC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66065" marR="367030" indent="-170180">
              <a:lnSpc>
                <a:spcPts val="1730"/>
              </a:lnSpc>
              <a:spcBef>
                <a:spcPts val="615"/>
              </a:spcBef>
              <a:buChar char="•"/>
              <a:tabLst>
                <a:tab pos="267335" algn="l"/>
              </a:tabLst>
            </a:pPr>
            <a:r>
              <a:rPr dirty="0" sz="1550" spc="-95">
                <a:latin typeface="Trebuchet MS"/>
                <a:cs typeface="Trebuchet MS"/>
              </a:rPr>
              <a:t>The </a:t>
            </a:r>
            <a:r>
              <a:rPr dirty="0" sz="1550" spc="-70">
                <a:latin typeface="Trebuchet MS"/>
                <a:cs typeface="Trebuchet MS"/>
              </a:rPr>
              <a:t>number</a:t>
            </a:r>
            <a:r>
              <a:rPr dirty="0" sz="1550" spc="-110">
                <a:latin typeface="Trebuchet MS"/>
                <a:cs typeface="Trebuchet MS"/>
              </a:rPr>
              <a:t> </a:t>
            </a:r>
            <a:r>
              <a:rPr dirty="0" sz="1550" spc="-85">
                <a:latin typeface="Trebuchet MS"/>
                <a:cs typeface="Trebuchet MS"/>
              </a:rPr>
              <a:t>of</a:t>
            </a:r>
            <a:r>
              <a:rPr dirty="0" sz="1550" spc="-140">
                <a:latin typeface="Trebuchet MS"/>
                <a:cs typeface="Trebuchet MS"/>
              </a:rPr>
              <a:t> </a:t>
            </a:r>
            <a:r>
              <a:rPr dirty="0" sz="1550" spc="-40">
                <a:latin typeface="Trebuchet MS"/>
                <a:cs typeface="Trebuchet MS"/>
              </a:rPr>
              <a:t>times </a:t>
            </a:r>
            <a:r>
              <a:rPr dirty="0" sz="1550" spc="-40">
                <a:latin typeface="Trebuchet MS"/>
                <a:cs typeface="Trebuchet MS"/>
              </a:rPr>
              <a:t>	</a:t>
            </a:r>
            <a:r>
              <a:rPr dirty="0" sz="1550" spc="-55">
                <a:latin typeface="Trebuchet MS"/>
                <a:cs typeface="Trebuchet MS"/>
              </a:rPr>
              <a:t>each</a:t>
            </a:r>
            <a:r>
              <a:rPr dirty="0" sz="1550" spc="-110">
                <a:latin typeface="Trebuchet MS"/>
                <a:cs typeface="Trebuchet MS"/>
              </a:rPr>
              <a:t> </a:t>
            </a:r>
            <a:r>
              <a:rPr dirty="0" sz="1550" spc="-85">
                <a:latin typeface="Trebuchet MS"/>
                <a:cs typeface="Trebuchet MS"/>
              </a:rPr>
              <a:t>eigen</a:t>
            </a:r>
            <a:r>
              <a:rPr dirty="0" sz="1550" spc="-110">
                <a:latin typeface="Trebuchet MS"/>
                <a:cs typeface="Trebuchet MS"/>
              </a:rPr>
              <a:t> </a:t>
            </a:r>
            <a:r>
              <a:rPr dirty="0" sz="1550" spc="-20">
                <a:latin typeface="Trebuchet MS"/>
                <a:cs typeface="Trebuchet MS"/>
              </a:rPr>
              <a:t>value </a:t>
            </a:r>
            <a:r>
              <a:rPr dirty="0" sz="1550" spc="-20">
                <a:latin typeface="Trebuchet MS"/>
                <a:cs typeface="Trebuchet MS"/>
              </a:rPr>
              <a:t>	</a:t>
            </a:r>
            <a:r>
              <a:rPr dirty="0" sz="1550" spc="-10">
                <a:latin typeface="Trebuchet MS"/>
                <a:cs typeface="Trebuchet MS"/>
              </a:rPr>
              <a:t>occurs.</a:t>
            </a:r>
            <a:endParaRPr sz="1550">
              <a:latin typeface="Trebuchet MS"/>
              <a:cs typeface="Trebuchet MS"/>
            </a:endParaRPr>
          </a:p>
          <a:p>
            <a:pPr marL="266065" marR="291465" indent="-170180">
              <a:lnSpc>
                <a:spcPts val="1730"/>
              </a:lnSpc>
              <a:spcBef>
                <a:spcPts val="370"/>
              </a:spcBef>
              <a:buChar char="•"/>
              <a:tabLst>
                <a:tab pos="267335" algn="l"/>
              </a:tabLst>
            </a:pPr>
            <a:r>
              <a:rPr dirty="0" sz="1550" spc="-85">
                <a:latin typeface="Trebuchet MS"/>
                <a:cs typeface="Trebuchet MS"/>
              </a:rPr>
              <a:t>Ex: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>
                <a:latin typeface="Cambria Math"/>
                <a:cs typeface="Cambria Math"/>
              </a:rPr>
              <a:t>−1</a:t>
            </a:r>
            <a:r>
              <a:rPr dirty="0" sz="1550" spc="6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,</a:t>
            </a:r>
            <a:r>
              <a:rPr dirty="0" sz="1550" spc="-5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4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4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𝑛</a:t>
            </a:r>
            <a:r>
              <a:rPr dirty="0" sz="1550" spc="8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𝑡𝑖𝑚𝑒𝑠</a:t>
            </a:r>
            <a:r>
              <a:rPr dirty="0" sz="1550" spc="10">
                <a:latin typeface="Cambria Math"/>
                <a:cs typeface="Cambria Math"/>
              </a:rPr>
              <a:t> </a:t>
            </a:r>
            <a:r>
              <a:rPr dirty="0" sz="1550">
                <a:latin typeface="Trebuchet MS"/>
                <a:cs typeface="Trebuchet MS"/>
              </a:rPr>
              <a:t>=</a:t>
            </a:r>
            <a:r>
              <a:rPr dirty="0" sz="1550" spc="-140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t </a:t>
            </a:r>
            <a:r>
              <a:rPr dirty="0" sz="1550" spc="-50">
                <a:latin typeface="Trebuchet MS"/>
                <a:cs typeface="Trebuchet MS"/>
              </a:rPr>
              <a:t>	</a:t>
            </a:r>
            <a:r>
              <a:rPr dirty="0" sz="1550" spc="-10">
                <a:latin typeface="Trebuchet MS"/>
                <a:cs typeface="Trebuchet MS"/>
              </a:rPr>
              <a:t>occurrences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638550" y="4448175"/>
            <a:ext cx="2295525" cy="390525"/>
          </a:xfrm>
          <a:custGeom>
            <a:avLst/>
            <a:gdLst/>
            <a:ahLst/>
            <a:cxnLst/>
            <a:rect l="l" t="t" r="r" b="b"/>
            <a:pathLst>
              <a:path w="2295525" h="390525">
                <a:moveTo>
                  <a:pt x="0" y="390525"/>
                </a:moveTo>
                <a:lnTo>
                  <a:pt x="2295525" y="390525"/>
                </a:lnTo>
                <a:lnTo>
                  <a:pt x="22955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1905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629025" y="4438650"/>
            <a:ext cx="2314575" cy="409575"/>
          </a:xfrm>
          <a:prstGeom prst="rect">
            <a:avLst/>
          </a:prstGeom>
          <a:solidFill>
            <a:srgbClr val="0D2841"/>
          </a:solidFill>
        </p:spPr>
        <p:txBody>
          <a:bodyPr wrap="square" lIns="0" tIns="58419" rIns="0" bIns="0" rtlCol="0" vert="horz">
            <a:spAutoFit/>
          </a:bodyPr>
          <a:lstStyle/>
          <a:p>
            <a:pPr marL="614045">
              <a:lnSpc>
                <a:spcPct val="100000"/>
              </a:lnSpc>
              <a:spcBef>
                <a:spcPts val="459"/>
              </a:spcBef>
            </a:pP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Probability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638550" y="4838700"/>
            <a:ext cx="2295525" cy="1390650"/>
            <a:chOff x="3638550" y="4838700"/>
            <a:chExt cx="2295525" cy="1390650"/>
          </a:xfrm>
        </p:grpSpPr>
        <p:sp>
          <p:nvSpPr>
            <p:cNvPr id="10" name="object 10" descr=""/>
            <p:cNvSpPr/>
            <p:nvPr/>
          </p:nvSpPr>
          <p:spPr>
            <a:xfrm>
              <a:off x="3638550" y="4838700"/>
              <a:ext cx="2295525" cy="1390650"/>
            </a:xfrm>
            <a:custGeom>
              <a:avLst/>
              <a:gdLst/>
              <a:ahLst/>
              <a:cxnLst/>
              <a:rect l="l" t="t" r="r" b="b"/>
              <a:pathLst>
                <a:path w="2295525" h="1390650">
                  <a:moveTo>
                    <a:pt x="2295525" y="0"/>
                  </a:moveTo>
                  <a:lnTo>
                    <a:pt x="0" y="0"/>
                  </a:lnTo>
                  <a:lnTo>
                    <a:pt x="0" y="1390650"/>
                  </a:lnTo>
                  <a:lnTo>
                    <a:pt x="2295525" y="1390650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CCCDC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48251" y="5650471"/>
              <a:ext cx="1346835" cy="185420"/>
            </a:xfrm>
            <a:custGeom>
              <a:avLst/>
              <a:gdLst/>
              <a:ahLst/>
              <a:cxnLst/>
              <a:rect l="l" t="t" r="r" b="b"/>
              <a:pathLst>
                <a:path w="1346835" h="185420">
                  <a:moveTo>
                    <a:pt x="1287399" y="0"/>
                  </a:moveTo>
                  <a:lnTo>
                    <a:pt x="1284732" y="7518"/>
                  </a:lnTo>
                  <a:lnTo>
                    <a:pt x="1295477" y="12173"/>
                  </a:lnTo>
                  <a:lnTo>
                    <a:pt x="1304686" y="18616"/>
                  </a:lnTo>
                  <a:lnTo>
                    <a:pt x="1326816" y="61491"/>
                  </a:lnTo>
                  <a:lnTo>
                    <a:pt x="1329563" y="91706"/>
                  </a:lnTo>
                  <a:lnTo>
                    <a:pt x="1328874" y="108051"/>
                  </a:lnTo>
                  <a:lnTo>
                    <a:pt x="1318640" y="148069"/>
                  </a:lnTo>
                  <a:lnTo>
                    <a:pt x="1284986" y="177749"/>
                  </a:lnTo>
                  <a:lnTo>
                    <a:pt x="1287399" y="185280"/>
                  </a:lnTo>
                  <a:lnTo>
                    <a:pt x="1322760" y="164241"/>
                  </a:lnTo>
                  <a:lnTo>
                    <a:pt x="1342644" y="125414"/>
                  </a:lnTo>
                  <a:lnTo>
                    <a:pt x="1346453" y="92684"/>
                  </a:lnTo>
                  <a:lnTo>
                    <a:pt x="1345512" y="75899"/>
                  </a:lnTo>
                  <a:lnTo>
                    <a:pt x="1331214" y="32473"/>
                  </a:lnTo>
                  <a:lnTo>
                    <a:pt x="1300835" y="4850"/>
                  </a:lnTo>
                  <a:lnTo>
                    <a:pt x="1287399" y="0"/>
                  </a:lnTo>
                  <a:close/>
                </a:path>
                <a:path w="1346835" h="185420">
                  <a:moveTo>
                    <a:pt x="59055" y="0"/>
                  </a:moveTo>
                  <a:lnTo>
                    <a:pt x="23693" y="21086"/>
                  </a:lnTo>
                  <a:lnTo>
                    <a:pt x="3810" y="60002"/>
                  </a:lnTo>
                  <a:lnTo>
                    <a:pt x="0" y="92684"/>
                  </a:lnTo>
                  <a:lnTo>
                    <a:pt x="859" y="108051"/>
                  </a:lnTo>
                  <a:lnTo>
                    <a:pt x="15239" y="152895"/>
                  </a:lnTo>
                  <a:lnTo>
                    <a:pt x="45600" y="180434"/>
                  </a:lnTo>
                  <a:lnTo>
                    <a:pt x="59055" y="185280"/>
                  </a:lnTo>
                  <a:lnTo>
                    <a:pt x="61340" y="177749"/>
                  </a:lnTo>
                  <a:lnTo>
                    <a:pt x="50815" y="173077"/>
                  </a:lnTo>
                  <a:lnTo>
                    <a:pt x="41719" y="166571"/>
                  </a:lnTo>
                  <a:lnTo>
                    <a:pt x="19637" y="122893"/>
                  </a:lnTo>
                  <a:lnTo>
                    <a:pt x="16932" y="92684"/>
                  </a:lnTo>
                  <a:lnTo>
                    <a:pt x="16890" y="91706"/>
                  </a:lnTo>
                  <a:lnTo>
                    <a:pt x="23052" y="48481"/>
                  </a:lnTo>
                  <a:lnTo>
                    <a:pt x="51030" y="12173"/>
                  </a:lnTo>
                  <a:lnTo>
                    <a:pt x="61722" y="7518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629025" y="4848225"/>
            <a:ext cx="2314575" cy="1390650"/>
          </a:xfrm>
          <a:prstGeom prst="rect">
            <a:avLst/>
          </a:prstGeom>
          <a:ln w="3175">
            <a:solidFill>
              <a:srgbClr val="CCCDC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72415" marR="300355" indent="-170180">
              <a:lnSpc>
                <a:spcPts val="1730"/>
              </a:lnSpc>
              <a:spcBef>
                <a:spcPts val="615"/>
              </a:spcBef>
              <a:buChar char="•"/>
              <a:tabLst>
                <a:tab pos="273685" algn="l"/>
              </a:tabLst>
            </a:pPr>
            <a:r>
              <a:rPr dirty="0" sz="1550" spc="-95">
                <a:latin typeface="Trebuchet MS"/>
                <a:cs typeface="Trebuchet MS"/>
              </a:rPr>
              <a:t>The</a:t>
            </a:r>
            <a:r>
              <a:rPr dirty="0" sz="1550" spc="-90">
                <a:latin typeface="Trebuchet MS"/>
                <a:cs typeface="Trebuchet MS"/>
              </a:rPr>
              <a:t> </a:t>
            </a:r>
            <a:r>
              <a:rPr dirty="0" sz="1550" spc="-85">
                <a:latin typeface="Trebuchet MS"/>
                <a:cs typeface="Trebuchet MS"/>
              </a:rPr>
              <a:t>probability</a:t>
            </a:r>
            <a:r>
              <a:rPr dirty="0" sz="1550" spc="-75">
                <a:latin typeface="Trebuchet MS"/>
                <a:cs typeface="Trebuchet MS"/>
              </a:rPr>
              <a:t> </a:t>
            </a:r>
            <a:r>
              <a:rPr dirty="0" sz="1550" spc="-120">
                <a:latin typeface="Trebuchet MS"/>
                <a:cs typeface="Trebuchet MS"/>
              </a:rPr>
              <a:t>of</a:t>
            </a:r>
            <a:r>
              <a:rPr dirty="0" sz="1550" spc="-55">
                <a:latin typeface="Trebuchet MS"/>
                <a:cs typeface="Trebuchet MS"/>
              </a:rPr>
              <a:t> </a:t>
            </a:r>
            <a:r>
              <a:rPr dirty="0" sz="1550" spc="-35">
                <a:latin typeface="Trebuchet MS"/>
                <a:cs typeface="Trebuchet MS"/>
              </a:rPr>
              <a:t>any </a:t>
            </a:r>
            <a:r>
              <a:rPr dirty="0" sz="1550" spc="-35">
                <a:latin typeface="Trebuchet MS"/>
                <a:cs typeface="Trebuchet MS"/>
              </a:rPr>
              <a:t>	</a:t>
            </a:r>
            <a:r>
              <a:rPr dirty="0" sz="1550" spc="-10">
                <a:latin typeface="Trebuchet MS"/>
                <a:cs typeface="Trebuchet MS"/>
              </a:rPr>
              <a:t>eigenvalue.</a:t>
            </a:r>
            <a:endParaRPr sz="1550">
              <a:latin typeface="Trebuchet MS"/>
              <a:cs typeface="Trebuchet MS"/>
            </a:endParaRPr>
          </a:p>
          <a:p>
            <a:pPr marL="272415" indent="-170180">
              <a:lnSpc>
                <a:spcPts val="1830"/>
              </a:lnSpc>
              <a:spcBef>
                <a:spcPts val="130"/>
              </a:spcBef>
              <a:buChar char="•"/>
              <a:tabLst>
                <a:tab pos="272415" algn="l"/>
              </a:tabLst>
            </a:pPr>
            <a:r>
              <a:rPr dirty="0" sz="1550" spc="-25">
                <a:latin typeface="Trebuchet MS"/>
                <a:cs typeface="Trebuchet MS"/>
              </a:rPr>
              <a:t>Ex:</a:t>
            </a:r>
            <a:endParaRPr sz="1550">
              <a:latin typeface="Trebuchet MS"/>
              <a:cs typeface="Trebuchet MS"/>
            </a:endParaRPr>
          </a:p>
          <a:p>
            <a:pPr marL="273685">
              <a:lnSpc>
                <a:spcPts val="1725"/>
              </a:lnSpc>
              <a:tabLst>
                <a:tab pos="1844675" algn="l"/>
              </a:tabLst>
            </a:pPr>
            <a:r>
              <a:rPr dirty="0" sz="1550">
                <a:latin typeface="Cambria Math"/>
                <a:cs typeface="Cambria Math"/>
              </a:rPr>
              <a:t>𝑃</a:t>
            </a:r>
            <a:r>
              <a:rPr dirty="0" sz="1550" spc="39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−1</a:t>
            </a:r>
            <a:r>
              <a:rPr dirty="0" sz="1550" spc="3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,</a:t>
            </a:r>
            <a:r>
              <a:rPr dirty="0" sz="1550" spc="-6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6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.</a:t>
            </a:r>
            <a:r>
              <a:rPr dirty="0" sz="1550" spc="-6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𝑛</a:t>
            </a:r>
            <a:r>
              <a:rPr dirty="0" sz="1550" spc="65">
                <a:latin typeface="Cambria Math"/>
                <a:cs typeface="Cambria Math"/>
              </a:rPr>
              <a:t> </a:t>
            </a:r>
            <a:r>
              <a:rPr dirty="0" sz="1550" spc="-20">
                <a:latin typeface="Cambria Math"/>
                <a:cs typeface="Cambria Math"/>
              </a:rPr>
              <a:t>𝑡𝑖𝑚𝑒𝑠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sz="1550" spc="-50">
                <a:latin typeface="Cambria Math"/>
                <a:cs typeface="Cambria Math"/>
              </a:rPr>
              <a:t>=</a:t>
            </a:r>
            <a:endParaRPr sz="1550">
              <a:latin typeface="Cambria Math"/>
              <a:cs typeface="Cambria Math"/>
            </a:endParaRPr>
          </a:p>
          <a:p>
            <a:pPr marL="273685">
              <a:lnSpc>
                <a:spcPts val="1755"/>
              </a:lnSpc>
            </a:pPr>
            <a:r>
              <a:rPr dirty="0" sz="1550" spc="-25">
                <a:latin typeface="Cambria Math"/>
                <a:cs typeface="Cambria Math"/>
              </a:rPr>
              <a:t>𝑝</a:t>
            </a:r>
            <a:r>
              <a:rPr dirty="0" baseline="-16203" sz="1800" spc="-37">
                <a:latin typeface="Cambria Math"/>
                <a:cs typeface="Cambria Math"/>
              </a:rPr>
              <a:t>𝑛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257925" y="4448175"/>
            <a:ext cx="2295525" cy="390525"/>
          </a:xfrm>
          <a:custGeom>
            <a:avLst/>
            <a:gdLst/>
            <a:ahLst/>
            <a:cxnLst/>
            <a:rect l="l" t="t" r="r" b="b"/>
            <a:pathLst>
              <a:path w="2295525" h="390525">
                <a:moveTo>
                  <a:pt x="0" y="390525"/>
                </a:moveTo>
                <a:lnTo>
                  <a:pt x="2295525" y="390525"/>
                </a:lnTo>
                <a:lnTo>
                  <a:pt x="22955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1905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248400" y="4438650"/>
            <a:ext cx="2314575" cy="409575"/>
          </a:xfrm>
          <a:prstGeom prst="rect">
            <a:avLst/>
          </a:prstGeom>
          <a:solidFill>
            <a:srgbClr val="0D2841"/>
          </a:solidFill>
        </p:spPr>
        <p:txBody>
          <a:bodyPr wrap="square" lIns="0" tIns="58419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459"/>
              </a:spcBef>
            </a:pP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Expectation</a:t>
            </a:r>
            <a:r>
              <a:rPr dirty="0" sz="1800" spc="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Value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257925" y="4838700"/>
            <a:ext cx="2295525" cy="1390650"/>
            <a:chOff x="6257925" y="4838700"/>
            <a:chExt cx="2295525" cy="1390650"/>
          </a:xfrm>
        </p:grpSpPr>
        <p:sp>
          <p:nvSpPr>
            <p:cNvPr id="16" name="object 16" descr=""/>
            <p:cNvSpPr/>
            <p:nvPr/>
          </p:nvSpPr>
          <p:spPr>
            <a:xfrm>
              <a:off x="6257925" y="4838700"/>
              <a:ext cx="2295525" cy="1390650"/>
            </a:xfrm>
            <a:custGeom>
              <a:avLst/>
              <a:gdLst/>
              <a:ahLst/>
              <a:cxnLst/>
              <a:rect l="l" t="t" r="r" b="b"/>
              <a:pathLst>
                <a:path w="2295525" h="1390650">
                  <a:moveTo>
                    <a:pt x="2295525" y="0"/>
                  </a:moveTo>
                  <a:lnTo>
                    <a:pt x="0" y="0"/>
                  </a:lnTo>
                  <a:lnTo>
                    <a:pt x="0" y="1390650"/>
                  </a:lnTo>
                  <a:lnTo>
                    <a:pt x="2295525" y="1390650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CCCDC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58838" y="5650229"/>
              <a:ext cx="274955" cy="185420"/>
            </a:xfrm>
            <a:custGeom>
              <a:avLst/>
              <a:gdLst/>
              <a:ahLst/>
              <a:cxnLst/>
              <a:rect l="l" t="t" r="r" b="b"/>
              <a:pathLst>
                <a:path w="274954" h="185420">
                  <a:moveTo>
                    <a:pt x="4356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79070"/>
                  </a:lnTo>
                  <a:lnTo>
                    <a:pt x="0" y="185420"/>
                  </a:lnTo>
                  <a:lnTo>
                    <a:pt x="43561" y="185420"/>
                  </a:lnTo>
                  <a:lnTo>
                    <a:pt x="43561" y="179070"/>
                  </a:lnTo>
                  <a:lnTo>
                    <a:pt x="16256" y="179070"/>
                  </a:lnTo>
                  <a:lnTo>
                    <a:pt x="16256" y="7620"/>
                  </a:lnTo>
                  <a:lnTo>
                    <a:pt x="43561" y="7620"/>
                  </a:lnTo>
                  <a:lnTo>
                    <a:pt x="43561" y="0"/>
                  </a:lnTo>
                  <a:close/>
                </a:path>
                <a:path w="274954" h="185420">
                  <a:moveTo>
                    <a:pt x="274574" y="0"/>
                  </a:moveTo>
                  <a:lnTo>
                    <a:pt x="231013" y="0"/>
                  </a:lnTo>
                  <a:lnTo>
                    <a:pt x="231013" y="7620"/>
                  </a:lnTo>
                  <a:lnTo>
                    <a:pt x="258318" y="7620"/>
                  </a:lnTo>
                  <a:lnTo>
                    <a:pt x="258318" y="179070"/>
                  </a:lnTo>
                  <a:lnTo>
                    <a:pt x="231013" y="179070"/>
                  </a:lnTo>
                  <a:lnTo>
                    <a:pt x="231013" y="185420"/>
                  </a:lnTo>
                  <a:lnTo>
                    <a:pt x="274574" y="185420"/>
                  </a:lnTo>
                  <a:lnTo>
                    <a:pt x="274574" y="179070"/>
                  </a:lnTo>
                  <a:lnTo>
                    <a:pt x="274574" y="7620"/>
                  </a:lnTo>
                  <a:lnTo>
                    <a:pt x="274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248400" y="4848225"/>
            <a:ext cx="2314575" cy="1390650"/>
          </a:xfrm>
          <a:prstGeom prst="rect">
            <a:avLst/>
          </a:prstGeom>
          <a:ln w="3175">
            <a:solidFill>
              <a:srgbClr val="CCCDC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68605" marR="161290" indent="-170180">
              <a:lnSpc>
                <a:spcPts val="1730"/>
              </a:lnSpc>
              <a:spcBef>
                <a:spcPts val="615"/>
              </a:spcBef>
              <a:buChar char="•"/>
              <a:tabLst>
                <a:tab pos="269875" algn="l"/>
              </a:tabLst>
            </a:pPr>
            <a:r>
              <a:rPr dirty="0" sz="1550" spc="-95">
                <a:latin typeface="Trebuchet MS"/>
                <a:cs typeface="Trebuchet MS"/>
              </a:rPr>
              <a:t>The</a:t>
            </a:r>
            <a:r>
              <a:rPr dirty="0" sz="1550" spc="-85">
                <a:latin typeface="Trebuchet MS"/>
                <a:cs typeface="Trebuchet MS"/>
              </a:rPr>
              <a:t> </a:t>
            </a:r>
            <a:r>
              <a:rPr dirty="0" sz="1550" spc="-80">
                <a:latin typeface="Trebuchet MS"/>
                <a:cs typeface="Trebuchet MS"/>
              </a:rPr>
              <a:t>expected</a:t>
            </a:r>
            <a:r>
              <a:rPr dirty="0" sz="1550" spc="-130">
                <a:latin typeface="Trebuchet MS"/>
                <a:cs typeface="Trebuchet MS"/>
              </a:rPr>
              <a:t> </a:t>
            </a:r>
            <a:r>
              <a:rPr dirty="0" sz="1550" spc="-65">
                <a:latin typeface="Trebuchet MS"/>
                <a:cs typeface="Trebuchet MS"/>
              </a:rPr>
              <a:t>value</a:t>
            </a:r>
            <a:r>
              <a:rPr dirty="0" sz="1550" spc="-80">
                <a:latin typeface="Trebuchet MS"/>
                <a:cs typeface="Trebuchet MS"/>
              </a:rPr>
              <a:t> </a:t>
            </a:r>
            <a:r>
              <a:rPr dirty="0" sz="1550" spc="-25">
                <a:latin typeface="Trebuchet MS"/>
                <a:cs typeface="Trebuchet MS"/>
              </a:rPr>
              <a:t>of </a:t>
            </a:r>
            <a:r>
              <a:rPr dirty="0" sz="1550" spc="-25">
                <a:latin typeface="Trebuchet MS"/>
                <a:cs typeface="Trebuchet MS"/>
              </a:rPr>
              <a:t>	</a:t>
            </a:r>
            <a:r>
              <a:rPr dirty="0" sz="1550" spc="-100">
                <a:latin typeface="Trebuchet MS"/>
                <a:cs typeface="Trebuchet MS"/>
              </a:rPr>
              <a:t>the </a:t>
            </a:r>
            <a:r>
              <a:rPr dirty="0" sz="1550" spc="-10">
                <a:latin typeface="Trebuchet MS"/>
                <a:cs typeface="Trebuchet MS"/>
              </a:rPr>
              <a:t>measurement </a:t>
            </a:r>
            <a:r>
              <a:rPr dirty="0" sz="1550" spc="-10">
                <a:latin typeface="Trebuchet MS"/>
                <a:cs typeface="Trebuchet MS"/>
              </a:rPr>
              <a:t>	</a:t>
            </a:r>
            <a:r>
              <a:rPr dirty="0" sz="1550" spc="-80">
                <a:latin typeface="Trebuchet MS"/>
                <a:cs typeface="Trebuchet MS"/>
              </a:rPr>
              <a:t>operation</a:t>
            </a:r>
            <a:r>
              <a:rPr dirty="0" sz="1550" spc="-105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on</a:t>
            </a:r>
            <a:r>
              <a:rPr dirty="0" sz="1550" spc="-110">
                <a:latin typeface="Trebuchet MS"/>
                <a:cs typeface="Trebuchet MS"/>
              </a:rPr>
              <a:t> that</a:t>
            </a:r>
            <a:r>
              <a:rPr dirty="0" sz="1550" spc="-80">
                <a:latin typeface="Trebuchet MS"/>
                <a:cs typeface="Trebuchet MS"/>
              </a:rPr>
              <a:t> </a:t>
            </a:r>
            <a:r>
              <a:rPr dirty="0" sz="1550" spc="-85">
                <a:latin typeface="Trebuchet MS"/>
                <a:cs typeface="Trebuchet MS"/>
              </a:rPr>
              <a:t>state.</a:t>
            </a:r>
            <a:endParaRPr sz="1550">
              <a:latin typeface="Trebuchet MS"/>
              <a:cs typeface="Trebuchet MS"/>
            </a:endParaRPr>
          </a:p>
          <a:p>
            <a:pPr marL="267970" marR="942340" indent="-170180">
              <a:lnSpc>
                <a:spcPts val="1800"/>
              </a:lnSpc>
              <a:spcBef>
                <a:spcPts val="315"/>
              </a:spcBef>
              <a:buChar char="•"/>
              <a:tabLst>
                <a:tab pos="314325" algn="l"/>
                <a:tab pos="1069975" algn="l"/>
              </a:tabLst>
            </a:pPr>
            <a:r>
              <a:rPr dirty="0" sz="1550" spc="-85">
                <a:latin typeface="Trebuchet MS"/>
                <a:cs typeface="Trebuchet MS"/>
              </a:rPr>
              <a:t>Ex:</a:t>
            </a:r>
            <a:r>
              <a:rPr dirty="0" sz="1550" spc="-140">
                <a:latin typeface="Trebuchet MS"/>
                <a:cs typeface="Trebuchet MS"/>
              </a:rPr>
              <a:t> </a:t>
            </a:r>
            <a:r>
              <a:rPr dirty="0" sz="1550">
                <a:latin typeface="Cambria Math"/>
                <a:cs typeface="Cambria Math"/>
              </a:rPr>
              <a:t>𝐸</a:t>
            </a:r>
            <a:r>
              <a:rPr dirty="0" sz="1550" spc="315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𝑀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sz="1550" spc="-50">
                <a:latin typeface="Cambria Math"/>
                <a:cs typeface="Cambria Math"/>
              </a:rPr>
              <a:t>= </a:t>
            </a:r>
            <a:r>
              <a:rPr dirty="0" sz="1550" spc="-50">
                <a:latin typeface="Cambria Math"/>
                <a:cs typeface="Cambria Math"/>
              </a:rPr>
              <a:t>	</a:t>
            </a:r>
            <a:r>
              <a:rPr dirty="0" baseline="1792" sz="2325" spc="112">
                <a:latin typeface="Cambria Math"/>
                <a:cs typeface="Cambria Math"/>
              </a:rPr>
              <a:t>σ</a:t>
            </a:r>
            <a:r>
              <a:rPr dirty="0" baseline="-18518" sz="1800" spc="112">
                <a:latin typeface="Cambria Math"/>
                <a:cs typeface="Cambria Math"/>
              </a:rPr>
              <a:t>𝑖∈𝑀</a:t>
            </a:r>
            <a:r>
              <a:rPr dirty="0" baseline="-18518" sz="180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𝑖</a:t>
            </a:r>
            <a:r>
              <a:rPr dirty="0" sz="1550" spc="8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⋅</a:t>
            </a:r>
            <a:r>
              <a:rPr dirty="0" sz="1550" spc="25">
                <a:latin typeface="Cambria Math"/>
                <a:cs typeface="Cambria Math"/>
              </a:rPr>
              <a:t> </a:t>
            </a:r>
            <a:r>
              <a:rPr dirty="0" sz="1550" spc="-20">
                <a:latin typeface="Cambria Math"/>
                <a:cs typeface="Cambria Math"/>
              </a:rPr>
              <a:t>𝑃(𝑖)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867775" y="4448175"/>
            <a:ext cx="2295525" cy="390525"/>
          </a:xfrm>
          <a:custGeom>
            <a:avLst/>
            <a:gdLst/>
            <a:ahLst/>
            <a:cxnLst/>
            <a:rect l="l" t="t" r="r" b="b"/>
            <a:pathLst>
              <a:path w="2295525" h="390525">
                <a:moveTo>
                  <a:pt x="0" y="390525"/>
                </a:moveTo>
                <a:lnTo>
                  <a:pt x="2295525" y="390525"/>
                </a:lnTo>
                <a:lnTo>
                  <a:pt x="22955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1905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8858250" y="4438650"/>
            <a:ext cx="2314575" cy="409575"/>
          </a:xfrm>
          <a:prstGeom prst="rect">
            <a:avLst/>
          </a:prstGeom>
          <a:solidFill>
            <a:srgbClr val="0D2841"/>
          </a:solidFill>
        </p:spPr>
        <p:txBody>
          <a:bodyPr wrap="square" lIns="0" tIns="58419" rIns="0" bIns="0" rtlCol="0" vert="horz">
            <a:spAutoFit/>
          </a:bodyPr>
          <a:lstStyle/>
          <a:p>
            <a:pPr marL="721995">
              <a:lnSpc>
                <a:spcPct val="100000"/>
              </a:lnSpc>
              <a:spcBef>
                <a:spcPts val="459"/>
              </a:spcBef>
            </a:pP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Variance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867775" y="4838700"/>
            <a:ext cx="2295525" cy="1390650"/>
            <a:chOff x="8867775" y="4838700"/>
            <a:chExt cx="2295525" cy="1390650"/>
          </a:xfrm>
        </p:grpSpPr>
        <p:sp>
          <p:nvSpPr>
            <p:cNvPr id="22" name="object 22" descr=""/>
            <p:cNvSpPr/>
            <p:nvPr/>
          </p:nvSpPr>
          <p:spPr>
            <a:xfrm>
              <a:off x="8867775" y="4838700"/>
              <a:ext cx="2295525" cy="1390650"/>
            </a:xfrm>
            <a:custGeom>
              <a:avLst/>
              <a:gdLst/>
              <a:ahLst/>
              <a:cxnLst/>
              <a:rect l="l" t="t" r="r" b="b"/>
              <a:pathLst>
                <a:path w="2295525" h="1390650">
                  <a:moveTo>
                    <a:pt x="2295525" y="0"/>
                  </a:moveTo>
                  <a:lnTo>
                    <a:pt x="0" y="0"/>
                  </a:lnTo>
                  <a:lnTo>
                    <a:pt x="0" y="1390650"/>
                  </a:lnTo>
                  <a:lnTo>
                    <a:pt x="2295525" y="1390650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CCCDC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572498" y="5430519"/>
              <a:ext cx="368935" cy="186690"/>
            </a:xfrm>
            <a:custGeom>
              <a:avLst/>
              <a:gdLst/>
              <a:ahLst/>
              <a:cxnLst/>
              <a:rect l="l" t="t" r="r" b="b"/>
              <a:pathLst>
                <a:path w="368934" h="186689">
                  <a:moveTo>
                    <a:pt x="4356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79070"/>
                  </a:lnTo>
                  <a:lnTo>
                    <a:pt x="0" y="186690"/>
                  </a:lnTo>
                  <a:lnTo>
                    <a:pt x="43561" y="186690"/>
                  </a:lnTo>
                  <a:lnTo>
                    <a:pt x="43561" y="179070"/>
                  </a:lnTo>
                  <a:lnTo>
                    <a:pt x="16129" y="179070"/>
                  </a:lnTo>
                  <a:lnTo>
                    <a:pt x="16129" y="7620"/>
                  </a:lnTo>
                  <a:lnTo>
                    <a:pt x="43561" y="7620"/>
                  </a:lnTo>
                  <a:lnTo>
                    <a:pt x="43561" y="0"/>
                  </a:lnTo>
                  <a:close/>
                </a:path>
                <a:path w="368934" h="186689">
                  <a:moveTo>
                    <a:pt x="368808" y="0"/>
                  </a:moveTo>
                  <a:lnTo>
                    <a:pt x="325247" y="0"/>
                  </a:lnTo>
                  <a:lnTo>
                    <a:pt x="325247" y="7620"/>
                  </a:lnTo>
                  <a:lnTo>
                    <a:pt x="352552" y="7620"/>
                  </a:lnTo>
                  <a:lnTo>
                    <a:pt x="352552" y="179070"/>
                  </a:lnTo>
                  <a:lnTo>
                    <a:pt x="325247" y="179070"/>
                  </a:lnTo>
                  <a:lnTo>
                    <a:pt x="325247" y="186690"/>
                  </a:lnTo>
                  <a:lnTo>
                    <a:pt x="368808" y="186690"/>
                  </a:lnTo>
                  <a:lnTo>
                    <a:pt x="368808" y="179070"/>
                  </a:lnTo>
                  <a:lnTo>
                    <a:pt x="368808" y="7620"/>
                  </a:lnTo>
                  <a:lnTo>
                    <a:pt x="3688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858250" y="4848225"/>
            <a:ext cx="2314575" cy="1390650"/>
          </a:xfrm>
          <a:prstGeom prst="rect">
            <a:avLst/>
          </a:prstGeom>
          <a:ln w="3175">
            <a:solidFill>
              <a:srgbClr val="CCCDC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74320" marR="514984" indent="-170180">
              <a:lnSpc>
                <a:spcPts val="1730"/>
              </a:lnSpc>
              <a:spcBef>
                <a:spcPts val="615"/>
              </a:spcBef>
              <a:buChar char="•"/>
              <a:tabLst>
                <a:tab pos="275590" algn="l"/>
              </a:tabLst>
            </a:pPr>
            <a:r>
              <a:rPr dirty="0" sz="1550" spc="-95">
                <a:latin typeface="Trebuchet MS"/>
                <a:cs typeface="Trebuchet MS"/>
              </a:rPr>
              <a:t>The</a:t>
            </a:r>
            <a:r>
              <a:rPr dirty="0" sz="1550" spc="-90">
                <a:latin typeface="Trebuchet MS"/>
                <a:cs typeface="Trebuchet MS"/>
              </a:rPr>
              <a:t> </a:t>
            </a:r>
            <a:r>
              <a:rPr dirty="0" sz="1550" spc="-75">
                <a:latin typeface="Trebuchet MS"/>
                <a:cs typeface="Trebuchet MS"/>
              </a:rPr>
              <a:t>variance</a:t>
            </a:r>
            <a:r>
              <a:rPr dirty="0" sz="1550" spc="-85">
                <a:latin typeface="Trebuchet MS"/>
                <a:cs typeface="Trebuchet MS"/>
              </a:rPr>
              <a:t> </a:t>
            </a:r>
            <a:r>
              <a:rPr dirty="0" sz="1550" spc="-110">
                <a:latin typeface="Trebuchet MS"/>
                <a:cs typeface="Trebuchet MS"/>
              </a:rPr>
              <a:t>in </a:t>
            </a:r>
            <a:r>
              <a:rPr dirty="0" sz="1550" spc="-65">
                <a:latin typeface="Trebuchet MS"/>
                <a:cs typeface="Trebuchet MS"/>
              </a:rPr>
              <a:t>the </a:t>
            </a:r>
            <a:r>
              <a:rPr dirty="0" sz="1550" spc="-65">
                <a:latin typeface="Trebuchet MS"/>
                <a:cs typeface="Trebuchet MS"/>
              </a:rPr>
              <a:t>	</a:t>
            </a:r>
            <a:r>
              <a:rPr dirty="0" sz="1550" spc="-10">
                <a:latin typeface="Trebuchet MS"/>
                <a:cs typeface="Trebuchet MS"/>
              </a:rPr>
              <a:t>readouts.</a:t>
            </a:r>
            <a:endParaRPr sz="1550">
              <a:latin typeface="Trebuchet MS"/>
              <a:cs typeface="Trebuchet MS"/>
            </a:endParaRPr>
          </a:p>
          <a:p>
            <a:pPr marL="274320" indent="-170180">
              <a:lnSpc>
                <a:spcPct val="100000"/>
              </a:lnSpc>
              <a:spcBef>
                <a:spcPts val="204"/>
              </a:spcBef>
              <a:buChar char="•"/>
              <a:tabLst>
                <a:tab pos="274320" algn="l"/>
              </a:tabLst>
            </a:pPr>
            <a:r>
              <a:rPr dirty="0" sz="1550" spc="-85">
                <a:latin typeface="Trebuchet MS"/>
                <a:cs typeface="Trebuchet MS"/>
              </a:rPr>
              <a:t>Ex:</a:t>
            </a:r>
            <a:r>
              <a:rPr dirty="0" sz="1550" spc="-150">
                <a:latin typeface="Trebuchet MS"/>
                <a:cs typeface="Trebuchet MS"/>
              </a:rPr>
              <a:t> </a:t>
            </a:r>
            <a:r>
              <a:rPr dirty="0" sz="1550">
                <a:latin typeface="Cambria Math"/>
                <a:cs typeface="Cambria Math"/>
              </a:rPr>
              <a:t>𝐸</a:t>
            </a:r>
            <a:r>
              <a:rPr dirty="0" sz="1550" spc="310">
                <a:latin typeface="Cambria Math"/>
                <a:cs typeface="Cambria Math"/>
              </a:rPr>
              <a:t> </a:t>
            </a:r>
            <a:r>
              <a:rPr dirty="0" sz="1550" spc="50">
                <a:latin typeface="Cambria Math"/>
                <a:cs typeface="Cambria Math"/>
              </a:rPr>
              <a:t>𝑀</a:t>
            </a:r>
            <a:r>
              <a:rPr dirty="0" baseline="27777" sz="1800" spc="75">
                <a:latin typeface="Cambria Math"/>
                <a:cs typeface="Cambria Math"/>
              </a:rPr>
              <a:t>2</a:t>
            </a:r>
            <a:r>
              <a:rPr dirty="0" baseline="27777" sz="1800" spc="337">
                <a:latin typeface="Cambria Math"/>
                <a:cs typeface="Cambria Math"/>
              </a:rPr>
              <a:t>  </a:t>
            </a:r>
            <a:r>
              <a:rPr dirty="0" sz="1550">
                <a:latin typeface="Cambria Math"/>
                <a:cs typeface="Cambria Math"/>
              </a:rPr>
              <a:t>−</a:t>
            </a:r>
            <a:r>
              <a:rPr dirty="0" sz="1550" spc="40">
                <a:latin typeface="Cambria Math"/>
                <a:cs typeface="Cambria Math"/>
              </a:rPr>
              <a:t> </a:t>
            </a:r>
            <a:r>
              <a:rPr dirty="0" sz="1550" spc="-20">
                <a:latin typeface="Cambria Math"/>
                <a:cs typeface="Cambria Math"/>
              </a:rPr>
              <a:t>𝐸[𝑀]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9201" y="1888998"/>
            <a:ext cx="1148080" cy="2286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760"/>
              </a:lnSpc>
            </a:pPr>
            <a:r>
              <a:rPr dirty="0" sz="155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dirty="0" sz="155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Times New Roman"/>
                <a:cs typeface="Times New Roman"/>
              </a:rPr>
              <a:t>Idea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55419" y="1860169"/>
            <a:ext cx="993267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Times New Roman"/>
                <a:cs typeface="Times New Roman"/>
              </a:rPr>
              <a:t>: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While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information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single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run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1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quantum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circuit</a:t>
            </a:r>
            <a:r>
              <a:rPr dirty="0" sz="1550" spc="1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provides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is</a:t>
            </a:r>
            <a:r>
              <a:rPr dirty="0" sz="1550" spc="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limited,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if</a:t>
            </a:r>
            <a:r>
              <a:rPr dirty="0" sz="1550" spc="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know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gates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applied,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can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run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 spc="-50"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6704" y="2098675"/>
            <a:ext cx="71170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Times New Roman"/>
                <a:cs typeface="Times New Roman"/>
              </a:rPr>
              <a:t>circuit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multiple</a:t>
            </a:r>
            <a:r>
              <a:rPr dirty="0" sz="1550" spc="16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times</a:t>
            </a:r>
            <a:r>
              <a:rPr dirty="0" sz="1550" spc="17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(often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called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shots)</a:t>
            </a:r>
            <a:r>
              <a:rPr dirty="0" sz="1550" spc="10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extract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more</a:t>
            </a:r>
            <a:r>
              <a:rPr dirty="0" sz="1550" spc="6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useful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statistical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information</a:t>
            </a:r>
            <a:r>
              <a:rPr dirty="0" sz="1550" spc="-10" i="1"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5609336" y="3165601"/>
            <a:ext cx="1500505" cy="186690"/>
          </a:xfrm>
          <a:custGeom>
            <a:avLst/>
            <a:gdLst/>
            <a:ahLst/>
            <a:cxnLst/>
            <a:rect l="l" t="t" r="r" b="b"/>
            <a:pathLst>
              <a:path w="1500504" h="186689">
                <a:moveTo>
                  <a:pt x="62357" y="0"/>
                </a:moveTo>
                <a:lnTo>
                  <a:pt x="59817" y="0"/>
                </a:lnTo>
                <a:lnTo>
                  <a:pt x="49022" y="800"/>
                </a:lnTo>
                <a:lnTo>
                  <a:pt x="16929" y="23139"/>
                </a:lnTo>
                <a:lnTo>
                  <a:pt x="14097" y="40767"/>
                </a:lnTo>
                <a:lnTo>
                  <a:pt x="14097" y="46228"/>
                </a:lnTo>
                <a:lnTo>
                  <a:pt x="14859" y="52324"/>
                </a:lnTo>
                <a:lnTo>
                  <a:pt x="16383" y="59309"/>
                </a:lnTo>
                <a:lnTo>
                  <a:pt x="17907" y="66167"/>
                </a:lnTo>
                <a:lnTo>
                  <a:pt x="18669" y="70739"/>
                </a:lnTo>
                <a:lnTo>
                  <a:pt x="18669" y="77597"/>
                </a:lnTo>
                <a:lnTo>
                  <a:pt x="17145" y="81280"/>
                </a:lnTo>
                <a:lnTo>
                  <a:pt x="13970" y="84074"/>
                </a:lnTo>
                <a:lnTo>
                  <a:pt x="10922" y="86995"/>
                </a:lnTo>
                <a:lnTo>
                  <a:pt x="5829" y="88646"/>
                </a:lnTo>
                <a:lnTo>
                  <a:pt x="0" y="88646"/>
                </a:lnTo>
                <a:lnTo>
                  <a:pt x="0" y="96647"/>
                </a:lnTo>
                <a:lnTo>
                  <a:pt x="6223" y="96901"/>
                </a:lnTo>
                <a:lnTo>
                  <a:pt x="10922" y="98425"/>
                </a:lnTo>
                <a:lnTo>
                  <a:pt x="14109" y="101346"/>
                </a:lnTo>
                <a:lnTo>
                  <a:pt x="17145" y="104013"/>
                </a:lnTo>
                <a:lnTo>
                  <a:pt x="18669" y="107696"/>
                </a:lnTo>
                <a:lnTo>
                  <a:pt x="18669" y="114554"/>
                </a:lnTo>
                <a:lnTo>
                  <a:pt x="17907" y="119126"/>
                </a:lnTo>
                <a:lnTo>
                  <a:pt x="16383" y="126111"/>
                </a:lnTo>
                <a:lnTo>
                  <a:pt x="14859" y="132969"/>
                </a:lnTo>
                <a:lnTo>
                  <a:pt x="14097" y="139065"/>
                </a:lnTo>
                <a:lnTo>
                  <a:pt x="14097" y="144526"/>
                </a:lnTo>
                <a:lnTo>
                  <a:pt x="14833" y="154520"/>
                </a:lnTo>
                <a:lnTo>
                  <a:pt x="39700" y="183413"/>
                </a:lnTo>
                <a:lnTo>
                  <a:pt x="59817" y="186182"/>
                </a:lnTo>
                <a:lnTo>
                  <a:pt x="62357" y="186182"/>
                </a:lnTo>
                <a:lnTo>
                  <a:pt x="62357" y="178816"/>
                </a:lnTo>
                <a:lnTo>
                  <a:pt x="51435" y="178816"/>
                </a:lnTo>
                <a:lnTo>
                  <a:pt x="44069" y="176403"/>
                </a:lnTo>
                <a:lnTo>
                  <a:pt x="30734" y="146304"/>
                </a:lnTo>
                <a:lnTo>
                  <a:pt x="30734" y="141732"/>
                </a:lnTo>
                <a:lnTo>
                  <a:pt x="31369" y="136144"/>
                </a:lnTo>
                <a:lnTo>
                  <a:pt x="33909" y="122682"/>
                </a:lnTo>
                <a:lnTo>
                  <a:pt x="34544" y="117856"/>
                </a:lnTo>
                <a:lnTo>
                  <a:pt x="34544" y="109474"/>
                </a:lnTo>
                <a:lnTo>
                  <a:pt x="33020" y="104902"/>
                </a:lnTo>
                <a:lnTo>
                  <a:pt x="29718" y="101346"/>
                </a:lnTo>
                <a:lnTo>
                  <a:pt x="26416" y="97917"/>
                </a:lnTo>
                <a:lnTo>
                  <a:pt x="22606" y="95250"/>
                </a:lnTo>
                <a:lnTo>
                  <a:pt x="18034" y="93599"/>
                </a:lnTo>
                <a:lnTo>
                  <a:pt x="18034" y="91821"/>
                </a:lnTo>
                <a:lnTo>
                  <a:pt x="22606" y="90043"/>
                </a:lnTo>
                <a:lnTo>
                  <a:pt x="26416" y="87503"/>
                </a:lnTo>
                <a:lnTo>
                  <a:pt x="33020" y="80391"/>
                </a:lnTo>
                <a:lnTo>
                  <a:pt x="34544" y="75819"/>
                </a:lnTo>
                <a:lnTo>
                  <a:pt x="34544" y="67437"/>
                </a:lnTo>
                <a:lnTo>
                  <a:pt x="33909" y="62611"/>
                </a:lnTo>
                <a:lnTo>
                  <a:pt x="31369" y="49276"/>
                </a:lnTo>
                <a:lnTo>
                  <a:pt x="30734" y="43561"/>
                </a:lnTo>
                <a:lnTo>
                  <a:pt x="30734" y="38989"/>
                </a:lnTo>
                <a:lnTo>
                  <a:pt x="31216" y="31318"/>
                </a:lnTo>
                <a:lnTo>
                  <a:pt x="51435" y="7366"/>
                </a:lnTo>
                <a:lnTo>
                  <a:pt x="62357" y="7366"/>
                </a:lnTo>
                <a:lnTo>
                  <a:pt x="62357" y="0"/>
                </a:lnTo>
                <a:close/>
              </a:path>
              <a:path w="1500504" h="186689">
                <a:moveTo>
                  <a:pt x="388747" y="2286"/>
                </a:moveTo>
                <a:lnTo>
                  <a:pt x="373761" y="2286"/>
                </a:lnTo>
                <a:lnTo>
                  <a:pt x="373761" y="184023"/>
                </a:lnTo>
                <a:lnTo>
                  <a:pt x="388747" y="184023"/>
                </a:lnTo>
                <a:lnTo>
                  <a:pt x="388747" y="2286"/>
                </a:lnTo>
                <a:close/>
              </a:path>
              <a:path w="1500504" h="186689">
                <a:moveTo>
                  <a:pt x="1005713" y="0"/>
                </a:moveTo>
                <a:lnTo>
                  <a:pt x="1003160" y="0"/>
                </a:lnTo>
                <a:lnTo>
                  <a:pt x="992378" y="800"/>
                </a:lnTo>
                <a:lnTo>
                  <a:pt x="960285" y="23139"/>
                </a:lnTo>
                <a:lnTo>
                  <a:pt x="957453" y="40767"/>
                </a:lnTo>
                <a:lnTo>
                  <a:pt x="957453" y="46228"/>
                </a:lnTo>
                <a:lnTo>
                  <a:pt x="958215" y="52324"/>
                </a:lnTo>
                <a:lnTo>
                  <a:pt x="959739" y="59309"/>
                </a:lnTo>
                <a:lnTo>
                  <a:pt x="961263" y="66167"/>
                </a:lnTo>
                <a:lnTo>
                  <a:pt x="962012" y="70739"/>
                </a:lnTo>
                <a:lnTo>
                  <a:pt x="962012" y="77597"/>
                </a:lnTo>
                <a:lnTo>
                  <a:pt x="960488" y="81280"/>
                </a:lnTo>
                <a:lnTo>
                  <a:pt x="957313" y="84074"/>
                </a:lnTo>
                <a:lnTo>
                  <a:pt x="954278" y="86995"/>
                </a:lnTo>
                <a:lnTo>
                  <a:pt x="949185" y="88646"/>
                </a:lnTo>
                <a:lnTo>
                  <a:pt x="943356" y="88646"/>
                </a:lnTo>
                <a:lnTo>
                  <a:pt x="943356" y="96647"/>
                </a:lnTo>
                <a:lnTo>
                  <a:pt x="949579" y="96901"/>
                </a:lnTo>
                <a:lnTo>
                  <a:pt x="954278" y="98425"/>
                </a:lnTo>
                <a:lnTo>
                  <a:pt x="957465" y="101346"/>
                </a:lnTo>
                <a:lnTo>
                  <a:pt x="960488" y="104013"/>
                </a:lnTo>
                <a:lnTo>
                  <a:pt x="962012" y="107696"/>
                </a:lnTo>
                <a:lnTo>
                  <a:pt x="962012" y="114554"/>
                </a:lnTo>
                <a:lnTo>
                  <a:pt x="961263" y="119126"/>
                </a:lnTo>
                <a:lnTo>
                  <a:pt x="959739" y="126111"/>
                </a:lnTo>
                <a:lnTo>
                  <a:pt x="958215" y="132969"/>
                </a:lnTo>
                <a:lnTo>
                  <a:pt x="957453" y="139065"/>
                </a:lnTo>
                <a:lnTo>
                  <a:pt x="957453" y="144526"/>
                </a:lnTo>
                <a:lnTo>
                  <a:pt x="958189" y="154520"/>
                </a:lnTo>
                <a:lnTo>
                  <a:pt x="983056" y="183413"/>
                </a:lnTo>
                <a:lnTo>
                  <a:pt x="1003160" y="186182"/>
                </a:lnTo>
                <a:lnTo>
                  <a:pt x="1005713" y="186182"/>
                </a:lnTo>
                <a:lnTo>
                  <a:pt x="1005713" y="178816"/>
                </a:lnTo>
                <a:lnTo>
                  <a:pt x="994791" y="178816"/>
                </a:lnTo>
                <a:lnTo>
                  <a:pt x="987412" y="176403"/>
                </a:lnTo>
                <a:lnTo>
                  <a:pt x="974090" y="146304"/>
                </a:lnTo>
                <a:lnTo>
                  <a:pt x="974090" y="141732"/>
                </a:lnTo>
                <a:lnTo>
                  <a:pt x="974712" y="136144"/>
                </a:lnTo>
                <a:lnTo>
                  <a:pt x="977265" y="122682"/>
                </a:lnTo>
                <a:lnTo>
                  <a:pt x="977887" y="117856"/>
                </a:lnTo>
                <a:lnTo>
                  <a:pt x="977887" y="109474"/>
                </a:lnTo>
                <a:lnTo>
                  <a:pt x="976363" y="104902"/>
                </a:lnTo>
                <a:lnTo>
                  <a:pt x="973061" y="101346"/>
                </a:lnTo>
                <a:lnTo>
                  <a:pt x="969759" y="97917"/>
                </a:lnTo>
                <a:lnTo>
                  <a:pt x="965962" y="95250"/>
                </a:lnTo>
                <a:lnTo>
                  <a:pt x="961390" y="93599"/>
                </a:lnTo>
                <a:lnTo>
                  <a:pt x="961390" y="91821"/>
                </a:lnTo>
                <a:lnTo>
                  <a:pt x="965962" y="90043"/>
                </a:lnTo>
                <a:lnTo>
                  <a:pt x="969759" y="87503"/>
                </a:lnTo>
                <a:lnTo>
                  <a:pt x="976363" y="80391"/>
                </a:lnTo>
                <a:lnTo>
                  <a:pt x="977887" y="75819"/>
                </a:lnTo>
                <a:lnTo>
                  <a:pt x="977887" y="67437"/>
                </a:lnTo>
                <a:lnTo>
                  <a:pt x="977265" y="62611"/>
                </a:lnTo>
                <a:lnTo>
                  <a:pt x="974712" y="49276"/>
                </a:lnTo>
                <a:lnTo>
                  <a:pt x="974090" y="43561"/>
                </a:lnTo>
                <a:lnTo>
                  <a:pt x="974090" y="38989"/>
                </a:lnTo>
                <a:lnTo>
                  <a:pt x="974572" y="31318"/>
                </a:lnTo>
                <a:lnTo>
                  <a:pt x="994791" y="7366"/>
                </a:lnTo>
                <a:lnTo>
                  <a:pt x="1005713" y="7366"/>
                </a:lnTo>
                <a:lnTo>
                  <a:pt x="1005713" y="0"/>
                </a:lnTo>
                <a:close/>
              </a:path>
              <a:path w="1500504" h="186689">
                <a:moveTo>
                  <a:pt x="1499997" y="88773"/>
                </a:moveTo>
                <a:lnTo>
                  <a:pt x="1493774" y="88519"/>
                </a:lnTo>
                <a:lnTo>
                  <a:pt x="1489075" y="86995"/>
                </a:lnTo>
                <a:lnTo>
                  <a:pt x="1482979" y="81407"/>
                </a:lnTo>
                <a:lnTo>
                  <a:pt x="1481328" y="77724"/>
                </a:lnTo>
                <a:lnTo>
                  <a:pt x="1481328" y="70866"/>
                </a:lnTo>
                <a:lnTo>
                  <a:pt x="1482090" y="66294"/>
                </a:lnTo>
                <a:lnTo>
                  <a:pt x="1483741" y="59309"/>
                </a:lnTo>
                <a:lnTo>
                  <a:pt x="1485265" y="52451"/>
                </a:lnTo>
                <a:lnTo>
                  <a:pt x="1486027" y="46355"/>
                </a:lnTo>
                <a:lnTo>
                  <a:pt x="1486027" y="40894"/>
                </a:lnTo>
                <a:lnTo>
                  <a:pt x="1468158" y="6045"/>
                </a:lnTo>
                <a:lnTo>
                  <a:pt x="1440307" y="0"/>
                </a:lnTo>
                <a:lnTo>
                  <a:pt x="1437767" y="0"/>
                </a:lnTo>
                <a:lnTo>
                  <a:pt x="1437767" y="7366"/>
                </a:lnTo>
                <a:lnTo>
                  <a:pt x="1448689" y="7366"/>
                </a:lnTo>
                <a:lnTo>
                  <a:pt x="1456055" y="9906"/>
                </a:lnTo>
                <a:lnTo>
                  <a:pt x="1469390" y="39116"/>
                </a:lnTo>
                <a:lnTo>
                  <a:pt x="1469390" y="43688"/>
                </a:lnTo>
                <a:lnTo>
                  <a:pt x="1468755" y="49276"/>
                </a:lnTo>
                <a:lnTo>
                  <a:pt x="1467358" y="56007"/>
                </a:lnTo>
                <a:lnTo>
                  <a:pt x="1466088" y="62738"/>
                </a:lnTo>
                <a:lnTo>
                  <a:pt x="1465453" y="67564"/>
                </a:lnTo>
                <a:lnTo>
                  <a:pt x="1465453" y="75946"/>
                </a:lnTo>
                <a:lnTo>
                  <a:pt x="1467104" y="80518"/>
                </a:lnTo>
                <a:lnTo>
                  <a:pt x="1470406" y="84074"/>
                </a:lnTo>
                <a:lnTo>
                  <a:pt x="1473581" y="87630"/>
                </a:lnTo>
                <a:lnTo>
                  <a:pt x="1477518" y="90170"/>
                </a:lnTo>
                <a:lnTo>
                  <a:pt x="1481963" y="91948"/>
                </a:lnTo>
                <a:lnTo>
                  <a:pt x="1481963" y="93599"/>
                </a:lnTo>
                <a:lnTo>
                  <a:pt x="1477518" y="95377"/>
                </a:lnTo>
                <a:lnTo>
                  <a:pt x="1473581" y="97917"/>
                </a:lnTo>
                <a:lnTo>
                  <a:pt x="1470406" y="101473"/>
                </a:lnTo>
                <a:lnTo>
                  <a:pt x="1467104" y="105029"/>
                </a:lnTo>
                <a:lnTo>
                  <a:pt x="1465453" y="109601"/>
                </a:lnTo>
                <a:lnTo>
                  <a:pt x="1465453" y="117983"/>
                </a:lnTo>
                <a:lnTo>
                  <a:pt x="1466088" y="122809"/>
                </a:lnTo>
                <a:lnTo>
                  <a:pt x="1467358" y="129540"/>
                </a:lnTo>
                <a:lnTo>
                  <a:pt x="1468755" y="136144"/>
                </a:lnTo>
                <a:lnTo>
                  <a:pt x="1469390" y="141859"/>
                </a:lnTo>
                <a:lnTo>
                  <a:pt x="1469390" y="146431"/>
                </a:lnTo>
                <a:lnTo>
                  <a:pt x="1468882" y="154584"/>
                </a:lnTo>
                <a:lnTo>
                  <a:pt x="1448689" y="178816"/>
                </a:lnTo>
                <a:lnTo>
                  <a:pt x="1437767" y="178816"/>
                </a:lnTo>
                <a:lnTo>
                  <a:pt x="1437767" y="186182"/>
                </a:lnTo>
                <a:lnTo>
                  <a:pt x="1440307" y="186182"/>
                </a:lnTo>
                <a:lnTo>
                  <a:pt x="1451013" y="185394"/>
                </a:lnTo>
                <a:lnTo>
                  <a:pt x="1483169" y="162928"/>
                </a:lnTo>
                <a:lnTo>
                  <a:pt x="1486027" y="144653"/>
                </a:lnTo>
                <a:lnTo>
                  <a:pt x="1486027" y="139192"/>
                </a:lnTo>
                <a:lnTo>
                  <a:pt x="1485265" y="133096"/>
                </a:lnTo>
                <a:lnTo>
                  <a:pt x="1483741" y="126111"/>
                </a:lnTo>
                <a:lnTo>
                  <a:pt x="1482090" y="119253"/>
                </a:lnTo>
                <a:lnTo>
                  <a:pt x="1481328" y="114681"/>
                </a:lnTo>
                <a:lnTo>
                  <a:pt x="1481328" y="107823"/>
                </a:lnTo>
                <a:lnTo>
                  <a:pt x="1482979" y="104140"/>
                </a:lnTo>
                <a:lnTo>
                  <a:pt x="1485887" y="101473"/>
                </a:lnTo>
                <a:lnTo>
                  <a:pt x="1489075" y="98425"/>
                </a:lnTo>
                <a:lnTo>
                  <a:pt x="1493774" y="97028"/>
                </a:lnTo>
                <a:lnTo>
                  <a:pt x="1499997" y="96774"/>
                </a:lnTo>
                <a:lnTo>
                  <a:pt x="1499997" y="887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804160" y="2620962"/>
            <a:ext cx="8067040" cy="10007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Times New Roman"/>
                <a:cs typeface="Times New Roman"/>
              </a:rPr>
              <a:t>Running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this</a:t>
            </a:r>
            <a:r>
              <a:rPr dirty="0" sz="1550" spc="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‘Q’</a:t>
            </a:r>
            <a:r>
              <a:rPr dirty="0" sz="1550" spc="-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qubit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circuit</a:t>
            </a:r>
            <a:r>
              <a:rPr dirty="0" sz="1550" spc="6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‘</a:t>
            </a:r>
            <a:r>
              <a:rPr dirty="0" sz="1550" i="1">
                <a:latin typeface="Times New Roman"/>
                <a:cs typeface="Times New Roman"/>
              </a:rPr>
              <a:t>n</a:t>
            </a:r>
            <a:r>
              <a:rPr dirty="0" sz="1550">
                <a:latin typeface="Times New Roman"/>
                <a:cs typeface="Times New Roman"/>
              </a:rPr>
              <a:t>’</a:t>
            </a:r>
            <a:r>
              <a:rPr dirty="0" sz="1550" spc="-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times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provides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with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‘</a:t>
            </a:r>
            <a:r>
              <a:rPr dirty="0" sz="1550" i="1">
                <a:latin typeface="Times New Roman"/>
                <a:cs typeface="Times New Roman"/>
              </a:rPr>
              <a:t>n</a:t>
            </a:r>
            <a:r>
              <a:rPr dirty="0" sz="1550">
                <a:latin typeface="Times New Roman"/>
                <a:cs typeface="Times New Roman"/>
              </a:rPr>
              <a:t>’</a:t>
            </a:r>
            <a:r>
              <a:rPr dirty="0" sz="1550" spc="-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eigen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values.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0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can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represent</a:t>
            </a:r>
            <a:r>
              <a:rPr dirty="0" sz="1550" spc="1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this</a:t>
            </a:r>
            <a:r>
              <a:rPr dirty="0" sz="1550" spc="12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as</a:t>
            </a:r>
            <a:endParaRPr sz="1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8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row</a:t>
            </a:r>
            <a:r>
              <a:rPr dirty="0" sz="1550" spc="1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</a:t>
            </a:r>
            <a:r>
              <a:rPr dirty="0" sz="1550">
                <a:latin typeface="Cambria Math"/>
                <a:cs typeface="Cambria Math"/>
              </a:rPr>
              <a:t>𝑀</a:t>
            </a:r>
            <a:r>
              <a:rPr dirty="0" sz="1550">
                <a:latin typeface="Times New Roman"/>
                <a:cs typeface="Times New Roman"/>
              </a:rPr>
              <a:t>)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vector</a:t>
            </a:r>
            <a:r>
              <a:rPr dirty="0" sz="1550" spc="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1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shape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</a:t>
            </a:r>
            <a:r>
              <a:rPr dirty="0" sz="1550">
                <a:latin typeface="Cambria Math"/>
                <a:cs typeface="Cambria Math"/>
              </a:rPr>
              <a:t>𝑛,</a:t>
            </a:r>
            <a:r>
              <a:rPr dirty="0" sz="1550">
                <a:latin typeface="Times New Roman"/>
                <a:cs typeface="Times New Roman"/>
              </a:rPr>
              <a:t>)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8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form</a:t>
            </a:r>
            <a:r>
              <a:rPr dirty="0" sz="1550" spc="85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:-</a:t>
            </a:r>
            <a:endParaRPr sz="1550">
              <a:latin typeface="Times New Roman"/>
              <a:cs typeface="Times New Roman"/>
            </a:endParaRPr>
          </a:p>
          <a:p>
            <a:pPr algn="ctr" marL="128270">
              <a:lnSpc>
                <a:spcPct val="100000"/>
              </a:lnSpc>
              <a:spcBef>
                <a:spcPts val="95"/>
              </a:spcBef>
              <a:tabLst>
                <a:tab pos="650875" algn="l"/>
                <a:tab pos="1040130" algn="l"/>
                <a:tab pos="1595120" algn="l"/>
              </a:tabLst>
            </a:pPr>
            <a:r>
              <a:rPr dirty="0" sz="1550">
                <a:latin typeface="Cambria Math"/>
                <a:cs typeface="Cambria Math"/>
              </a:rPr>
              <a:t>𝑀</a:t>
            </a:r>
            <a:r>
              <a:rPr dirty="0" sz="1550" spc="175">
                <a:latin typeface="Cambria Math"/>
                <a:cs typeface="Cambria Math"/>
              </a:rPr>
              <a:t> </a:t>
            </a:r>
            <a:r>
              <a:rPr dirty="0" sz="1550" spc="-60">
                <a:latin typeface="Cambria Math"/>
                <a:cs typeface="Cambria Math"/>
              </a:rPr>
              <a:t>=</a:t>
            </a:r>
            <a:r>
              <a:rPr dirty="0" sz="1550">
                <a:latin typeface="Cambria Math"/>
                <a:cs typeface="Cambria Math"/>
              </a:rPr>
              <a:t>	</a:t>
            </a:r>
            <a:r>
              <a:rPr dirty="0" sz="1550" spc="-25">
                <a:latin typeface="Cambria Math"/>
                <a:cs typeface="Cambria Math"/>
              </a:rPr>
              <a:t>𝑚</a:t>
            </a:r>
            <a:r>
              <a:rPr dirty="0" baseline="-16203" sz="1800" spc="-37">
                <a:latin typeface="Cambria Math"/>
                <a:cs typeface="Cambria Math"/>
              </a:rPr>
              <a:t>𝑖</a:t>
            </a:r>
            <a:r>
              <a:rPr dirty="0" baseline="-16203" sz="1800">
                <a:latin typeface="Cambria Math"/>
                <a:cs typeface="Cambria Math"/>
              </a:rPr>
              <a:t>	</a:t>
            </a:r>
            <a:r>
              <a:rPr dirty="0" sz="1550">
                <a:latin typeface="Cambria Math"/>
                <a:cs typeface="Cambria Math"/>
              </a:rPr>
              <a:t>𝑚</a:t>
            </a:r>
            <a:r>
              <a:rPr dirty="0" baseline="-16203" sz="1800">
                <a:latin typeface="Cambria Math"/>
                <a:cs typeface="Cambria Math"/>
              </a:rPr>
              <a:t>𝑖</a:t>
            </a:r>
            <a:r>
              <a:rPr dirty="0" baseline="-16203" sz="1800" spc="509">
                <a:latin typeface="Cambria Math"/>
                <a:cs typeface="Cambria Math"/>
              </a:rPr>
              <a:t> </a:t>
            </a:r>
            <a:r>
              <a:rPr dirty="0" sz="1550" spc="-50">
                <a:latin typeface="Cambria Math"/>
                <a:cs typeface="Cambria Math"/>
              </a:rPr>
              <a:t>∈</a:t>
            </a:r>
            <a:r>
              <a:rPr dirty="0" sz="1550">
                <a:latin typeface="Cambria Math"/>
                <a:cs typeface="Cambria Math"/>
              </a:rPr>
              <a:t>	−1,1</a:t>
            </a:r>
            <a:r>
              <a:rPr dirty="0" sz="1550" spc="315">
                <a:latin typeface="Cambria Math"/>
                <a:cs typeface="Cambria Math"/>
              </a:rPr>
              <a:t> </a:t>
            </a:r>
            <a:r>
              <a:rPr dirty="0" baseline="27777" sz="1800">
                <a:latin typeface="Cambria Math"/>
                <a:cs typeface="Cambria Math"/>
              </a:rPr>
              <a:t>⊗𝑄</a:t>
            </a:r>
            <a:r>
              <a:rPr dirty="0" baseline="27777" sz="1800" spc="262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and</a:t>
            </a:r>
            <a:r>
              <a:rPr dirty="0" sz="1550" spc="7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𝑖</a:t>
            </a:r>
            <a:r>
              <a:rPr dirty="0" sz="1550" spc="19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∈</a:t>
            </a:r>
            <a:r>
              <a:rPr dirty="0" sz="1550" spc="14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[0,</a:t>
            </a:r>
            <a:r>
              <a:rPr dirty="0" sz="1550" spc="-60">
                <a:latin typeface="Cambria Math"/>
                <a:cs typeface="Cambria Math"/>
              </a:rPr>
              <a:t> </a:t>
            </a:r>
            <a:r>
              <a:rPr dirty="0" sz="1550" spc="-25">
                <a:latin typeface="Cambria Math"/>
                <a:cs typeface="Cambria Math"/>
              </a:rPr>
              <a:t>𝑛]}</a:t>
            </a:r>
            <a:endParaRPr sz="155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dirty="0" sz="1550" spc="-60">
                <a:latin typeface="Trebuchet MS"/>
                <a:cs typeface="Trebuchet MS"/>
              </a:rPr>
              <a:t>From</a:t>
            </a:r>
            <a:r>
              <a:rPr dirty="0" sz="1550" spc="-114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this</a:t>
            </a:r>
            <a:r>
              <a:rPr dirty="0" sz="1550" spc="-105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set</a:t>
            </a:r>
            <a:r>
              <a:rPr dirty="0" sz="1550" spc="-80">
                <a:latin typeface="Trebuchet MS"/>
                <a:cs typeface="Trebuchet MS"/>
              </a:rPr>
              <a:t> </a:t>
            </a:r>
            <a:r>
              <a:rPr dirty="0" sz="1550" spc="-85">
                <a:latin typeface="Trebuchet MS"/>
                <a:cs typeface="Trebuchet MS"/>
              </a:rPr>
              <a:t>of</a:t>
            </a:r>
            <a:r>
              <a:rPr dirty="0" sz="1550" spc="-130">
                <a:latin typeface="Trebuchet MS"/>
                <a:cs typeface="Trebuchet MS"/>
              </a:rPr>
              <a:t> </a:t>
            </a:r>
            <a:r>
              <a:rPr dirty="0" sz="1550" spc="-75">
                <a:latin typeface="Trebuchet MS"/>
                <a:cs typeface="Trebuchet MS"/>
              </a:rPr>
              <a:t>readings,</a:t>
            </a:r>
            <a:r>
              <a:rPr dirty="0" sz="1550" spc="-145">
                <a:latin typeface="Trebuchet MS"/>
                <a:cs typeface="Trebuchet MS"/>
              </a:rPr>
              <a:t> </a:t>
            </a:r>
            <a:r>
              <a:rPr dirty="0" sz="1550" spc="-60">
                <a:latin typeface="Trebuchet MS"/>
                <a:cs typeface="Trebuchet MS"/>
              </a:rPr>
              <a:t>we</a:t>
            </a:r>
            <a:r>
              <a:rPr dirty="0" sz="1550" spc="-75">
                <a:latin typeface="Trebuchet MS"/>
                <a:cs typeface="Trebuchet MS"/>
              </a:rPr>
              <a:t> </a:t>
            </a:r>
            <a:r>
              <a:rPr dirty="0" sz="1550" spc="-35">
                <a:latin typeface="Trebuchet MS"/>
                <a:cs typeface="Trebuchet MS"/>
              </a:rPr>
              <a:t>can</a:t>
            </a:r>
            <a:r>
              <a:rPr dirty="0" sz="1550" spc="-105">
                <a:latin typeface="Trebuchet MS"/>
                <a:cs typeface="Trebuchet MS"/>
              </a:rPr>
              <a:t> </a:t>
            </a:r>
            <a:r>
              <a:rPr dirty="0" sz="1550" spc="-35">
                <a:latin typeface="Trebuchet MS"/>
                <a:cs typeface="Trebuchet MS"/>
              </a:rPr>
              <a:t>now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 spc="-55">
                <a:latin typeface="Trebuchet MS"/>
                <a:cs typeface="Trebuchet MS"/>
              </a:rPr>
              <a:t>compute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-60">
                <a:latin typeface="Trebuchet MS"/>
                <a:cs typeface="Trebuchet MS"/>
              </a:rPr>
              <a:t>statistically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useful</a:t>
            </a:r>
            <a:r>
              <a:rPr dirty="0" sz="1550" spc="-60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properties.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24217" y="2667000"/>
            <a:ext cx="647065" cy="352425"/>
            <a:chOff x="724217" y="2667000"/>
            <a:chExt cx="647065" cy="352425"/>
          </a:xfrm>
        </p:grpSpPr>
        <p:sp>
          <p:nvSpPr>
            <p:cNvPr id="31" name="object 31" descr=""/>
            <p:cNvSpPr/>
            <p:nvPr/>
          </p:nvSpPr>
          <p:spPr>
            <a:xfrm>
              <a:off x="733425" y="2847975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 h="0">
                  <a:moveTo>
                    <a:pt x="0" y="0"/>
                  </a:moveTo>
                  <a:lnTo>
                    <a:pt x="171450" y="0"/>
                  </a:lnTo>
                </a:path>
                <a:path w="628650" h="0">
                  <a:moveTo>
                    <a:pt x="504825" y="0"/>
                  </a:moveTo>
                  <a:lnTo>
                    <a:pt x="628650" y="0"/>
                  </a:lnTo>
                </a:path>
              </a:pathLst>
            </a:custGeom>
            <a:ln w="17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4875" y="2676525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333375"/>
                  </a:moveTo>
                  <a:lnTo>
                    <a:pt x="333375" y="333375"/>
                  </a:lnTo>
                  <a:lnTo>
                    <a:pt x="33337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958850" y="2703766"/>
            <a:ext cx="16383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50">
                <a:latin typeface="Cambria Math"/>
                <a:cs typeface="Cambria Math"/>
              </a:rPr>
              <a:t>𝑈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86167" y="2793047"/>
            <a:ext cx="114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Cambria Math"/>
                <a:cs typeface="Cambria Math"/>
              </a:rPr>
              <a:t>0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6405" y="2679636"/>
            <a:ext cx="2755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24217" y="3076575"/>
            <a:ext cx="647065" cy="352425"/>
            <a:chOff x="724217" y="3076575"/>
            <a:chExt cx="647065" cy="352425"/>
          </a:xfrm>
        </p:grpSpPr>
        <p:sp>
          <p:nvSpPr>
            <p:cNvPr id="37" name="object 37" descr=""/>
            <p:cNvSpPr/>
            <p:nvPr/>
          </p:nvSpPr>
          <p:spPr>
            <a:xfrm>
              <a:off x="733425" y="3257550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 h="0">
                  <a:moveTo>
                    <a:pt x="0" y="0"/>
                  </a:moveTo>
                  <a:lnTo>
                    <a:pt x="171450" y="0"/>
                  </a:lnTo>
                </a:path>
                <a:path w="628650" h="0">
                  <a:moveTo>
                    <a:pt x="504825" y="0"/>
                  </a:moveTo>
                  <a:lnTo>
                    <a:pt x="628650" y="0"/>
                  </a:lnTo>
                </a:path>
              </a:pathLst>
            </a:custGeom>
            <a:ln w="17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4875" y="308610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3375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333375" y="333375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4875" y="308610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333375"/>
                  </a:moveTo>
                  <a:lnTo>
                    <a:pt x="333375" y="333375"/>
                  </a:lnTo>
                  <a:lnTo>
                    <a:pt x="33337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935672" y="3117278"/>
            <a:ext cx="2870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Cambria Math"/>
                <a:cs typeface="Cambria Math"/>
              </a:rPr>
              <a:t>𝑈</a:t>
            </a:r>
            <a:r>
              <a:rPr dirty="0" baseline="-16203" sz="1800" spc="-37">
                <a:latin typeface="Cambria Math"/>
                <a:cs typeface="Cambria Math"/>
              </a:rPr>
              <a:t>1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46405" y="3093021"/>
            <a:ext cx="2755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352425" y="2505075"/>
            <a:ext cx="1685925" cy="1771650"/>
          </a:xfrm>
          <a:custGeom>
            <a:avLst/>
            <a:gdLst/>
            <a:ahLst/>
            <a:cxnLst/>
            <a:rect l="l" t="t" r="r" b="b"/>
            <a:pathLst>
              <a:path w="1685925" h="1771650">
                <a:moveTo>
                  <a:pt x="281000" y="1771650"/>
                </a:moveTo>
                <a:lnTo>
                  <a:pt x="235420" y="1767970"/>
                </a:lnTo>
                <a:lnTo>
                  <a:pt x="192181" y="1757319"/>
                </a:lnTo>
                <a:lnTo>
                  <a:pt x="151863" y="1740274"/>
                </a:lnTo>
                <a:lnTo>
                  <a:pt x="115044" y="1717415"/>
                </a:lnTo>
                <a:lnTo>
                  <a:pt x="82302" y="1689322"/>
                </a:lnTo>
                <a:lnTo>
                  <a:pt x="54216" y="1656572"/>
                </a:lnTo>
                <a:lnTo>
                  <a:pt x="31364" y="1619746"/>
                </a:lnTo>
                <a:lnTo>
                  <a:pt x="14325" y="1579422"/>
                </a:lnTo>
                <a:lnTo>
                  <a:pt x="3677" y="1536180"/>
                </a:lnTo>
                <a:lnTo>
                  <a:pt x="0" y="1490599"/>
                </a:lnTo>
                <a:lnTo>
                  <a:pt x="0" y="281050"/>
                </a:lnTo>
                <a:lnTo>
                  <a:pt x="3677" y="235469"/>
                </a:lnTo>
                <a:lnTo>
                  <a:pt x="14325" y="192227"/>
                </a:lnTo>
                <a:lnTo>
                  <a:pt x="31364" y="151903"/>
                </a:lnTo>
                <a:lnTo>
                  <a:pt x="54216" y="115077"/>
                </a:lnTo>
                <a:lnTo>
                  <a:pt x="82302" y="82327"/>
                </a:lnTo>
                <a:lnTo>
                  <a:pt x="115044" y="54234"/>
                </a:lnTo>
                <a:lnTo>
                  <a:pt x="151863" y="31375"/>
                </a:lnTo>
                <a:lnTo>
                  <a:pt x="192181" y="14330"/>
                </a:lnTo>
                <a:lnTo>
                  <a:pt x="235420" y="3679"/>
                </a:lnTo>
                <a:lnTo>
                  <a:pt x="281000" y="0"/>
                </a:lnTo>
              </a:path>
              <a:path w="1685925" h="1771650">
                <a:moveTo>
                  <a:pt x="1404874" y="0"/>
                </a:moveTo>
                <a:lnTo>
                  <a:pt x="1450455" y="3679"/>
                </a:lnTo>
                <a:lnTo>
                  <a:pt x="1493697" y="14330"/>
                </a:lnTo>
                <a:lnTo>
                  <a:pt x="1534021" y="31375"/>
                </a:lnTo>
                <a:lnTo>
                  <a:pt x="1570847" y="54234"/>
                </a:lnTo>
                <a:lnTo>
                  <a:pt x="1603597" y="82327"/>
                </a:lnTo>
                <a:lnTo>
                  <a:pt x="1631690" y="115077"/>
                </a:lnTo>
                <a:lnTo>
                  <a:pt x="1654549" y="151903"/>
                </a:lnTo>
                <a:lnTo>
                  <a:pt x="1671594" y="192227"/>
                </a:lnTo>
                <a:lnTo>
                  <a:pt x="1682245" y="235469"/>
                </a:lnTo>
                <a:lnTo>
                  <a:pt x="1685925" y="281050"/>
                </a:lnTo>
                <a:lnTo>
                  <a:pt x="1685925" y="1490599"/>
                </a:lnTo>
                <a:lnTo>
                  <a:pt x="1682245" y="1536180"/>
                </a:lnTo>
                <a:lnTo>
                  <a:pt x="1671594" y="1579422"/>
                </a:lnTo>
                <a:lnTo>
                  <a:pt x="1654549" y="1619746"/>
                </a:lnTo>
                <a:lnTo>
                  <a:pt x="1631690" y="1656572"/>
                </a:lnTo>
                <a:lnTo>
                  <a:pt x="1603597" y="1689322"/>
                </a:lnTo>
                <a:lnTo>
                  <a:pt x="1570847" y="1717415"/>
                </a:lnTo>
                <a:lnTo>
                  <a:pt x="1534021" y="1740274"/>
                </a:lnTo>
                <a:lnTo>
                  <a:pt x="1493697" y="1757319"/>
                </a:lnTo>
                <a:lnTo>
                  <a:pt x="1450455" y="1767970"/>
                </a:lnTo>
                <a:lnTo>
                  <a:pt x="1404874" y="17716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2050414" y="2509837"/>
            <a:ext cx="3714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𝑛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724217" y="2667000"/>
            <a:ext cx="1171575" cy="1466850"/>
            <a:chOff x="724217" y="2667000"/>
            <a:chExt cx="1171575" cy="1466850"/>
          </a:xfrm>
        </p:grpSpPr>
        <p:sp>
          <p:nvSpPr>
            <p:cNvPr id="45" name="object 45" descr=""/>
            <p:cNvSpPr/>
            <p:nvPr/>
          </p:nvSpPr>
          <p:spPr>
            <a:xfrm>
              <a:off x="1362075" y="2676525"/>
              <a:ext cx="523875" cy="333375"/>
            </a:xfrm>
            <a:custGeom>
              <a:avLst/>
              <a:gdLst/>
              <a:ahLst/>
              <a:cxnLst/>
              <a:rect l="l" t="t" r="r" b="b"/>
              <a:pathLst>
                <a:path w="523875" h="333375">
                  <a:moveTo>
                    <a:pt x="523875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523875" y="333375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62075" y="2676525"/>
              <a:ext cx="523875" cy="333375"/>
            </a:xfrm>
            <a:custGeom>
              <a:avLst/>
              <a:gdLst/>
              <a:ahLst/>
              <a:cxnLst/>
              <a:rect l="l" t="t" r="r" b="b"/>
              <a:pathLst>
                <a:path w="523875" h="333375">
                  <a:moveTo>
                    <a:pt x="0" y="333375"/>
                  </a:moveTo>
                  <a:lnTo>
                    <a:pt x="523875" y="33337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428750" y="2733802"/>
              <a:ext cx="371475" cy="219075"/>
            </a:xfrm>
            <a:custGeom>
              <a:avLst/>
              <a:gdLst/>
              <a:ahLst/>
              <a:cxnLst/>
              <a:rect l="l" t="t" r="r" b="b"/>
              <a:pathLst>
                <a:path w="371475" h="219075">
                  <a:moveTo>
                    <a:pt x="0" y="218948"/>
                  </a:moveTo>
                  <a:lnTo>
                    <a:pt x="7062" y="150776"/>
                  </a:lnTo>
                  <a:lnTo>
                    <a:pt x="20402" y="97430"/>
                  </a:lnTo>
                  <a:lnTo>
                    <a:pt x="40171" y="57395"/>
                  </a:lnTo>
                  <a:lnTo>
                    <a:pt x="66521" y="29151"/>
                  </a:lnTo>
                  <a:lnTo>
                    <a:pt x="139565" y="1971"/>
                  </a:lnTo>
                  <a:lnTo>
                    <a:pt x="186562" y="0"/>
                  </a:lnTo>
                  <a:lnTo>
                    <a:pt x="234154" y="5100"/>
                  </a:lnTo>
                  <a:lnTo>
                    <a:pt x="275403" y="18303"/>
                  </a:lnTo>
                  <a:lnTo>
                    <a:pt x="309877" y="39888"/>
                  </a:lnTo>
                  <a:lnTo>
                    <a:pt x="337141" y="70135"/>
                  </a:lnTo>
                  <a:lnTo>
                    <a:pt x="356763" y="109323"/>
                  </a:lnTo>
                  <a:lnTo>
                    <a:pt x="368309" y="157734"/>
                  </a:lnTo>
                  <a:lnTo>
                    <a:pt x="371348" y="215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413" y="2752725"/>
              <a:ext cx="98171" cy="21628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362075" y="3086100"/>
              <a:ext cx="523875" cy="342900"/>
            </a:xfrm>
            <a:custGeom>
              <a:avLst/>
              <a:gdLst/>
              <a:ahLst/>
              <a:cxnLst/>
              <a:rect l="l" t="t" r="r" b="b"/>
              <a:pathLst>
                <a:path w="523875" h="342900">
                  <a:moveTo>
                    <a:pt x="523875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523875" y="34290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362075" y="3086100"/>
              <a:ext cx="523875" cy="342900"/>
            </a:xfrm>
            <a:custGeom>
              <a:avLst/>
              <a:gdLst/>
              <a:ahLst/>
              <a:cxnLst/>
              <a:rect l="l" t="t" r="r" b="b"/>
              <a:pathLst>
                <a:path w="523875" h="342900">
                  <a:moveTo>
                    <a:pt x="0" y="342900"/>
                  </a:moveTo>
                  <a:lnTo>
                    <a:pt x="523875" y="342900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34290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428750" y="3152901"/>
              <a:ext cx="371475" cy="209550"/>
            </a:xfrm>
            <a:custGeom>
              <a:avLst/>
              <a:gdLst/>
              <a:ahLst/>
              <a:cxnLst/>
              <a:rect l="l" t="t" r="r" b="b"/>
              <a:pathLst>
                <a:path w="371475" h="209550">
                  <a:moveTo>
                    <a:pt x="0" y="209423"/>
                  </a:moveTo>
                  <a:lnTo>
                    <a:pt x="7062" y="144224"/>
                  </a:lnTo>
                  <a:lnTo>
                    <a:pt x="20402" y="93204"/>
                  </a:lnTo>
                  <a:lnTo>
                    <a:pt x="40171" y="54911"/>
                  </a:lnTo>
                  <a:lnTo>
                    <a:pt x="99602" y="10705"/>
                  </a:lnTo>
                  <a:lnTo>
                    <a:pt x="139565" y="1890"/>
                  </a:lnTo>
                  <a:lnTo>
                    <a:pt x="186562" y="0"/>
                  </a:lnTo>
                  <a:lnTo>
                    <a:pt x="234154" y="4873"/>
                  </a:lnTo>
                  <a:lnTo>
                    <a:pt x="275403" y="17498"/>
                  </a:lnTo>
                  <a:lnTo>
                    <a:pt x="309877" y="38145"/>
                  </a:lnTo>
                  <a:lnTo>
                    <a:pt x="337141" y="67085"/>
                  </a:lnTo>
                  <a:lnTo>
                    <a:pt x="356763" y="104589"/>
                  </a:lnTo>
                  <a:lnTo>
                    <a:pt x="368309" y="150929"/>
                  </a:lnTo>
                  <a:lnTo>
                    <a:pt x="371348" y="20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413" y="3162300"/>
              <a:ext cx="98171" cy="216280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733425" y="3962400"/>
              <a:ext cx="628650" cy="0"/>
            </a:xfrm>
            <a:custGeom>
              <a:avLst/>
              <a:gdLst/>
              <a:ahLst/>
              <a:cxnLst/>
              <a:rect l="l" t="t" r="r" b="b"/>
              <a:pathLst>
                <a:path w="628650" h="0">
                  <a:moveTo>
                    <a:pt x="0" y="0"/>
                  </a:moveTo>
                  <a:lnTo>
                    <a:pt x="171450" y="0"/>
                  </a:lnTo>
                </a:path>
                <a:path w="628650" h="0">
                  <a:moveTo>
                    <a:pt x="504825" y="0"/>
                  </a:moveTo>
                  <a:lnTo>
                    <a:pt x="628650" y="0"/>
                  </a:lnTo>
                </a:path>
              </a:pathLst>
            </a:custGeom>
            <a:ln w="17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4875" y="379095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3375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333375" y="333375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4875" y="379095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0" y="333375"/>
                  </a:moveTo>
                  <a:lnTo>
                    <a:pt x="333375" y="333375"/>
                  </a:lnTo>
                  <a:lnTo>
                    <a:pt x="33337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922655" y="3812222"/>
            <a:ext cx="31051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Cambria Math"/>
                <a:cs typeface="Cambria Math"/>
              </a:rPr>
              <a:t>𝑈</a:t>
            </a:r>
            <a:r>
              <a:rPr dirty="0" baseline="-16203" sz="1800" spc="-37">
                <a:latin typeface="Cambria Math"/>
                <a:cs typeface="Cambria Math"/>
              </a:rPr>
              <a:t>𝑄</a:t>
            </a:r>
            <a:endParaRPr baseline="-16203" sz="1800">
              <a:latin typeface="Cambria Math"/>
              <a:cs typeface="Cambria Math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46405" y="3796728"/>
            <a:ext cx="2755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25">
                <a:latin typeface="Cambria Math"/>
                <a:cs typeface="Cambria Math"/>
              </a:rPr>
              <a:t>|0⟩</a:t>
            </a:r>
            <a:endParaRPr sz="1550">
              <a:latin typeface="Cambria Math"/>
              <a:cs typeface="Cambria Math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571500" y="3352800"/>
            <a:ext cx="1323975" cy="790575"/>
            <a:chOff x="571500" y="3352800"/>
            <a:chExt cx="1323975" cy="790575"/>
          </a:xfrm>
        </p:grpSpPr>
        <p:sp>
          <p:nvSpPr>
            <p:cNvPr id="59" name="object 59" descr=""/>
            <p:cNvSpPr/>
            <p:nvPr/>
          </p:nvSpPr>
          <p:spPr>
            <a:xfrm>
              <a:off x="1362075" y="3800475"/>
              <a:ext cx="523875" cy="333375"/>
            </a:xfrm>
            <a:custGeom>
              <a:avLst/>
              <a:gdLst/>
              <a:ahLst/>
              <a:cxnLst/>
              <a:rect l="l" t="t" r="r" b="b"/>
              <a:pathLst>
                <a:path w="523875" h="333375">
                  <a:moveTo>
                    <a:pt x="523875" y="0"/>
                  </a:moveTo>
                  <a:lnTo>
                    <a:pt x="0" y="0"/>
                  </a:lnTo>
                  <a:lnTo>
                    <a:pt x="0" y="333375"/>
                  </a:lnTo>
                  <a:lnTo>
                    <a:pt x="523875" y="333375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362075" y="3800475"/>
              <a:ext cx="523875" cy="333375"/>
            </a:xfrm>
            <a:custGeom>
              <a:avLst/>
              <a:gdLst/>
              <a:ahLst/>
              <a:cxnLst/>
              <a:rect l="l" t="t" r="r" b="b"/>
              <a:pathLst>
                <a:path w="523875" h="333375">
                  <a:moveTo>
                    <a:pt x="0" y="333375"/>
                  </a:moveTo>
                  <a:lnTo>
                    <a:pt x="523875" y="33337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428750" y="3857751"/>
              <a:ext cx="371475" cy="219075"/>
            </a:xfrm>
            <a:custGeom>
              <a:avLst/>
              <a:gdLst/>
              <a:ahLst/>
              <a:cxnLst/>
              <a:rect l="l" t="t" r="r" b="b"/>
              <a:pathLst>
                <a:path w="371475" h="219075">
                  <a:moveTo>
                    <a:pt x="0" y="218948"/>
                  </a:moveTo>
                  <a:lnTo>
                    <a:pt x="7062" y="150776"/>
                  </a:lnTo>
                  <a:lnTo>
                    <a:pt x="20402" y="97430"/>
                  </a:lnTo>
                  <a:lnTo>
                    <a:pt x="40171" y="57395"/>
                  </a:lnTo>
                  <a:lnTo>
                    <a:pt x="66521" y="29151"/>
                  </a:lnTo>
                  <a:lnTo>
                    <a:pt x="139565" y="1971"/>
                  </a:lnTo>
                  <a:lnTo>
                    <a:pt x="186562" y="0"/>
                  </a:lnTo>
                  <a:lnTo>
                    <a:pt x="234154" y="5100"/>
                  </a:lnTo>
                  <a:lnTo>
                    <a:pt x="275403" y="18303"/>
                  </a:lnTo>
                  <a:lnTo>
                    <a:pt x="309877" y="39888"/>
                  </a:lnTo>
                  <a:lnTo>
                    <a:pt x="337141" y="70135"/>
                  </a:lnTo>
                  <a:lnTo>
                    <a:pt x="356763" y="109323"/>
                  </a:lnTo>
                  <a:lnTo>
                    <a:pt x="368309" y="157734"/>
                  </a:lnTo>
                  <a:lnTo>
                    <a:pt x="371348" y="215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413" y="3876675"/>
              <a:ext cx="98171" cy="216281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581025" y="3352800"/>
              <a:ext cx="1038225" cy="456565"/>
            </a:xfrm>
            <a:custGeom>
              <a:avLst/>
              <a:gdLst/>
              <a:ahLst/>
              <a:cxnLst/>
              <a:rect l="l" t="t" r="r" b="b"/>
              <a:pathLst>
                <a:path w="1038225" h="456564">
                  <a:moveTo>
                    <a:pt x="0" y="0"/>
                  </a:moveTo>
                  <a:lnTo>
                    <a:pt x="0" y="456564"/>
                  </a:lnTo>
                </a:path>
                <a:path w="1038225" h="456564">
                  <a:moveTo>
                    <a:pt x="495300" y="66675"/>
                  </a:moveTo>
                  <a:lnTo>
                    <a:pt x="495300" y="435101"/>
                  </a:lnTo>
                </a:path>
                <a:path w="1038225" h="456564">
                  <a:moveTo>
                    <a:pt x="1038225" y="76200"/>
                  </a:moveTo>
                  <a:lnTo>
                    <a:pt x="1038225" y="450088"/>
                  </a:lnTo>
                </a:path>
              </a:pathLst>
            </a:custGeom>
            <a:ln w="19050">
              <a:solidFill>
                <a:srgbClr val="155F8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45"/>
              <a:t>Implicit</a:t>
            </a:r>
            <a:r>
              <a:rPr dirty="0" spc="-455"/>
              <a:t> </a:t>
            </a:r>
            <a:r>
              <a:rPr dirty="0" spc="-170"/>
              <a:t>Quantum</a:t>
            </a:r>
            <a:r>
              <a:rPr dirty="0" spc="-480"/>
              <a:t> </a:t>
            </a:r>
            <a:r>
              <a:rPr dirty="0" spc="-10"/>
              <a:t>Models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729101" y="3348101"/>
            <a:ext cx="4743450" cy="276225"/>
          </a:xfrm>
          <a:custGeom>
            <a:avLst/>
            <a:gdLst/>
            <a:ahLst/>
            <a:cxnLst/>
            <a:rect l="l" t="t" r="r" b="b"/>
            <a:pathLst>
              <a:path w="4743450" h="276225">
                <a:moveTo>
                  <a:pt x="0" y="276225"/>
                </a:moveTo>
                <a:lnTo>
                  <a:pt x="4743450" y="276225"/>
                </a:lnTo>
                <a:lnTo>
                  <a:pt x="474345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6262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729101" y="3348101"/>
            <a:ext cx="4743450" cy="276225"/>
          </a:xfrm>
          <a:prstGeom prst="rect">
            <a:avLst/>
          </a:prstGeom>
          <a:solidFill>
            <a:srgbClr val="626296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Quantum</a:t>
            </a:r>
            <a:r>
              <a:rPr dirty="0" sz="1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FFFFFF"/>
                </a:solidFill>
                <a:latin typeface="Tahoma"/>
                <a:cs typeface="Tahoma"/>
              </a:rPr>
              <a:t>Models</a:t>
            </a:r>
            <a:r>
              <a:rPr dirty="0" sz="12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5" b="1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12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ahoma"/>
                <a:cs typeface="Tahoma"/>
              </a:rPr>
              <a:t>Kernel</a:t>
            </a: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ahoma"/>
                <a:cs typeface="Tahoma"/>
              </a:rPr>
              <a:t>Functions.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24275" y="3619531"/>
            <a:ext cx="4743450" cy="742950"/>
          </a:xfrm>
          <a:prstGeom prst="rect">
            <a:avLst/>
          </a:prstGeom>
          <a:ln w="19050">
            <a:solidFill>
              <a:srgbClr val="626296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algn="ctr" marL="122555" marR="109855">
              <a:lnSpc>
                <a:spcPct val="100600"/>
              </a:lnSpc>
              <a:spcBef>
                <a:spcPts val="355"/>
              </a:spcBef>
            </a:pPr>
            <a:r>
              <a:rPr dirty="0" sz="1400" b="1">
                <a:latin typeface="Times New Roman"/>
                <a:cs typeface="Times New Roman"/>
              </a:rPr>
              <a:t>Statement: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5">
                <a:latin typeface="Times New Roman"/>
                <a:cs typeface="Times New Roman"/>
              </a:rPr>
              <a:t>We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treat any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unitary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parameterized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data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feature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map.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Measuring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against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adjoint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𝑈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with </a:t>
            </a:r>
            <a:r>
              <a:rPr dirty="0" sz="1400" spc="-10">
                <a:latin typeface="Times New Roman"/>
                <a:cs typeface="Times New Roman"/>
              </a:rPr>
              <a:t>different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creates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kernel </a:t>
            </a:r>
            <a:r>
              <a:rPr dirty="0" sz="1400" spc="-10">
                <a:latin typeface="Times New Roman"/>
                <a:cs typeface="Times New Roman"/>
              </a:rPr>
              <a:t>function.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5287" y="1352550"/>
            <a:ext cx="11606530" cy="2647315"/>
            <a:chOff x="295287" y="1352550"/>
            <a:chExt cx="11606530" cy="264731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181225"/>
              <a:ext cx="4257675" cy="90487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23875" y="2171700"/>
              <a:ext cx="4276725" cy="923925"/>
            </a:xfrm>
            <a:custGeom>
              <a:avLst/>
              <a:gdLst/>
              <a:ahLst/>
              <a:cxnLst/>
              <a:rect l="l" t="t" r="r" b="b"/>
              <a:pathLst>
                <a:path w="4276725" h="923925">
                  <a:moveTo>
                    <a:pt x="0" y="923925"/>
                  </a:moveTo>
                  <a:lnTo>
                    <a:pt x="4276725" y="923925"/>
                  </a:lnTo>
                  <a:lnTo>
                    <a:pt x="4276725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0925" y="1371600"/>
              <a:ext cx="4257675" cy="12763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391400" y="1362075"/>
              <a:ext cx="4276725" cy="1295400"/>
            </a:xfrm>
            <a:custGeom>
              <a:avLst/>
              <a:gdLst/>
              <a:ahLst/>
              <a:cxnLst/>
              <a:rect l="l" t="t" r="r" b="b"/>
              <a:pathLst>
                <a:path w="4276725" h="1295400">
                  <a:moveTo>
                    <a:pt x="0" y="1295400"/>
                  </a:moveTo>
                  <a:lnTo>
                    <a:pt x="4276725" y="1295400"/>
                  </a:lnTo>
                  <a:lnTo>
                    <a:pt x="427672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5287" y="1971674"/>
              <a:ext cx="11606530" cy="2028189"/>
            </a:xfrm>
            <a:custGeom>
              <a:avLst/>
              <a:gdLst/>
              <a:ahLst/>
              <a:cxnLst/>
              <a:rect l="l" t="t" r="r" b="b"/>
              <a:pathLst>
                <a:path w="11606530" h="2028189">
                  <a:moveTo>
                    <a:pt x="3433813" y="2008632"/>
                  </a:moveTo>
                  <a:lnTo>
                    <a:pt x="19050" y="2008632"/>
                  </a:lnTo>
                  <a:lnTo>
                    <a:pt x="19050" y="666750"/>
                  </a:lnTo>
                  <a:lnTo>
                    <a:pt x="161912" y="666750"/>
                  </a:lnTo>
                  <a:lnTo>
                    <a:pt x="161912" y="695325"/>
                  </a:lnTo>
                  <a:lnTo>
                    <a:pt x="219062" y="666750"/>
                  </a:lnTo>
                  <a:lnTo>
                    <a:pt x="238112" y="657225"/>
                  </a:lnTo>
                  <a:lnTo>
                    <a:pt x="219062" y="647700"/>
                  </a:lnTo>
                  <a:lnTo>
                    <a:pt x="161912" y="619125"/>
                  </a:lnTo>
                  <a:lnTo>
                    <a:pt x="161912" y="647700"/>
                  </a:lnTo>
                  <a:lnTo>
                    <a:pt x="0" y="647700"/>
                  </a:lnTo>
                  <a:lnTo>
                    <a:pt x="0" y="2027682"/>
                  </a:lnTo>
                  <a:lnTo>
                    <a:pt x="3433813" y="2027682"/>
                  </a:lnTo>
                  <a:lnTo>
                    <a:pt x="3433813" y="2018157"/>
                  </a:lnTo>
                  <a:lnTo>
                    <a:pt x="3433813" y="2008632"/>
                  </a:lnTo>
                  <a:close/>
                </a:path>
                <a:path w="11606530" h="2028189">
                  <a:moveTo>
                    <a:pt x="11606263" y="28575"/>
                  </a:moveTo>
                  <a:lnTo>
                    <a:pt x="11444338" y="28575"/>
                  </a:lnTo>
                  <a:lnTo>
                    <a:pt x="11444338" y="0"/>
                  </a:lnTo>
                  <a:lnTo>
                    <a:pt x="11368138" y="38100"/>
                  </a:lnTo>
                  <a:lnTo>
                    <a:pt x="11444338" y="76200"/>
                  </a:lnTo>
                  <a:lnTo>
                    <a:pt x="11444338" y="47625"/>
                  </a:lnTo>
                  <a:lnTo>
                    <a:pt x="11587213" y="47625"/>
                  </a:lnTo>
                  <a:lnTo>
                    <a:pt x="11587213" y="2008886"/>
                  </a:lnTo>
                  <a:lnTo>
                    <a:pt x="8172437" y="2008886"/>
                  </a:lnTo>
                  <a:lnTo>
                    <a:pt x="8172437" y="2027936"/>
                  </a:lnTo>
                  <a:lnTo>
                    <a:pt x="11606263" y="2027936"/>
                  </a:lnTo>
                  <a:lnTo>
                    <a:pt x="11606263" y="2018411"/>
                  </a:lnTo>
                  <a:lnTo>
                    <a:pt x="11606263" y="2008886"/>
                  </a:lnTo>
                  <a:lnTo>
                    <a:pt x="11606263" y="47625"/>
                  </a:lnTo>
                  <a:lnTo>
                    <a:pt x="11606263" y="38100"/>
                  </a:lnTo>
                  <a:lnTo>
                    <a:pt x="11606263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12750" y="3541648"/>
            <a:ext cx="309054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compared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against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classical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kernel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methods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direct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correlation between the 2 </a:t>
            </a:r>
            <a:r>
              <a:rPr dirty="0" sz="1200" spc="-10">
                <a:latin typeface="Times New Roman"/>
                <a:cs typeface="Times New Roman"/>
              </a:rPr>
              <a:t>schemes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47125" y="3171825"/>
            <a:ext cx="3055620" cy="762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1270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latin typeface="Times New Roman"/>
                <a:cs typeface="Times New Roman"/>
              </a:rPr>
              <a:t>Under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interpretation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contextualize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explicit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kernel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methods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variational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trying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appropriate </a:t>
            </a:r>
            <a:r>
              <a:rPr dirty="0" sz="1200">
                <a:latin typeface="Times New Roman"/>
                <a:cs typeface="Times New Roman"/>
              </a:rPr>
              <a:t>measurement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(or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separating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hyperplane)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724275" y="4362450"/>
            <a:ext cx="4743450" cy="1847850"/>
            <a:chOff x="3724275" y="4362450"/>
            <a:chExt cx="4743450" cy="18478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4275" y="5048250"/>
              <a:ext cx="4743450" cy="116205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057900" y="4362450"/>
              <a:ext cx="76200" cy="691515"/>
            </a:xfrm>
            <a:custGeom>
              <a:avLst/>
              <a:gdLst/>
              <a:ahLst/>
              <a:cxnLst/>
              <a:rect l="l" t="t" r="r" b="b"/>
              <a:pathLst>
                <a:path w="76200" h="691514">
                  <a:moveTo>
                    <a:pt x="28575" y="614933"/>
                  </a:moveTo>
                  <a:lnTo>
                    <a:pt x="0" y="614933"/>
                  </a:lnTo>
                  <a:lnTo>
                    <a:pt x="38100" y="691133"/>
                  </a:lnTo>
                  <a:lnTo>
                    <a:pt x="69850" y="627633"/>
                  </a:lnTo>
                  <a:lnTo>
                    <a:pt x="28575" y="627633"/>
                  </a:lnTo>
                  <a:lnTo>
                    <a:pt x="28575" y="614933"/>
                  </a:lnTo>
                  <a:close/>
                </a:path>
                <a:path w="76200" h="691514">
                  <a:moveTo>
                    <a:pt x="47625" y="0"/>
                  </a:moveTo>
                  <a:lnTo>
                    <a:pt x="28575" y="0"/>
                  </a:lnTo>
                  <a:lnTo>
                    <a:pt x="28575" y="627633"/>
                  </a:lnTo>
                  <a:lnTo>
                    <a:pt x="47625" y="627633"/>
                  </a:lnTo>
                  <a:lnTo>
                    <a:pt x="47625" y="0"/>
                  </a:lnTo>
                  <a:close/>
                </a:path>
                <a:path w="76200" h="691514">
                  <a:moveTo>
                    <a:pt x="76200" y="614933"/>
                  </a:moveTo>
                  <a:lnTo>
                    <a:pt x="47625" y="614933"/>
                  </a:lnTo>
                  <a:lnTo>
                    <a:pt x="47625" y="627633"/>
                  </a:lnTo>
                  <a:lnTo>
                    <a:pt x="69850" y="627633"/>
                  </a:lnTo>
                  <a:lnTo>
                    <a:pt x="76200" y="61493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179439" y="4555807"/>
            <a:ext cx="37014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We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write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down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implicit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kernel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function.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82" y="1011618"/>
            <a:ext cx="67424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0"/>
              <a:t>Visualizing</a:t>
            </a:r>
            <a:r>
              <a:rPr dirty="0" spc="-459"/>
              <a:t> </a:t>
            </a:r>
            <a:r>
              <a:rPr dirty="0" spc="-270"/>
              <a:t>the</a:t>
            </a:r>
            <a:r>
              <a:rPr dirty="0" spc="-470"/>
              <a:t> </a:t>
            </a:r>
            <a:r>
              <a:rPr dirty="0" spc="-250"/>
              <a:t>Kernel</a:t>
            </a:r>
            <a:r>
              <a:rPr dirty="0" spc="-420"/>
              <a:t> </a:t>
            </a:r>
            <a:r>
              <a:rPr dirty="0" spc="-10"/>
              <a:t>Process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09950" y="2771775"/>
            <a:ext cx="8629650" cy="3295650"/>
            <a:chOff x="3409950" y="2771775"/>
            <a:chExt cx="8629650" cy="3295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2825" y="2771775"/>
              <a:ext cx="8486775" cy="32956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419475" y="3067050"/>
              <a:ext cx="2447925" cy="2324100"/>
            </a:xfrm>
            <a:custGeom>
              <a:avLst/>
              <a:gdLst/>
              <a:ahLst/>
              <a:cxnLst/>
              <a:rect l="l" t="t" r="r" b="b"/>
              <a:pathLst>
                <a:path w="2447925" h="2324100">
                  <a:moveTo>
                    <a:pt x="0" y="2324100"/>
                  </a:moveTo>
                  <a:lnTo>
                    <a:pt x="2447925" y="2324100"/>
                  </a:lnTo>
                  <a:lnTo>
                    <a:pt x="2447925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90525" y="3067050"/>
            <a:ext cx="2333625" cy="5143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algn="r" marR="71120">
              <a:lnSpc>
                <a:spcPct val="100000"/>
              </a:lnSpc>
              <a:spcBef>
                <a:spcPts val="49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vector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input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data,</a:t>
            </a:r>
            <a:endParaRPr sz="1200">
              <a:latin typeface="Times New Roman"/>
              <a:cs typeface="Times New Roman"/>
            </a:endParaRPr>
          </a:p>
          <a:p>
            <a:pPr algn="r" marR="6096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Times New Roman"/>
                <a:cs typeface="Times New Roman"/>
              </a:rPr>
              <a:t>with 2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(purple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green)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552575" y="3581400"/>
            <a:ext cx="1872614" cy="687705"/>
          </a:xfrm>
          <a:custGeom>
            <a:avLst/>
            <a:gdLst/>
            <a:ahLst/>
            <a:cxnLst/>
            <a:rect l="l" t="t" r="r" b="b"/>
            <a:pathLst>
              <a:path w="1872614" h="687704">
                <a:moveTo>
                  <a:pt x="1796288" y="610997"/>
                </a:moveTo>
                <a:lnTo>
                  <a:pt x="1796288" y="687197"/>
                </a:lnTo>
                <a:lnTo>
                  <a:pt x="1853438" y="658622"/>
                </a:lnTo>
                <a:lnTo>
                  <a:pt x="1808988" y="658622"/>
                </a:lnTo>
                <a:lnTo>
                  <a:pt x="1808988" y="639572"/>
                </a:lnTo>
                <a:lnTo>
                  <a:pt x="1853438" y="639572"/>
                </a:lnTo>
                <a:lnTo>
                  <a:pt x="1796288" y="610997"/>
                </a:lnTo>
                <a:close/>
              </a:path>
              <a:path w="1872614" h="687704">
                <a:moveTo>
                  <a:pt x="19050" y="0"/>
                </a:moveTo>
                <a:lnTo>
                  <a:pt x="0" y="0"/>
                </a:lnTo>
                <a:lnTo>
                  <a:pt x="0" y="658622"/>
                </a:lnTo>
                <a:lnTo>
                  <a:pt x="1796288" y="658622"/>
                </a:lnTo>
                <a:lnTo>
                  <a:pt x="1796288" y="649097"/>
                </a:lnTo>
                <a:lnTo>
                  <a:pt x="19050" y="649097"/>
                </a:lnTo>
                <a:lnTo>
                  <a:pt x="9525" y="639572"/>
                </a:lnTo>
                <a:lnTo>
                  <a:pt x="19050" y="639572"/>
                </a:lnTo>
                <a:lnTo>
                  <a:pt x="19050" y="0"/>
                </a:lnTo>
                <a:close/>
              </a:path>
              <a:path w="1872614" h="687704">
                <a:moveTo>
                  <a:pt x="1853438" y="639572"/>
                </a:moveTo>
                <a:lnTo>
                  <a:pt x="1808988" y="639572"/>
                </a:lnTo>
                <a:lnTo>
                  <a:pt x="1808988" y="658622"/>
                </a:lnTo>
                <a:lnTo>
                  <a:pt x="1853438" y="658622"/>
                </a:lnTo>
                <a:lnTo>
                  <a:pt x="1872488" y="649097"/>
                </a:lnTo>
                <a:lnTo>
                  <a:pt x="1853438" y="639572"/>
                </a:lnTo>
                <a:close/>
              </a:path>
              <a:path w="1872614" h="687704">
                <a:moveTo>
                  <a:pt x="19050" y="639572"/>
                </a:moveTo>
                <a:lnTo>
                  <a:pt x="9525" y="639572"/>
                </a:lnTo>
                <a:lnTo>
                  <a:pt x="19050" y="649097"/>
                </a:lnTo>
                <a:lnTo>
                  <a:pt x="19050" y="639572"/>
                </a:lnTo>
                <a:close/>
              </a:path>
              <a:path w="1872614" h="687704">
                <a:moveTo>
                  <a:pt x="1796288" y="639572"/>
                </a:moveTo>
                <a:lnTo>
                  <a:pt x="19050" y="639572"/>
                </a:lnTo>
                <a:lnTo>
                  <a:pt x="19050" y="649097"/>
                </a:lnTo>
                <a:lnTo>
                  <a:pt x="1796288" y="649097"/>
                </a:lnTo>
                <a:lnTo>
                  <a:pt x="1796288" y="639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819650" y="2028825"/>
            <a:ext cx="3000375" cy="514350"/>
          </a:xfrm>
          <a:prstGeom prst="rect">
            <a:avLst/>
          </a:prstGeom>
          <a:ln w="19050">
            <a:solidFill>
              <a:srgbClr val="155F82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313690" marR="203200" indent="-97790">
              <a:lnSpc>
                <a:spcPct val="104299"/>
              </a:lnSpc>
              <a:spcBef>
                <a:spcPts val="470"/>
              </a:spcBef>
            </a:pPr>
            <a:r>
              <a:rPr dirty="0" sz="1200">
                <a:latin typeface="Times New Roman"/>
                <a:cs typeface="Times New Roman"/>
              </a:rPr>
              <a:t>Mapping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between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feature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Quantum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Feature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Map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(data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encoding)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305550" y="2543175"/>
            <a:ext cx="650240" cy="230504"/>
          </a:xfrm>
          <a:custGeom>
            <a:avLst/>
            <a:gdLst/>
            <a:ahLst/>
            <a:cxnLst/>
            <a:rect l="l" t="t" r="r" b="b"/>
            <a:pathLst>
              <a:path w="650240" h="230505">
                <a:moveTo>
                  <a:pt x="602106" y="154050"/>
                </a:moveTo>
                <a:lnTo>
                  <a:pt x="573531" y="154050"/>
                </a:lnTo>
                <a:lnTo>
                  <a:pt x="611631" y="230250"/>
                </a:lnTo>
                <a:lnTo>
                  <a:pt x="643381" y="166750"/>
                </a:lnTo>
                <a:lnTo>
                  <a:pt x="602106" y="166750"/>
                </a:lnTo>
                <a:lnTo>
                  <a:pt x="602106" y="154050"/>
                </a:lnTo>
                <a:close/>
              </a:path>
              <a:path w="650240" h="230505">
                <a:moveTo>
                  <a:pt x="602106" y="115188"/>
                </a:moveTo>
                <a:lnTo>
                  <a:pt x="602106" y="166750"/>
                </a:lnTo>
                <a:lnTo>
                  <a:pt x="621156" y="166750"/>
                </a:lnTo>
                <a:lnTo>
                  <a:pt x="621156" y="124713"/>
                </a:lnTo>
                <a:lnTo>
                  <a:pt x="611631" y="124713"/>
                </a:lnTo>
                <a:lnTo>
                  <a:pt x="602106" y="115188"/>
                </a:lnTo>
                <a:close/>
              </a:path>
              <a:path w="650240" h="230505">
                <a:moveTo>
                  <a:pt x="649731" y="154050"/>
                </a:moveTo>
                <a:lnTo>
                  <a:pt x="621156" y="154050"/>
                </a:lnTo>
                <a:lnTo>
                  <a:pt x="621156" y="166750"/>
                </a:lnTo>
                <a:lnTo>
                  <a:pt x="643381" y="166750"/>
                </a:lnTo>
                <a:lnTo>
                  <a:pt x="649731" y="154050"/>
                </a:lnTo>
                <a:close/>
              </a:path>
              <a:path w="650240" h="230505">
                <a:moveTo>
                  <a:pt x="19050" y="0"/>
                </a:moveTo>
                <a:lnTo>
                  <a:pt x="0" y="0"/>
                </a:lnTo>
                <a:lnTo>
                  <a:pt x="0" y="124713"/>
                </a:lnTo>
                <a:lnTo>
                  <a:pt x="602106" y="124713"/>
                </a:lnTo>
                <a:lnTo>
                  <a:pt x="602106" y="115188"/>
                </a:lnTo>
                <a:lnTo>
                  <a:pt x="19050" y="115188"/>
                </a:lnTo>
                <a:lnTo>
                  <a:pt x="9525" y="105663"/>
                </a:lnTo>
                <a:lnTo>
                  <a:pt x="19050" y="105663"/>
                </a:lnTo>
                <a:lnTo>
                  <a:pt x="19050" y="0"/>
                </a:lnTo>
                <a:close/>
              </a:path>
              <a:path w="650240" h="230505">
                <a:moveTo>
                  <a:pt x="621156" y="105663"/>
                </a:moveTo>
                <a:lnTo>
                  <a:pt x="19050" y="105663"/>
                </a:lnTo>
                <a:lnTo>
                  <a:pt x="19050" y="115188"/>
                </a:lnTo>
                <a:lnTo>
                  <a:pt x="602106" y="115188"/>
                </a:lnTo>
                <a:lnTo>
                  <a:pt x="611631" y="124713"/>
                </a:lnTo>
                <a:lnTo>
                  <a:pt x="621156" y="124713"/>
                </a:lnTo>
                <a:lnTo>
                  <a:pt x="621156" y="105663"/>
                </a:lnTo>
                <a:close/>
              </a:path>
              <a:path w="650240" h="230505">
                <a:moveTo>
                  <a:pt x="19050" y="105663"/>
                </a:moveTo>
                <a:lnTo>
                  <a:pt x="9525" y="105663"/>
                </a:lnTo>
                <a:lnTo>
                  <a:pt x="19050" y="115188"/>
                </a:lnTo>
                <a:lnTo>
                  <a:pt x="19050" y="105663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915025" y="1943100"/>
            <a:ext cx="2324100" cy="2314575"/>
          </a:xfrm>
          <a:custGeom>
            <a:avLst/>
            <a:gdLst/>
            <a:ahLst/>
            <a:cxnLst/>
            <a:rect l="l" t="t" r="r" b="b"/>
            <a:pathLst>
              <a:path w="2324100" h="2314575">
                <a:moveTo>
                  <a:pt x="0" y="2314575"/>
                </a:moveTo>
                <a:lnTo>
                  <a:pt x="2324100" y="2314575"/>
                </a:lnTo>
                <a:lnTo>
                  <a:pt x="2324100" y="0"/>
                </a:lnTo>
                <a:lnTo>
                  <a:pt x="0" y="0"/>
                </a:lnTo>
                <a:lnTo>
                  <a:pt x="0" y="2314575"/>
                </a:lnTo>
                <a:close/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682" y="1011618"/>
            <a:ext cx="67424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0"/>
              <a:t>Visualizing</a:t>
            </a:r>
            <a:r>
              <a:rPr dirty="0" spc="-459"/>
              <a:t> </a:t>
            </a:r>
            <a:r>
              <a:rPr dirty="0" spc="-270"/>
              <a:t>the</a:t>
            </a:r>
            <a:r>
              <a:rPr dirty="0" spc="-470"/>
              <a:t> </a:t>
            </a:r>
            <a:r>
              <a:rPr dirty="0" spc="-250"/>
              <a:t>Kernel</a:t>
            </a:r>
            <a:r>
              <a:rPr dirty="0" spc="-420"/>
              <a:t> </a:t>
            </a:r>
            <a:r>
              <a:rPr dirty="0" spc="-10"/>
              <a:t>Process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009775"/>
            <a:ext cx="8486775" cy="32956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591550" y="1219200"/>
            <a:ext cx="2066925" cy="7048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82550" marR="117475">
              <a:lnSpc>
                <a:spcPct val="101699"/>
              </a:lnSpc>
              <a:spcBef>
                <a:spcPts val="505"/>
              </a:spcBef>
            </a:pPr>
            <a:r>
              <a:rPr dirty="0" sz="1200" spc="-10">
                <a:latin typeface="Times New Roman"/>
                <a:cs typeface="Times New Roman"/>
              </a:rPr>
              <a:t>Quantum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Vector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Space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higher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dimensions.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forms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Hilbert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Space.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239125" y="1924050"/>
            <a:ext cx="1391285" cy="1220470"/>
          </a:xfrm>
          <a:custGeom>
            <a:avLst/>
            <a:gdLst/>
            <a:ahLst/>
            <a:cxnLst/>
            <a:rect l="l" t="t" r="r" b="b"/>
            <a:pathLst>
              <a:path w="1391284" h="1220470">
                <a:moveTo>
                  <a:pt x="76200" y="1144142"/>
                </a:moveTo>
                <a:lnTo>
                  <a:pt x="0" y="1182242"/>
                </a:lnTo>
                <a:lnTo>
                  <a:pt x="76200" y="1220342"/>
                </a:lnTo>
                <a:lnTo>
                  <a:pt x="76200" y="1191767"/>
                </a:lnTo>
                <a:lnTo>
                  <a:pt x="63500" y="1191767"/>
                </a:lnTo>
                <a:lnTo>
                  <a:pt x="63500" y="1172717"/>
                </a:lnTo>
                <a:lnTo>
                  <a:pt x="76200" y="1172717"/>
                </a:lnTo>
                <a:lnTo>
                  <a:pt x="76200" y="1144142"/>
                </a:lnTo>
                <a:close/>
              </a:path>
              <a:path w="1391284" h="1220470">
                <a:moveTo>
                  <a:pt x="76200" y="1172717"/>
                </a:moveTo>
                <a:lnTo>
                  <a:pt x="63500" y="1172717"/>
                </a:lnTo>
                <a:lnTo>
                  <a:pt x="63500" y="1191767"/>
                </a:lnTo>
                <a:lnTo>
                  <a:pt x="76200" y="1191767"/>
                </a:lnTo>
                <a:lnTo>
                  <a:pt x="76200" y="1172717"/>
                </a:lnTo>
                <a:close/>
              </a:path>
              <a:path w="1391284" h="1220470">
                <a:moveTo>
                  <a:pt x="1371980" y="1172717"/>
                </a:moveTo>
                <a:lnTo>
                  <a:pt x="76200" y="1172717"/>
                </a:lnTo>
                <a:lnTo>
                  <a:pt x="76200" y="1191767"/>
                </a:lnTo>
                <a:lnTo>
                  <a:pt x="1391030" y="1191767"/>
                </a:lnTo>
                <a:lnTo>
                  <a:pt x="1391030" y="1182242"/>
                </a:lnTo>
                <a:lnTo>
                  <a:pt x="1371980" y="1182242"/>
                </a:lnTo>
                <a:lnTo>
                  <a:pt x="1371980" y="1172717"/>
                </a:lnTo>
                <a:close/>
              </a:path>
              <a:path w="1391284" h="1220470">
                <a:moveTo>
                  <a:pt x="1391030" y="0"/>
                </a:moveTo>
                <a:lnTo>
                  <a:pt x="1371980" y="0"/>
                </a:lnTo>
                <a:lnTo>
                  <a:pt x="1371980" y="1182242"/>
                </a:lnTo>
                <a:lnTo>
                  <a:pt x="1381505" y="1172717"/>
                </a:lnTo>
                <a:lnTo>
                  <a:pt x="1391030" y="1172717"/>
                </a:lnTo>
                <a:lnTo>
                  <a:pt x="1391030" y="0"/>
                </a:lnTo>
                <a:close/>
              </a:path>
              <a:path w="1391284" h="1220470">
                <a:moveTo>
                  <a:pt x="1391030" y="1172717"/>
                </a:moveTo>
                <a:lnTo>
                  <a:pt x="1381505" y="1172717"/>
                </a:lnTo>
                <a:lnTo>
                  <a:pt x="1371980" y="1182242"/>
                </a:lnTo>
                <a:lnTo>
                  <a:pt x="1391030" y="1182242"/>
                </a:lnTo>
                <a:lnTo>
                  <a:pt x="1391030" y="11727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143750" y="4972050"/>
            <a:ext cx="3000375" cy="514350"/>
          </a:xfrm>
          <a:prstGeom prst="rect">
            <a:avLst/>
          </a:prstGeom>
          <a:solidFill>
            <a:srgbClr val="FFFFFF"/>
          </a:solidFill>
          <a:ln w="19050">
            <a:solidFill>
              <a:srgbClr val="155F82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498475" marR="259079" indent="-221615">
              <a:lnSpc>
                <a:spcPct val="104400"/>
              </a:lnSpc>
              <a:spcBef>
                <a:spcPts val="459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hyperplane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separating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classes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higher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dimensional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feature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space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876550" y="4314825"/>
            <a:ext cx="5810250" cy="1066800"/>
            <a:chOff x="2876550" y="4314825"/>
            <a:chExt cx="5810250" cy="1066800"/>
          </a:xfrm>
        </p:grpSpPr>
        <p:sp>
          <p:nvSpPr>
            <p:cNvPr id="9" name="object 9" descr=""/>
            <p:cNvSpPr/>
            <p:nvPr/>
          </p:nvSpPr>
          <p:spPr>
            <a:xfrm>
              <a:off x="8610600" y="4352925"/>
              <a:ext cx="76200" cy="612775"/>
            </a:xfrm>
            <a:custGeom>
              <a:avLst/>
              <a:gdLst/>
              <a:ahLst/>
              <a:cxnLst/>
              <a:rect l="l" t="t" r="r" b="b"/>
              <a:pathLst>
                <a:path w="76200" h="612775">
                  <a:moveTo>
                    <a:pt x="47625" y="63500"/>
                  </a:moveTo>
                  <a:lnTo>
                    <a:pt x="28575" y="63500"/>
                  </a:lnTo>
                  <a:lnTo>
                    <a:pt x="28575" y="612394"/>
                  </a:lnTo>
                  <a:lnTo>
                    <a:pt x="47625" y="612394"/>
                  </a:lnTo>
                  <a:lnTo>
                    <a:pt x="47625" y="63500"/>
                  </a:lnTo>
                  <a:close/>
                </a:path>
                <a:path w="76200" h="612775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12775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86075" y="4324350"/>
              <a:ext cx="3209925" cy="1047750"/>
            </a:xfrm>
            <a:custGeom>
              <a:avLst/>
              <a:gdLst/>
              <a:ahLst/>
              <a:cxnLst/>
              <a:rect l="l" t="t" r="r" b="b"/>
              <a:pathLst>
                <a:path w="3209925" h="1047750">
                  <a:moveTo>
                    <a:pt x="0" y="1047750"/>
                  </a:moveTo>
                  <a:lnTo>
                    <a:pt x="3209925" y="1047750"/>
                  </a:lnTo>
                  <a:lnTo>
                    <a:pt x="3209925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42900" y="5676900"/>
            <a:ext cx="3000375" cy="5143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70485" marR="292735">
              <a:lnSpc>
                <a:spcPct val="104299"/>
              </a:lnSpc>
              <a:spcBef>
                <a:spcPts val="475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implicit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computing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distance </a:t>
            </a:r>
            <a:r>
              <a:rPr dirty="0" sz="1200">
                <a:latin typeface="Times New Roman"/>
                <a:cs typeface="Times New Roman"/>
              </a:rPr>
              <a:t>metric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(fidelity)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Hilbert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Space.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343275" y="5372100"/>
            <a:ext cx="1184275" cy="574675"/>
          </a:xfrm>
          <a:custGeom>
            <a:avLst/>
            <a:gdLst/>
            <a:ahLst/>
            <a:cxnLst/>
            <a:rect l="l" t="t" r="r" b="b"/>
            <a:pathLst>
              <a:path w="1184275" h="574675">
                <a:moveTo>
                  <a:pt x="1136523" y="555167"/>
                </a:moveTo>
                <a:lnTo>
                  <a:pt x="0" y="555167"/>
                </a:lnTo>
                <a:lnTo>
                  <a:pt x="0" y="574217"/>
                </a:lnTo>
                <a:lnTo>
                  <a:pt x="1155573" y="574217"/>
                </a:lnTo>
                <a:lnTo>
                  <a:pt x="1155573" y="564692"/>
                </a:lnTo>
                <a:lnTo>
                  <a:pt x="1136523" y="564692"/>
                </a:lnTo>
                <a:lnTo>
                  <a:pt x="1136523" y="555167"/>
                </a:lnTo>
                <a:close/>
              </a:path>
              <a:path w="1184275" h="574675">
                <a:moveTo>
                  <a:pt x="1155573" y="63500"/>
                </a:moveTo>
                <a:lnTo>
                  <a:pt x="1136523" y="63500"/>
                </a:lnTo>
                <a:lnTo>
                  <a:pt x="1136523" y="564692"/>
                </a:lnTo>
                <a:lnTo>
                  <a:pt x="1146048" y="555167"/>
                </a:lnTo>
                <a:lnTo>
                  <a:pt x="1155573" y="555167"/>
                </a:lnTo>
                <a:lnTo>
                  <a:pt x="1155573" y="63500"/>
                </a:lnTo>
                <a:close/>
              </a:path>
              <a:path w="1184275" h="574675">
                <a:moveTo>
                  <a:pt x="1155573" y="555167"/>
                </a:moveTo>
                <a:lnTo>
                  <a:pt x="1146048" y="555167"/>
                </a:lnTo>
                <a:lnTo>
                  <a:pt x="1136523" y="564692"/>
                </a:lnTo>
                <a:lnTo>
                  <a:pt x="1155573" y="564692"/>
                </a:lnTo>
                <a:lnTo>
                  <a:pt x="1155573" y="555167"/>
                </a:lnTo>
                <a:close/>
              </a:path>
              <a:path w="1184275" h="574675">
                <a:moveTo>
                  <a:pt x="1146048" y="0"/>
                </a:moveTo>
                <a:lnTo>
                  <a:pt x="1107948" y="76200"/>
                </a:lnTo>
                <a:lnTo>
                  <a:pt x="1136523" y="76200"/>
                </a:lnTo>
                <a:lnTo>
                  <a:pt x="1136523" y="63500"/>
                </a:lnTo>
                <a:lnTo>
                  <a:pt x="1177798" y="63500"/>
                </a:lnTo>
                <a:lnTo>
                  <a:pt x="1146048" y="0"/>
                </a:lnTo>
                <a:close/>
              </a:path>
              <a:path w="1184275" h="574675">
                <a:moveTo>
                  <a:pt x="1177798" y="63500"/>
                </a:moveTo>
                <a:lnTo>
                  <a:pt x="1155573" y="63500"/>
                </a:lnTo>
                <a:lnTo>
                  <a:pt x="1155573" y="76200"/>
                </a:lnTo>
                <a:lnTo>
                  <a:pt x="1184148" y="76200"/>
                </a:lnTo>
                <a:lnTo>
                  <a:pt x="1177798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02" y="1096010"/>
            <a:ext cx="743521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54"/>
              <a:t>Effect</a:t>
            </a:r>
            <a:r>
              <a:rPr dirty="0" spc="-475"/>
              <a:t> </a:t>
            </a:r>
            <a:r>
              <a:rPr dirty="0" spc="-254"/>
              <a:t>of</a:t>
            </a:r>
            <a:r>
              <a:rPr dirty="0" spc="-455"/>
              <a:t> </a:t>
            </a:r>
            <a:r>
              <a:rPr dirty="0" spc="-170"/>
              <a:t>Encoding</a:t>
            </a:r>
            <a:r>
              <a:rPr dirty="0" spc="-465"/>
              <a:t> </a:t>
            </a:r>
            <a:r>
              <a:rPr dirty="0" spc="-150"/>
              <a:t>on</a:t>
            </a:r>
            <a:r>
              <a:rPr dirty="0" spc="-465"/>
              <a:t> </a:t>
            </a:r>
            <a:r>
              <a:rPr dirty="0" spc="-250"/>
              <a:t>Kernel</a:t>
            </a:r>
            <a:r>
              <a:rPr dirty="0" spc="-445"/>
              <a:t> </a:t>
            </a:r>
            <a:r>
              <a:rPr dirty="0" spc="-25"/>
              <a:t>Map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83100" y="3559175"/>
            <a:ext cx="7102475" cy="2193925"/>
            <a:chOff x="4483100" y="3559175"/>
            <a:chExt cx="7102475" cy="2193925"/>
          </a:xfrm>
        </p:grpSpPr>
        <p:sp>
          <p:nvSpPr>
            <p:cNvPr id="4" name="object 4" descr=""/>
            <p:cNvSpPr/>
            <p:nvPr/>
          </p:nvSpPr>
          <p:spPr>
            <a:xfrm>
              <a:off x="4500625" y="5148262"/>
              <a:ext cx="7077075" cy="600075"/>
            </a:xfrm>
            <a:custGeom>
              <a:avLst/>
              <a:gdLst/>
              <a:ahLst/>
              <a:cxnLst/>
              <a:rect l="l" t="t" r="r" b="b"/>
              <a:pathLst>
                <a:path w="7077075" h="600075">
                  <a:moveTo>
                    <a:pt x="0" y="600075"/>
                  </a:moveTo>
                  <a:lnTo>
                    <a:pt x="7077075" y="600075"/>
                  </a:lnTo>
                  <a:lnTo>
                    <a:pt x="7077075" y="0"/>
                  </a:lnTo>
                  <a:lnTo>
                    <a:pt x="0" y="0"/>
                  </a:lnTo>
                  <a:lnTo>
                    <a:pt x="0" y="600075"/>
                  </a:lnTo>
                  <a:close/>
                </a:path>
              </a:pathLst>
            </a:custGeom>
            <a:ln w="9525">
              <a:solidFill>
                <a:srgbClr val="011E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3571875"/>
              <a:ext cx="7077075" cy="15716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489450" y="3565525"/>
              <a:ext cx="7089775" cy="1584325"/>
            </a:xfrm>
            <a:custGeom>
              <a:avLst/>
              <a:gdLst/>
              <a:ahLst/>
              <a:cxnLst/>
              <a:rect l="l" t="t" r="r" b="b"/>
              <a:pathLst>
                <a:path w="7089775" h="1584325">
                  <a:moveTo>
                    <a:pt x="0" y="1584325"/>
                  </a:moveTo>
                  <a:lnTo>
                    <a:pt x="7089775" y="1584325"/>
                  </a:lnTo>
                  <a:lnTo>
                    <a:pt x="7089775" y="0"/>
                  </a:lnTo>
                  <a:lnTo>
                    <a:pt x="0" y="0"/>
                  </a:lnTo>
                  <a:lnTo>
                    <a:pt x="0" y="1584325"/>
                  </a:lnTo>
                  <a:close/>
                </a:path>
              </a:pathLst>
            </a:custGeom>
            <a:ln w="12700">
              <a:solidFill>
                <a:srgbClr val="011E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290059" y="6217602"/>
            <a:ext cx="362331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202429"/>
                </a:solidFill>
                <a:latin typeface="Times New Roman"/>
                <a:cs typeface="Times New Roman"/>
              </a:rPr>
              <a:t>[1].</a:t>
            </a:r>
            <a:r>
              <a:rPr dirty="0" u="sng" sz="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M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-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Schuld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,</a:t>
            </a:r>
            <a:r>
              <a:rPr dirty="0" u="sng" sz="8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Supervised quantum</a:t>
            </a:r>
            <a:r>
              <a:rPr dirty="0" u="sng" sz="800" spc="-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machine</a:t>
            </a:r>
            <a:r>
              <a:rPr dirty="0" u="sng" sz="800" spc="-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learning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models</a:t>
            </a:r>
            <a:r>
              <a:rPr dirty="0" u="sng" sz="8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are</a:t>
            </a:r>
            <a:r>
              <a:rPr dirty="0" u="sng" sz="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kernel</a:t>
            </a:r>
            <a:r>
              <a:rPr dirty="0" u="sng" sz="800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methods,</a:t>
            </a:r>
            <a:r>
              <a:rPr dirty="0" u="sng" sz="8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3"/>
              </a:rPr>
              <a:t>202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sz="800" spc="-10">
                <a:solidFill>
                  <a:srgbClr val="202429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55495" y="3039617"/>
            <a:ext cx="431800" cy="130810"/>
            <a:chOff x="2055495" y="3039617"/>
            <a:chExt cx="431800" cy="130810"/>
          </a:xfrm>
        </p:grpSpPr>
        <p:sp>
          <p:nvSpPr>
            <p:cNvPr id="9" name="object 9" descr=""/>
            <p:cNvSpPr/>
            <p:nvPr/>
          </p:nvSpPr>
          <p:spPr>
            <a:xfrm>
              <a:off x="2055495" y="3039617"/>
              <a:ext cx="431800" cy="130810"/>
            </a:xfrm>
            <a:custGeom>
              <a:avLst/>
              <a:gdLst/>
              <a:ahLst/>
              <a:cxnLst/>
              <a:rect l="l" t="t" r="r" b="b"/>
              <a:pathLst>
                <a:path w="431800" h="130810">
                  <a:moveTo>
                    <a:pt x="10668" y="381"/>
                  </a:moveTo>
                  <a:lnTo>
                    <a:pt x="0" y="381"/>
                  </a:lnTo>
                  <a:lnTo>
                    <a:pt x="0" y="130175"/>
                  </a:lnTo>
                  <a:lnTo>
                    <a:pt x="10668" y="130175"/>
                  </a:lnTo>
                  <a:lnTo>
                    <a:pt x="10668" y="381"/>
                  </a:lnTo>
                  <a:close/>
                </a:path>
                <a:path w="431800" h="130810">
                  <a:moveTo>
                    <a:pt x="403606" y="0"/>
                  </a:moveTo>
                  <a:lnTo>
                    <a:pt x="396113" y="2540"/>
                  </a:lnTo>
                  <a:lnTo>
                    <a:pt x="418592" y="65278"/>
                  </a:lnTo>
                  <a:lnTo>
                    <a:pt x="396113" y="127889"/>
                  </a:lnTo>
                  <a:lnTo>
                    <a:pt x="403606" y="130556"/>
                  </a:lnTo>
                  <a:lnTo>
                    <a:pt x="431419" y="67818"/>
                  </a:lnTo>
                  <a:lnTo>
                    <a:pt x="431419" y="62737"/>
                  </a:lnTo>
                  <a:lnTo>
                    <a:pt x="4036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182" y="3039617"/>
              <a:ext cx="225425" cy="130556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2928492" y="3466591"/>
            <a:ext cx="10795" cy="172720"/>
          </a:xfrm>
          <a:custGeom>
            <a:avLst/>
            <a:gdLst/>
            <a:ahLst/>
            <a:cxnLst/>
            <a:rect l="l" t="t" r="r" b="b"/>
            <a:pathLst>
              <a:path w="10794" h="172720">
                <a:moveTo>
                  <a:pt x="10668" y="0"/>
                </a:moveTo>
                <a:lnTo>
                  <a:pt x="0" y="0"/>
                </a:lnTo>
                <a:lnTo>
                  <a:pt x="0" y="172593"/>
                </a:lnTo>
                <a:lnTo>
                  <a:pt x="10668" y="172593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458211" y="3973321"/>
            <a:ext cx="10795" cy="130175"/>
          </a:xfrm>
          <a:custGeom>
            <a:avLst/>
            <a:gdLst/>
            <a:ahLst/>
            <a:cxnLst/>
            <a:rect l="l" t="t" r="r" b="b"/>
            <a:pathLst>
              <a:path w="10794" h="130175">
                <a:moveTo>
                  <a:pt x="10794" y="0"/>
                </a:moveTo>
                <a:lnTo>
                  <a:pt x="0" y="0"/>
                </a:lnTo>
                <a:lnTo>
                  <a:pt x="0" y="129793"/>
                </a:lnTo>
                <a:lnTo>
                  <a:pt x="10794" y="129793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694559" y="3972051"/>
            <a:ext cx="586740" cy="132715"/>
          </a:xfrm>
          <a:custGeom>
            <a:avLst/>
            <a:gdLst/>
            <a:ahLst/>
            <a:cxnLst/>
            <a:rect l="l" t="t" r="r" b="b"/>
            <a:pathLst>
              <a:path w="586739" h="132714">
                <a:moveTo>
                  <a:pt x="44196" y="5334"/>
                </a:moveTo>
                <a:lnTo>
                  <a:pt x="42291" y="0"/>
                </a:lnTo>
                <a:lnTo>
                  <a:pt x="32689" y="3454"/>
                </a:lnTo>
                <a:lnTo>
                  <a:pt x="24269" y="8483"/>
                </a:lnTo>
                <a:lnTo>
                  <a:pt x="2743" y="42849"/>
                </a:lnTo>
                <a:lnTo>
                  <a:pt x="0" y="66167"/>
                </a:lnTo>
                <a:lnTo>
                  <a:pt x="622" y="77203"/>
                </a:lnTo>
                <a:lnTo>
                  <a:pt x="685" y="78359"/>
                </a:lnTo>
                <a:lnTo>
                  <a:pt x="16954" y="117322"/>
                </a:lnTo>
                <a:lnTo>
                  <a:pt x="42291" y="132334"/>
                </a:lnTo>
                <a:lnTo>
                  <a:pt x="43942" y="127000"/>
                </a:lnTo>
                <a:lnTo>
                  <a:pt x="36385" y="123672"/>
                </a:lnTo>
                <a:lnTo>
                  <a:pt x="29883" y="119024"/>
                </a:lnTo>
                <a:lnTo>
                  <a:pt x="12661" y="77203"/>
                </a:lnTo>
                <a:lnTo>
                  <a:pt x="12192" y="65532"/>
                </a:lnTo>
                <a:lnTo>
                  <a:pt x="12661" y="54229"/>
                </a:lnTo>
                <a:lnTo>
                  <a:pt x="29972" y="13296"/>
                </a:lnTo>
                <a:lnTo>
                  <a:pt x="36537" y="8674"/>
                </a:lnTo>
                <a:lnTo>
                  <a:pt x="44196" y="5334"/>
                </a:lnTo>
                <a:close/>
              </a:path>
              <a:path w="586739" h="132714">
                <a:moveTo>
                  <a:pt x="546989" y="66167"/>
                </a:moveTo>
                <a:lnTo>
                  <a:pt x="536067" y="23241"/>
                </a:lnTo>
                <a:lnTo>
                  <a:pt x="504825" y="0"/>
                </a:lnTo>
                <a:lnTo>
                  <a:pt x="502920" y="5334"/>
                </a:lnTo>
                <a:lnTo>
                  <a:pt x="510578" y="8674"/>
                </a:lnTo>
                <a:lnTo>
                  <a:pt x="517182" y="13296"/>
                </a:lnTo>
                <a:lnTo>
                  <a:pt x="534416" y="54051"/>
                </a:lnTo>
                <a:lnTo>
                  <a:pt x="534441" y="54229"/>
                </a:lnTo>
                <a:lnTo>
                  <a:pt x="534924" y="65532"/>
                </a:lnTo>
                <a:lnTo>
                  <a:pt x="534441" y="77203"/>
                </a:lnTo>
                <a:lnTo>
                  <a:pt x="532980" y="87807"/>
                </a:lnTo>
                <a:lnTo>
                  <a:pt x="510667" y="123672"/>
                </a:lnTo>
                <a:lnTo>
                  <a:pt x="503174" y="127000"/>
                </a:lnTo>
                <a:lnTo>
                  <a:pt x="504825" y="132334"/>
                </a:lnTo>
                <a:lnTo>
                  <a:pt x="536067" y="109220"/>
                </a:lnTo>
                <a:lnTo>
                  <a:pt x="546315" y="78359"/>
                </a:lnTo>
                <a:lnTo>
                  <a:pt x="546989" y="66167"/>
                </a:lnTo>
                <a:close/>
              </a:path>
              <a:path w="586739" h="132714">
                <a:moveTo>
                  <a:pt x="586219" y="1270"/>
                </a:moveTo>
                <a:lnTo>
                  <a:pt x="575437" y="1270"/>
                </a:lnTo>
                <a:lnTo>
                  <a:pt x="575437" y="131064"/>
                </a:lnTo>
                <a:lnTo>
                  <a:pt x="586219" y="131064"/>
                </a:lnTo>
                <a:lnTo>
                  <a:pt x="586219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899917" y="4400296"/>
            <a:ext cx="10795" cy="172720"/>
          </a:xfrm>
          <a:custGeom>
            <a:avLst/>
            <a:gdLst/>
            <a:ahLst/>
            <a:cxnLst/>
            <a:rect l="l" t="t" r="r" b="b"/>
            <a:pathLst>
              <a:path w="10794" h="172720">
                <a:moveTo>
                  <a:pt x="10668" y="0"/>
                </a:moveTo>
                <a:lnTo>
                  <a:pt x="0" y="0"/>
                </a:lnTo>
                <a:lnTo>
                  <a:pt x="0" y="172592"/>
                </a:lnTo>
                <a:lnTo>
                  <a:pt x="10668" y="17259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858215" y="2427351"/>
          <a:ext cx="3171825" cy="229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050"/>
                <a:gridCol w="2301240"/>
              </a:tblGrid>
              <a:tr h="3702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Encoding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Kernel</a:t>
                      </a:r>
                      <a:r>
                        <a:rPr dirty="0" sz="1100" spc="-9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𝑘(𝑥,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𝑥′)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10">
                          <a:latin typeface="Trebuchet MS"/>
                          <a:cs typeface="Trebuchet MS"/>
                        </a:rPr>
                        <a:t>Basis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7705">
                        <a:lnSpc>
                          <a:spcPts val="815"/>
                        </a:lnSpc>
                        <a:spcBef>
                          <a:spcPts val="284"/>
                        </a:spcBef>
                      </a:pPr>
                      <a:r>
                        <a:rPr dirty="0" sz="800" spc="-25">
                          <a:latin typeface="Cambria Math"/>
                          <a:cs typeface="Cambria Math"/>
                        </a:rPr>
                        <a:t>𝑛−1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  <a:p>
                      <a:pPr algn="ctr" marR="394970">
                        <a:lnSpc>
                          <a:spcPts val="665"/>
                        </a:lnSpc>
                      </a:pPr>
                      <a:r>
                        <a:rPr dirty="0" sz="800" spc="-50">
                          <a:latin typeface="Cambria Math"/>
                          <a:cs typeface="Cambria Math"/>
                        </a:rPr>
                        <a:t>2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  <a:p>
                      <a:pPr marL="488315">
                        <a:lnSpc>
                          <a:spcPts val="1175"/>
                        </a:lnSpc>
                      </a:pPr>
                      <a:r>
                        <a:rPr dirty="0" sz="1100" spc="65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dirty="0" baseline="-20833" sz="1200" spc="97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sz="650" spc="65">
                          <a:latin typeface="Cambria Math"/>
                          <a:cs typeface="Cambria Math"/>
                        </a:rPr>
                        <a:t>′</a:t>
                      </a:r>
                      <a:r>
                        <a:rPr dirty="0" sz="650" spc="2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𝑗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17361" sz="1200" spc="69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-750">
                          <a:latin typeface="Cambria Math"/>
                          <a:cs typeface="Cambria Math"/>
                        </a:rPr>
                        <a:t>ቚ</a:t>
                      </a:r>
                      <a:r>
                        <a:rPr dirty="0" sz="1100" spc="4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;</a:t>
                      </a:r>
                      <a:r>
                        <a:rPr dirty="0" sz="1100" spc="-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17361" sz="1200" spc="28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1100" spc="35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385">
                          <a:latin typeface="Cambria Math"/>
                          <a:cs typeface="Cambria Math"/>
                        </a:rPr>
                        <a:t>෍</a:t>
                      </a:r>
                      <a:r>
                        <a:rPr dirty="0" sz="1100" spc="-2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-2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27777" sz="1200" spc="-30">
                          <a:latin typeface="Cambria Math"/>
                          <a:cs typeface="Cambria Math"/>
                        </a:rPr>
                        <a:t>𝑘</a:t>
                      </a:r>
                      <a:r>
                        <a:rPr dirty="0" sz="1100" spc="-2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17361" sz="1200" spc="-30">
                          <a:latin typeface="Cambria Math"/>
                          <a:cs typeface="Cambria Math"/>
                        </a:rPr>
                        <a:t>𝑘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  <a:p>
                      <a:pPr algn="ctr" marL="68770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800" spc="-25">
                          <a:latin typeface="Cambria Math"/>
                          <a:cs typeface="Cambria Math"/>
                        </a:rPr>
                        <a:t>𝑘=0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Amplitude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baseline="-20202" sz="1650" spc="89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†</a:t>
                      </a:r>
                      <a:r>
                        <a:rPr dirty="0" sz="8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20202" sz="1650" spc="97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sz="800" spc="65">
                          <a:latin typeface="Cambria Math"/>
                          <a:cs typeface="Cambria Math"/>
                        </a:rPr>
                        <a:t>′</a:t>
                      </a:r>
                      <a:r>
                        <a:rPr dirty="0" sz="800" spc="20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24305" sz="1200" spc="-75">
                          <a:latin typeface="Cambria Math"/>
                          <a:cs typeface="Cambria Math"/>
                        </a:rPr>
                        <a:t>2</a:t>
                      </a:r>
                      <a:endParaRPr baseline="24305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Rotational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800" spc="-50">
                          <a:latin typeface="Cambria Math"/>
                          <a:cs typeface="Cambria Math"/>
                        </a:rPr>
                        <a:t>𝑁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  <a:p>
                      <a:pPr marL="586105">
                        <a:lnSpc>
                          <a:spcPts val="940"/>
                        </a:lnSpc>
                        <a:spcBef>
                          <a:spcPts val="375"/>
                        </a:spcBef>
                      </a:pPr>
                      <a:r>
                        <a:rPr dirty="0" sz="1100" spc="1030">
                          <a:latin typeface="Cambria Math"/>
                          <a:cs typeface="Cambria Math"/>
                        </a:rPr>
                        <a:t>𝖦</a:t>
                      </a:r>
                      <a:r>
                        <a:rPr dirty="0" sz="11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cos</a:t>
                      </a:r>
                      <a:r>
                        <a:rPr dirty="0" sz="1100" spc="229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65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31250" sz="1200" spc="97">
                          <a:latin typeface="Cambria Math"/>
                          <a:cs typeface="Cambria Math"/>
                        </a:rPr>
                        <a:t>′</a:t>
                      </a:r>
                      <a:r>
                        <a:rPr dirty="0" baseline="31250" sz="1200" spc="39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dirty="0" sz="1100" spc="-1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𝑘</a:t>
                      </a:r>
                      <a:r>
                        <a:rPr dirty="0" baseline="-17361" sz="1200" spc="390">
                          <a:latin typeface="Cambria Math"/>
                          <a:cs typeface="Cambria Math"/>
                        </a:rPr>
                        <a:t>  </a:t>
                      </a:r>
                      <a:r>
                        <a:rPr dirty="0" baseline="27777" sz="1200" spc="-75">
                          <a:latin typeface="Cambria Math"/>
                          <a:cs typeface="Cambria Math"/>
                        </a:rPr>
                        <a:t>2</a:t>
                      </a:r>
                      <a:endParaRPr baseline="27777" sz="1200">
                        <a:latin typeface="Cambria Math"/>
                        <a:cs typeface="Cambria Math"/>
                      </a:endParaRPr>
                    </a:p>
                    <a:p>
                      <a:pPr algn="ctr" marL="101600">
                        <a:lnSpc>
                          <a:spcPts val="580"/>
                        </a:lnSpc>
                      </a:pPr>
                      <a:r>
                        <a:rPr dirty="0" sz="800" spc="10">
                          <a:latin typeface="Cambria Math"/>
                          <a:cs typeface="Cambria Math"/>
                        </a:rPr>
                        <a:t>𝑘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  <a:p>
                      <a:pPr marL="5918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800" spc="-25">
                          <a:latin typeface="Cambria Math"/>
                          <a:cs typeface="Cambria Math"/>
                        </a:rPr>
                        <a:t>𝑘=1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 marR="83820">
                        <a:lnSpc>
                          <a:spcPct val="1024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Repeated Amplitude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baseline="-37878" sz="1650" spc="89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24305" sz="1200" spc="89">
                          <a:latin typeface="Cambria Math"/>
                          <a:cs typeface="Cambria Math"/>
                        </a:rPr>
                        <a:t>†</a:t>
                      </a:r>
                      <a:r>
                        <a:rPr dirty="0" baseline="-24305" sz="1200" spc="52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7878" sz="1650" spc="97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dirty="0" baseline="-24305" sz="1200" spc="97">
                          <a:latin typeface="Cambria Math"/>
                          <a:cs typeface="Cambria Math"/>
                        </a:rPr>
                        <a:t>′</a:t>
                      </a:r>
                      <a:r>
                        <a:rPr dirty="0" baseline="-24305" sz="1200" spc="33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25">
                          <a:latin typeface="Cambria Math"/>
                          <a:cs typeface="Cambria Math"/>
                        </a:rPr>
                        <a:t>2𝑟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 descr=""/>
          <p:cNvSpPr/>
          <p:nvPr/>
        </p:nvSpPr>
        <p:spPr>
          <a:xfrm>
            <a:off x="2589022" y="3466591"/>
            <a:ext cx="10795" cy="172720"/>
          </a:xfrm>
          <a:custGeom>
            <a:avLst/>
            <a:gdLst/>
            <a:ahLst/>
            <a:cxnLst/>
            <a:rect l="l" t="t" r="r" b="b"/>
            <a:pathLst>
              <a:path w="10794" h="172720">
                <a:moveTo>
                  <a:pt x="10794" y="0"/>
                </a:moveTo>
                <a:lnTo>
                  <a:pt x="0" y="0"/>
                </a:lnTo>
                <a:lnTo>
                  <a:pt x="0" y="172593"/>
                </a:lnTo>
                <a:lnTo>
                  <a:pt x="10794" y="172593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560447" y="4400296"/>
            <a:ext cx="10795" cy="172720"/>
          </a:xfrm>
          <a:custGeom>
            <a:avLst/>
            <a:gdLst/>
            <a:ahLst/>
            <a:cxnLst/>
            <a:rect l="l" t="t" r="r" b="b"/>
            <a:pathLst>
              <a:path w="10794" h="172720">
                <a:moveTo>
                  <a:pt x="10794" y="0"/>
                </a:moveTo>
                <a:lnTo>
                  <a:pt x="0" y="0"/>
                </a:lnTo>
                <a:lnTo>
                  <a:pt x="0" y="172592"/>
                </a:lnTo>
                <a:lnTo>
                  <a:pt x="10794" y="172592"/>
                </a:lnTo>
                <a:lnTo>
                  <a:pt x="1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43927" y="4757356"/>
            <a:ext cx="10630535" cy="946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100" b="1">
                <a:latin typeface="Times New Roman"/>
                <a:cs typeface="Times New Roman"/>
              </a:rPr>
              <a:t>Table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1: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Kernel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Functions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created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by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different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data</a:t>
            </a: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schemes.</a:t>
            </a:r>
            <a:endParaRPr sz="1100">
              <a:latin typeface="Times New Roman"/>
              <a:cs typeface="Times New Roman"/>
            </a:endParaRPr>
          </a:p>
          <a:p>
            <a:pPr algn="just" marL="3644265" marR="71755">
              <a:lnSpc>
                <a:spcPct val="99500"/>
              </a:lnSpc>
              <a:spcBef>
                <a:spcPts val="605"/>
              </a:spcBef>
            </a:pPr>
            <a:r>
              <a:rPr dirty="0" sz="1100" b="1">
                <a:latin typeface="Times New Roman"/>
                <a:cs typeface="Times New Roman"/>
              </a:rPr>
              <a:t>Source:</a:t>
            </a:r>
            <a:r>
              <a:rPr dirty="0" sz="1100" spc="45" b="1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[1]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|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Figure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3: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Visualizing</a:t>
            </a:r>
            <a:r>
              <a:rPr dirty="0" sz="1100" spc="5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kernels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from</a:t>
            </a:r>
            <a:r>
              <a:rPr dirty="0" sz="1100" spc="4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different</a:t>
            </a:r>
            <a:r>
              <a:rPr dirty="0" sz="1100" spc="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schemes.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X-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dirty="0" u="sng" sz="11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plane</a:t>
            </a:r>
            <a:r>
              <a:rPr dirty="0" u="sng" sz="1100" spc="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(bottom)</a:t>
            </a:r>
            <a:r>
              <a:rPr dirty="0" u="sng" sz="1100" spc="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represents</a:t>
            </a:r>
            <a:r>
              <a:rPr dirty="0" u="sng" sz="1100" spc="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our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input</a:t>
            </a:r>
            <a:r>
              <a:rPr dirty="0" u="sng" sz="1100" spc="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dirty="0" sz="1100">
                <a:latin typeface="Times New Roman"/>
                <a:cs typeface="Times New Roman"/>
              </a:rPr>
              <a:t>,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while</a:t>
            </a:r>
            <a:r>
              <a:rPr dirty="0" sz="1100" spc="8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</a:t>
            </a:r>
            <a:r>
              <a:rPr dirty="0" sz="1100" spc="110">
                <a:latin typeface="Times New Roman"/>
                <a:cs typeface="Times New Roman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Z-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axis</a:t>
            </a:r>
            <a:r>
              <a:rPr dirty="0" u="sng" sz="1100" spc="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shows</a:t>
            </a:r>
            <a:r>
              <a:rPr dirty="0" u="sng" sz="1100" spc="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100" spc="1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expectation</a:t>
            </a:r>
            <a:r>
              <a:rPr dirty="0" u="sng" sz="11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value</a:t>
            </a:r>
            <a:r>
              <a:rPr dirty="0" u="sng" sz="1100" spc="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dirty="0" u="sng" sz="1100" spc="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our</a:t>
            </a:r>
            <a:r>
              <a:rPr dirty="0" u="sng" sz="110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kernel</a:t>
            </a:r>
            <a:r>
              <a:rPr dirty="0" u="sng" sz="11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</a:t>
            </a:r>
            <a:r>
              <a:rPr dirty="0" sz="1100">
                <a:latin typeface="Times New Roman"/>
                <a:cs typeface="Times New Roman"/>
              </a:rPr>
              <a:t>.</a:t>
            </a:r>
            <a:r>
              <a:rPr dirty="0" sz="1100" spc="9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Note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that</a:t>
            </a:r>
            <a:r>
              <a:rPr dirty="0" sz="1100" spc="7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angle</a:t>
            </a:r>
            <a:r>
              <a:rPr dirty="0" sz="1100" spc="10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114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has</a:t>
            </a:r>
            <a:r>
              <a:rPr dirty="0" sz="1100" spc="7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a</a:t>
            </a:r>
            <a:r>
              <a:rPr dirty="0" sz="1100" spc="8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more </a:t>
            </a:r>
            <a:r>
              <a:rPr dirty="0" sz="1100">
                <a:latin typeface="Times New Roman"/>
                <a:cs typeface="Times New Roman"/>
              </a:rPr>
              <a:t>continuous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domain</a:t>
            </a:r>
            <a:r>
              <a:rPr dirty="0" sz="1100" spc="-6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compared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to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the other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encoding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schemes.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400300" y="2200275"/>
            <a:ext cx="5674360" cy="1376045"/>
          </a:xfrm>
          <a:custGeom>
            <a:avLst/>
            <a:gdLst/>
            <a:ahLst/>
            <a:cxnLst/>
            <a:rect l="l" t="t" r="r" b="b"/>
            <a:pathLst>
              <a:path w="5674359" h="1376045">
                <a:moveTo>
                  <a:pt x="5626734" y="1299590"/>
                </a:moveTo>
                <a:lnTo>
                  <a:pt x="5598159" y="1299590"/>
                </a:lnTo>
                <a:lnTo>
                  <a:pt x="5636259" y="1375790"/>
                </a:lnTo>
                <a:lnTo>
                  <a:pt x="5668009" y="1312290"/>
                </a:lnTo>
                <a:lnTo>
                  <a:pt x="5626734" y="1312290"/>
                </a:lnTo>
                <a:lnTo>
                  <a:pt x="5626734" y="1299590"/>
                </a:lnTo>
                <a:close/>
              </a:path>
              <a:path w="5674359" h="1376045">
                <a:moveTo>
                  <a:pt x="5626734" y="9525"/>
                </a:moveTo>
                <a:lnTo>
                  <a:pt x="5626734" y="1312290"/>
                </a:lnTo>
                <a:lnTo>
                  <a:pt x="5645784" y="1312290"/>
                </a:lnTo>
                <a:lnTo>
                  <a:pt x="5645784" y="19050"/>
                </a:lnTo>
                <a:lnTo>
                  <a:pt x="5636259" y="19050"/>
                </a:lnTo>
                <a:lnTo>
                  <a:pt x="5626734" y="9525"/>
                </a:lnTo>
                <a:close/>
              </a:path>
              <a:path w="5674359" h="1376045">
                <a:moveTo>
                  <a:pt x="5674359" y="1299590"/>
                </a:moveTo>
                <a:lnTo>
                  <a:pt x="5645784" y="1299590"/>
                </a:lnTo>
                <a:lnTo>
                  <a:pt x="5645784" y="1312290"/>
                </a:lnTo>
                <a:lnTo>
                  <a:pt x="5668009" y="1312290"/>
                </a:lnTo>
                <a:lnTo>
                  <a:pt x="5674359" y="1299590"/>
                </a:lnTo>
                <a:close/>
              </a:path>
              <a:path w="5674359" h="1376045">
                <a:moveTo>
                  <a:pt x="5645784" y="0"/>
                </a:moveTo>
                <a:lnTo>
                  <a:pt x="0" y="0"/>
                </a:lnTo>
                <a:lnTo>
                  <a:pt x="0" y="238125"/>
                </a:lnTo>
                <a:lnTo>
                  <a:pt x="19050" y="238125"/>
                </a:lnTo>
                <a:lnTo>
                  <a:pt x="19050" y="19050"/>
                </a:lnTo>
                <a:lnTo>
                  <a:pt x="9525" y="19050"/>
                </a:lnTo>
                <a:lnTo>
                  <a:pt x="19050" y="9525"/>
                </a:lnTo>
                <a:lnTo>
                  <a:pt x="5645784" y="9525"/>
                </a:lnTo>
                <a:lnTo>
                  <a:pt x="5645784" y="0"/>
                </a:lnTo>
                <a:close/>
              </a:path>
              <a:path w="5674359" h="1376045">
                <a:moveTo>
                  <a:pt x="19050" y="9525"/>
                </a:move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close/>
              </a:path>
              <a:path w="5674359" h="1376045">
                <a:moveTo>
                  <a:pt x="5626734" y="9525"/>
                </a:moveTo>
                <a:lnTo>
                  <a:pt x="19050" y="9525"/>
                </a:lnTo>
                <a:lnTo>
                  <a:pt x="19050" y="19050"/>
                </a:lnTo>
                <a:lnTo>
                  <a:pt x="5626734" y="19050"/>
                </a:lnTo>
                <a:lnTo>
                  <a:pt x="5626734" y="9525"/>
                </a:lnTo>
                <a:close/>
              </a:path>
              <a:path w="5674359" h="1376045">
                <a:moveTo>
                  <a:pt x="5645784" y="9525"/>
                </a:moveTo>
                <a:lnTo>
                  <a:pt x="5626734" y="9525"/>
                </a:lnTo>
                <a:lnTo>
                  <a:pt x="5636259" y="19050"/>
                </a:lnTo>
                <a:lnTo>
                  <a:pt x="5645784" y="19050"/>
                </a:lnTo>
                <a:lnTo>
                  <a:pt x="5645784" y="9525"/>
                </a:lnTo>
                <a:close/>
              </a:path>
            </a:pathLst>
          </a:custGeom>
          <a:solidFill>
            <a:srgbClr val="011E3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45"/>
              <a:t>Implicit</a:t>
            </a:r>
            <a:r>
              <a:rPr dirty="0" spc="-465"/>
              <a:t> </a:t>
            </a:r>
            <a:r>
              <a:rPr dirty="0" spc="-100"/>
              <a:t>Model</a:t>
            </a:r>
            <a:r>
              <a:rPr dirty="0" spc="-475"/>
              <a:t> </a:t>
            </a:r>
            <a:r>
              <a:rPr dirty="0" sz="2750" spc="-155"/>
              <a:t>in</a:t>
            </a:r>
            <a:r>
              <a:rPr dirty="0" sz="2750" spc="-270"/>
              <a:t> </a:t>
            </a:r>
            <a:r>
              <a:rPr dirty="0" sz="2750" spc="-20"/>
              <a:t>Code</a:t>
            </a:r>
            <a:endParaRPr sz="27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85750" y="1885950"/>
          <a:ext cx="5676900" cy="2247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2125"/>
              </a:tblGrid>
              <a:tr h="242570">
                <a:tc>
                  <a:txBody>
                    <a:bodyPr/>
                    <a:lstStyle/>
                    <a:p>
                      <a:pPr marL="87630">
                        <a:lnSpc>
                          <a:spcPts val="1470"/>
                        </a:lnSpc>
                        <a:spcBef>
                          <a:spcPts val="345"/>
                        </a:spcBef>
                      </a:pPr>
                      <a:r>
                        <a:rPr dirty="0" sz="14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dirty="0" sz="14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i="1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encoding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40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400">
                        <a:latin typeface="Consolas"/>
                        <a:cs typeface="Consolas"/>
                      </a:endParaRPr>
                    </a:p>
                  </a:txBody>
                  <a:tcPr marL="0" marR="0" marB="0" marT="43815"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31314B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481965" marR="2814955">
                        <a:lnSpc>
                          <a:spcPts val="165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40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400" spc="-5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4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4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 </a:t>
                      </a: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RY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inp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40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400" spc="-5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4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4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400">
                        <a:latin typeface="Consolas"/>
                        <a:cs typeface="Consolas"/>
                      </a:endParaRPr>
                    </a:p>
                  </a:txBody>
                  <a:tcPr marL="0" marR="0" marB="0" marT="20955">
                    <a:lnL w="28575">
                      <a:solidFill>
                        <a:srgbClr val="FFFFFF"/>
                      </a:solidFill>
                      <a:prstDash val="sysDash"/>
                    </a:lnL>
                    <a:lnR w="28575">
                      <a:solidFill>
                        <a:srgbClr val="FFFFFF"/>
                      </a:solidFill>
                      <a:prstDash val="sysDash"/>
                    </a:lnR>
                    <a:lnT w="28575">
                      <a:solidFill>
                        <a:srgbClr val="FFFFFF"/>
                      </a:solidFill>
                      <a:prstDash val="sysDash"/>
                    </a:lnT>
                    <a:lnB w="28575">
                      <a:solidFill>
                        <a:srgbClr val="FFFFFF"/>
                      </a:solidFill>
                      <a:prstDash val="sysDash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1537970">
                <a:tc>
                  <a:txBody>
                    <a:bodyPr/>
                    <a:lstStyle/>
                    <a:p>
                      <a:pPr marL="481965">
                        <a:lnSpc>
                          <a:spcPts val="1455"/>
                        </a:lnSpc>
                      </a:pPr>
                      <a:r>
                        <a:rPr dirty="0" sz="14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400" spc="-5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400" spc="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400" spc="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shape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4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]):</a:t>
                      </a:r>
                      <a:endParaRPr sz="1400">
                        <a:latin typeface="Consolas"/>
                        <a:cs typeface="Consolas"/>
                      </a:endParaRPr>
                    </a:p>
                    <a:p>
                      <a:pPr marL="1270000" marR="155575" indent="-394335">
                        <a:lnSpc>
                          <a:spcPts val="1730"/>
                        </a:lnSpc>
                      </a:pPr>
                      <a:r>
                        <a:rPr dirty="0" sz="14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for</a:t>
                      </a:r>
                      <a:r>
                        <a:rPr dirty="0" sz="1400" spc="-25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400" spc="5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in</a:t>
                      </a:r>
                      <a:r>
                        <a:rPr dirty="0" sz="1400" spc="2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range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 </a:t>
                      </a: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Rot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*</a:t>
                      </a:r>
                      <a:r>
                        <a:rPr dirty="0" sz="14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weights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[</a:t>
                      </a:r>
                      <a:r>
                        <a:rPr dirty="0" sz="140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][</a:t>
                      </a: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],</a:t>
                      </a:r>
                      <a:r>
                        <a:rPr dirty="0" sz="1400" spc="-3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10" i="1">
                          <a:solidFill>
                            <a:srgbClr val="ED999F"/>
                          </a:solidFill>
                          <a:latin typeface="Consolas"/>
                          <a:cs typeface="Consolas"/>
                        </a:rPr>
                        <a:t>wires</a:t>
                      </a:r>
                      <a:r>
                        <a:rPr dirty="0" sz="14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</a:t>
                      </a:r>
                      <a:r>
                        <a:rPr dirty="0" sz="14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wire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</a:t>
                      </a:r>
                      <a:endParaRPr sz="1400">
                        <a:latin typeface="Consolas"/>
                        <a:cs typeface="Consolas"/>
                      </a:endParaRPr>
                    </a:p>
                    <a:p>
                      <a:pPr marL="876300">
                        <a:lnSpc>
                          <a:spcPts val="1570"/>
                        </a:lnSpc>
                      </a:pPr>
                      <a:r>
                        <a:rPr dirty="0" sz="140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if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</a:t>
                      </a:r>
                      <a:r>
                        <a:rPr dirty="0" sz="1400" spc="-1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layer</a:t>
                      </a:r>
                      <a:r>
                        <a:rPr dirty="0" sz="14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%</a:t>
                      </a:r>
                      <a:r>
                        <a:rPr dirty="0" sz="14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dirty="0" sz="1400" spc="-10">
                          <a:solidFill>
                            <a:srgbClr val="8AD4C9"/>
                          </a:solidFill>
                          <a:latin typeface="Consolas"/>
                          <a:cs typeface="Consolas"/>
                        </a:rPr>
                        <a:t>==</a:t>
                      </a:r>
                      <a:r>
                        <a:rPr dirty="0" sz="1400" spc="-1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):</a:t>
                      </a:r>
                      <a:endParaRPr sz="1400">
                        <a:latin typeface="Consolas"/>
                        <a:cs typeface="Consolas"/>
                      </a:endParaRPr>
                    </a:p>
                    <a:p>
                      <a:pPr marL="1270000">
                        <a:lnSpc>
                          <a:spcPts val="1664"/>
                        </a:lnSpc>
                      </a:pP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40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400" spc="-4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40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400">
                        <a:latin typeface="Consolas"/>
                        <a:cs typeface="Consolas"/>
                      </a:endParaRPr>
                    </a:p>
                    <a:p>
                      <a:pPr marL="876300">
                        <a:lnSpc>
                          <a:spcPts val="1664"/>
                        </a:lnSpc>
                        <a:spcBef>
                          <a:spcPts val="50"/>
                        </a:spcBef>
                      </a:pPr>
                      <a:r>
                        <a:rPr dirty="0" sz="1400" spc="-10">
                          <a:solidFill>
                            <a:srgbClr val="C59FF6"/>
                          </a:solidFill>
                          <a:latin typeface="Consolas"/>
                          <a:cs typeface="Consolas"/>
                        </a:rPr>
                        <a:t>else</a:t>
                      </a:r>
                      <a:r>
                        <a:rPr dirty="0" sz="1400" spc="-1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:</a:t>
                      </a:r>
                      <a:endParaRPr sz="1400">
                        <a:latin typeface="Consolas"/>
                        <a:cs typeface="Consolas"/>
                      </a:endParaRPr>
                    </a:p>
                    <a:p>
                      <a:pPr marL="1270000">
                        <a:lnSpc>
                          <a:spcPts val="1664"/>
                        </a:lnSpc>
                      </a:pPr>
                      <a:r>
                        <a:rPr dirty="0" sz="1400">
                          <a:solidFill>
                            <a:srgbClr val="C9D2F5"/>
                          </a:solidFill>
                          <a:latin typeface="Consolas"/>
                          <a:cs typeface="Consolas"/>
                        </a:rPr>
                        <a:t>qml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.</a:t>
                      </a:r>
                      <a:r>
                        <a:rPr dirty="0" sz="1400">
                          <a:solidFill>
                            <a:srgbClr val="89ACF4"/>
                          </a:solidFill>
                          <a:latin typeface="Consolas"/>
                          <a:cs typeface="Consolas"/>
                        </a:rPr>
                        <a:t>CNOT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([</a:t>
                      </a:r>
                      <a:r>
                        <a:rPr dirty="0" sz="1400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r>
                        <a:rPr dirty="0" sz="1400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,</a:t>
                      </a:r>
                      <a:r>
                        <a:rPr dirty="0" sz="1400" spc="-4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1400" spc="-25">
                          <a:solidFill>
                            <a:srgbClr val="F5A97E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dirty="0" sz="1400" spc="-25">
                          <a:solidFill>
                            <a:srgbClr val="929AB7"/>
                          </a:solidFill>
                          <a:latin typeface="Consolas"/>
                          <a:cs typeface="Consolas"/>
                        </a:rPr>
                        <a:t>])</a:t>
                      </a:r>
                      <a:endParaRPr sz="14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ysDash"/>
                    </a:lnT>
                    <a:solidFill>
                      <a:srgbClr val="31314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7343775" y="1190625"/>
            <a:ext cx="4505325" cy="1819275"/>
          </a:xfrm>
          <a:custGeom>
            <a:avLst/>
            <a:gdLst/>
            <a:ahLst/>
            <a:cxnLst/>
            <a:rect l="l" t="t" r="r" b="b"/>
            <a:pathLst>
              <a:path w="4505325" h="1819275">
                <a:moveTo>
                  <a:pt x="4505325" y="0"/>
                </a:moveTo>
                <a:lnTo>
                  <a:pt x="0" y="0"/>
                </a:lnTo>
                <a:lnTo>
                  <a:pt x="0" y="1819275"/>
                </a:lnTo>
                <a:lnTo>
                  <a:pt x="4505325" y="1819275"/>
                </a:lnTo>
                <a:lnTo>
                  <a:pt x="4505325" y="0"/>
                </a:lnTo>
                <a:close/>
              </a:path>
            </a:pathLst>
          </a:custGeom>
          <a:solidFill>
            <a:srgbClr val="313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343775" y="1190625"/>
            <a:ext cx="4505325" cy="181927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99695">
              <a:lnSpc>
                <a:spcPts val="1664"/>
              </a:lnSpc>
              <a:spcBef>
                <a:spcPts val="360"/>
              </a:spcBef>
            </a:pP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@qml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qnode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dev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 marR="1546860" indent="-394335">
              <a:lnSpc>
                <a:spcPts val="1650"/>
              </a:lnSpc>
              <a:spcBef>
                <a:spcPts val="6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4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 marR="168275">
              <a:lnSpc>
                <a:spcPts val="1650"/>
              </a:lnSpc>
              <a:spcBef>
                <a:spcPts val="80"/>
              </a:spcBef>
            </a:pP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adjoint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probs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n_qubits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))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Consolas"/>
              <a:cs typeface="Consolas"/>
            </a:endParaRPr>
          </a:p>
          <a:p>
            <a:pPr marL="494030" marR="652780" indent="-394335">
              <a:lnSpc>
                <a:spcPts val="1650"/>
              </a:lnSpc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7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implicit_model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0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)[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]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19175" y="4133913"/>
            <a:ext cx="10153650" cy="2105025"/>
            <a:chOff x="1019175" y="4133913"/>
            <a:chExt cx="10153650" cy="21050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175" y="4943475"/>
              <a:ext cx="10153650" cy="12954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748526" y="4138676"/>
              <a:ext cx="3114675" cy="523875"/>
            </a:xfrm>
            <a:custGeom>
              <a:avLst/>
              <a:gdLst/>
              <a:ahLst/>
              <a:cxnLst/>
              <a:rect l="l" t="t" r="r" b="b"/>
              <a:pathLst>
                <a:path w="3114675" h="523875">
                  <a:moveTo>
                    <a:pt x="0" y="523875"/>
                  </a:moveTo>
                  <a:lnTo>
                    <a:pt x="3114675" y="523875"/>
                  </a:lnTo>
                  <a:lnTo>
                    <a:pt x="3114675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1E1E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53288" y="4163377"/>
            <a:ext cx="3105150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54305" marR="138430" indent="31115">
              <a:lnSpc>
                <a:spcPts val="1650"/>
              </a:lnSpc>
              <a:spcBef>
                <a:spcPts val="204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Implicit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takes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 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input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2 </a:t>
            </a:r>
            <a:r>
              <a:rPr dirty="0" sz="1400" spc="-10">
                <a:latin typeface="Times New Roman"/>
                <a:cs typeface="Times New Roman"/>
              </a:rPr>
              <a:t>different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points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encodes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them.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748526" y="3824351"/>
            <a:ext cx="3114675" cy="304800"/>
          </a:xfrm>
          <a:custGeom>
            <a:avLst/>
            <a:gdLst/>
            <a:ahLst/>
            <a:cxnLst/>
            <a:rect l="l" t="t" r="r" b="b"/>
            <a:pathLst>
              <a:path w="3114675" h="304800">
                <a:moveTo>
                  <a:pt x="0" y="304800"/>
                </a:moveTo>
                <a:lnTo>
                  <a:pt x="3114675" y="304800"/>
                </a:lnTo>
                <a:lnTo>
                  <a:pt x="31146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748526" y="3824351"/>
            <a:ext cx="3114675" cy="30480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40005" rIns="0" bIns="0" rtlCol="0" vert="horz">
            <a:spAutoFit/>
          </a:bodyPr>
          <a:lstStyle/>
          <a:p>
            <a:pPr marL="981710">
              <a:lnSpc>
                <a:spcPct val="100000"/>
              </a:lnSpc>
              <a:spcBef>
                <a:spcPts val="315"/>
              </a:spcBef>
            </a:pP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Encoding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714500" y="4391025"/>
            <a:ext cx="8782050" cy="1866900"/>
            <a:chOff x="1714500" y="4391025"/>
            <a:chExt cx="8782050" cy="1866900"/>
          </a:xfrm>
        </p:grpSpPr>
        <p:sp>
          <p:nvSpPr>
            <p:cNvPr id="13" name="object 13" descr=""/>
            <p:cNvSpPr/>
            <p:nvPr/>
          </p:nvSpPr>
          <p:spPr>
            <a:xfrm>
              <a:off x="1733550" y="5010150"/>
              <a:ext cx="638175" cy="1228725"/>
            </a:xfrm>
            <a:custGeom>
              <a:avLst/>
              <a:gdLst/>
              <a:ahLst/>
              <a:cxnLst/>
              <a:rect l="l" t="t" r="r" b="b"/>
              <a:pathLst>
                <a:path w="638175" h="1228725">
                  <a:moveTo>
                    <a:pt x="0" y="1228725"/>
                  </a:moveTo>
                  <a:lnTo>
                    <a:pt x="638175" y="1228725"/>
                  </a:lnTo>
                  <a:lnTo>
                    <a:pt x="63817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839325" y="5010150"/>
              <a:ext cx="638175" cy="1228725"/>
            </a:xfrm>
            <a:custGeom>
              <a:avLst/>
              <a:gdLst/>
              <a:ahLst/>
              <a:cxnLst/>
              <a:rect l="l" t="t" r="r" b="b"/>
              <a:pathLst>
                <a:path w="638175" h="1228725">
                  <a:moveTo>
                    <a:pt x="0" y="1228725"/>
                  </a:moveTo>
                  <a:lnTo>
                    <a:pt x="638175" y="1228725"/>
                  </a:lnTo>
                  <a:lnTo>
                    <a:pt x="63817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163D63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19300" y="4391025"/>
              <a:ext cx="4728845" cy="620395"/>
            </a:xfrm>
            <a:custGeom>
              <a:avLst/>
              <a:gdLst/>
              <a:ahLst/>
              <a:cxnLst/>
              <a:rect l="l" t="t" r="r" b="b"/>
              <a:pathLst>
                <a:path w="4728845" h="620395">
                  <a:moveTo>
                    <a:pt x="28575" y="543813"/>
                  </a:moveTo>
                  <a:lnTo>
                    <a:pt x="0" y="543813"/>
                  </a:lnTo>
                  <a:lnTo>
                    <a:pt x="38100" y="620013"/>
                  </a:lnTo>
                  <a:lnTo>
                    <a:pt x="69850" y="556513"/>
                  </a:lnTo>
                  <a:lnTo>
                    <a:pt x="28575" y="556513"/>
                  </a:lnTo>
                  <a:lnTo>
                    <a:pt x="28575" y="543813"/>
                  </a:lnTo>
                  <a:close/>
                </a:path>
                <a:path w="4728845" h="620395">
                  <a:moveTo>
                    <a:pt x="4728464" y="0"/>
                  </a:moveTo>
                  <a:lnTo>
                    <a:pt x="28575" y="0"/>
                  </a:lnTo>
                  <a:lnTo>
                    <a:pt x="28575" y="556513"/>
                  </a:lnTo>
                  <a:lnTo>
                    <a:pt x="47625" y="556513"/>
                  </a:lnTo>
                  <a:lnTo>
                    <a:pt x="47625" y="19050"/>
                  </a:lnTo>
                  <a:lnTo>
                    <a:pt x="38100" y="19050"/>
                  </a:lnTo>
                  <a:lnTo>
                    <a:pt x="47625" y="9525"/>
                  </a:lnTo>
                  <a:lnTo>
                    <a:pt x="4728464" y="9525"/>
                  </a:lnTo>
                  <a:lnTo>
                    <a:pt x="4728464" y="0"/>
                  </a:lnTo>
                  <a:close/>
                </a:path>
                <a:path w="4728845" h="620395">
                  <a:moveTo>
                    <a:pt x="76200" y="543813"/>
                  </a:moveTo>
                  <a:lnTo>
                    <a:pt x="47625" y="543813"/>
                  </a:lnTo>
                  <a:lnTo>
                    <a:pt x="47625" y="556513"/>
                  </a:lnTo>
                  <a:lnTo>
                    <a:pt x="69850" y="556513"/>
                  </a:lnTo>
                  <a:lnTo>
                    <a:pt x="76200" y="543813"/>
                  </a:lnTo>
                  <a:close/>
                </a:path>
                <a:path w="4728845" h="620395">
                  <a:moveTo>
                    <a:pt x="47625" y="9525"/>
                  </a:moveTo>
                  <a:lnTo>
                    <a:pt x="38100" y="19050"/>
                  </a:lnTo>
                  <a:lnTo>
                    <a:pt x="47625" y="19050"/>
                  </a:lnTo>
                  <a:lnTo>
                    <a:pt x="47625" y="9525"/>
                  </a:lnTo>
                  <a:close/>
                </a:path>
                <a:path w="4728845" h="620395">
                  <a:moveTo>
                    <a:pt x="4728464" y="9525"/>
                  </a:moveTo>
                  <a:lnTo>
                    <a:pt x="47625" y="9525"/>
                  </a:lnTo>
                  <a:lnTo>
                    <a:pt x="47625" y="19050"/>
                  </a:lnTo>
                  <a:lnTo>
                    <a:pt x="4728464" y="19050"/>
                  </a:lnTo>
                  <a:lnTo>
                    <a:pt x="4728464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858375" y="4391025"/>
              <a:ext cx="344805" cy="620395"/>
            </a:xfrm>
            <a:custGeom>
              <a:avLst/>
              <a:gdLst/>
              <a:ahLst/>
              <a:cxnLst/>
              <a:rect l="l" t="t" r="r" b="b"/>
              <a:pathLst>
                <a:path w="344804" h="620395">
                  <a:moveTo>
                    <a:pt x="297179" y="543813"/>
                  </a:moveTo>
                  <a:lnTo>
                    <a:pt x="268604" y="543813"/>
                  </a:lnTo>
                  <a:lnTo>
                    <a:pt x="306704" y="620013"/>
                  </a:lnTo>
                  <a:lnTo>
                    <a:pt x="338454" y="556513"/>
                  </a:lnTo>
                  <a:lnTo>
                    <a:pt x="297179" y="556513"/>
                  </a:lnTo>
                  <a:lnTo>
                    <a:pt x="297179" y="543813"/>
                  </a:lnTo>
                  <a:close/>
                </a:path>
                <a:path w="344804" h="620395">
                  <a:moveTo>
                    <a:pt x="297179" y="9525"/>
                  </a:moveTo>
                  <a:lnTo>
                    <a:pt x="297179" y="556513"/>
                  </a:lnTo>
                  <a:lnTo>
                    <a:pt x="316229" y="556513"/>
                  </a:lnTo>
                  <a:lnTo>
                    <a:pt x="316229" y="19050"/>
                  </a:lnTo>
                  <a:lnTo>
                    <a:pt x="306704" y="19050"/>
                  </a:lnTo>
                  <a:lnTo>
                    <a:pt x="297179" y="9525"/>
                  </a:lnTo>
                  <a:close/>
                </a:path>
                <a:path w="344804" h="620395">
                  <a:moveTo>
                    <a:pt x="344804" y="543813"/>
                  </a:moveTo>
                  <a:lnTo>
                    <a:pt x="316229" y="543813"/>
                  </a:lnTo>
                  <a:lnTo>
                    <a:pt x="316229" y="556513"/>
                  </a:lnTo>
                  <a:lnTo>
                    <a:pt x="338454" y="556513"/>
                  </a:lnTo>
                  <a:lnTo>
                    <a:pt x="344804" y="543813"/>
                  </a:lnTo>
                  <a:close/>
                </a:path>
                <a:path w="344804" h="620395">
                  <a:moveTo>
                    <a:pt x="31622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97179" y="19050"/>
                  </a:lnTo>
                  <a:lnTo>
                    <a:pt x="297179" y="9525"/>
                  </a:lnTo>
                  <a:lnTo>
                    <a:pt x="316229" y="9525"/>
                  </a:lnTo>
                  <a:lnTo>
                    <a:pt x="316229" y="0"/>
                  </a:lnTo>
                  <a:close/>
                </a:path>
                <a:path w="344804" h="620395">
                  <a:moveTo>
                    <a:pt x="316229" y="9525"/>
                  </a:moveTo>
                  <a:lnTo>
                    <a:pt x="297179" y="9525"/>
                  </a:lnTo>
                  <a:lnTo>
                    <a:pt x="306704" y="19050"/>
                  </a:lnTo>
                  <a:lnTo>
                    <a:pt x="316229" y="19050"/>
                  </a:lnTo>
                  <a:lnTo>
                    <a:pt x="316229" y="9525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7762938" y="1638363"/>
            <a:ext cx="1238250" cy="276225"/>
            <a:chOff x="7762938" y="1638363"/>
            <a:chExt cx="1238250" cy="276225"/>
          </a:xfrm>
        </p:grpSpPr>
        <p:sp>
          <p:nvSpPr>
            <p:cNvPr id="18" name="object 18" descr=""/>
            <p:cNvSpPr/>
            <p:nvPr/>
          </p:nvSpPr>
          <p:spPr>
            <a:xfrm>
              <a:off x="7777226" y="1652651"/>
              <a:ext cx="1209675" cy="247650"/>
            </a:xfrm>
            <a:custGeom>
              <a:avLst/>
              <a:gdLst/>
              <a:ahLst/>
              <a:cxnLst/>
              <a:rect l="l" t="t" r="r" b="b"/>
              <a:pathLst>
                <a:path w="1209675" h="247650">
                  <a:moveTo>
                    <a:pt x="1209675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1209675" y="247650"/>
                  </a:lnTo>
                  <a:lnTo>
                    <a:pt x="120967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77226" y="1652651"/>
              <a:ext cx="1209675" cy="247650"/>
            </a:xfrm>
            <a:custGeom>
              <a:avLst/>
              <a:gdLst/>
              <a:ahLst/>
              <a:cxnLst/>
              <a:rect l="l" t="t" r="r" b="b"/>
              <a:pathLst>
                <a:path w="1209675" h="247650">
                  <a:moveTo>
                    <a:pt x="0" y="247650"/>
                  </a:moveTo>
                  <a:lnTo>
                    <a:pt x="1209675" y="247650"/>
                  </a:lnTo>
                  <a:lnTo>
                    <a:pt x="120967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9906063" y="1847913"/>
            <a:ext cx="1219200" cy="304800"/>
            <a:chOff x="9906063" y="1847913"/>
            <a:chExt cx="1219200" cy="304800"/>
          </a:xfrm>
        </p:grpSpPr>
        <p:sp>
          <p:nvSpPr>
            <p:cNvPr id="21" name="object 21" descr=""/>
            <p:cNvSpPr/>
            <p:nvPr/>
          </p:nvSpPr>
          <p:spPr>
            <a:xfrm>
              <a:off x="9920351" y="1862201"/>
              <a:ext cx="1190625" cy="276225"/>
            </a:xfrm>
            <a:custGeom>
              <a:avLst/>
              <a:gdLst/>
              <a:ahLst/>
              <a:cxnLst/>
              <a:rect l="l" t="t" r="r" b="b"/>
              <a:pathLst>
                <a:path w="1190625" h="276225">
                  <a:moveTo>
                    <a:pt x="11906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190625" y="276225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920351" y="1862201"/>
              <a:ext cx="1190625" cy="276225"/>
            </a:xfrm>
            <a:custGeom>
              <a:avLst/>
              <a:gdLst/>
              <a:ahLst/>
              <a:cxnLst/>
              <a:rect l="l" t="t" r="r" b="b"/>
              <a:pathLst>
                <a:path w="1190625" h="276225">
                  <a:moveTo>
                    <a:pt x="0" y="276225"/>
                  </a:moveTo>
                  <a:lnTo>
                    <a:pt x="1190625" y="276225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45"/>
              <a:t>Implicit</a:t>
            </a:r>
            <a:r>
              <a:rPr dirty="0" spc="-465"/>
              <a:t> </a:t>
            </a:r>
            <a:r>
              <a:rPr dirty="0" spc="-100"/>
              <a:t>Model</a:t>
            </a:r>
            <a:r>
              <a:rPr dirty="0" spc="-475"/>
              <a:t> </a:t>
            </a:r>
            <a:r>
              <a:rPr dirty="0" sz="2750" spc="-155"/>
              <a:t>in</a:t>
            </a:r>
            <a:r>
              <a:rPr dirty="0" sz="2750" spc="-270"/>
              <a:t> </a:t>
            </a:r>
            <a:r>
              <a:rPr dirty="0" sz="2750" spc="-20"/>
              <a:t>Code</a:t>
            </a:r>
            <a:endParaRPr sz="2750"/>
          </a:p>
        </p:txBody>
      </p:sp>
      <p:sp>
        <p:nvSpPr>
          <p:cNvPr id="3" name="object 3" descr=""/>
          <p:cNvSpPr/>
          <p:nvPr/>
        </p:nvSpPr>
        <p:spPr>
          <a:xfrm>
            <a:off x="295275" y="1885950"/>
            <a:ext cx="5572125" cy="2247900"/>
          </a:xfrm>
          <a:custGeom>
            <a:avLst/>
            <a:gdLst/>
            <a:ahLst/>
            <a:cxnLst/>
            <a:rect l="l" t="t" r="r" b="b"/>
            <a:pathLst>
              <a:path w="5572125" h="2247900">
                <a:moveTo>
                  <a:pt x="5572125" y="0"/>
                </a:moveTo>
                <a:lnTo>
                  <a:pt x="0" y="0"/>
                </a:lnTo>
                <a:lnTo>
                  <a:pt x="0" y="2247900"/>
                </a:lnTo>
                <a:lnTo>
                  <a:pt x="5572125" y="2247900"/>
                </a:lnTo>
                <a:lnTo>
                  <a:pt x="5572125" y="0"/>
                </a:lnTo>
                <a:close/>
              </a:path>
            </a:pathLst>
          </a:custGeom>
          <a:solidFill>
            <a:srgbClr val="313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00037" y="1885950"/>
            <a:ext cx="5572125" cy="667385"/>
          </a:xfrm>
          <a:prstGeom prst="rect">
            <a:avLst/>
          </a:prstGeom>
          <a:solidFill>
            <a:srgbClr val="31314B"/>
          </a:solidFill>
        </p:spPr>
        <p:txBody>
          <a:bodyPr wrap="square" lIns="0" tIns="38100" rIns="0" bIns="0" rtlCol="0" vert="horz">
            <a:spAutoFit/>
          </a:bodyPr>
          <a:lstStyle/>
          <a:p>
            <a:pPr algn="just" marL="481965" marR="2814955" indent="-394335">
              <a:lnSpc>
                <a:spcPts val="1650"/>
              </a:lnSpc>
              <a:spcBef>
                <a:spcPts val="300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encoding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RY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5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RY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5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0037" y="2567051"/>
            <a:ext cx="5572125" cy="1571625"/>
          </a:xfrm>
          <a:prstGeom prst="rect">
            <a:avLst/>
          </a:prstGeom>
          <a:solidFill>
            <a:srgbClr val="FFFFFF">
              <a:alpha val="1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481965">
              <a:lnSpc>
                <a:spcPts val="1664"/>
              </a:lnSpc>
              <a:spcBef>
                <a:spcPts val="10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for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layer</a:t>
            </a:r>
            <a:r>
              <a:rPr dirty="0" sz="1400" spc="10">
                <a:solidFill>
                  <a:srgbClr val="C9D2F5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in</a:t>
            </a:r>
            <a:r>
              <a:rPr dirty="0" sz="1400" spc="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shape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]):</a:t>
            </a:r>
            <a:endParaRPr sz="1400">
              <a:latin typeface="Consolas"/>
              <a:cs typeface="Consolas"/>
            </a:endParaRPr>
          </a:p>
          <a:p>
            <a:pPr marL="1270000" marR="155575" indent="-394335">
              <a:lnSpc>
                <a:spcPts val="1730"/>
              </a:lnSpc>
              <a:spcBef>
                <a:spcPts val="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for</a:t>
            </a:r>
            <a:r>
              <a:rPr dirty="0" sz="1400" spc="-2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 spc="5">
                <a:solidFill>
                  <a:srgbClr val="C9D2F5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in</a:t>
            </a:r>
            <a:r>
              <a:rPr dirty="0" sz="1400" spc="2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2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>
                <a:solidFill>
                  <a:srgbClr val="8AD4C9"/>
                </a:solidFill>
                <a:latin typeface="Consolas"/>
                <a:cs typeface="Consolas"/>
              </a:rPr>
              <a:t>*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layer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][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3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876300">
              <a:lnSpc>
                <a:spcPts val="1570"/>
              </a:lnSpc>
            </a:pPr>
            <a:r>
              <a:rPr dirty="0" sz="1400" spc="-10">
                <a:solidFill>
                  <a:srgbClr val="C59FF6"/>
                </a:solidFill>
                <a:latin typeface="Consolas"/>
                <a:cs typeface="Consolas"/>
              </a:rPr>
              <a:t>if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layer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%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2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</a:t>
            </a:r>
            <a:endParaRPr sz="1400">
              <a:latin typeface="Consolas"/>
              <a:cs typeface="Consolas"/>
            </a:endParaRPr>
          </a:p>
          <a:p>
            <a:pPr marL="1270000">
              <a:lnSpc>
                <a:spcPts val="1664"/>
              </a:lnSpc>
            </a:pP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CNOT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([</a:t>
            </a:r>
            <a:r>
              <a:rPr dirty="0" sz="140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25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])</a:t>
            </a:r>
            <a:endParaRPr sz="1400">
              <a:latin typeface="Consolas"/>
              <a:cs typeface="Consolas"/>
            </a:endParaRPr>
          </a:p>
          <a:p>
            <a:pPr marL="876300">
              <a:lnSpc>
                <a:spcPts val="1664"/>
              </a:lnSpc>
              <a:spcBef>
                <a:spcPts val="45"/>
              </a:spcBef>
            </a:pPr>
            <a:r>
              <a:rPr dirty="0" sz="1400" spc="-10">
                <a:solidFill>
                  <a:srgbClr val="C59FF6"/>
                </a:solidFill>
                <a:latin typeface="Consolas"/>
                <a:cs typeface="Consolas"/>
              </a:rPr>
              <a:t>else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:</a:t>
            </a:r>
            <a:endParaRPr sz="1400">
              <a:latin typeface="Consolas"/>
              <a:cs typeface="Consolas"/>
            </a:endParaRPr>
          </a:p>
          <a:p>
            <a:pPr marL="1270000">
              <a:lnSpc>
                <a:spcPts val="1664"/>
              </a:lnSpc>
            </a:pP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CNOT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([</a:t>
            </a:r>
            <a:r>
              <a:rPr dirty="0" sz="1400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25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])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343775" y="1190625"/>
            <a:ext cx="4505325" cy="1819275"/>
          </a:xfrm>
          <a:custGeom>
            <a:avLst/>
            <a:gdLst/>
            <a:ahLst/>
            <a:cxnLst/>
            <a:rect l="l" t="t" r="r" b="b"/>
            <a:pathLst>
              <a:path w="4505325" h="1819275">
                <a:moveTo>
                  <a:pt x="4505325" y="0"/>
                </a:moveTo>
                <a:lnTo>
                  <a:pt x="0" y="0"/>
                </a:lnTo>
                <a:lnTo>
                  <a:pt x="0" y="1819275"/>
                </a:lnTo>
                <a:lnTo>
                  <a:pt x="4505325" y="1819275"/>
                </a:lnTo>
                <a:lnTo>
                  <a:pt x="4505325" y="0"/>
                </a:lnTo>
                <a:close/>
              </a:path>
            </a:pathLst>
          </a:custGeom>
          <a:solidFill>
            <a:srgbClr val="3131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343775" y="1190625"/>
            <a:ext cx="4505325" cy="181927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99695">
              <a:lnSpc>
                <a:spcPts val="1664"/>
              </a:lnSpc>
              <a:spcBef>
                <a:spcPts val="360"/>
              </a:spcBef>
            </a:pP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@qml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qnode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dev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 marR="1546860" indent="-394335">
              <a:lnSpc>
                <a:spcPts val="1650"/>
              </a:lnSpc>
              <a:spcBef>
                <a:spcPts val="6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4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 marR="168275">
              <a:lnSpc>
                <a:spcPts val="1650"/>
              </a:lnSpc>
              <a:spcBef>
                <a:spcPts val="80"/>
              </a:spcBef>
            </a:pP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adjoint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probs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n_qubits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))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Consolas"/>
              <a:cs typeface="Consolas"/>
            </a:endParaRPr>
          </a:p>
          <a:p>
            <a:pPr marL="494030" marR="652780" indent="-394335">
              <a:lnSpc>
                <a:spcPts val="1650"/>
              </a:lnSpc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7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implicit_model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0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)[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]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19175" y="1866963"/>
            <a:ext cx="10474960" cy="4391025"/>
            <a:chOff x="1019175" y="1866963"/>
            <a:chExt cx="10474960" cy="43910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175" y="4943475"/>
              <a:ext cx="10153650" cy="12954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33625" y="5010150"/>
              <a:ext cx="3762375" cy="1228725"/>
            </a:xfrm>
            <a:custGeom>
              <a:avLst/>
              <a:gdLst/>
              <a:ahLst/>
              <a:cxnLst/>
              <a:rect l="l" t="t" r="r" b="b"/>
              <a:pathLst>
                <a:path w="3762375" h="1228725">
                  <a:moveTo>
                    <a:pt x="0" y="1228725"/>
                  </a:moveTo>
                  <a:lnTo>
                    <a:pt x="3762375" y="1228725"/>
                  </a:lnTo>
                  <a:lnTo>
                    <a:pt x="376237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15050" y="5010150"/>
              <a:ext cx="3762375" cy="1228725"/>
            </a:xfrm>
            <a:custGeom>
              <a:avLst/>
              <a:gdLst/>
              <a:ahLst/>
              <a:cxnLst/>
              <a:rect l="l" t="t" r="r" b="b"/>
              <a:pathLst>
                <a:path w="3762375" h="1228725">
                  <a:moveTo>
                    <a:pt x="0" y="1228725"/>
                  </a:moveTo>
                  <a:lnTo>
                    <a:pt x="3762375" y="1228725"/>
                  </a:lnTo>
                  <a:lnTo>
                    <a:pt x="376237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163D63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81475" y="4419600"/>
              <a:ext cx="2328545" cy="590550"/>
            </a:xfrm>
            <a:custGeom>
              <a:avLst/>
              <a:gdLst/>
              <a:ahLst/>
              <a:cxnLst/>
              <a:rect l="l" t="t" r="r" b="b"/>
              <a:pathLst>
                <a:path w="2328545" h="590550">
                  <a:moveTo>
                    <a:pt x="28575" y="513842"/>
                  </a:moveTo>
                  <a:lnTo>
                    <a:pt x="0" y="513842"/>
                  </a:lnTo>
                  <a:lnTo>
                    <a:pt x="38100" y="590042"/>
                  </a:lnTo>
                  <a:lnTo>
                    <a:pt x="69850" y="526542"/>
                  </a:lnTo>
                  <a:lnTo>
                    <a:pt x="28575" y="526542"/>
                  </a:lnTo>
                  <a:lnTo>
                    <a:pt x="28575" y="513842"/>
                  </a:lnTo>
                  <a:close/>
                </a:path>
                <a:path w="2328545" h="590550">
                  <a:moveTo>
                    <a:pt x="2328418" y="0"/>
                  </a:moveTo>
                  <a:lnTo>
                    <a:pt x="28575" y="0"/>
                  </a:lnTo>
                  <a:lnTo>
                    <a:pt x="28575" y="526542"/>
                  </a:lnTo>
                  <a:lnTo>
                    <a:pt x="47625" y="526542"/>
                  </a:lnTo>
                  <a:lnTo>
                    <a:pt x="47625" y="19050"/>
                  </a:lnTo>
                  <a:lnTo>
                    <a:pt x="38100" y="19050"/>
                  </a:lnTo>
                  <a:lnTo>
                    <a:pt x="47625" y="9525"/>
                  </a:lnTo>
                  <a:lnTo>
                    <a:pt x="2328418" y="9525"/>
                  </a:lnTo>
                  <a:lnTo>
                    <a:pt x="2328418" y="0"/>
                  </a:lnTo>
                  <a:close/>
                </a:path>
                <a:path w="2328545" h="590550">
                  <a:moveTo>
                    <a:pt x="76200" y="513842"/>
                  </a:moveTo>
                  <a:lnTo>
                    <a:pt x="47625" y="513842"/>
                  </a:lnTo>
                  <a:lnTo>
                    <a:pt x="47625" y="526542"/>
                  </a:lnTo>
                  <a:lnTo>
                    <a:pt x="69850" y="526542"/>
                  </a:lnTo>
                  <a:lnTo>
                    <a:pt x="76200" y="513842"/>
                  </a:lnTo>
                  <a:close/>
                </a:path>
                <a:path w="2328545" h="590550">
                  <a:moveTo>
                    <a:pt x="47625" y="9525"/>
                  </a:moveTo>
                  <a:lnTo>
                    <a:pt x="38100" y="19050"/>
                  </a:lnTo>
                  <a:lnTo>
                    <a:pt x="47625" y="19050"/>
                  </a:lnTo>
                  <a:lnTo>
                    <a:pt x="47625" y="9525"/>
                  </a:lnTo>
                  <a:close/>
                </a:path>
                <a:path w="2328545" h="590550">
                  <a:moveTo>
                    <a:pt x="2328418" y="9525"/>
                  </a:moveTo>
                  <a:lnTo>
                    <a:pt x="47625" y="9525"/>
                  </a:lnTo>
                  <a:lnTo>
                    <a:pt x="47625" y="19050"/>
                  </a:lnTo>
                  <a:lnTo>
                    <a:pt x="2328418" y="19050"/>
                  </a:lnTo>
                  <a:lnTo>
                    <a:pt x="2328418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858375" y="4419600"/>
              <a:ext cx="1635760" cy="1245870"/>
            </a:xfrm>
            <a:custGeom>
              <a:avLst/>
              <a:gdLst/>
              <a:ahLst/>
              <a:cxnLst/>
              <a:rect l="l" t="t" r="r" b="b"/>
              <a:pathLst>
                <a:path w="1635759" h="1245870">
                  <a:moveTo>
                    <a:pt x="94233" y="1169568"/>
                  </a:moveTo>
                  <a:lnTo>
                    <a:pt x="18033" y="1207668"/>
                  </a:lnTo>
                  <a:lnTo>
                    <a:pt x="94233" y="1245768"/>
                  </a:lnTo>
                  <a:lnTo>
                    <a:pt x="94233" y="1217193"/>
                  </a:lnTo>
                  <a:lnTo>
                    <a:pt x="81533" y="1217193"/>
                  </a:lnTo>
                  <a:lnTo>
                    <a:pt x="81533" y="1198143"/>
                  </a:lnTo>
                  <a:lnTo>
                    <a:pt x="94233" y="1198143"/>
                  </a:lnTo>
                  <a:lnTo>
                    <a:pt x="94233" y="1169568"/>
                  </a:lnTo>
                  <a:close/>
                </a:path>
                <a:path w="1635759" h="1245870">
                  <a:moveTo>
                    <a:pt x="94233" y="1198143"/>
                  </a:moveTo>
                  <a:lnTo>
                    <a:pt x="81533" y="1198143"/>
                  </a:lnTo>
                  <a:lnTo>
                    <a:pt x="81533" y="1217193"/>
                  </a:lnTo>
                  <a:lnTo>
                    <a:pt x="94233" y="1217193"/>
                  </a:lnTo>
                  <a:lnTo>
                    <a:pt x="94233" y="1198143"/>
                  </a:lnTo>
                  <a:close/>
                </a:path>
                <a:path w="1635759" h="1245870">
                  <a:moveTo>
                    <a:pt x="1616328" y="1198143"/>
                  </a:moveTo>
                  <a:lnTo>
                    <a:pt x="94233" y="1198143"/>
                  </a:lnTo>
                  <a:lnTo>
                    <a:pt x="94233" y="1217193"/>
                  </a:lnTo>
                  <a:lnTo>
                    <a:pt x="1635378" y="1217193"/>
                  </a:lnTo>
                  <a:lnTo>
                    <a:pt x="1635378" y="1207668"/>
                  </a:lnTo>
                  <a:lnTo>
                    <a:pt x="1616328" y="1207668"/>
                  </a:lnTo>
                  <a:lnTo>
                    <a:pt x="1616328" y="1198143"/>
                  </a:lnTo>
                  <a:close/>
                </a:path>
                <a:path w="1635759" h="1245870">
                  <a:moveTo>
                    <a:pt x="1616328" y="9525"/>
                  </a:moveTo>
                  <a:lnTo>
                    <a:pt x="1616328" y="1207668"/>
                  </a:lnTo>
                  <a:lnTo>
                    <a:pt x="1625853" y="1198143"/>
                  </a:lnTo>
                  <a:lnTo>
                    <a:pt x="1635378" y="1198143"/>
                  </a:lnTo>
                  <a:lnTo>
                    <a:pt x="1635378" y="19050"/>
                  </a:lnTo>
                  <a:lnTo>
                    <a:pt x="1625853" y="19050"/>
                  </a:lnTo>
                  <a:lnTo>
                    <a:pt x="1616328" y="9525"/>
                  </a:lnTo>
                  <a:close/>
                </a:path>
                <a:path w="1635759" h="1245870">
                  <a:moveTo>
                    <a:pt x="1635378" y="1198143"/>
                  </a:moveTo>
                  <a:lnTo>
                    <a:pt x="1625853" y="1198143"/>
                  </a:lnTo>
                  <a:lnTo>
                    <a:pt x="1616328" y="1207668"/>
                  </a:lnTo>
                  <a:lnTo>
                    <a:pt x="1635378" y="1207668"/>
                  </a:lnTo>
                  <a:lnTo>
                    <a:pt x="1635378" y="1198143"/>
                  </a:lnTo>
                  <a:close/>
                </a:path>
                <a:path w="1635759" h="1245870">
                  <a:moveTo>
                    <a:pt x="1635378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616328" y="19050"/>
                  </a:lnTo>
                  <a:lnTo>
                    <a:pt x="1616328" y="9525"/>
                  </a:lnTo>
                  <a:lnTo>
                    <a:pt x="1635378" y="9525"/>
                  </a:lnTo>
                  <a:lnTo>
                    <a:pt x="1635378" y="0"/>
                  </a:lnTo>
                  <a:close/>
                </a:path>
                <a:path w="1635759" h="1245870">
                  <a:moveTo>
                    <a:pt x="1635378" y="9525"/>
                  </a:moveTo>
                  <a:lnTo>
                    <a:pt x="1616328" y="9525"/>
                  </a:lnTo>
                  <a:lnTo>
                    <a:pt x="1625853" y="19050"/>
                  </a:lnTo>
                  <a:lnTo>
                    <a:pt x="1635378" y="19050"/>
                  </a:lnTo>
                  <a:lnTo>
                    <a:pt x="1635378" y="9525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77226" y="1881251"/>
              <a:ext cx="1209675" cy="247650"/>
            </a:xfrm>
            <a:custGeom>
              <a:avLst/>
              <a:gdLst/>
              <a:ahLst/>
              <a:cxnLst/>
              <a:rect l="l" t="t" r="r" b="b"/>
              <a:pathLst>
                <a:path w="1209675" h="247650">
                  <a:moveTo>
                    <a:pt x="1209675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1209675" y="247650"/>
                  </a:lnTo>
                  <a:lnTo>
                    <a:pt x="120967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77226" y="1881251"/>
              <a:ext cx="1209675" cy="247650"/>
            </a:xfrm>
            <a:custGeom>
              <a:avLst/>
              <a:gdLst/>
              <a:ahLst/>
              <a:cxnLst/>
              <a:rect l="l" t="t" r="r" b="b"/>
              <a:pathLst>
                <a:path w="1209675" h="247650">
                  <a:moveTo>
                    <a:pt x="0" y="247650"/>
                  </a:moveTo>
                  <a:lnTo>
                    <a:pt x="1209675" y="247650"/>
                  </a:lnTo>
                  <a:lnTo>
                    <a:pt x="120967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10401" y="4167251"/>
              <a:ext cx="3352800" cy="523875"/>
            </a:xfrm>
            <a:custGeom>
              <a:avLst/>
              <a:gdLst/>
              <a:ahLst/>
              <a:cxnLst/>
              <a:rect l="l" t="t" r="r" b="b"/>
              <a:pathLst>
                <a:path w="3352800" h="523875">
                  <a:moveTo>
                    <a:pt x="0" y="523875"/>
                  </a:moveTo>
                  <a:lnTo>
                    <a:pt x="3352800" y="523875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31314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489763" y="4193920"/>
            <a:ext cx="3394075" cy="4527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75260" marR="122555" indent="-47625">
              <a:lnSpc>
                <a:spcPts val="1650"/>
              </a:lnSpc>
              <a:spcBef>
                <a:spcPts val="204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variational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model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applied </a:t>
            </a:r>
            <a:r>
              <a:rPr dirty="0" sz="1400">
                <a:latin typeface="Times New Roman"/>
                <a:cs typeface="Times New Roman"/>
              </a:rPr>
              <a:t>twice,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its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adjoint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being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applied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the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</a:t>
            </a:r>
            <a:r>
              <a:rPr dirty="0" baseline="27777" sz="1350" b="1">
                <a:latin typeface="Times New Roman"/>
                <a:cs typeface="Times New Roman"/>
              </a:rPr>
              <a:t>nd</a:t>
            </a:r>
            <a:r>
              <a:rPr dirty="0" baseline="27777" sz="1350" spc="202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point.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510401" y="3852926"/>
            <a:ext cx="3352800" cy="304800"/>
          </a:xfrm>
          <a:custGeom>
            <a:avLst/>
            <a:gdLst/>
            <a:ahLst/>
            <a:cxnLst/>
            <a:rect l="l" t="t" r="r" b="b"/>
            <a:pathLst>
              <a:path w="3352800" h="304800">
                <a:moveTo>
                  <a:pt x="0" y="304800"/>
                </a:moveTo>
                <a:lnTo>
                  <a:pt x="3352800" y="304800"/>
                </a:lnTo>
                <a:lnTo>
                  <a:pt x="3352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1E1E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510401" y="3852926"/>
            <a:ext cx="3352800" cy="30480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41275" rIns="0" bIns="0" rtlCol="0" vert="horz">
            <a:spAutoFit/>
          </a:bodyPr>
          <a:lstStyle/>
          <a:p>
            <a:pPr marL="966469">
              <a:lnSpc>
                <a:spcPct val="100000"/>
              </a:lnSpc>
              <a:spcBef>
                <a:spcPts val="325"/>
              </a:spcBef>
            </a:pPr>
            <a:r>
              <a:rPr dirty="0" sz="1400" spc="-100" b="1">
                <a:solidFill>
                  <a:srgbClr val="FFFFFF"/>
                </a:solidFill>
                <a:latin typeface="Tahoma"/>
                <a:cs typeface="Tahoma"/>
              </a:rPr>
              <a:t>Variational</a:t>
            </a:r>
            <a:r>
              <a:rPr dirty="0" sz="1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Circuit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45"/>
              <a:t>Implicit</a:t>
            </a:r>
            <a:r>
              <a:rPr dirty="0" spc="-465"/>
              <a:t> </a:t>
            </a:r>
            <a:r>
              <a:rPr dirty="0" spc="-100"/>
              <a:t>Model</a:t>
            </a:r>
            <a:r>
              <a:rPr dirty="0" spc="-475"/>
              <a:t> </a:t>
            </a:r>
            <a:r>
              <a:rPr dirty="0" sz="2750" spc="-155"/>
              <a:t>in</a:t>
            </a:r>
            <a:r>
              <a:rPr dirty="0" sz="2750" spc="-270"/>
              <a:t> </a:t>
            </a:r>
            <a:r>
              <a:rPr dirty="0" sz="2750" spc="-20"/>
              <a:t>Code</a:t>
            </a:r>
            <a:endParaRPr sz="2750"/>
          </a:p>
        </p:txBody>
      </p:sp>
      <p:sp>
        <p:nvSpPr>
          <p:cNvPr id="3" name="object 3" descr=""/>
          <p:cNvSpPr txBox="1"/>
          <p:nvPr/>
        </p:nvSpPr>
        <p:spPr>
          <a:xfrm>
            <a:off x="295275" y="1885950"/>
            <a:ext cx="5572125" cy="2247900"/>
          </a:xfrm>
          <a:prstGeom prst="rect">
            <a:avLst/>
          </a:prstGeom>
          <a:solidFill>
            <a:srgbClr val="31314B"/>
          </a:solidFill>
        </p:spPr>
        <p:txBody>
          <a:bodyPr wrap="square" lIns="0" tIns="53975" rIns="0" bIns="0" rtlCol="0" vert="horz">
            <a:spAutoFit/>
          </a:bodyPr>
          <a:lstStyle/>
          <a:p>
            <a:pPr algn="just" marL="487045" marR="2810510" indent="-394335">
              <a:lnSpc>
                <a:spcPts val="1650"/>
              </a:lnSpc>
              <a:spcBef>
                <a:spcPts val="42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encoding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RY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5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RY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inp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5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algn="just" marL="487045">
              <a:lnSpc>
                <a:spcPts val="1664"/>
              </a:lnSpc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for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layer</a:t>
            </a:r>
            <a:r>
              <a:rPr dirty="0" sz="1400" spc="10">
                <a:solidFill>
                  <a:srgbClr val="C9D2F5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in</a:t>
            </a:r>
            <a:r>
              <a:rPr dirty="0" sz="1400" spc="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shape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]):</a:t>
            </a:r>
            <a:endParaRPr sz="1400">
              <a:latin typeface="Consolas"/>
              <a:cs typeface="Consolas"/>
            </a:endParaRPr>
          </a:p>
          <a:p>
            <a:pPr marL="1275080" marR="151130" indent="-394335">
              <a:lnSpc>
                <a:spcPts val="1730"/>
              </a:lnSpc>
              <a:spcBef>
                <a:spcPts val="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for</a:t>
            </a:r>
            <a:r>
              <a:rPr dirty="0" sz="1400" spc="-2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 spc="5">
                <a:solidFill>
                  <a:srgbClr val="C9D2F5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in</a:t>
            </a:r>
            <a:r>
              <a:rPr dirty="0" sz="1400" spc="2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2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Rot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>
                <a:solidFill>
                  <a:srgbClr val="8AD4C9"/>
                </a:solidFill>
                <a:latin typeface="Consolas"/>
                <a:cs typeface="Consolas"/>
              </a:rPr>
              <a:t>*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[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layer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][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],</a:t>
            </a:r>
            <a:r>
              <a:rPr dirty="0" sz="1400" spc="-3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wire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880744">
              <a:lnSpc>
                <a:spcPts val="1570"/>
              </a:lnSpc>
            </a:pPr>
            <a:r>
              <a:rPr dirty="0" sz="1400" spc="-10">
                <a:solidFill>
                  <a:srgbClr val="C59FF6"/>
                </a:solidFill>
                <a:latin typeface="Consolas"/>
                <a:cs typeface="Consolas"/>
              </a:rPr>
              <a:t>if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layer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%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2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==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</a:t>
            </a:r>
            <a:endParaRPr sz="1400">
              <a:latin typeface="Consolas"/>
              <a:cs typeface="Consolas"/>
            </a:endParaRPr>
          </a:p>
          <a:p>
            <a:pPr marL="1275080">
              <a:lnSpc>
                <a:spcPts val="1664"/>
              </a:lnSpc>
            </a:pP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CNOT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([</a:t>
            </a:r>
            <a:r>
              <a:rPr dirty="0" sz="140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25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])</a:t>
            </a:r>
            <a:endParaRPr sz="1400">
              <a:latin typeface="Consolas"/>
              <a:cs typeface="Consolas"/>
            </a:endParaRPr>
          </a:p>
          <a:p>
            <a:pPr marL="880744">
              <a:lnSpc>
                <a:spcPts val="1664"/>
              </a:lnSpc>
              <a:spcBef>
                <a:spcPts val="45"/>
              </a:spcBef>
            </a:pPr>
            <a:r>
              <a:rPr dirty="0" sz="1400" spc="-10">
                <a:solidFill>
                  <a:srgbClr val="C59FF6"/>
                </a:solidFill>
                <a:latin typeface="Consolas"/>
                <a:cs typeface="Consolas"/>
              </a:rPr>
              <a:t>else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:</a:t>
            </a:r>
            <a:endParaRPr sz="1400">
              <a:latin typeface="Consolas"/>
              <a:cs typeface="Consolas"/>
            </a:endParaRPr>
          </a:p>
          <a:p>
            <a:pPr marL="1275080">
              <a:lnSpc>
                <a:spcPts val="1664"/>
              </a:lnSpc>
            </a:pP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CNOT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([</a:t>
            </a:r>
            <a:r>
              <a:rPr dirty="0" sz="1400">
                <a:solidFill>
                  <a:srgbClr val="F5A97E"/>
                </a:solidFill>
                <a:latin typeface="Consolas"/>
                <a:cs typeface="Consolas"/>
              </a:rPr>
              <a:t>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25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])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77226" y="2109851"/>
            <a:ext cx="3990975" cy="247650"/>
          </a:xfrm>
          <a:prstGeom prst="rect">
            <a:avLst/>
          </a:prstGeom>
          <a:solidFill>
            <a:srgbClr val="FFFFFF">
              <a:alpha val="19999"/>
            </a:srgbClr>
          </a:solidFill>
          <a:ln w="2857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0325">
              <a:lnSpc>
                <a:spcPts val="1485"/>
              </a:lnSpc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probs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wires</a:t>
            </a:r>
            <a:r>
              <a:rPr dirty="0" sz="1400" spc="-10">
                <a:solidFill>
                  <a:srgbClr val="8AD4C9"/>
                </a:solidFill>
                <a:latin typeface="Consolas"/>
                <a:cs typeface="Consolas"/>
              </a:rPr>
              <a:t>=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range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n_qubits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43775" y="1190625"/>
            <a:ext cx="4505325" cy="1819275"/>
          </a:xfrm>
          <a:prstGeom prst="rect">
            <a:avLst/>
          </a:prstGeom>
          <a:solidFill>
            <a:srgbClr val="31314B"/>
          </a:solidFill>
        </p:spPr>
        <p:txBody>
          <a:bodyPr wrap="square" lIns="0" tIns="45720" rIns="0" bIns="0" rtlCol="0" vert="horz">
            <a:spAutoFit/>
          </a:bodyPr>
          <a:lstStyle/>
          <a:p>
            <a:pPr marL="99695">
              <a:lnSpc>
                <a:spcPts val="1664"/>
              </a:lnSpc>
              <a:spcBef>
                <a:spcPts val="360"/>
              </a:spcBef>
            </a:pP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@qml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 i="1">
                <a:solidFill>
                  <a:srgbClr val="F5A97E"/>
                </a:solidFill>
                <a:latin typeface="Consolas"/>
                <a:cs typeface="Consolas"/>
              </a:rPr>
              <a:t>qnode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dev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 marR="1546860" indent="-394335">
              <a:lnSpc>
                <a:spcPts val="1650"/>
              </a:lnSpc>
              <a:spcBef>
                <a:spcPts val="65"/>
              </a:spcBef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45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494030">
              <a:lnSpc>
                <a:spcPct val="100000"/>
              </a:lnSpc>
            </a:pP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qml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.</a:t>
            </a:r>
            <a:r>
              <a:rPr dirty="0" sz="1400" spc="-10">
                <a:solidFill>
                  <a:srgbClr val="89ACF4"/>
                </a:solidFill>
                <a:latin typeface="Consolas"/>
                <a:cs typeface="Consolas"/>
              </a:rPr>
              <a:t>adjoint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encoding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)(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Consolas"/>
              <a:cs typeface="Consolas"/>
            </a:endParaRPr>
          </a:p>
          <a:p>
            <a:pPr marL="494030" marR="652780" indent="-394335">
              <a:lnSpc>
                <a:spcPts val="1650"/>
              </a:lnSpc>
            </a:pP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def</a:t>
            </a:r>
            <a:r>
              <a:rPr dirty="0" sz="1400" spc="-7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 i="1">
                <a:solidFill>
                  <a:srgbClr val="89ACF4"/>
                </a:solidFill>
                <a:latin typeface="Consolas"/>
                <a:cs typeface="Consolas"/>
              </a:rPr>
              <a:t>implicit_model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i="1">
                <a:solidFill>
                  <a:srgbClr val="ED999F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40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 i="1">
                <a:solidFill>
                  <a:srgbClr val="ED999F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): </a:t>
            </a:r>
            <a:r>
              <a:rPr dirty="0" sz="1400">
                <a:solidFill>
                  <a:srgbClr val="C59FF6"/>
                </a:solidFill>
                <a:latin typeface="Consolas"/>
                <a:cs typeface="Consolas"/>
              </a:rPr>
              <a:t>return</a:t>
            </a:r>
            <a:r>
              <a:rPr dirty="0" sz="1400" spc="-50">
                <a:solidFill>
                  <a:srgbClr val="C59FF6"/>
                </a:solidFill>
                <a:latin typeface="Consolas"/>
                <a:cs typeface="Consolas"/>
              </a:rPr>
              <a:t> </a:t>
            </a:r>
            <a:r>
              <a:rPr dirty="0" sz="1400">
                <a:solidFill>
                  <a:srgbClr val="89ACF4"/>
                </a:solidFill>
                <a:latin typeface="Consolas"/>
                <a:cs typeface="Consolas"/>
              </a:rPr>
              <a:t>Q_Kernel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(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x0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>
                <a:solidFill>
                  <a:srgbClr val="C9D2F5"/>
                </a:solidFill>
                <a:latin typeface="Consolas"/>
                <a:cs typeface="Consolas"/>
              </a:rPr>
              <a:t>x1</a:t>
            </a:r>
            <a:r>
              <a:rPr dirty="0" sz="1400">
                <a:solidFill>
                  <a:srgbClr val="929AB7"/>
                </a:solidFill>
                <a:latin typeface="Consolas"/>
                <a:cs typeface="Consolas"/>
              </a:rPr>
              <a:t>,</a:t>
            </a:r>
            <a:r>
              <a:rPr dirty="0" sz="1400" spc="-25">
                <a:solidFill>
                  <a:srgbClr val="929AB7"/>
                </a:solidFill>
                <a:latin typeface="Consolas"/>
                <a:cs typeface="Consolas"/>
              </a:rPr>
              <a:t> </a:t>
            </a:r>
            <a:r>
              <a:rPr dirty="0" sz="1400" spc="-10">
                <a:solidFill>
                  <a:srgbClr val="C9D2F5"/>
                </a:solidFill>
                <a:latin typeface="Consolas"/>
                <a:cs typeface="Consolas"/>
              </a:rPr>
              <a:t>weights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)[</a:t>
            </a:r>
            <a:r>
              <a:rPr dirty="0" sz="1400" spc="-10">
                <a:solidFill>
                  <a:srgbClr val="F5A97E"/>
                </a:solidFill>
                <a:latin typeface="Consolas"/>
                <a:cs typeface="Consolas"/>
              </a:rPr>
              <a:t>0</a:t>
            </a:r>
            <a:r>
              <a:rPr dirty="0" sz="1400" spc="-10">
                <a:solidFill>
                  <a:srgbClr val="929AB7"/>
                </a:solidFill>
                <a:latin typeface="Consolas"/>
                <a:cs typeface="Consolas"/>
              </a:rPr>
              <a:t>]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19175" y="4276725"/>
            <a:ext cx="10328910" cy="1981200"/>
            <a:chOff x="1019175" y="4276725"/>
            <a:chExt cx="10328910" cy="19812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175" y="4943475"/>
              <a:ext cx="10153650" cy="12954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48925" y="5010150"/>
              <a:ext cx="657225" cy="1228725"/>
            </a:xfrm>
            <a:custGeom>
              <a:avLst/>
              <a:gdLst/>
              <a:ahLst/>
              <a:cxnLst/>
              <a:rect l="l" t="t" r="r" b="b"/>
              <a:pathLst>
                <a:path w="657225" h="1228725">
                  <a:moveTo>
                    <a:pt x="0" y="1228725"/>
                  </a:moveTo>
                  <a:lnTo>
                    <a:pt x="657225" y="1228725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1228725"/>
                  </a:lnTo>
                  <a:close/>
                </a:path>
              </a:pathLst>
            </a:custGeom>
            <a:ln w="38100">
              <a:solidFill>
                <a:srgbClr val="163D63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972675" y="4276725"/>
              <a:ext cx="1375410" cy="1383665"/>
            </a:xfrm>
            <a:custGeom>
              <a:avLst/>
              <a:gdLst/>
              <a:ahLst/>
              <a:cxnLst/>
              <a:rect l="l" t="t" r="r" b="b"/>
              <a:pathLst>
                <a:path w="1375409" h="1383664">
                  <a:moveTo>
                    <a:pt x="1213230" y="1307211"/>
                  </a:moveTo>
                  <a:lnTo>
                    <a:pt x="1137030" y="1345323"/>
                  </a:lnTo>
                  <a:lnTo>
                    <a:pt x="1213230" y="1383423"/>
                  </a:lnTo>
                  <a:lnTo>
                    <a:pt x="1213230" y="1354848"/>
                  </a:lnTo>
                  <a:lnTo>
                    <a:pt x="1200530" y="1354848"/>
                  </a:lnTo>
                  <a:lnTo>
                    <a:pt x="1200530" y="1335798"/>
                  </a:lnTo>
                  <a:lnTo>
                    <a:pt x="1213230" y="1335798"/>
                  </a:lnTo>
                  <a:lnTo>
                    <a:pt x="1213230" y="1307211"/>
                  </a:lnTo>
                  <a:close/>
                </a:path>
                <a:path w="1375409" h="1383664">
                  <a:moveTo>
                    <a:pt x="1213230" y="1335798"/>
                  </a:moveTo>
                  <a:lnTo>
                    <a:pt x="1200530" y="1335798"/>
                  </a:lnTo>
                  <a:lnTo>
                    <a:pt x="1200530" y="1354848"/>
                  </a:lnTo>
                  <a:lnTo>
                    <a:pt x="1213230" y="1354848"/>
                  </a:lnTo>
                  <a:lnTo>
                    <a:pt x="1213230" y="1335798"/>
                  </a:lnTo>
                  <a:close/>
                </a:path>
                <a:path w="1375409" h="1383664">
                  <a:moveTo>
                    <a:pt x="1356105" y="1335798"/>
                  </a:moveTo>
                  <a:lnTo>
                    <a:pt x="1213230" y="1335798"/>
                  </a:lnTo>
                  <a:lnTo>
                    <a:pt x="1213230" y="1354848"/>
                  </a:lnTo>
                  <a:lnTo>
                    <a:pt x="1375155" y="1354848"/>
                  </a:lnTo>
                  <a:lnTo>
                    <a:pt x="1375155" y="1345323"/>
                  </a:lnTo>
                  <a:lnTo>
                    <a:pt x="1356105" y="1345323"/>
                  </a:lnTo>
                  <a:lnTo>
                    <a:pt x="1356105" y="1335798"/>
                  </a:lnTo>
                  <a:close/>
                </a:path>
                <a:path w="1375409" h="1383664">
                  <a:moveTo>
                    <a:pt x="1356105" y="9525"/>
                  </a:moveTo>
                  <a:lnTo>
                    <a:pt x="1356105" y="1345323"/>
                  </a:lnTo>
                  <a:lnTo>
                    <a:pt x="1365630" y="1335798"/>
                  </a:lnTo>
                  <a:lnTo>
                    <a:pt x="1375155" y="1335798"/>
                  </a:lnTo>
                  <a:lnTo>
                    <a:pt x="1375155" y="19050"/>
                  </a:lnTo>
                  <a:lnTo>
                    <a:pt x="1365630" y="19050"/>
                  </a:lnTo>
                  <a:lnTo>
                    <a:pt x="1356105" y="9525"/>
                  </a:lnTo>
                  <a:close/>
                </a:path>
                <a:path w="1375409" h="1383664">
                  <a:moveTo>
                    <a:pt x="1375155" y="1335798"/>
                  </a:moveTo>
                  <a:lnTo>
                    <a:pt x="1365630" y="1335798"/>
                  </a:lnTo>
                  <a:lnTo>
                    <a:pt x="1356105" y="1345323"/>
                  </a:lnTo>
                  <a:lnTo>
                    <a:pt x="1375155" y="1345323"/>
                  </a:lnTo>
                  <a:lnTo>
                    <a:pt x="1375155" y="1335798"/>
                  </a:lnTo>
                  <a:close/>
                </a:path>
                <a:path w="1375409" h="1383664">
                  <a:moveTo>
                    <a:pt x="137515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356105" y="19050"/>
                  </a:lnTo>
                  <a:lnTo>
                    <a:pt x="1356105" y="9525"/>
                  </a:lnTo>
                  <a:lnTo>
                    <a:pt x="1375155" y="9525"/>
                  </a:lnTo>
                  <a:lnTo>
                    <a:pt x="1375155" y="0"/>
                  </a:lnTo>
                  <a:close/>
                </a:path>
                <a:path w="1375409" h="1383664">
                  <a:moveTo>
                    <a:pt x="1375155" y="9525"/>
                  </a:moveTo>
                  <a:lnTo>
                    <a:pt x="1356105" y="9525"/>
                  </a:lnTo>
                  <a:lnTo>
                    <a:pt x="1365630" y="19050"/>
                  </a:lnTo>
                  <a:lnTo>
                    <a:pt x="1375155" y="19050"/>
                  </a:lnTo>
                  <a:lnTo>
                    <a:pt x="1375155" y="9525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900926" y="3614801"/>
            <a:ext cx="3076575" cy="304800"/>
          </a:xfrm>
          <a:prstGeom prst="rect">
            <a:avLst/>
          </a:prstGeom>
          <a:solidFill>
            <a:srgbClr val="31314B"/>
          </a:solidFill>
          <a:ln w="9525">
            <a:solidFill>
              <a:srgbClr val="1E1E2D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95680">
              <a:lnSpc>
                <a:spcPct val="100000"/>
              </a:lnSpc>
              <a:spcBef>
                <a:spcPts val="320"/>
              </a:spcBef>
            </a:pPr>
            <a:r>
              <a:rPr dirty="0" sz="1400" spc="-20" b="1">
                <a:solidFill>
                  <a:srgbClr val="FFFFFF"/>
                </a:solidFill>
                <a:latin typeface="Tahoma"/>
                <a:cs typeface="Tahoma"/>
              </a:rPr>
              <a:t>Measurement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00926" y="3919601"/>
            <a:ext cx="3076575" cy="742950"/>
          </a:xfrm>
          <a:prstGeom prst="rect">
            <a:avLst/>
          </a:prstGeom>
          <a:ln w="9525">
            <a:solidFill>
              <a:srgbClr val="1E1E2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ctr" marL="382270" marR="368935">
              <a:lnSpc>
                <a:spcPct val="100600"/>
              </a:lnSpc>
              <a:spcBef>
                <a:spcPts val="335"/>
              </a:spcBef>
            </a:pPr>
            <a:r>
              <a:rPr dirty="0" sz="1400">
                <a:latin typeface="Times New Roman"/>
                <a:cs typeface="Times New Roman"/>
              </a:rPr>
              <a:t>Measurement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Implicit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models </a:t>
            </a:r>
            <a:r>
              <a:rPr dirty="0" sz="1400">
                <a:latin typeface="Times New Roman"/>
                <a:cs typeface="Times New Roman"/>
              </a:rPr>
              <a:t>computes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fidelity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between</a:t>
            </a:r>
            <a:r>
              <a:rPr dirty="0" sz="1400" spc="-50">
                <a:latin typeface="Times New Roman"/>
                <a:cs typeface="Times New Roman"/>
              </a:rPr>
              <a:t> 2 </a:t>
            </a:r>
            <a:r>
              <a:rPr dirty="0" sz="1400" spc="-10">
                <a:latin typeface="Times New Roman"/>
                <a:cs typeface="Times New Roman"/>
              </a:rPr>
              <a:t>different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states.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30"/>
              <a:t>Training</a:t>
            </a:r>
            <a:r>
              <a:rPr dirty="0" spc="-484"/>
              <a:t> </a:t>
            </a:r>
            <a:r>
              <a:rPr dirty="0" spc="-185"/>
              <a:t>Evolution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85850" y="1400175"/>
            <a:ext cx="10810875" cy="4438650"/>
            <a:chOff x="1085850" y="1400175"/>
            <a:chExt cx="10810875" cy="44386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375" y="2009775"/>
              <a:ext cx="2114550" cy="38195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90612" y="2005012"/>
              <a:ext cx="2124075" cy="3829050"/>
            </a:xfrm>
            <a:custGeom>
              <a:avLst/>
              <a:gdLst/>
              <a:ahLst/>
              <a:cxnLst/>
              <a:rect l="l" t="t" r="r" b="b"/>
              <a:pathLst>
                <a:path w="2124075" h="3829050">
                  <a:moveTo>
                    <a:pt x="0" y="3829050"/>
                  </a:moveTo>
                  <a:lnTo>
                    <a:pt x="2124075" y="3829050"/>
                  </a:lnTo>
                  <a:lnTo>
                    <a:pt x="2124075" y="0"/>
                  </a:lnTo>
                  <a:lnTo>
                    <a:pt x="0" y="0"/>
                  </a:lnTo>
                  <a:lnTo>
                    <a:pt x="0" y="3829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925" y="1400175"/>
              <a:ext cx="2628900" cy="21145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2925" y="3657600"/>
              <a:ext cx="2628900" cy="2114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8300" y="1400175"/>
              <a:ext cx="2638425" cy="2114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8300" y="3657600"/>
              <a:ext cx="2638425" cy="21145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81825" y="1790700"/>
              <a:ext cx="2376805" cy="76200"/>
            </a:xfrm>
            <a:custGeom>
              <a:avLst/>
              <a:gdLst/>
              <a:ahLst/>
              <a:cxnLst/>
              <a:rect l="l" t="t" r="r" b="b"/>
              <a:pathLst>
                <a:path w="2376804" h="76200">
                  <a:moveTo>
                    <a:pt x="2300097" y="0"/>
                  </a:moveTo>
                  <a:lnTo>
                    <a:pt x="2300097" y="76200"/>
                  </a:lnTo>
                  <a:lnTo>
                    <a:pt x="2357247" y="47625"/>
                  </a:lnTo>
                  <a:lnTo>
                    <a:pt x="2312797" y="47625"/>
                  </a:lnTo>
                  <a:lnTo>
                    <a:pt x="2312797" y="28575"/>
                  </a:lnTo>
                  <a:lnTo>
                    <a:pt x="2357247" y="28575"/>
                  </a:lnTo>
                  <a:lnTo>
                    <a:pt x="2300097" y="0"/>
                  </a:lnTo>
                  <a:close/>
                </a:path>
                <a:path w="2376804" h="76200">
                  <a:moveTo>
                    <a:pt x="2300097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300097" y="47625"/>
                  </a:lnTo>
                  <a:lnTo>
                    <a:pt x="2300097" y="28575"/>
                  </a:lnTo>
                  <a:close/>
                </a:path>
                <a:path w="2376804" h="76200">
                  <a:moveTo>
                    <a:pt x="2357247" y="28575"/>
                  </a:moveTo>
                  <a:lnTo>
                    <a:pt x="2312797" y="28575"/>
                  </a:lnTo>
                  <a:lnTo>
                    <a:pt x="2312797" y="47625"/>
                  </a:lnTo>
                  <a:lnTo>
                    <a:pt x="2357247" y="47625"/>
                  </a:lnTo>
                  <a:lnTo>
                    <a:pt x="2376297" y="38100"/>
                  </a:lnTo>
                  <a:lnTo>
                    <a:pt x="2357247" y="28575"/>
                  </a:lnTo>
                  <a:close/>
                </a:path>
              </a:pathLst>
            </a:custGeom>
            <a:solidFill>
              <a:srgbClr val="6B8B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467600" y="1893887"/>
            <a:ext cx="14249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Sample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Points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Train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62901" y="3395726"/>
            <a:ext cx="1438275" cy="428625"/>
          </a:xfrm>
          <a:prstGeom prst="rect">
            <a:avLst/>
          </a:prstGeom>
          <a:ln w="28575">
            <a:solidFill>
              <a:srgbClr val="6B8BE6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417830" marR="252095" indent="-165100">
              <a:lnSpc>
                <a:spcPct val="102499"/>
              </a:lnSpc>
              <a:spcBef>
                <a:spcPts val="295"/>
              </a:spcBef>
            </a:pPr>
            <a:r>
              <a:rPr dirty="0" sz="1100">
                <a:latin typeface="Times New Roman"/>
                <a:cs typeface="Times New Roman"/>
              </a:rPr>
              <a:t>Compute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Kernel Alignment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986651" y="1971674"/>
            <a:ext cx="2279650" cy="2785745"/>
          </a:xfrm>
          <a:custGeom>
            <a:avLst/>
            <a:gdLst/>
            <a:ahLst/>
            <a:cxnLst/>
            <a:rect l="l" t="t" r="r" b="b"/>
            <a:pathLst>
              <a:path w="2279650" h="2785745">
                <a:moveTo>
                  <a:pt x="185674" y="1630299"/>
                </a:moveTo>
                <a:lnTo>
                  <a:pt x="157099" y="1630299"/>
                </a:lnTo>
                <a:lnTo>
                  <a:pt x="157099" y="1659509"/>
                </a:lnTo>
                <a:lnTo>
                  <a:pt x="185039" y="1659509"/>
                </a:lnTo>
                <a:lnTo>
                  <a:pt x="185039" y="1644535"/>
                </a:lnTo>
                <a:lnTo>
                  <a:pt x="185674" y="1645158"/>
                </a:lnTo>
                <a:lnTo>
                  <a:pt x="185674" y="1630946"/>
                </a:lnTo>
                <a:lnTo>
                  <a:pt x="185674" y="1630299"/>
                </a:lnTo>
                <a:close/>
              </a:path>
              <a:path w="2279650" h="2785745">
                <a:moveTo>
                  <a:pt x="185674" y="1573149"/>
                </a:moveTo>
                <a:lnTo>
                  <a:pt x="157099" y="1573149"/>
                </a:lnTo>
                <a:lnTo>
                  <a:pt x="157099" y="1601724"/>
                </a:lnTo>
                <a:lnTo>
                  <a:pt x="185674" y="1601724"/>
                </a:lnTo>
                <a:lnTo>
                  <a:pt x="185674" y="1573149"/>
                </a:lnTo>
                <a:close/>
              </a:path>
              <a:path w="2279650" h="2785745">
                <a:moveTo>
                  <a:pt x="185674" y="1515999"/>
                </a:moveTo>
                <a:lnTo>
                  <a:pt x="157099" y="1515999"/>
                </a:lnTo>
                <a:lnTo>
                  <a:pt x="157099" y="1544574"/>
                </a:lnTo>
                <a:lnTo>
                  <a:pt x="185674" y="1544574"/>
                </a:lnTo>
                <a:lnTo>
                  <a:pt x="185674" y="1515999"/>
                </a:lnTo>
                <a:close/>
              </a:path>
              <a:path w="2279650" h="2785745">
                <a:moveTo>
                  <a:pt x="185674" y="1458849"/>
                </a:moveTo>
                <a:lnTo>
                  <a:pt x="157099" y="1458849"/>
                </a:lnTo>
                <a:lnTo>
                  <a:pt x="157099" y="1487424"/>
                </a:lnTo>
                <a:lnTo>
                  <a:pt x="185674" y="1487424"/>
                </a:lnTo>
                <a:lnTo>
                  <a:pt x="185674" y="1458849"/>
                </a:lnTo>
                <a:close/>
              </a:path>
              <a:path w="2279650" h="2785745">
                <a:moveTo>
                  <a:pt x="185674" y="1401699"/>
                </a:moveTo>
                <a:lnTo>
                  <a:pt x="157099" y="1401699"/>
                </a:lnTo>
                <a:lnTo>
                  <a:pt x="157099" y="1430274"/>
                </a:lnTo>
                <a:lnTo>
                  <a:pt x="185674" y="1430274"/>
                </a:lnTo>
                <a:lnTo>
                  <a:pt x="185674" y="1401699"/>
                </a:lnTo>
                <a:close/>
              </a:path>
              <a:path w="2279650" h="2785745">
                <a:moveTo>
                  <a:pt x="185674" y="1344549"/>
                </a:moveTo>
                <a:lnTo>
                  <a:pt x="157099" y="1344549"/>
                </a:lnTo>
                <a:lnTo>
                  <a:pt x="157099" y="1373124"/>
                </a:lnTo>
                <a:lnTo>
                  <a:pt x="185674" y="1373124"/>
                </a:lnTo>
                <a:lnTo>
                  <a:pt x="185674" y="1344549"/>
                </a:lnTo>
                <a:close/>
              </a:path>
              <a:path w="2279650" h="2785745">
                <a:moveTo>
                  <a:pt x="185674" y="1287399"/>
                </a:moveTo>
                <a:lnTo>
                  <a:pt x="157099" y="1287399"/>
                </a:lnTo>
                <a:lnTo>
                  <a:pt x="157099" y="1315974"/>
                </a:lnTo>
                <a:lnTo>
                  <a:pt x="185674" y="1315974"/>
                </a:lnTo>
                <a:lnTo>
                  <a:pt x="185674" y="1287399"/>
                </a:lnTo>
                <a:close/>
              </a:path>
              <a:path w="2279650" h="2785745">
                <a:moveTo>
                  <a:pt x="185674" y="1230249"/>
                </a:moveTo>
                <a:lnTo>
                  <a:pt x="157099" y="1230249"/>
                </a:lnTo>
                <a:lnTo>
                  <a:pt x="157099" y="1258824"/>
                </a:lnTo>
                <a:lnTo>
                  <a:pt x="185674" y="1258824"/>
                </a:lnTo>
                <a:lnTo>
                  <a:pt x="185674" y="1230249"/>
                </a:lnTo>
                <a:close/>
              </a:path>
              <a:path w="2279650" h="2785745">
                <a:moveTo>
                  <a:pt x="185674" y="1173099"/>
                </a:moveTo>
                <a:lnTo>
                  <a:pt x="157099" y="1173099"/>
                </a:lnTo>
                <a:lnTo>
                  <a:pt x="157099" y="1201674"/>
                </a:lnTo>
                <a:lnTo>
                  <a:pt x="185674" y="1201674"/>
                </a:lnTo>
                <a:lnTo>
                  <a:pt x="185674" y="1173099"/>
                </a:lnTo>
                <a:close/>
              </a:path>
              <a:path w="2279650" h="2785745">
                <a:moveTo>
                  <a:pt x="185674" y="1115949"/>
                </a:moveTo>
                <a:lnTo>
                  <a:pt x="157099" y="1115949"/>
                </a:lnTo>
                <a:lnTo>
                  <a:pt x="157099" y="1144524"/>
                </a:lnTo>
                <a:lnTo>
                  <a:pt x="185674" y="1144524"/>
                </a:lnTo>
                <a:lnTo>
                  <a:pt x="185674" y="1115949"/>
                </a:lnTo>
                <a:close/>
              </a:path>
              <a:path w="2279650" h="2785745">
                <a:moveTo>
                  <a:pt x="185674" y="1058799"/>
                </a:moveTo>
                <a:lnTo>
                  <a:pt x="157099" y="1058799"/>
                </a:lnTo>
                <a:lnTo>
                  <a:pt x="157099" y="1087374"/>
                </a:lnTo>
                <a:lnTo>
                  <a:pt x="185674" y="1087374"/>
                </a:lnTo>
                <a:lnTo>
                  <a:pt x="185674" y="1058799"/>
                </a:lnTo>
                <a:close/>
              </a:path>
              <a:path w="2279650" h="2785745">
                <a:moveTo>
                  <a:pt x="185674" y="1001649"/>
                </a:moveTo>
                <a:lnTo>
                  <a:pt x="157099" y="1001649"/>
                </a:lnTo>
                <a:lnTo>
                  <a:pt x="157099" y="1030224"/>
                </a:lnTo>
                <a:lnTo>
                  <a:pt x="185674" y="1030224"/>
                </a:lnTo>
                <a:lnTo>
                  <a:pt x="185674" y="1001649"/>
                </a:lnTo>
                <a:close/>
              </a:path>
              <a:path w="2279650" h="2785745">
                <a:moveTo>
                  <a:pt x="185674" y="944499"/>
                </a:moveTo>
                <a:lnTo>
                  <a:pt x="157099" y="944499"/>
                </a:lnTo>
                <a:lnTo>
                  <a:pt x="157099" y="973074"/>
                </a:lnTo>
                <a:lnTo>
                  <a:pt x="185674" y="973074"/>
                </a:lnTo>
                <a:lnTo>
                  <a:pt x="185674" y="944499"/>
                </a:lnTo>
                <a:close/>
              </a:path>
              <a:path w="2279650" h="2785745">
                <a:moveTo>
                  <a:pt x="185674" y="887349"/>
                </a:moveTo>
                <a:lnTo>
                  <a:pt x="157099" y="887349"/>
                </a:lnTo>
                <a:lnTo>
                  <a:pt x="157099" y="915924"/>
                </a:lnTo>
                <a:lnTo>
                  <a:pt x="185674" y="915924"/>
                </a:lnTo>
                <a:lnTo>
                  <a:pt x="185674" y="887349"/>
                </a:lnTo>
                <a:close/>
              </a:path>
              <a:path w="2279650" h="2785745">
                <a:moveTo>
                  <a:pt x="185674" y="830199"/>
                </a:moveTo>
                <a:lnTo>
                  <a:pt x="157099" y="830199"/>
                </a:lnTo>
                <a:lnTo>
                  <a:pt x="157099" y="858774"/>
                </a:lnTo>
                <a:lnTo>
                  <a:pt x="185674" y="858774"/>
                </a:lnTo>
                <a:lnTo>
                  <a:pt x="185674" y="830199"/>
                </a:lnTo>
                <a:close/>
              </a:path>
              <a:path w="2279650" h="2785745">
                <a:moveTo>
                  <a:pt x="185674" y="773049"/>
                </a:moveTo>
                <a:lnTo>
                  <a:pt x="157099" y="773049"/>
                </a:lnTo>
                <a:lnTo>
                  <a:pt x="157099" y="801624"/>
                </a:lnTo>
                <a:lnTo>
                  <a:pt x="185674" y="801624"/>
                </a:lnTo>
                <a:lnTo>
                  <a:pt x="185674" y="773049"/>
                </a:lnTo>
                <a:close/>
              </a:path>
              <a:path w="2279650" h="2785745">
                <a:moveTo>
                  <a:pt x="185674" y="715899"/>
                </a:moveTo>
                <a:lnTo>
                  <a:pt x="157099" y="715899"/>
                </a:lnTo>
                <a:lnTo>
                  <a:pt x="157099" y="744474"/>
                </a:lnTo>
                <a:lnTo>
                  <a:pt x="185674" y="744474"/>
                </a:lnTo>
                <a:lnTo>
                  <a:pt x="185674" y="715899"/>
                </a:lnTo>
                <a:close/>
              </a:path>
              <a:path w="2279650" h="2785745">
                <a:moveTo>
                  <a:pt x="185674" y="658749"/>
                </a:moveTo>
                <a:lnTo>
                  <a:pt x="157099" y="658749"/>
                </a:lnTo>
                <a:lnTo>
                  <a:pt x="157099" y="687324"/>
                </a:lnTo>
                <a:lnTo>
                  <a:pt x="185674" y="687324"/>
                </a:lnTo>
                <a:lnTo>
                  <a:pt x="185674" y="658749"/>
                </a:lnTo>
                <a:close/>
              </a:path>
              <a:path w="2279650" h="2785745">
                <a:moveTo>
                  <a:pt x="185674" y="601599"/>
                </a:moveTo>
                <a:lnTo>
                  <a:pt x="157099" y="601599"/>
                </a:lnTo>
                <a:lnTo>
                  <a:pt x="157099" y="630174"/>
                </a:lnTo>
                <a:lnTo>
                  <a:pt x="185674" y="630174"/>
                </a:lnTo>
                <a:lnTo>
                  <a:pt x="185674" y="601599"/>
                </a:lnTo>
                <a:close/>
              </a:path>
              <a:path w="2279650" h="2785745">
                <a:moveTo>
                  <a:pt x="185674" y="544449"/>
                </a:moveTo>
                <a:lnTo>
                  <a:pt x="157099" y="544449"/>
                </a:lnTo>
                <a:lnTo>
                  <a:pt x="157099" y="573024"/>
                </a:lnTo>
                <a:lnTo>
                  <a:pt x="185674" y="573024"/>
                </a:lnTo>
                <a:lnTo>
                  <a:pt x="185674" y="544449"/>
                </a:lnTo>
                <a:close/>
              </a:path>
              <a:path w="2279650" h="2785745">
                <a:moveTo>
                  <a:pt x="185674" y="487299"/>
                </a:moveTo>
                <a:lnTo>
                  <a:pt x="157099" y="487299"/>
                </a:lnTo>
                <a:lnTo>
                  <a:pt x="157099" y="515874"/>
                </a:lnTo>
                <a:lnTo>
                  <a:pt x="185674" y="515874"/>
                </a:lnTo>
                <a:lnTo>
                  <a:pt x="185674" y="487299"/>
                </a:lnTo>
                <a:close/>
              </a:path>
              <a:path w="2279650" h="2785745">
                <a:moveTo>
                  <a:pt x="185674" y="430149"/>
                </a:moveTo>
                <a:lnTo>
                  <a:pt x="157099" y="430149"/>
                </a:lnTo>
                <a:lnTo>
                  <a:pt x="157099" y="458724"/>
                </a:lnTo>
                <a:lnTo>
                  <a:pt x="185674" y="458724"/>
                </a:lnTo>
                <a:lnTo>
                  <a:pt x="185674" y="430149"/>
                </a:lnTo>
                <a:close/>
              </a:path>
              <a:path w="2279650" h="2785745">
                <a:moveTo>
                  <a:pt x="185674" y="372999"/>
                </a:moveTo>
                <a:lnTo>
                  <a:pt x="157099" y="372999"/>
                </a:lnTo>
                <a:lnTo>
                  <a:pt x="157099" y="401574"/>
                </a:lnTo>
                <a:lnTo>
                  <a:pt x="185674" y="401574"/>
                </a:lnTo>
                <a:lnTo>
                  <a:pt x="185674" y="372999"/>
                </a:lnTo>
                <a:close/>
              </a:path>
              <a:path w="2279650" h="2785745">
                <a:moveTo>
                  <a:pt x="185674" y="315849"/>
                </a:moveTo>
                <a:lnTo>
                  <a:pt x="157099" y="315849"/>
                </a:lnTo>
                <a:lnTo>
                  <a:pt x="157099" y="344424"/>
                </a:lnTo>
                <a:lnTo>
                  <a:pt x="185674" y="344424"/>
                </a:lnTo>
                <a:lnTo>
                  <a:pt x="185674" y="315849"/>
                </a:lnTo>
                <a:close/>
              </a:path>
              <a:path w="2279650" h="2785745">
                <a:moveTo>
                  <a:pt x="185674" y="258699"/>
                </a:moveTo>
                <a:lnTo>
                  <a:pt x="157099" y="258699"/>
                </a:lnTo>
                <a:lnTo>
                  <a:pt x="157099" y="287274"/>
                </a:lnTo>
                <a:lnTo>
                  <a:pt x="185674" y="287274"/>
                </a:lnTo>
                <a:lnTo>
                  <a:pt x="185674" y="258699"/>
                </a:lnTo>
                <a:close/>
              </a:path>
              <a:path w="2279650" h="2785745">
                <a:moveTo>
                  <a:pt x="185674" y="201549"/>
                </a:moveTo>
                <a:lnTo>
                  <a:pt x="157099" y="201549"/>
                </a:lnTo>
                <a:lnTo>
                  <a:pt x="157099" y="230124"/>
                </a:lnTo>
                <a:lnTo>
                  <a:pt x="185674" y="230124"/>
                </a:lnTo>
                <a:lnTo>
                  <a:pt x="185674" y="201549"/>
                </a:lnTo>
                <a:close/>
              </a:path>
              <a:path w="2279650" h="2785745">
                <a:moveTo>
                  <a:pt x="185674" y="144399"/>
                </a:moveTo>
                <a:lnTo>
                  <a:pt x="157099" y="144399"/>
                </a:lnTo>
                <a:lnTo>
                  <a:pt x="157099" y="172974"/>
                </a:lnTo>
                <a:lnTo>
                  <a:pt x="185674" y="172974"/>
                </a:lnTo>
                <a:lnTo>
                  <a:pt x="185674" y="144399"/>
                </a:lnTo>
                <a:close/>
              </a:path>
              <a:path w="2279650" h="2785745">
                <a:moveTo>
                  <a:pt x="185674" y="87249"/>
                </a:moveTo>
                <a:lnTo>
                  <a:pt x="157099" y="87249"/>
                </a:lnTo>
                <a:lnTo>
                  <a:pt x="157099" y="115824"/>
                </a:lnTo>
                <a:lnTo>
                  <a:pt x="185674" y="115824"/>
                </a:lnTo>
                <a:lnTo>
                  <a:pt x="185674" y="87249"/>
                </a:lnTo>
                <a:close/>
              </a:path>
              <a:path w="2279650" h="2785745">
                <a:moveTo>
                  <a:pt x="185674" y="42799"/>
                </a:moveTo>
                <a:lnTo>
                  <a:pt x="184150" y="44348"/>
                </a:lnTo>
                <a:lnTo>
                  <a:pt x="184150" y="28575"/>
                </a:lnTo>
                <a:lnTo>
                  <a:pt x="157099" y="28575"/>
                </a:lnTo>
                <a:lnTo>
                  <a:pt x="157099" y="58674"/>
                </a:lnTo>
                <a:lnTo>
                  <a:pt x="185674" y="58674"/>
                </a:lnTo>
                <a:lnTo>
                  <a:pt x="185674" y="57150"/>
                </a:lnTo>
                <a:lnTo>
                  <a:pt x="185674" y="42799"/>
                </a:lnTo>
                <a:close/>
              </a:path>
              <a:path w="2279650" h="2785745">
                <a:moveTo>
                  <a:pt x="241300" y="28575"/>
                </a:moveTo>
                <a:lnTo>
                  <a:pt x="212725" y="28575"/>
                </a:lnTo>
                <a:lnTo>
                  <a:pt x="212725" y="57150"/>
                </a:lnTo>
                <a:lnTo>
                  <a:pt x="241300" y="57150"/>
                </a:lnTo>
                <a:lnTo>
                  <a:pt x="241300" y="28575"/>
                </a:lnTo>
                <a:close/>
              </a:path>
              <a:path w="2279650" h="2785745">
                <a:moveTo>
                  <a:pt x="242189" y="1630946"/>
                </a:moveTo>
                <a:lnTo>
                  <a:pt x="213614" y="1630946"/>
                </a:lnTo>
                <a:lnTo>
                  <a:pt x="213614" y="1659509"/>
                </a:lnTo>
                <a:lnTo>
                  <a:pt x="242189" y="1659509"/>
                </a:lnTo>
                <a:lnTo>
                  <a:pt x="242189" y="1630946"/>
                </a:lnTo>
                <a:close/>
              </a:path>
              <a:path w="2279650" h="2785745">
                <a:moveTo>
                  <a:pt x="298450" y="28575"/>
                </a:moveTo>
                <a:lnTo>
                  <a:pt x="269875" y="28575"/>
                </a:lnTo>
                <a:lnTo>
                  <a:pt x="269875" y="57150"/>
                </a:lnTo>
                <a:lnTo>
                  <a:pt x="298450" y="57150"/>
                </a:lnTo>
                <a:lnTo>
                  <a:pt x="298450" y="28575"/>
                </a:lnTo>
                <a:close/>
              </a:path>
              <a:path w="2279650" h="2785745">
                <a:moveTo>
                  <a:pt x="299339" y="1630946"/>
                </a:moveTo>
                <a:lnTo>
                  <a:pt x="270764" y="1630946"/>
                </a:lnTo>
                <a:lnTo>
                  <a:pt x="270764" y="1659509"/>
                </a:lnTo>
                <a:lnTo>
                  <a:pt x="299339" y="1659509"/>
                </a:lnTo>
                <a:lnTo>
                  <a:pt x="299339" y="1630946"/>
                </a:lnTo>
                <a:close/>
              </a:path>
              <a:path w="2279650" h="2785745">
                <a:moveTo>
                  <a:pt x="356489" y="1630946"/>
                </a:moveTo>
                <a:lnTo>
                  <a:pt x="327914" y="1630946"/>
                </a:lnTo>
                <a:lnTo>
                  <a:pt x="327914" y="1659509"/>
                </a:lnTo>
                <a:lnTo>
                  <a:pt x="356489" y="1659509"/>
                </a:lnTo>
                <a:lnTo>
                  <a:pt x="356489" y="1630946"/>
                </a:lnTo>
                <a:close/>
              </a:path>
              <a:path w="2279650" h="2785745">
                <a:moveTo>
                  <a:pt x="399923" y="42799"/>
                </a:moveTo>
                <a:lnTo>
                  <a:pt x="371424" y="28575"/>
                </a:lnTo>
                <a:lnTo>
                  <a:pt x="314198" y="0"/>
                </a:lnTo>
                <a:lnTo>
                  <a:pt x="314198" y="85725"/>
                </a:lnTo>
                <a:lnTo>
                  <a:pt x="371259" y="57150"/>
                </a:lnTo>
                <a:lnTo>
                  <a:pt x="399923" y="42799"/>
                </a:lnTo>
                <a:close/>
              </a:path>
              <a:path w="2279650" h="2785745">
                <a:moveTo>
                  <a:pt x="413639" y="1630946"/>
                </a:moveTo>
                <a:lnTo>
                  <a:pt x="385064" y="1630946"/>
                </a:lnTo>
                <a:lnTo>
                  <a:pt x="385064" y="1659509"/>
                </a:lnTo>
                <a:lnTo>
                  <a:pt x="413639" y="1659509"/>
                </a:lnTo>
                <a:lnTo>
                  <a:pt x="413639" y="1630946"/>
                </a:lnTo>
                <a:close/>
              </a:path>
              <a:path w="2279650" h="2785745">
                <a:moveTo>
                  <a:pt x="470789" y="1630946"/>
                </a:moveTo>
                <a:lnTo>
                  <a:pt x="442214" y="1630946"/>
                </a:lnTo>
                <a:lnTo>
                  <a:pt x="442214" y="1659509"/>
                </a:lnTo>
                <a:lnTo>
                  <a:pt x="470789" y="1659509"/>
                </a:lnTo>
                <a:lnTo>
                  <a:pt x="470789" y="1630946"/>
                </a:lnTo>
                <a:close/>
              </a:path>
              <a:path w="2279650" h="2785745">
                <a:moveTo>
                  <a:pt x="1204849" y="1852549"/>
                </a:moveTo>
                <a:lnTo>
                  <a:pt x="1201928" y="1852549"/>
                </a:lnTo>
                <a:lnTo>
                  <a:pt x="1176274" y="1852549"/>
                </a:lnTo>
                <a:lnTo>
                  <a:pt x="1173353" y="1852549"/>
                </a:lnTo>
                <a:lnTo>
                  <a:pt x="1173353" y="2728341"/>
                </a:lnTo>
                <a:lnTo>
                  <a:pt x="85725" y="2728341"/>
                </a:lnTo>
                <a:lnTo>
                  <a:pt x="85725" y="2699766"/>
                </a:lnTo>
                <a:lnTo>
                  <a:pt x="0" y="2742565"/>
                </a:lnTo>
                <a:lnTo>
                  <a:pt x="85725" y="2785491"/>
                </a:lnTo>
                <a:lnTo>
                  <a:pt x="85725" y="2756916"/>
                </a:lnTo>
                <a:lnTo>
                  <a:pt x="1201928" y="2756916"/>
                </a:lnTo>
                <a:lnTo>
                  <a:pt x="1201928" y="2742565"/>
                </a:lnTo>
                <a:lnTo>
                  <a:pt x="1201928" y="2738374"/>
                </a:lnTo>
                <a:lnTo>
                  <a:pt x="1204849" y="2738374"/>
                </a:lnTo>
                <a:lnTo>
                  <a:pt x="1204849" y="2709799"/>
                </a:lnTo>
                <a:lnTo>
                  <a:pt x="1201928" y="2709799"/>
                </a:lnTo>
                <a:lnTo>
                  <a:pt x="1201928" y="2681224"/>
                </a:lnTo>
                <a:lnTo>
                  <a:pt x="1204849" y="2681224"/>
                </a:lnTo>
                <a:lnTo>
                  <a:pt x="1204849" y="2652649"/>
                </a:lnTo>
                <a:lnTo>
                  <a:pt x="1201928" y="2652649"/>
                </a:lnTo>
                <a:lnTo>
                  <a:pt x="1201928" y="2624074"/>
                </a:lnTo>
                <a:lnTo>
                  <a:pt x="1204849" y="2624074"/>
                </a:lnTo>
                <a:lnTo>
                  <a:pt x="1204849" y="2595499"/>
                </a:lnTo>
                <a:lnTo>
                  <a:pt x="1201928" y="2595499"/>
                </a:lnTo>
                <a:lnTo>
                  <a:pt x="1201928" y="2566924"/>
                </a:lnTo>
                <a:lnTo>
                  <a:pt x="1204849" y="2566924"/>
                </a:lnTo>
                <a:lnTo>
                  <a:pt x="1204849" y="2538349"/>
                </a:lnTo>
                <a:lnTo>
                  <a:pt x="1201928" y="2538349"/>
                </a:lnTo>
                <a:lnTo>
                  <a:pt x="1201928" y="2509774"/>
                </a:lnTo>
                <a:lnTo>
                  <a:pt x="1204849" y="2509774"/>
                </a:lnTo>
                <a:lnTo>
                  <a:pt x="1204849" y="2481199"/>
                </a:lnTo>
                <a:lnTo>
                  <a:pt x="1201928" y="2481199"/>
                </a:lnTo>
                <a:lnTo>
                  <a:pt x="1201928" y="2452624"/>
                </a:lnTo>
                <a:lnTo>
                  <a:pt x="1204849" y="2452624"/>
                </a:lnTo>
                <a:lnTo>
                  <a:pt x="1204849" y="2424049"/>
                </a:lnTo>
                <a:lnTo>
                  <a:pt x="1201928" y="2424049"/>
                </a:lnTo>
                <a:lnTo>
                  <a:pt x="1201928" y="2395474"/>
                </a:lnTo>
                <a:lnTo>
                  <a:pt x="1204849" y="2395474"/>
                </a:lnTo>
                <a:lnTo>
                  <a:pt x="1204849" y="2366899"/>
                </a:lnTo>
                <a:lnTo>
                  <a:pt x="1201928" y="2366899"/>
                </a:lnTo>
                <a:lnTo>
                  <a:pt x="1201928" y="2338324"/>
                </a:lnTo>
                <a:lnTo>
                  <a:pt x="1204849" y="2338324"/>
                </a:lnTo>
                <a:lnTo>
                  <a:pt x="1204849" y="2309749"/>
                </a:lnTo>
                <a:lnTo>
                  <a:pt x="1201928" y="2309749"/>
                </a:lnTo>
                <a:lnTo>
                  <a:pt x="1201928" y="2281174"/>
                </a:lnTo>
                <a:lnTo>
                  <a:pt x="1204849" y="2281174"/>
                </a:lnTo>
                <a:lnTo>
                  <a:pt x="1204849" y="2252599"/>
                </a:lnTo>
                <a:lnTo>
                  <a:pt x="1201928" y="2252599"/>
                </a:lnTo>
                <a:lnTo>
                  <a:pt x="1201928" y="2224024"/>
                </a:lnTo>
                <a:lnTo>
                  <a:pt x="1204849" y="2224024"/>
                </a:lnTo>
                <a:lnTo>
                  <a:pt x="1204849" y="2195449"/>
                </a:lnTo>
                <a:lnTo>
                  <a:pt x="1201928" y="2195449"/>
                </a:lnTo>
                <a:lnTo>
                  <a:pt x="1201928" y="2166874"/>
                </a:lnTo>
                <a:lnTo>
                  <a:pt x="1204849" y="2166874"/>
                </a:lnTo>
                <a:lnTo>
                  <a:pt x="1204849" y="2138299"/>
                </a:lnTo>
                <a:lnTo>
                  <a:pt x="1201928" y="2138299"/>
                </a:lnTo>
                <a:lnTo>
                  <a:pt x="1201928" y="2109724"/>
                </a:lnTo>
                <a:lnTo>
                  <a:pt x="1204849" y="2109724"/>
                </a:lnTo>
                <a:lnTo>
                  <a:pt x="1204849" y="2081149"/>
                </a:lnTo>
                <a:lnTo>
                  <a:pt x="1201928" y="2081149"/>
                </a:lnTo>
                <a:lnTo>
                  <a:pt x="1201928" y="2052574"/>
                </a:lnTo>
                <a:lnTo>
                  <a:pt x="1204849" y="2052574"/>
                </a:lnTo>
                <a:lnTo>
                  <a:pt x="1204849" y="2023999"/>
                </a:lnTo>
                <a:lnTo>
                  <a:pt x="1201928" y="2023999"/>
                </a:lnTo>
                <a:lnTo>
                  <a:pt x="1201928" y="1995424"/>
                </a:lnTo>
                <a:lnTo>
                  <a:pt x="1204849" y="1995424"/>
                </a:lnTo>
                <a:lnTo>
                  <a:pt x="1204849" y="1966849"/>
                </a:lnTo>
                <a:lnTo>
                  <a:pt x="1201928" y="1966849"/>
                </a:lnTo>
                <a:lnTo>
                  <a:pt x="1201928" y="1938274"/>
                </a:lnTo>
                <a:lnTo>
                  <a:pt x="1204849" y="1938274"/>
                </a:lnTo>
                <a:lnTo>
                  <a:pt x="1204849" y="1909699"/>
                </a:lnTo>
                <a:lnTo>
                  <a:pt x="1201928" y="1909699"/>
                </a:lnTo>
                <a:lnTo>
                  <a:pt x="1201928" y="1881124"/>
                </a:lnTo>
                <a:lnTo>
                  <a:pt x="1204849" y="1881124"/>
                </a:lnTo>
                <a:lnTo>
                  <a:pt x="1204849" y="1852549"/>
                </a:lnTo>
                <a:close/>
              </a:path>
              <a:path w="2279650" h="2785745">
                <a:moveTo>
                  <a:pt x="1243584" y="2728341"/>
                </a:moveTo>
                <a:lnTo>
                  <a:pt x="1215009" y="2728341"/>
                </a:lnTo>
                <a:lnTo>
                  <a:pt x="1215009" y="2756916"/>
                </a:lnTo>
                <a:lnTo>
                  <a:pt x="1243584" y="2756916"/>
                </a:lnTo>
                <a:lnTo>
                  <a:pt x="1243584" y="2728341"/>
                </a:lnTo>
                <a:close/>
              </a:path>
              <a:path w="2279650" h="2785745">
                <a:moveTo>
                  <a:pt x="1300734" y="2728341"/>
                </a:moveTo>
                <a:lnTo>
                  <a:pt x="1272159" y="2728341"/>
                </a:lnTo>
                <a:lnTo>
                  <a:pt x="1272159" y="2756916"/>
                </a:lnTo>
                <a:lnTo>
                  <a:pt x="1300734" y="2756916"/>
                </a:lnTo>
                <a:lnTo>
                  <a:pt x="1300734" y="2728341"/>
                </a:lnTo>
                <a:close/>
              </a:path>
              <a:path w="2279650" h="2785745">
                <a:moveTo>
                  <a:pt x="1357884" y="2728341"/>
                </a:moveTo>
                <a:lnTo>
                  <a:pt x="1329309" y="2728341"/>
                </a:lnTo>
                <a:lnTo>
                  <a:pt x="1329309" y="2756916"/>
                </a:lnTo>
                <a:lnTo>
                  <a:pt x="1357884" y="2756916"/>
                </a:lnTo>
                <a:lnTo>
                  <a:pt x="1357884" y="2728341"/>
                </a:lnTo>
                <a:close/>
              </a:path>
              <a:path w="2279650" h="2785745">
                <a:moveTo>
                  <a:pt x="1415034" y="2728341"/>
                </a:moveTo>
                <a:lnTo>
                  <a:pt x="1386459" y="2728341"/>
                </a:lnTo>
                <a:lnTo>
                  <a:pt x="1386459" y="2756916"/>
                </a:lnTo>
                <a:lnTo>
                  <a:pt x="1415034" y="2756916"/>
                </a:lnTo>
                <a:lnTo>
                  <a:pt x="1415034" y="2728341"/>
                </a:lnTo>
                <a:close/>
              </a:path>
              <a:path w="2279650" h="2785745">
                <a:moveTo>
                  <a:pt x="1472184" y="2728341"/>
                </a:moveTo>
                <a:lnTo>
                  <a:pt x="1443609" y="2728341"/>
                </a:lnTo>
                <a:lnTo>
                  <a:pt x="1443609" y="2756916"/>
                </a:lnTo>
                <a:lnTo>
                  <a:pt x="1472184" y="2756916"/>
                </a:lnTo>
                <a:lnTo>
                  <a:pt x="1472184" y="2728341"/>
                </a:lnTo>
                <a:close/>
              </a:path>
              <a:path w="2279650" h="2785745">
                <a:moveTo>
                  <a:pt x="1529334" y="2728341"/>
                </a:moveTo>
                <a:lnTo>
                  <a:pt x="1500759" y="2728341"/>
                </a:lnTo>
                <a:lnTo>
                  <a:pt x="1500759" y="2756916"/>
                </a:lnTo>
                <a:lnTo>
                  <a:pt x="1529334" y="2756916"/>
                </a:lnTo>
                <a:lnTo>
                  <a:pt x="1529334" y="2728341"/>
                </a:lnTo>
                <a:close/>
              </a:path>
              <a:path w="2279650" h="2785745">
                <a:moveTo>
                  <a:pt x="1586484" y="2728341"/>
                </a:moveTo>
                <a:lnTo>
                  <a:pt x="1557909" y="2728341"/>
                </a:lnTo>
                <a:lnTo>
                  <a:pt x="1557909" y="2756916"/>
                </a:lnTo>
                <a:lnTo>
                  <a:pt x="1586484" y="2756916"/>
                </a:lnTo>
                <a:lnTo>
                  <a:pt x="1586484" y="2728341"/>
                </a:lnTo>
                <a:close/>
              </a:path>
              <a:path w="2279650" h="2785745">
                <a:moveTo>
                  <a:pt x="1643634" y="2728341"/>
                </a:moveTo>
                <a:lnTo>
                  <a:pt x="1615059" y="2728341"/>
                </a:lnTo>
                <a:lnTo>
                  <a:pt x="1615059" y="2756916"/>
                </a:lnTo>
                <a:lnTo>
                  <a:pt x="1643634" y="2756916"/>
                </a:lnTo>
                <a:lnTo>
                  <a:pt x="1643634" y="2728341"/>
                </a:lnTo>
                <a:close/>
              </a:path>
              <a:path w="2279650" h="2785745">
                <a:moveTo>
                  <a:pt x="1700784" y="2728341"/>
                </a:moveTo>
                <a:lnTo>
                  <a:pt x="1672209" y="2728341"/>
                </a:lnTo>
                <a:lnTo>
                  <a:pt x="1672209" y="2756916"/>
                </a:lnTo>
                <a:lnTo>
                  <a:pt x="1700784" y="2756916"/>
                </a:lnTo>
                <a:lnTo>
                  <a:pt x="1700784" y="2728341"/>
                </a:lnTo>
                <a:close/>
              </a:path>
              <a:path w="2279650" h="2785745">
                <a:moveTo>
                  <a:pt x="1757934" y="2728341"/>
                </a:moveTo>
                <a:lnTo>
                  <a:pt x="1729359" y="2728341"/>
                </a:lnTo>
                <a:lnTo>
                  <a:pt x="1729359" y="2756916"/>
                </a:lnTo>
                <a:lnTo>
                  <a:pt x="1757934" y="2756916"/>
                </a:lnTo>
                <a:lnTo>
                  <a:pt x="1757934" y="2728341"/>
                </a:lnTo>
                <a:close/>
              </a:path>
              <a:path w="2279650" h="2785745">
                <a:moveTo>
                  <a:pt x="1815084" y="2728341"/>
                </a:moveTo>
                <a:lnTo>
                  <a:pt x="1786509" y="2728341"/>
                </a:lnTo>
                <a:lnTo>
                  <a:pt x="1786509" y="2756916"/>
                </a:lnTo>
                <a:lnTo>
                  <a:pt x="1815084" y="2756916"/>
                </a:lnTo>
                <a:lnTo>
                  <a:pt x="1815084" y="2728341"/>
                </a:lnTo>
                <a:close/>
              </a:path>
              <a:path w="2279650" h="2785745">
                <a:moveTo>
                  <a:pt x="1872234" y="2728341"/>
                </a:moveTo>
                <a:lnTo>
                  <a:pt x="1843659" y="2728341"/>
                </a:lnTo>
                <a:lnTo>
                  <a:pt x="1843659" y="2756916"/>
                </a:lnTo>
                <a:lnTo>
                  <a:pt x="1872234" y="2756916"/>
                </a:lnTo>
                <a:lnTo>
                  <a:pt x="1872234" y="2728341"/>
                </a:lnTo>
                <a:close/>
              </a:path>
              <a:path w="2279650" h="2785745">
                <a:moveTo>
                  <a:pt x="1929384" y="2728341"/>
                </a:moveTo>
                <a:lnTo>
                  <a:pt x="1900809" y="2728341"/>
                </a:lnTo>
                <a:lnTo>
                  <a:pt x="1900809" y="2756916"/>
                </a:lnTo>
                <a:lnTo>
                  <a:pt x="1929384" y="2756916"/>
                </a:lnTo>
                <a:lnTo>
                  <a:pt x="1929384" y="2728341"/>
                </a:lnTo>
                <a:close/>
              </a:path>
              <a:path w="2279650" h="2785745">
                <a:moveTo>
                  <a:pt x="1986534" y="2728341"/>
                </a:moveTo>
                <a:lnTo>
                  <a:pt x="1957959" y="2728341"/>
                </a:lnTo>
                <a:lnTo>
                  <a:pt x="1957959" y="2756916"/>
                </a:lnTo>
                <a:lnTo>
                  <a:pt x="1986534" y="2756916"/>
                </a:lnTo>
                <a:lnTo>
                  <a:pt x="1986534" y="2728341"/>
                </a:lnTo>
                <a:close/>
              </a:path>
              <a:path w="2279650" h="2785745">
                <a:moveTo>
                  <a:pt x="2043684" y="2728341"/>
                </a:moveTo>
                <a:lnTo>
                  <a:pt x="2015109" y="2728341"/>
                </a:lnTo>
                <a:lnTo>
                  <a:pt x="2015109" y="2756916"/>
                </a:lnTo>
                <a:lnTo>
                  <a:pt x="2043684" y="2756916"/>
                </a:lnTo>
                <a:lnTo>
                  <a:pt x="2043684" y="2728341"/>
                </a:lnTo>
                <a:close/>
              </a:path>
              <a:path w="2279650" h="2785745">
                <a:moveTo>
                  <a:pt x="2100834" y="2728341"/>
                </a:moveTo>
                <a:lnTo>
                  <a:pt x="2072259" y="2728341"/>
                </a:lnTo>
                <a:lnTo>
                  <a:pt x="2072259" y="2756916"/>
                </a:lnTo>
                <a:lnTo>
                  <a:pt x="2100834" y="2756916"/>
                </a:lnTo>
                <a:lnTo>
                  <a:pt x="2100834" y="2728341"/>
                </a:lnTo>
                <a:close/>
              </a:path>
              <a:path w="2279650" h="2785745">
                <a:moveTo>
                  <a:pt x="2157984" y="2728341"/>
                </a:moveTo>
                <a:lnTo>
                  <a:pt x="2129409" y="2728341"/>
                </a:lnTo>
                <a:lnTo>
                  <a:pt x="2129409" y="2756916"/>
                </a:lnTo>
                <a:lnTo>
                  <a:pt x="2157984" y="2756916"/>
                </a:lnTo>
                <a:lnTo>
                  <a:pt x="2157984" y="2728341"/>
                </a:lnTo>
                <a:close/>
              </a:path>
              <a:path w="2279650" h="2785745">
                <a:moveTo>
                  <a:pt x="2279650" y="2742565"/>
                </a:moveTo>
                <a:lnTo>
                  <a:pt x="2251151" y="2728341"/>
                </a:lnTo>
                <a:lnTo>
                  <a:pt x="2193925" y="2699766"/>
                </a:lnTo>
                <a:lnTo>
                  <a:pt x="2193925" y="2728341"/>
                </a:lnTo>
                <a:lnTo>
                  <a:pt x="2186559" y="2728341"/>
                </a:lnTo>
                <a:lnTo>
                  <a:pt x="2186559" y="2756916"/>
                </a:lnTo>
                <a:lnTo>
                  <a:pt x="2193925" y="2756916"/>
                </a:lnTo>
                <a:lnTo>
                  <a:pt x="2193925" y="2785491"/>
                </a:lnTo>
                <a:lnTo>
                  <a:pt x="2250986" y="2756916"/>
                </a:lnTo>
                <a:lnTo>
                  <a:pt x="2279650" y="2742565"/>
                </a:lnTo>
                <a:close/>
              </a:path>
              <a:path w="2279650" h="2785745">
                <a:moveTo>
                  <a:pt x="2279650" y="490601"/>
                </a:moveTo>
                <a:lnTo>
                  <a:pt x="2250986" y="476250"/>
                </a:lnTo>
                <a:lnTo>
                  <a:pt x="2193925" y="447675"/>
                </a:lnTo>
                <a:lnTo>
                  <a:pt x="2193925" y="476250"/>
                </a:lnTo>
                <a:lnTo>
                  <a:pt x="1176274" y="476250"/>
                </a:lnTo>
                <a:lnTo>
                  <a:pt x="1176274" y="1427099"/>
                </a:lnTo>
                <a:lnTo>
                  <a:pt x="1204849" y="1427099"/>
                </a:lnTo>
                <a:lnTo>
                  <a:pt x="1204849" y="504825"/>
                </a:lnTo>
                <a:lnTo>
                  <a:pt x="2193925" y="504825"/>
                </a:lnTo>
                <a:lnTo>
                  <a:pt x="2193925" y="533400"/>
                </a:lnTo>
                <a:lnTo>
                  <a:pt x="2251151" y="504825"/>
                </a:lnTo>
                <a:lnTo>
                  <a:pt x="2279650" y="490601"/>
                </a:lnTo>
                <a:close/>
              </a:path>
            </a:pathLst>
          </a:custGeom>
          <a:solidFill>
            <a:srgbClr val="6B8B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333485" y="4048061"/>
            <a:ext cx="504190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200" spc="-10">
                <a:solidFill>
                  <a:srgbClr val="6B8BE6"/>
                </a:solidFill>
                <a:latin typeface="Times New Roman"/>
                <a:cs typeface="Times New Roman"/>
              </a:rPr>
              <a:t>Select </a:t>
            </a:r>
            <a:r>
              <a:rPr dirty="0" sz="1200" spc="-20">
                <a:solidFill>
                  <a:srgbClr val="6B8BE6"/>
                </a:solidFill>
                <a:latin typeface="Times New Roman"/>
                <a:cs typeface="Times New Roman"/>
              </a:rPr>
              <a:t>best </a:t>
            </a:r>
            <a:r>
              <a:rPr dirty="0" sz="1200" spc="-10">
                <a:solidFill>
                  <a:srgbClr val="6B8BE6"/>
                </a:solidFill>
                <a:latin typeface="Times New Roman"/>
                <a:cs typeface="Times New Roman"/>
              </a:rPr>
              <a:t>weights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67900" y="3381375"/>
            <a:ext cx="1838325" cy="1619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237490">
              <a:lnSpc>
                <a:spcPts val="1265"/>
              </a:lnSpc>
            </a:pPr>
            <a:r>
              <a:rPr dirty="0" sz="1100">
                <a:latin typeface="Tahoma"/>
                <a:cs typeface="Tahoma"/>
              </a:rPr>
              <a:t>Best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Alignment</a:t>
            </a:r>
            <a:r>
              <a:rPr dirty="0" sz="1100" spc="6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Kernel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45984" y="2720911"/>
            <a:ext cx="523240" cy="400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40"/>
              </a:spcBef>
            </a:pPr>
            <a:r>
              <a:rPr dirty="0" sz="1200" spc="-10">
                <a:solidFill>
                  <a:srgbClr val="6B8BE6"/>
                </a:solidFill>
                <a:latin typeface="Times New Roman"/>
                <a:cs typeface="Times New Roman"/>
              </a:rPr>
              <a:t>Update </a:t>
            </a:r>
            <a:r>
              <a:rPr dirty="0" sz="1200" spc="-25">
                <a:solidFill>
                  <a:srgbClr val="6B8BE6"/>
                </a:solidFill>
                <a:latin typeface="Times New Roman"/>
                <a:cs typeface="Times New Roman"/>
              </a:rPr>
              <a:t>Weights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75"/>
              <a:t>Code</a:t>
            </a:r>
            <a:r>
              <a:rPr dirty="0" spc="-495"/>
              <a:t> </a:t>
            </a:r>
            <a:r>
              <a:rPr dirty="0" spc="-215"/>
              <a:t>Walkthrough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23900" y="2209800"/>
            <a:ext cx="3810000" cy="3810000"/>
            <a:chOff x="723900" y="2209800"/>
            <a:chExt cx="3810000" cy="381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425" y="2219325"/>
              <a:ext cx="3790950" cy="37909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28662" y="2214562"/>
              <a:ext cx="3800475" cy="3800475"/>
            </a:xfrm>
            <a:custGeom>
              <a:avLst/>
              <a:gdLst/>
              <a:ahLst/>
              <a:cxnLst/>
              <a:rect l="l" t="t" r="r" b="b"/>
              <a:pathLst>
                <a:path w="3800475" h="3800475">
                  <a:moveTo>
                    <a:pt x="0" y="3800475"/>
                  </a:moveTo>
                  <a:lnTo>
                    <a:pt x="3800475" y="3800475"/>
                  </a:lnTo>
                  <a:lnTo>
                    <a:pt x="3800475" y="0"/>
                  </a:lnTo>
                  <a:lnTo>
                    <a:pt x="0" y="0"/>
                  </a:lnTo>
                  <a:lnTo>
                    <a:pt x="0" y="38004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28545" y="1941131"/>
            <a:ext cx="16090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70" b="1">
                <a:latin typeface="Tahoma"/>
                <a:cs typeface="Tahoma"/>
                <a:hlinkClick r:id="rId3"/>
              </a:rPr>
              <a:t>DR</a:t>
            </a:r>
            <a:r>
              <a:rPr dirty="0" sz="1400" spc="-40" b="1">
                <a:latin typeface="Tahoma"/>
                <a:cs typeface="Tahoma"/>
                <a:hlinkClick r:id="rId3"/>
              </a:rPr>
              <a:t> </a:t>
            </a:r>
            <a:r>
              <a:rPr dirty="0" sz="1400" spc="-105" b="1">
                <a:latin typeface="Tahoma"/>
                <a:cs typeface="Tahoma"/>
                <a:hlinkClick r:id="rId3"/>
              </a:rPr>
              <a:t>Quantum</a:t>
            </a:r>
            <a:r>
              <a:rPr dirty="0" sz="1400" spc="-70" b="1">
                <a:latin typeface="Tahoma"/>
                <a:cs typeface="Tahoma"/>
                <a:hlinkClick r:id="rId3"/>
              </a:rPr>
              <a:t> </a:t>
            </a:r>
            <a:r>
              <a:rPr dirty="0" sz="1400" spc="-45" b="1">
                <a:latin typeface="Tahoma"/>
                <a:cs typeface="Tahoma"/>
                <a:hlinkClick r:id="rId3"/>
              </a:rPr>
              <a:t>Model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7375" y="2543175"/>
            <a:ext cx="54102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030" y="4357687"/>
            <a:ext cx="8891270" cy="10979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195"/>
              </a:lnSpc>
              <a:spcBef>
                <a:spcPts val="130"/>
              </a:spcBef>
            </a:pPr>
            <a:r>
              <a:rPr dirty="0" sz="4400" spc="-155">
                <a:solidFill>
                  <a:srgbClr val="FFFFFF"/>
                </a:solidFill>
                <a:latin typeface="Trebuchet MS"/>
                <a:cs typeface="Trebuchet MS"/>
              </a:rPr>
              <a:t>Section</a:t>
            </a:r>
            <a:r>
              <a:rPr dirty="0" sz="4400" spc="-4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9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4400" spc="-4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80">
                <a:solidFill>
                  <a:srgbClr val="FFFFFF"/>
                </a:solidFill>
                <a:latin typeface="Trebuchet MS"/>
                <a:cs typeface="Trebuchet MS"/>
              </a:rPr>
              <a:t>Quantum</a:t>
            </a:r>
            <a:r>
              <a:rPr dirty="0" sz="4400" spc="-4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45">
                <a:solidFill>
                  <a:srgbClr val="FFFFFF"/>
                </a:solidFill>
                <a:latin typeface="Trebuchet MS"/>
                <a:cs typeface="Trebuchet MS"/>
              </a:rPr>
              <a:t>Machine</a:t>
            </a:r>
            <a:r>
              <a:rPr dirty="0" sz="4400" spc="-4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80">
                <a:solidFill>
                  <a:srgbClr val="FFFFFF"/>
                </a:solidFill>
                <a:latin typeface="Trebuchet MS"/>
                <a:cs typeface="Trebuchet MS"/>
              </a:rPr>
              <a:t>Learning.</a:t>
            </a:r>
            <a:endParaRPr sz="4400">
              <a:latin typeface="Trebuchet MS"/>
              <a:cs typeface="Trebuchet MS"/>
            </a:endParaRPr>
          </a:p>
          <a:p>
            <a:pPr marL="12700">
              <a:lnSpc>
                <a:spcPts val="3215"/>
              </a:lnSpc>
            </a:pPr>
            <a:r>
              <a:rPr dirty="0" sz="2750" spc="80">
                <a:solidFill>
                  <a:srgbClr val="FFFFFF"/>
                </a:solidFill>
                <a:latin typeface="Trebuchet MS"/>
                <a:cs typeface="Trebuchet MS"/>
              </a:rPr>
              <a:t>QML</a:t>
            </a:r>
            <a:r>
              <a:rPr dirty="0" sz="2750" spc="-2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Trebuchet MS"/>
                <a:cs typeface="Trebuchet MS"/>
              </a:rPr>
              <a:t>Overview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15"/>
              <a:t>Anatomy</a:t>
            </a:r>
            <a:r>
              <a:rPr dirty="0" spc="-455"/>
              <a:t> </a:t>
            </a:r>
            <a:r>
              <a:rPr dirty="0" spc="-254"/>
              <a:t>of</a:t>
            </a:r>
            <a:r>
              <a:rPr dirty="0" spc="-465"/>
              <a:t> </a:t>
            </a:r>
            <a:r>
              <a:rPr dirty="0" spc="-170"/>
              <a:t>a</a:t>
            </a:r>
            <a:r>
              <a:rPr dirty="0" spc="-480"/>
              <a:t> </a:t>
            </a:r>
            <a:r>
              <a:rPr dirty="0" spc="60"/>
              <a:t>QML</a:t>
            </a:r>
            <a:r>
              <a:rPr dirty="0" spc="-455"/>
              <a:t> </a:t>
            </a:r>
            <a:r>
              <a:rPr dirty="0" spc="-180"/>
              <a:t>Circuit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29125" y="2286000"/>
            <a:ext cx="7210425" cy="3295650"/>
            <a:chOff x="4429125" y="2286000"/>
            <a:chExt cx="7210425" cy="3295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25" y="2286000"/>
              <a:ext cx="7210425" cy="32956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962525" y="3133725"/>
              <a:ext cx="1428750" cy="2314575"/>
            </a:xfrm>
            <a:custGeom>
              <a:avLst/>
              <a:gdLst/>
              <a:ahLst/>
              <a:cxnLst/>
              <a:rect l="l" t="t" r="r" b="b"/>
              <a:pathLst>
                <a:path w="1428750" h="2314575">
                  <a:moveTo>
                    <a:pt x="1428750" y="0"/>
                  </a:moveTo>
                  <a:lnTo>
                    <a:pt x="0" y="0"/>
                  </a:lnTo>
                  <a:lnTo>
                    <a:pt x="0" y="2314575"/>
                  </a:lnTo>
                  <a:lnTo>
                    <a:pt x="1428750" y="2314575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C00000">
                <a:alpha val="1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62525" y="3133725"/>
              <a:ext cx="1428750" cy="2314575"/>
            </a:xfrm>
            <a:custGeom>
              <a:avLst/>
              <a:gdLst/>
              <a:ahLst/>
              <a:cxnLst/>
              <a:rect l="l" t="t" r="r" b="b"/>
              <a:pathLst>
                <a:path w="1428750" h="2314575">
                  <a:moveTo>
                    <a:pt x="0" y="2314575"/>
                  </a:moveTo>
                  <a:lnTo>
                    <a:pt x="1428750" y="2314575"/>
                  </a:lnTo>
                  <a:lnTo>
                    <a:pt x="1428750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66737" y="3666426"/>
            <a:ext cx="3922395" cy="1238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Segoe UI"/>
                <a:cs typeface="Segoe UI"/>
              </a:rPr>
              <a:t>Data</a:t>
            </a:r>
            <a:r>
              <a:rPr dirty="0" sz="1550" spc="95">
                <a:latin typeface="Segoe UI"/>
                <a:cs typeface="Segoe UI"/>
              </a:rPr>
              <a:t> </a:t>
            </a:r>
            <a:r>
              <a:rPr dirty="0" sz="1550" spc="-10">
                <a:latin typeface="Segoe UI"/>
                <a:cs typeface="Segoe UI"/>
              </a:rPr>
              <a:t>Encoding</a:t>
            </a:r>
            <a:endParaRPr sz="1550">
              <a:latin typeface="Segoe UI"/>
              <a:cs typeface="Segoe UI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In</a:t>
            </a:r>
            <a:r>
              <a:rPr dirty="0" sz="1550" spc="2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order</a:t>
            </a:r>
            <a:r>
              <a:rPr dirty="0" sz="1550" spc="22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21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compute</a:t>
            </a:r>
            <a:r>
              <a:rPr dirty="0" sz="1550" spc="2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on</a:t>
            </a:r>
            <a:r>
              <a:rPr dirty="0" sz="1550" spc="18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classical</a:t>
            </a:r>
            <a:r>
              <a:rPr dirty="0" sz="1550" spc="20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data,</a:t>
            </a:r>
            <a:r>
              <a:rPr dirty="0" sz="1550" spc="18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245"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need</a:t>
            </a:r>
            <a:endParaRPr sz="1550">
              <a:latin typeface="Times New Roman"/>
              <a:cs typeface="Times New Roman"/>
            </a:endParaRPr>
          </a:p>
          <a:p>
            <a:pPr algn="just" marL="12700" marR="8255">
              <a:lnSpc>
                <a:spcPct val="103000"/>
              </a:lnSpc>
              <a:spcBef>
                <a:spcPts val="35"/>
              </a:spcBef>
            </a:pP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encode</a:t>
            </a:r>
            <a:r>
              <a:rPr dirty="0" sz="1550" spc="229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it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into</a:t>
            </a:r>
            <a:r>
              <a:rPr dirty="0" sz="1550" spc="1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21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quantum</a:t>
            </a:r>
            <a:r>
              <a:rPr dirty="0" sz="1550" spc="2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state.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This</a:t>
            </a:r>
            <a:r>
              <a:rPr dirty="0" sz="1550" spc="1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is</a:t>
            </a:r>
            <a:r>
              <a:rPr dirty="0" sz="1550" spc="215"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done </a:t>
            </a:r>
            <a:r>
              <a:rPr dirty="0" sz="1550">
                <a:latin typeface="Times New Roman"/>
                <a:cs typeface="Times New Roman"/>
              </a:rPr>
              <a:t>via</a:t>
            </a:r>
            <a:r>
              <a:rPr dirty="0" sz="1550" spc="20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some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parameterized</a:t>
            </a:r>
            <a:r>
              <a:rPr dirty="0" sz="1550" spc="1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unitary</a:t>
            </a:r>
            <a:r>
              <a:rPr dirty="0" sz="1550" spc="24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where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our</a:t>
            </a:r>
            <a:r>
              <a:rPr dirty="0" sz="1550" spc="275"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data </a:t>
            </a:r>
            <a:r>
              <a:rPr dirty="0" sz="1550">
                <a:latin typeface="Times New Roman"/>
                <a:cs typeface="Times New Roman"/>
              </a:rPr>
              <a:t>is</a:t>
            </a:r>
            <a:r>
              <a:rPr dirty="0" sz="1550" spc="6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</a:t>
            </a:r>
            <a:r>
              <a:rPr dirty="0" sz="1550" spc="5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parameter.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567301" y="4248150"/>
            <a:ext cx="402590" cy="85725"/>
          </a:xfrm>
          <a:custGeom>
            <a:avLst/>
            <a:gdLst/>
            <a:ahLst/>
            <a:cxnLst/>
            <a:rect l="l" t="t" r="r" b="b"/>
            <a:pathLst>
              <a:path w="402589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402589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402589" h="85725">
                <a:moveTo>
                  <a:pt x="402209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402209" y="57150"/>
                </a:lnTo>
                <a:lnTo>
                  <a:pt x="402209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25" y="2286000"/>
              <a:ext cx="7210425" cy="32956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448425" y="3124200"/>
              <a:ext cx="1428750" cy="2314575"/>
            </a:xfrm>
            <a:custGeom>
              <a:avLst/>
              <a:gdLst/>
              <a:ahLst/>
              <a:cxnLst/>
              <a:rect l="l" t="t" r="r" b="b"/>
              <a:pathLst>
                <a:path w="1428750" h="2314575">
                  <a:moveTo>
                    <a:pt x="1428750" y="0"/>
                  </a:moveTo>
                  <a:lnTo>
                    <a:pt x="0" y="0"/>
                  </a:lnTo>
                  <a:lnTo>
                    <a:pt x="0" y="2314575"/>
                  </a:lnTo>
                  <a:lnTo>
                    <a:pt x="1428750" y="2314575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C00000">
                <a:alpha val="1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448425" y="3124200"/>
              <a:ext cx="1428750" cy="2314575"/>
            </a:xfrm>
            <a:custGeom>
              <a:avLst/>
              <a:gdLst/>
              <a:ahLst/>
              <a:cxnLst/>
              <a:rect l="l" t="t" r="r" b="b"/>
              <a:pathLst>
                <a:path w="1428750" h="2314575">
                  <a:moveTo>
                    <a:pt x="0" y="2314575"/>
                  </a:moveTo>
                  <a:lnTo>
                    <a:pt x="1428750" y="2314575"/>
                  </a:lnTo>
                  <a:lnTo>
                    <a:pt x="1428750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4657" y="3657536"/>
            <a:ext cx="3948429" cy="1238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1153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Segoe UI"/>
                <a:cs typeface="Segoe UI"/>
              </a:rPr>
              <a:t>Trainable</a:t>
            </a:r>
            <a:r>
              <a:rPr dirty="0" sz="1550" spc="75">
                <a:latin typeface="Segoe UI"/>
                <a:cs typeface="Segoe UI"/>
              </a:rPr>
              <a:t> </a:t>
            </a:r>
            <a:r>
              <a:rPr dirty="0" sz="1550">
                <a:latin typeface="Segoe UI"/>
                <a:cs typeface="Segoe UI"/>
              </a:rPr>
              <a:t>Quantum</a:t>
            </a:r>
            <a:r>
              <a:rPr dirty="0" sz="1550" spc="145">
                <a:latin typeface="Segoe UI"/>
                <a:cs typeface="Segoe UI"/>
              </a:rPr>
              <a:t> </a:t>
            </a:r>
            <a:r>
              <a:rPr dirty="0" sz="1550" spc="-10">
                <a:latin typeface="Segoe UI"/>
                <a:cs typeface="Segoe UI"/>
              </a:rPr>
              <a:t>Circuit</a:t>
            </a:r>
            <a:endParaRPr sz="1550">
              <a:latin typeface="Segoe UI"/>
              <a:cs typeface="Segoe UI"/>
            </a:endParaRPr>
          </a:p>
          <a:p>
            <a:pPr algn="just" marL="50800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Also</a:t>
            </a:r>
            <a:r>
              <a:rPr dirty="0" sz="1550" spc="37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known</a:t>
            </a:r>
            <a:r>
              <a:rPr dirty="0" sz="1550" spc="40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as</a:t>
            </a:r>
            <a:r>
              <a:rPr dirty="0" sz="1550" spc="37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“Parameterized</a:t>
            </a:r>
            <a:r>
              <a:rPr dirty="0" sz="1550" spc="409">
                <a:latin typeface="Times New Roman"/>
                <a:cs typeface="Times New Roman"/>
              </a:rPr>
              <a:t>  </a:t>
            </a:r>
            <a:r>
              <a:rPr dirty="0" sz="1550" spc="-10">
                <a:latin typeface="Times New Roman"/>
                <a:cs typeface="Times New Roman"/>
              </a:rPr>
              <a:t>Quantum</a:t>
            </a:r>
            <a:endParaRPr sz="1550">
              <a:latin typeface="Times New Roman"/>
              <a:cs typeface="Times New Roman"/>
            </a:endParaRPr>
          </a:p>
          <a:p>
            <a:pPr algn="just" marL="50800" marR="43180">
              <a:lnSpc>
                <a:spcPct val="102899"/>
              </a:lnSpc>
              <a:spcBef>
                <a:spcPts val="40"/>
              </a:spcBef>
            </a:pPr>
            <a:r>
              <a:rPr dirty="0" sz="1550">
                <a:latin typeface="Times New Roman"/>
                <a:cs typeface="Times New Roman"/>
              </a:rPr>
              <a:t>Circuits”</a:t>
            </a:r>
            <a:r>
              <a:rPr dirty="0" sz="1550" spc="23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(PQC).</a:t>
            </a:r>
            <a:r>
              <a:rPr dirty="0" sz="1550" spc="229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They</a:t>
            </a:r>
            <a:r>
              <a:rPr dirty="0" sz="1550" spc="25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normally</a:t>
            </a:r>
            <a:r>
              <a:rPr dirty="0" sz="1550" spc="2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use</a:t>
            </a:r>
            <a:r>
              <a:rPr dirty="0" sz="1550" spc="24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rotational </a:t>
            </a:r>
            <a:r>
              <a:rPr dirty="0" sz="1550">
                <a:latin typeface="Times New Roman"/>
                <a:cs typeface="Times New Roman"/>
              </a:rPr>
              <a:t>gates</a:t>
            </a:r>
            <a:r>
              <a:rPr dirty="0" sz="1550" spc="254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(</a:t>
            </a:r>
            <a:r>
              <a:rPr dirty="0" sz="1550" spc="15">
                <a:latin typeface="Times New Roman"/>
                <a:cs typeface="Times New Roman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𝑋</a:t>
            </a:r>
            <a:r>
              <a:rPr dirty="0" sz="1550">
                <a:latin typeface="Cambria Math"/>
                <a:cs typeface="Cambria Math"/>
              </a:rPr>
              <a:t>,</a:t>
            </a:r>
            <a:r>
              <a:rPr dirty="0" sz="1550" spc="-40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𝑌</a:t>
            </a:r>
            <a:r>
              <a:rPr dirty="0" sz="1550">
                <a:latin typeface="Cambria Math"/>
                <a:cs typeface="Cambria Math"/>
              </a:rPr>
              <a:t>,</a:t>
            </a:r>
            <a:r>
              <a:rPr dirty="0" sz="1550" spc="-45">
                <a:latin typeface="Cambria Math"/>
                <a:cs typeface="Cambria Math"/>
              </a:rPr>
              <a:t> </a:t>
            </a:r>
            <a:r>
              <a:rPr dirty="0" sz="1550">
                <a:latin typeface="Cambria Math"/>
                <a:cs typeface="Cambria Math"/>
              </a:rPr>
              <a:t>𝑅</a:t>
            </a:r>
            <a:r>
              <a:rPr dirty="0" baseline="-16203" sz="1800">
                <a:latin typeface="Cambria Math"/>
                <a:cs typeface="Cambria Math"/>
              </a:rPr>
              <a:t>𝑍</a:t>
            </a:r>
            <a:r>
              <a:rPr dirty="0" sz="1550">
                <a:latin typeface="Cambria Math"/>
                <a:cs typeface="Cambria Math"/>
              </a:rPr>
              <a:t>)</a:t>
            </a:r>
            <a:r>
              <a:rPr dirty="0" sz="1550" spc="445">
                <a:latin typeface="Cambria Math"/>
                <a:cs typeface="Cambria Math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with</a:t>
            </a:r>
            <a:r>
              <a:rPr dirty="0" sz="1550" spc="280">
                <a:latin typeface="Times New Roman"/>
                <a:cs typeface="Times New Roman"/>
              </a:rPr>
              <a:t> 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trainable</a:t>
            </a:r>
            <a:r>
              <a:rPr dirty="0" u="sng" sz="1550" spc="25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5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rotational</a:t>
            </a:r>
            <a:r>
              <a:rPr dirty="0" sz="1550" spc="-10">
                <a:latin typeface="Times New Roman"/>
                <a:cs typeface="Times New Roman"/>
              </a:rPr>
              <a:t> </a:t>
            </a:r>
            <a:r>
              <a:rPr dirty="0" u="sng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angles</a:t>
            </a:r>
            <a:r>
              <a:rPr dirty="0" u="sng" sz="1550" spc="11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550" spc="-20">
                <a:latin typeface="Times New Roman"/>
                <a:cs typeface="Times New Roman"/>
              </a:rPr>
              <a:t>(</a:t>
            </a:r>
            <a:r>
              <a:rPr dirty="0" sz="1550" spc="-20">
                <a:latin typeface="Cambria Math"/>
                <a:cs typeface="Cambria Math"/>
              </a:rPr>
              <a:t>𝜃</a:t>
            </a:r>
            <a:r>
              <a:rPr dirty="0" sz="1550" spc="-20">
                <a:latin typeface="Times New Roman"/>
                <a:cs typeface="Times New Roman"/>
              </a:rPr>
              <a:t>).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433951" y="4238625"/>
            <a:ext cx="2025014" cy="85725"/>
          </a:xfrm>
          <a:custGeom>
            <a:avLst/>
            <a:gdLst/>
            <a:ahLst/>
            <a:cxnLst/>
            <a:rect l="l" t="t" r="r" b="b"/>
            <a:pathLst>
              <a:path w="2025014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2025014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2025014" h="85725">
                <a:moveTo>
                  <a:pt x="2025014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2025014" y="57150"/>
                </a:lnTo>
                <a:lnTo>
                  <a:pt x="2025014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15"/>
              <a:t>Anatomy</a:t>
            </a:r>
            <a:r>
              <a:rPr dirty="0" spc="-455"/>
              <a:t> </a:t>
            </a:r>
            <a:r>
              <a:rPr dirty="0" spc="-254"/>
              <a:t>of</a:t>
            </a:r>
            <a:r>
              <a:rPr dirty="0" spc="-465"/>
              <a:t> </a:t>
            </a:r>
            <a:r>
              <a:rPr dirty="0" spc="-170"/>
              <a:t>a</a:t>
            </a:r>
            <a:r>
              <a:rPr dirty="0" spc="-480"/>
              <a:t> </a:t>
            </a:r>
            <a:r>
              <a:rPr dirty="0" spc="60"/>
              <a:t>QML</a:t>
            </a:r>
            <a:r>
              <a:rPr dirty="0" spc="-455"/>
              <a:t> </a:t>
            </a:r>
            <a:r>
              <a:rPr dirty="0" spc="-180"/>
              <a:t>Circuit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5" y="2286000"/>
            <a:ext cx="7210425" cy="3295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15"/>
              <a:t>Anatomy</a:t>
            </a:r>
            <a:r>
              <a:rPr dirty="0" spc="-455"/>
              <a:t> </a:t>
            </a:r>
            <a:r>
              <a:rPr dirty="0" spc="-254"/>
              <a:t>of</a:t>
            </a:r>
            <a:r>
              <a:rPr dirty="0" spc="-465"/>
              <a:t> </a:t>
            </a:r>
            <a:r>
              <a:rPr dirty="0" spc="-170"/>
              <a:t>a</a:t>
            </a:r>
            <a:r>
              <a:rPr dirty="0" spc="-480"/>
              <a:t> </a:t>
            </a:r>
            <a:r>
              <a:rPr dirty="0" spc="60"/>
              <a:t>QML</a:t>
            </a:r>
            <a:r>
              <a:rPr dirty="0" spc="-455"/>
              <a:t> </a:t>
            </a:r>
            <a:r>
              <a:rPr dirty="0" spc="-180"/>
              <a:t>Circuit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605401" y="3124200"/>
            <a:ext cx="4443730" cy="2352675"/>
            <a:chOff x="4605401" y="3124200"/>
            <a:chExt cx="4443730" cy="2352675"/>
          </a:xfrm>
        </p:grpSpPr>
        <p:sp>
          <p:nvSpPr>
            <p:cNvPr id="5" name="object 5" descr=""/>
            <p:cNvSpPr/>
            <p:nvPr/>
          </p:nvSpPr>
          <p:spPr>
            <a:xfrm>
              <a:off x="7896225" y="3143250"/>
              <a:ext cx="1133475" cy="2314575"/>
            </a:xfrm>
            <a:custGeom>
              <a:avLst/>
              <a:gdLst/>
              <a:ahLst/>
              <a:cxnLst/>
              <a:rect l="l" t="t" r="r" b="b"/>
              <a:pathLst>
                <a:path w="1133475" h="2314575">
                  <a:moveTo>
                    <a:pt x="1133475" y="0"/>
                  </a:moveTo>
                  <a:lnTo>
                    <a:pt x="0" y="0"/>
                  </a:lnTo>
                  <a:lnTo>
                    <a:pt x="0" y="2314575"/>
                  </a:lnTo>
                  <a:lnTo>
                    <a:pt x="1133475" y="2314575"/>
                  </a:lnTo>
                  <a:lnTo>
                    <a:pt x="1133475" y="0"/>
                  </a:lnTo>
                  <a:close/>
                </a:path>
              </a:pathLst>
            </a:custGeom>
            <a:solidFill>
              <a:srgbClr val="C00000">
                <a:alpha val="1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96225" y="3143250"/>
              <a:ext cx="1133475" cy="2314575"/>
            </a:xfrm>
            <a:custGeom>
              <a:avLst/>
              <a:gdLst/>
              <a:ahLst/>
              <a:cxnLst/>
              <a:rect l="l" t="t" r="r" b="b"/>
              <a:pathLst>
                <a:path w="1133475" h="2314575">
                  <a:moveTo>
                    <a:pt x="0" y="2314575"/>
                  </a:moveTo>
                  <a:lnTo>
                    <a:pt x="1133475" y="2314575"/>
                  </a:lnTo>
                  <a:lnTo>
                    <a:pt x="1133475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05401" y="4257675"/>
              <a:ext cx="3294379" cy="85725"/>
            </a:xfrm>
            <a:custGeom>
              <a:avLst/>
              <a:gdLst/>
              <a:ahLst/>
              <a:cxnLst/>
              <a:rect l="l" t="t" r="r" b="b"/>
              <a:pathLst>
                <a:path w="3294379" h="8572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374" y="57150"/>
                  </a:lnTo>
                  <a:lnTo>
                    <a:pt x="71374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3294379" h="85725">
                  <a:moveTo>
                    <a:pt x="85725" y="28575"/>
                  </a:moveTo>
                  <a:lnTo>
                    <a:pt x="71374" y="28575"/>
                  </a:lnTo>
                  <a:lnTo>
                    <a:pt x="71374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3294379" h="85725">
                  <a:moveTo>
                    <a:pt x="3293872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3293872" y="57150"/>
                  </a:lnTo>
                  <a:lnTo>
                    <a:pt x="3293872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75602" y="3305873"/>
            <a:ext cx="4154804" cy="1972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latin typeface="Segoe UI"/>
                <a:cs typeface="Segoe UI"/>
              </a:rPr>
              <a:t>Measurement</a:t>
            </a:r>
            <a:endParaRPr sz="1550">
              <a:latin typeface="Segoe UI"/>
              <a:cs typeface="Segoe UI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550">
                <a:latin typeface="Times New Roman"/>
                <a:cs typeface="Times New Roman"/>
              </a:rPr>
              <a:t>Every</a:t>
            </a:r>
            <a:r>
              <a:rPr dirty="0" sz="1550" spc="24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quantum</a:t>
            </a:r>
            <a:r>
              <a:rPr dirty="0" sz="1550" spc="25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circuit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can</a:t>
            </a:r>
            <a:r>
              <a:rPr dirty="0" sz="1550" spc="21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only</a:t>
            </a:r>
            <a:r>
              <a:rPr dirty="0" sz="1550" spc="25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output</a:t>
            </a:r>
            <a:r>
              <a:rPr dirty="0" sz="1550" spc="18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21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result</a:t>
            </a:r>
            <a:r>
              <a:rPr dirty="0" sz="1550" spc="200">
                <a:latin typeface="Times New Roman"/>
                <a:cs typeface="Times New Roman"/>
              </a:rPr>
              <a:t> </a:t>
            </a:r>
            <a:r>
              <a:rPr dirty="0" sz="1550" spc="-25">
                <a:latin typeface="Times New Roman"/>
                <a:cs typeface="Times New Roman"/>
              </a:rPr>
              <a:t>of</a:t>
            </a:r>
            <a:endParaRPr sz="1550">
              <a:latin typeface="Times New Roman"/>
              <a:cs typeface="Times New Roman"/>
            </a:endParaRPr>
          </a:p>
          <a:p>
            <a:pPr algn="just" marL="12700" marR="8890">
              <a:lnSpc>
                <a:spcPct val="103400"/>
              </a:lnSpc>
              <a:spcBef>
                <a:spcPts val="25"/>
              </a:spcBef>
            </a:pPr>
            <a:r>
              <a:rPr dirty="0" sz="1550">
                <a:latin typeface="Times New Roman"/>
                <a:cs typeface="Times New Roman"/>
              </a:rPr>
              <a:t>measurement.</a:t>
            </a:r>
            <a:r>
              <a:rPr dirty="0" sz="1550" spc="265">
                <a:latin typeface="Times New Roman"/>
                <a:cs typeface="Times New Roman"/>
              </a:rPr>
              <a:t>  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235">
                <a:latin typeface="Times New Roman"/>
                <a:cs typeface="Times New Roman"/>
              </a:rPr>
              <a:t>   </a:t>
            </a:r>
            <a:r>
              <a:rPr dirty="0" sz="1550">
                <a:latin typeface="Times New Roman"/>
                <a:cs typeface="Times New Roman"/>
              </a:rPr>
              <a:t>single</a:t>
            </a:r>
            <a:r>
              <a:rPr dirty="0" sz="1550" spc="260">
                <a:latin typeface="Times New Roman"/>
                <a:cs typeface="Times New Roman"/>
              </a:rPr>
              <a:t>   </a:t>
            </a:r>
            <a:r>
              <a:rPr dirty="0" sz="1550">
                <a:latin typeface="Times New Roman"/>
                <a:cs typeface="Times New Roman"/>
              </a:rPr>
              <a:t>measurement</a:t>
            </a:r>
            <a:r>
              <a:rPr dirty="0" sz="1550" spc="280">
                <a:latin typeface="Times New Roman"/>
                <a:cs typeface="Times New Roman"/>
              </a:rPr>
              <a:t>   </a:t>
            </a:r>
            <a:r>
              <a:rPr dirty="0" sz="1550" spc="-20">
                <a:latin typeface="Times New Roman"/>
                <a:cs typeface="Times New Roman"/>
              </a:rPr>
              <a:t>only </a:t>
            </a:r>
            <a:r>
              <a:rPr dirty="0" sz="1550">
                <a:latin typeface="Times New Roman"/>
                <a:cs typeface="Times New Roman"/>
              </a:rPr>
              <a:t>produces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single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basis</a:t>
            </a:r>
            <a:r>
              <a:rPr dirty="0" sz="1550" spc="8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state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(generally</a:t>
            </a:r>
            <a:r>
              <a:rPr dirty="0" sz="1550" spc="145">
                <a:latin typeface="Times New Roman"/>
                <a:cs typeface="Times New Roman"/>
              </a:rPr>
              <a:t> </a:t>
            </a:r>
            <a:r>
              <a:rPr dirty="0" sz="1550">
                <a:latin typeface="Cambria Math"/>
                <a:cs typeface="Cambria Math"/>
              </a:rPr>
              <a:t>|0⟩</a:t>
            </a:r>
            <a:r>
              <a:rPr dirty="0" sz="1550" spc="160">
                <a:latin typeface="Cambria Math"/>
                <a:cs typeface="Cambria Math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or</a:t>
            </a:r>
            <a:r>
              <a:rPr dirty="0" sz="1550" spc="9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Cambria Math"/>
                <a:cs typeface="Cambria Math"/>
              </a:rPr>
              <a:t>|1⟩</a:t>
            </a:r>
            <a:r>
              <a:rPr dirty="0" sz="1550" spc="-10">
                <a:latin typeface="Times New Roman"/>
                <a:cs typeface="Times New Roman"/>
              </a:rPr>
              <a:t>). </a:t>
            </a:r>
            <a:r>
              <a:rPr dirty="0" sz="1550">
                <a:latin typeface="Times New Roman"/>
                <a:cs typeface="Times New Roman"/>
              </a:rPr>
              <a:t>We</a:t>
            </a:r>
            <a:r>
              <a:rPr dirty="0" sz="1550" spc="15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can</a:t>
            </a:r>
            <a:r>
              <a:rPr dirty="0" sz="1550" spc="14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use</a:t>
            </a:r>
            <a:r>
              <a:rPr dirty="0" sz="1550" spc="13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multiple</a:t>
            </a:r>
            <a:r>
              <a:rPr dirty="0" sz="1550" spc="14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measurements</a:t>
            </a:r>
            <a:r>
              <a:rPr dirty="0" sz="1550" spc="14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35">
                <a:latin typeface="Times New Roman"/>
                <a:cs typeface="Times New Roman"/>
              </a:rPr>
              <a:t>  </a:t>
            </a:r>
            <a:r>
              <a:rPr dirty="0" sz="1550" spc="-10">
                <a:latin typeface="Times New Roman"/>
                <a:cs typeface="Times New Roman"/>
              </a:rPr>
              <a:t>extract </a:t>
            </a:r>
            <a:r>
              <a:rPr dirty="0" sz="1550">
                <a:latin typeface="Times New Roman"/>
                <a:cs typeface="Times New Roman"/>
              </a:rPr>
              <a:t>statistical</a:t>
            </a:r>
            <a:r>
              <a:rPr dirty="0" sz="1550" spc="8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values</a:t>
            </a:r>
            <a:r>
              <a:rPr dirty="0" sz="1550" spc="8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such</a:t>
            </a:r>
            <a:r>
              <a:rPr dirty="0" sz="1550" spc="49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as</a:t>
            </a:r>
            <a:r>
              <a:rPr dirty="0" sz="1550" spc="48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probability</a:t>
            </a:r>
            <a:r>
              <a:rPr dirty="0" sz="1550" spc="9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of</a:t>
            </a:r>
            <a:r>
              <a:rPr dirty="0" sz="1550" spc="4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</a:t>
            </a:r>
            <a:r>
              <a:rPr dirty="0" sz="1550" spc="65">
                <a:latin typeface="Times New Roman"/>
                <a:cs typeface="Times New Roman"/>
              </a:rPr>
              <a:t>  </a:t>
            </a:r>
            <a:r>
              <a:rPr dirty="0" sz="1550" spc="-10">
                <a:latin typeface="Times New Roman"/>
                <a:cs typeface="Times New Roman"/>
              </a:rPr>
              <a:t>basis </a:t>
            </a:r>
            <a:r>
              <a:rPr dirty="0" sz="1550">
                <a:latin typeface="Times New Roman"/>
                <a:cs typeface="Times New Roman"/>
              </a:rPr>
              <a:t>state</a:t>
            </a:r>
            <a:r>
              <a:rPr dirty="0" sz="1550" spc="5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or</a:t>
            </a:r>
            <a:r>
              <a:rPr dirty="0" sz="1550" spc="48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expectation</a:t>
            </a:r>
            <a:r>
              <a:rPr dirty="0" sz="1550" spc="6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values.</a:t>
            </a:r>
            <a:r>
              <a:rPr dirty="0" sz="1550" spc="5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These</a:t>
            </a:r>
            <a:r>
              <a:rPr dirty="0" sz="1550" spc="47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measurement </a:t>
            </a:r>
            <a:r>
              <a:rPr dirty="0" sz="1550">
                <a:latin typeface="Times New Roman"/>
                <a:cs typeface="Times New Roman"/>
              </a:rPr>
              <a:t>outputs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are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incorporated</a:t>
            </a:r>
            <a:r>
              <a:rPr dirty="0" sz="1550" spc="9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into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loss</a:t>
            </a:r>
            <a:r>
              <a:rPr dirty="0" sz="1550" spc="155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functions.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2286000"/>
            <a:ext cx="7219950" cy="3295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15"/>
              <a:t>Anatomy</a:t>
            </a:r>
            <a:r>
              <a:rPr dirty="0" spc="-455"/>
              <a:t> </a:t>
            </a:r>
            <a:r>
              <a:rPr dirty="0" spc="-254"/>
              <a:t>of</a:t>
            </a:r>
            <a:r>
              <a:rPr dirty="0" spc="-465"/>
              <a:t> </a:t>
            </a:r>
            <a:r>
              <a:rPr dirty="0" spc="-170"/>
              <a:t>a</a:t>
            </a:r>
            <a:r>
              <a:rPr dirty="0" spc="-480"/>
              <a:t> </a:t>
            </a:r>
            <a:r>
              <a:rPr dirty="0" spc="60"/>
              <a:t>QML</a:t>
            </a:r>
            <a:r>
              <a:rPr dirty="0" spc="-455"/>
              <a:t> </a:t>
            </a:r>
            <a:r>
              <a:rPr dirty="0" spc="-180"/>
              <a:t>Circuit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772150" y="3219450"/>
            <a:ext cx="2590165" cy="2133600"/>
            <a:chOff x="5772150" y="3219450"/>
            <a:chExt cx="2590165" cy="2133600"/>
          </a:xfrm>
        </p:grpSpPr>
        <p:sp>
          <p:nvSpPr>
            <p:cNvPr id="5" name="object 5" descr=""/>
            <p:cNvSpPr/>
            <p:nvPr/>
          </p:nvSpPr>
          <p:spPr>
            <a:xfrm>
              <a:off x="5791200" y="3238500"/>
              <a:ext cx="2124075" cy="2095500"/>
            </a:xfrm>
            <a:custGeom>
              <a:avLst/>
              <a:gdLst/>
              <a:ahLst/>
              <a:cxnLst/>
              <a:rect l="l" t="t" r="r" b="b"/>
              <a:pathLst>
                <a:path w="2124075" h="2095500">
                  <a:moveTo>
                    <a:pt x="2124075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2124075" y="2095500"/>
                  </a:lnTo>
                  <a:lnTo>
                    <a:pt x="2124075" y="0"/>
                  </a:lnTo>
                  <a:close/>
                </a:path>
              </a:pathLst>
            </a:custGeom>
            <a:solidFill>
              <a:srgbClr val="C00000">
                <a:alpha val="1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91200" y="3238500"/>
              <a:ext cx="2124075" cy="2095500"/>
            </a:xfrm>
            <a:custGeom>
              <a:avLst/>
              <a:gdLst/>
              <a:ahLst/>
              <a:cxnLst/>
              <a:rect l="l" t="t" r="r" b="b"/>
              <a:pathLst>
                <a:path w="2124075" h="2095500">
                  <a:moveTo>
                    <a:pt x="0" y="2095500"/>
                  </a:moveTo>
                  <a:lnTo>
                    <a:pt x="2124075" y="2095500"/>
                  </a:lnTo>
                  <a:lnTo>
                    <a:pt x="2124075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919973" y="4248150"/>
              <a:ext cx="442595" cy="85725"/>
            </a:xfrm>
            <a:custGeom>
              <a:avLst/>
              <a:gdLst/>
              <a:ahLst/>
              <a:cxnLst/>
              <a:rect l="l" t="t" r="r" b="b"/>
              <a:pathLst>
                <a:path w="442595" h="85725">
                  <a:moveTo>
                    <a:pt x="356361" y="0"/>
                  </a:moveTo>
                  <a:lnTo>
                    <a:pt x="356361" y="85725"/>
                  </a:lnTo>
                  <a:lnTo>
                    <a:pt x="413427" y="57150"/>
                  </a:lnTo>
                  <a:lnTo>
                    <a:pt x="370712" y="57150"/>
                  </a:lnTo>
                  <a:lnTo>
                    <a:pt x="370712" y="28575"/>
                  </a:lnTo>
                  <a:lnTo>
                    <a:pt x="413596" y="28575"/>
                  </a:lnTo>
                  <a:lnTo>
                    <a:pt x="356361" y="0"/>
                  </a:lnTo>
                  <a:close/>
                </a:path>
                <a:path w="442595" h="85725">
                  <a:moveTo>
                    <a:pt x="356361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56361" y="57150"/>
                  </a:lnTo>
                  <a:lnTo>
                    <a:pt x="356361" y="28575"/>
                  </a:lnTo>
                  <a:close/>
                </a:path>
                <a:path w="442595" h="85725">
                  <a:moveTo>
                    <a:pt x="413596" y="28575"/>
                  </a:moveTo>
                  <a:lnTo>
                    <a:pt x="370712" y="28575"/>
                  </a:lnTo>
                  <a:lnTo>
                    <a:pt x="370712" y="57150"/>
                  </a:lnTo>
                  <a:lnTo>
                    <a:pt x="413427" y="57150"/>
                  </a:lnTo>
                  <a:lnTo>
                    <a:pt x="442086" y="42799"/>
                  </a:lnTo>
                  <a:lnTo>
                    <a:pt x="413596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446389" y="3785806"/>
            <a:ext cx="3335020" cy="9912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08585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latin typeface="Segoe UI"/>
                <a:cs typeface="Segoe UI"/>
              </a:rPr>
              <a:t>Optimization</a:t>
            </a:r>
            <a:endParaRPr sz="15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884555" algn="l"/>
                <a:tab pos="1688464" algn="l"/>
                <a:tab pos="2287270" algn="l"/>
              </a:tabLst>
            </a:pPr>
            <a:r>
              <a:rPr dirty="0" sz="1550" spc="-10">
                <a:latin typeface="Times New Roman"/>
                <a:cs typeface="Times New Roman"/>
              </a:rPr>
              <a:t>Classical</a:t>
            </a: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1550" spc="-10">
                <a:latin typeface="Times New Roman"/>
                <a:cs typeface="Times New Roman"/>
              </a:rPr>
              <a:t>gradient</a:t>
            </a: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1550" spc="-20">
                <a:latin typeface="Times New Roman"/>
                <a:cs typeface="Times New Roman"/>
              </a:rPr>
              <a:t>based</a:t>
            </a:r>
            <a:r>
              <a:rPr dirty="0" sz="1550">
                <a:latin typeface="Times New Roman"/>
                <a:cs typeface="Times New Roman"/>
              </a:rPr>
              <a:t>	</a:t>
            </a:r>
            <a:r>
              <a:rPr dirty="0" sz="1550" spc="-10">
                <a:latin typeface="Times New Roman"/>
                <a:cs typeface="Times New Roman"/>
              </a:rPr>
              <a:t>optimization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dirty="0" sz="1550">
                <a:latin typeface="Times New Roman"/>
                <a:cs typeface="Times New Roman"/>
              </a:rPr>
              <a:t>methods</a:t>
            </a:r>
            <a:r>
              <a:rPr dirty="0" sz="1550" spc="10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such</a:t>
            </a:r>
            <a:r>
              <a:rPr dirty="0" sz="1550" spc="8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as</a:t>
            </a:r>
            <a:r>
              <a:rPr dirty="0" sz="1550" spc="75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gradient</a:t>
            </a:r>
            <a:r>
              <a:rPr dirty="0" sz="1550" spc="110">
                <a:latin typeface="Times New Roman"/>
                <a:cs typeface="Times New Roman"/>
              </a:rPr>
              <a:t>  </a:t>
            </a:r>
            <a:r>
              <a:rPr dirty="0" sz="1550">
                <a:latin typeface="Times New Roman"/>
                <a:cs typeface="Times New Roman"/>
              </a:rPr>
              <a:t>descent</a:t>
            </a:r>
            <a:r>
              <a:rPr dirty="0" sz="1550" spc="105">
                <a:latin typeface="Times New Roman"/>
                <a:cs typeface="Times New Roman"/>
              </a:rPr>
              <a:t>  </a:t>
            </a:r>
            <a:r>
              <a:rPr dirty="0" sz="1550" spc="-25">
                <a:latin typeface="Times New Roman"/>
                <a:cs typeface="Times New Roman"/>
              </a:rPr>
              <a:t>are </a:t>
            </a:r>
            <a:r>
              <a:rPr dirty="0" sz="1550">
                <a:latin typeface="Times New Roman"/>
                <a:cs typeface="Times New Roman"/>
              </a:rPr>
              <a:t>used</a:t>
            </a:r>
            <a:r>
              <a:rPr dirty="0" sz="1550" spc="8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to</a:t>
            </a:r>
            <a:r>
              <a:rPr dirty="0" sz="1550" spc="12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calculate</a:t>
            </a:r>
            <a:r>
              <a:rPr dirty="0" sz="1550" spc="114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weight</a:t>
            </a:r>
            <a:r>
              <a:rPr dirty="0" sz="1550" spc="130">
                <a:latin typeface="Times New Roman"/>
                <a:cs typeface="Times New Roman"/>
              </a:rPr>
              <a:t> </a:t>
            </a:r>
            <a:r>
              <a:rPr dirty="0" sz="1550" spc="-10">
                <a:latin typeface="Times New Roman"/>
                <a:cs typeface="Times New Roman"/>
              </a:rPr>
              <a:t>updates.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2025-05-15T06:31:02Z</dcterms:created>
  <dcterms:modified xsi:type="dcterms:W3CDTF">2025-05-15T06:31:02Z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2025-05-15T00:00:00Z</vt:filetime>
  </property>
  <property fmtid="{D5CDD505-2E9C-101B-9397-08002B2CF9AE}" pid="3" name="LastSaved">
    <vt:filetime>2025-05-15T00:00:00Z</vt:filetime>
  </property>
</Properties>
</file>