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27"/>
  </p:notesMasterIdLst>
  <p:handoutMasterIdLst>
    <p:handoutMasterId r:id="rId28"/>
  </p:handoutMasterIdLst>
  <p:sldIdLst>
    <p:sldId id="265" r:id="rId5"/>
    <p:sldId id="556" r:id="rId6"/>
    <p:sldId id="557" r:id="rId7"/>
    <p:sldId id="559" r:id="rId8"/>
    <p:sldId id="544" r:id="rId9"/>
    <p:sldId id="538" r:id="rId10"/>
    <p:sldId id="550" r:id="rId11"/>
    <p:sldId id="551" r:id="rId12"/>
    <p:sldId id="552" r:id="rId13"/>
    <p:sldId id="553" r:id="rId14"/>
    <p:sldId id="554" r:id="rId15"/>
    <p:sldId id="555" r:id="rId16"/>
    <p:sldId id="539" r:id="rId17"/>
    <p:sldId id="532" r:id="rId18"/>
    <p:sldId id="268" r:id="rId19"/>
    <p:sldId id="560" r:id="rId20"/>
    <p:sldId id="270" r:id="rId21"/>
    <p:sldId id="533" r:id="rId22"/>
    <p:sldId id="274" r:id="rId23"/>
    <p:sldId id="534" r:id="rId24"/>
    <p:sldId id="275" r:id="rId25"/>
    <p:sldId id="546" r:id="rId26"/>
  </p:sldIdLst>
  <p:sldSz cx="9144000" cy="5143500" type="screen16x9"/>
  <p:notesSz cx="6858000" cy="9144000"/>
  <p:embeddedFontLst>
    <p:embeddedFont>
      <p:font typeface="Cambria Math" panose="02040503050406030204" pitchFamily="18" charset="0"/>
      <p:regular r:id="rId29"/>
    </p:embeddedFont>
    <p:embeddedFont>
      <p:font typeface="맑은 고딕" panose="020B0503020000020004" pitchFamily="50" charset="-127"/>
      <p:regular r:id="rId30"/>
      <p:bold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AFEE"/>
    <a:srgbClr val="45C282"/>
    <a:srgbClr val="FF6565"/>
    <a:srgbClr val="F40000"/>
    <a:srgbClr val="70AD47"/>
    <a:srgbClr val="FF4B4B"/>
    <a:srgbClr val="FFC9C9"/>
    <a:srgbClr val="CFE6C0"/>
    <a:srgbClr val="FFB3B3"/>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1567" autoAdjust="0"/>
  </p:normalViewPr>
  <p:slideViewPr>
    <p:cSldViewPr snapToGrid="0">
      <p:cViewPr varScale="1">
        <p:scale>
          <a:sx n="96" d="100"/>
          <a:sy n="96" d="100"/>
        </p:scale>
        <p:origin x="960" y="62"/>
      </p:cViewPr>
      <p:guideLst/>
    </p:cSldViewPr>
  </p:slid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751CD1E-9300-41DC-A37A-4937316C0E1B}" type="datetimeFigureOut">
              <a:rPr lang="en-US" smtClean="0"/>
              <a:t>4/19/2023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937E8-37B0-431A-9258-A33D6755D072}" type="slidenum">
              <a:rPr lang="en-US" smtClean="0"/>
              <a:t>‹#›</a:t>
            </a:fld>
            <a:endParaRPr lang="en-US"/>
          </a:p>
        </p:txBody>
      </p:sp>
    </p:spTree>
    <p:extLst>
      <p:ext uri="{BB962C8B-B14F-4D97-AF65-F5344CB8AC3E}">
        <p14:creationId xmlns:p14="http://schemas.microsoft.com/office/powerpoint/2010/main" val="197941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13F08C0-1787-46AE-829B-5F4B6EB439E8}"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BD932-4BD1-4C53-820D-24D32831AB97}" type="slidenum">
              <a:rPr lang="en-US" smtClean="0"/>
              <a:t>‹#›</a:t>
            </a:fld>
            <a:endParaRPr lang="en-US"/>
          </a:p>
        </p:txBody>
      </p:sp>
    </p:spTree>
    <p:extLst>
      <p:ext uri="{BB962C8B-B14F-4D97-AF65-F5344CB8AC3E}">
        <p14:creationId xmlns:p14="http://schemas.microsoft.com/office/powerpoint/2010/main" val="95235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Hello everyone. Thank you for coming for the learning-oriented reliability</a:t>
            </a:r>
            <a:r>
              <a:rPr lang="en-US" altLang="ko-KR" baseline="0" dirty="0" smtClean="0"/>
              <a:t> improvement </a:t>
            </a:r>
            <a:r>
              <a:rPr lang="en-US" altLang="ko-KR" dirty="0" smtClean="0"/>
              <a:t>session.</a:t>
            </a:r>
          </a:p>
          <a:p>
            <a:r>
              <a:rPr lang="en-US" altLang="ko-KR" dirty="0" smtClean="0"/>
              <a:t>I'm </a:t>
            </a:r>
            <a:r>
              <a:rPr lang="en-US" altLang="ko-KR" dirty="0" err="1" smtClean="0"/>
              <a:t>Hwisoo</a:t>
            </a:r>
            <a:r>
              <a:rPr lang="en-US" altLang="ko-KR" dirty="0" smtClean="0"/>
              <a:t> So in </a:t>
            </a:r>
            <a:r>
              <a:rPr lang="en-US" altLang="ko-KR" dirty="0" err="1" smtClean="0"/>
              <a:t>Yonsei</a:t>
            </a:r>
            <a:r>
              <a:rPr lang="en-US" altLang="ko-KR" dirty="0" smtClean="0"/>
              <a:t> University.</a:t>
            </a:r>
          </a:p>
          <a:p>
            <a:r>
              <a:rPr lang="en-US" altLang="ko-KR" dirty="0" smtClean="0"/>
              <a:t>This presentation will deal with the architectural-level</a:t>
            </a:r>
            <a:r>
              <a:rPr lang="en-US" altLang="ko-KR" baseline="0" dirty="0" smtClean="0"/>
              <a:t> </a:t>
            </a:r>
            <a:r>
              <a:rPr lang="en-US" altLang="ko-KR" dirty="0" smtClean="0"/>
              <a:t>reliability modeling</a:t>
            </a:r>
            <a:r>
              <a:rPr lang="en-US" altLang="ko-KR" baseline="0" dirty="0" smtClean="0"/>
              <a:t> and improving with machine learning</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a:t>
            </a:fld>
            <a:endParaRPr lang="en-US"/>
          </a:p>
        </p:txBody>
      </p:sp>
    </p:spTree>
    <p:extLst>
      <p:ext uri="{BB962C8B-B14F-4D97-AF65-F5344CB8AC3E}">
        <p14:creationId xmlns:p14="http://schemas.microsoft.com/office/powerpoint/2010/main" val="422750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Another example is Using machine learning techniques to evaluate multicore soft error reliability.</a:t>
            </a:r>
          </a:p>
          <a:p>
            <a:r>
              <a:rPr lang="en-US" altLang="ko-KR" dirty="0" smtClean="0"/>
              <a:t>The goal of this research is to find correlation between fault injection results and the application characteristics.</a:t>
            </a:r>
          </a:p>
          <a:p>
            <a:r>
              <a:rPr lang="en-US" altLang="ko-KR" dirty="0" smtClean="0"/>
              <a:t>For this, this research proceeds more than one million fault injection on virtual platform such as gem5 and </a:t>
            </a:r>
            <a:r>
              <a:rPr lang="en-US" altLang="ko-KR" dirty="0" err="1" smtClean="0"/>
              <a:t>OVPSim</a:t>
            </a:r>
            <a:r>
              <a:rPr lang="en-US" altLang="ko-KR" dirty="0" smtClean="0"/>
              <a:t>, and collects the statistics from the simulation.</a:t>
            </a:r>
          </a:p>
          <a:p>
            <a:r>
              <a:rPr lang="en-US" altLang="ko-KR" dirty="0" smtClean="0"/>
              <a:t>Among several thousands of features from statistics, this research </a:t>
            </a:r>
            <a:r>
              <a:rPr lang="en-US" altLang="ko-KR" dirty="0" err="1" smtClean="0"/>
              <a:t>punres</a:t>
            </a:r>
            <a:r>
              <a:rPr lang="en-US" altLang="ko-KR" dirty="0" smtClean="0"/>
              <a:t> the features to top-50 error and failure related features, with help of machine learning.</a:t>
            </a:r>
          </a:p>
          <a:p>
            <a:r>
              <a:rPr lang="en-US" altLang="ko-KR" dirty="0" smtClean="0"/>
              <a:t>Then, this research identified correlation between fault injection results and application characteristics.</a:t>
            </a:r>
          </a:p>
          <a:p>
            <a:r>
              <a:rPr lang="en-US" altLang="ko-KR" dirty="0" smtClean="0"/>
              <a:t>For example, more branch instructions lead to more hang and termination errors, but it reduce the output mismatch errors.</a:t>
            </a:r>
            <a:endParaRPr lang="en-US" altLang="ko-KR" dirty="0" smtClean="0"/>
          </a:p>
        </p:txBody>
      </p:sp>
      <p:sp>
        <p:nvSpPr>
          <p:cNvPr id="4" name="슬라이드 번호 개체 틀 3"/>
          <p:cNvSpPr>
            <a:spLocks noGrp="1"/>
          </p:cNvSpPr>
          <p:nvPr>
            <p:ph type="sldNum" sz="quarter" idx="10"/>
          </p:nvPr>
        </p:nvSpPr>
        <p:spPr/>
        <p:txBody>
          <a:bodyPr/>
          <a:lstStyle/>
          <a:p>
            <a:fld id="{59ABD932-4BD1-4C53-820D-24D32831AB97}" type="slidenum">
              <a:rPr lang="en-US" smtClean="0"/>
              <a:t>10</a:t>
            </a:fld>
            <a:endParaRPr lang="en-US"/>
          </a:p>
        </p:txBody>
      </p:sp>
    </p:spTree>
    <p:extLst>
      <p:ext uri="{BB962C8B-B14F-4D97-AF65-F5344CB8AC3E}">
        <p14:creationId xmlns:p14="http://schemas.microsoft.com/office/powerpoint/2010/main" val="3541317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final example of learning-oriented analysis is Deep Soft Error Propagation Modeling Using Graph Attention Network, GATPS.</a:t>
            </a:r>
          </a:p>
          <a:p>
            <a:r>
              <a:rPr lang="en-US" altLang="ko-KR" dirty="0" smtClean="0"/>
              <a:t>The goal of GATPS is to predict error-prone critical instructions by machine learning, instead of </a:t>
            </a:r>
            <a:r>
              <a:rPr lang="en-US" altLang="ko-KR" dirty="0" smtClean="0"/>
              <a:t>heuristics</a:t>
            </a:r>
            <a:r>
              <a:rPr lang="en-US" altLang="ko-KR" dirty="0" smtClean="0"/>
              <a:t>.</a:t>
            </a:r>
          </a:p>
          <a:p>
            <a:r>
              <a:rPr lang="en-US" altLang="ko-KR" dirty="0" smtClean="0"/>
              <a:t>(right figure) For this, GAPTS considers a program as a graph, where the instructions are nodes and relationships between the instructions are edges.</a:t>
            </a:r>
          </a:p>
          <a:p>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11</a:t>
            </a:fld>
            <a:endParaRPr lang="en-US"/>
          </a:p>
        </p:txBody>
      </p:sp>
    </p:spTree>
    <p:extLst>
      <p:ext uri="{BB962C8B-B14F-4D97-AF65-F5344CB8AC3E}">
        <p14:creationId xmlns:p14="http://schemas.microsoft.com/office/powerpoint/2010/main" val="348000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With the instruction features, aforementioned program graph, and fault injection results, GATPS proceed self-attention </a:t>
            </a:r>
            <a:r>
              <a:rPr lang="en-US" altLang="ko-KR" dirty="0" err="1" smtClean="0"/>
              <a:t>mechansim</a:t>
            </a:r>
            <a:r>
              <a:rPr lang="en-US" altLang="ko-KR" dirty="0" smtClean="0"/>
              <a:t> to predict silent data </a:t>
            </a:r>
            <a:r>
              <a:rPr lang="en-US" altLang="ko-KR" dirty="0" err="1" smtClean="0"/>
              <a:t>corruotion</a:t>
            </a:r>
            <a:r>
              <a:rPr lang="en-US" altLang="ko-KR" dirty="0" smtClean="0"/>
              <a:t> predictions for instruction. Consequently,</a:t>
            </a:r>
            <a:r>
              <a:rPr lang="en-US" altLang="ko-KR" baseline="0" dirty="0" smtClean="0"/>
              <a:t> GATPS can predict SDC-prone instructions without heuristics.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12</a:t>
            </a:fld>
            <a:endParaRPr lang="en-US"/>
          </a:p>
        </p:txBody>
      </p:sp>
    </p:spTree>
    <p:extLst>
      <p:ext uri="{BB962C8B-B14F-4D97-AF65-F5344CB8AC3E}">
        <p14:creationId xmlns:p14="http://schemas.microsoft.com/office/powerpoint/2010/main" val="4018481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I want to introduce examples of learning-oriented reliability improvement.</a:t>
            </a:r>
          </a:p>
          <a:p>
            <a:r>
              <a:rPr lang="en-US" altLang="ko-KR" dirty="0" smtClean="0"/>
              <a:t>For your reminder, two categories are</a:t>
            </a:r>
            <a:r>
              <a:rPr lang="en-US" altLang="ko-KR" baseline="0" dirty="0" smtClean="0"/>
              <a:t> the</a:t>
            </a:r>
            <a:r>
              <a:rPr lang="en-US" altLang="ko-KR" dirty="0" smtClean="0"/>
              <a:t> selective protection and the symptom-based protection.</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13</a:t>
            </a:fld>
            <a:endParaRPr lang="en-US"/>
          </a:p>
        </p:txBody>
      </p:sp>
    </p:spTree>
    <p:extLst>
      <p:ext uri="{BB962C8B-B14F-4D97-AF65-F5344CB8AC3E}">
        <p14:creationId xmlns:p14="http://schemas.microsoft.com/office/powerpoint/2010/main" val="1772884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first example of selective protection is IPAS: Intelligent Protection against Silent Output Corruption in Scientific Applications.</a:t>
            </a:r>
          </a:p>
          <a:p>
            <a:r>
              <a:rPr lang="en-US" altLang="ko-KR" dirty="0" smtClean="0"/>
              <a:t>The goal of IPAS is to distinguish critical instructions based on two observations.</a:t>
            </a:r>
          </a:p>
          <a:p>
            <a:r>
              <a:rPr lang="en-US" altLang="ko-KR" dirty="0" smtClean="0"/>
              <a:t>(left) The first observation is that most of the data corruptions in HPC applications are acceptable. For example, in molecular dynamic codes, small movement of molecule can be acceptable if the output is similar. So, we only need to focus on unacceptable faults that induce silent output corruption.</a:t>
            </a:r>
          </a:p>
          <a:p>
            <a:r>
              <a:rPr lang="en-US" altLang="ko-KR" dirty="0" smtClean="0"/>
              <a:t>(right) Another observation is that most scientific applications allow algorithmic verification, so that we can decide whether the faulty result is acceptable or not.</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14</a:t>
            </a:fld>
            <a:endParaRPr lang="en-US"/>
          </a:p>
        </p:txBody>
      </p:sp>
    </p:spTree>
    <p:extLst>
      <p:ext uri="{BB962C8B-B14F-4D97-AF65-F5344CB8AC3E}">
        <p14:creationId xmlns:p14="http://schemas.microsoft.com/office/powerpoint/2010/main" val="381066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Based on the two observations, IPAS trains machine learning model to distinguish critical instructions.</a:t>
            </a:r>
          </a:p>
          <a:p>
            <a:r>
              <a:rPr lang="en-US" altLang="ko-KR" dirty="0" smtClean="0"/>
              <a:t>(Figure) At first, IPAS proceeds instruction-level fault injections and collects the results of fault injection that are verified by verification routine, and the features of the fault-injected-instructions.</a:t>
            </a:r>
          </a:p>
          <a:p>
            <a:r>
              <a:rPr lang="en-US" altLang="ko-KR" dirty="0" smtClean="0"/>
              <a:t>By training the SVM classifier with the collected data, IPAS can classify silent output corruption generating instructions, and then IPAS replicates these instructions to detect faults on these instructions.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15</a:t>
            </a:fld>
            <a:endParaRPr lang="en-US"/>
          </a:p>
        </p:txBody>
      </p:sp>
    </p:spTree>
    <p:extLst>
      <p:ext uri="{BB962C8B-B14F-4D97-AF65-F5344CB8AC3E}">
        <p14:creationId xmlns:p14="http://schemas.microsoft.com/office/powerpoint/2010/main" val="78777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second example of selective protection is Efficient Identification of Critical Faults in </a:t>
            </a:r>
            <a:r>
              <a:rPr lang="en-US" altLang="ko-KR" dirty="0" err="1" smtClean="0"/>
              <a:t>Memristor</a:t>
            </a:r>
            <a:r>
              <a:rPr lang="en-US" altLang="ko-KR" dirty="0" smtClean="0"/>
              <a:t> Crossbars for Deep Neural Networks that focuses on the permanent errors on specific architecture, </a:t>
            </a:r>
            <a:r>
              <a:rPr lang="en-US" altLang="ko-KR" dirty="0" err="1" smtClean="0"/>
              <a:t>memristor</a:t>
            </a:r>
            <a:r>
              <a:rPr lang="en-US" altLang="ko-KR" dirty="0" smtClean="0"/>
              <a:t>.</a:t>
            </a:r>
          </a:p>
          <a:p>
            <a:r>
              <a:rPr lang="en-US" altLang="ko-KR" dirty="0" smtClean="0"/>
              <a:t>This research observed that less than 0.1% faults are critical on DNN-mapped </a:t>
            </a:r>
            <a:r>
              <a:rPr lang="en-US" altLang="ko-KR" dirty="0" err="1" smtClean="0"/>
              <a:t>memoristor</a:t>
            </a:r>
            <a:r>
              <a:rPr lang="en-US" altLang="ko-KR" dirty="0" smtClean="0"/>
              <a:t> crossbars. So, exhaustive fault injection to collect critical fault samples is impractical.</a:t>
            </a:r>
          </a:p>
          <a:p>
            <a:r>
              <a:rPr lang="en-US" altLang="ko-KR" dirty="0" smtClean="0"/>
              <a:t>Instead, this research forms a problem solver that finds the fault matrix that maximizes the misclassification rates of the DNN-mapped </a:t>
            </a:r>
            <a:r>
              <a:rPr lang="en-US" altLang="ko-KR" dirty="0" err="1" smtClean="0"/>
              <a:t>memristors</a:t>
            </a:r>
            <a:r>
              <a:rPr lang="en-US" altLang="ko-KR" dirty="0" smtClean="0"/>
              <a:t>.</a:t>
            </a:r>
          </a:p>
          <a:p>
            <a:r>
              <a:rPr lang="en-US" altLang="ko-KR" dirty="0" smtClean="0"/>
              <a:t>Here, each element of fault matrix indicates the fault on the corresponding </a:t>
            </a:r>
            <a:r>
              <a:rPr lang="en-US" altLang="ko-KR" dirty="0" err="1" smtClean="0"/>
              <a:t>memristor</a:t>
            </a:r>
            <a:r>
              <a:rPr lang="en-US" altLang="ko-KR" dirty="0" smtClean="0"/>
              <a:t>.</a:t>
            </a:r>
          </a:p>
          <a:p>
            <a:r>
              <a:rPr lang="en-US" altLang="ko-KR" dirty="0" smtClean="0"/>
              <a:t>By solving this and mapping the fault matrix to the </a:t>
            </a:r>
            <a:r>
              <a:rPr lang="en-US" altLang="ko-KR" dirty="0" err="1" smtClean="0"/>
              <a:t>memristor</a:t>
            </a:r>
            <a:r>
              <a:rPr lang="en-US" altLang="ko-KR" dirty="0" smtClean="0"/>
              <a:t>, this research can generate critical faults input. Benign faults input can be easily generated by fault injections.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16</a:t>
            </a:fld>
            <a:endParaRPr lang="en-US"/>
          </a:p>
        </p:txBody>
      </p:sp>
    </p:spTree>
    <p:extLst>
      <p:ext uri="{BB962C8B-B14F-4D97-AF65-F5344CB8AC3E}">
        <p14:creationId xmlns:p14="http://schemas.microsoft.com/office/powerpoint/2010/main" val="75292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this research trains the critical fault classifier based on the generated dataset. </a:t>
            </a:r>
          </a:p>
          <a:p>
            <a:r>
              <a:rPr lang="en-US" altLang="ko-KR" dirty="0" smtClean="0"/>
              <a:t>This classifier can be used to support the online fault detector of DNN-mapped </a:t>
            </a:r>
            <a:r>
              <a:rPr lang="en-US" altLang="ko-KR" dirty="0" err="1" smtClean="0"/>
              <a:t>memristor</a:t>
            </a:r>
            <a:r>
              <a:rPr lang="en-US" altLang="ko-KR" dirty="0" smtClean="0"/>
              <a:t> crossbars.</a:t>
            </a:r>
          </a:p>
          <a:p>
            <a:r>
              <a:rPr lang="en-US" altLang="ko-KR" dirty="0" smtClean="0"/>
              <a:t>If the online fault detector detects a fault, the classifier can determine whether the fault is critical.</a:t>
            </a:r>
          </a:p>
          <a:p>
            <a:r>
              <a:rPr lang="en-US" altLang="ko-KR" dirty="0" smtClean="0"/>
              <a:t>And system can remap the faulty column with the spare column only if the detected fault is critical.</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17</a:t>
            </a:fld>
            <a:endParaRPr lang="en-US"/>
          </a:p>
        </p:txBody>
      </p:sp>
    </p:spTree>
    <p:extLst>
      <p:ext uri="{BB962C8B-B14F-4D97-AF65-F5344CB8AC3E}">
        <p14:creationId xmlns:p14="http://schemas.microsoft.com/office/powerpoint/2010/main" val="253403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I want to introduce examples of learning-oriented symptom-based protection.</a:t>
            </a:r>
          </a:p>
          <a:p>
            <a:r>
              <a:rPr lang="en-US" altLang="ko-KR" dirty="0" smtClean="0"/>
              <a:t>The first example is Efficient On-Line Error Detection and Mitigation for Deep Neural Network Accelerators, EDMN.</a:t>
            </a:r>
          </a:p>
          <a:p>
            <a:r>
              <a:rPr lang="en-US" altLang="ko-KR" dirty="0" smtClean="0"/>
              <a:t>The goal of EDMN is to detect a fault on CNN by a small network.</a:t>
            </a:r>
          </a:p>
          <a:p>
            <a:r>
              <a:rPr lang="en-US" altLang="ko-KR" dirty="0" smtClean="0"/>
              <a:t>For this, EDMN traces feature activation trace, where each element of this trace indicates the sum of intermediate filter results of CNN, so that this trace can represent the activation of each filter.</a:t>
            </a:r>
          </a:p>
          <a:p>
            <a:r>
              <a:rPr lang="en-US" altLang="ko-KR" dirty="0" smtClean="0"/>
              <a:t>EDMN proceeds fault injection and collects the feature activation trace and whether the fault changed the final results or not.</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18</a:t>
            </a:fld>
            <a:endParaRPr lang="en-US"/>
          </a:p>
        </p:txBody>
      </p:sp>
    </p:spTree>
    <p:extLst>
      <p:ext uri="{BB962C8B-B14F-4D97-AF65-F5344CB8AC3E}">
        <p14:creationId xmlns:p14="http://schemas.microsoft.com/office/powerpoint/2010/main" val="362074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this research trains the EDMN with the collected feature activation traces, the criticality of faults, and the original correct results.</a:t>
            </a:r>
          </a:p>
          <a:p>
            <a:r>
              <a:rPr lang="en-US" altLang="ko-KR" dirty="0" smtClean="0"/>
              <a:t>Whenever system runs the protection target CNN, system collects the feature activation trace and tests it with EDMN.</a:t>
            </a:r>
          </a:p>
          <a:p>
            <a:r>
              <a:rPr lang="en-US" altLang="ko-KR" dirty="0" smtClean="0"/>
              <a:t>If EDMN detects the fault, system will select the corrected results from EDMN instead of faulty result from the CNN.</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19</a:t>
            </a:fld>
            <a:endParaRPr lang="en-US"/>
          </a:p>
        </p:txBody>
      </p:sp>
    </p:spTree>
    <p:extLst>
      <p:ext uri="{BB962C8B-B14F-4D97-AF65-F5344CB8AC3E}">
        <p14:creationId xmlns:p14="http://schemas.microsoft.com/office/powerpoint/2010/main" val="143771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 me start with the basic idea of architectural reliability.</a:t>
            </a:r>
          </a:p>
          <a:p>
            <a:r>
              <a:rPr lang="en-US" altLang="ko-KR" dirty="0" smtClean="0"/>
              <a:t>Of</a:t>
            </a:r>
            <a:r>
              <a:rPr lang="en-US" altLang="ko-KR" baseline="0" dirty="0" smtClean="0"/>
              <a:t> course, full-protection for architecture is expensive since the cost roughly doubles.</a:t>
            </a:r>
            <a:endParaRPr lang="en-US" altLang="ko-KR" dirty="0" smtClean="0"/>
          </a:p>
          <a:p>
            <a:r>
              <a:rPr lang="en-US" altLang="ko-KR" dirty="0" smtClean="0"/>
              <a:t>Then, how can we improve the architectural reliability efficiently?</a:t>
            </a:r>
          </a:p>
          <a:p>
            <a:r>
              <a:rPr lang="en-US" altLang="ko-KR" dirty="0" smtClean="0"/>
              <a:t>(left) Maybe we can model the reliability of target architecture,</a:t>
            </a:r>
          </a:p>
          <a:p>
            <a:r>
              <a:rPr lang="en-US" altLang="ko-KR" dirty="0" smtClean="0"/>
              <a:t>(right) and then we can focus on the vulnerable parts efficiently.</a:t>
            </a:r>
          </a:p>
        </p:txBody>
      </p:sp>
      <p:sp>
        <p:nvSpPr>
          <p:cNvPr id="4" name="슬라이드 번호 개체 틀 3"/>
          <p:cNvSpPr>
            <a:spLocks noGrp="1"/>
          </p:cNvSpPr>
          <p:nvPr>
            <p:ph type="sldNum" sz="quarter" idx="10"/>
          </p:nvPr>
        </p:nvSpPr>
        <p:spPr/>
        <p:txBody>
          <a:bodyPr/>
          <a:lstStyle/>
          <a:p>
            <a:fld id="{59ABD932-4BD1-4C53-820D-24D32831AB97}" type="slidenum">
              <a:rPr lang="en-US" smtClean="0"/>
              <a:t>2</a:t>
            </a:fld>
            <a:endParaRPr lang="en-US"/>
          </a:p>
        </p:txBody>
      </p:sp>
    </p:spTree>
    <p:extLst>
      <p:ext uri="{BB962C8B-B14F-4D97-AF65-F5344CB8AC3E}">
        <p14:creationId xmlns:p14="http://schemas.microsoft.com/office/powerpoint/2010/main" val="63113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final example is </a:t>
            </a:r>
            <a:r>
              <a:rPr lang="en-US" altLang="ko-KR" dirty="0" err="1" smtClean="0"/>
              <a:t>WarningNet</a:t>
            </a:r>
            <a:r>
              <a:rPr lang="en-US" altLang="ko-KR" dirty="0" smtClean="0"/>
              <a:t>: A Deep Learning Platform for Early Warning of Task Failures under Input Perturbation for Reliable Autonomous Platforms.</a:t>
            </a:r>
          </a:p>
          <a:p>
            <a:r>
              <a:rPr lang="en-US" altLang="ko-KR" dirty="0" smtClean="0"/>
              <a:t>The motivation of </a:t>
            </a:r>
            <a:r>
              <a:rPr lang="en-US" altLang="ko-KR" dirty="0" err="1" smtClean="0"/>
              <a:t>WarningNet</a:t>
            </a:r>
            <a:r>
              <a:rPr lang="en-US" altLang="ko-KR" dirty="0" smtClean="0"/>
              <a:t> is that input perturbation can degrade the performance of neural networks. </a:t>
            </a:r>
          </a:p>
          <a:p>
            <a:r>
              <a:rPr lang="en-US" altLang="ko-KR" dirty="0" smtClean="0"/>
              <a:t>(left) The left table shows the normalized accuracy of various tasks under additive white </a:t>
            </a:r>
            <a:r>
              <a:rPr lang="en-US" altLang="ko-KR" dirty="0" err="1" smtClean="0"/>
              <a:t>gaussian</a:t>
            </a:r>
            <a:r>
              <a:rPr lang="en-US" altLang="ko-KR" dirty="0" smtClean="0"/>
              <a:t> noise that is considered as random noise and rain that is considered as structured noise.</a:t>
            </a:r>
          </a:p>
          <a:p>
            <a:r>
              <a:rPr lang="en-US" altLang="ko-KR" dirty="0" smtClean="0"/>
              <a:t>(right) The right examples show the action detection failures under noise and rain.</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20</a:t>
            </a:fld>
            <a:endParaRPr lang="en-US"/>
          </a:p>
        </p:txBody>
      </p:sp>
    </p:spTree>
    <p:extLst>
      <p:ext uri="{BB962C8B-B14F-4D97-AF65-F5344CB8AC3E}">
        <p14:creationId xmlns:p14="http://schemas.microsoft.com/office/powerpoint/2010/main" val="1753084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(left)</a:t>
            </a:r>
          </a:p>
          <a:p>
            <a:r>
              <a:rPr lang="en-US" altLang="ko-KR" dirty="0" smtClean="0"/>
              <a:t>To generate input for the classifier, this research generates images under </a:t>
            </a:r>
            <a:r>
              <a:rPr lang="en-US" altLang="ko-KR" dirty="0" err="1" smtClean="0"/>
              <a:t>gaussian</a:t>
            </a:r>
            <a:r>
              <a:rPr lang="en-US" altLang="ko-KR" dirty="0" smtClean="0"/>
              <a:t> noise, rain, and both noises.</a:t>
            </a:r>
          </a:p>
          <a:p>
            <a:r>
              <a:rPr lang="en-US" altLang="ko-KR" dirty="0" smtClean="0"/>
              <a:t>Then, this research trains </a:t>
            </a:r>
            <a:r>
              <a:rPr lang="en-US" altLang="ko-KR" dirty="0" err="1" smtClean="0"/>
              <a:t>WarningNet</a:t>
            </a:r>
            <a:r>
              <a:rPr lang="en-US" altLang="ko-KR" dirty="0" smtClean="0"/>
              <a:t> based on the images with perturbations and the impact of perturbations.</a:t>
            </a:r>
          </a:p>
          <a:p>
            <a:r>
              <a:rPr lang="en-US" altLang="ko-KR" dirty="0" smtClean="0"/>
              <a:t>By this, </a:t>
            </a:r>
            <a:r>
              <a:rPr lang="en-US" altLang="ko-KR" dirty="0" err="1" smtClean="0"/>
              <a:t>WarningNet</a:t>
            </a:r>
            <a:r>
              <a:rPr lang="en-US" altLang="ko-KR" dirty="0" smtClean="0"/>
              <a:t> classifier can predict the presence of input perturbation, so that the </a:t>
            </a:r>
            <a:r>
              <a:rPr lang="en-US" altLang="ko-KR" dirty="0" err="1" smtClean="0"/>
              <a:t>denoising</a:t>
            </a:r>
            <a:r>
              <a:rPr lang="en-US" altLang="ko-KR" dirty="0" smtClean="0"/>
              <a:t> algorithm can be selectively applied prior to the task</a:t>
            </a:r>
            <a:r>
              <a:rPr lang="en-US" altLang="ko-KR" baseline="0" dirty="0" smtClean="0"/>
              <a:t> </a:t>
            </a:r>
            <a:r>
              <a:rPr lang="en-US" altLang="ko-KR" dirty="0" smtClean="0"/>
              <a:t>only if the input perturbation is detected.</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21</a:t>
            </a:fld>
            <a:endParaRPr lang="en-US"/>
          </a:p>
        </p:txBody>
      </p:sp>
    </p:spTree>
    <p:extLst>
      <p:ext uri="{BB962C8B-B14F-4D97-AF65-F5344CB8AC3E}">
        <p14:creationId xmlns:p14="http://schemas.microsoft.com/office/powerpoint/2010/main" val="344833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Consequently, machine learning can support both</a:t>
            </a:r>
          </a:p>
          <a:p>
            <a:r>
              <a:rPr lang="en-US" altLang="ko-KR" dirty="0" smtClean="0"/>
              <a:t>(left) architectural reliability analysis with</a:t>
            </a:r>
            <a:r>
              <a:rPr lang="en-US" altLang="ko-KR" baseline="0" dirty="0" smtClean="0"/>
              <a:t> accelerating fault injection and analyzing the resiliency, and</a:t>
            </a:r>
            <a:endParaRPr lang="en-US" altLang="ko-KR" dirty="0" smtClean="0"/>
          </a:p>
          <a:p>
            <a:r>
              <a:rPr lang="en-US" altLang="ko-KR" dirty="0" smtClean="0"/>
              <a:t>(right) architectural reliability improvement</a:t>
            </a:r>
            <a:r>
              <a:rPr lang="en-US" altLang="ko-KR" baseline="0" dirty="0" smtClean="0"/>
              <a:t> with distinguishing vulnerable parts and providing learning-oriented symptoms </a:t>
            </a:r>
            <a:endParaRPr lang="en-US" altLang="ko-KR" dirty="0" smtClean="0"/>
          </a:p>
          <a:p>
            <a:r>
              <a:rPr lang="en-US" altLang="ko-KR" dirty="0" smtClean="0"/>
              <a:t>Thank you for listening this presentation.</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22</a:t>
            </a:fld>
            <a:endParaRPr lang="en-US"/>
          </a:p>
        </p:txBody>
      </p:sp>
    </p:spTree>
    <p:extLst>
      <p:ext uri="{BB962C8B-B14F-4D97-AF65-F5344CB8AC3E}">
        <p14:creationId xmlns:p14="http://schemas.microsoft.com/office/powerpoint/2010/main" val="103877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fundamental methodology to analyze architectural</a:t>
            </a:r>
            <a:r>
              <a:rPr lang="en-US" altLang="ko-KR" baseline="0" dirty="0" smtClean="0"/>
              <a:t> reliability is fault injection and corresponding fault result analysis.</a:t>
            </a:r>
            <a:br>
              <a:rPr lang="en-US" altLang="ko-KR" baseline="0" dirty="0" smtClean="0"/>
            </a:br>
            <a:r>
              <a:rPr lang="en-US" altLang="ko-KR" baseline="0" dirty="0" smtClean="0"/>
              <a:t>However, exhaustive fault injection for all fault sites is almost impossible, and statistical fault injection suffers from lower confidence.</a:t>
            </a:r>
          </a:p>
          <a:p>
            <a:r>
              <a:rPr lang="en-US" altLang="ko-KR" baseline="0" dirty="0" smtClean="0"/>
              <a:t>Also, it is hard to analyze huge amount of fault data manually, and analysis with human-crafted features may be inaccurate.</a:t>
            </a:r>
          </a:p>
          <a:p>
            <a:r>
              <a:rPr lang="en-US" altLang="ko-KR" baseline="0" dirty="0" smtClean="0"/>
              <a:t>Here, machine learning can mitigate such challenges.</a:t>
            </a:r>
          </a:p>
          <a:p>
            <a:r>
              <a:rPr lang="en-US" altLang="ko-KR" baseline="0" dirty="0" smtClean="0"/>
              <a:t>Machine learning can accelerate fault injection by skipping predictable trials.</a:t>
            </a:r>
          </a:p>
          <a:p>
            <a:r>
              <a:rPr lang="en-US" altLang="ko-KR" baseline="0" dirty="0" smtClean="0"/>
              <a:t>Also, machine learning can effectively analyze the </a:t>
            </a:r>
            <a:r>
              <a:rPr lang="en-US" altLang="ko-KR" baseline="0" dirty="0" smtClean="0"/>
              <a:t>huge amounts of fault </a:t>
            </a:r>
            <a:r>
              <a:rPr lang="en-US" altLang="ko-KR" baseline="0" dirty="0" smtClean="0"/>
              <a:t>injection </a:t>
            </a:r>
            <a:r>
              <a:rPr lang="en-US" altLang="ko-KR" baseline="0" dirty="0" smtClean="0"/>
              <a:t>results without human-crafted features.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3</a:t>
            </a:fld>
            <a:endParaRPr lang="en-US"/>
          </a:p>
        </p:txBody>
      </p:sp>
    </p:spTree>
    <p:extLst>
      <p:ext uri="{BB962C8B-B14F-4D97-AF65-F5344CB8AC3E}">
        <p14:creationId xmlns:p14="http://schemas.microsoft.com/office/powerpoint/2010/main" val="184001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alternatives of expensive full-protection are selective protection that selectively protects vulnerable parts, and symptom-based protection that catches symptoms of errors.</a:t>
            </a:r>
          </a:p>
          <a:p>
            <a:r>
              <a:rPr lang="en-US" altLang="ko-KR" baseline="0" dirty="0" smtClean="0"/>
              <a:t>These schemes rely on heuristics and probabilistic methods to distinguish vulnerable parts and adopting symptoms of errors.</a:t>
            </a:r>
          </a:p>
          <a:p>
            <a:r>
              <a:rPr lang="en-US" altLang="ko-KR" baseline="0" dirty="0" smtClean="0"/>
              <a:t>Here, machine learning can be an alternative of heuristics and probabilistic methods.</a:t>
            </a:r>
          </a:p>
          <a:p>
            <a:r>
              <a:rPr lang="en-US" altLang="ko-KR" baseline="0" dirty="0" smtClean="0"/>
              <a:t>For example, machine learning can distinguish vulnerable parts for selective protection.</a:t>
            </a:r>
          </a:p>
          <a:p>
            <a:r>
              <a:rPr lang="en-US" altLang="ko-KR" baseline="0" dirty="0" smtClean="0"/>
              <a:t>Also, machine learning can provide learning-oriented symptoms for symptom-based protections.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4</a:t>
            </a:fld>
            <a:endParaRPr lang="en-US"/>
          </a:p>
        </p:txBody>
      </p:sp>
    </p:spTree>
    <p:extLst>
      <p:ext uri="{BB962C8B-B14F-4D97-AF65-F5344CB8AC3E}">
        <p14:creationId xmlns:p14="http://schemas.microsoft.com/office/powerpoint/2010/main" val="219816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 the rest of this presentation will introduce</a:t>
            </a:r>
            <a:r>
              <a:rPr lang="en-US" altLang="ko-KR" baseline="0" dirty="0" smtClean="0"/>
              <a:t> recent researches that utilizes machine learning to support architectural reliability analysis and improvement</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5</a:t>
            </a:fld>
            <a:endParaRPr lang="en-US"/>
          </a:p>
        </p:txBody>
      </p:sp>
    </p:spTree>
    <p:extLst>
      <p:ext uri="{BB962C8B-B14F-4D97-AF65-F5344CB8AC3E}">
        <p14:creationId xmlns:p14="http://schemas.microsoft.com/office/powerpoint/2010/main" val="307217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I want to introduce several examples of learning-oriented architectural reliability modeling.</a:t>
            </a:r>
          </a:p>
          <a:p>
            <a:r>
              <a:rPr lang="en-US" altLang="ko-KR" dirty="0" smtClean="0"/>
              <a:t>This part includes accelerating fault injection by machine learning, and machine learning based resiliency analysis.</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6</a:t>
            </a:fld>
            <a:endParaRPr lang="en-US"/>
          </a:p>
        </p:txBody>
      </p:sp>
    </p:spTree>
    <p:extLst>
      <p:ext uri="{BB962C8B-B14F-4D97-AF65-F5344CB8AC3E}">
        <p14:creationId xmlns:p14="http://schemas.microsoft.com/office/powerpoint/2010/main" val="248322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first example of accelerating fault injection is On the Estimation of Complex Circuits Functional Failure Rate by Machine Learning Techniques.</a:t>
            </a:r>
          </a:p>
          <a:p>
            <a:r>
              <a:rPr lang="en-US" altLang="ko-KR" dirty="0" smtClean="0"/>
              <a:t>The goal of this research is to estimate the functional vulnerability factor corresponding to the functional masking effect, for each flip-flop instance, with minimum number of fault injection trials.</a:t>
            </a:r>
          </a:p>
          <a:p>
            <a:r>
              <a:rPr lang="en-US" altLang="ko-KR" dirty="0" smtClean="0"/>
              <a:t>(right) So, this research proceeds fault injection only for few part of flip-flops, and trains the regression model with the features of flip-flops and the results of fault injection.</a:t>
            </a:r>
          </a:p>
          <a:p>
            <a:r>
              <a:rPr lang="en-US" altLang="ko-KR" dirty="0" smtClean="0"/>
              <a:t>With this regression model, this research estimate the vulnerability factors of unseen flip-flops, that previous fault injection did not cover.</a:t>
            </a:r>
          </a:p>
          <a:p>
            <a:r>
              <a:rPr lang="en-US" altLang="ko-KR" dirty="0" smtClean="0"/>
              <a:t>Consequently, this research can accurately predict flip-flop-vulnerability using only 20% data.</a:t>
            </a:r>
            <a:endParaRPr lang="en-US" altLang="ko-KR" dirty="0" smtClean="0"/>
          </a:p>
        </p:txBody>
      </p:sp>
      <p:sp>
        <p:nvSpPr>
          <p:cNvPr id="4" name="슬라이드 번호 개체 틀 3"/>
          <p:cNvSpPr>
            <a:spLocks noGrp="1"/>
          </p:cNvSpPr>
          <p:nvPr>
            <p:ph type="sldNum" sz="quarter" idx="10"/>
          </p:nvPr>
        </p:nvSpPr>
        <p:spPr/>
        <p:txBody>
          <a:bodyPr/>
          <a:lstStyle/>
          <a:p>
            <a:fld id="{59ABD932-4BD1-4C53-820D-24D32831AB97}" type="slidenum">
              <a:rPr lang="en-US" smtClean="0"/>
              <a:t>7</a:t>
            </a:fld>
            <a:endParaRPr lang="en-US"/>
          </a:p>
        </p:txBody>
      </p:sp>
    </p:spTree>
    <p:extLst>
      <p:ext uri="{BB962C8B-B14F-4D97-AF65-F5344CB8AC3E}">
        <p14:creationId xmlns:p14="http://schemas.microsoft.com/office/powerpoint/2010/main" val="339113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second example of accelerating fault injection is Understanding Scale-dependent Soft-error Behavior of Scientific Applications.</a:t>
            </a:r>
          </a:p>
          <a:p>
            <a:r>
              <a:rPr lang="en-US" altLang="ko-KR" dirty="0" smtClean="0"/>
              <a:t>Since it is hard to proceed fault injection in large-scale applications, the goal of this research is to collect results of fault injection on small-scale, and </a:t>
            </a:r>
            <a:r>
              <a:rPr lang="en-US" altLang="ko-KR" dirty="0" smtClean="0"/>
              <a:t>to</a:t>
            </a:r>
            <a:r>
              <a:rPr lang="en-US" altLang="ko-KR" baseline="0" dirty="0" smtClean="0"/>
              <a:t> </a:t>
            </a:r>
            <a:r>
              <a:rPr lang="en-US" altLang="ko-KR" dirty="0" smtClean="0"/>
              <a:t>use </a:t>
            </a:r>
            <a:r>
              <a:rPr lang="en-US" altLang="ko-KR" dirty="0" smtClean="0"/>
              <a:t>these results to </a:t>
            </a:r>
            <a:r>
              <a:rPr lang="en-US" altLang="ko-KR" dirty="0" smtClean="0"/>
              <a:t>predict </a:t>
            </a:r>
            <a:r>
              <a:rPr lang="en-US" altLang="ko-KR" dirty="0" smtClean="0"/>
              <a:t>fault behaviors at larger scale.</a:t>
            </a:r>
          </a:p>
          <a:p>
            <a:r>
              <a:rPr lang="en-US" altLang="ko-KR" dirty="0" smtClean="0"/>
              <a:t>(figure) For this, this research proceeds fault injection for small number of cores, for example, 1, 2, 4, and 8 cores.</a:t>
            </a:r>
          </a:p>
          <a:p>
            <a:r>
              <a:rPr lang="en-US" altLang="ko-KR" dirty="0" smtClean="0"/>
              <a:t>Then, this research generates the machine learning model based on the fault injection, and tests the models with the small-scale system but higher number of cores to find the best model.</a:t>
            </a:r>
          </a:p>
          <a:p>
            <a:r>
              <a:rPr lang="en-US" altLang="ko-KR" dirty="0" smtClean="0"/>
              <a:t>Finally, the selected model is used to predict the fault behaviors on the large-scale of</a:t>
            </a:r>
            <a:r>
              <a:rPr lang="en-US" altLang="ko-KR" baseline="0" dirty="0" smtClean="0"/>
              <a:t> up to 4,096 cores</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59ABD932-4BD1-4C53-820D-24D32831AB97}" type="slidenum">
              <a:rPr lang="en-US" smtClean="0"/>
              <a:t>8</a:t>
            </a:fld>
            <a:endParaRPr lang="en-US"/>
          </a:p>
        </p:txBody>
      </p:sp>
    </p:spTree>
    <p:extLst>
      <p:ext uri="{BB962C8B-B14F-4D97-AF65-F5344CB8AC3E}">
        <p14:creationId xmlns:p14="http://schemas.microsoft.com/office/powerpoint/2010/main" val="252660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smtClean="0"/>
              <a:t>Now, I want to introduce examples of learning-oriented analysis. The first example is Machine learning models for GPU error prediction in a large scale HPC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smtClean="0"/>
              <a:t>The goal of this research is to analyze huge amounts of error correction code data of GPUs, which is hard to analyze manually.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smtClean="0"/>
              <a:t>This research collected 6 months log data of error correction code of GPUs in large-scale HPC system, trained two-class classifier by using temperature, power, app information, and error history as features. the trained model can predict whether the current app has a soft error.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smtClean="0"/>
              <a:t>This research utilized this trained model to turn off the ECC on the GPU when the error is not predicted.</a:t>
            </a:r>
            <a:endParaRPr lang="en-US" altLang="ko-KR" dirty="0" smtClean="0"/>
          </a:p>
        </p:txBody>
      </p:sp>
      <p:sp>
        <p:nvSpPr>
          <p:cNvPr id="4" name="슬라이드 번호 개체 틀 3"/>
          <p:cNvSpPr>
            <a:spLocks noGrp="1"/>
          </p:cNvSpPr>
          <p:nvPr>
            <p:ph type="sldNum" sz="quarter" idx="10"/>
          </p:nvPr>
        </p:nvSpPr>
        <p:spPr/>
        <p:txBody>
          <a:bodyPr/>
          <a:lstStyle/>
          <a:p>
            <a:fld id="{59ABD932-4BD1-4C53-820D-24D32831AB97}" type="slidenum">
              <a:rPr lang="en-US" smtClean="0"/>
              <a:t>9</a:t>
            </a:fld>
            <a:endParaRPr lang="en-US"/>
          </a:p>
        </p:txBody>
      </p:sp>
    </p:spTree>
    <p:extLst>
      <p:ext uri="{BB962C8B-B14F-4D97-AF65-F5344CB8AC3E}">
        <p14:creationId xmlns:p14="http://schemas.microsoft.com/office/powerpoint/2010/main" val="2427066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4505933"/>
            <a:ext cx="9144000" cy="430502"/>
          </a:xfrm>
          <a:prstGeom prst="rect">
            <a:avLst/>
          </a:prstGeom>
        </p:spPr>
        <p:txBody>
          <a:bodyPr>
            <a:normAutofit/>
          </a:bodyPr>
          <a:lstStyle>
            <a:lvl1pPr marL="0" indent="0" algn="ctr">
              <a:buNone/>
              <a:defRPr sz="2000" b="1">
                <a:solidFill>
                  <a:srgbClr val="FF0000"/>
                </a:solidFill>
                <a:latin typeface="+mn-lt"/>
              </a:defRPr>
            </a:lvl1pPr>
          </a:lstStyle>
          <a:p>
            <a:pPr lvl="0"/>
            <a:r>
              <a:rPr lang="en-US" noProof="0" dirty="0"/>
              <a:t>Logos are allowed on this page only!</a:t>
            </a:r>
          </a:p>
        </p:txBody>
      </p:sp>
      <p:sp>
        <p:nvSpPr>
          <p:cNvPr id="15" name="Text Placeholder 14"/>
          <p:cNvSpPr>
            <a:spLocks noGrp="1"/>
          </p:cNvSpPr>
          <p:nvPr>
            <p:ph type="body" sz="quarter" idx="12" hasCustomPrompt="1"/>
          </p:nvPr>
        </p:nvSpPr>
        <p:spPr>
          <a:xfrm>
            <a:off x="1" y="3181592"/>
            <a:ext cx="9144000" cy="1192627"/>
          </a:xfrm>
          <a:prstGeom prst="rect">
            <a:avLst/>
          </a:prstGeom>
        </p:spPr>
        <p:txBody>
          <a:bodyPr>
            <a:normAutofit/>
          </a:bodyPr>
          <a:lstStyle>
            <a:lvl1pPr marL="0" indent="0" algn="ctr">
              <a:buNone/>
              <a:defRPr sz="2000" b="1" baseline="0">
                <a:latin typeface="+mn-lt"/>
              </a:defRPr>
            </a:lvl1pPr>
          </a:lstStyle>
          <a:p>
            <a:pPr lvl="0"/>
            <a:r>
              <a:rPr lang="en-US" noProof="0" dirty="0"/>
              <a:t>Name(s) and Affiliation(s)</a:t>
            </a:r>
          </a:p>
        </p:txBody>
      </p:sp>
      <p:sp>
        <p:nvSpPr>
          <p:cNvPr id="17" name="Title 16"/>
          <p:cNvSpPr>
            <a:spLocks noGrp="1"/>
          </p:cNvSpPr>
          <p:nvPr>
            <p:ph type="title" hasCustomPrompt="1"/>
          </p:nvPr>
        </p:nvSpPr>
        <p:spPr>
          <a:xfrm>
            <a:off x="1" y="1784483"/>
            <a:ext cx="9143999" cy="1344031"/>
          </a:xfrm>
          <a:prstGeom prst="rect">
            <a:avLst/>
          </a:prstGeom>
        </p:spPr>
        <p:txBody>
          <a:bodyPr>
            <a:normAutofit/>
          </a:bodyPr>
          <a:lstStyle>
            <a:lvl1pPr algn="ctr">
              <a:defRPr sz="4000" b="1" baseline="0">
                <a:solidFill>
                  <a:schemeClr val="tx1"/>
                </a:solidFill>
                <a:latin typeface="+mn-lt"/>
              </a:defRPr>
            </a:lvl1pPr>
          </a:lstStyle>
          <a:p>
            <a:pPr lvl="0"/>
            <a:r>
              <a:rPr lang="en-US" noProof="0" dirty="0"/>
              <a:t>Presentation Title</a:t>
            </a:r>
          </a:p>
        </p:txBody>
      </p:sp>
      <p:pic>
        <p:nvPicPr>
          <p:cNvPr id="3" name="Grafik 2">
            <a:extLst>
              <a:ext uri="{FF2B5EF4-FFF2-40B4-BE49-F238E27FC236}">
                <a16:creationId xmlns="" xmlns:a16="http://schemas.microsoft.com/office/drawing/2014/main" id="{EDF34BA3-4CB6-4893-829B-95CE6D3A051F}"/>
              </a:ext>
            </a:extLst>
          </p:cNvPr>
          <p:cNvPicPr>
            <a:picLocks noChangeAspect="1"/>
          </p:cNvPicPr>
          <p:nvPr userDrawn="1"/>
        </p:nvPicPr>
        <p:blipFill>
          <a:blip r:embed="rId2">
            <a:extLst>
              <a:ext uri="{28A0092B-C50C-407E-A947-70E740481C1C}">
                <a14:useLocalDpi xmlns:a14="http://schemas.microsoft.com/office/drawing/2010/main" val="0"/>
              </a:ext>
            </a:extLst>
          </a:blip>
          <a:srcRect t="118" b="118"/>
          <a:stretch/>
        </p:blipFill>
        <p:spPr>
          <a:xfrm>
            <a:off x="0" y="-6485"/>
            <a:ext cx="6169016" cy="1236836"/>
          </a:xfrm>
          <a:prstGeom prst="rect">
            <a:avLst/>
          </a:prstGeom>
        </p:spPr>
      </p:pic>
    </p:spTree>
    <p:extLst>
      <p:ext uri="{BB962C8B-B14F-4D97-AF65-F5344CB8AC3E}">
        <p14:creationId xmlns:p14="http://schemas.microsoft.com/office/powerpoint/2010/main" val="365511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6499" y="1016813"/>
            <a:ext cx="8471002" cy="3615910"/>
          </a:xfrm>
          <a:prstGeom prst="rect">
            <a:avLst/>
          </a:prstGeom>
        </p:spPr>
        <p:txBody>
          <a:bodyPr wrap="square">
            <a:normAutofit/>
          </a:bodyPr>
          <a:lstStyle>
            <a:lvl1pPr>
              <a:defRPr sz="2400" b="1"/>
            </a:lvl1pPr>
            <a:lvl2pPr>
              <a:defRPr sz="2000" b="1"/>
            </a:lvl2pPr>
            <a:lvl3pPr>
              <a:defRPr sz="2000" b="1"/>
            </a:lvl3pPr>
            <a:lvl4pPr>
              <a:defRPr sz="2000" b="1"/>
            </a:lvl4pPr>
            <a:lvl5pPr>
              <a:defRPr sz="2000" b="1"/>
            </a:lvl5pPr>
            <a:lvl6pPr marL="18859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b="1"/>
            </a:lvl6pPr>
            <a:lvl7pPr>
              <a:defRPr sz="2000" b="1"/>
            </a:lvl7pPr>
            <a:lvl8pPr>
              <a:defRPr sz="2000" b="1"/>
            </a:lvl8pPr>
            <a:lvl9pPr>
              <a:defRPr sz="2000" b="1"/>
            </a:lvl9pPr>
          </a:lstStyle>
          <a:p>
            <a:pPr lvl="0"/>
            <a:r>
              <a:rPr lang="en-US" noProof="0" dirty="0"/>
              <a:t>First Level Content</a:t>
            </a:r>
          </a:p>
          <a:p>
            <a:pPr lvl="1"/>
            <a:r>
              <a:rPr lang="en-US" noProof="0" dirty="0"/>
              <a:t>Second Level Content</a:t>
            </a:r>
          </a:p>
          <a:p>
            <a:pPr lvl="2"/>
            <a:r>
              <a:rPr lang="en-US" noProof="0" dirty="0"/>
              <a:t>Third Level Content</a:t>
            </a:r>
          </a:p>
          <a:p>
            <a:pPr lvl="3"/>
            <a:r>
              <a:rPr lang="en-US" noProof="0" dirty="0"/>
              <a:t>Fourth Level Content</a:t>
            </a:r>
          </a:p>
          <a:p>
            <a:pPr lvl="4"/>
            <a:r>
              <a:rPr lang="en-US" noProof="0" dirty="0"/>
              <a:t>Fifth Level Content</a:t>
            </a:r>
          </a:p>
          <a:p>
            <a:pPr marL="1885950" marR="0" lvl="5"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noProof="0" dirty="0"/>
              <a:t>Sixth Level Content</a:t>
            </a:r>
          </a:p>
          <a:p>
            <a:pPr lvl="6"/>
            <a:r>
              <a:rPr lang="en-US" noProof="0" dirty="0"/>
              <a:t>Seventh Level Content</a:t>
            </a:r>
          </a:p>
          <a:p>
            <a:pPr lvl="7"/>
            <a:r>
              <a:rPr lang="en-US" noProof="0" dirty="0"/>
              <a:t>Eight Level Content</a:t>
            </a:r>
          </a:p>
          <a:p>
            <a:pPr lvl="8"/>
            <a:r>
              <a:rPr lang="en-US" noProof="0" dirty="0"/>
              <a:t>Ninth Level Content</a:t>
            </a:r>
          </a:p>
        </p:txBody>
      </p:sp>
      <p:sp>
        <p:nvSpPr>
          <p:cNvPr id="25" name="Title 24"/>
          <p:cNvSpPr>
            <a:spLocks noGrp="1"/>
          </p:cNvSpPr>
          <p:nvPr>
            <p:ph type="title" hasCustomPrompt="1"/>
          </p:nvPr>
        </p:nvSpPr>
        <p:spPr>
          <a:xfrm>
            <a:off x="136187" y="95094"/>
            <a:ext cx="8871626" cy="577902"/>
          </a:xfrm>
          <a:prstGeom prst="rect">
            <a:avLst/>
          </a:prstGeom>
        </p:spPr>
        <p:txBody>
          <a:bodyPr wrap="none" anchor="ctr" anchorCtr="0">
            <a:noAutofit/>
          </a:bodyPr>
          <a:lstStyle>
            <a:lvl1pPr>
              <a:defRPr b="1"/>
            </a:lvl1pPr>
          </a:lstStyle>
          <a:p>
            <a:r>
              <a:rPr lang="en-US" noProof="0" dirty="0"/>
              <a:t>Slide Title</a:t>
            </a:r>
          </a:p>
        </p:txBody>
      </p:sp>
      <p:sp>
        <p:nvSpPr>
          <p:cNvPr id="32" name="Date Placeholder 31"/>
          <p:cNvSpPr>
            <a:spLocks noGrp="1"/>
          </p:cNvSpPr>
          <p:nvPr>
            <p:ph type="dt" sz="half" idx="10"/>
          </p:nvPr>
        </p:nvSpPr>
        <p:spPr>
          <a:xfrm>
            <a:off x="336499" y="4767263"/>
            <a:ext cx="2349551" cy="273844"/>
          </a:xfrm>
          <a:prstGeom prst="rect">
            <a:avLst/>
          </a:prstGeom>
        </p:spPr>
        <p:txBody>
          <a:bodyPr anchor="b"/>
          <a:lstStyle>
            <a:lvl1pPr>
              <a:defRPr sz="1200"/>
            </a:lvl1pPr>
          </a:lstStyle>
          <a:p>
            <a:fld id="{84175BF1-37F0-45AF-AE8E-509AB62BA502}" type="datetime3">
              <a:rPr lang="en-US" noProof="1" smtClean="0"/>
              <a:pPr/>
              <a:t>19 April 2023</a:t>
            </a:fld>
            <a:endParaRPr lang="en-US" noProof="1"/>
          </a:p>
        </p:txBody>
      </p:sp>
      <p:sp>
        <p:nvSpPr>
          <p:cNvPr id="33" name="Footer Placeholder 32"/>
          <p:cNvSpPr>
            <a:spLocks noGrp="1"/>
          </p:cNvSpPr>
          <p:nvPr>
            <p:ph type="ftr" sz="quarter" idx="11"/>
          </p:nvPr>
        </p:nvSpPr>
        <p:spPr>
          <a:xfrm>
            <a:off x="3028950" y="4767263"/>
            <a:ext cx="3086100" cy="273844"/>
          </a:xfrm>
          <a:prstGeom prst="rect">
            <a:avLst/>
          </a:prstGeom>
        </p:spPr>
        <p:txBody>
          <a:bodyPr anchor="b"/>
          <a:lstStyle>
            <a:lvl1pPr algn="ctr">
              <a:defRPr sz="1200"/>
            </a:lvl1pPr>
          </a:lstStyle>
          <a:p>
            <a:r>
              <a:rPr lang="en-US" noProof="1" smtClean="0"/>
              <a:t>Hwisoo So, Yonsei &amp; ASU</a:t>
            </a:r>
            <a:endParaRPr lang="en-US" noProof="1"/>
          </a:p>
        </p:txBody>
      </p:sp>
      <p:sp>
        <p:nvSpPr>
          <p:cNvPr id="34" name="Slide Number Placeholder 33"/>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Tree>
    <p:extLst>
      <p:ext uri="{BB962C8B-B14F-4D97-AF65-F5344CB8AC3E}">
        <p14:creationId xmlns:p14="http://schemas.microsoft.com/office/powerpoint/2010/main" val="340194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5" name="Date Placeholder 14"/>
          <p:cNvSpPr>
            <a:spLocks noGrp="1"/>
          </p:cNvSpPr>
          <p:nvPr>
            <p:ph type="dt" sz="half" idx="10"/>
          </p:nvPr>
        </p:nvSpPr>
        <p:spPr>
          <a:xfrm>
            <a:off x="336499" y="4767263"/>
            <a:ext cx="2349551" cy="273844"/>
          </a:xfrm>
          <a:prstGeom prst="rect">
            <a:avLst/>
          </a:prstGeom>
        </p:spPr>
        <p:txBody>
          <a:bodyPr anchor="b"/>
          <a:lstStyle>
            <a:lvl1pPr>
              <a:defRPr sz="1200"/>
            </a:lvl1pPr>
          </a:lstStyle>
          <a:p>
            <a:fld id="{0DC8E6F3-89B9-4F92-AFC5-576D70B3B720}" type="datetime3">
              <a:rPr lang="en-US" noProof="1" smtClean="0"/>
              <a:pPr/>
              <a:t>19 April 2023</a:t>
            </a:fld>
            <a:endParaRPr lang="en-US" noProof="1"/>
          </a:p>
        </p:txBody>
      </p:sp>
      <p:sp>
        <p:nvSpPr>
          <p:cNvPr id="16" name="Footer Placeholder 15"/>
          <p:cNvSpPr>
            <a:spLocks noGrp="1"/>
          </p:cNvSpPr>
          <p:nvPr>
            <p:ph type="ftr" sz="quarter" idx="11"/>
          </p:nvPr>
        </p:nvSpPr>
        <p:spPr>
          <a:xfrm>
            <a:off x="3028950" y="4767263"/>
            <a:ext cx="3086100" cy="273844"/>
          </a:xfrm>
          <a:prstGeom prst="rect">
            <a:avLst/>
          </a:prstGeom>
        </p:spPr>
        <p:txBody>
          <a:bodyPr anchor="b"/>
          <a:lstStyle>
            <a:lvl1pPr algn="ctr">
              <a:defRPr sz="1200"/>
            </a:lvl1pPr>
          </a:lstStyle>
          <a:p>
            <a:r>
              <a:rPr lang="en-US" altLang="ko-KR" noProof="1" smtClean="0"/>
              <a:t>Hwisoo So, Yonsei &amp; ASU</a:t>
            </a:r>
            <a:endParaRPr lang="en-US" altLang="ko-KR" noProof="1"/>
          </a:p>
        </p:txBody>
      </p:sp>
      <p:sp>
        <p:nvSpPr>
          <p:cNvPr id="17" name="Slide Number Placeholder 16"/>
          <p:cNvSpPr>
            <a:spLocks noGrp="1"/>
          </p:cNvSpPr>
          <p:nvPr>
            <p:ph type="sldNum" sz="quarter" idx="12"/>
          </p:nvPr>
        </p:nvSpPr>
        <p:spPr>
          <a:xfrm>
            <a:off x="6457949" y="4767263"/>
            <a:ext cx="2349551" cy="273844"/>
          </a:xfrm>
          <a:prstGeom prst="rect">
            <a:avLst/>
          </a:prstGeom>
        </p:spPr>
        <p:txBody>
          <a:bodyPr anchor="b"/>
          <a:lstStyle>
            <a:lvl1pPr algn="r">
              <a:defRPr sz="1200"/>
            </a:lvl1pPr>
          </a:lstStyle>
          <a:p>
            <a:fld id="{22DECF6A-13F7-418C-BBFC-95033FFCD5F1}" type="slidenum">
              <a:rPr lang="en-US" noProof="1" smtClean="0"/>
              <a:pPr/>
              <a:t>‹#›</a:t>
            </a:fld>
            <a:endParaRPr lang="en-US" noProof="1"/>
          </a:p>
        </p:txBody>
      </p:sp>
      <p:sp>
        <p:nvSpPr>
          <p:cNvPr id="2" name="Title 1"/>
          <p:cNvSpPr>
            <a:spLocks noGrp="1"/>
          </p:cNvSpPr>
          <p:nvPr>
            <p:ph type="title" hasCustomPrompt="1"/>
          </p:nvPr>
        </p:nvSpPr>
        <p:spPr>
          <a:xfrm>
            <a:off x="136187" y="95094"/>
            <a:ext cx="8871626" cy="577902"/>
          </a:xfrm>
          <a:prstGeom prst="rect">
            <a:avLst/>
          </a:prstGeom>
        </p:spPr>
        <p:txBody>
          <a:bodyPr wrap="none">
            <a:noAutofit/>
          </a:bodyPr>
          <a:lstStyle>
            <a:lvl1pPr>
              <a:defRPr/>
            </a:lvl1pPr>
          </a:lstStyle>
          <a:p>
            <a:r>
              <a:rPr lang="en-US" dirty="0"/>
              <a:t>Slide Title</a:t>
            </a:r>
          </a:p>
        </p:txBody>
      </p:sp>
    </p:spTree>
    <p:extLst>
      <p:ext uri="{BB962C8B-B14F-4D97-AF65-F5344CB8AC3E}">
        <p14:creationId xmlns:p14="http://schemas.microsoft.com/office/powerpoint/2010/main" val="31315260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0"/>
            <a:ext cx="9144000" cy="731520"/>
          </a:xfrm>
          <a:prstGeom prst="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noProof="0" dirty="0"/>
          </a:p>
        </p:txBody>
      </p:sp>
    </p:spTree>
    <p:extLst>
      <p:ext uri="{BB962C8B-B14F-4D97-AF65-F5344CB8AC3E}">
        <p14:creationId xmlns:p14="http://schemas.microsoft.com/office/powerpoint/2010/main" val="3812470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Lst>
  <p:hf hdr="0"/>
  <p:txStyles>
    <p:titleStyle>
      <a:lvl1pPr algn="l" defTabSz="6858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1" y="2724150"/>
            <a:ext cx="9144000" cy="1692565"/>
          </a:xfrm>
        </p:spPr>
        <p:txBody>
          <a:bodyPr>
            <a:normAutofit lnSpcReduction="10000"/>
          </a:bodyPr>
          <a:lstStyle/>
          <a:p>
            <a:r>
              <a:rPr lang="en-US" sz="1800" b="0" dirty="0"/>
              <a:t>Aviral Shrivastava, Arizona State University, US</a:t>
            </a:r>
          </a:p>
          <a:p>
            <a:r>
              <a:rPr lang="en-US" sz="1800" b="0" dirty="0" err="1"/>
              <a:t>Kyoungwoo</a:t>
            </a:r>
            <a:r>
              <a:rPr lang="en-US" sz="1800" b="0" dirty="0"/>
              <a:t> Lee, Yonsei University, KR</a:t>
            </a:r>
          </a:p>
          <a:p>
            <a:r>
              <a:rPr lang="en-US" sz="1800" b="0" dirty="0" err="1"/>
              <a:t>Shail</a:t>
            </a:r>
            <a:r>
              <a:rPr lang="en-US" sz="1800" b="0" dirty="0"/>
              <a:t> Dave, Arizona State University, US</a:t>
            </a:r>
          </a:p>
          <a:p>
            <a:r>
              <a:rPr lang="en-US" sz="1800" dirty="0" err="1"/>
              <a:t>Hwisoo</a:t>
            </a:r>
            <a:r>
              <a:rPr lang="en-US" sz="1800" dirty="0"/>
              <a:t> So, Yonsei University, KR</a:t>
            </a:r>
          </a:p>
          <a:p>
            <a:r>
              <a:rPr lang="en-US" sz="1800" b="0" dirty="0" err="1"/>
              <a:t>Jinhyo</a:t>
            </a:r>
            <a:r>
              <a:rPr lang="en-US" sz="1800" b="0" dirty="0"/>
              <a:t> Jung, Yonsei University, KR</a:t>
            </a:r>
          </a:p>
        </p:txBody>
      </p:sp>
      <p:sp>
        <p:nvSpPr>
          <p:cNvPr id="7" name="Title 6"/>
          <p:cNvSpPr>
            <a:spLocks noGrp="1"/>
          </p:cNvSpPr>
          <p:nvPr>
            <p:ph type="title"/>
          </p:nvPr>
        </p:nvSpPr>
        <p:spPr>
          <a:xfrm>
            <a:off x="1" y="1470158"/>
            <a:ext cx="9143999" cy="1344031"/>
          </a:xfrm>
        </p:spPr>
        <p:txBody>
          <a:bodyPr>
            <a:noAutofit/>
          </a:bodyPr>
          <a:lstStyle/>
          <a:p>
            <a:r>
              <a:rPr lang="en-US" sz="3600" dirty="0"/>
              <a:t>Learning-based Modeling and Improving</a:t>
            </a:r>
            <a:br>
              <a:rPr lang="en-US" sz="3600" dirty="0"/>
            </a:br>
            <a:r>
              <a:rPr lang="en-US" sz="3600" dirty="0"/>
              <a:t>Architectural Reliability</a:t>
            </a:r>
          </a:p>
        </p:txBody>
      </p:sp>
      <p:pic>
        <p:nvPicPr>
          <p:cNvPr id="2" name="Picture 4" descr="ASU logos horizontal vertical sunburst only">
            <a:extLst>
              <a:ext uri="{FF2B5EF4-FFF2-40B4-BE49-F238E27FC236}">
                <a16:creationId xmlns="" xmlns:a16="http://schemas.microsoft.com/office/drawing/2014/main" id="{7F9C938D-8D99-EB01-736A-55C54D3E1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32" t="8497" r="31618" b="6798"/>
          <a:stretch/>
        </p:blipFill>
        <p:spPr bwMode="auto">
          <a:xfrm>
            <a:off x="1215114" y="4222772"/>
            <a:ext cx="1030246" cy="783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심볼마크">
            <a:extLst>
              <a:ext uri="{FF2B5EF4-FFF2-40B4-BE49-F238E27FC236}">
                <a16:creationId xmlns="" xmlns:a16="http://schemas.microsoft.com/office/drawing/2014/main" id="{30109CCD-215A-342F-D2F8-C10CCB169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4170678"/>
            <a:ext cx="876300" cy="87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0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123635" y="2117007"/>
            <a:ext cx="2304605" cy="199779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ML-based </a:t>
            </a:r>
            <a:r>
              <a:rPr lang="en-US" sz="2400" dirty="0"/>
              <a:t>Resiliency Analysis:</a:t>
            </a:r>
            <a:br>
              <a:rPr lang="en-US" sz="2400" dirty="0"/>
            </a:br>
            <a:r>
              <a:rPr lang="en-US" altLang="ko-KR" sz="2400" dirty="0" smtClean="0"/>
              <a:t>B-2) </a:t>
            </a:r>
            <a:r>
              <a:rPr lang="en-US" sz="2400" dirty="0" smtClean="0"/>
              <a:t>Analyzing </a:t>
            </a:r>
            <a:r>
              <a:rPr lang="en-US" sz="2400" dirty="0"/>
              <a:t>Huge Amount FI Data</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10</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115518" y="816788"/>
            <a:ext cx="9173261" cy="4006672"/>
          </a:xfrm>
        </p:spPr>
        <p:txBody>
          <a:bodyPr>
            <a:normAutofit/>
          </a:bodyPr>
          <a:lstStyle/>
          <a:p>
            <a:r>
              <a:rPr lang="en-US" altLang="ko-KR" dirty="0"/>
              <a:t>Using Machine Learning Techniques to Evaluate </a:t>
            </a:r>
            <a:br>
              <a:rPr lang="en-US" altLang="ko-KR" dirty="0"/>
            </a:br>
            <a:r>
              <a:rPr lang="en-US" altLang="ko-KR" dirty="0"/>
              <a:t>Multicore Soft Error Reliability </a:t>
            </a:r>
            <a:r>
              <a:rPr lang="en-US" altLang="ko-KR" baseline="30000" dirty="0"/>
              <a:t>[Rosa ‘19]</a:t>
            </a:r>
            <a:endParaRPr lang="en-US" altLang="ko-KR" dirty="0"/>
          </a:p>
          <a:p>
            <a:pPr lvl="1"/>
            <a:r>
              <a:rPr lang="en-US" b="0" dirty="0" smtClean="0"/>
              <a:t>Goal) Identifying </a:t>
            </a:r>
            <a:r>
              <a:rPr lang="en-US" b="0" dirty="0"/>
              <a:t>correlation between FI results and application </a:t>
            </a:r>
            <a:r>
              <a:rPr lang="en-US" b="0" dirty="0" smtClean="0"/>
              <a:t>characteristics</a:t>
            </a:r>
          </a:p>
        </p:txBody>
      </p:sp>
      <p:sp>
        <p:nvSpPr>
          <p:cNvPr id="10" name="TextBox 9">
            <a:extLst>
              <a:ext uri="{FF2B5EF4-FFF2-40B4-BE49-F238E27FC236}">
                <a16:creationId xmlns="" xmlns:a16="http://schemas.microsoft.com/office/drawing/2014/main" id="{C897B624-E719-8B4F-9F70-94BABED1631F}"/>
              </a:ext>
            </a:extLst>
          </p:cNvPr>
          <p:cNvSpPr txBox="1"/>
          <p:nvPr/>
        </p:nvSpPr>
        <p:spPr>
          <a:xfrm>
            <a:off x="5453974" y="0"/>
            <a:ext cx="3690026" cy="341632"/>
          </a:xfrm>
          <a:prstGeom prst="rect">
            <a:avLst/>
          </a:prstGeom>
          <a:noFill/>
        </p:spPr>
        <p:txBody>
          <a:bodyPr wrap="square">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altLang="ko-KR" sz="9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50" charset="-127"/>
                <a:cs typeface="+mn-cs"/>
              </a:rPr>
              <a:t>[Rosa '19] </a:t>
            </a:r>
            <a:r>
              <a:rPr kumimoji="0" lang="de-DE" altLang="ko-KR" sz="900" b="0"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50" charset="-127"/>
                <a:cs typeface="+mn-cs"/>
              </a:rPr>
              <a:t>da Rosa, </a:t>
            </a:r>
            <a:r>
              <a:rPr kumimoji="0" lang="de-DE" altLang="ko-KR" sz="9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50" charset="-127"/>
                <a:cs typeface="+mn-cs"/>
              </a:rPr>
              <a:t>Felipe Rocha, et al. Using machine learning techniques to evaluate multicore soft error </a:t>
            </a:r>
            <a:r>
              <a:rPr kumimoji="0" lang="de-DE" altLang="ko-KR" sz="900" b="0"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50" charset="-127"/>
                <a:cs typeface="+mn-cs"/>
              </a:rPr>
              <a:t>reliability, </a:t>
            </a:r>
            <a:r>
              <a:rPr kumimoji="0" lang="de-DE" altLang="ko-KR" sz="9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50" charset="-127"/>
                <a:cs typeface="+mn-cs"/>
              </a:rPr>
              <a:t>IEEE </a:t>
            </a:r>
            <a:r>
              <a:rPr kumimoji="0" lang="de-DE" altLang="ko-KR" sz="900" b="0"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50" charset="-127"/>
                <a:cs typeface="+mn-cs"/>
              </a:rPr>
              <a:t>CAS</a:t>
            </a:r>
            <a:r>
              <a:rPr kumimoji="0" lang="de-DE" altLang="ko-KR" sz="900" b="0" i="0" u="none" strike="noStrike" kern="1200" cap="none" spc="0" normalizeH="0" noProof="0" dirty="0" smtClean="0">
                <a:ln>
                  <a:noFill/>
                </a:ln>
                <a:solidFill>
                  <a:prstClr val="white"/>
                </a:solidFill>
                <a:effectLst/>
                <a:uLnTx/>
                <a:uFillTx/>
                <a:latin typeface="Calibri" panose="020F0502020204030204"/>
                <a:ea typeface="맑은 고딕" panose="020B0503020000020004" pitchFamily="50" charset="-127"/>
                <a:cs typeface="+mn-cs"/>
              </a:rPr>
              <a:t> 2019</a:t>
            </a:r>
            <a:endParaRPr kumimoji="0" lang="ko-KR" altLang="en-US" sz="9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50" charset="-127"/>
              <a:cs typeface="+mn-cs"/>
            </a:endParaRPr>
          </a:p>
        </p:txBody>
      </p:sp>
      <p:pic>
        <p:nvPicPr>
          <p:cNvPr id="1026" name="Picture 2" descr="GitHub - riscv-admin/riscv-ovpsim"/>
          <p:cNvPicPr>
            <a:picLocks noChangeAspect="1" noChangeArrowheads="1"/>
          </p:cNvPicPr>
          <p:nvPr/>
        </p:nvPicPr>
        <p:blipFill rotWithShape="1">
          <a:blip r:embed="rId3">
            <a:extLst>
              <a:ext uri="{28A0092B-C50C-407E-A947-70E740481C1C}">
                <a14:useLocalDpi xmlns:a14="http://schemas.microsoft.com/office/drawing/2010/main" val="0"/>
              </a:ext>
            </a:extLst>
          </a:blip>
          <a:srcRect l="7767" t="16533" r="7767" b="19467"/>
          <a:stretch/>
        </p:blipFill>
        <p:spPr bwMode="auto">
          <a:xfrm>
            <a:off x="242424" y="2290352"/>
            <a:ext cx="1149350" cy="653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m5: The gem5 simulator syst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638" y="2965283"/>
            <a:ext cx="1089954" cy="1180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9514" y="2471059"/>
            <a:ext cx="1005840" cy="1354217"/>
          </a:xfrm>
          <a:prstGeom prst="rect">
            <a:avLst/>
          </a:prstGeom>
          <a:noFill/>
        </p:spPr>
        <p:txBody>
          <a:bodyPr wrap="square" rtlCol="0">
            <a:spAutoFit/>
          </a:bodyPr>
          <a:lstStyle/>
          <a:p>
            <a:pPr algn="ctr"/>
            <a:r>
              <a:rPr lang="en-US" altLang="ko-KR" sz="2800" b="1" dirty="0" smtClean="0"/>
              <a:t>1.2M</a:t>
            </a:r>
            <a:r>
              <a:rPr lang="en-US" altLang="ko-KR" dirty="0" smtClean="0"/>
              <a:t/>
            </a:r>
            <a:br>
              <a:rPr lang="en-US" altLang="ko-KR" dirty="0" smtClean="0"/>
            </a:br>
            <a:r>
              <a:rPr lang="en-US" altLang="ko-KR" dirty="0" smtClean="0"/>
              <a:t>fault</a:t>
            </a:r>
            <a:br>
              <a:rPr lang="en-US" altLang="ko-KR" dirty="0" smtClean="0"/>
            </a:br>
            <a:r>
              <a:rPr lang="en-US" altLang="ko-KR" dirty="0" smtClean="0"/>
              <a:t>injection</a:t>
            </a:r>
            <a:br>
              <a:rPr lang="en-US" altLang="ko-KR" dirty="0" smtClean="0"/>
            </a:br>
            <a:r>
              <a:rPr lang="en-US" altLang="ko-KR" dirty="0" smtClean="0"/>
              <a:t>trials</a:t>
            </a:r>
            <a:endParaRPr lang="ko-KR" altLang="en-US" dirty="0"/>
          </a:p>
        </p:txBody>
      </p:sp>
      <p:sp>
        <p:nvSpPr>
          <p:cNvPr id="7" name="직사각형 6"/>
          <p:cNvSpPr/>
          <p:nvPr/>
        </p:nvSpPr>
        <p:spPr>
          <a:xfrm>
            <a:off x="191624" y="4145518"/>
            <a:ext cx="2251963" cy="369332"/>
          </a:xfrm>
          <a:prstGeom prst="rect">
            <a:avLst/>
          </a:prstGeom>
        </p:spPr>
        <p:txBody>
          <a:bodyPr wrap="none">
            <a:spAutoFit/>
          </a:bodyPr>
          <a:lstStyle/>
          <a:p>
            <a:r>
              <a:rPr lang="en-US" altLang="ko-KR" dirty="0" smtClean="0"/>
              <a:t>FI on virtual platforms</a:t>
            </a:r>
            <a:endParaRPr lang="ko-KR" altLang="en-US" dirty="0"/>
          </a:p>
        </p:txBody>
      </p:sp>
      <p:sp>
        <p:nvSpPr>
          <p:cNvPr id="14" name="오른쪽 화살표 13"/>
          <p:cNvSpPr/>
          <p:nvPr/>
        </p:nvSpPr>
        <p:spPr>
          <a:xfrm>
            <a:off x="2607990" y="2633915"/>
            <a:ext cx="531450"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1" name="TextBox 10"/>
          <p:cNvSpPr txBox="1"/>
          <p:nvPr/>
        </p:nvSpPr>
        <p:spPr>
          <a:xfrm>
            <a:off x="3083748" y="3292766"/>
            <a:ext cx="1494961" cy="1200329"/>
          </a:xfrm>
          <a:prstGeom prst="rect">
            <a:avLst/>
          </a:prstGeom>
          <a:noFill/>
        </p:spPr>
        <p:txBody>
          <a:bodyPr wrap="none" rtlCol="0">
            <a:spAutoFit/>
          </a:bodyPr>
          <a:lstStyle/>
          <a:p>
            <a:pPr algn="ctr"/>
            <a:r>
              <a:rPr lang="en-US" altLang="ko-KR" dirty="0" smtClean="0"/>
              <a:t>Several </a:t>
            </a:r>
            <a:br>
              <a:rPr lang="en-US" altLang="ko-KR" dirty="0" smtClean="0"/>
            </a:br>
            <a:r>
              <a:rPr lang="en-US" altLang="ko-KR" dirty="0" smtClean="0"/>
              <a:t>thousands</a:t>
            </a:r>
            <a:br>
              <a:rPr lang="en-US" altLang="ko-KR" dirty="0" smtClean="0"/>
            </a:br>
            <a:r>
              <a:rPr lang="en-US" altLang="ko-KR" dirty="0" smtClean="0"/>
              <a:t>of features</a:t>
            </a:r>
            <a:br>
              <a:rPr lang="en-US" altLang="ko-KR" dirty="0" smtClean="0"/>
            </a:br>
            <a:r>
              <a:rPr lang="en-US" altLang="ko-KR" dirty="0" smtClean="0"/>
              <a:t>from statistics</a:t>
            </a:r>
            <a:endParaRPr lang="ko-KR" altLang="en-US" dirty="0"/>
          </a:p>
        </p:txBody>
      </p:sp>
      <p:grpSp>
        <p:nvGrpSpPr>
          <p:cNvPr id="16" name="그룹 15"/>
          <p:cNvGrpSpPr/>
          <p:nvPr/>
        </p:nvGrpSpPr>
        <p:grpSpPr>
          <a:xfrm>
            <a:off x="3304994" y="2125840"/>
            <a:ext cx="1001452" cy="1016150"/>
            <a:chOff x="3318945" y="1896533"/>
            <a:chExt cx="1249073" cy="1267405"/>
          </a:xfrm>
        </p:grpSpPr>
        <p:sp>
          <p:nvSpPr>
            <p:cNvPr id="15" name="모서리가 접힌 도형 14"/>
            <p:cNvSpPr/>
            <p:nvPr/>
          </p:nvSpPr>
          <p:spPr>
            <a:xfrm>
              <a:off x="3318945" y="2016664"/>
              <a:ext cx="486775" cy="516908"/>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9" name="모서리가 접힌 도형 18"/>
            <p:cNvSpPr/>
            <p:nvPr/>
          </p:nvSpPr>
          <p:spPr>
            <a:xfrm>
              <a:off x="3721698" y="2212605"/>
              <a:ext cx="486775" cy="516908"/>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0" name="모서리가 접힌 도형 19"/>
            <p:cNvSpPr/>
            <p:nvPr/>
          </p:nvSpPr>
          <p:spPr>
            <a:xfrm>
              <a:off x="3435103" y="2647030"/>
              <a:ext cx="486775" cy="516908"/>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1" name="모서리가 접힌 도형 20"/>
            <p:cNvSpPr/>
            <p:nvPr/>
          </p:nvSpPr>
          <p:spPr>
            <a:xfrm>
              <a:off x="4049051" y="1896533"/>
              <a:ext cx="486775" cy="516908"/>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2" name="모서리가 접힌 도형 21"/>
            <p:cNvSpPr/>
            <p:nvPr/>
          </p:nvSpPr>
          <p:spPr>
            <a:xfrm>
              <a:off x="4081243" y="2636826"/>
              <a:ext cx="486775" cy="516908"/>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sp>
        <p:nvSpPr>
          <p:cNvPr id="24" name="오른쪽 화살표 23"/>
          <p:cNvSpPr/>
          <p:nvPr/>
        </p:nvSpPr>
        <p:spPr>
          <a:xfrm>
            <a:off x="4549844" y="2633915"/>
            <a:ext cx="1495356"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7" name="TextBox 16"/>
          <p:cNvSpPr txBox="1"/>
          <p:nvPr/>
        </p:nvSpPr>
        <p:spPr>
          <a:xfrm>
            <a:off x="4311155" y="1946407"/>
            <a:ext cx="1806905" cy="646331"/>
          </a:xfrm>
          <a:prstGeom prst="rect">
            <a:avLst/>
          </a:prstGeom>
          <a:noFill/>
        </p:spPr>
        <p:txBody>
          <a:bodyPr wrap="none" rtlCol="0">
            <a:spAutoFit/>
          </a:bodyPr>
          <a:lstStyle/>
          <a:p>
            <a:pPr algn="ctr"/>
            <a:r>
              <a:rPr lang="en-US" altLang="ko-KR" dirty="0" smtClean="0"/>
              <a:t>Pruning with</a:t>
            </a:r>
            <a:br>
              <a:rPr lang="en-US" altLang="ko-KR" dirty="0" smtClean="0"/>
            </a:br>
            <a:r>
              <a:rPr lang="en-US" altLang="ko-KR" dirty="0" smtClean="0"/>
              <a:t>machine learning</a:t>
            </a:r>
            <a:endParaRPr lang="ko-KR" altLang="en-US" dirty="0"/>
          </a:p>
        </p:txBody>
      </p:sp>
      <p:sp>
        <p:nvSpPr>
          <p:cNvPr id="26" name="모서리가 접힌 도형 25"/>
          <p:cNvSpPr/>
          <p:nvPr/>
        </p:nvSpPr>
        <p:spPr>
          <a:xfrm>
            <a:off x="6213283" y="2170375"/>
            <a:ext cx="878397" cy="932772"/>
          </a:xfrm>
          <a:prstGeom prst="foldedCorner">
            <a:avLst/>
          </a:prstGeom>
          <a:solidFill>
            <a:schemeClr val="bg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3200" dirty="0" smtClean="0"/>
              <a:t>50</a:t>
            </a:r>
            <a:endParaRPr lang="ko-KR" altLang="en-US" sz="3200" dirty="0"/>
          </a:p>
        </p:txBody>
      </p:sp>
      <p:sp>
        <p:nvSpPr>
          <p:cNvPr id="27" name="TextBox 26"/>
          <p:cNvSpPr txBox="1"/>
          <p:nvPr/>
        </p:nvSpPr>
        <p:spPr>
          <a:xfrm>
            <a:off x="5941321" y="3292766"/>
            <a:ext cx="1345240" cy="1200329"/>
          </a:xfrm>
          <a:prstGeom prst="rect">
            <a:avLst/>
          </a:prstGeom>
          <a:noFill/>
        </p:spPr>
        <p:txBody>
          <a:bodyPr wrap="none" rtlCol="0">
            <a:spAutoFit/>
          </a:bodyPr>
          <a:lstStyle/>
          <a:p>
            <a:pPr algn="ctr"/>
            <a:r>
              <a:rPr lang="en-US" altLang="ko-KR" dirty="0" smtClean="0"/>
              <a:t>Top-50</a:t>
            </a:r>
            <a:br>
              <a:rPr lang="en-US" altLang="ko-KR" dirty="0" smtClean="0"/>
            </a:br>
            <a:r>
              <a:rPr lang="en-US" altLang="ko-KR" dirty="0" smtClean="0"/>
              <a:t>error/failure</a:t>
            </a:r>
            <a:br>
              <a:rPr lang="en-US" altLang="ko-KR" dirty="0" smtClean="0"/>
            </a:br>
            <a:r>
              <a:rPr lang="en-US" altLang="ko-KR" dirty="0" smtClean="0"/>
              <a:t>-related</a:t>
            </a:r>
            <a:br>
              <a:rPr lang="en-US" altLang="ko-KR" dirty="0" smtClean="0"/>
            </a:br>
            <a:r>
              <a:rPr lang="en-US" altLang="ko-KR" dirty="0" smtClean="0"/>
              <a:t>features</a:t>
            </a:r>
            <a:endParaRPr lang="ko-KR" altLang="en-US" dirty="0"/>
          </a:p>
        </p:txBody>
      </p:sp>
      <p:grpSp>
        <p:nvGrpSpPr>
          <p:cNvPr id="25" name="그룹 24"/>
          <p:cNvGrpSpPr/>
          <p:nvPr/>
        </p:nvGrpSpPr>
        <p:grpSpPr>
          <a:xfrm>
            <a:off x="7238532" y="1973835"/>
            <a:ext cx="1850058" cy="2383036"/>
            <a:chOff x="7329972" y="1973835"/>
            <a:chExt cx="1850058" cy="2383036"/>
          </a:xfrm>
        </p:grpSpPr>
        <p:sp>
          <p:nvSpPr>
            <p:cNvPr id="18" name="TextBox 17"/>
            <p:cNvSpPr txBox="1"/>
            <p:nvPr/>
          </p:nvSpPr>
          <p:spPr>
            <a:xfrm>
              <a:off x="7329972" y="1973835"/>
              <a:ext cx="1850058" cy="369332"/>
            </a:xfrm>
            <a:prstGeom prst="rect">
              <a:avLst/>
            </a:prstGeom>
            <a:noFill/>
          </p:spPr>
          <p:txBody>
            <a:bodyPr wrap="none" rtlCol="0">
              <a:spAutoFit/>
            </a:bodyPr>
            <a:lstStyle/>
            <a:p>
              <a:pPr algn="ctr"/>
              <a:r>
                <a:rPr lang="en-US" altLang="ko-KR" smtClean="0"/>
                <a:t>Analysis example</a:t>
              </a:r>
              <a:endParaRPr lang="ko-KR" altLang="en-US" dirty="0"/>
            </a:p>
          </p:txBody>
        </p:sp>
        <p:sp>
          <p:nvSpPr>
            <p:cNvPr id="29" name="직사각형 28"/>
            <p:cNvSpPr/>
            <p:nvPr/>
          </p:nvSpPr>
          <p:spPr>
            <a:xfrm>
              <a:off x="7401560" y="2359077"/>
              <a:ext cx="1706880" cy="1997794"/>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a:p>
          </p:txBody>
        </p:sp>
        <p:sp>
          <p:nvSpPr>
            <p:cNvPr id="23" name="TextBox 22"/>
            <p:cNvSpPr txBox="1"/>
            <p:nvPr/>
          </p:nvSpPr>
          <p:spPr>
            <a:xfrm>
              <a:off x="7410217" y="2415839"/>
              <a:ext cx="1689566" cy="369332"/>
            </a:xfrm>
            <a:prstGeom prst="rect">
              <a:avLst/>
            </a:prstGeom>
            <a:noFill/>
          </p:spPr>
          <p:txBody>
            <a:bodyPr wrap="square" rtlCol="0">
              <a:spAutoFit/>
            </a:bodyPr>
            <a:lstStyle/>
            <a:p>
              <a:pPr algn="ctr"/>
              <a:r>
                <a:rPr lang="en-US" altLang="ko-KR" dirty="0" smtClean="0"/>
                <a:t>More branch</a:t>
              </a:r>
              <a:endParaRPr lang="ko-KR" altLang="en-US" dirty="0"/>
            </a:p>
          </p:txBody>
        </p:sp>
        <p:sp>
          <p:nvSpPr>
            <p:cNvPr id="31" name="오른쪽 화살표 30"/>
            <p:cNvSpPr/>
            <p:nvPr/>
          </p:nvSpPr>
          <p:spPr>
            <a:xfrm rot="5400000">
              <a:off x="8078339" y="2826231"/>
              <a:ext cx="353322"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2" name="TextBox 31"/>
            <p:cNvSpPr txBox="1"/>
            <p:nvPr/>
          </p:nvSpPr>
          <p:spPr>
            <a:xfrm>
              <a:off x="7410217" y="3261571"/>
              <a:ext cx="1689566" cy="541046"/>
            </a:xfrm>
            <a:prstGeom prst="rect">
              <a:avLst/>
            </a:prstGeom>
            <a:noFill/>
          </p:spPr>
          <p:txBody>
            <a:bodyPr wrap="square" rtlCol="0">
              <a:spAutoFit/>
            </a:bodyPr>
            <a:lstStyle/>
            <a:p>
              <a:pPr algn="ctr">
                <a:lnSpc>
                  <a:spcPct val="80000"/>
                </a:lnSpc>
              </a:pPr>
              <a:r>
                <a:rPr lang="en-US" altLang="ko-KR" dirty="0">
                  <a:solidFill>
                    <a:srgbClr val="C00000"/>
                  </a:solidFill>
                </a:rPr>
                <a:t>More </a:t>
              </a:r>
              <a:r>
                <a:rPr lang="en-US" altLang="ko-KR" dirty="0" smtClean="0">
                  <a:solidFill>
                    <a:srgbClr val="C00000"/>
                  </a:solidFill>
                </a:rPr>
                <a:t>hang and</a:t>
              </a:r>
              <a:br>
                <a:rPr lang="en-US" altLang="ko-KR" dirty="0" smtClean="0">
                  <a:solidFill>
                    <a:srgbClr val="C00000"/>
                  </a:solidFill>
                </a:rPr>
              </a:br>
              <a:r>
                <a:rPr lang="en-US" altLang="ko-KR" dirty="0" smtClean="0">
                  <a:solidFill>
                    <a:srgbClr val="C00000"/>
                  </a:solidFill>
                </a:rPr>
                <a:t>termination</a:t>
              </a:r>
              <a:endParaRPr lang="ko-KR" altLang="en-US" dirty="0">
                <a:solidFill>
                  <a:srgbClr val="C00000"/>
                </a:solidFill>
              </a:endParaRPr>
            </a:p>
          </p:txBody>
        </p:sp>
        <p:sp>
          <p:nvSpPr>
            <p:cNvPr id="34" name="TextBox 33"/>
            <p:cNvSpPr txBox="1"/>
            <p:nvPr/>
          </p:nvSpPr>
          <p:spPr>
            <a:xfrm>
              <a:off x="7410217" y="3804351"/>
              <a:ext cx="1689566" cy="541046"/>
            </a:xfrm>
            <a:prstGeom prst="rect">
              <a:avLst/>
            </a:prstGeom>
            <a:noFill/>
          </p:spPr>
          <p:txBody>
            <a:bodyPr wrap="square" rtlCol="0">
              <a:spAutoFit/>
            </a:bodyPr>
            <a:lstStyle/>
            <a:p>
              <a:pPr algn="ctr">
                <a:lnSpc>
                  <a:spcPct val="80000"/>
                </a:lnSpc>
              </a:pPr>
              <a:r>
                <a:rPr lang="en-US" altLang="ko-KR" dirty="0" smtClean="0">
                  <a:solidFill>
                    <a:schemeClr val="accent6">
                      <a:lumMod val="50000"/>
                    </a:schemeClr>
                  </a:solidFill>
                </a:rPr>
                <a:t>Less output</a:t>
              </a:r>
              <a:br>
                <a:rPr lang="en-US" altLang="ko-KR" dirty="0" smtClean="0">
                  <a:solidFill>
                    <a:schemeClr val="accent6">
                      <a:lumMod val="50000"/>
                    </a:schemeClr>
                  </a:solidFill>
                </a:rPr>
              </a:br>
              <a:r>
                <a:rPr lang="en-US" altLang="ko-KR" dirty="0" smtClean="0">
                  <a:solidFill>
                    <a:schemeClr val="accent6">
                      <a:lumMod val="50000"/>
                    </a:schemeClr>
                  </a:solidFill>
                </a:rPr>
                <a:t>mismatch</a:t>
              </a:r>
              <a:endParaRPr lang="ko-KR" altLang="en-US" dirty="0">
                <a:solidFill>
                  <a:schemeClr val="accent6">
                    <a:lumMod val="50000"/>
                  </a:schemeClr>
                </a:solidFill>
              </a:endParaRPr>
            </a:p>
          </p:txBody>
        </p:sp>
      </p:grpSp>
    </p:spTree>
    <p:extLst>
      <p:ext uri="{BB962C8B-B14F-4D97-AF65-F5344CB8AC3E}">
        <p14:creationId xmlns:p14="http://schemas.microsoft.com/office/powerpoint/2010/main" val="369300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79324" y="816787"/>
            <a:ext cx="8817026" cy="4050487"/>
          </a:xfrm>
        </p:spPr>
        <p:txBody>
          <a:bodyPr>
            <a:normAutofit/>
          </a:bodyPr>
          <a:lstStyle/>
          <a:p>
            <a:r>
              <a:rPr lang="en-US" dirty="0"/>
              <a:t>Deep Soft Error Propagation Modeling Using Graph Attention Network (GATPS) </a:t>
            </a:r>
            <a:r>
              <a:rPr lang="en-US" baseline="30000" dirty="0"/>
              <a:t>[Ma '22]</a:t>
            </a:r>
          </a:p>
          <a:p>
            <a:pPr lvl="1">
              <a:lnSpc>
                <a:spcPct val="75000"/>
              </a:lnSpc>
            </a:pPr>
            <a:r>
              <a:rPr lang="en-US" b="0" dirty="0" smtClean="0"/>
              <a:t>Goal: predict error-prone critical instructions with ML instead of heuristics</a:t>
            </a:r>
          </a:p>
          <a:p>
            <a:pPr lvl="1"/>
            <a:endParaRPr lang="en-US" sz="3200" b="0" dirty="0"/>
          </a:p>
          <a:p>
            <a:pPr lvl="1">
              <a:lnSpc>
                <a:spcPct val="75000"/>
              </a:lnSpc>
            </a:pPr>
            <a:r>
              <a:rPr lang="en-US" b="0" dirty="0" smtClean="0"/>
              <a:t>Considering a program</a:t>
            </a:r>
            <a:br>
              <a:rPr lang="en-US" b="0" dirty="0" smtClean="0"/>
            </a:br>
            <a:r>
              <a:rPr lang="en-US" b="0" dirty="0" smtClean="0"/>
              <a:t>as </a:t>
            </a:r>
            <a:r>
              <a:rPr lang="en-US" b="0" dirty="0"/>
              <a:t>a graph</a:t>
            </a:r>
          </a:p>
          <a:p>
            <a:pPr lvl="2">
              <a:lnSpc>
                <a:spcPct val="75000"/>
              </a:lnSpc>
            </a:pPr>
            <a:r>
              <a:rPr lang="en-US" b="0" dirty="0"/>
              <a:t>Instructions </a:t>
            </a:r>
            <a:r>
              <a:rPr lang="en-US" b="0" dirty="0">
                <a:sym typeface="Wingdings" panose="05000000000000000000" pitchFamily="2" charset="2"/>
              </a:rPr>
              <a:t> </a:t>
            </a:r>
            <a:r>
              <a:rPr lang="en-US" b="0" dirty="0"/>
              <a:t>Nodes</a:t>
            </a:r>
          </a:p>
          <a:p>
            <a:pPr lvl="2">
              <a:lnSpc>
                <a:spcPct val="75000"/>
              </a:lnSpc>
            </a:pPr>
            <a:r>
              <a:rPr lang="en-US" b="0" dirty="0"/>
              <a:t>Relationships </a:t>
            </a:r>
            <a:r>
              <a:rPr lang="en-US" b="0" dirty="0">
                <a:sym typeface="Wingdings" panose="05000000000000000000" pitchFamily="2" charset="2"/>
              </a:rPr>
              <a:t> </a:t>
            </a:r>
            <a:r>
              <a:rPr lang="en-US" b="0" dirty="0" smtClean="0"/>
              <a:t>Edges</a:t>
            </a:r>
          </a:p>
          <a:p>
            <a:pPr lvl="2">
              <a:lnSpc>
                <a:spcPct val="75000"/>
              </a:lnSpc>
            </a:pPr>
            <a:endParaRPr lang="en-US" b="0" dirty="0"/>
          </a:p>
          <a:p>
            <a:pPr lvl="1">
              <a:lnSpc>
                <a:spcPct val="75000"/>
              </a:lnSpc>
            </a:pPr>
            <a:endParaRPr lang="en-US" b="0" dirty="0"/>
          </a:p>
          <a:p>
            <a:pPr marL="342900" lvl="1" indent="0">
              <a:buNone/>
            </a:pPr>
            <a:endParaRPr lang="en-US" sz="2800" b="0" dirty="0"/>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ML-based Resiliency Analysis</a:t>
            </a:r>
            <a:r>
              <a:rPr lang="en-US" sz="2400" dirty="0"/>
              <a:t>:</a:t>
            </a:r>
            <a:br>
              <a:rPr lang="en-US" sz="2400" dirty="0"/>
            </a:br>
            <a:r>
              <a:rPr lang="en-US" altLang="ko-KR" sz="2400" dirty="0" smtClean="0"/>
              <a:t>B-3) </a:t>
            </a:r>
            <a:r>
              <a:rPr lang="en-US" sz="2400" dirty="0" smtClean="0"/>
              <a:t>GATPS </a:t>
            </a:r>
            <a:r>
              <a:rPr lang="en-US" sz="2400" dirty="0"/>
              <a:t>(1/2)</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11</a:t>
            </a:fld>
            <a:endParaRPr lang="en-US" noProof="1"/>
          </a:p>
        </p:txBody>
      </p:sp>
      <p:sp>
        <p:nvSpPr>
          <p:cNvPr id="45" name="직사각형 44">
            <a:extLst>
              <a:ext uri="{FF2B5EF4-FFF2-40B4-BE49-F238E27FC236}">
                <a16:creationId xmlns="" xmlns:a16="http://schemas.microsoft.com/office/drawing/2014/main" id="{173924EB-7F85-90C0-5590-A03A26596D4F}"/>
              </a:ext>
            </a:extLst>
          </p:cNvPr>
          <p:cNvSpPr/>
          <p:nvPr/>
        </p:nvSpPr>
        <p:spPr>
          <a:xfrm>
            <a:off x="3516372" y="2336279"/>
            <a:ext cx="1892635" cy="1758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 xmlns:a16="http://schemas.microsoft.com/office/drawing/2014/main" id="{9100E4D0-3242-5ABA-8C0C-4D6A5C874D05}"/>
              </a:ext>
            </a:extLst>
          </p:cNvPr>
          <p:cNvSpPr txBox="1"/>
          <p:nvPr/>
        </p:nvSpPr>
        <p:spPr>
          <a:xfrm>
            <a:off x="3483270" y="2290134"/>
            <a:ext cx="2009975" cy="1878975"/>
          </a:xfrm>
          <a:prstGeom prst="rect">
            <a:avLst/>
          </a:prstGeom>
          <a:noFill/>
        </p:spPr>
        <p:txBody>
          <a:bodyPr wrap="none" rtlCol="0">
            <a:spAutoFit/>
          </a:bodyPr>
          <a:lstStyle/>
          <a:p>
            <a:pPr>
              <a:lnSpc>
                <a:spcPct val="90000"/>
              </a:lnSpc>
            </a:pPr>
            <a:r>
              <a:rPr lang="en-US" altLang="ko-KR" sz="1200" dirty="0">
                <a:solidFill>
                  <a:srgbClr val="C00000"/>
                </a:solidFill>
              </a:rPr>
              <a:t>0 </a:t>
            </a:r>
            <a:r>
              <a:rPr lang="en-US" altLang="ko-KR" sz="1200" dirty="0"/>
              <a:t>L1: mov  -0x8 (%</a:t>
            </a:r>
            <a:r>
              <a:rPr lang="en-US" altLang="ko-KR" sz="1200" dirty="0" err="1"/>
              <a:t>ebp</a:t>
            </a:r>
            <a:r>
              <a:rPr lang="en-US" altLang="ko-KR" sz="1200" dirty="0"/>
              <a:t>), %</a:t>
            </a:r>
            <a:r>
              <a:rPr lang="en-US" altLang="ko-KR" sz="1200" dirty="0" err="1"/>
              <a:t>eax</a:t>
            </a:r>
            <a:endParaRPr lang="en-US" altLang="ko-KR" sz="1200" dirty="0"/>
          </a:p>
          <a:p>
            <a:pPr>
              <a:lnSpc>
                <a:spcPct val="90000"/>
              </a:lnSpc>
            </a:pPr>
            <a:r>
              <a:rPr lang="en-US" altLang="ko-KR" sz="1200" dirty="0">
                <a:solidFill>
                  <a:srgbClr val="C00000"/>
                </a:solidFill>
              </a:rPr>
              <a:t>1 </a:t>
            </a:r>
            <a:r>
              <a:rPr lang="en-US" altLang="ko-KR" sz="1200" dirty="0"/>
              <a:t>sh1  $0x2, %</a:t>
            </a:r>
            <a:r>
              <a:rPr lang="en-US" altLang="ko-KR" sz="1200" dirty="0" err="1"/>
              <a:t>eax</a:t>
            </a:r>
            <a:endParaRPr lang="en-US" altLang="ko-KR" sz="1200" dirty="0"/>
          </a:p>
          <a:p>
            <a:pPr>
              <a:lnSpc>
                <a:spcPct val="90000"/>
              </a:lnSpc>
            </a:pPr>
            <a:r>
              <a:rPr lang="en-US" altLang="ko-KR" sz="1200" dirty="0">
                <a:solidFill>
                  <a:srgbClr val="C00000"/>
                </a:solidFill>
              </a:rPr>
              <a:t>2 </a:t>
            </a:r>
            <a:r>
              <a:rPr lang="en-US" altLang="ko-KR" sz="1200" dirty="0"/>
              <a:t>add  0x8 (%</a:t>
            </a:r>
            <a:r>
              <a:rPr lang="en-US" altLang="ko-KR" sz="1200" dirty="0" err="1"/>
              <a:t>ebp</a:t>
            </a:r>
            <a:r>
              <a:rPr lang="en-US" altLang="ko-KR" sz="1200" dirty="0"/>
              <a:t>), %</a:t>
            </a:r>
            <a:r>
              <a:rPr lang="en-US" altLang="ko-KR" sz="1200" dirty="0" err="1"/>
              <a:t>eax</a:t>
            </a:r>
            <a:endParaRPr lang="en-US" altLang="ko-KR" sz="1200" dirty="0"/>
          </a:p>
          <a:p>
            <a:pPr>
              <a:lnSpc>
                <a:spcPct val="90000"/>
              </a:lnSpc>
            </a:pPr>
            <a:r>
              <a:rPr lang="en-US" altLang="ko-KR" sz="1200" dirty="0">
                <a:solidFill>
                  <a:srgbClr val="C00000"/>
                </a:solidFill>
              </a:rPr>
              <a:t>3 </a:t>
            </a:r>
            <a:r>
              <a:rPr lang="en-US" altLang="ko-KR" sz="1200" dirty="0"/>
              <a:t>mov  (%</a:t>
            </a:r>
            <a:r>
              <a:rPr lang="en-US" altLang="ko-KR" sz="1200" dirty="0" err="1"/>
              <a:t>eax</a:t>
            </a:r>
            <a:r>
              <a:rPr lang="en-US" altLang="ko-KR" sz="1200" dirty="0"/>
              <a:t>), %</a:t>
            </a:r>
            <a:r>
              <a:rPr lang="en-US" altLang="ko-KR" sz="1200" dirty="0" err="1"/>
              <a:t>eax</a:t>
            </a:r>
            <a:endParaRPr lang="en-US" altLang="ko-KR" sz="1200" dirty="0"/>
          </a:p>
          <a:p>
            <a:pPr>
              <a:lnSpc>
                <a:spcPct val="90000"/>
              </a:lnSpc>
            </a:pPr>
            <a:r>
              <a:rPr lang="en-US" altLang="ko-KR" sz="1200" dirty="0">
                <a:solidFill>
                  <a:srgbClr val="C00000"/>
                </a:solidFill>
              </a:rPr>
              <a:t>4 </a:t>
            </a:r>
            <a:r>
              <a:rPr lang="en-US" altLang="ko-KR" sz="1200" dirty="0"/>
              <a:t>add  %</a:t>
            </a:r>
            <a:r>
              <a:rPr lang="en-US" altLang="ko-KR" sz="1200" dirty="0" err="1"/>
              <a:t>eax</a:t>
            </a:r>
            <a:r>
              <a:rPr lang="en-US" altLang="ko-KR" sz="1200" dirty="0"/>
              <a:t>, -0x4 (%</a:t>
            </a:r>
            <a:r>
              <a:rPr lang="en-US" altLang="ko-KR" sz="1200" dirty="0" err="1"/>
              <a:t>ebp</a:t>
            </a:r>
            <a:r>
              <a:rPr lang="en-US" altLang="ko-KR" sz="1200" dirty="0"/>
              <a:t>)</a:t>
            </a:r>
          </a:p>
          <a:p>
            <a:pPr>
              <a:lnSpc>
                <a:spcPct val="90000"/>
              </a:lnSpc>
            </a:pPr>
            <a:endParaRPr lang="en-US" altLang="ko-KR" sz="900" dirty="0"/>
          </a:p>
          <a:p>
            <a:pPr>
              <a:lnSpc>
                <a:spcPct val="90000"/>
              </a:lnSpc>
            </a:pPr>
            <a:r>
              <a:rPr lang="en-US" altLang="ko-KR" sz="1200" dirty="0">
                <a:solidFill>
                  <a:srgbClr val="C00000"/>
                </a:solidFill>
              </a:rPr>
              <a:t>5 </a:t>
            </a:r>
            <a:r>
              <a:rPr lang="en-US" altLang="ko-KR" sz="1200" dirty="0" err="1"/>
              <a:t>addl</a:t>
            </a:r>
            <a:r>
              <a:rPr lang="en-US" altLang="ko-KR" sz="1200" dirty="0"/>
              <a:t>  $0x1, -0x8 (%</a:t>
            </a:r>
            <a:r>
              <a:rPr lang="en-US" altLang="ko-KR" sz="1200" dirty="0" err="1"/>
              <a:t>ebp</a:t>
            </a:r>
            <a:r>
              <a:rPr lang="en-US" altLang="ko-KR" sz="1200" dirty="0"/>
              <a:t>)</a:t>
            </a:r>
          </a:p>
          <a:p>
            <a:pPr>
              <a:lnSpc>
                <a:spcPct val="90000"/>
              </a:lnSpc>
            </a:pPr>
            <a:r>
              <a:rPr lang="en-US" altLang="ko-KR" sz="1200" dirty="0">
                <a:solidFill>
                  <a:srgbClr val="C00000"/>
                </a:solidFill>
              </a:rPr>
              <a:t>6 </a:t>
            </a:r>
            <a:r>
              <a:rPr lang="en-US" altLang="ko-KR" sz="1200" dirty="0"/>
              <a:t>mov  -0x8 (%</a:t>
            </a:r>
            <a:r>
              <a:rPr lang="en-US" altLang="ko-KR" sz="1200" dirty="0" err="1"/>
              <a:t>ebp</a:t>
            </a:r>
            <a:r>
              <a:rPr lang="en-US" altLang="ko-KR" sz="1200" dirty="0"/>
              <a:t>), %</a:t>
            </a:r>
            <a:r>
              <a:rPr lang="en-US" altLang="ko-KR" sz="1200" dirty="0" err="1"/>
              <a:t>eax</a:t>
            </a:r>
            <a:endParaRPr lang="en-US" altLang="ko-KR" sz="1200" dirty="0"/>
          </a:p>
          <a:p>
            <a:pPr>
              <a:lnSpc>
                <a:spcPct val="90000"/>
              </a:lnSpc>
            </a:pPr>
            <a:r>
              <a:rPr lang="en-US" altLang="ko-KR" sz="1200" dirty="0">
                <a:solidFill>
                  <a:srgbClr val="C00000"/>
                </a:solidFill>
              </a:rPr>
              <a:t>7 </a:t>
            </a:r>
            <a:r>
              <a:rPr lang="en-US" altLang="ko-KR" sz="1200" dirty="0" err="1"/>
              <a:t>cmp</a:t>
            </a:r>
            <a:r>
              <a:rPr lang="en-US" altLang="ko-KR" sz="1200" dirty="0"/>
              <a:t>  0xc (%</a:t>
            </a:r>
            <a:r>
              <a:rPr lang="en-US" altLang="ko-KR" sz="1200" dirty="0" err="1"/>
              <a:t>ebp</a:t>
            </a:r>
            <a:r>
              <a:rPr lang="en-US" altLang="ko-KR" sz="1200" dirty="0"/>
              <a:t>), %</a:t>
            </a:r>
            <a:r>
              <a:rPr lang="en-US" altLang="ko-KR" sz="1200" dirty="0" err="1"/>
              <a:t>eax</a:t>
            </a:r>
            <a:endParaRPr lang="en-US" altLang="ko-KR" sz="1200" dirty="0"/>
          </a:p>
          <a:p>
            <a:pPr>
              <a:lnSpc>
                <a:spcPct val="90000"/>
              </a:lnSpc>
            </a:pPr>
            <a:r>
              <a:rPr lang="en-US" altLang="ko-KR" sz="1200" dirty="0">
                <a:solidFill>
                  <a:srgbClr val="C00000"/>
                </a:solidFill>
              </a:rPr>
              <a:t>8</a:t>
            </a:r>
            <a:r>
              <a:rPr lang="en-US" altLang="ko-KR" sz="1200" dirty="0"/>
              <a:t> </a:t>
            </a:r>
            <a:r>
              <a:rPr lang="en-US" altLang="ko-KR" sz="1200" dirty="0" err="1"/>
              <a:t>jl</a:t>
            </a:r>
            <a:r>
              <a:rPr lang="en-US" altLang="ko-KR" sz="1200" dirty="0"/>
              <a:t>  L1</a:t>
            </a:r>
          </a:p>
          <a:p>
            <a:pPr>
              <a:lnSpc>
                <a:spcPct val="90000"/>
              </a:lnSpc>
            </a:pPr>
            <a:r>
              <a:rPr lang="en-US" altLang="ko-KR" sz="1200" dirty="0">
                <a:solidFill>
                  <a:srgbClr val="C00000"/>
                </a:solidFill>
              </a:rPr>
              <a:t>9</a:t>
            </a:r>
            <a:r>
              <a:rPr lang="en-US" altLang="ko-KR" sz="1200" dirty="0"/>
              <a:t> mov  -0x4 ($</a:t>
            </a:r>
            <a:r>
              <a:rPr lang="en-US" altLang="ko-KR" sz="1200" dirty="0" err="1"/>
              <a:t>ebp</a:t>
            </a:r>
            <a:r>
              <a:rPr lang="en-US" altLang="ko-KR" sz="1200" dirty="0"/>
              <a:t>), %</a:t>
            </a:r>
            <a:r>
              <a:rPr lang="en-US" altLang="ko-KR" sz="1200" dirty="0" err="1"/>
              <a:t>eax</a:t>
            </a:r>
            <a:endParaRPr lang="en-US" altLang="ko-KR" sz="1200" dirty="0"/>
          </a:p>
        </p:txBody>
      </p:sp>
      <p:grpSp>
        <p:nvGrpSpPr>
          <p:cNvPr id="44" name="그룹 43">
            <a:extLst>
              <a:ext uri="{FF2B5EF4-FFF2-40B4-BE49-F238E27FC236}">
                <a16:creationId xmlns="" xmlns:a16="http://schemas.microsoft.com/office/drawing/2014/main" id="{7A7E4D5F-3E85-ED27-AE0A-0093E7686D98}"/>
              </a:ext>
            </a:extLst>
          </p:cNvPr>
          <p:cNvGrpSpPr/>
          <p:nvPr/>
        </p:nvGrpSpPr>
        <p:grpSpPr>
          <a:xfrm>
            <a:off x="5629298" y="2078230"/>
            <a:ext cx="3505403" cy="2143249"/>
            <a:chOff x="5944933" y="2210307"/>
            <a:chExt cx="3227866" cy="1973560"/>
          </a:xfrm>
        </p:grpSpPr>
        <p:sp>
          <p:nvSpPr>
            <p:cNvPr id="22" name="타원 21">
              <a:extLst>
                <a:ext uri="{FF2B5EF4-FFF2-40B4-BE49-F238E27FC236}">
                  <a16:creationId xmlns="" xmlns:a16="http://schemas.microsoft.com/office/drawing/2014/main" id="{00222857-1F24-2F4C-49B4-71899270331C}"/>
                </a:ext>
              </a:extLst>
            </p:cNvPr>
            <p:cNvSpPr/>
            <p:nvPr/>
          </p:nvSpPr>
          <p:spPr>
            <a:xfrm>
              <a:off x="8707755" y="3089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9</a:t>
              </a:r>
              <a:endParaRPr lang="ko-KR" altLang="en-US" dirty="0">
                <a:solidFill>
                  <a:schemeClr val="dk1"/>
                </a:solidFill>
              </a:endParaRPr>
            </a:p>
          </p:txBody>
        </p:sp>
        <p:cxnSp>
          <p:nvCxnSpPr>
            <p:cNvPr id="24" name="직선 화살표 연결선 23">
              <a:extLst>
                <a:ext uri="{FF2B5EF4-FFF2-40B4-BE49-F238E27FC236}">
                  <a16:creationId xmlns="" xmlns:a16="http://schemas.microsoft.com/office/drawing/2014/main" id="{B6013899-7FA4-5258-CC83-CEAB41FB85AC}"/>
                </a:ext>
              </a:extLst>
            </p:cNvPr>
            <p:cNvCxnSpPr>
              <a:cxnSpLocks/>
            </p:cNvCxnSpPr>
            <p:nvPr/>
          </p:nvCxnSpPr>
          <p:spPr>
            <a:xfrm>
              <a:off x="6352483" y="3611186"/>
              <a:ext cx="36021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 xmlns:a16="http://schemas.microsoft.com/office/drawing/2014/main" id="{2A33A85B-87DE-7F0E-D418-2122A460C7BB}"/>
                </a:ext>
              </a:extLst>
            </p:cNvPr>
            <p:cNvCxnSpPr>
              <a:cxnSpLocks/>
            </p:cNvCxnSpPr>
            <p:nvPr/>
          </p:nvCxnSpPr>
          <p:spPr>
            <a:xfrm>
              <a:off x="7052138" y="3611186"/>
              <a:ext cx="36021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 xmlns:a16="http://schemas.microsoft.com/office/drawing/2014/main" id="{B2CBAD59-3D90-CC34-FEB1-A9A738F5E72D}"/>
                </a:ext>
              </a:extLst>
            </p:cNvPr>
            <p:cNvCxnSpPr>
              <a:cxnSpLocks/>
            </p:cNvCxnSpPr>
            <p:nvPr/>
          </p:nvCxnSpPr>
          <p:spPr>
            <a:xfrm>
              <a:off x="6338628" y="2876894"/>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 xmlns:a16="http://schemas.microsoft.com/office/drawing/2014/main" id="{8188BE7B-F001-7868-5EC1-083AE9C6C2B7}"/>
                </a:ext>
              </a:extLst>
            </p:cNvPr>
            <p:cNvCxnSpPr>
              <a:cxnSpLocks/>
            </p:cNvCxnSpPr>
            <p:nvPr/>
          </p:nvCxnSpPr>
          <p:spPr>
            <a:xfrm>
              <a:off x="6878956" y="2876894"/>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 xmlns:a16="http://schemas.microsoft.com/office/drawing/2014/main" id="{ECD70FAA-9052-05CA-DD37-7BA3974B7E8C}"/>
                </a:ext>
              </a:extLst>
            </p:cNvPr>
            <p:cNvCxnSpPr>
              <a:cxnSpLocks/>
            </p:cNvCxnSpPr>
            <p:nvPr/>
          </p:nvCxnSpPr>
          <p:spPr>
            <a:xfrm>
              <a:off x="7928437" y="2876893"/>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a:extLst>
                <a:ext uri="{FF2B5EF4-FFF2-40B4-BE49-F238E27FC236}">
                  <a16:creationId xmlns="" xmlns:a16="http://schemas.microsoft.com/office/drawing/2014/main" id="{0BE6BCD0-C846-A7F7-1D75-1570969BC3E8}"/>
                </a:ext>
              </a:extLst>
            </p:cNvPr>
            <p:cNvCxnSpPr>
              <a:cxnSpLocks/>
            </p:cNvCxnSpPr>
            <p:nvPr/>
          </p:nvCxnSpPr>
          <p:spPr>
            <a:xfrm>
              <a:off x="8450580" y="2866072"/>
              <a:ext cx="257868" cy="26505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직선 화살표 연결선 34">
              <a:extLst>
                <a:ext uri="{FF2B5EF4-FFF2-40B4-BE49-F238E27FC236}">
                  <a16:creationId xmlns="" xmlns:a16="http://schemas.microsoft.com/office/drawing/2014/main" id="{333B0BE7-A804-93E4-D74E-324E323C7508}"/>
                </a:ext>
              </a:extLst>
            </p:cNvPr>
            <p:cNvCxnSpPr>
              <a:cxnSpLocks/>
            </p:cNvCxnSpPr>
            <p:nvPr/>
          </p:nvCxnSpPr>
          <p:spPr>
            <a:xfrm flipV="1">
              <a:off x="8450580" y="3348058"/>
              <a:ext cx="257868" cy="265055"/>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a:extLst>
                <a:ext uri="{FF2B5EF4-FFF2-40B4-BE49-F238E27FC236}">
                  <a16:creationId xmlns="" xmlns:a16="http://schemas.microsoft.com/office/drawing/2014/main" id="{84891692-ECA6-F269-B6D3-CC34099AC0D8}"/>
                </a:ext>
              </a:extLst>
            </p:cNvPr>
            <p:cNvCxnSpPr>
              <a:cxnSpLocks/>
            </p:cNvCxnSpPr>
            <p:nvPr/>
          </p:nvCxnSpPr>
          <p:spPr>
            <a:xfrm>
              <a:off x="7744214" y="3601878"/>
              <a:ext cx="360217" cy="0"/>
            </a:xfrm>
            <a:prstGeom prst="straightConnector1">
              <a:avLst/>
            </a:prstGeom>
            <a:ln w="28575">
              <a:solidFill>
                <a:srgbClr val="D09E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직선 화살표 연결선 36">
              <a:extLst>
                <a:ext uri="{FF2B5EF4-FFF2-40B4-BE49-F238E27FC236}">
                  <a16:creationId xmlns="" xmlns:a16="http://schemas.microsoft.com/office/drawing/2014/main" id="{8EAA45AE-BBDD-68A9-31B5-1E58CB5C3A8D}"/>
                </a:ext>
              </a:extLst>
            </p:cNvPr>
            <p:cNvCxnSpPr>
              <a:cxnSpLocks/>
            </p:cNvCxnSpPr>
            <p:nvPr/>
          </p:nvCxnSpPr>
          <p:spPr>
            <a:xfrm>
              <a:off x="7397115" y="2878969"/>
              <a:ext cx="214745"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 xmlns:a16="http://schemas.microsoft.com/office/drawing/2014/main" id="{E89BFCF7-7A23-589C-0D75-657A2D250596}"/>
                </a:ext>
              </a:extLst>
            </p:cNvPr>
            <p:cNvSpPr txBox="1"/>
            <p:nvPr/>
          </p:nvSpPr>
          <p:spPr>
            <a:xfrm>
              <a:off x="5944933" y="2210307"/>
              <a:ext cx="973343" cy="523220"/>
            </a:xfrm>
            <a:prstGeom prst="rect">
              <a:avLst/>
            </a:prstGeom>
            <a:noFill/>
          </p:spPr>
          <p:txBody>
            <a:bodyPr wrap="none" rtlCol="0">
              <a:spAutoFit/>
            </a:bodyPr>
            <a:lstStyle/>
            <a:p>
              <a:pPr algn="ctr"/>
              <a:r>
                <a:rPr lang="en-US" altLang="ko-KR" sz="1400" dirty="0">
                  <a:solidFill>
                    <a:srgbClr val="C00000"/>
                  </a:solidFill>
                </a:rPr>
                <a:t>Define-use</a:t>
              </a:r>
              <a:br>
                <a:rPr lang="en-US" altLang="ko-KR" sz="1400" dirty="0">
                  <a:solidFill>
                    <a:srgbClr val="C00000"/>
                  </a:solidFill>
                </a:rPr>
              </a:br>
              <a:r>
                <a:rPr lang="en-US" altLang="ko-KR" sz="1400" dirty="0">
                  <a:solidFill>
                    <a:srgbClr val="C00000"/>
                  </a:solidFill>
                </a:rPr>
                <a:t>relation</a:t>
              </a:r>
              <a:endParaRPr lang="ko-KR" altLang="en-US" sz="1400" dirty="0">
                <a:solidFill>
                  <a:srgbClr val="C00000"/>
                </a:solidFill>
              </a:endParaRPr>
            </a:p>
          </p:txBody>
        </p:sp>
        <p:sp>
          <p:nvSpPr>
            <p:cNvPr id="39" name="TextBox 38">
              <a:extLst>
                <a:ext uri="{FF2B5EF4-FFF2-40B4-BE49-F238E27FC236}">
                  <a16:creationId xmlns="" xmlns:a16="http://schemas.microsoft.com/office/drawing/2014/main" id="{3AB054B8-31DA-447B-E85E-2AF8ABEDDF53}"/>
                </a:ext>
              </a:extLst>
            </p:cNvPr>
            <p:cNvSpPr txBox="1"/>
            <p:nvPr/>
          </p:nvSpPr>
          <p:spPr>
            <a:xfrm>
              <a:off x="7579159" y="3660647"/>
              <a:ext cx="752898" cy="523220"/>
            </a:xfrm>
            <a:prstGeom prst="rect">
              <a:avLst/>
            </a:prstGeom>
            <a:noFill/>
          </p:spPr>
          <p:txBody>
            <a:bodyPr wrap="none" rtlCol="0">
              <a:spAutoFit/>
            </a:bodyPr>
            <a:lstStyle/>
            <a:p>
              <a:pPr algn="ctr"/>
              <a:r>
                <a:rPr lang="en-US" altLang="ko-KR" sz="1400" dirty="0">
                  <a:solidFill>
                    <a:srgbClr val="D09E00"/>
                  </a:solidFill>
                </a:rPr>
                <a:t>Logical</a:t>
              </a:r>
              <a:br>
                <a:rPr lang="en-US" altLang="ko-KR" sz="1400" dirty="0">
                  <a:solidFill>
                    <a:srgbClr val="D09E00"/>
                  </a:solidFill>
                </a:rPr>
              </a:br>
              <a:r>
                <a:rPr lang="en-US" altLang="ko-KR" sz="1400" dirty="0">
                  <a:solidFill>
                    <a:srgbClr val="D09E00"/>
                  </a:solidFill>
                </a:rPr>
                <a:t>relation</a:t>
              </a:r>
              <a:endParaRPr lang="ko-KR" altLang="en-US" sz="1400" dirty="0">
                <a:solidFill>
                  <a:srgbClr val="D09E00"/>
                </a:solidFill>
              </a:endParaRPr>
            </a:p>
          </p:txBody>
        </p:sp>
        <p:sp>
          <p:nvSpPr>
            <p:cNvPr id="8" name="타원 7">
              <a:extLst>
                <a:ext uri="{FF2B5EF4-FFF2-40B4-BE49-F238E27FC236}">
                  <a16:creationId xmlns="" xmlns:a16="http://schemas.microsoft.com/office/drawing/2014/main" id="{38E0F46A-BFC4-5645-FF7A-B2AC1E05C70D}"/>
                </a:ext>
              </a:extLst>
            </p:cNvPr>
            <p:cNvSpPr/>
            <p:nvPr/>
          </p:nvSpPr>
          <p:spPr>
            <a:xfrm>
              <a:off x="6031230" y="2708910"/>
              <a:ext cx="314325" cy="314325"/>
            </a:xfrm>
            <a:prstGeom prst="ellipse">
              <a:avLst/>
            </a:prstGeom>
            <a:solidFill>
              <a:schemeClr val="bg1">
                <a:lumMod val="75000"/>
              </a:schemeClr>
            </a:solidFill>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0</a:t>
              </a:r>
              <a:endParaRPr lang="ko-KR" altLang="en-US" dirty="0">
                <a:solidFill>
                  <a:schemeClr val="dk1"/>
                </a:solidFill>
              </a:endParaRPr>
            </a:p>
          </p:txBody>
        </p:sp>
        <p:sp>
          <p:nvSpPr>
            <p:cNvPr id="10" name="타원 9">
              <a:extLst>
                <a:ext uri="{FF2B5EF4-FFF2-40B4-BE49-F238E27FC236}">
                  <a16:creationId xmlns="" xmlns:a16="http://schemas.microsoft.com/office/drawing/2014/main" id="{E63136F9-7DB7-1777-2101-21383B5FD918}"/>
                </a:ext>
              </a:extLst>
            </p:cNvPr>
            <p:cNvSpPr/>
            <p:nvPr/>
          </p:nvSpPr>
          <p:spPr>
            <a:xfrm>
              <a:off x="6557486"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1</a:t>
              </a:r>
              <a:endParaRPr lang="ko-KR" altLang="en-US" dirty="0">
                <a:solidFill>
                  <a:schemeClr val="dk1"/>
                </a:solidFill>
              </a:endParaRPr>
            </a:p>
          </p:txBody>
        </p:sp>
        <p:sp>
          <p:nvSpPr>
            <p:cNvPr id="11" name="타원 10">
              <a:extLst>
                <a:ext uri="{FF2B5EF4-FFF2-40B4-BE49-F238E27FC236}">
                  <a16:creationId xmlns="" xmlns:a16="http://schemas.microsoft.com/office/drawing/2014/main" id="{096DBAD2-2BE8-8C6C-1266-A15E053E94AB}"/>
                </a:ext>
              </a:extLst>
            </p:cNvPr>
            <p:cNvSpPr/>
            <p:nvPr/>
          </p:nvSpPr>
          <p:spPr>
            <a:xfrm>
              <a:off x="7083742"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2</a:t>
              </a:r>
              <a:endParaRPr lang="ko-KR" altLang="en-US" dirty="0">
                <a:solidFill>
                  <a:schemeClr val="dk1"/>
                </a:solidFill>
              </a:endParaRPr>
            </a:p>
          </p:txBody>
        </p:sp>
        <p:sp>
          <p:nvSpPr>
            <p:cNvPr id="12" name="타원 11">
              <a:extLst>
                <a:ext uri="{FF2B5EF4-FFF2-40B4-BE49-F238E27FC236}">
                  <a16:creationId xmlns="" xmlns:a16="http://schemas.microsoft.com/office/drawing/2014/main" id="{959A61D5-A581-C89A-1D28-E247BADE013D}"/>
                </a:ext>
              </a:extLst>
            </p:cNvPr>
            <p:cNvSpPr/>
            <p:nvPr/>
          </p:nvSpPr>
          <p:spPr>
            <a:xfrm>
              <a:off x="7609998"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3</a:t>
              </a:r>
              <a:endParaRPr lang="ko-KR" altLang="en-US" dirty="0">
                <a:solidFill>
                  <a:schemeClr val="dk1"/>
                </a:solidFill>
              </a:endParaRPr>
            </a:p>
          </p:txBody>
        </p:sp>
        <p:sp>
          <p:nvSpPr>
            <p:cNvPr id="13" name="타원 12">
              <a:extLst>
                <a:ext uri="{FF2B5EF4-FFF2-40B4-BE49-F238E27FC236}">
                  <a16:creationId xmlns="" xmlns:a16="http://schemas.microsoft.com/office/drawing/2014/main" id="{C2A6B4F6-AD79-ACE4-84BB-2B7DDF3237BF}"/>
                </a:ext>
              </a:extLst>
            </p:cNvPr>
            <p:cNvSpPr/>
            <p:nvPr/>
          </p:nvSpPr>
          <p:spPr>
            <a:xfrm>
              <a:off x="8136255"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4</a:t>
              </a:r>
              <a:endParaRPr lang="ko-KR" altLang="en-US" dirty="0">
                <a:solidFill>
                  <a:schemeClr val="dk1"/>
                </a:solidFill>
              </a:endParaRPr>
            </a:p>
          </p:txBody>
        </p:sp>
        <p:sp>
          <p:nvSpPr>
            <p:cNvPr id="18" name="타원 17">
              <a:extLst>
                <a:ext uri="{FF2B5EF4-FFF2-40B4-BE49-F238E27FC236}">
                  <a16:creationId xmlns="" xmlns:a16="http://schemas.microsoft.com/office/drawing/2014/main" id="{A99F0FF9-2E69-A5F4-8109-7A12BF7574F4}"/>
                </a:ext>
              </a:extLst>
            </p:cNvPr>
            <p:cNvSpPr/>
            <p:nvPr/>
          </p:nvSpPr>
          <p:spPr>
            <a:xfrm>
              <a:off x="6031229"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5</a:t>
              </a:r>
              <a:endParaRPr lang="ko-KR" altLang="en-US" dirty="0">
                <a:solidFill>
                  <a:schemeClr val="dk1"/>
                </a:solidFill>
              </a:endParaRPr>
            </a:p>
          </p:txBody>
        </p:sp>
        <p:sp>
          <p:nvSpPr>
            <p:cNvPr id="19" name="타원 18">
              <a:extLst>
                <a:ext uri="{FF2B5EF4-FFF2-40B4-BE49-F238E27FC236}">
                  <a16:creationId xmlns="" xmlns:a16="http://schemas.microsoft.com/office/drawing/2014/main" id="{2AD039DD-19C8-310C-19D2-2D5879E979C9}"/>
                </a:ext>
              </a:extLst>
            </p:cNvPr>
            <p:cNvSpPr/>
            <p:nvPr/>
          </p:nvSpPr>
          <p:spPr>
            <a:xfrm>
              <a:off x="6732904"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6</a:t>
              </a:r>
              <a:endParaRPr lang="ko-KR" altLang="en-US" dirty="0">
                <a:solidFill>
                  <a:schemeClr val="dk1"/>
                </a:solidFill>
              </a:endParaRPr>
            </a:p>
          </p:txBody>
        </p:sp>
        <p:sp>
          <p:nvSpPr>
            <p:cNvPr id="20" name="타원 19">
              <a:extLst>
                <a:ext uri="{FF2B5EF4-FFF2-40B4-BE49-F238E27FC236}">
                  <a16:creationId xmlns="" xmlns:a16="http://schemas.microsoft.com/office/drawing/2014/main" id="{1DC5D7D9-A686-6D66-B8C1-E35547CBAC4B}"/>
                </a:ext>
              </a:extLst>
            </p:cNvPr>
            <p:cNvSpPr/>
            <p:nvPr/>
          </p:nvSpPr>
          <p:spPr>
            <a:xfrm>
              <a:off x="7434579"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7</a:t>
              </a:r>
              <a:endParaRPr lang="ko-KR" altLang="en-US" dirty="0">
                <a:solidFill>
                  <a:schemeClr val="dk1"/>
                </a:solidFill>
              </a:endParaRPr>
            </a:p>
          </p:txBody>
        </p:sp>
        <p:sp>
          <p:nvSpPr>
            <p:cNvPr id="21" name="타원 20">
              <a:extLst>
                <a:ext uri="{FF2B5EF4-FFF2-40B4-BE49-F238E27FC236}">
                  <a16:creationId xmlns="" xmlns:a16="http://schemas.microsoft.com/office/drawing/2014/main" id="{72A557AE-F2A0-4C27-828C-17474053C6BD}"/>
                </a:ext>
              </a:extLst>
            </p:cNvPr>
            <p:cNvSpPr/>
            <p:nvPr/>
          </p:nvSpPr>
          <p:spPr>
            <a:xfrm>
              <a:off x="8136255"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dirty="0">
                  <a:solidFill>
                    <a:schemeClr val="dk1"/>
                  </a:solidFill>
                </a:rPr>
                <a:t>8</a:t>
              </a:r>
              <a:endParaRPr lang="ko-KR" altLang="en-US" dirty="0">
                <a:solidFill>
                  <a:schemeClr val="dk1"/>
                </a:solidFill>
              </a:endParaRPr>
            </a:p>
          </p:txBody>
        </p:sp>
        <p:sp>
          <p:nvSpPr>
            <p:cNvPr id="42" name="TextBox 41">
              <a:extLst>
                <a:ext uri="{FF2B5EF4-FFF2-40B4-BE49-F238E27FC236}">
                  <a16:creationId xmlns="" xmlns:a16="http://schemas.microsoft.com/office/drawing/2014/main" id="{8E436C10-194B-F652-EC35-800BB3EFF8CA}"/>
                </a:ext>
              </a:extLst>
            </p:cNvPr>
            <p:cNvSpPr txBox="1"/>
            <p:nvPr/>
          </p:nvSpPr>
          <p:spPr>
            <a:xfrm>
              <a:off x="7028705" y="2210307"/>
              <a:ext cx="990207" cy="523220"/>
            </a:xfrm>
            <a:prstGeom prst="rect">
              <a:avLst/>
            </a:prstGeom>
            <a:noFill/>
          </p:spPr>
          <p:txBody>
            <a:bodyPr wrap="none" rtlCol="0">
              <a:spAutoFit/>
            </a:bodyPr>
            <a:lstStyle/>
            <a:p>
              <a:pPr algn="ctr"/>
              <a:r>
                <a:rPr lang="en-US" altLang="ko-KR" sz="1400" dirty="0">
                  <a:solidFill>
                    <a:srgbClr val="548235"/>
                  </a:solidFill>
                </a:rPr>
                <a:t>Addressing</a:t>
              </a:r>
              <a:br>
                <a:rPr lang="en-US" altLang="ko-KR" sz="1400" dirty="0">
                  <a:solidFill>
                    <a:srgbClr val="548235"/>
                  </a:solidFill>
                </a:rPr>
              </a:br>
              <a:r>
                <a:rPr lang="en-US" altLang="ko-KR" sz="1400" dirty="0">
                  <a:solidFill>
                    <a:srgbClr val="548235"/>
                  </a:solidFill>
                </a:rPr>
                <a:t>relation</a:t>
              </a:r>
              <a:endParaRPr lang="ko-KR" altLang="en-US" sz="1400" dirty="0">
                <a:solidFill>
                  <a:srgbClr val="548235"/>
                </a:solidFill>
              </a:endParaRPr>
            </a:p>
          </p:txBody>
        </p:sp>
        <p:sp>
          <p:nvSpPr>
            <p:cNvPr id="43" name="TextBox 42">
              <a:extLst>
                <a:ext uri="{FF2B5EF4-FFF2-40B4-BE49-F238E27FC236}">
                  <a16:creationId xmlns="" xmlns:a16="http://schemas.microsoft.com/office/drawing/2014/main" id="{41045458-4D5C-D19E-E8CB-7476A6B5623F}"/>
                </a:ext>
              </a:extLst>
            </p:cNvPr>
            <p:cNvSpPr txBox="1"/>
            <p:nvPr/>
          </p:nvSpPr>
          <p:spPr>
            <a:xfrm>
              <a:off x="8419901" y="3485387"/>
              <a:ext cx="752898" cy="523220"/>
            </a:xfrm>
            <a:prstGeom prst="rect">
              <a:avLst/>
            </a:prstGeom>
            <a:noFill/>
          </p:spPr>
          <p:txBody>
            <a:bodyPr wrap="none" rtlCol="0">
              <a:spAutoFit/>
            </a:bodyPr>
            <a:lstStyle/>
            <a:p>
              <a:pPr algn="ctr"/>
              <a:r>
                <a:rPr lang="en-US" altLang="ko-KR" sz="1400" dirty="0">
                  <a:solidFill>
                    <a:srgbClr val="2E75B6"/>
                  </a:solidFill>
                </a:rPr>
                <a:t>Branch</a:t>
              </a:r>
              <a:br>
                <a:rPr lang="en-US" altLang="ko-KR" sz="1400" dirty="0">
                  <a:solidFill>
                    <a:srgbClr val="2E75B6"/>
                  </a:solidFill>
                </a:rPr>
              </a:br>
              <a:r>
                <a:rPr lang="en-US" altLang="ko-KR" sz="1400" dirty="0">
                  <a:solidFill>
                    <a:srgbClr val="2E75B6"/>
                  </a:solidFill>
                </a:rPr>
                <a:t>relation</a:t>
              </a:r>
              <a:endParaRPr lang="ko-KR" altLang="en-US" sz="1400" dirty="0">
                <a:solidFill>
                  <a:srgbClr val="2E75B6"/>
                </a:solidFill>
              </a:endParaRPr>
            </a:p>
          </p:txBody>
        </p:sp>
      </p:grpSp>
      <p:cxnSp>
        <p:nvCxnSpPr>
          <p:cNvPr id="47" name="직선 화살표 연결선 46">
            <a:extLst>
              <a:ext uri="{FF2B5EF4-FFF2-40B4-BE49-F238E27FC236}">
                <a16:creationId xmlns="" xmlns:a16="http://schemas.microsoft.com/office/drawing/2014/main" id="{B0B0F538-28CC-34DC-5513-71EAD86A70E4}"/>
              </a:ext>
            </a:extLst>
          </p:cNvPr>
          <p:cNvCxnSpPr/>
          <p:nvPr/>
        </p:nvCxnSpPr>
        <p:spPr>
          <a:xfrm>
            <a:off x="5481154" y="2446301"/>
            <a:ext cx="203119" cy="33853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FA632D9C-6EA3-7159-F89C-FEFE1FDE1A3B}"/>
              </a:ext>
            </a:extLst>
          </p:cNvPr>
          <p:cNvSpPr txBox="1"/>
          <p:nvPr/>
        </p:nvSpPr>
        <p:spPr>
          <a:xfrm>
            <a:off x="6135835" y="11303"/>
            <a:ext cx="3015785" cy="466281"/>
          </a:xfrm>
          <a:prstGeom prst="rect">
            <a:avLst/>
          </a:prstGeom>
          <a:noFill/>
        </p:spPr>
        <p:txBody>
          <a:bodyPr wrap="square">
            <a:spAutoFit/>
          </a:bodyPr>
          <a:lstStyle/>
          <a:p>
            <a:pPr>
              <a:lnSpc>
                <a:spcPct val="90000"/>
              </a:lnSpc>
            </a:pPr>
            <a:r>
              <a:rPr lang="de-DE" altLang="ko-KR" sz="900" dirty="0">
                <a:solidFill>
                  <a:schemeClr val="bg1"/>
                </a:solidFill>
              </a:rPr>
              <a:t>[Ma '22] </a:t>
            </a:r>
            <a:r>
              <a:rPr lang="de-DE" altLang="ko-KR" sz="900" dirty="0" smtClean="0">
                <a:solidFill>
                  <a:schemeClr val="bg1"/>
                </a:solidFill>
              </a:rPr>
              <a:t>Ma, Junchi, et al. </a:t>
            </a:r>
            <a:r>
              <a:rPr lang="de-DE" altLang="ko-KR" sz="900" dirty="0">
                <a:solidFill>
                  <a:schemeClr val="bg1"/>
                </a:solidFill>
              </a:rPr>
              <a:t>Deep Soft Error Propagation Modeling Using Graph Attention </a:t>
            </a:r>
            <a:r>
              <a:rPr lang="de-DE" altLang="ko-KR" sz="900" dirty="0" smtClean="0">
                <a:solidFill>
                  <a:schemeClr val="bg1"/>
                </a:solidFill>
              </a:rPr>
              <a:t>Network, </a:t>
            </a:r>
            <a:r>
              <a:rPr lang="de-DE" altLang="ko-KR" sz="900" dirty="0">
                <a:solidFill>
                  <a:schemeClr val="bg1"/>
                </a:solidFill>
              </a:rPr>
              <a:t>Journal of Electronic </a:t>
            </a:r>
            <a:r>
              <a:rPr lang="de-DE" altLang="ko-KR" sz="900" dirty="0" smtClean="0">
                <a:solidFill>
                  <a:schemeClr val="bg1"/>
                </a:solidFill>
              </a:rPr>
              <a:t>Testing 2022</a:t>
            </a:r>
            <a:endParaRPr lang="de-DE" altLang="ko-KR" sz="900" dirty="0">
              <a:solidFill>
                <a:schemeClr val="bg1"/>
              </a:solidFill>
            </a:endParaRPr>
          </a:p>
        </p:txBody>
      </p:sp>
    </p:spTree>
    <p:extLst>
      <p:ext uri="{BB962C8B-B14F-4D97-AF65-F5344CB8AC3E}">
        <p14:creationId xmlns:p14="http://schemas.microsoft.com/office/powerpoint/2010/main" val="2323698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ML-based Resiliency Analysis:</a:t>
            </a:r>
            <a:br>
              <a:rPr lang="en-US" altLang="ko-KR" sz="2400" dirty="0"/>
            </a:br>
            <a:r>
              <a:rPr lang="en-US" altLang="ko-KR" sz="2400" dirty="0"/>
              <a:t>B-3) GATPS (2/2)</a:t>
            </a:r>
            <a:endParaRPr lang="en-US"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12</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79324" y="816787"/>
            <a:ext cx="8817026" cy="4160729"/>
          </a:xfrm>
        </p:spPr>
        <p:txBody>
          <a:bodyPr>
            <a:normAutofit/>
          </a:bodyPr>
          <a:lstStyle/>
          <a:p>
            <a:r>
              <a:rPr lang="en-US" altLang="ko-KR" dirty="0"/>
              <a:t>Deep Soft Error Propagation Modeling Using Graph Attention Network (GATPS) </a:t>
            </a:r>
            <a:r>
              <a:rPr lang="en-US" altLang="ko-KR" baseline="30000" dirty="0"/>
              <a:t>[Ma '22</a:t>
            </a:r>
            <a:r>
              <a:rPr lang="en-US" altLang="ko-KR" baseline="30000" dirty="0" smtClean="0"/>
              <a:t>]</a:t>
            </a:r>
          </a:p>
          <a:p>
            <a:pPr lvl="1">
              <a:lnSpc>
                <a:spcPct val="75000"/>
              </a:lnSpc>
            </a:pPr>
            <a:endParaRPr lang="en-US" altLang="ko-KR" b="0" dirty="0" smtClean="0">
              <a:solidFill>
                <a:prstClr val="black"/>
              </a:solidFill>
            </a:endParaRPr>
          </a:p>
          <a:p>
            <a:pPr lvl="1">
              <a:lnSpc>
                <a:spcPct val="75000"/>
              </a:lnSpc>
            </a:pPr>
            <a:endParaRPr lang="en-US" altLang="ko-KR" b="0" dirty="0">
              <a:solidFill>
                <a:prstClr val="black"/>
              </a:solidFill>
            </a:endParaRPr>
          </a:p>
          <a:p>
            <a:pPr lvl="1">
              <a:lnSpc>
                <a:spcPct val="75000"/>
              </a:lnSpc>
            </a:pPr>
            <a:endParaRPr lang="en-US" altLang="ko-KR" b="0" dirty="0" smtClean="0">
              <a:solidFill>
                <a:prstClr val="black"/>
              </a:solidFill>
            </a:endParaRPr>
          </a:p>
          <a:p>
            <a:pPr lvl="1">
              <a:lnSpc>
                <a:spcPct val="75000"/>
              </a:lnSpc>
            </a:pPr>
            <a:endParaRPr lang="en-US" altLang="ko-KR" b="0" dirty="0">
              <a:solidFill>
                <a:prstClr val="black"/>
              </a:solidFill>
            </a:endParaRPr>
          </a:p>
          <a:p>
            <a:pPr lvl="1">
              <a:lnSpc>
                <a:spcPct val="75000"/>
              </a:lnSpc>
            </a:pPr>
            <a:endParaRPr lang="en-US" altLang="ko-KR" b="0" dirty="0" smtClean="0">
              <a:solidFill>
                <a:prstClr val="black"/>
              </a:solidFill>
            </a:endParaRPr>
          </a:p>
          <a:p>
            <a:pPr lvl="1">
              <a:lnSpc>
                <a:spcPct val="75000"/>
              </a:lnSpc>
            </a:pPr>
            <a:endParaRPr lang="en-US" altLang="ko-KR" b="0" dirty="0">
              <a:solidFill>
                <a:prstClr val="black"/>
              </a:solidFill>
            </a:endParaRPr>
          </a:p>
          <a:p>
            <a:pPr lvl="1">
              <a:lnSpc>
                <a:spcPct val="75000"/>
              </a:lnSpc>
            </a:pPr>
            <a:endParaRPr lang="en-US" altLang="ko-KR" b="0" dirty="0" smtClean="0">
              <a:solidFill>
                <a:prstClr val="black"/>
              </a:solidFill>
            </a:endParaRPr>
          </a:p>
          <a:p>
            <a:pPr lvl="1">
              <a:lnSpc>
                <a:spcPct val="75000"/>
              </a:lnSpc>
            </a:pPr>
            <a:endParaRPr lang="en-US" altLang="ko-KR" b="0" dirty="0">
              <a:solidFill>
                <a:prstClr val="black"/>
              </a:solidFill>
            </a:endParaRPr>
          </a:p>
          <a:p>
            <a:pPr lvl="1">
              <a:lnSpc>
                <a:spcPct val="75000"/>
              </a:lnSpc>
            </a:pPr>
            <a:endParaRPr lang="en-US" altLang="ko-KR" b="0" dirty="0" smtClean="0">
              <a:solidFill>
                <a:prstClr val="black"/>
              </a:solidFill>
            </a:endParaRPr>
          </a:p>
          <a:p>
            <a:pPr lvl="1">
              <a:lnSpc>
                <a:spcPct val="75000"/>
              </a:lnSpc>
            </a:pPr>
            <a:endParaRPr lang="en-US" altLang="ko-KR" b="0" dirty="0">
              <a:solidFill>
                <a:prstClr val="black"/>
              </a:solidFill>
            </a:endParaRPr>
          </a:p>
          <a:p>
            <a:pPr lvl="1">
              <a:lnSpc>
                <a:spcPct val="75000"/>
              </a:lnSpc>
            </a:pPr>
            <a:r>
              <a:rPr lang="en-US" altLang="ko-KR" b="0" dirty="0" smtClean="0">
                <a:solidFill>
                  <a:prstClr val="black"/>
                </a:solidFill>
              </a:rPr>
              <a:t>GATPS can predict SDC-prone instructions without </a:t>
            </a:r>
            <a:r>
              <a:rPr lang="en-US" altLang="ko-KR" b="0" dirty="0"/>
              <a:t>human-crafted features</a:t>
            </a:r>
            <a:endParaRPr lang="en-US" altLang="ko-KR" baseline="30000" dirty="0"/>
          </a:p>
        </p:txBody>
      </p:sp>
      <p:sp>
        <p:nvSpPr>
          <p:cNvPr id="20" name="TextBox 19">
            <a:extLst>
              <a:ext uri="{FF2B5EF4-FFF2-40B4-BE49-F238E27FC236}">
                <a16:creationId xmlns="" xmlns:a16="http://schemas.microsoft.com/office/drawing/2014/main" id="{C54413E8-58FC-7D77-0826-66EAA280773A}"/>
              </a:ext>
            </a:extLst>
          </p:cNvPr>
          <p:cNvSpPr txBox="1"/>
          <p:nvPr/>
        </p:nvSpPr>
        <p:spPr>
          <a:xfrm>
            <a:off x="6135835" y="11303"/>
            <a:ext cx="3015785" cy="466281"/>
          </a:xfrm>
          <a:prstGeom prst="rect">
            <a:avLst/>
          </a:prstGeom>
          <a:noFill/>
        </p:spPr>
        <p:txBody>
          <a:bodyPr wrap="square">
            <a:spAutoFit/>
          </a:bodyPr>
          <a:lstStyle/>
          <a:p>
            <a:pPr>
              <a:lnSpc>
                <a:spcPct val="90000"/>
              </a:lnSpc>
            </a:pPr>
            <a:r>
              <a:rPr lang="de-DE" altLang="ko-KR" sz="900" dirty="0">
                <a:solidFill>
                  <a:schemeClr val="bg1"/>
                </a:solidFill>
              </a:rPr>
              <a:t>[Ma '22] Ma, Junchi, et al. Deep Soft Error Propagation Modeling Using Graph Attention Network, Journal of Electronic Testing 2022</a:t>
            </a:r>
          </a:p>
        </p:txBody>
      </p:sp>
      <p:grpSp>
        <p:nvGrpSpPr>
          <p:cNvPr id="45" name="그룹 44">
            <a:extLst>
              <a:ext uri="{FF2B5EF4-FFF2-40B4-BE49-F238E27FC236}">
                <a16:creationId xmlns="" xmlns:a16="http://schemas.microsoft.com/office/drawing/2014/main" id="{7A7E4D5F-3E85-ED27-AE0A-0093E7686D98}"/>
              </a:ext>
            </a:extLst>
          </p:cNvPr>
          <p:cNvGrpSpPr/>
          <p:nvPr/>
        </p:nvGrpSpPr>
        <p:grpSpPr>
          <a:xfrm>
            <a:off x="791019" y="2758944"/>
            <a:ext cx="2131316" cy="748336"/>
            <a:chOff x="6031229" y="2708910"/>
            <a:chExt cx="2990851" cy="1050131"/>
          </a:xfrm>
        </p:grpSpPr>
        <p:sp>
          <p:nvSpPr>
            <p:cNvPr id="48" name="타원 47">
              <a:extLst>
                <a:ext uri="{FF2B5EF4-FFF2-40B4-BE49-F238E27FC236}">
                  <a16:creationId xmlns="" xmlns:a16="http://schemas.microsoft.com/office/drawing/2014/main" id="{00222857-1F24-2F4C-49B4-71899270331C}"/>
                </a:ext>
              </a:extLst>
            </p:cNvPr>
            <p:cNvSpPr/>
            <p:nvPr/>
          </p:nvSpPr>
          <p:spPr>
            <a:xfrm>
              <a:off x="8707755" y="3089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9</a:t>
              </a:r>
              <a:endParaRPr lang="ko-KR" altLang="en-US" sz="1600" dirty="0">
                <a:solidFill>
                  <a:schemeClr val="dk1"/>
                </a:solidFill>
              </a:endParaRPr>
            </a:p>
          </p:txBody>
        </p:sp>
        <p:cxnSp>
          <p:nvCxnSpPr>
            <p:cNvPr id="49" name="직선 화살표 연결선 48">
              <a:extLst>
                <a:ext uri="{FF2B5EF4-FFF2-40B4-BE49-F238E27FC236}">
                  <a16:creationId xmlns="" xmlns:a16="http://schemas.microsoft.com/office/drawing/2014/main" id="{B6013899-7FA4-5258-CC83-CEAB41FB85AC}"/>
                </a:ext>
              </a:extLst>
            </p:cNvPr>
            <p:cNvCxnSpPr>
              <a:cxnSpLocks/>
            </p:cNvCxnSpPr>
            <p:nvPr/>
          </p:nvCxnSpPr>
          <p:spPr>
            <a:xfrm>
              <a:off x="6352483" y="3611186"/>
              <a:ext cx="36021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a:extLst>
                <a:ext uri="{FF2B5EF4-FFF2-40B4-BE49-F238E27FC236}">
                  <a16:creationId xmlns="" xmlns:a16="http://schemas.microsoft.com/office/drawing/2014/main" id="{2A33A85B-87DE-7F0E-D418-2122A460C7BB}"/>
                </a:ext>
              </a:extLst>
            </p:cNvPr>
            <p:cNvCxnSpPr>
              <a:cxnSpLocks/>
            </p:cNvCxnSpPr>
            <p:nvPr/>
          </p:nvCxnSpPr>
          <p:spPr>
            <a:xfrm>
              <a:off x="7052138" y="3611186"/>
              <a:ext cx="36021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직선 화살표 연결선 50">
              <a:extLst>
                <a:ext uri="{FF2B5EF4-FFF2-40B4-BE49-F238E27FC236}">
                  <a16:creationId xmlns="" xmlns:a16="http://schemas.microsoft.com/office/drawing/2014/main" id="{B2CBAD59-3D90-CC34-FEB1-A9A738F5E72D}"/>
                </a:ext>
              </a:extLst>
            </p:cNvPr>
            <p:cNvCxnSpPr>
              <a:cxnSpLocks/>
            </p:cNvCxnSpPr>
            <p:nvPr/>
          </p:nvCxnSpPr>
          <p:spPr>
            <a:xfrm>
              <a:off x="6338628" y="2876894"/>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직선 화살표 연결선 51">
              <a:extLst>
                <a:ext uri="{FF2B5EF4-FFF2-40B4-BE49-F238E27FC236}">
                  <a16:creationId xmlns="" xmlns:a16="http://schemas.microsoft.com/office/drawing/2014/main" id="{8188BE7B-F001-7868-5EC1-083AE9C6C2B7}"/>
                </a:ext>
              </a:extLst>
            </p:cNvPr>
            <p:cNvCxnSpPr>
              <a:cxnSpLocks/>
            </p:cNvCxnSpPr>
            <p:nvPr/>
          </p:nvCxnSpPr>
          <p:spPr>
            <a:xfrm>
              <a:off x="6878956" y="2876894"/>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직선 화살표 연결선 54">
              <a:extLst>
                <a:ext uri="{FF2B5EF4-FFF2-40B4-BE49-F238E27FC236}">
                  <a16:creationId xmlns="" xmlns:a16="http://schemas.microsoft.com/office/drawing/2014/main" id="{ECD70FAA-9052-05CA-DD37-7BA3974B7E8C}"/>
                </a:ext>
              </a:extLst>
            </p:cNvPr>
            <p:cNvCxnSpPr>
              <a:cxnSpLocks/>
            </p:cNvCxnSpPr>
            <p:nvPr/>
          </p:nvCxnSpPr>
          <p:spPr>
            <a:xfrm>
              <a:off x="7928437" y="2876893"/>
              <a:ext cx="214745"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직선 화살표 연결선 62">
              <a:extLst>
                <a:ext uri="{FF2B5EF4-FFF2-40B4-BE49-F238E27FC236}">
                  <a16:creationId xmlns="" xmlns:a16="http://schemas.microsoft.com/office/drawing/2014/main" id="{0BE6BCD0-C846-A7F7-1D75-1570969BC3E8}"/>
                </a:ext>
              </a:extLst>
            </p:cNvPr>
            <p:cNvCxnSpPr>
              <a:cxnSpLocks/>
            </p:cNvCxnSpPr>
            <p:nvPr/>
          </p:nvCxnSpPr>
          <p:spPr>
            <a:xfrm>
              <a:off x="8450580" y="2866072"/>
              <a:ext cx="257868" cy="26505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 xmlns:a16="http://schemas.microsoft.com/office/drawing/2014/main" id="{333B0BE7-A804-93E4-D74E-324E323C7508}"/>
                </a:ext>
              </a:extLst>
            </p:cNvPr>
            <p:cNvCxnSpPr>
              <a:cxnSpLocks/>
            </p:cNvCxnSpPr>
            <p:nvPr/>
          </p:nvCxnSpPr>
          <p:spPr>
            <a:xfrm flipV="1">
              <a:off x="8450580" y="3348058"/>
              <a:ext cx="257868" cy="265055"/>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직선 화살표 연결선 64">
              <a:extLst>
                <a:ext uri="{FF2B5EF4-FFF2-40B4-BE49-F238E27FC236}">
                  <a16:creationId xmlns="" xmlns:a16="http://schemas.microsoft.com/office/drawing/2014/main" id="{84891692-ECA6-F269-B6D3-CC34099AC0D8}"/>
                </a:ext>
              </a:extLst>
            </p:cNvPr>
            <p:cNvCxnSpPr>
              <a:cxnSpLocks/>
            </p:cNvCxnSpPr>
            <p:nvPr/>
          </p:nvCxnSpPr>
          <p:spPr>
            <a:xfrm>
              <a:off x="7744214" y="3601878"/>
              <a:ext cx="360217" cy="0"/>
            </a:xfrm>
            <a:prstGeom prst="straightConnector1">
              <a:avLst/>
            </a:prstGeom>
            <a:ln w="28575">
              <a:solidFill>
                <a:srgbClr val="D09E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직선 화살표 연결선 65">
              <a:extLst>
                <a:ext uri="{FF2B5EF4-FFF2-40B4-BE49-F238E27FC236}">
                  <a16:creationId xmlns="" xmlns:a16="http://schemas.microsoft.com/office/drawing/2014/main" id="{8EAA45AE-BBDD-68A9-31B5-1E58CB5C3A8D}"/>
                </a:ext>
              </a:extLst>
            </p:cNvPr>
            <p:cNvCxnSpPr>
              <a:cxnSpLocks/>
            </p:cNvCxnSpPr>
            <p:nvPr/>
          </p:nvCxnSpPr>
          <p:spPr>
            <a:xfrm>
              <a:off x="7397115" y="2878969"/>
              <a:ext cx="214745" cy="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타원 68">
              <a:extLst>
                <a:ext uri="{FF2B5EF4-FFF2-40B4-BE49-F238E27FC236}">
                  <a16:creationId xmlns="" xmlns:a16="http://schemas.microsoft.com/office/drawing/2014/main" id="{38E0F46A-BFC4-5645-FF7A-B2AC1E05C70D}"/>
                </a:ext>
              </a:extLst>
            </p:cNvPr>
            <p:cNvSpPr/>
            <p:nvPr/>
          </p:nvSpPr>
          <p:spPr>
            <a:xfrm>
              <a:off x="6031230" y="2708910"/>
              <a:ext cx="314325" cy="314325"/>
            </a:xfrm>
            <a:prstGeom prst="ellipse">
              <a:avLst/>
            </a:prstGeom>
            <a:solidFill>
              <a:schemeClr val="bg1">
                <a:lumMod val="75000"/>
              </a:schemeClr>
            </a:solidFill>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0</a:t>
              </a:r>
              <a:endParaRPr lang="ko-KR" altLang="en-US" sz="1600" dirty="0">
                <a:solidFill>
                  <a:schemeClr val="dk1"/>
                </a:solidFill>
              </a:endParaRPr>
            </a:p>
          </p:txBody>
        </p:sp>
        <p:sp>
          <p:nvSpPr>
            <p:cNvPr id="70" name="타원 69">
              <a:extLst>
                <a:ext uri="{FF2B5EF4-FFF2-40B4-BE49-F238E27FC236}">
                  <a16:creationId xmlns="" xmlns:a16="http://schemas.microsoft.com/office/drawing/2014/main" id="{E63136F9-7DB7-1777-2101-21383B5FD918}"/>
                </a:ext>
              </a:extLst>
            </p:cNvPr>
            <p:cNvSpPr/>
            <p:nvPr/>
          </p:nvSpPr>
          <p:spPr>
            <a:xfrm>
              <a:off x="6557486"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1</a:t>
              </a:r>
              <a:endParaRPr lang="ko-KR" altLang="en-US" sz="1600" dirty="0">
                <a:solidFill>
                  <a:schemeClr val="dk1"/>
                </a:solidFill>
              </a:endParaRPr>
            </a:p>
          </p:txBody>
        </p:sp>
        <p:sp>
          <p:nvSpPr>
            <p:cNvPr id="71" name="타원 70">
              <a:extLst>
                <a:ext uri="{FF2B5EF4-FFF2-40B4-BE49-F238E27FC236}">
                  <a16:creationId xmlns="" xmlns:a16="http://schemas.microsoft.com/office/drawing/2014/main" id="{096DBAD2-2BE8-8C6C-1266-A15E053E94AB}"/>
                </a:ext>
              </a:extLst>
            </p:cNvPr>
            <p:cNvSpPr/>
            <p:nvPr/>
          </p:nvSpPr>
          <p:spPr>
            <a:xfrm>
              <a:off x="7083742"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2</a:t>
              </a:r>
              <a:endParaRPr lang="ko-KR" altLang="en-US" sz="1600" dirty="0">
                <a:solidFill>
                  <a:schemeClr val="dk1"/>
                </a:solidFill>
              </a:endParaRPr>
            </a:p>
          </p:txBody>
        </p:sp>
        <p:sp>
          <p:nvSpPr>
            <p:cNvPr id="72" name="타원 71">
              <a:extLst>
                <a:ext uri="{FF2B5EF4-FFF2-40B4-BE49-F238E27FC236}">
                  <a16:creationId xmlns="" xmlns:a16="http://schemas.microsoft.com/office/drawing/2014/main" id="{959A61D5-A581-C89A-1D28-E247BADE013D}"/>
                </a:ext>
              </a:extLst>
            </p:cNvPr>
            <p:cNvSpPr/>
            <p:nvPr/>
          </p:nvSpPr>
          <p:spPr>
            <a:xfrm>
              <a:off x="7609998"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3</a:t>
              </a:r>
              <a:endParaRPr lang="ko-KR" altLang="en-US" sz="1600" dirty="0">
                <a:solidFill>
                  <a:schemeClr val="dk1"/>
                </a:solidFill>
              </a:endParaRPr>
            </a:p>
          </p:txBody>
        </p:sp>
        <p:sp>
          <p:nvSpPr>
            <p:cNvPr id="73" name="타원 72">
              <a:extLst>
                <a:ext uri="{FF2B5EF4-FFF2-40B4-BE49-F238E27FC236}">
                  <a16:creationId xmlns="" xmlns:a16="http://schemas.microsoft.com/office/drawing/2014/main" id="{C2A6B4F6-AD79-ACE4-84BB-2B7DDF3237BF}"/>
                </a:ext>
              </a:extLst>
            </p:cNvPr>
            <p:cNvSpPr/>
            <p:nvPr/>
          </p:nvSpPr>
          <p:spPr>
            <a:xfrm>
              <a:off x="8136255" y="2708910"/>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4</a:t>
              </a:r>
              <a:endParaRPr lang="ko-KR" altLang="en-US" sz="1600" dirty="0">
                <a:solidFill>
                  <a:schemeClr val="dk1"/>
                </a:solidFill>
              </a:endParaRPr>
            </a:p>
          </p:txBody>
        </p:sp>
        <p:sp>
          <p:nvSpPr>
            <p:cNvPr id="74" name="타원 73">
              <a:extLst>
                <a:ext uri="{FF2B5EF4-FFF2-40B4-BE49-F238E27FC236}">
                  <a16:creationId xmlns="" xmlns:a16="http://schemas.microsoft.com/office/drawing/2014/main" id="{A99F0FF9-2E69-A5F4-8109-7A12BF7574F4}"/>
                </a:ext>
              </a:extLst>
            </p:cNvPr>
            <p:cNvSpPr/>
            <p:nvPr/>
          </p:nvSpPr>
          <p:spPr>
            <a:xfrm>
              <a:off x="6031229"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5</a:t>
              </a:r>
              <a:endParaRPr lang="ko-KR" altLang="en-US" sz="1600" dirty="0">
                <a:solidFill>
                  <a:schemeClr val="dk1"/>
                </a:solidFill>
              </a:endParaRPr>
            </a:p>
          </p:txBody>
        </p:sp>
        <p:sp>
          <p:nvSpPr>
            <p:cNvPr id="75" name="타원 74">
              <a:extLst>
                <a:ext uri="{FF2B5EF4-FFF2-40B4-BE49-F238E27FC236}">
                  <a16:creationId xmlns="" xmlns:a16="http://schemas.microsoft.com/office/drawing/2014/main" id="{2AD039DD-19C8-310C-19D2-2D5879E979C9}"/>
                </a:ext>
              </a:extLst>
            </p:cNvPr>
            <p:cNvSpPr/>
            <p:nvPr/>
          </p:nvSpPr>
          <p:spPr>
            <a:xfrm>
              <a:off x="6732904"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6</a:t>
              </a:r>
              <a:endParaRPr lang="ko-KR" altLang="en-US" sz="1600" dirty="0">
                <a:solidFill>
                  <a:schemeClr val="dk1"/>
                </a:solidFill>
              </a:endParaRPr>
            </a:p>
          </p:txBody>
        </p:sp>
        <p:sp>
          <p:nvSpPr>
            <p:cNvPr id="76" name="타원 75">
              <a:extLst>
                <a:ext uri="{FF2B5EF4-FFF2-40B4-BE49-F238E27FC236}">
                  <a16:creationId xmlns="" xmlns:a16="http://schemas.microsoft.com/office/drawing/2014/main" id="{1DC5D7D9-A686-6D66-B8C1-E35547CBAC4B}"/>
                </a:ext>
              </a:extLst>
            </p:cNvPr>
            <p:cNvSpPr/>
            <p:nvPr/>
          </p:nvSpPr>
          <p:spPr>
            <a:xfrm>
              <a:off x="7434579"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7</a:t>
              </a:r>
              <a:endParaRPr lang="ko-KR" altLang="en-US" sz="1600" dirty="0">
                <a:solidFill>
                  <a:schemeClr val="dk1"/>
                </a:solidFill>
              </a:endParaRPr>
            </a:p>
          </p:txBody>
        </p:sp>
        <p:sp>
          <p:nvSpPr>
            <p:cNvPr id="77" name="타원 76">
              <a:extLst>
                <a:ext uri="{FF2B5EF4-FFF2-40B4-BE49-F238E27FC236}">
                  <a16:creationId xmlns="" xmlns:a16="http://schemas.microsoft.com/office/drawing/2014/main" id="{72A557AE-F2A0-4C27-828C-17474053C6BD}"/>
                </a:ext>
              </a:extLst>
            </p:cNvPr>
            <p:cNvSpPr/>
            <p:nvPr/>
          </p:nvSpPr>
          <p:spPr>
            <a:xfrm>
              <a:off x="8136255" y="3444716"/>
              <a:ext cx="314325" cy="314325"/>
            </a:xfrm>
            <a:prstGeom prst="ellipse">
              <a:avLst/>
            </a:prstGeom>
            <a:ln w="19050"/>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ko-KR" sz="1600" dirty="0">
                  <a:solidFill>
                    <a:schemeClr val="dk1"/>
                  </a:solidFill>
                </a:rPr>
                <a:t>8</a:t>
              </a:r>
              <a:endParaRPr lang="ko-KR" altLang="en-US" sz="1600" dirty="0">
                <a:solidFill>
                  <a:schemeClr val="dk1"/>
                </a:solidFill>
              </a:endParaRPr>
            </a:p>
          </p:txBody>
        </p:sp>
      </p:grpSp>
      <p:sp>
        <p:nvSpPr>
          <p:cNvPr id="100" name="TextBox 99"/>
          <p:cNvSpPr txBox="1"/>
          <p:nvPr/>
        </p:nvSpPr>
        <p:spPr>
          <a:xfrm>
            <a:off x="657011" y="2004435"/>
            <a:ext cx="2480551" cy="2031325"/>
          </a:xfrm>
          <a:prstGeom prst="rect">
            <a:avLst/>
          </a:prstGeom>
          <a:noFill/>
        </p:spPr>
        <p:txBody>
          <a:bodyPr wrap="none" rtlCol="0">
            <a:spAutoFit/>
          </a:bodyPr>
          <a:lstStyle/>
          <a:p>
            <a:pPr marL="285750" indent="-285750">
              <a:buFont typeface="Arial" panose="020B0604020202020204" pitchFamily="34" charset="0"/>
              <a:buChar char="•"/>
            </a:pPr>
            <a:r>
              <a:rPr lang="en-US" altLang="ko-KR" dirty="0" smtClean="0"/>
              <a:t>Instruction features</a:t>
            </a:r>
          </a:p>
          <a:p>
            <a:pPr marL="285750" indent="-285750">
              <a:buFont typeface="Arial" panose="020B0604020202020204" pitchFamily="34" charset="0"/>
              <a:buChar char="•"/>
            </a:pPr>
            <a:r>
              <a:rPr lang="en-US" altLang="ko-KR" dirty="0" smtClean="0"/>
              <a:t>Program graph</a:t>
            </a:r>
          </a:p>
          <a:p>
            <a:pPr marL="285750" indent="-285750">
              <a:buFont typeface="Arial" panose="020B0604020202020204" pitchFamily="34" charset="0"/>
              <a:buChar char="•"/>
            </a:pPr>
            <a:endParaRPr lang="en-US" altLang="ko-KR" dirty="0" smtClean="0"/>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endParaRPr lang="en-US" altLang="ko-KR" dirty="0" smtClean="0"/>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r>
              <a:rPr lang="en-US" altLang="ko-KR" dirty="0" smtClean="0"/>
              <a:t>Fault injection results</a:t>
            </a:r>
          </a:p>
        </p:txBody>
      </p:sp>
      <p:sp>
        <p:nvSpPr>
          <p:cNvPr id="102" name="TextBox 101">
            <a:extLst>
              <a:ext uri="{FF2B5EF4-FFF2-40B4-BE49-F238E27FC236}">
                <a16:creationId xmlns="" xmlns:a16="http://schemas.microsoft.com/office/drawing/2014/main" id="{FC1CC07F-8F8B-1593-DEE0-8A9341E1E4C8}"/>
              </a:ext>
            </a:extLst>
          </p:cNvPr>
          <p:cNvSpPr txBox="1"/>
          <p:nvPr/>
        </p:nvSpPr>
        <p:spPr>
          <a:xfrm>
            <a:off x="1020359" y="1590828"/>
            <a:ext cx="1583639" cy="329834"/>
          </a:xfrm>
          <a:prstGeom prst="rect">
            <a:avLst/>
          </a:prstGeom>
          <a:noFill/>
        </p:spPr>
        <p:txBody>
          <a:bodyPr wrap="none" rtlCol="0">
            <a:spAutoFit/>
          </a:bodyPr>
          <a:lstStyle/>
          <a:p>
            <a:pPr algn="ctr">
              <a:lnSpc>
                <a:spcPct val="85000"/>
              </a:lnSpc>
            </a:pPr>
            <a:r>
              <a:rPr lang="en-US" altLang="ko-KR" dirty="0" smtClean="0">
                <a:solidFill>
                  <a:srgbClr val="3FC07E"/>
                </a:solidFill>
              </a:rPr>
              <a:t>Data </a:t>
            </a:r>
            <a:r>
              <a:rPr lang="en-US" altLang="ko-KR" dirty="0">
                <a:solidFill>
                  <a:srgbClr val="3FC07E"/>
                </a:solidFill>
              </a:rPr>
              <a:t>collection</a:t>
            </a:r>
            <a:endParaRPr lang="ko-KR" altLang="en-US" dirty="0">
              <a:solidFill>
                <a:srgbClr val="3FC07E"/>
              </a:solidFill>
            </a:endParaRPr>
          </a:p>
        </p:txBody>
      </p:sp>
      <p:sp>
        <p:nvSpPr>
          <p:cNvPr id="22" name="직사각형 21"/>
          <p:cNvSpPr/>
          <p:nvPr/>
        </p:nvSpPr>
        <p:spPr>
          <a:xfrm>
            <a:off x="445605" y="1927860"/>
            <a:ext cx="2788920" cy="2222721"/>
          </a:xfrm>
          <a:prstGeom prst="rect">
            <a:avLst/>
          </a:prstGeom>
          <a:noFill/>
          <a:ln w="19050">
            <a:solidFill>
              <a:srgbClr val="45C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TextBox 102">
            <a:extLst>
              <a:ext uri="{FF2B5EF4-FFF2-40B4-BE49-F238E27FC236}">
                <a16:creationId xmlns="" xmlns:a16="http://schemas.microsoft.com/office/drawing/2014/main" id="{6BC6F03F-1E9D-6826-1AFA-61E311F0BC6B}"/>
              </a:ext>
            </a:extLst>
          </p:cNvPr>
          <p:cNvSpPr txBox="1"/>
          <p:nvPr/>
        </p:nvSpPr>
        <p:spPr>
          <a:xfrm>
            <a:off x="4033863" y="2234884"/>
            <a:ext cx="1807739" cy="301621"/>
          </a:xfrm>
          <a:prstGeom prst="rect">
            <a:avLst/>
          </a:prstGeom>
          <a:noFill/>
        </p:spPr>
        <p:txBody>
          <a:bodyPr wrap="none" rtlCol="0">
            <a:spAutoFit/>
          </a:bodyPr>
          <a:lstStyle/>
          <a:p>
            <a:pPr algn="ctr">
              <a:lnSpc>
                <a:spcPct val="85000"/>
              </a:lnSpc>
            </a:pPr>
            <a:r>
              <a:rPr lang="en-US" altLang="ko-KR" sz="1600" dirty="0" smtClean="0">
                <a:solidFill>
                  <a:srgbClr val="1AAFEE"/>
                </a:solidFill>
              </a:rPr>
              <a:t>Graph </a:t>
            </a:r>
            <a:r>
              <a:rPr lang="en-US" altLang="ko-KR" sz="1600" dirty="0">
                <a:solidFill>
                  <a:srgbClr val="1AAFEE"/>
                </a:solidFill>
              </a:rPr>
              <a:t>computation</a:t>
            </a:r>
            <a:endParaRPr lang="ko-KR" altLang="en-US" sz="1600" dirty="0">
              <a:solidFill>
                <a:srgbClr val="1AAFEE"/>
              </a:solidFill>
            </a:endParaRPr>
          </a:p>
        </p:txBody>
      </p:sp>
      <p:sp>
        <p:nvSpPr>
          <p:cNvPr id="104" name="직사각형 103">
            <a:extLst>
              <a:ext uri="{FF2B5EF4-FFF2-40B4-BE49-F238E27FC236}">
                <a16:creationId xmlns="" xmlns:a16="http://schemas.microsoft.com/office/drawing/2014/main" id="{0A92EE99-C1CE-DE64-5723-CBE136038A3F}"/>
              </a:ext>
            </a:extLst>
          </p:cNvPr>
          <p:cNvSpPr/>
          <p:nvPr/>
        </p:nvSpPr>
        <p:spPr>
          <a:xfrm>
            <a:off x="4033863" y="2580325"/>
            <a:ext cx="1785676" cy="808036"/>
          </a:xfrm>
          <a:prstGeom prst="rect">
            <a:avLst/>
          </a:prstGeom>
          <a:solidFill>
            <a:schemeClr val="bg1"/>
          </a:solidFill>
          <a:ln w="19050">
            <a:solidFill>
              <a:srgbClr val="1AAFEE"/>
            </a:solidFill>
          </a:ln>
        </p:spPr>
        <p:style>
          <a:lnRef idx="2">
            <a:schemeClr val="accent1">
              <a:shade val="50000"/>
            </a:schemeClr>
          </a:lnRef>
          <a:fillRef idx="1">
            <a:schemeClr val="accent1"/>
          </a:fillRef>
          <a:effectRef idx="0">
            <a:schemeClr val="accent1"/>
          </a:effectRef>
          <a:fontRef idx="minor">
            <a:schemeClr val="lt1"/>
          </a:fontRef>
        </p:style>
        <p:txBody>
          <a:bodyPr wrap="none" tIns="72000" rtlCol="0" anchor="ctr"/>
          <a:lstStyle/>
          <a:p>
            <a:pPr algn="ctr">
              <a:lnSpc>
                <a:spcPct val="85000"/>
              </a:lnSpc>
            </a:pPr>
            <a:r>
              <a:rPr lang="en-US" altLang="ko-KR" dirty="0">
                <a:solidFill>
                  <a:schemeClr val="tx1"/>
                </a:solidFill>
              </a:rPr>
              <a:t>Self-attention</a:t>
            </a:r>
            <a:br>
              <a:rPr lang="en-US" altLang="ko-KR" dirty="0">
                <a:solidFill>
                  <a:schemeClr val="tx1"/>
                </a:solidFill>
              </a:rPr>
            </a:br>
            <a:r>
              <a:rPr lang="en-US" altLang="ko-KR" dirty="0">
                <a:solidFill>
                  <a:schemeClr val="tx1"/>
                </a:solidFill>
              </a:rPr>
              <a:t>mechanism</a:t>
            </a:r>
            <a:endParaRPr lang="ko-KR" altLang="en-US" dirty="0">
              <a:solidFill>
                <a:schemeClr val="tx1"/>
              </a:solidFill>
            </a:endParaRPr>
          </a:p>
        </p:txBody>
      </p:sp>
      <p:cxnSp>
        <p:nvCxnSpPr>
          <p:cNvPr id="105" name="직선 화살표 연결선 104">
            <a:extLst>
              <a:ext uri="{FF2B5EF4-FFF2-40B4-BE49-F238E27FC236}">
                <a16:creationId xmlns="" xmlns:a16="http://schemas.microsoft.com/office/drawing/2014/main" id="{C8647991-A72D-0D9D-CFA8-3DAD26D4CC51}"/>
              </a:ext>
            </a:extLst>
          </p:cNvPr>
          <p:cNvCxnSpPr>
            <a:cxnSpLocks/>
          </p:cNvCxnSpPr>
          <p:nvPr/>
        </p:nvCxnSpPr>
        <p:spPr>
          <a:xfrm>
            <a:off x="3233254" y="2941403"/>
            <a:ext cx="678788" cy="0"/>
          </a:xfrm>
          <a:prstGeom prst="straightConnector1">
            <a:avLst/>
          </a:prstGeom>
          <a:ln w="38100">
            <a:solidFill>
              <a:srgbClr val="3FC07E"/>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직선 화살표 연결선 105">
            <a:extLst>
              <a:ext uri="{FF2B5EF4-FFF2-40B4-BE49-F238E27FC236}">
                <a16:creationId xmlns="" xmlns:a16="http://schemas.microsoft.com/office/drawing/2014/main" id="{C8647991-A72D-0D9D-CFA8-3DAD26D4CC51}"/>
              </a:ext>
            </a:extLst>
          </p:cNvPr>
          <p:cNvCxnSpPr>
            <a:cxnSpLocks/>
          </p:cNvCxnSpPr>
          <p:nvPr/>
        </p:nvCxnSpPr>
        <p:spPr>
          <a:xfrm>
            <a:off x="5819539" y="2974811"/>
            <a:ext cx="678788" cy="0"/>
          </a:xfrm>
          <a:prstGeom prst="straightConnector1">
            <a:avLst/>
          </a:prstGeom>
          <a:ln w="38100">
            <a:solidFill>
              <a:srgbClr val="1AAFEE"/>
            </a:solidFill>
            <a:tailEnd type="triangle"/>
          </a:ln>
        </p:spPr>
        <p:style>
          <a:lnRef idx="1">
            <a:schemeClr val="accent1"/>
          </a:lnRef>
          <a:fillRef idx="0">
            <a:schemeClr val="accent1"/>
          </a:fillRef>
          <a:effectRef idx="0">
            <a:schemeClr val="accent1"/>
          </a:effectRef>
          <a:fontRef idx="minor">
            <a:schemeClr val="tx1"/>
          </a:fontRef>
        </p:style>
      </p:cxnSp>
      <p:sp>
        <p:nvSpPr>
          <p:cNvPr id="28" name="직사각형 27"/>
          <p:cNvSpPr/>
          <p:nvPr/>
        </p:nvSpPr>
        <p:spPr>
          <a:xfrm>
            <a:off x="6647290" y="2417227"/>
            <a:ext cx="1952518" cy="1200329"/>
          </a:xfrm>
          <a:prstGeom prst="rect">
            <a:avLst/>
          </a:prstGeom>
        </p:spPr>
        <p:txBody>
          <a:bodyPr wrap="square">
            <a:spAutoFit/>
          </a:bodyPr>
          <a:lstStyle/>
          <a:p>
            <a:pPr marL="0" lvl="2" algn="ctr"/>
            <a:r>
              <a:rPr lang="en-US" altLang="ko-KR" dirty="0" smtClean="0"/>
              <a:t>Silent data corruption (SDC)</a:t>
            </a:r>
            <a:br>
              <a:rPr lang="en-US" altLang="ko-KR" dirty="0" smtClean="0"/>
            </a:br>
            <a:r>
              <a:rPr lang="en-US" altLang="ko-KR" dirty="0" smtClean="0"/>
              <a:t>predictions of</a:t>
            </a:r>
            <a:br>
              <a:rPr lang="en-US" altLang="ko-KR" dirty="0" smtClean="0"/>
            </a:br>
            <a:r>
              <a:rPr lang="en-US" altLang="ko-KR" dirty="0" smtClean="0"/>
              <a:t>instructions</a:t>
            </a:r>
            <a:endParaRPr lang="en-US" altLang="ko-KR" dirty="0"/>
          </a:p>
        </p:txBody>
      </p:sp>
    </p:spTree>
    <p:extLst>
      <p:ext uri="{BB962C8B-B14F-4D97-AF65-F5344CB8AC3E}">
        <p14:creationId xmlns:p14="http://schemas.microsoft.com/office/powerpoint/2010/main" val="342949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sz="2400" dirty="0"/>
              <a:t>Agenda</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13</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336499" y="816788"/>
            <a:ext cx="8817026" cy="3615910"/>
          </a:xfrm>
        </p:spPr>
        <p:txBody>
          <a:bodyPr/>
          <a:lstStyle/>
          <a:p>
            <a:pPr marL="457200" indent="-457200">
              <a:lnSpc>
                <a:spcPct val="80000"/>
              </a:lnSpc>
              <a:buFont typeface="+mj-lt"/>
              <a:buAutoNum type="arabicPeriod"/>
            </a:pPr>
            <a:r>
              <a:rPr lang="en-US" altLang="ko-KR" dirty="0">
                <a:solidFill>
                  <a:schemeClr val="bg1">
                    <a:lumMod val="65000"/>
                  </a:schemeClr>
                </a:solidFill>
              </a:rPr>
              <a:t>Learning-based Architectural Reliability Modeling</a:t>
            </a:r>
          </a:p>
          <a:p>
            <a:pPr marL="457200" indent="-457200">
              <a:lnSpc>
                <a:spcPct val="80000"/>
              </a:lnSpc>
              <a:buFont typeface="+mj-lt"/>
              <a:buAutoNum type="arabicPeriod"/>
            </a:pPr>
            <a:r>
              <a:rPr lang="en-US" altLang="ko-KR" sz="2400" dirty="0"/>
              <a:t>Learning-based </a:t>
            </a:r>
            <a:r>
              <a:rPr lang="en-US" altLang="ko-KR" dirty="0"/>
              <a:t>Architectural Reliability </a:t>
            </a:r>
            <a:r>
              <a:rPr lang="en-US" altLang="ko-KR" sz="2400" dirty="0"/>
              <a:t>Improvement</a:t>
            </a:r>
          </a:p>
        </p:txBody>
      </p:sp>
      <p:grpSp>
        <p:nvGrpSpPr>
          <p:cNvPr id="41" name="그룹 40">
            <a:extLst>
              <a:ext uri="{FF2B5EF4-FFF2-40B4-BE49-F238E27FC236}">
                <a16:creationId xmlns="" xmlns:a16="http://schemas.microsoft.com/office/drawing/2014/main" id="{C91F00AF-44F4-CBC6-5613-237BB21CA61D}"/>
              </a:ext>
            </a:extLst>
          </p:cNvPr>
          <p:cNvGrpSpPr/>
          <p:nvPr/>
        </p:nvGrpSpPr>
        <p:grpSpPr>
          <a:xfrm>
            <a:off x="387350" y="2168833"/>
            <a:ext cx="2997148" cy="2303295"/>
            <a:chOff x="206375" y="2348538"/>
            <a:chExt cx="2997148" cy="2303295"/>
          </a:xfrm>
        </p:grpSpPr>
        <p:grpSp>
          <p:nvGrpSpPr>
            <p:cNvPr id="42" name="그룹 41">
              <a:extLst>
                <a:ext uri="{FF2B5EF4-FFF2-40B4-BE49-F238E27FC236}">
                  <a16:creationId xmlns="" xmlns:a16="http://schemas.microsoft.com/office/drawing/2014/main" id="{B4395EBB-79EE-B48F-785C-F7604439D298}"/>
                </a:ext>
              </a:extLst>
            </p:cNvPr>
            <p:cNvGrpSpPr/>
            <p:nvPr/>
          </p:nvGrpSpPr>
          <p:grpSpPr>
            <a:xfrm>
              <a:off x="206375" y="2694612"/>
              <a:ext cx="1423506" cy="1957221"/>
              <a:chOff x="104775" y="2415212"/>
              <a:chExt cx="1423506" cy="1957221"/>
            </a:xfrm>
          </p:grpSpPr>
          <p:grpSp>
            <p:nvGrpSpPr>
              <p:cNvPr id="44" name="그룹 43">
                <a:extLst>
                  <a:ext uri="{FF2B5EF4-FFF2-40B4-BE49-F238E27FC236}">
                    <a16:creationId xmlns="" xmlns:a16="http://schemas.microsoft.com/office/drawing/2014/main" id="{7BF1CBBB-B655-EC7E-20B4-6C96F52B6181}"/>
                  </a:ext>
                </a:extLst>
              </p:cNvPr>
              <p:cNvGrpSpPr/>
              <p:nvPr/>
            </p:nvGrpSpPr>
            <p:grpSpPr>
              <a:xfrm>
                <a:off x="104775" y="2415212"/>
                <a:ext cx="1423506" cy="1957221"/>
                <a:chOff x="685800" y="638906"/>
                <a:chExt cx="4000500" cy="5500410"/>
              </a:xfrm>
            </p:grpSpPr>
            <p:pic>
              <p:nvPicPr>
                <p:cNvPr id="46" name="그림 45">
                  <a:extLst>
                    <a:ext uri="{FF2B5EF4-FFF2-40B4-BE49-F238E27FC236}">
                      <a16:creationId xmlns="" xmlns:a16="http://schemas.microsoft.com/office/drawing/2014/main" id="{645E326C-B447-5AD2-604C-C7D958EB64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19"/>
                <a:stretch/>
              </p:blipFill>
              <p:spPr>
                <a:xfrm>
                  <a:off x="685800" y="2642709"/>
                  <a:ext cx="4000500" cy="3496607"/>
                </a:xfrm>
                <a:prstGeom prst="rect">
                  <a:avLst/>
                </a:prstGeom>
              </p:spPr>
            </p:pic>
            <p:pic>
              <p:nvPicPr>
                <p:cNvPr id="47" name="그림 46">
                  <a:extLst>
                    <a:ext uri="{FF2B5EF4-FFF2-40B4-BE49-F238E27FC236}">
                      <a16:creationId xmlns="" xmlns:a16="http://schemas.microsoft.com/office/drawing/2014/main" id="{CB1E8599-C364-0F69-4C1B-A6199E0913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981"/>
                <a:stretch/>
              </p:blipFill>
              <p:spPr>
                <a:xfrm>
                  <a:off x="685800" y="638906"/>
                  <a:ext cx="4000500" cy="1646892"/>
                </a:xfrm>
                <a:prstGeom prst="rect">
                  <a:avLst/>
                </a:prstGeom>
              </p:spPr>
            </p:pic>
          </p:grpSp>
          <p:cxnSp>
            <p:nvCxnSpPr>
              <p:cNvPr id="45" name="직선 연결선 44">
                <a:extLst>
                  <a:ext uri="{FF2B5EF4-FFF2-40B4-BE49-F238E27FC236}">
                    <a16:creationId xmlns="" xmlns:a16="http://schemas.microsoft.com/office/drawing/2014/main" id="{7A7A532A-AD46-87B5-CC2D-3577F33D5C47}"/>
                  </a:ext>
                </a:extLst>
              </p:cNvPr>
              <p:cNvCxnSpPr>
                <a:cxnSpLocks/>
              </p:cNvCxnSpPr>
              <p:nvPr/>
            </p:nvCxnSpPr>
            <p:spPr>
              <a:xfrm>
                <a:off x="130728" y="3057525"/>
                <a:ext cx="1371600" cy="0"/>
              </a:xfrm>
              <a:prstGeom prst="line">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 xmlns:a16="http://schemas.microsoft.com/office/drawing/2014/main" id="{939D6C25-3186-7673-EC78-41EE040E8EDD}"/>
                </a:ext>
              </a:extLst>
            </p:cNvPr>
            <p:cNvSpPr txBox="1"/>
            <p:nvPr/>
          </p:nvSpPr>
          <p:spPr>
            <a:xfrm>
              <a:off x="881797" y="2348538"/>
              <a:ext cx="2321726" cy="369332"/>
            </a:xfrm>
            <a:prstGeom prst="rect">
              <a:avLst/>
            </a:prstGeom>
            <a:noFill/>
          </p:spPr>
          <p:txBody>
            <a:bodyPr wrap="none" rtlCol="0">
              <a:spAutoFit/>
            </a:bodyPr>
            <a:lstStyle/>
            <a:p>
              <a:pPr algn="ctr"/>
              <a:r>
                <a:rPr lang="en-US" altLang="ko-KR" b="1" dirty="0" smtClean="0"/>
                <a:t>C. Selective </a:t>
              </a:r>
              <a:r>
                <a:rPr lang="en-US" altLang="ko-KR" b="1" dirty="0"/>
                <a:t>protection</a:t>
              </a:r>
              <a:endParaRPr lang="ko-KR" altLang="en-US" b="1" dirty="0"/>
            </a:p>
          </p:txBody>
        </p:sp>
      </p:grpSp>
      <p:sp>
        <p:nvSpPr>
          <p:cNvPr id="48" name="TextBox 47">
            <a:extLst>
              <a:ext uri="{FF2B5EF4-FFF2-40B4-BE49-F238E27FC236}">
                <a16:creationId xmlns="" xmlns:a16="http://schemas.microsoft.com/office/drawing/2014/main" id="{6AC062D0-2D98-ABDB-CCFD-AFB5DD2196DD}"/>
              </a:ext>
            </a:extLst>
          </p:cNvPr>
          <p:cNvSpPr txBox="1"/>
          <p:nvPr/>
        </p:nvSpPr>
        <p:spPr>
          <a:xfrm>
            <a:off x="5300174" y="2168833"/>
            <a:ext cx="3041731" cy="369332"/>
          </a:xfrm>
          <a:prstGeom prst="rect">
            <a:avLst/>
          </a:prstGeom>
          <a:noFill/>
        </p:spPr>
        <p:txBody>
          <a:bodyPr wrap="none" rtlCol="0">
            <a:spAutoFit/>
          </a:bodyPr>
          <a:lstStyle/>
          <a:p>
            <a:pPr algn="ctr"/>
            <a:r>
              <a:rPr lang="en-US" altLang="ko-KR" b="1" dirty="0" smtClean="0"/>
              <a:t>D. Symptom-based </a:t>
            </a:r>
            <a:r>
              <a:rPr lang="en-US" altLang="ko-KR" b="1" dirty="0"/>
              <a:t>protection</a:t>
            </a:r>
            <a:endParaRPr lang="ko-KR" altLang="en-US" b="1" dirty="0"/>
          </a:p>
        </p:txBody>
      </p:sp>
      <p:pic>
        <p:nvPicPr>
          <p:cNvPr id="49" name="그림 48">
            <a:extLst>
              <a:ext uri="{FF2B5EF4-FFF2-40B4-BE49-F238E27FC236}">
                <a16:creationId xmlns="" xmlns:a16="http://schemas.microsoft.com/office/drawing/2014/main" id="{AA8B9E87-BF6E-6E50-E1F6-A093143C6E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34"/>
          <a:stretch/>
        </p:blipFill>
        <p:spPr>
          <a:xfrm>
            <a:off x="5537282" y="2606795"/>
            <a:ext cx="1014566" cy="1287033"/>
          </a:xfrm>
          <a:prstGeom prst="rect">
            <a:avLst/>
          </a:prstGeom>
        </p:spPr>
      </p:pic>
      <p:grpSp>
        <p:nvGrpSpPr>
          <p:cNvPr id="50" name="그룹 49">
            <a:extLst>
              <a:ext uri="{FF2B5EF4-FFF2-40B4-BE49-F238E27FC236}">
                <a16:creationId xmlns="" xmlns:a16="http://schemas.microsoft.com/office/drawing/2014/main" id="{57484CA7-B87A-31FF-5E50-DBE8BB494573}"/>
              </a:ext>
            </a:extLst>
          </p:cNvPr>
          <p:cNvGrpSpPr/>
          <p:nvPr/>
        </p:nvGrpSpPr>
        <p:grpSpPr>
          <a:xfrm>
            <a:off x="6231607" y="2670690"/>
            <a:ext cx="540668" cy="540668"/>
            <a:chOff x="6164932" y="2565563"/>
            <a:chExt cx="762000" cy="762000"/>
          </a:xfrm>
        </p:grpSpPr>
        <p:sp>
          <p:nvSpPr>
            <p:cNvPr id="51" name="타원 50">
              <a:extLst>
                <a:ext uri="{FF2B5EF4-FFF2-40B4-BE49-F238E27FC236}">
                  <a16:creationId xmlns="" xmlns:a16="http://schemas.microsoft.com/office/drawing/2014/main" id="{AC6D4A53-3B2C-1253-13CE-51D86BB34F06}"/>
                </a:ext>
              </a:extLst>
            </p:cNvPr>
            <p:cNvSpPr/>
            <p:nvPr/>
          </p:nvSpPr>
          <p:spPr>
            <a:xfrm>
              <a:off x="6164932" y="2565563"/>
              <a:ext cx="762000" cy="762000"/>
            </a:xfrm>
            <a:prstGeom prst="ellipse">
              <a:avLst/>
            </a:prstGeom>
            <a:solidFill>
              <a:srgbClr val="FFC9C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2" name="그림 51" descr="텍스트, 좌석, 클립아트, 벡터그래픽이(가) 표시된 사진&#10;&#10;자동 생성된 설명">
              <a:extLst>
                <a:ext uri="{FF2B5EF4-FFF2-40B4-BE49-F238E27FC236}">
                  <a16:creationId xmlns="" xmlns:a16="http://schemas.microsoft.com/office/drawing/2014/main" id="{1385F79C-69EE-9429-C9DA-0B42A98986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3860" y="2631112"/>
              <a:ext cx="364144" cy="644834"/>
            </a:xfrm>
            <a:prstGeom prst="rect">
              <a:avLst/>
            </a:prstGeom>
          </p:spPr>
        </p:pic>
      </p:grpSp>
      <p:pic>
        <p:nvPicPr>
          <p:cNvPr id="53" name="Picture 2" descr="경고 표시의 무료 벡터 그래픽">
            <a:extLst>
              <a:ext uri="{FF2B5EF4-FFF2-40B4-BE49-F238E27FC236}">
                <a16:creationId xmlns="" xmlns:a16="http://schemas.microsoft.com/office/drawing/2014/main" id="{EB5FE2C7-5087-196C-E36E-452C16249E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5610" y="2852020"/>
            <a:ext cx="1043756" cy="868680"/>
          </a:xfrm>
          <a:prstGeom prst="rect">
            <a:avLst/>
          </a:prstGeom>
          <a:noFill/>
          <a:extLst>
            <a:ext uri="{909E8E84-426E-40DD-AFC4-6F175D3DCCD1}">
              <a14:hiddenFill xmlns:a14="http://schemas.microsoft.com/office/drawing/2010/main">
                <a:solidFill>
                  <a:srgbClr val="FFFFFF"/>
                </a:solidFill>
              </a14:hiddenFill>
            </a:ext>
          </a:extLst>
        </p:spPr>
      </p:pic>
      <p:sp>
        <p:nvSpPr>
          <p:cNvPr id="54" name="자유형: 도형 53">
            <a:extLst>
              <a:ext uri="{FF2B5EF4-FFF2-40B4-BE49-F238E27FC236}">
                <a16:creationId xmlns="" xmlns:a16="http://schemas.microsoft.com/office/drawing/2014/main" id="{83E9F045-2BBD-B8C8-054D-12405A51FD76}"/>
              </a:ext>
            </a:extLst>
          </p:cNvPr>
          <p:cNvSpPr/>
          <p:nvPr/>
        </p:nvSpPr>
        <p:spPr>
          <a:xfrm>
            <a:off x="6848475" y="2924175"/>
            <a:ext cx="731520" cy="320040"/>
          </a:xfrm>
          <a:custGeom>
            <a:avLst/>
            <a:gdLst>
              <a:gd name="connsiteX0" fmla="*/ 0 w 731520"/>
              <a:gd name="connsiteY0" fmla="*/ 0 h 320040"/>
              <a:gd name="connsiteX1" fmla="*/ 274320 w 731520"/>
              <a:gd name="connsiteY1" fmla="*/ 0 h 320040"/>
              <a:gd name="connsiteX2" fmla="*/ 274320 w 731520"/>
              <a:gd name="connsiteY2" fmla="*/ 320040 h 320040"/>
              <a:gd name="connsiteX3" fmla="*/ 731520 w 731520"/>
              <a:gd name="connsiteY3" fmla="*/ 320040 h 320040"/>
            </a:gdLst>
            <a:ahLst/>
            <a:cxnLst>
              <a:cxn ang="0">
                <a:pos x="connsiteX0" y="connsiteY0"/>
              </a:cxn>
              <a:cxn ang="0">
                <a:pos x="connsiteX1" y="connsiteY1"/>
              </a:cxn>
              <a:cxn ang="0">
                <a:pos x="connsiteX2" y="connsiteY2"/>
              </a:cxn>
              <a:cxn ang="0">
                <a:pos x="connsiteX3" y="connsiteY3"/>
              </a:cxn>
            </a:cxnLst>
            <a:rect l="l" t="t" r="r" b="b"/>
            <a:pathLst>
              <a:path w="731520" h="320040">
                <a:moveTo>
                  <a:pt x="0" y="0"/>
                </a:moveTo>
                <a:lnTo>
                  <a:pt x="274320" y="0"/>
                </a:lnTo>
                <a:lnTo>
                  <a:pt x="274320" y="320040"/>
                </a:lnTo>
                <a:lnTo>
                  <a:pt x="731520" y="320040"/>
                </a:lnTo>
              </a:path>
            </a:pathLst>
          </a:cu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5" name="자유형: 도형 54">
            <a:extLst>
              <a:ext uri="{FF2B5EF4-FFF2-40B4-BE49-F238E27FC236}">
                <a16:creationId xmlns="" xmlns:a16="http://schemas.microsoft.com/office/drawing/2014/main" id="{C3ACB7A9-4393-B101-D3AE-33EA92B62EDC}"/>
              </a:ext>
            </a:extLst>
          </p:cNvPr>
          <p:cNvSpPr/>
          <p:nvPr/>
        </p:nvSpPr>
        <p:spPr>
          <a:xfrm>
            <a:off x="1864995" y="3160395"/>
            <a:ext cx="594360" cy="411480"/>
          </a:xfrm>
          <a:custGeom>
            <a:avLst/>
            <a:gdLst>
              <a:gd name="connsiteX0" fmla="*/ 594360 w 594360"/>
              <a:gd name="connsiteY0" fmla="*/ 411480 h 411480"/>
              <a:gd name="connsiteX1" fmla="*/ 228600 w 594360"/>
              <a:gd name="connsiteY1" fmla="*/ 411480 h 411480"/>
              <a:gd name="connsiteX2" fmla="*/ 228600 w 594360"/>
              <a:gd name="connsiteY2" fmla="*/ 0 h 411480"/>
              <a:gd name="connsiteX3" fmla="*/ 0 w 594360"/>
              <a:gd name="connsiteY3" fmla="*/ 0 h 411480"/>
            </a:gdLst>
            <a:ahLst/>
            <a:cxnLst>
              <a:cxn ang="0">
                <a:pos x="connsiteX0" y="connsiteY0"/>
              </a:cxn>
              <a:cxn ang="0">
                <a:pos x="connsiteX1" y="connsiteY1"/>
              </a:cxn>
              <a:cxn ang="0">
                <a:pos x="connsiteX2" y="connsiteY2"/>
              </a:cxn>
              <a:cxn ang="0">
                <a:pos x="connsiteX3" y="connsiteY3"/>
              </a:cxn>
            </a:cxnLst>
            <a:rect l="l" t="t" r="r" b="b"/>
            <a:pathLst>
              <a:path w="594360" h="411480">
                <a:moveTo>
                  <a:pt x="594360" y="411480"/>
                </a:moveTo>
                <a:lnTo>
                  <a:pt x="228600" y="411480"/>
                </a:lnTo>
                <a:lnTo>
                  <a:pt x="228600" y="0"/>
                </a:lnTo>
                <a:lnTo>
                  <a:pt x="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6" name="사각형: 둥근 모서리 55">
            <a:extLst>
              <a:ext uri="{FF2B5EF4-FFF2-40B4-BE49-F238E27FC236}">
                <a16:creationId xmlns="" xmlns:a16="http://schemas.microsoft.com/office/drawing/2014/main" id="{850A29E9-A46E-DC87-38D4-22FB6A6F2390}"/>
              </a:ext>
            </a:extLst>
          </p:cNvPr>
          <p:cNvSpPr/>
          <p:nvPr/>
        </p:nvSpPr>
        <p:spPr>
          <a:xfrm>
            <a:off x="2687955" y="2863216"/>
            <a:ext cx="1371600" cy="135249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dirty="0"/>
              <a:t>How to</a:t>
            </a:r>
            <a:br>
              <a:rPr lang="en-US" altLang="ko-KR" dirty="0"/>
            </a:br>
            <a:r>
              <a:rPr lang="en-US" altLang="ko-KR" dirty="0"/>
              <a:t>distinguish</a:t>
            </a:r>
            <a:br>
              <a:rPr lang="en-US" altLang="ko-KR" dirty="0"/>
            </a:br>
            <a:r>
              <a:rPr lang="en-US" altLang="ko-KR" dirty="0"/>
              <a:t>vulnerable</a:t>
            </a:r>
            <a:br>
              <a:rPr lang="en-US" altLang="ko-KR" dirty="0"/>
            </a:br>
            <a:r>
              <a:rPr lang="en-US" altLang="ko-KR" dirty="0"/>
              <a:t>parts?</a:t>
            </a:r>
            <a:endParaRPr lang="ko-KR" altLang="en-US" dirty="0"/>
          </a:p>
        </p:txBody>
      </p:sp>
      <p:sp>
        <p:nvSpPr>
          <p:cNvPr id="57" name="사각형: 둥근 모서리 56">
            <a:extLst>
              <a:ext uri="{FF2B5EF4-FFF2-40B4-BE49-F238E27FC236}">
                <a16:creationId xmlns="" xmlns:a16="http://schemas.microsoft.com/office/drawing/2014/main" id="{4366AC5C-AB6B-3D03-8EDE-562BD44AB17D}"/>
              </a:ext>
            </a:extLst>
          </p:cNvPr>
          <p:cNvSpPr/>
          <p:nvPr/>
        </p:nvSpPr>
        <p:spPr>
          <a:xfrm>
            <a:off x="5362624" y="3960495"/>
            <a:ext cx="3260562" cy="53317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dirty="0"/>
              <a:t>What </a:t>
            </a:r>
            <a:r>
              <a:rPr lang="en-US" altLang="ko-KR" dirty="0" err="1"/>
              <a:t>sympoms</a:t>
            </a:r>
            <a:r>
              <a:rPr lang="en-US" altLang="ko-KR" dirty="0"/>
              <a:t> should the system use to detect errors?</a:t>
            </a:r>
          </a:p>
        </p:txBody>
      </p:sp>
      <p:sp>
        <p:nvSpPr>
          <p:cNvPr id="58" name="자유형: 도형 57">
            <a:extLst>
              <a:ext uri="{FF2B5EF4-FFF2-40B4-BE49-F238E27FC236}">
                <a16:creationId xmlns="" xmlns:a16="http://schemas.microsoft.com/office/drawing/2014/main" id="{40809EE3-327E-CA80-1520-9AF3383977CB}"/>
              </a:ext>
            </a:extLst>
          </p:cNvPr>
          <p:cNvSpPr/>
          <p:nvPr/>
        </p:nvSpPr>
        <p:spPr>
          <a:xfrm>
            <a:off x="6619875" y="3320415"/>
            <a:ext cx="457200" cy="571500"/>
          </a:xfrm>
          <a:custGeom>
            <a:avLst/>
            <a:gdLst>
              <a:gd name="connsiteX0" fmla="*/ 457200 w 457200"/>
              <a:gd name="connsiteY0" fmla="*/ 571500 h 571500"/>
              <a:gd name="connsiteX1" fmla="*/ 457200 w 457200"/>
              <a:gd name="connsiteY1" fmla="*/ 342900 h 571500"/>
              <a:gd name="connsiteX2" fmla="*/ 0 w 457200"/>
              <a:gd name="connsiteY2" fmla="*/ 342900 h 571500"/>
              <a:gd name="connsiteX3" fmla="*/ 0 w 457200"/>
              <a:gd name="connsiteY3" fmla="*/ 0 h 571500"/>
            </a:gdLst>
            <a:ahLst/>
            <a:cxnLst>
              <a:cxn ang="0">
                <a:pos x="connsiteX0" y="connsiteY0"/>
              </a:cxn>
              <a:cxn ang="0">
                <a:pos x="connsiteX1" y="connsiteY1"/>
              </a:cxn>
              <a:cxn ang="0">
                <a:pos x="connsiteX2" y="connsiteY2"/>
              </a:cxn>
              <a:cxn ang="0">
                <a:pos x="connsiteX3" y="connsiteY3"/>
              </a:cxn>
            </a:cxnLst>
            <a:rect l="l" t="t" r="r" b="b"/>
            <a:pathLst>
              <a:path w="457200" h="571500">
                <a:moveTo>
                  <a:pt x="457200" y="571500"/>
                </a:moveTo>
                <a:lnTo>
                  <a:pt x="457200" y="342900"/>
                </a:lnTo>
                <a:lnTo>
                  <a:pt x="0" y="342900"/>
                </a:lnTo>
                <a:lnTo>
                  <a:pt x="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25" name="TextBox 24"/>
          <p:cNvSpPr txBox="1"/>
          <p:nvPr/>
        </p:nvSpPr>
        <p:spPr>
          <a:xfrm>
            <a:off x="1643873" y="2665435"/>
            <a:ext cx="1039875" cy="325153"/>
          </a:xfrm>
          <a:prstGeom prst="rect">
            <a:avLst/>
          </a:prstGeom>
          <a:noFill/>
        </p:spPr>
        <p:txBody>
          <a:bodyPr wrap="none" rtlCol="0">
            <a:spAutoFit/>
          </a:bodyPr>
          <a:lstStyle/>
          <a:p>
            <a:r>
              <a:rPr lang="en-US" altLang="ko-KR" sz="1600" dirty="0" smtClean="0"/>
              <a:t>Vulnerable</a:t>
            </a:r>
            <a:endParaRPr lang="ko-KR" altLang="en-US" sz="1600" dirty="0"/>
          </a:p>
        </p:txBody>
      </p:sp>
      <p:sp>
        <p:nvSpPr>
          <p:cNvPr id="26" name="TextBox 25"/>
          <p:cNvSpPr txBox="1"/>
          <p:nvPr/>
        </p:nvSpPr>
        <p:spPr>
          <a:xfrm>
            <a:off x="1765946" y="3934969"/>
            <a:ext cx="514580" cy="325153"/>
          </a:xfrm>
          <a:prstGeom prst="rect">
            <a:avLst/>
          </a:prstGeom>
          <a:noFill/>
        </p:spPr>
        <p:txBody>
          <a:bodyPr wrap="none" rtlCol="0">
            <a:spAutoFit/>
          </a:bodyPr>
          <a:lstStyle/>
          <a:p>
            <a:r>
              <a:rPr lang="en-US" altLang="ko-KR" sz="1600" dirty="0" smtClean="0"/>
              <a:t>Safe</a:t>
            </a:r>
            <a:endParaRPr lang="ko-KR" altLang="en-US" sz="1600" dirty="0"/>
          </a:p>
        </p:txBody>
      </p:sp>
    </p:spTree>
    <p:extLst>
      <p:ext uri="{BB962C8B-B14F-4D97-AF65-F5344CB8AC3E}">
        <p14:creationId xmlns:p14="http://schemas.microsoft.com/office/powerpoint/2010/main" val="4270338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29396"/>
            <a:ext cx="9607601" cy="3615910"/>
          </a:xfrm>
        </p:spPr>
        <p:txBody>
          <a:bodyPr>
            <a:normAutofit/>
          </a:bodyPr>
          <a:lstStyle/>
          <a:p>
            <a:r>
              <a:rPr lang="de-DE" dirty="0"/>
              <a:t>IPAS: Intelligent Protection against Silent Output Corruption</a:t>
            </a:r>
            <a:br>
              <a:rPr lang="de-DE" dirty="0"/>
            </a:br>
            <a:r>
              <a:rPr lang="de-DE" dirty="0"/>
              <a:t>in Scientific Applications </a:t>
            </a:r>
            <a:r>
              <a:rPr lang="de-DE" baseline="30000" dirty="0"/>
              <a:t>[Laguna '16]</a:t>
            </a:r>
          </a:p>
          <a:p>
            <a:pPr lvl="1"/>
            <a:r>
              <a:rPr lang="de-DE" b="0" dirty="0"/>
              <a:t>IPAS distinguishes critical instructions based on two main observations</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a:t>
            </a:r>
            <a:r>
              <a:rPr lang="de-DE" altLang="ko-KR" sz="2400" dirty="0"/>
              <a:t>ML-based Selective Protection:</a:t>
            </a:r>
            <a:br>
              <a:rPr lang="de-DE" altLang="ko-KR" sz="2400" dirty="0"/>
            </a:br>
            <a:r>
              <a:rPr lang="de-DE" altLang="ko-KR" sz="2400" dirty="0" smtClean="0"/>
              <a:t>C-1) IPAS </a:t>
            </a:r>
            <a:r>
              <a:rPr lang="de-DE" altLang="ko-KR" sz="2400" dirty="0"/>
              <a:t>(1/2)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14</a:t>
            </a:fld>
            <a:endParaRPr lang="en-US" noProof="1"/>
          </a:p>
        </p:txBody>
      </p:sp>
      <p:sp>
        <p:nvSpPr>
          <p:cNvPr id="7" name="사각형: 둥근 모서리 6">
            <a:extLst>
              <a:ext uri="{FF2B5EF4-FFF2-40B4-BE49-F238E27FC236}">
                <a16:creationId xmlns="" xmlns:a16="http://schemas.microsoft.com/office/drawing/2014/main" id="{C6F8B2AD-A2B7-0777-50B6-86611DA6DAF7}"/>
              </a:ext>
            </a:extLst>
          </p:cNvPr>
          <p:cNvSpPr/>
          <p:nvPr/>
        </p:nvSpPr>
        <p:spPr>
          <a:xfrm>
            <a:off x="1455420" y="1914525"/>
            <a:ext cx="1828800" cy="346710"/>
          </a:xfrm>
          <a:prstGeom prst="round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Observation 1</a:t>
            </a:r>
            <a:endParaRPr lang="ko-KR" altLang="en-US" dirty="0"/>
          </a:p>
        </p:txBody>
      </p:sp>
      <p:sp>
        <p:nvSpPr>
          <p:cNvPr id="8" name="사각형: 둥근 모서리 7">
            <a:extLst>
              <a:ext uri="{FF2B5EF4-FFF2-40B4-BE49-F238E27FC236}">
                <a16:creationId xmlns="" xmlns:a16="http://schemas.microsoft.com/office/drawing/2014/main" id="{9AE5675F-F8D3-3225-2B66-1B1A245CD636}"/>
              </a:ext>
            </a:extLst>
          </p:cNvPr>
          <p:cNvSpPr/>
          <p:nvPr/>
        </p:nvSpPr>
        <p:spPr>
          <a:xfrm>
            <a:off x="5859782" y="1914525"/>
            <a:ext cx="1828800" cy="346710"/>
          </a:xfrm>
          <a:prstGeom prst="roundRect">
            <a:avLst/>
          </a:prstGeom>
          <a:solidFill>
            <a:srgbClr val="25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Observation 2</a:t>
            </a:r>
            <a:endParaRPr lang="ko-KR" altLang="en-US" dirty="0"/>
          </a:p>
        </p:txBody>
      </p:sp>
      <p:sp>
        <p:nvSpPr>
          <p:cNvPr id="10" name="TextBox 9">
            <a:extLst>
              <a:ext uri="{FF2B5EF4-FFF2-40B4-BE49-F238E27FC236}">
                <a16:creationId xmlns="" xmlns:a16="http://schemas.microsoft.com/office/drawing/2014/main" id="{7E54608A-7B7A-2580-EE07-A25D711F7285}"/>
              </a:ext>
            </a:extLst>
          </p:cNvPr>
          <p:cNvSpPr txBox="1"/>
          <p:nvPr/>
        </p:nvSpPr>
        <p:spPr>
          <a:xfrm>
            <a:off x="815869" y="2236470"/>
            <a:ext cx="3107902" cy="830997"/>
          </a:xfrm>
          <a:prstGeom prst="rect">
            <a:avLst/>
          </a:prstGeom>
          <a:noFill/>
        </p:spPr>
        <p:txBody>
          <a:bodyPr wrap="none" rtlCol="0">
            <a:spAutoFit/>
          </a:bodyPr>
          <a:lstStyle/>
          <a:p>
            <a:pPr algn="ctr"/>
            <a:r>
              <a:rPr lang="en-US" altLang="ko-KR" sz="1600" dirty="0"/>
              <a:t>Most of data corruption errors</a:t>
            </a:r>
            <a:br>
              <a:rPr lang="en-US" altLang="ko-KR" sz="1600" dirty="0"/>
            </a:br>
            <a:r>
              <a:rPr lang="en-US" altLang="ko-KR" sz="1600" dirty="0"/>
              <a:t>are acceptable in HPC applications</a:t>
            </a:r>
            <a:br>
              <a:rPr lang="en-US" altLang="ko-KR" sz="1600" dirty="0"/>
            </a:br>
            <a:r>
              <a:rPr lang="en-US" altLang="ko-KR" sz="1600" dirty="0"/>
              <a:t>Example) molecular dynamics code</a:t>
            </a:r>
            <a:endParaRPr lang="ko-KR" altLang="en-US" sz="1600" dirty="0"/>
          </a:p>
        </p:txBody>
      </p:sp>
      <p:sp>
        <p:nvSpPr>
          <p:cNvPr id="11" name="TextBox 10">
            <a:extLst>
              <a:ext uri="{FF2B5EF4-FFF2-40B4-BE49-F238E27FC236}">
                <a16:creationId xmlns="" xmlns:a16="http://schemas.microsoft.com/office/drawing/2014/main" id="{DE3ABC6A-7608-D7A8-13F6-1972A011C2D6}"/>
              </a:ext>
            </a:extLst>
          </p:cNvPr>
          <p:cNvSpPr txBox="1"/>
          <p:nvPr/>
        </p:nvSpPr>
        <p:spPr>
          <a:xfrm>
            <a:off x="5475530" y="2236470"/>
            <a:ext cx="2597313" cy="830997"/>
          </a:xfrm>
          <a:prstGeom prst="rect">
            <a:avLst/>
          </a:prstGeom>
          <a:noFill/>
        </p:spPr>
        <p:txBody>
          <a:bodyPr wrap="none" rtlCol="0">
            <a:spAutoFit/>
          </a:bodyPr>
          <a:lstStyle/>
          <a:p>
            <a:pPr algn="ctr"/>
            <a:r>
              <a:rPr lang="en-US" altLang="ko-KR" sz="1600" dirty="0"/>
              <a:t>Most scientific applications</a:t>
            </a:r>
            <a:br>
              <a:rPr lang="en-US" altLang="ko-KR" sz="1600" dirty="0"/>
            </a:br>
            <a:r>
              <a:rPr lang="en-US" altLang="ko-KR" sz="1600" dirty="0"/>
              <a:t>allow algorithmic verification</a:t>
            </a:r>
            <a:br>
              <a:rPr lang="en-US" altLang="ko-KR" sz="1600" dirty="0"/>
            </a:br>
            <a:r>
              <a:rPr lang="en-US" altLang="ko-KR" sz="1600" dirty="0"/>
              <a:t>Example) FFT</a:t>
            </a:r>
            <a:endParaRPr lang="ko-KR" altLang="en-US" sz="1600" dirty="0"/>
          </a:p>
        </p:txBody>
      </p:sp>
      <p:sp>
        <p:nvSpPr>
          <p:cNvPr id="13" name="직사각형 12">
            <a:extLst>
              <a:ext uri="{FF2B5EF4-FFF2-40B4-BE49-F238E27FC236}">
                <a16:creationId xmlns="" xmlns:a16="http://schemas.microsoft.com/office/drawing/2014/main" id="{2058269B-6C7A-95C4-D6AF-5BB9D085D387}"/>
              </a:ext>
            </a:extLst>
          </p:cNvPr>
          <p:cNvSpPr/>
          <p:nvPr/>
        </p:nvSpPr>
        <p:spPr>
          <a:xfrm>
            <a:off x="570122" y="3109969"/>
            <a:ext cx="1130638" cy="11306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a:extLst>
              <a:ext uri="{FF2B5EF4-FFF2-40B4-BE49-F238E27FC236}">
                <a16:creationId xmlns="" xmlns:a16="http://schemas.microsoft.com/office/drawing/2014/main" id="{191D383D-E098-1EEA-EB48-30BC021AFB9A}"/>
              </a:ext>
            </a:extLst>
          </p:cNvPr>
          <p:cNvGrpSpPr/>
          <p:nvPr/>
        </p:nvGrpSpPr>
        <p:grpSpPr>
          <a:xfrm>
            <a:off x="633615" y="3221477"/>
            <a:ext cx="386726" cy="374657"/>
            <a:chOff x="317770" y="1627980"/>
            <a:chExt cx="501826" cy="486165"/>
          </a:xfrm>
        </p:grpSpPr>
        <p:sp>
          <p:nvSpPr>
            <p:cNvPr id="17" name="타원 16">
              <a:extLst>
                <a:ext uri="{FF2B5EF4-FFF2-40B4-BE49-F238E27FC236}">
                  <a16:creationId xmlns="" xmlns:a16="http://schemas.microsoft.com/office/drawing/2014/main" id="{02C1C6D0-074B-1F35-9653-9BDF934D28A9}"/>
                </a:ext>
              </a:extLst>
            </p:cNvPr>
            <p:cNvSpPr/>
            <p:nvPr/>
          </p:nvSpPr>
          <p:spPr>
            <a:xfrm>
              <a:off x="629027" y="185820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16" name="타원 15">
              <a:extLst>
                <a:ext uri="{FF2B5EF4-FFF2-40B4-BE49-F238E27FC236}">
                  <a16:creationId xmlns="" xmlns:a16="http://schemas.microsoft.com/office/drawing/2014/main" id="{BA2F6720-FC7D-4A73-89CB-C30D7144BA1F}"/>
                </a:ext>
              </a:extLst>
            </p:cNvPr>
            <p:cNvSpPr/>
            <p:nvPr/>
          </p:nvSpPr>
          <p:spPr>
            <a:xfrm>
              <a:off x="437717" y="162798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15" name="타원 14">
              <a:extLst>
                <a:ext uri="{FF2B5EF4-FFF2-40B4-BE49-F238E27FC236}">
                  <a16:creationId xmlns="" xmlns:a16="http://schemas.microsoft.com/office/drawing/2014/main" id="{118587A1-8F75-9E99-6A3B-A8D14626111A}"/>
                </a:ext>
              </a:extLst>
            </p:cNvPr>
            <p:cNvSpPr/>
            <p:nvPr/>
          </p:nvSpPr>
          <p:spPr>
            <a:xfrm>
              <a:off x="317770" y="1763949"/>
              <a:ext cx="350196" cy="350196"/>
            </a:xfrm>
            <a:prstGeom prst="ellipse">
              <a:avLst/>
            </a:prstGeom>
            <a:solidFill>
              <a:srgbClr val="FF717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9" name="그룹 18">
            <a:extLst>
              <a:ext uri="{FF2B5EF4-FFF2-40B4-BE49-F238E27FC236}">
                <a16:creationId xmlns="" xmlns:a16="http://schemas.microsoft.com/office/drawing/2014/main" id="{F6CB1C99-C660-DA36-D2FC-E53F1E7A0A3B}"/>
              </a:ext>
            </a:extLst>
          </p:cNvPr>
          <p:cNvGrpSpPr/>
          <p:nvPr/>
        </p:nvGrpSpPr>
        <p:grpSpPr>
          <a:xfrm rot="16200000">
            <a:off x="1259747" y="3750044"/>
            <a:ext cx="386726" cy="374657"/>
            <a:chOff x="317770" y="1627980"/>
            <a:chExt cx="501826" cy="486165"/>
          </a:xfrm>
        </p:grpSpPr>
        <p:sp>
          <p:nvSpPr>
            <p:cNvPr id="20" name="타원 19">
              <a:extLst>
                <a:ext uri="{FF2B5EF4-FFF2-40B4-BE49-F238E27FC236}">
                  <a16:creationId xmlns="" xmlns:a16="http://schemas.microsoft.com/office/drawing/2014/main" id="{5DDDFE95-3E1B-B9AF-7B91-410189C102DE}"/>
                </a:ext>
              </a:extLst>
            </p:cNvPr>
            <p:cNvSpPr/>
            <p:nvPr/>
          </p:nvSpPr>
          <p:spPr>
            <a:xfrm>
              <a:off x="629027" y="1858200"/>
              <a:ext cx="190569" cy="190569"/>
            </a:xfrm>
            <a:prstGeom prst="ellipse">
              <a:avLst/>
            </a:prstGeom>
            <a:solidFill>
              <a:srgbClr val="CFCFCF"/>
            </a:solidFill>
            <a:ln>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21" name="타원 20">
              <a:extLst>
                <a:ext uri="{FF2B5EF4-FFF2-40B4-BE49-F238E27FC236}">
                  <a16:creationId xmlns="" xmlns:a16="http://schemas.microsoft.com/office/drawing/2014/main" id="{56124398-6BDB-4DEF-0749-4CE7DC04B768}"/>
                </a:ext>
              </a:extLst>
            </p:cNvPr>
            <p:cNvSpPr/>
            <p:nvPr/>
          </p:nvSpPr>
          <p:spPr>
            <a:xfrm>
              <a:off x="437717" y="1627980"/>
              <a:ext cx="190569" cy="190569"/>
            </a:xfrm>
            <a:prstGeom prst="ellipse">
              <a:avLst/>
            </a:prstGeom>
            <a:solidFill>
              <a:srgbClr val="CFCFCF"/>
            </a:solidFill>
            <a:ln>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22" name="타원 21">
              <a:extLst>
                <a:ext uri="{FF2B5EF4-FFF2-40B4-BE49-F238E27FC236}">
                  <a16:creationId xmlns="" xmlns:a16="http://schemas.microsoft.com/office/drawing/2014/main" id="{A2E45549-4B1C-AFB5-C41A-6A7896FE11F7}"/>
                </a:ext>
              </a:extLst>
            </p:cNvPr>
            <p:cNvSpPr/>
            <p:nvPr/>
          </p:nvSpPr>
          <p:spPr>
            <a:xfrm>
              <a:off x="317770" y="1763949"/>
              <a:ext cx="350196" cy="350196"/>
            </a:xfrm>
            <a:prstGeom prst="ellipse">
              <a:avLst/>
            </a:prstGeom>
            <a:solidFill>
              <a:srgbClr val="FFD4D4"/>
            </a:solid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3" name="그룹 22">
            <a:extLst>
              <a:ext uri="{FF2B5EF4-FFF2-40B4-BE49-F238E27FC236}">
                <a16:creationId xmlns="" xmlns:a16="http://schemas.microsoft.com/office/drawing/2014/main" id="{870AEB9B-42DE-E467-B6D7-00E904CBA901}"/>
              </a:ext>
            </a:extLst>
          </p:cNvPr>
          <p:cNvGrpSpPr/>
          <p:nvPr/>
        </p:nvGrpSpPr>
        <p:grpSpPr>
          <a:xfrm rot="16200000">
            <a:off x="1157930" y="3750043"/>
            <a:ext cx="386726" cy="374657"/>
            <a:chOff x="317770" y="1627980"/>
            <a:chExt cx="501826" cy="486165"/>
          </a:xfrm>
        </p:grpSpPr>
        <p:sp>
          <p:nvSpPr>
            <p:cNvPr id="24" name="타원 23">
              <a:extLst>
                <a:ext uri="{FF2B5EF4-FFF2-40B4-BE49-F238E27FC236}">
                  <a16:creationId xmlns="" xmlns:a16="http://schemas.microsoft.com/office/drawing/2014/main" id="{2C61ADF6-7077-1251-2EB2-EAC3F5E12650}"/>
                </a:ext>
              </a:extLst>
            </p:cNvPr>
            <p:cNvSpPr/>
            <p:nvPr/>
          </p:nvSpPr>
          <p:spPr>
            <a:xfrm>
              <a:off x="629027" y="185820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25" name="타원 24">
              <a:extLst>
                <a:ext uri="{FF2B5EF4-FFF2-40B4-BE49-F238E27FC236}">
                  <a16:creationId xmlns="" xmlns:a16="http://schemas.microsoft.com/office/drawing/2014/main" id="{3D7456DB-F822-8905-89F9-EC2522E145E8}"/>
                </a:ext>
              </a:extLst>
            </p:cNvPr>
            <p:cNvSpPr/>
            <p:nvPr/>
          </p:nvSpPr>
          <p:spPr>
            <a:xfrm>
              <a:off x="437717" y="162798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26" name="타원 25">
              <a:extLst>
                <a:ext uri="{FF2B5EF4-FFF2-40B4-BE49-F238E27FC236}">
                  <a16:creationId xmlns="" xmlns:a16="http://schemas.microsoft.com/office/drawing/2014/main" id="{A81B022A-72A1-7D23-5731-E37B4B26D56E}"/>
                </a:ext>
              </a:extLst>
            </p:cNvPr>
            <p:cNvSpPr/>
            <p:nvPr/>
          </p:nvSpPr>
          <p:spPr>
            <a:xfrm>
              <a:off x="317770" y="1763949"/>
              <a:ext cx="350196" cy="350196"/>
            </a:xfrm>
            <a:prstGeom prst="ellipse">
              <a:avLst/>
            </a:prstGeom>
            <a:solidFill>
              <a:srgbClr val="FF717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자유형: 도형 30">
            <a:extLst>
              <a:ext uri="{FF2B5EF4-FFF2-40B4-BE49-F238E27FC236}">
                <a16:creationId xmlns="" xmlns:a16="http://schemas.microsoft.com/office/drawing/2014/main" id="{E9D482D5-DF5E-D304-F857-4BDD304CA172}"/>
              </a:ext>
            </a:extLst>
          </p:cNvPr>
          <p:cNvSpPr/>
          <p:nvPr/>
        </p:nvSpPr>
        <p:spPr>
          <a:xfrm>
            <a:off x="1425354" y="3569494"/>
            <a:ext cx="92869" cy="150019"/>
          </a:xfrm>
          <a:custGeom>
            <a:avLst/>
            <a:gdLst>
              <a:gd name="connsiteX0" fmla="*/ 114300 w 114300"/>
              <a:gd name="connsiteY0" fmla="*/ 100013 h 100013"/>
              <a:gd name="connsiteX1" fmla="*/ 114300 w 114300"/>
              <a:gd name="connsiteY1" fmla="*/ 0 h 100013"/>
              <a:gd name="connsiteX2" fmla="*/ 0 w 114300"/>
              <a:gd name="connsiteY2" fmla="*/ 0 h 100013"/>
              <a:gd name="connsiteX3" fmla="*/ 0 w 114300"/>
              <a:gd name="connsiteY3" fmla="*/ 92869 h 100013"/>
            </a:gdLst>
            <a:ahLst/>
            <a:cxnLst>
              <a:cxn ang="0">
                <a:pos x="connsiteX0" y="connsiteY0"/>
              </a:cxn>
              <a:cxn ang="0">
                <a:pos x="connsiteX1" y="connsiteY1"/>
              </a:cxn>
              <a:cxn ang="0">
                <a:pos x="connsiteX2" y="connsiteY2"/>
              </a:cxn>
              <a:cxn ang="0">
                <a:pos x="connsiteX3" y="connsiteY3"/>
              </a:cxn>
            </a:cxnLst>
            <a:rect l="l" t="t" r="r" b="b"/>
            <a:pathLst>
              <a:path w="114300" h="100013">
                <a:moveTo>
                  <a:pt x="114300" y="100013"/>
                </a:moveTo>
                <a:lnTo>
                  <a:pt x="114300" y="0"/>
                </a:lnTo>
                <a:lnTo>
                  <a:pt x="0" y="0"/>
                </a:lnTo>
                <a:lnTo>
                  <a:pt x="0" y="92869"/>
                </a:ln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 xmlns:a16="http://schemas.microsoft.com/office/drawing/2014/main" id="{5F263DB9-5745-3960-7EEF-CDD6F3C00D73}"/>
              </a:ext>
            </a:extLst>
          </p:cNvPr>
          <p:cNvSpPr/>
          <p:nvPr/>
        </p:nvSpPr>
        <p:spPr>
          <a:xfrm>
            <a:off x="1284862" y="3218843"/>
            <a:ext cx="642937" cy="2768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bg1"/>
                </a:solidFill>
              </a:rPr>
              <a:t>Fault</a:t>
            </a:r>
            <a:endParaRPr lang="ko-KR" altLang="en-US" dirty="0">
              <a:solidFill>
                <a:schemeClr val="bg1"/>
              </a:solidFill>
            </a:endParaRPr>
          </a:p>
        </p:txBody>
      </p:sp>
      <p:sp>
        <p:nvSpPr>
          <p:cNvPr id="33" name="직사각형 32">
            <a:extLst>
              <a:ext uri="{FF2B5EF4-FFF2-40B4-BE49-F238E27FC236}">
                <a16:creationId xmlns="" xmlns:a16="http://schemas.microsoft.com/office/drawing/2014/main" id="{5597E98B-0EEF-3805-0F45-9D846E51DEFB}"/>
              </a:ext>
            </a:extLst>
          </p:cNvPr>
          <p:cNvSpPr/>
          <p:nvPr/>
        </p:nvSpPr>
        <p:spPr>
          <a:xfrm>
            <a:off x="2767974" y="3109969"/>
            <a:ext cx="1130638" cy="113063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4" name="그룹 33">
            <a:extLst>
              <a:ext uri="{FF2B5EF4-FFF2-40B4-BE49-F238E27FC236}">
                <a16:creationId xmlns="" xmlns:a16="http://schemas.microsoft.com/office/drawing/2014/main" id="{0AACA49A-9559-DAEB-6F06-40CB7F6A4B83}"/>
              </a:ext>
            </a:extLst>
          </p:cNvPr>
          <p:cNvGrpSpPr/>
          <p:nvPr/>
        </p:nvGrpSpPr>
        <p:grpSpPr>
          <a:xfrm>
            <a:off x="2831467" y="3221477"/>
            <a:ext cx="386726" cy="374657"/>
            <a:chOff x="317770" y="1627980"/>
            <a:chExt cx="501826" cy="486165"/>
          </a:xfrm>
        </p:grpSpPr>
        <p:sp>
          <p:nvSpPr>
            <p:cNvPr id="35" name="타원 34">
              <a:extLst>
                <a:ext uri="{FF2B5EF4-FFF2-40B4-BE49-F238E27FC236}">
                  <a16:creationId xmlns="" xmlns:a16="http://schemas.microsoft.com/office/drawing/2014/main" id="{A3398D3B-E332-57A0-D349-E600A015F827}"/>
                </a:ext>
              </a:extLst>
            </p:cNvPr>
            <p:cNvSpPr/>
            <p:nvPr/>
          </p:nvSpPr>
          <p:spPr>
            <a:xfrm>
              <a:off x="629027" y="185820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36" name="타원 35">
              <a:extLst>
                <a:ext uri="{FF2B5EF4-FFF2-40B4-BE49-F238E27FC236}">
                  <a16:creationId xmlns="" xmlns:a16="http://schemas.microsoft.com/office/drawing/2014/main" id="{6AA9E7CC-FBF5-A1EC-26E3-CF757704C8B7}"/>
                </a:ext>
              </a:extLst>
            </p:cNvPr>
            <p:cNvSpPr/>
            <p:nvPr/>
          </p:nvSpPr>
          <p:spPr>
            <a:xfrm>
              <a:off x="437717" y="162798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37" name="타원 36">
              <a:extLst>
                <a:ext uri="{FF2B5EF4-FFF2-40B4-BE49-F238E27FC236}">
                  <a16:creationId xmlns="" xmlns:a16="http://schemas.microsoft.com/office/drawing/2014/main" id="{7BB73154-D685-A6CA-DADD-7769E2CEF75C}"/>
                </a:ext>
              </a:extLst>
            </p:cNvPr>
            <p:cNvSpPr/>
            <p:nvPr/>
          </p:nvSpPr>
          <p:spPr>
            <a:xfrm>
              <a:off x="317770" y="1763949"/>
              <a:ext cx="350196" cy="350196"/>
            </a:xfrm>
            <a:prstGeom prst="ellipse">
              <a:avLst/>
            </a:prstGeom>
            <a:solidFill>
              <a:srgbClr val="FF717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8" name="그룹 37">
            <a:extLst>
              <a:ext uri="{FF2B5EF4-FFF2-40B4-BE49-F238E27FC236}">
                <a16:creationId xmlns="" xmlns:a16="http://schemas.microsoft.com/office/drawing/2014/main" id="{AA4E0037-E659-9754-461C-151424A3C064}"/>
              </a:ext>
            </a:extLst>
          </p:cNvPr>
          <p:cNvGrpSpPr/>
          <p:nvPr/>
        </p:nvGrpSpPr>
        <p:grpSpPr>
          <a:xfrm rot="16200000">
            <a:off x="3457599" y="3750044"/>
            <a:ext cx="386726" cy="374657"/>
            <a:chOff x="317770" y="1627980"/>
            <a:chExt cx="501826" cy="486165"/>
          </a:xfrm>
        </p:grpSpPr>
        <p:sp>
          <p:nvSpPr>
            <p:cNvPr id="39" name="타원 38">
              <a:extLst>
                <a:ext uri="{FF2B5EF4-FFF2-40B4-BE49-F238E27FC236}">
                  <a16:creationId xmlns="" xmlns:a16="http://schemas.microsoft.com/office/drawing/2014/main" id="{F0DDDABC-EEF9-98C8-9CC8-1FFBEAA2DC2C}"/>
                </a:ext>
              </a:extLst>
            </p:cNvPr>
            <p:cNvSpPr/>
            <p:nvPr/>
          </p:nvSpPr>
          <p:spPr>
            <a:xfrm>
              <a:off x="629027" y="1858200"/>
              <a:ext cx="190569" cy="190569"/>
            </a:xfrm>
            <a:prstGeom prst="ellipse">
              <a:avLst/>
            </a:prstGeom>
            <a:solidFill>
              <a:srgbClr val="CFCFCF"/>
            </a:solidFill>
            <a:ln>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40" name="타원 39">
              <a:extLst>
                <a:ext uri="{FF2B5EF4-FFF2-40B4-BE49-F238E27FC236}">
                  <a16:creationId xmlns="" xmlns:a16="http://schemas.microsoft.com/office/drawing/2014/main" id="{FD3EE713-8393-8436-F78C-9D7A1F1FA431}"/>
                </a:ext>
              </a:extLst>
            </p:cNvPr>
            <p:cNvSpPr/>
            <p:nvPr/>
          </p:nvSpPr>
          <p:spPr>
            <a:xfrm>
              <a:off x="437717" y="1627980"/>
              <a:ext cx="190569" cy="190569"/>
            </a:xfrm>
            <a:prstGeom prst="ellipse">
              <a:avLst/>
            </a:prstGeom>
            <a:solidFill>
              <a:srgbClr val="CFCFCF"/>
            </a:solidFill>
            <a:ln>
              <a:solidFill>
                <a:schemeClr val="tx1"/>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41" name="타원 40">
              <a:extLst>
                <a:ext uri="{FF2B5EF4-FFF2-40B4-BE49-F238E27FC236}">
                  <a16:creationId xmlns="" xmlns:a16="http://schemas.microsoft.com/office/drawing/2014/main" id="{CD322ABC-FC9F-80B4-5DE4-F33570F43AE5}"/>
                </a:ext>
              </a:extLst>
            </p:cNvPr>
            <p:cNvSpPr/>
            <p:nvPr/>
          </p:nvSpPr>
          <p:spPr>
            <a:xfrm>
              <a:off x="317770" y="1763949"/>
              <a:ext cx="350196" cy="350196"/>
            </a:xfrm>
            <a:prstGeom prst="ellipse">
              <a:avLst/>
            </a:prstGeom>
            <a:solidFill>
              <a:srgbClr val="FFD4D4"/>
            </a:solid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2" name="그룹 41">
            <a:extLst>
              <a:ext uri="{FF2B5EF4-FFF2-40B4-BE49-F238E27FC236}">
                <a16:creationId xmlns="" xmlns:a16="http://schemas.microsoft.com/office/drawing/2014/main" id="{0F57B935-0864-3A14-41E6-33D24D91F5F7}"/>
              </a:ext>
            </a:extLst>
          </p:cNvPr>
          <p:cNvGrpSpPr/>
          <p:nvPr/>
        </p:nvGrpSpPr>
        <p:grpSpPr>
          <a:xfrm rot="16200000">
            <a:off x="2812858" y="3750043"/>
            <a:ext cx="386726" cy="374657"/>
            <a:chOff x="317770" y="1627980"/>
            <a:chExt cx="501826" cy="486165"/>
          </a:xfrm>
        </p:grpSpPr>
        <p:sp>
          <p:nvSpPr>
            <p:cNvPr id="43" name="타원 42">
              <a:extLst>
                <a:ext uri="{FF2B5EF4-FFF2-40B4-BE49-F238E27FC236}">
                  <a16:creationId xmlns="" xmlns:a16="http://schemas.microsoft.com/office/drawing/2014/main" id="{58C5A5F0-B00F-2C3E-4288-BD528BA3592C}"/>
                </a:ext>
              </a:extLst>
            </p:cNvPr>
            <p:cNvSpPr/>
            <p:nvPr/>
          </p:nvSpPr>
          <p:spPr>
            <a:xfrm>
              <a:off x="629027" y="185820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44" name="타원 43">
              <a:extLst>
                <a:ext uri="{FF2B5EF4-FFF2-40B4-BE49-F238E27FC236}">
                  <a16:creationId xmlns="" xmlns:a16="http://schemas.microsoft.com/office/drawing/2014/main" id="{9D820D72-AB08-A2AA-C112-C5247BB4384F}"/>
                </a:ext>
              </a:extLst>
            </p:cNvPr>
            <p:cNvSpPr/>
            <p:nvPr/>
          </p:nvSpPr>
          <p:spPr>
            <a:xfrm>
              <a:off x="437717" y="1627980"/>
              <a:ext cx="190569" cy="190569"/>
            </a:xfrm>
            <a:prstGeom prst="ellipse">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p>
          </p:txBody>
        </p:sp>
        <p:sp>
          <p:nvSpPr>
            <p:cNvPr id="45" name="타원 44">
              <a:extLst>
                <a:ext uri="{FF2B5EF4-FFF2-40B4-BE49-F238E27FC236}">
                  <a16:creationId xmlns="" xmlns:a16="http://schemas.microsoft.com/office/drawing/2014/main" id="{FE331C31-640A-EC00-37DA-C82D114FC7E3}"/>
                </a:ext>
              </a:extLst>
            </p:cNvPr>
            <p:cNvSpPr/>
            <p:nvPr/>
          </p:nvSpPr>
          <p:spPr>
            <a:xfrm>
              <a:off x="317770" y="1763949"/>
              <a:ext cx="350196" cy="350196"/>
            </a:xfrm>
            <a:prstGeom prst="ellipse">
              <a:avLst/>
            </a:prstGeom>
            <a:solidFill>
              <a:srgbClr val="FF717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6" name="자유형: 도형 45">
            <a:extLst>
              <a:ext uri="{FF2B5EF4-FFF2-40B4-BE49-F238E27FC236}">
                <a16:creationId xmlns="" xmlns:a16="http://schemas.microsoft.com/office/drawing/2014/main" id="{7952F991-60D6-AB06-D66A-34C34F549876}"/>
              </a:ext>
            </a:extLst>
          </p:cNvPr>
          <p:cNvSpPr/>
          <p:nvPr/>
        </p:nvSpPr>
        <p:spPr>
          <a:xfrm>
            <a:off x="3111500" y="3609975"/>
            <a:ext cx="604575" cy="128588"/>
          </a:xfrm>
          <a:custGeom>
            <a:avLst/>
            <a:gdLst>
              <a:gd name="connsiteX0" fmla="*/ 114300 w 114300"/>
              <a:gd name="connsiteY0" fmla="*/ 100013 h 100013"/>
              <a:gd name="connsiteX1" fmla="*/ 114300 w 114300"/>
              <a:gd name="connsiteY1" fmla="*/ 0 h 100013"/>
              <a:gd name="connsiteX2" fmla="*/ 0 w 114300"/>
              <a:gd name="connsiteY2" fmla="*/ 0 h 100013"/>
              <a:gd name="connsiteX3" fmla="*/ 0 w 114300"/>
              <a:gd name="connsiteY3" fmla="*/ 92869 h 100013"/>
            </a:gdLst>
            <a:ahLst/>
            <a:cxnLst>
              <a:cxn ang="0">
                <a:pos x="connsiteX0" y="connsiteY0"/>
              </a:cxn>
              <a:cxn ang="0">
                <a:pos x="connsiteX1" y="connsiteY1"/>
              </a:cxn>
              <a:cxn ang="0">
                <a:pos x="connsiteX2" y="connsiteY2"/>
              </a:cxn>
              <a:cxn ang="0">
                <a:pos x="connsiteX3" y="connsiteY3"/>
              </a:cxn>
            </a:cxnLst>
            <a:rect l="l" t="t" r="r" b="b"/>
            <a:pathLst>
              <a:path w="114300" h="100013">
                <a:moveTo>
                  <a:pt x="114300" y="100013"/>
                </a:moveTo>
                <a:lnTo>
                  <a:pt x="114300" y="0"/>
                </a:lnTo>
                <a:lnTo>
                  <a:pt x="0" y="0"/>
                </a:lnTo>
                <a:lnTo>
                  <a:pt x="0" y="92869"/>
                </a:lnTo>
              </a:path>
            </a:pathLst>
          </a:custGeom>
          <a:noFill/>
          <a:ln>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a:extLst>
              <a:ext uri="{FF2B5EF4-FFF2-40B4-BE49-F238E27FC236}">
                <a16:creationId xmlns="" xmlns:a16="http://schemas.microsoft.com/office/drawing/2014/main" id="{1A1608A5-DE82-640C-1A12-181458A63153}"/>
              </a:ext>
            </a:extLst>
          </p:cNvPr>
          <p:cNvSpPr/>
          <p:nvPr/>
        </p:nvSpPr>
        <p:spPr>
          <a:xfrm>
            <a:off x="3482714" y="3247418"/>
            <a:ext cx="642937" cy="2768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chemeClr val="bg1"/>
                </a:solidFill>
              </a:rPr>
              <a:t>Fault</a:t>
            </a:r>
            <a:endParaRPr lang="ko-KR" altLang="en-US" dirty="0">
              <a:solidFill>
                <a:schemeClr val="bg1"/>
              </a:solidFill>
            </a:endParaRPr>
          </a:p>
        </p:txBody>
      </p:sp>
      <p:sp>
        <p:nvSpPr>
          <p:cNvPr id="50" name="TextBox 49">
            <a:extLst>
              <a:ext uri="{FF2B5EF4-FFF2-40B4-BE49-F238E27FC236}">
                <a16:creationId xmlns="" xmlns:a16="http://schemas.microsoft.com/office/drawing/2014/main" id="{B4FB4C68-A08B-6833-AA5E-5E079B70CA3A}"/>
              </a:ext>
            </a:extLst>
          </p:cNvPr>
          <p:cNvSpPr txBox="1"/>
          <p:nvPr/>
        </p:nvSpPr>
        <p:spPr>
          <a:xfrm>
            <a:off x="2314205" y="4211807"/>
            <a:ext cx="2195089" cy="584775"/>
          </a:xfrm>
          <a:prstGeom prst="rect">
            <a:avLst/>
          </a:prstGeom>
          <a:noFill/>
        </p:spPr>
        <p:txBody>
          <a:bodyPr wrap="none" rtlCol="0">
            <a:spAutoFit/>
          </a:bodyPr>
          <a:lstStyle/>
          <a:p>
            <a:pPr algn="ctr"/>
            <a:r>
              <a:rPr lang="en-US" altLang="ko-KR" sz="1600" dirty="0"/>
              <a:t>Silent output corruption</a:t>
            </a:r>
            <a:br>
              <a:rPr lang="en-US" altLang="ko-KR" sz="1600" dirty="0"/>
            </a:br>
            <a:r>
              <a:rPr lang="en-US" altLang="ko-KR" sz="1600" dirty="0"/>
              <a:t>(Should be prevented)</a:t>
            </a:r>
            <a:endParaRPr lang="ko-KR" altLang="en-US" sz="1600" dirty="0"/>
          </a:p>
        </p:txBody>
      </p:sp>
      <p:sp>
        <p:nvSpPr>
          <p:cNvPr id="51" name="TextBox 50">
            <a:extLst>
              <a:ext uri="{FF2B5EF4-FFF2-40B4-BE49-F238E27FC236}">
                <a16:creationId xmlns="" xmlns:a16="http://schemas.microsoft.com/office/drawing/2014/main" id="{62E6C304-D77B-72A5-EDC5-F5B58CAEB96D}"/>
              </a:ext>
            </a:extLst>
          </p:cNvPr>
          <p:cNvSpPr txBox="1"/>
          <p:nvPr/>
        </p:nvSpPr>
        <p:spPr>
          <a:xfrm>
            <a:off x="451604" y="4211807"/>
            <a:ext cx="1367682" cy="584775"/>
          </a:xfrm>
          <a:prstGeom prst="rect">
            <a:avLst/>
          </a:prstGeom>
          <a:noFill/>
        </p:spPr>
        <p:txBody>
          <a:bodyPr wrap="none" rtlCol="0">
            <a:spAutoFit/>
          </a:bodyPr>
          <a:lstStyle/>
          <a:p>
            <a:pPr algn="ctr"/>
            <a:r>
              <a:rPr lang="en-US" altLang="ko-KR" sz="1600" dirty="0"/>
              <a:t>Similar output</a:t>
            </a:r>
            <a:br>
              <a:rPr lang="en-US" altLang="ko-KR" sz="1600" dirty="0"/>
            </a:br>
            <a:r>
              <a:rPr lang="en-US" altLang="ko-KR" sz="1600" dirty="0"/>
              <a:t>(Acceptable)</a:t>
            </a:r>
            <a:endParaRPr lang="ko-KR" altLang="en-US" sz="1600" dirty="0"/>
          </a:p>
        </p:txBody>
      </p:sp>
      <p:sp>
        <p:nvSpPr>
          <p:cNvPr id="52" name="직사각형 51">
            <a:extLst>
              <a:ext uri="{FF2B5EF4-FFF2-40B4-BE49-F238E27FC236}">
                <a16:creationId xmlns="" xmlns:a16="http://schemas.microsoft.com/office/drawing/2014/main" id="{3B59A03C-89FB-7C6C-7DFD-A5651E286C1B}"/>
              </a:ext>
            </a:extLst>
          </p:cNvPr>
          <p:cNvSpPr/>
          <p:nvPr/>
        </p:nvSpPr>
        <p:spPr>
          <a:xfrm>
            <a:off x="5728840" y="3287224"/>
            <a:ext cx="1207265" cy="6085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직사각형 52">
            <a:extLst>
              <a:ext uri="{FF2B5EF4-FFF2-40B4-BE49-F238E27FC236}">
                <a16:creationId xmlns="" xmlns:a16="http://schemas.microsoft.com/office/drawing/2014/main" id="{DE4932A7-78AC-9E4C-8AAB-2D282F00F3C3}"/>
              </a:ext>
            </a:extLst>
          </p:cNvPr>
          <p:cNvSpPr/>
          <p:nvPr/>
        </p:nvSpPr>
        <p:spPr>
          <a:xfrm>
            <a:off x="5728840" y="4038966"/>
            <a:ext cx="1207265" cy="6085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4" name="TextBox 53">
            <a:extLst>
              <a:ext uri="{FF2B5EF4-FFF2-40B4-BE49-F238E27FC236}">
                <a16:creationId xmlns="" xmlns:a16="http://schemas.microsoft.com/office/drawing/2014/main" id="{7D3C1999-BB6B-7530-2F5E-B6D8961F02A4}"/>
              </a:ext>
            </a:extLst>
          </p:cNvPr>
          <p:cNvSpPr txBox="1"/>
          <p:nvPr/>
        </p:nvSpPr>
        <p:spPr>
          <a:xfrm>
            <a:off x="4747233" y="3271894"/>
            <a:ext cx="993990" cy="584775"/>
          </a:xfrm>
          <a:prstGeom prst="rect">
            <a:avLst/>
          </a:prstGeom>
          <a:noFill/>
        </p:spPr>
        <p:txBody>
          <a:bodyPr wrap="none" rtlCol="0">
            <a:spAutoFit/>
          </a:bodyPr>
          <a:lstStyle/>
          <a:p>
            <a:pPr algn="r"/>
            <a:r>
              <a:rPr lang="en-US" altLang="ko-KR" sz="1600" dirty="0"/>
              <a:t>Fault-free</a:t>
            </a:r>
            <a:r>
              <a:rPr lang="en-US" altLang="ko-KR" sz="1600"/>
              <a:t/>
            </a:r>
            <a:br>
              <a:rPr lang="en-US" altLang="ko-KR" sz="1600"/>
            </a:br>
            <a:r>
              <a:rPr lang="en-US" altLang="ko-KR" sz="1600"/>
              <a:t>result</a:t>
            </a:r>
          </a:p>
        </p:txBody>
      </p:sp>
      <p:sp>
        <p:nvSpPr>
          <p:cNvPr id="55" name="TextBox 54">
            <a:extLst>
              <a:ext uri="{FF2B5EF4-FFF2-40B4-BE49-F238E27FC236}">
                <a16:creationId xmlns="" xmlns:a16="http://schemas.microsoft.com/office/drawing/2014/main" id="{82EF6E7F-3511-D54C-B7F6-0F373848055D}"/>
              </a:ext>
            </a:extLst>
          </p:cNvPr>
          <p:cNvSpPr txBox="1"/>
          <p:nvPr/>
        </p:nvSpPr>
        <p:spPr>
          <a:xfrm>
            <a:off x="5053919" y="4024369"/>
            <a:ext cx="687304" cy="584775"/>
          </a:xfrm>
          <a:prstGeom prst="rect">
            <a:avLst/>
          </a:prstGeom>
          <a:noFill/>
        </p:spPr>
        <p:txBody>
          <a:bodyPr wrap="none" rtlCol="0">
            <a:spAutoFit/>
          </a:bodyPr>
          <a:lstStyle/>
          <a:p>
            <a:pPr algn="r"/>
            <a:r>
              <a:rPr lang="en-US" altLang="ko-KR" sz="1600" dirty="0"/>
              <a:t>Faulty</a:t>
            </a:r>
            <a:br>
              <a:rPr lang="en-US" altLang="ko-KR" sz="1600" dirty="0"/>
            </a:br>
            <a:r>
              <a:rPr lang="en-US" altLang="ko-KR" sz="1600" dirty="0"/>
              <a:t>result</a:t>
            </a:r>
          </a:p>
        </p:txBody>
      </p:sp>
      <p:sp>
        <p:nvSpPr>
          <p:cNvPr id="56" name="오른쪽 대괄호 55">
            <a:extLst>
              <a:ext uri="{FF2B5EF4-FFF2-40B4-BE49-F238E27FC236}">
                <a16:creationId xmlns="" xmlns:a16="http://schemas.microsoft.com/office/drawing/2014/main" id="{88A5F006-2942-62B9-1DDF-1E550B81B0F6}"/>
              </a:ext>
            </a:extLst>
          </p:cNvPr>
          <p:cNvSpPr/>
          <p:nvPr/>
        </p:nvSpPr>
        <p:spPr>
          <a:xfrm>
            <a:off x="6936105" y="3530262"/>
            <a:ext cx="171450" cy="803613"/>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7" name="TextBox 56">
            <a:extLst>
              <a:ext uri="{FF2B5EF4-FFF2-40B4-BE49-F238E27FC236}">
                <a16:creationId xmlns="" xmlns:a16="http://schemas.microsoft.com/office/drawing/2014/main" id="{E5B27010-D8AF-8387-AF3B-58703EC5863C}"/>
              </a:ext>
            </a:extLst>
          </p:cNvPr>
          <p:cNvSpPr txBox="1"/>
          <p:nvPr/>
        </p:nvSpPr>
        <p:spPr>
          <a:xfrm>
            <a:off x="7437234" y="3627134"/>
            <a:ext cx="1274602" cy="544830"/>
          </a:xfrm>
          <a:prstGeom prst="roundRect">
            <a:avLst/>
          </a:prstGeom>
          <a:noFill/>
          <a:ln w="19050">
            <a:solidFill>
              <a:schemeClr val="tx1"/>
            </a:solidFill>
          </a:ln>
        </p:spPr>
        <p:txBody>
          <a:bodyPr wrap="none" tIns="0" bIns="0" rtlCol="0">
            <a:spAutoFit/>
          </a:bodyPr>
          <a:lstStyle/>
          <a:p>
            <a:pPr algn="ctr"/>
            <a:r>
              <a:rPr lang="en-US" altLang="ko-KR" sz="1600" dirty="0"/>
              <a:t>L-2 norm</a:t>
            </a:r>
            <a:br>
              <a:rPr lang="en-US" altLang="ko-KR" sz="1600" dirty="0"/>
            </a:br>
            <a:r>
              <a:rPr lang="en-US" altLang="ko-KR" sz="1600" dirty="0"/>
              <a:t>&gt; threshold?</a:t>
            </a:r>
            <a:endParaRPr lang="ko-KR" altLang="en-US" sz="1600" dirty="0"/>
          </a:p>
        </p:txBody>
      </p:sp>
      <p:sp>
        <p:nvSpPr>
          <p:cNvPr id="58" name="TextBox 57">
            <a:extLst>
              <a:ext uri="{FF2B5EF4-FFF2-40B4-BE49-F238E27FC236}">
                <a16:creationId xmlns="" xmlns:a16="http://schemas.microsoft.com/office/drawing/2014/main" id="{FCC08C80-A886-25DB-FF3C-1D835AB889FC}"/>
              </a:ext>
            </a:extLst>
          </p:cNvPr>
          <p:cNvSpPr txBox="1"/>
          <p:nvPr/>
        </p:nvSpPr>
        <p:spPr>
          <a:xfrm>
            <a:off x="7505388" y="3021373"/>
            <a:ext cx="1138295" cy="374571"/>
          </a:xfrm>
          <a:prstGeom prst="roundRect">
            <a:avLst/>
          </a:prstGeom>
          <a:solidFill>
            <a:schemeClr val="accent6">
              <a:lumMod val="75000"/>
            </a:schemeClr>
          </a:solidFill>
          <a:ln w="19050">
            <a:noFill/>
          </a:ln>
        </p:spPr>
        <p:txBody>
          <a:bodyPr wrap="none" rtlCol="0">
            <a:spAutoFit/>
          </a:bodyPr>
          <a:lstStyle>
            <a:defPPr>
              <a:defRPr lang="en-US"/>
            </a:defPPr>
            <a:lvl1pPr algn="ctr">
              <a:defRPr sz="1600"/>
            </a:lvl1pPr>
          </a:lstStyle>
          <a:p>
            <a:r>
              <a:rPr lang="en-US" altLang="ko-KR" dirty="0">
                <a:solidFill>
                  <a:schemeClr val="bg1"/>
                </a:solidFill>
              </a:rPr>
              <a:t>Acceptable</a:t>
            </a:r>
            <a:endParaRPr lang="ko-KR" altLang="en-US" dirty="0">
              <a:solidFill>
                <a:schemeClr val="bg1"/>
              </a:solidFill>
            </a:endParaRPr>
          </a:p>
        </p:txBody>
      </p:sp>
      <p:sp>
        <p:nvSpPr>
          <p:cNvPr id="59" name="TextBox 58">
            <a:extLst>
              <a:ext uri="{FF2B5EF4-FFF2-40B4-BE49-F238E27FC236}">
                <a16:creationId xmlns="" xmlns:a16="http://schemas.microsoft.com/office/drawing/2014/main" id="{B86F0260-BDF4-4BDB-F98D-F2402C355C56}"/>
              </a:ext>
            </a:extLst>
          </p:cNvPr>
          <p:cNvSpPr txBox="1"/>
          <p:nvPr/>
        </p:nvSpPr>
        <p:spPr>
          <a:xfrm>
            <a:off x="7505388" y="4403108"/>
            <a:ext cx="1138295" cy="374571"/>
          </a:xfrm>
          <a:prstGeom prst="roundRect">
            <a:avLst/>
          </a:prstGeom>
          <a:solidFill>
            <a:srgbClr val="C00000"/>
          </a:solidFill>
          <a:ln w="19050">
            <a:noFill/>
          </a:ln>
        </p:spPr>
        <p:txBody>
          <a:bodyPr wrap="square" rtlCol="0">
            <a:spAutoFit/>
          </a:bodyPr>
          <a:lstStyle>
            <a:defPPr>
              <a:defRPr lang="en-US"/>
            </a:defPPr>
            <a:lvl1pPr algn="ctr">
              <a:defRPr sz="1600"/>
            </a:lvl1pPr>
          </a:lstStyle>
          <a:p>
            <a:r>
              <a:rPr lang="en-US" altLang="ko-KR">
                <a:solidFill>
                  <a:schemeClr val="bg1"/>
                </a:solidFill>
              </a:rPr>
              <a:t>SOC</a:t>
            </a:r>
            <a:endParaRPr lang="ko-KR" altLang="en-US" dirty="0">
              <a:solidFill>
                <a:schemeClr val="bg1"/>
              </a:solidFill>
            </a:endParaRPr>
          </a:p>
        </p:txBody>
      </p:sp>
      <p:cxnSp>
        <p:nvCxnSpPr>
          <p:cNvPr id="61" name="직선 화살표 연결선 60">
            <a:extLst>
              <a:ext uri="{FF2B5EF4-FFF2-40B4-BE49-F238E27FC236}">
                <a16:creationId xmlns="" xmlns:a16="http://schemas.microsoft.com/office/drawing/2014/main" id="{85EE3466-CCD0-A8C0-2DB1-7A06A4A504F4}"/>
              </a:ext>
            </a:extLst>
          </p:cNvPr>
          <p:cNvCxnSpPr>
            <a:cxnSpLocks/>
          </p:cNvCxnSpPr>
          <p:nvPr/>
        </p:nvCxnSpPr>
        <p:spPr>
          <a:xfrm>
            <a:off x="7110730" y="3889375"/>
            <a:ext cx="27940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직선 화살표 연결선 62">
            <a:extLst>
              <a:ext uri="{FF2B5EF4-FFF2-40B4-BE49-F238E27FC236}">
                <a16:creationId xmlns="" xmlns:a16="http://schemas.microsoft.com/office/drawing/2014/main" id="{FEC3F3AF-316B-0A84-C35C-C5E0658D1875}"/>
              </a:ext>
            </a:extLst>
          </p:cNvPr>
          <p:cNvCxnSpPr>
            <a:cxnSpLocks/>
          </p:cNvCxnSpPr>
          <p:nvPr/>
        </p:nvCxnSpPr>
        <p:spPr>
          <a:xfrm flipV="1">
            <a:off x="8074535" y="3413395"/>
            <a:ext cx="0" cy="21324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직선 화살표 연결선 64">
            <a:extLst>
              <a:ext uri="{FF2B5EF4-FFF2-40B4-BE49-F238E27FC236}">
                <a16:creationId xmlns="" xmlns:a16="http://schemas.microsoft.com/office/drawing/2014/main" id="{3B10F375-FBA4-5A98-DF58-F0B503F659D2}"/>
              </a:ext>
            </a:extLst>
          </p:cNvPr>
          <p:cNvCxnSpPr>
            <a:cxnSpLocks/>
          </p:cNvCxnSpPr>
          <p:nvPr/>
        </p:nvCxnSpPr>
        <p:spPr>
          <a:xfrm>
            <a:off x="8074535" y="4175125"/>
            <a:ext cx="0" cy="21103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 xmlns:a16="http://schemas.microsoft.com/office/drawing/2014/main" id="{2D59BEDF-DAA6-4765-34D0-CC447EB4E9DD}"/>
              </a:ext>
            </a:extLst>
          </p:cNvPr>
          <p:cNvSpPr txBox="1"/>
          <p:nvPr/>
        </p:nvSpPr>
        <p:spPr>
          <a:xfrm>
            <a:off x="7805685" y="4117476"/>
            <a:ext cx="284052" cy="338554"/>
          </a:xfrm>
          <a:prstGeom prst="rect">
            <a:avLst/>
          </a:prstGeom>
          <a:noFill/>
        </p:spPr>
        <p:txBody>
          <a:bodyPr wrap="none" rtlCol="0">
            <a:spAutoFit/>
          </a:bodyPr>
          <a:lstStyle/>
          <a:p>
            <a:r>
              <a:rPr lang="en-US" altLang="ko-KR" sz="1600" dirty="0"/>
              <a:t>Y</a:t>
            </a:r>
            <a:endParaRPr lang="ko-KR" altLang="en-US" sz="1600" dirty="0"/>
          </a:p>
        </p:txBody>
      </p:sp>
      <p:sp>
        <p:nvSpPr>
          <p:cNvPr id="69" name="TextBox 68">
            <a:extLst>
              <a:ext uri="{FF2B5EF4-FFF2-40B4-BE49-F238E27FC236}">
                <a16:creationId xmlns="" xmlns:a16="http://schemas.microsoft.com/office/drawing/2014/main" id="{27AC19E4-DEC8-54C9-09E1-AAB109285D7D}"/>
              </a:ext>
            </a:extLst>
          </p:cNvPr>
          <p:cNvSpPr txBox="1"/>
          <p:nvPr/>
        </p:nvSpPr>
        <p:spPr>
          <a:xfrm>
            <a:off x="7786230" y="3336024"/>
            <a:ext cx="317716" cy="338554"/>
          </a:xfrm>
          <a:prstGeom prst="rect">
            <a:avLst/>
          </a:prstGeom>
          <a:noFill/>
        </p:spPr>
        <p:txBody>
          <a:bodyPr wrap="none" rtlCol="0">
            <a:spAutoFit/>
          </a:bodyPr>
          <a:lstStyle/>
          <a:p>
            <a:r>
              <a:rPr lang="en-US" altLang="ko-KR" sz="1600" dirty="0"/>
              <a:t>N</a:t>
            </a:r>
            <a:endParaRPr lang="ko-KR" altLang="en-US" sz="1600" dirty="0"/>
          </a:p>
        </p:txBody>
      </p:sp>
      <p:sp>
        <p:nvSpPr>
          <p:cNvPr id="70" name="자유형: 도형 69">
            <a:extLst>
              <a:ext uri="{FF2B5EF4-FFF2-40B4-BE49-F238E27FC236}">
                <a16:creationId xmlns="" xmlns:a16="http://schemas.microsoft.com/office/drawing/2014/main" id="{8A66A0EA-6CAB-0A1C-01D3-8A7991E6EC3F}"/>
              </a:ext>
            </a:extLst>
          </p:cNvPr>
          <p:cNvSpPr/>
          <p:nvPr/>
        </p:nvSpPr>
        <p:spPr>
          <a:xfrm>
            <a:off x="5836920" y="3385185"/>
            <a:ext cx="982980" cy="457200"/>
          </a:xfrm>
          <a:custGeom>
            <a:avLst/>
            <a:gdLst>
              <a:gd name="connsiteX0" fmla="*/ 0 w 982980"/>
              <a:gd name="connsiteY0" fmla="*/ 411480 h 457200"/>
              <a:gd name="connsiteX1" fmla="*/ 160020 w 982980"/>
              <a:gd name="connsiteY1" fmla="*/ 0 h 457200"/>
              <a:gd name="connsiteX2" fmla="*/ 274320 w 982980"/>
              <a:gd name="connsiteY2" fmla="*/ 434340 h 457200"/>
              <a:gd name="connsiteX3" fmla="*/ 411480 w 982980"/>
              <a:gd name="connsiteY3" fmla="*/ 45720 h 457200"/>
              <a:gd name="connsiteX4" fmla="*/ 525780 w 982980"/>
              <a:gd name="connsiteY4" fmla="*/ 251460 h 457200"/>
              <a:gd name="connsiteX5" fmla="*/ 617220 w 982980"/>
              <a:gd name="connsiteY5" fmla="*/ 91440 h 457200"/>
              <a:gd name="connsiteX6" fmla="*/ 800100 w 982980"/>
              <a:gd name="connsiteY6" fmla="*/ 434340 h 457200"/>
              <a:gd name="connsiteX7" fmla="*/ 914400 w 982980"/>
              <a:gd name="connsiteY7" fmla="*/ 274320 h 457200"/>
              <a:gd name="connsiteX8" fmla="*/ 982980 w 982980"/>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980" h="457200">
                <a:moveTo>
                  <a:pt x="0" y="411480"/>
                </a:moveTo>
                <a:lnTo>
                  <a:pt x="160020" y="0"/>
                </a:lnTo>
                <a:lnTo>
                  <a:pt x="274320" y="434340"/>
                </a:lnTo>
                <a:lnTo>
                  <a:pt x="411480" y="45720"/>
                </a:lnTo>
                <a:lnTo>
                  <a:pt x="525780" y="251460"/>
                </a:lnTo>
                <a:lnTo>
                  <a:pt x="617220" y="91440"/>
                </a:lnTo>
                <a:lnTo>
                  <a:pt x="800100" y="434340"/>
                </a:lnTo>
                <a:lnTo>
                  <a:pt x="914400" y="274320"/>
                </a:lnTo>
                <a:lnTo>
                  <a:pt x="982980" y="45720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자유형: 도형 70">
            <a:extLst>
              <a:ext uri="{FF2B5EF4-FFF2-40B4-BE49-F238E27FC236}">
                <a16:creationId xmlns="" xmlns:a16="http://schemas.microsoft.com/office/drawing/2014/main" id="{105CB1CA-A7A0-C51A-EAB4-941C8785C7AF}"/>
              </a:ext>
            </a:extLst>
          </p:cNvPr>
          <p:cNvSpPr/>
          <p:nvPr/>
        </p:nvSpPr>
        <p:spPr>
          <a:xfrm>
            <a:off x="5836920" y="4124325"/>
            <a:ext cx="982980" cy="434340"/>
          </a:xfrm>
          <a:custGeom>
            <a:avLst/>
            <a:gdLst>
              <a:gd name="connsiteX0" fmla="*/ 0 w 982980"/>
              <a:gd name="connsiteY0" fmla="*/ 411480 h 457200"/>
              <a:gd name="connsiteX1" fmla="*/ 160020 w 982980"/>
              <a:gd name="connsiteY1" fmla="*/ 0 h 457200"/>
              <a:gd name="connsiteX2" fmla="*/ 274320 w 982980"/>
              <a:gd name="connsiteY2" fmla="*/ 434340 h 457200"/>
              <a:gd name="connsiteX3" fmla="*/ 411480 w 982980"/>
              <a:gd name="connsiteY3" fmla="*/ 45720 h 457200"/>
              <a:gd name="connsiteX4" fmla="*/ 525780 w 982980"/>
              <a:gd name="connsiteY4" fmla="*/ 251460 h 457200"/>
              <a:gd name="connsiteX5" fmla="*/ 617220 w 982980"/>
              <a:gd name="connsiteY5" fmla="*/ 91440 h 457200"/>
              <a:gd name="connsiteX6" fmla="*/ 800100 w 982980"/>
              <a:gd name="connsiteY6" fmla="*/ 434340 h 457200"/>
              <a:gd name="connsiteX7" fmla="*/ 914400 w 982980"/>
              <a:gd name="connsiteY7" fmla="*/ 274320 h 457200"/>
              <a:gd name="connsiteX8" fmla="*/ 982980 w 982980"/>
              <a:gd name="connsiteY8" fmla="*/ 457200 h 457200"/>
              <a:gd name="connsiteX0" fmla="*/ 0 w 982980"/>
              <a:gd name="connsiteY0" fmla="*/ 411480 h 457200"/>
              <a:gd name="connsiteX1" fmla="*/ 160020 w 982980"/>
              <a:gd name="connsiteY1" fmla="*/ 0 h 457200"/>
              <a:gd name="connsiteX2" fmla="*/ 274320 w 982980"/>
              <a:gd name="connsiteY2" fmla="*/ 434340 h 457200"/>
              <a:gd name="connsiteX3" fmla="*/ 411480 w 982980"/>
              <a:gd name="connsiteY3" fmla="*/ 45720 h 457200"/>
              <a:gd name="connsiteX4" fmla="*/ 525780 w 982980"/>
              <a:gd name="connsiteY4" fmla="*/ 251460 h 457200"/>
              <a:gd name="connsiteX5" fmla="*/ 626745 w 982980"/>
              <a:gd name="connsiteY5" fmla="*/ 148590 h 457200"/>
              <a:gd name="connsiteX6" fmla="*/ 800100 w 982980"/>
              <a:gd name="connsiteY6" fmla="*/ 434340 h 457200"/>
              <a:gd name="connsiteX7" fmla="*/ 914400 w 982980"/>
              <a:gd name="connsiteY7" fmla="*/ 274320 h 457200"/>
              <a:gd name="connsiteX8" fmla="*/ 982980 w 982980"/>
              <a:gd name="connsiteY8" fmla="*/ 457200 h 457200"/>
              <a:gd name="connsiteX0" fmla="*/ 0 w 982980"/>
              <a:gd name="connsiteY0" fmla="*/ 411480 h 434340"/>
              <a:gd name="connsiteX1" fmla="*/ 160020 w 982980"/>
              <a:gd name="connsiteY1" fmla="*/ 0 h 434340"/>
              <a:gd name="connsiteX2" fmla="*/ 274320 w 982980"/>
              <a:gd name="connsiteY2" fmla="*/ 434340 h 434340"/>
              <a:gd name="connsiteX3" fmla="*/ 411480 w 982980"/>
              <a:gd name="connsiteY3" fmla="*/ 45720 h 434340"/>
              <a:gd name="connsiteX4" fmla="*/ 525780 w 982980"/>
              <a:gd name="connsiteY4" fmla="*/ 251460 h 434340"/>
              <a:gd name="connsiteX5" fmla="*/ 626745 w 982980"/>
              <a:gd name="connsiteY5" fmla="*/ 148590 h 434340"/>
              <a:gd name="connsiteX6" fmla="*/ 800100 w 982980"/>
              <a:gd name="connsiteY6" fmla="*/ 434340 h 434340"/>
              <a:gd name="connsiteX7" fmla="*/ 914400 w 982980"/>
              <a:gd name="connsiteY7" fmla="*/ 274320 h 434340"/>
              <a:gd name="connsiteX8" fmla="*/ 982980 w 982980"/>
              <a:gd name="connsiteY8" fmla="*/ 352425 h 434340"/>
              <a:gd name="connsiteX0" fmla="*/ 0 w 982980"/>
              <a:gd name="connsiteY0" fmla="*/ 411480 h 434340"/>
              <a:gd name="connsiteX1" fmla="*/ 160020 w 982980"/>
              <a:gd name="connsiteY1" fmla="*/ 0 h 434340"/>
              <a:gd name="connsiteX2" fmla="*/ 283845 w 982980"/>
              <a:gd name="connsiteY2" fmla="*/ 300990 h 434340"/>
              <a:gd name="connsiteX3" fmla="*/ 411480 w 982980"/>
              <a:gd name="connsiteY3" fmla="*/ 45720 h 434340"/>
              <a:gd name="connsiteX4" fmla="*/ 525780 w 982980"/>
              <a:gd name="connsiteY4" fmla="*/ 251460 h 434340"/>
              <a:gd name="connsiteX5" fmla="*/ 626745 w 982980"/>
              <a:gd name="connsiteY5" fmla="*/ 148590 h 434340"/>
              <a:gd name="connsiteX6" fmla="*/ 800100 w 982980"/>
              <a:gd name="connsiteY6" fmla="*/ 434340 h 434340"/>
              <a:gd name="connsiteX7" fmla="*/ 914400 w 982980"/>
              <a:gd name="connsiteY7" fmla="*/ 274320 h 434340"/>
              <a:gd name="connsiteX8" fmla="*/ 982980 w 982980"/>
              <a:gd name="connsiteY8" fmla="*/ 352425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980" h="434340">
                <a:moveTo>
                  <a:pt x="0" y="411480"/>
                </a:moveTo>
                <a:lnTo>
                  <a:pt x="160020" y="0"/>
                </a:lnTo>
                <a:lnTo>
                  <a:pt x="283845" y="300990"/>
                </a:lnTo>
                <a:lnTo>
                  <a:pt x="411480" y="45720"/>
                </a:lnTo>
                <a:lnTo>
                  <a:pt x="525780" y="251460"/>
                </a:lnTo>
                <a:lnTo>
                  <a:pt x="626745" y="148590"/>
                </a:lnTo>
                <a:lnTo>
                  <a:pt x="800100" y="434340"/>
                </a:lnTo>
                <a:lnTo>
                  <a:pt x="914400" y="274320"/>
                </a:lnTo>
                <a:lnTo>
                  <a:pt x="982980" y="352425"/>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a:extLst>
              <a:ext uri="{FF2B5EF4-FFF2-40B4-BE49-F238E27FC236}">
                <a16:creationId xmlns="" xmlns:a16="http://schemas.microsoft.com/office/drawing/2014/main" id="{87AF2D03-9754-F47E-C224-06ABFD34B6E0}"/>
              </a:ext>
            </a:extLst>
          </p:cNvPr>
          <p:cNvSpPr txBox="1"/>
          <p:nvPr/>
        </p:nvSpPr>
        <p:spPr>
          <a:xfrm>
            <a:off x="5990611" y="14914"/>
            <a:ext cx="3168629" cy="466281"/>
          </a:xfrm>
          <a:prstGeom prst="rect">
            <a:avLst/>
          </a:prstGeom>
          <a:noFill/>
        </p:spPr>
        <p:txBody>
          <a:bodyPr wrap="square">
            <a:spAutoFit/>
          </a:bodyPr>
          <a:lstStyle/>
          <a:p>
            <a:pPr>
              <a:lnSpc>
                <a:spcPct val="90000"/>
              </a:lnSpc>
            </a:pPr>
            <a:r>
              <a:rPr lang="de-DE" altLang="ko-KR" sz="900" dirty="0">
                <a:solidFill>
                  <a:schemeClr val="bg1"/>
                </a:solidFill>
              </a:rPr>
              <a:t>[Laguna '16] </a:t>
            </a:r>
            <a:r>
              <a:rPr lang="de-DE" altLang="ko-KR" sz="900" dirty="0" smtClean="0">
                <a:solidFill>
                  <a:schemeClr val="bg1"/>
                </a:solidFill>
              </a:rPr>
              <a:t>Laguna, </a:t>
            </a:r>
            <a:r>
              <a:rPr lang="de-DE" altLang="ko-KR" sz="900" dirty="0">
                <a:solidFill>
                  <a:schemeClr val="bg1"/>
                </a:solidFill>
              </a:rPr>
              <a:t>Ignacio, et al. Ipas: Intelligent protection against silent output corruption in scientific </a:t>
            </a:r>
            <a:r>
              <a:rPr lang="de-DE" altLang="ko-KR" sz="900" dirty="0" smtClean="0">
                <a:solidFill>
                  <a:schemeClr val="bg1"/>
                </a:solidFill>
              </a:rPr>
              <a:t>applications, CGO 2016</a:t>
            </a:r>
            <a:endParaRPr lang="de-DE" altLang="ko-KR" sz="900" dirty="0">
              <a:solidFill>
                <a:schemeClr val="bg1"/>
              </a:solidFill>
            </a:endParaRPr>
          </a:p>
        </p:txBody>
      </p:sp>
    </p:spTree>
    <p:extLst>
      <p:ext uri="{BB962C8B-B14F-4D97-AF65-F5344CB8AC3E}">
        <p14:creationId xmlns:p14="http://schemas.microsoft.com/office/powerpoint/2010/main" val="969984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16788"/>
            <a:ext cx="8471002" cy="3615910"/>
          </a:xfrm>
        </p:spPr>
        <p:txBody>
          <a:bodyPr/>
          <a:lstStyle/>
          <a:p>
            <a:r>
              <a:rPr lang="de-DE" dirty="0"/>
              <a:t>Goal of IPAS: protecting only SOC-generating instructions</a:t>
            </a:r>
          </a:p>
          <a:p>
            <a:pPr lvl="1"/>
            <a:r>
              <a:rPr lang="de-DE" b="0" dirty="0"/>
              <a:t>Idea: Use machine learning to distinguish SOC-generating instructions</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a:t>
            </a:r>
            <a:r>
              <a:rPr lang="de-DE" altLang="ko-KR" sz="2400" dirty="0"/>
              <a:t>ML-based Selective Protection:</a:t>
            </a:r>
            <a:br>
              <a:rPr lang="de-DE" altLang="ko-KR" sz="2400" dirty="0"/>
            </a:br>
            <a:r>
              <a:rPr lang="de-DE" altLang="ko-KR" sz="2400" dirty="0"/>
              <a:t>C-1) IPAS (2/2)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15</a:t>
            </a:fld>
            <a:endParaRPr lang="en-US" noProof="1"/>
          </a:p>
        </p:txBody>
      </p:sp>
      <p:sp>
        <p:nvSpPr>
          <p:cNvPr id="27" name="직사각형 26">
            <a:extLst>
              <a:ext uri="{FF2B5EF4-FFF2-40B4-BE49-F238E27FC236}">
                <a16:creationId xmlns="" xmlns:a16="http://schemas.microsoft.com/office/drawing/2014/main" id="{727C74C1-DE20-8525-D700-69F70B6CA413}"/>
              </a:ext>
            </a:extLst>
          </p:cNvPr>
          <p:cNvSpPr/>
          <p:nvPr/>
        </p:nvSpPr>
        <p:spPr>
          <a:xfrm>
            <a:off x="133350" y="2087881"/>
            <a:ext cx="1133476" cy="93535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Scientific</a:t>
            </a:r>
            <a:br>
              <a:rPr lang="en-US" altLang="ko-KR" sz="1600" dirty="0"/>
            </a:br>
            <a:r>
              <a:rPr lang="en-US" altLang="ko-KR" sz="1600" dirty="0"/>
              <a:t>code</a:t>
            </a:r>
            <a:br>
              <a:rPr lang="en-US" altLang="ko-KR" sz="1600" dirty="0"/>
            </a:br>
            <a:r>
              <a:rPr lang="en-US" altLang="ko-KR" sz="1600" dirty="0"/>
              <a:t>(target)</a:t>
            </a:r>
            <a:endParaRPr lang="ko-KR" altLang="en-US" sz="1600" dirty="0"/>
          </a:p>
        </p:txBody>
      </p:sp>
      <p:sp>
        <p:nvSpPr>
          <p:cNvPr id="28" name="직사각형 27">
            <a:extLst>
              <a:ext uri="{FF2B5EF4-FFF2-40B4-BE49-F238E27FC236}">
                <a16:creationId xmlns="" xmlns:a16="http://schemas.microsoft.com/office/drawing/2014/main" id="{B97EE91A-5240-C571-BEBB-A217C8DB2115}"/>
              </a:ext>
            </a:extLst>
          </p:cNvPr>
          <p:cNvSpPr/>
          <p:nvPr/>
        </p:nvSpPr>
        <p:spPr>
          <a:xfrm>
            <a:off x="133350" y="3255645"/>
            <a:ext cx="1133476" cy="77152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Verification</a:t>
            </a:r>
            <a:br>
              <a:rPr lang="en-US" altLang="ko-KR" sz="1600" dirty="0"/>
            </a:br>
            <a:r>
              <a:rPr lang="en-US" altLang="ko-KR" sz="1600" dirty="0"/>
              <a:t>routine</a:t>
            </a:r>
            <a:endParaRPr lang="ko-KR" altLang="en-US" sz="1600" dirty="0"/>
          </a:p>
        </p:txBody>
      </p:sp>
      <p:sp>
        <p:nvSpPr>
          <p:cNvPr id="29" name="직사각형 28">
            <a:extLst>
              <a:ext uri="{FF2B5EF4-FFF2-40B4-BE49-F238E27FC236}">
                <a16:creationId xmlns="" xmlns:a16="http://schemas.microsoft.com/office/drawing/2014/main" id="{3CB44E25-2122-3089-EFBE-4A4624039084}"/>
              </a:ext>
            </a:extLst>
          </p:cNvPr>
          <p:cNvSpPr/>
          <p:nvPr/>
        </p:nvSpPr>
        <p:spPr>
          <a:xfrm>
            <a:off x="2019300" y="1854253"/>
            <a:ext cx="1819276" cy="525093"/>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Instruction-level</a:t>
            </a:r>
            <a:br>
              <a:rPr lang="en-US" altLang="ko-KR" sz="1600" dirty="0"/>
            </a:br>
            <a:r>
              <a:rPr lang="en-US" altLang="ko-KR" sz="1600" dirty="0"/>
              <a:t>fault injection</a:t>
            </a:r>
            <a:endParaRPr lang="ko-KR" altLang="en-US" sz="1600" dirty="0"/>
          </a:p>
        </p:txBody>
      </p:sp>
      <p:sp>
        <p:nvSpPr>
          <p:cNvPr id="30" name="직사각형 29">
            <a:extLst>
              <a:ext uri="{FF2B5EF4-FFF2-40B4-BE49-F238E27FC236}">
                <a16:creationId xmlns="" xmlns:a16="http://schemas.microsoft.com/office/drawing/2014/main" id="{1C17DD37-B4CD-B156-6AE3-1E14417450AD}"/>
              </a:ext>
            </a:extLst>
          </p:cNvPr>
          <p:cNvSpPr/>
          <p:nvPr/>
        </p:nvSpPr>
        <p:spPr>
          <a:xfrm>
            <a:off x="2028825" y="3399482"/>
            <a:ext cx="1819276" cy="136396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Features</a:t>
            </a:r>
            <a:br>
              <a:rPr lang="en-US" altLang="ko-KR" sz="1600" dirty="0"/>
            </a:br>
            <a:r>
              <a:rPr lang="en-US" altLang="ko-KR" sz="1600" dirty="0"/>
              <a:t>- Instruction type</a:t>
            </a:r>
            <a:br>
              <a:rPr lang="en-US" altLang="ko-KR" sz="1600" dirty="0"/>
            </a:br>
            <a:r>
              <a:rPr lang="en-US" altLang="ko-KR" sz="1600" dirty="0"/>
              <a:t>- Basic block info</a:t>
            </a:r>
            <a:br>
              <a:rPr lang="en-US" altLang="ko-KR" sz="1600" dirty="0"/>
            </a:br>
            <a:r>
              <a:rPr lang="en-US" altLang="ko-KR" sz="1600" dirty="0"/>
              <a:t>- Function info</a:t>
            </a:r>
            <a:br>
              <a:rPr lang="en-US" altLang="ko-KR" sz="1600" dirty="0"/>
            </a:br>
            <a:r>
              <a:rPr lang="en-US" altLang="ko-KR" sz="1600" dirty="0"/>
              <a:t>- # of affected </a:t>
            </a:r>
            <a:r>
              <a:rPr lang="en-US" altLang="ko-KR" sz="1600" dirty="0" err="1"/>
              <a:t>insts</a:t>
            </a:r>
            <a:endParaRPr lang="ko-KR" altLang="en-US" sz="1600" dirty="0"/>
          </a:p>
        </p:txBody>
      </p:sp>
      <p:sp>
        <p:nvSpPr>
          <p:cNvPr id="48" name="직사각형 47">
            <a:extLst>
              <a:ext uri="{FF2B5EF4-FFF2-40B4-BE49-F238E27FC236}">
                <a16:creationId xmlns="" xmlns:a16="http://schemas.microsoft.com/office/drawing/2014/main" id="{653ADEAA-E5F1-DF70-31BF-2CCDD7D037AF}"/>
              </a:ext>
            </a:extLst>
          </p:cNvPr>
          <p:cNvSpPr/>
          <p:nvPr/>
        </p:nvSpPr>
        <p:spPr>
          <a:xfrm>
            <a:off x="2154556" y="2599382"/>
            <a:ext cx="1533524" cy="53909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Outputs</a:t>
            </a:r>
            <a:endParaRPr lang="ko-KR" altLang="en-US" sz="1600" dirty="0"/>
          </a:p>
        </p:txBody>
      </p:sp>
      <p:cxnSp>
        <p:nvCxnSpPr>
          <p:cNvPr id="60" name="직선 화살표 연결선 59">
            <a:extLst>
              <a:ext uri="{FF2B5EF4-FFF2-40B4-BE49-F238E27FC236}">
                <a16:creationId xmlns="" xmlns:a16="http://schemas.microsoft.com/office/drawing/2014/main" id="{99232755-C025-E7BB-D30F-B0B055F7ACAC}"/>
              </a:ext>
            </a:extLst>
          </p:cNvPr>
          <p:cNvCxnSpPr>
            <a:cxnSpLocks/>
          </p:cNvCxnSpPr>
          <p:nvPr/>
        </p:nvCxnSpPr>
        <p:spPr>
          <a:xfrm>
            <a:off x="2918460" y="2374902"/>
            <a:ext cx="0" cy="1917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자유형: 도형 65">
            <a:extLst>
              <a:ext uri="{FF2B5EF4-FFF2-40B4-BE49-F238E27FC236}">
                <a16:creationId xmlns="" xmlns:a16="http://schemas.microsoft.com/office/drawing/2014/main" id="{65B21D0A-431E-95FF-D70D-88D867524458}"/>
              </a:ext>
            </a:extLst>
          </p:cNvPr>
          <p:cNvSpPr/>
          <p:nvPr/>
        </p:nvSpPr>
        <p:spPr>
          <a:xfrm>
            <a:off x="1264920" y="2126628"/>
            <a:ext cx="731520" cy="418451"/>
          </a:xfrm>
          <a:custGeom>
            <a:avLst/>
            <a:gdLst>
              <a:gd name="connsiteX0" fmla="*/ 0 w 754380"/>
              <a:gd name="connsiteY0" fmla="*/ 525780 h 525780"/>
              <a:gd name="connsiteX1" fmla="*/ 274320 w 754380"/>
              <a:gd name="connsiteY1" fmla="*/ 525780 h 525780"/>
              <a:gd name="connsiteX2" fmla="*/ 274320 w 754380"/>
              <a:gd name="connsiteY2" fmla="*/ 0 h 525780"/>
              <a:gd name="connsiteX3" fmla="*/ 754380 w 754380"/>
              <a:gd name="connsiteY3" fmla="*/ 0 h 525780"/>
            </a:gdLst>
            <a:ahLst/>
            <a:cxnLst>
              <a:cxn ang="0">
                <a:pos x="connsiteX0" y="connsiteY0"/>
              </a:cxn>
              <a:cxn ang="0">
                <a:pos x="connsiteX1" y="connsiteY1"/>
              </a:cxn>
              <a:cxn ang="0">
                <a:pos x="connsiteX2" y="connsiteY2"/>
              </a:cxn>
              <a:cxn ang="0">
                <a:pos x="connsiteX3" y="connsiteY3"/>
              </a:cxn>
            </a:cxnLst>
            <a:rect l="l" t="t" r="r" b="b"/>
            <a:pathLst>
              <a:path w="754380" h="525780">
                <a:moveTo>
                  <a:pt x="0" y="525780"/>
                </a:moveTo>
                <a:lnTo>
                  <a:pt x="274320" y="525780"/>
                </a:lnTo>
                <a:lnTo>
                  <a:pt x="274320" y="0"/>
                </a:lnTo>
                <a:lnTo>
                  <a:pt x="754380" y="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67" name="자유형: 도형 66">
            <a:extLst>
              <a:ext uri="{FF2B5EF4-FFF2-40B4-BE49-F238E27FC236}">
                <a16:creationId xmlns="" xmlns:a16="http://schemas.microsoft.com/office/drawing/2014/main" id="{329083A3-A61C-ED22-57D4-FD14375D23E7}"/>
              </a:ext>
            </a:extLst>
          </p:cNvPr>
          <p:cNvSpPr/>
          <p:nvPr/>
        </p:nvSpPr>
        <p:spPr>
          <a:xfrm>
            <a:off x="1279550" y="2887980"/>
            <a:ext cx="831189" cy="775833"/>
          </a:xfrm>
          <a:custGeom>
            <a:avLst/>
            <a:gdLst>
              <a:gd name="connsiteX0" fmla="*/ 0 w 754380"/>
              <a:gd name="connsiteY0" fmla="*/ 525780 h 525780"/>
              <a:gd name="connsiteX1" fmla="*/ 274320 w 754380"/>
              <a:gd name="connsiteY1" fmla="*/ 525780 h 525780"/>
              <a:gd name="connsiteX2" fmla="*/ 274320 w 754380"/>
              <a:gd name="connsiteY2" fmla="*/ 0 h 525780"/>
              <a:gd name="connsiteX3" fmla="*/ 754380 w 754380"/>
              <a:gd name="connsiteY3" fmla="*/ 0 h 525780"/>
            </a:gdLst>
            <a:ahLst/>
            <a:cxnLst>
              <a:cxn ang="0">
                <a:pos x="connsiteX0" y="connsiteY0"/>
              </a:cxn>
              <a:cxn ang="0">
                <a:pos x="connsiteX1" y="connsiteY1"/>
              </a:cxn>
              <a:cxn ang="0">
                <a:pos x="connsiteX2" y="connsiteY2"/>
              </a:cxn>
              <a:cxn ang="0">
                <a:pos x="connsiteX3" y="connsiteY3"/>
              </a:cxn>
            </a:cxnLst>
            <a:rect l="l" t="t" r="r" b="b"/>
            <a:pathLst>
              <a:path w="754380" h="525780">
                <a:moveTo>
                  <a:pt x="0" y="525780"/>
                </a:moveTo>
                <a:lnTo>
                  <a:pt x="274320" y="525780"/>
                </a:lnTo>
                <a:lnTo>
                  <a:pt x="274320" y="0"/>
                </a:lnTo>
                <a:lnTo>
                  <a:pt x="754380" y="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2" name="번개 71">
            <a:extLst>
              <a:ext uri="{FF2B5EF4-FFF2-40B4-BE49-F238E27FC236}">
                <a16:creationId xmlns="" xmlns:a16="http://schemas.microsoft.com/office/drawing/2014/main" id="{55C23B04-1F39-076C-A3E0-C9B021C3DB75}"/>
              </a:ext>
            </a:extLst>
          </p:cNvPr>
          <p:cNvSpPr/>
          <p:nvPr/>
        </p:nvSpPr>
        <p:spPr>
          <a:xfrm flipH="1">
            <a:off x="3619999" y="1817421"/>
            <a:ext cx="335915" cy="379730"/>
          </a:xfrm>
          <a:prstGeom prst="lightningBolt">
            <a:avLst/>
          </a:prstGeom>
          <a:solidFill>
            <a:srgbClr val="FF6D6D"/>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TextBox 72">
            <a:extLst>
              <a:ext uri="{FF2B5EF4-FFF2-40B4-BE49-F238E27FC236}">
                <a16:creationId xmlns="" xmlns:a16="http://schemas.microsoft.com/office/drawing/2014/main" id="{59159056-894B-D9DA-EC91-682F81343EB3}"/>
              </a:ext>
            </a:extLst>
          </p:cNvPr>
          <p:cNvSpPr txBox="1"/>
          <p:nvPr/>
        </p:nvSpPr>
        <p:spPr>
          <a:xfrm>
            <a:off x="4258607" y="3292792"/>
            <a:ext cx="2386294" cy="830997"/>
          </a:xfrm>
          <a:prstGeom prst="rect">
            <a:avLst/>
          </a:prstGeom>
          <a:noFill/>
        </p:spPr>
        <p:txBody>
          <a:bodyPr wrap="none" rtlCol="0">
            <a:spAutoFit/>
          </a:bodyPr>
          <a:lstStyle/>
          <a:p>
            <a:r>
              <a:rPr lang="en-US" altLang="ko-KR" sz="1600" dirty="0"/>
              <a:t>Inst. x, &lt;0,1,7,…&gt;, SOC</a:t>
            </a:r>
          </a:p>
          <a:p>
            <a:r>
              <a:rPr lang="en-US" altLang="ko-KR" sz="1600" dirty="0"/>
              <a:t>Inst. y, &lt;2,5,1,…&gt;, NO_SOC</a:t>
            </a:r>
          </a:p>
          <a:p>
            <a:r>
              <a:rPr lang="en-US" altLang="ko-KR" sz="1600" dirty="0"/>
              <a:t>…</a:t>
            </a:r>
            <a:endParaRPr lang="ko-KR" altLang="en-US" sz="1600" dirty="0"/>
          </a:p>
        </p:txBody>
      </p:sp>
      <p:sp>
        <p:nvSpPr>
          <p:cNvPr id="74" name="순서도: 자기 디스크 73">
            <a:extLst>
              <a:ext uri="{FF2B5EF4-FFF2-40B4-BE49-F238E27FC236}">
                <a16:creationId xmlns="" xmlns:a16="http://schemas.microsoft.com/office/drawing/2014/main" id="{74FA7327-CAC9-652A-56D2-0BDD986271E4}"/>
              </a:ext>
            </a:extLst>
          </p:cNvPr>
          <p:cNvSpPr/>
          <p:nvPr/>
        </p:nvSpPr>
        <p:spPr>
          <a:xfrm>
            <a:off x="4722037" y="2528192"/>
            <a:ext cx="1453859" cy="703889"/>
          </a:xfrm>
          <a:prstGeom prst="flowChartMagneticDisk">
            <a:avLst/>
          </a:prstGeom>
          <a:solidFill>
            <a:srgbClr val="81B2D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TextBox 74">
            <a:extLst>
              <a:ext uri="{FF2B5EF4-FFF2-40B4-BE49-F238E27FC236}">
                <a16:creationId xmlns="" xmlns:a16="http://schemas.microsoft.com/office/drawing/2014/main" id="{AF41B95D-B401-E7AE-154F-119C71536B92}"/>
              </a:ext>
            </a:extLst>
          </p:cNvPr>
          <p:cNvSpPr txBox="1"/>
          <p:nvPr/>
        </p:nvSpPr>
        <p:spPr>
          <a:xfrm>
            <a:off x="5163279" y="2149792"/>
            <a:ext cx="571375" cy="338554"/>
          </a:xfrm>
          <a:prstGeom prst="rect">
            <a:avLst/>
          </a:prstGeom>
          <a:noFill/>
        </p:spPr>
        <p:txBody>
          <a:bodyPr wrap="none" rtlCol="0">
            <a:spAutoFit/>
          </a:bodyPr>
          <a:lstStyle/>
          <a:p>
            <a:pPr algn="ctr"/>
            <a:r>
              <a:rPr lang="en-US" altLang="ko-KR" sz="1600" dirty="0"/>
              <a:t>Data</a:t>
            </a:r>
            <a:endParaRPr lang="ko-KR" altLang="en-US" sz="1600" dirty="0"/>
          </a:p>
        </p:txBody>
      </p:sp>
      <p:sp>
        <p:nvSpPr>
          <p:cNvPr id="76" name="직사각형 75">
            <a:extLst>
              <a:ext uri="{FF2B5EF4-FFF2-40B4-BE49-F238E27FC236}">
                <a16:creationId xmlns="" xmlns:a16="http://schemas.microsoft.com/office/drawing/2014/main" id="{07404CE7-AA5C-09F7-9DC7-A7F48F6B7662}"/>
              </a:ext>
            </a:extLst>
          </p:cNvPr>
          <p:cNvSpPr/>
          <p:nvPr/>
        </p:nvSpPr>
        <p:spPr>
          <a:xfrm>
            <a:off x="7381874" y="2398395"/>
            <a:ext cx="1638301" cy="1051560"/>
          </a:xfrm>
          <a:prstGeom prst="rect">
            <a:avLst/>
          </a:prstGeom>
          <a:solidFill>
            <a:srgbClr val="CADFF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rPr>
              <a:t>SVM classifier:</a:t>
            </a:r>
            <a:br>
              <a:rPr lang="en-US" altLang="ko-KR" sz="1600" dirty="0">
                <a:solidFill>
                  <a:schemeClr val="tx1"/>
                </a:solidFill>
              </a:rPr>
            </a:br>
            <a:r>
              <a:rPr lang="en-US" altLang="ko-KR" sz="1600" dirty="0">
                <a:solidFill>
                  <a:schemeClr val="tx1"/>
                </a:solidFill>
              </a:rPr>
              <a:t>classifies</a:t>
            </a:r>
            <a:br>
              <a:rPr lang="en-US" altLang="ko-KR" sz="1600" dirty="0">
                <a:solidFill>
                  <a:schemeClr val="tx1"/>
                </a:solidFill>
              </a:rPr>
            </a:br>
            <a:r>
              <a:rPr lang="en-US" altLang="ko-KR" sz="1600" dirty="0">
                <a:solidFill>
                  <a:schemeClr val="tx1"/>
                </a:solidFill>
              </a:rPr>
              <a:t>SOC-generating instructions</a:t>
            </a:r>
            <a:endParaRPr lang="ko-KR" altLang="en-US" sz="1600" dirty="0">
              <a:solidFill>
                <a:schemeClr val="tx1"/>
              </a:solidFill>
            </a:endParaRPr>
          </a:p>
        </p:txBody>
      </p:sp>
      <p:sp>
        <p:nvSpPr>
          <p:cNvPr id="80" name="자유형: 도형 79">
            <a:extLst>
              <a:ext uri="{FF2B5EF4-FFF2-40B4-BE49-F238E27FC236}">
                <a16:creationId xmlns="" xmlns:a16="http://schemas.microsoft.com/office/drawing/2014/main" id="{6C7E8738-D45E-15D2-3E9C-6A5535864888}"/>
              </a:ext>
            </a:extLst>
          </p:cNvPr>
          <p:cNvSpPr/>
          <p:nvPr/>
        </p:nvSpPr>
        <p:spPr>
          <a:xfrm>
            <a:off x="3854450" y="2981325"/>
            <a:ext cx="762000" cy="1090295"/>
          </a:xfrm>
          <a:custGeom>
            <a:avLst/>
            <a:gdLst>
              <a:gd name="connsiteX0" fmla="*/ 0 w 704850"/>
              <a:gd name="connsiteY0" fmla="*/ 838200 h 838200"/>
              <a:gd name="connsiteX1" fmla="*/ 247650 w 704850"/>
              <a:gd name="connsiteY1" fmla="*/ 838200 h 838200"/>
              <a:gd name="connsiteX2" fmla="*/ 247650 w 704850"/>
              <a:gd name="connsiteY2" fmla="*/ 0 h 838200"/>
              <a:gd name="connsiteX3" fmla="*/ 704850 w 704850"/>
              <a:gd name="connsiteY3" fmla="*/ 0 h 838200"/>
            </a:gdLst>
            <a:ahLst/>
            <a:cxnLst>
              <a:cxn ang="0">
                <a:pos x="connsiteX0" y="connsiteY0"/>
              </a:cxn>
              <a:cxn ang="0">
                <a:pos x="connsiteX1" y="connsiteY1"/>
              </a:cxn>
              <a:cxn ang="0">
                <a:pos x="connsiteX2" y="connsiteY2"/>
              </a:cxn>
              <a:cxn ang="0">
                <a:pos x="connsiteX3" y="connsiteY3"/>
              </a:cxn>
            </a:cxnLst>
            <a:rect l="l" t="t" r="r" b="b"/>
            <a:pathLst>
              <a:path w="704850" h="838200">
                <a:moveTo>
                  <a:pt x="0" y="838200"/>
                </a:moveTo>
                <a:lnTo>
                  <a:pt x="247650" y="838200"/>
                </a:lnTo>
                <a:lnTo>
                  <a:pt x="247650" y="0"/>
                </a:lnTo>
                <a:lnTo>
                  <a:pt x="704850" y="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7" name="TextBox 86">
            <a:extLst>
              <a:ext uri="{FF2B5EF4-FFF2-40B4-BE49-F238E27FC236}">
                <a16:creationId xmlns="" xmlns:a16="http://schemas.microsoft.com/office/drawing/2014/main" id="{5814F9B1-B6DA-4D89-1509-C9A857F66DAF}"/>
              </a:ext>
            </a:extLst>
          </p:cNvPr>
          <p:cNvSpPr txBox="1"/>
          <p:nvPr/>
        </p:nvSpPr>
        <p:spPr>
          <a:xfrm>
            <a:off x="6305550" y="2567702"/>
            <a:ext cx="840999" cy="338554"/>
          </a:xfrm>
          <a:prstGeom prst="rect">
            <a:avLst/>
          </a:prstGeom>
          <a:noFill/>
        </p:spPr>
        <p:txBody>
          <a:bodyPr wrap="none" rtlCol="0">
            <a:spAutoFit/>
          </a:bodyPr>
          <a:lstStyle/>
          <a:p>
            <a:r>
              <a:rPr lang="en-US" altLang="ko-KR" sz="1600" dirty="0"/>
              <a:t>Training</a:t>
            </a:r>
            <a:endParaRPr lang="ko-KR" altLang="en-US" sz="1600" dirty="0"/>
          </a:p>
        </p:txBody>
      </p:sp>
      <p:cxnSp>
        <p:nvCxnSpPr>
          <p:cNvPr id="89" name="직선 화살표 연결선 88">
            <a:extLst>
              <a:ext uri="{FF2B5EF4-FFF2-40B4-BE49-F238E27FC236}">
                <a16:creationId xmlns="" xmlns:a16="http://schemas.microsoft.com/office/drawing/2014/main" id="{EA569BFA-CEEA-9358-8AAF-FD8DAE6EFC4A}"/>
              </a:ext>
            </a:extLst>
          </p:cNvPr>
          <p:cNvCxnSpPr>
            <a:cxnSpLocks/>
          </p:cNvCxnSpPr>
          <p:nvPr/>
        </p:nvCxnSpPr>
        <p:spPr>
          <a:xfrm>
            <a:off x="6181725" y="2924175"/>
            <a:ext cx="111442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직선 화살표 연결선 91">
            <a:extLst>
              <a:ext uri="{FF2B5EF4-FFF2-40B4-BE49-F238E27FC236}">
                <a16:creationId xmlns="" xmlns:a16="http://schemas.microsoft.com/office/drawing/2014/main" id="{FFAA720C-1287-179C-83F1-FD90481AB143}"/>
              </a:ext>
            </a:extLst>
          </p:cNvPr>
          <p:cNvCxnSpPr>
            <a:cxnSpLocks/>
          </p:cNvCxnSpPr>
          <p:nvPr/>
        </p:nvCxnSpPr>
        <p:spPr>
          <a:xfrm>
            <a:off x="3695700" y="2790825"/>
            <a:ext cx="9144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 xmlns:a16="http://schemas.microsoft.com/office/drawing/2014/main" id="{F20B40E2-5333-0D29-1979-961DE94460C0}"/>
              </a:ext>
            </a:extLst>
          </p:cNvPr>
          <p:cNvSpPr txBox="1"/>
          <p:nvPr/>
        </p:nvSpPr>
        <p:spPr>
          <a:xfrm>
            <a:off x="7620000" y="2062162"/>
            <a:ext cx="627095" cy="338554"/>
          </a:xfrm>
          <a:prstGeom prst="rect">
            <a:avLst/>
          </a:prstGeom>
          <a:noFill/>
        </p:spPr>
        <p:txBody>
          <a:bodyPr wrap="none" rtlCol="0">
            <a:spAutoFit/>
          </a:bodyPr>
          <a:lstStyle/>
          <a:p>
            <a:r>
              <a:rPr lang="en-US" altLang="ko-KR" sz="1600" dirty="0"/>
              <a:t>Input</a:t>
            </a:r>
            <a:endParaRPr lang="ko-KR" altLang="en-US" sz="1600" dirty="0"/>
          </a:p>
        </p:txBody>
      </p:sp>
      <p:sp>
        <p:nvSpPr>
          <p:cNvPr id="96" name="자유형: 도형 95">
            <a:extLst>
              <a:ext uri="{FF2B5EF4-FFF2-40B4-BE49-F238E27FC236}">
                <a16:creationId xmlns="" xmlns:a16="http://schemas.microsoft.com/office/drawing/2014/main" id="{084F9C6C-507D-8C77-45BE-E7E5AE709F59}"/>
              </a:ext>
            </a:extLst>
          </p:cNvPr>
          <p:cNvSpPr/>
          <p:nvPr/>
        </p:nvSpPr>
        <p:spPr>
          <a:xfrm>
            <a:off x="695325" y="1666875"/>
            <a:ext cx="7543800" cy="742950"/>
          </a:xfrm>
          <a:custGeom>
            <a:avLst/>
            <a:gdLst>
              <a:gd name="connsiteX0" fmla="*/ 0 w 7543800"/>
              <a:gd name="connsiteY0" fmla="*/ 428625 h 742950"/>
              <a:gd name="connsiteX1" fmla="*/ 0 w 7543800"/>
              <a:gd name="connsiteY1" fmla="*/ 0 h 742950"/>
              <a:gd name="connsiteX2" fmla="*/ 7543800 w 7543800"/>
              <a:gd name="connsiteY2" fmla="*/ 0 h 742950"/>
              <a:gd name="connsiteX3" fmla="*/ 7543800 w 7543800"/>
              <a:gd name="connsiteY3" fmla="*/ 742950 h 742950"/>
            </a:gdLst>
            <a:ahLst/>
            <a:cxnLst>
              <a:cxn ang="0">
                <a:pos x="connsiteX0" y="connsiteY0"/>
              </a:cxn>
              <a:cxn ang="0">
                <a:pos x="connsiteX1" y="connsiteY1"/>
              </a:cxn>
              <a:cxn ang="0">
                <a:pos x="connsiteX2" y="connsiteY2"/>
              </a:cxn>
              <a:cxn ang="0">
                <a:pos x="connsiteX3" y="connsiteY3"/>
              </a:cxn>
            </a:cxnLst>
            <a:rect l="l" t="t" r="r" b="b"/>
            <a:pathLst>
              <a:path w="7543800" h="742950">
                <a:moveTo>
                  <a:pt x="0" y="428625"/>
                </a:moveTo>
                <a:lnTo>
                  <a:pt x="0" y="0"/>
                </a:lnTo>
                <a:lnTo>
                  <a:pt x="7543800" y="0"/>
                </a:lnTo>
                <a:lnTo>
                  <a:pt x="7543800" y="74295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97" name="TextBox 96">
            <a:extLst>
              <a:ext uri="{FF2B5EF4-FFF2-40B4-BE49-F238E27FC236}">
                <a16:creationId xmlns="" xmlns:a16="http://schemas.microsoft.com/office/drawing/2014/main" id="{EFA6E6DF-A290-EDBF-9702-431EDCA117EC}"/>
              </a:ext>
            </a:extLst>
          </p:cNvPr>
          <p:cNvSpPr txBox="1"/>
          <p:nvPr/>
        </p:nvSpPr>
        <p:spPr>
          <a:xfrm>
            <a:off x="7466111" y="3452812"/>
            <a:ext cx="780984" cy="338554"/>
          </a:xfrm>
          <a:prstGeom prst="rect">
            <a:avLst/>
          </a:prstGeom>
          <a:noFill/>
        </p:spPr>
        <p:txBody>
          <a:bodyPr wrap="none" rtlCol="0">
            <a:spAutoFit/>
          </a:bodyPr>
          <a:lstStyle/>
          <a:p>
            <a:pPr algn="r"/>
            <a:r>
              <a:rPr lang="en-US" altLang="ko-KR" sz="1600" dirty="0"/>
              <a:t>Output</a:t>
            </a:r>
            <a:endParaRPr lang="ko-KR" altLang="en-US" sz="1600" dirty="0"/>
          </a:p>
        </p:txBody>
      </p:sp>
      <p:cxnSp>
        <p:nvCxnSpPr>
          <p:cNvPr id="98" name="직선 화살표 연결선 97">
            <a:extLst>
              <a:ext uri="{FF2B5EF4-FFF2-40B4-BE49-F238E27FC236}">
                <a16:creationId xmlns="" xmlns:a16="http://schemas.microsoft.com/office/drawing/2014/main" id="{4B243F38-202B-97F3-F616-B65E7ECC2D2B}"/>
              </a:ext>
            </a:extLst>
          </p:cNvPr>
          <p:cNvCxnSpPr>
            <a:cxnSpLocks/>
          </p:cNvCxnSpPr>
          <p:nvPr/>
        </p:nvCxnSpPr>
        <p:spPr>
          <a:xfrm>
            <a:off x="8262938" y="3462338"/>
            <a:ext cx="0" cy="4048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직사각형 101">
            <a:extLst>
              <a:ext uri="{FF2B5EF4-FFF2-40B4-BE49-F238E27FC236}">
                <a16:creationId xmlns="" xmlns:a16="http://schemas.microsoft.com/office/drawing/2014/main" id="{9327D5D4-A104-7E2B-0AE4-2EFA17E2BD79}"/>
              </a:ext>
            </a:extLst>
          </p:cNvPr>
          <p:cNvSpPr/>
          <p:nvPr/>
        </p:nvSpPr>
        <p:spPr>
          <a:xfrm>
            <a:off x="6419850" y="3892631"/>
            <a:ext cx="2600325" cy="77461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Protected scientific code</a:t>
            </a:r>
            <a:br>
              <a:rPr lang="en-US" altLang="ko-KR" sz="1600" dirty="0"/>
            </a:br>
            <a:r>
              <a:rPr lang="en-US" altLang="ko-KR" sz="1600" dirty="0"/>
              <a:t>that replicates</a:t>
            </a:r>
            <a:br>
              <a:rPr lang="en-US" altLang="ko-KR" sz="1600" dirty="0"/>
            </a:br>
            <a:r>
              <a:rPr lang="en-US" altLang="ko-KR" sz="1600" dirty="0"/>
              <a:t>SOC-generating instructions</a:t>
            </a:r>
            <a:endParaRPr lang="ko-KR" altLang="en-US" sz="1600" dirty="0"/>
          </a:p>
        </p:txBody>
      </p:sp>
      <p:sp>
        <p:nvSpPr>
          <p:cNvPr id="7" name="TextBox 6">
            <a:extLst>
              <a:ext uri="{FF2B5EF4-FFF2-40B4-BE49-F238E27FC236}">
                <a16:creationId xmlns="" xmlns:a16="http://schemas.microsoft.com/office/drawing/2014/main" id="{0E9D0ED4-B461-6789-A000-A42C5F0F317E}"/>
              </a:ext>
            </a:extLst>
          </p:cNvPr>
          <p:cNvSpPr txBox="1"/>
          <p:nvPr/>
        </p:nvSpPr>
        <p:spPr>
          <a:xfrm>
            <a:off x="5990611" y="14914"/>
            <a:ext cx="3168629" cy="466281"/>
          </a:xfrm>
          <a:prstGeom prst="rect">
            <a:avLst/>
          </a:prstGeom>
          <a:noFill/>
        </p:spPr>
        <p:txBody>
          <a:bodyPr wrap="square">
            <a:spAutoFit/>
          </a:bodyPr>
          <a:lstStyle/>
          <a:p>
            <a:pPr>
              <a:lnSpc>
                <a:spcPct val="90000"/>
              </a:lnSpc>
            </a:pPr>
            <a:r>
              <a:rPr lang="de-DE" altLang="ko-KR" sz="900" dirty="0">
                <a:solidFill>
                  <a:schemeClr val="bg1"/>
                </a:solidFill>
              </a:rPr>
              <a:t>[Laguna '16] Laguna, Ignacio, et al. Ipas: Intelligent protection against silent output corruption in scientific applications, CGO 2016</a:t>
            </a:r>
          </a:p>
        </p:txBody>
      </p:sp>
    </p:spTree>
    <p:extLst>
      <p:ext uri="{BB962C8B-B14F-4D97-AF65-F5344CB8AC3E}">
        <p14:creationId xmlns:p14="http://schemas.microsoft.com/office/powerpoint/2010/main" val="25443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a:off x="421407" y="2186609"/>
            <a:ext cx="2751152" cy="258065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a:solidFill>
                <a:schemeClr val="dk1"/>
              </a:solidFill>
            </a:endParaRPr>
          </a:p>
        </p:txBody>
      </p:sp>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16788"/>
            <a:ext cx="8817026" cy="3615910"/>
          </a:xfrm>
        </p:spPr>
        <p:txBody>
          <a:bodyPr/>
          <a:lstStyle/>
          <a:p>
            <a:r>
              <a:rPr lang="en-US" dirty="0" smtClean="0"/>
              <a:t>Efficient Identification of Critical Faults in </a:t>
            </a:r>
            <a:r>
              <a:rPr lang="en-US" dirty="0" err="1" smtClean="0"/>
              <a:t>Memristor</a:t>
            </a:r>
            <a:r>
              <a:rPr lang="en-US" dirty="0" smtClean="0"/>
              <a:t> Crossbars</a:t>
            </a:r>
            <a:br>
              <a:rPr lang="en-US" dirty="0" smtClean="0"/>
            </a:br>
            <a:r>
              <a:rPr lang="en-US" dirty="0" smtClean="0"/>
              <a:t>for Deep Neural Networks </a:t>
            </a:r>
            <a:r>
              <a:rPr lang="en-US" baseline="30000" dirty="0" smtClean="0"/>
              <a:t>[</a:t>
            </a:r>
            <a:r>
              <a:rPr lang="en-US" baseline="30000" dirty="0"/>
              <a:t>Chen '21]</a:t>
            </a:r>
            <a:endParaRPr lang="de-DE" baseline="30000" dirty="0"/>
          </a:p>
          <a:p>
            <a:pPr lvl="1">
              <a:lnSpc>
                <a:spcPct val="85000"/>
              </a:lnSpc>
            </a:pPr>
            <a:r>
              <a:rPr lang="de-DE" b="0" dirty="0"/>
              <a:t>Protects DNN-mapped memristor crossbars by classifying critical faults (CFs)</a:t>
            </a:r>
          </a:p>
          <a:p>
            <a:pPr lvl="2">
              <a:lnSpc>
                <a:spcPct val="85000"/>
              </a:lnSpc>
            </a:pPr>
            <a:r>
              <a:rPr lang="en-US" sz="1800" b="0" dirty="0"/>
              <a:t>Generating input: exhaustive fault injection is impractical (&lt; 0.1% faults are critical)</a:t>
            </a:r>
            <a:endParaRPr lang="de-DE" sz="1800" b="0" dirty="0"/>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spc="-40" dirty="0"/>
              <a:t>2. </a:t>
            </a:r>
            <a:r>
              <a:rPr lang="de-DE" altLang="ko-KR" sz="2400" spc="-40" dirty="0"/>
              <a:t>ML-based Selective Protection:</a:t>
            </a:r>
            <a:br>
              <a:rPr lang="de-DE" altLang="ko-KR" sz="2400" spc="-40" dirty="0"/>
            </a:br>
            <a:r>
              <a:rPr lang="de-DE" altLang="ko-KR" sz="2400" dirty="0" smtClean="0"/>
              <a:t>C-2) </a:t>
            </a:r>
            <a:r>
              <a:rPr lang="de-DE" altLang="ko-KR" sz="2400" spc="-40" dirty="0" smtClean="0"/>
              <a:t>Selective </a:t>
            </a:r>
            <a:r>
              <a:rPr lang="de-DE" altLang="ko-KR" sz="2400" spc="-40" dirty="0"/>
              <a:t>Memristor Protection (1/2)</a:t>
            </a:r>
            <a:endParaRPr lang="de-DE" sz="2400" spc="-4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16</a:t>
            </a:fld>
            <a:endParaRPr lang="en-US" noProof="1"/>
          </a:p>
        </p:txBody>
      </p:sp>
      <p:sp>
        <p:nvSpPr>
          <p:cNvPr id="19" name="직사각형 18">
            <a:extLst>
              <a:ext uri="{FF2B5EF4-FFF2-40B4-BE49-F238E27FC236}">
                <a16:creationId xmlns="" xmlns:a16="http://schemas.microsoft.com/office/drawing/2014/main" id="{C55792D3-BD5A-148C-09EF-F9CEE29C0417}"/>
              </a:ext>
            </a:extLst>
          </p:cNvPr>
          <p:cNvSpPr/>
          <p:nvPr/>
        </p:nvSpPr>
        <p:spPr>
          <a:xfrm>
            <a:off x="4325578" y="2653318"/>
            <a:ext cx="1800226" cy="59886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Problem solving</a:t>
            </a:r>
            <a:br>
              <a:rPr lang="en-US" altLang="ko-KR" sz="1600" dirty="0"/>
            </a:br>
            <a:r>
              <a:rPr lang="en-US" altLang="ko-KR" sz="1600" dirty="0"/>
              <a:t>by gradient ascent</a:t>
            </a:r>
            <a:endParaRPr lang="ko-KR" altLang="en-US" sz="1600" dirty="0"/>
          </a:p>
        </p:txBody>
      </p:sp>
      <p:sp>
        <p:nvSpPr>
          <p:cNvPr id="31" name="순서도: 자기 디스크 30">
            <a:extLst>
              <a:ext uri="{FF2B5EF4-FFF2-40B4-BE49-F238E27FC236}">
                <a16:creationId xmlns="" xmlns:a16="http://schemas.microsoft.com/office/drawing/2014/main" id="{C2473956-2E9D-7E1E-A563-18890B77884B}"/>
              </a:ext>
            </a:extLst>
          </p:cNvPr>
          <p:cNvSpPr/>
          <p:nvPr/>
        </p:nvSpPr>
        <p:spPr>
          <a:xfrm>
            <a:off x="7501454" y="2571750"/>
            <a:ext cx="1453859" cy="703889"/>
          </a:xfrm>
          <a:prstGeom prst="flowChartMagneticDisk">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 xmlns:a16="http://schemas.microsoft.com/office/drawing/2014/main" id="{80BD5307-7FED-8BA0-E45A-6D152EAE320E}"/>
              </a:ext>
            </a:extLst>
          </p:cNvPr>
          <p:cNvSpPr txBox="1"/>
          <p:nvPr/>
        </p:nvSpPr>
        <p:spPr>
          <a:xfrm>
            <a:off x="7817406" y="2193350"/>
            <a:ext cx="821956" cy="338554"/>
          </a:xfrm>
          <a:prstGeom prst="rect">
            <a:avLst/>
          </a:prstGeom>
          <a:noFill/>
        </p:spPr>
        <p:txBody>
          <a:bodyPr wrap="none" rtlCol="0">
            <a:spAutoFit/>
          </a:bodyPr>
          <a:lstStyle/>
          <a:p>
            <a:pPr algn="ctr"/>
            <a:r>
              <a:rPr lang="en-US" altLang="ko-KR" sz="1600" dirty="0"/>
              <a:t>Dataset</a:t>
            </a:r>
            <a:endParaRPr lang="ko-KR" altLang="en-US" sz="1600" dirty="0"/>
          </a:p>
        </p:txBody>
      </p:sp>
      <p:sp>
        <p:nvSpPr>
          <p:cNvPr id="42" name="순서도: 자기 디스크 41">
            <a:extLst>
              <a:ext uri="{FF2B5EF4-FFF2-40B4-BE49-F238E27FC236}">
                <a16:creationId xmlns="" xmlns:a16="http://schemas.microsoft.com/office/drawing/2014/main" id="{72159106-E800-6B72-A1AE-D9797B7446B1}"/>
              </a:ext>
            </a:extLst>
          </p:cNvPr>
          <p:cNvSpPr/>
          <p:nvPr/>
        </p:nvSpPr>
        <p:spPr>
          <a:xfrm>
            <a:off x="7501454" y="3838212"/>
            <a:ext cx="1453859" cy="703889"/>
          </a:xfrm>
          <a:prstGeom prst="flowChartMagneticDisk">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a:extLst>
              <a:ext uri="{FF2B5EF4-FFF2-40B4-BE49-F238E27FC236}">
                <a16:creationId xmlns="" xmlns:a16="http://schemas.microsoft.com/office/drawing/2014/main" id="{A5507384-0223-F6B5-5F92-5FC6E81493DD}"/>
              </a:ext>
            </a:extLst>
          </p:cNvPr>
          <p:cNvSpPr txBox="1"/>
          <p:nvPr/>
        </p:nvSpPr>
        <p:spPr>
          <a:xfrm>
            <a:off x="7595526" y="2833005"/>
            <a:ext cx="1262525" cy="338554"/>
          </a:xfrm>
          <a:prstGeom prst="rect">
            <a:avLst/>
          </a:prstGeom>
          <a:noFill/>
        </p:spPr>
        <p:txBody>
          <a:bodyPr wrap="none" rtlCol="0">
            <a:spAutoFit/>
          </a:bodyPr>
          <a:lstStyle/>
          <a:p>
            <a:r>
              <a:rPr lang="en-US" altLang="ko-KR" sz="1600" dirty="0"/>
              <a:t>Critical faults</a:t>
            </a:r>
            <a:endParaRPr lang="ko-KR" altLang="en-US" sz="1600" dirty="0"/>
          </a:p>
        </p:txBody>
      </p:sp>
      <p:sp>
        <p:nvSpPr>
          <p:cNvPr id="44" name="TextBox 43">
            <a:extLst>
              <a:ext uri="{FF2B5EF4-FFF2-40B4-BE49-F238E27FC236}">
                <a16:creationId xmlns="" xmlns:a16="http://schemas.microsoft.com/office/drawing/2014/main" id="{2D7E88B8-B5CF-0FF0-F242-BC1EE3A5FB6D}"/>
              </a:ext>
            </a:extLst>
          </p:cNvPr>
          <p:cNvSpPr txBox="1"/>
          <p:nvPr/>
        </p:nvSpPr>
        <p:spPr>
          <a:xfrm>
            <a:off x="7605051" y="4133871"/>
            <a:ext cx="1262653" cy="338554"/>
          </a:xfrm>
          <a:prstGeom prst="rect">
            <a:avLst/>
          </a:prstGeom>
          <a:noFill/>
        </p:spPr>
        <p:txBody>
          <a:bodyPr wrap="none" rtlCol="0">
            <a:spAutoFit/>
          </a:bodyPr>
          <a:lstStyle/>
          <a:p>
            <a:r>
              <a:rPr lang="en-US" altLang="ko-KR" sz="1600" dirty="0"/>
              <a:t>Benign faults</a:t>
            </a:r>
            <a:endParaRPr lang="ko-KR" altLang="en-US" sz="1600" dirty="0"/>
          </a:p>
        </p:txBody>
      </p:sp>
      <p:sp>
        <p:nvSpPr>
          <p:cNvPr id="45" name="TextBox 44">
            <a:extLst>
              <a:ext uri="{FF2B5EF4-FFF2-40B4-BE49-F238E27FC236}">
                <a16:creationId xmlns="" xmlns:a16="http://schemas.microsoft.com/office/drawing/2014/main" id="{2D65CB67-DFD2-A5D4-3080-62311A911E12}"/>
              </a:ext>
            </a:extLst>
          </p:cNvPr>
          <p:cNvSpPr txBox="1"/>
          <p:nvPr/>
        </p:nvSpPr>
        <p:spPr>
          <a:xfrm>
            <a:off x="5043582" y="3704501"/>
            <a:ext cx="1625190" cy="830997"/>
          </a:xfrm>
          <a:prstGeom prst="rect">
            <a:avLst/>
          </a:prstGeom>
          <a:noFill/>
        </p:spPr>
        <p:txBody>
          <a:bodyPr wrap="none" rtlCol="0">
            <a:spAutoFit/>
          </a:bodyPr>
          <a:lstStyle/>
          <a:p>
            <a:pPr algn="ctr"/>
            <a:r>
              <a:rPr lang="en-US" altLang="ko-KR" sz="1600" dirty="0"/>
              <a:t>Benign faults</a:t>
            </a:r>
            <a:br>
              <a:rPr lang="en-US" altLang="ko-KR" sz="1600" dirty="0"/>
            </a:br>
            <a:r>
              <a:rPr lang="en-US" altLang="ko-KR" sz="1600" dirty="0" smtClean="0"/>
              <a:t>can be </a:t>
            </a:r>
            <a:r>
              <a:rPr lang="en-US" altLang="ko-KR" sz="1600" dirty="0"/>
              <a:t>generated</a:t>
            </a:r>
            <a:br>
              <a:rPr lang="en-US" altLang="ko-KR" sz="1600" dirty="0"/>
            </a:br>
            <a:r>
              <a:rPr lang="en-US" altLang="ko-KR" sz="1600" dirty="0"/>
              <a:t>by fault injection</a:t>
            </a:r>
            <a:endParaRPr lang="ko-KR" altLang="en-US" sz="1600" dirty="0"/>
          </a:p>
        </p:txBody>
      </p:sp>
      <p:sp>
        <p:nvSpPr>
          <p:cNvPr id="7" name="TextBox 6">
            <a:extLst>
              <a:ext uri="{FF2B5EF4-FFF2-40B4-BE49-F238E27FC236}">
                <a16:creationId xmlns="" xmlns:a16="http://schemas.microsoft.com/office/drawing/2014/main" id="{E742AF9B-A573-3F00-717F-31461749B87E}"/>
              </a:ext>
            </a:extLst>
          </p:cNvPr>
          <p:cNvSpPr txBox="1"/>
          <p:nvPr/>
        </p:nvSpPr>
        <p:spPr>
          <a:xfrm>
            <a:off x="5791200" y="5569"/>
            <a:ext cx="3362325" cy="466281"/>
          </a:xfrm>
          <a:prstGeom prst="rect">
            <a:avLst/>
          </a:prstGeom>
          <a:noFill/>
        </p:spPr>
        <p:txBody>
          <a:bodyPr wrap="square">
            <a:spAutoFit/>
          </a:bodyPr>
          <a:lstStyle/>
          <a:p>
            <a:pPr>
              <a:lnSpc>
                <a:spcPct val="90000"/>
              </a:lnSpc>
            </a:pPr>
            <a:r>
              <a:rPr lang="de-DE" altLang="ko-KR" sz="900" dirty="0">
                <a:solidFill>
                  <a:schemeClr val="bg1"/>
                </a:solidFill>
              </a:rPr>
              <a:t>[Chen '21] </a:t>
            </a:r>
            <a:r>
              <a:rPr lang="de-DE" altLang="ko-KR" sz="900" dirty="0" smtClean="0">
                <a:solidFill>
                  <a:schemeClr val="bg1"/>
                </a:solidFill>
              </a:rPr>
              <a:t>Chen, Ching-Yuan</a:t>
            </a:r>
            <a:r>
              <a:rPr lang="de-DE" altLang="ko-KR" sz="900" dirty="0">
                <a:solidFill>
                  <a:schemeClr val="bg1"/>
                </a:solidFill>
              </a:rPr>
              <a:t>; Chakrabarty, Krishnendu. Efficient identification of critical faults in memristor crossbars for deep neural networks. </a:t>
            </a:r>
            <a:r>
              <a:rPr lang="de-DE" altLang="ko-KR" sz="900" dirty="0" smtClean="0">
                <a:solidFill>
                  <a:schemeClr val="bg1"/>
                </a:solidFill>
              </a:rPr>
              <a:t>DATE 2021</a:t>
            </a:r>
            <a:endParaRPr lang="de-DE" altLang="ko-KR" sz="900" dirty="0">
              <a:solidFill>
                <a:schemeClr val="bg1"/>
              </a:solidFill>
            </a:endParaRPr>
          </a:p>
        </p:txBody>
      </p:sp>
      <p:cxnSp>
        <p:nvCxnSpPr>
          <p:cNvPr id="9" name="직선 화살표 연결선 8"/>
          <p:cNvCxnSpPr/>
          <p:nvPr/>
        </p:nvCxnSpPr>
        <p:spPr>
          <a:xfrm>
            <a:off x="6130456" y="2952750"/>
            <a:ext cx="128015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42D407E3-9CC6-3233-ED90-4DB0B9D55085}"/>
                  </a:ext>
                </a:extLst>
              </p:cNvPr>
              <p:cNvSpPr txBox="1"/>
              <p:nvPr/>
            </p:nvSpPr>
            <p:spPr>
              <a:xfrm>
                <a:off x="636345" y="2829243"/>
                <a:ext cx="2322538" cy="7184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ko-KR" sz="1600" b="0" i="1" smtClean="0">
                              <a:latin typeface="Cambria Math" panose="02040503050406030204" pitchFamily="18" charset="0"/>
                            </a:rPr>
                          </m:ctrlPr>
                        </m:funcPr>
                        <m:fName>
                          <m:limLow>
                            <m:limLowPr>
                              <m:ctrlPr>
                                <a:rPr lang="en-US" altLang="ko-KR" sz="1600" b="0" i="1" smtClean="0">
                                  <a:latin typeface="Cambria Math" panose="02040503050406030204" pitchFamily="18" charset="0"/>
                                </a:rPr>
                              </m:ctrlPr>
                            </m:limLowPr>
                            <m:e>
                              <m:r>
                                <m:rPr>
                                  <m:sty m:val="p"/>
                                </m:rPr>
                                <a:rPr lang="en-US" altLang="ko-KR" sz="1600" b="0" i="0" smtClean="0">
                                  <a:latin typeface="Cambria Math" panose="02040503050406030204" pitchFamily="18" charset="0"/>
                                </a:rPr>
                                <m:t>max</m:t>
                              </m:r>
                            </m:e>
                            <m:lim>
                              <m:r>
                                <m:rPr>
                                  <m:sty m:val="p"/>
                                </m:rPr>
                                <a:rPr lang="en-US" altLang="ko-KR" sz="1600" b="0" i="0" smtClean="0">
                                  <a:latin typeface="Cambria Math" panose="02040503050406030204" pitchFamily="18" charset="0"/>
                                </a:rPr>
                                <m:t>Δ</m:t>
                              </m:r>
                            </m:lim>
                          </m:limLow>
                        </m:fName>
                        <m:e>
                          <m:nary>
                            <m:naryPr>
                              <m:chr m:val="∑"/>
                              <m:supHide m:val="on"/>
                              <m:ctrlPr>
                                <a:rPr lang="en-US" altLang="ko-KR" sz="1600" b="0" i="1" smtClean="0">
                                  <a:latin typeface="Cambria Math" panose="02040503050406030204" pitchFamily="18" charset="0"/>
                                </a:rPr>
                              </m:ctrlPr>
                            </m:naryPr>
                            <m:sub>
                              <m:d>
                                <m:dPr>
                                  <m:ctrlPr>
                                    <a:rPr lang="en-US" altLang="ko-KR" sz="1600" b="0" i="1" smtClean="0">
                                      <a:latin typeface="Cambria Math" panose="02040503050406030204" pitchFamily="18" charset="0"/>
                                    </a:rPr>
                                  </m:ctrlPr>
                                </m:dPr>
                                <m:e>
                                  <m:r>
                                    <m:rPr>
                                      <m:brk m:alnAt="7"/>
                                    </m:rPr>
                                    <a:rPr lang="en-US" altLang="ko-KR" sz="1600" b="0" i="1" smtClean="0">
                                      <a:latin typeface="Cambria Math" panose="02040503050406030204" pitchFamily="18" charset="0"/>
                                    </a:rPr>
                                    <m:t>𝑥</m:t>
                                  </m:r>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𝑦</m:t>
                                  </m:r>
                                </m:e>
                              </m:d>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𝒟</m:t>
                              </m:r>
                            </m:sub>
                            <m:sup/>
                            <m:e>
                              <m:r>
                                <a:rPr lang="en-US" altLang="ko-KR" sz="1600" b="0" i="1" smtClean="0">
                                  <a:latin typeface="Cambria Math" panose="02040503050406030204" pitchFamily="18" charset="0"/>
                                </a:rPr>
                                <m:t>ℒ</m:t>
                              </m:r>
                              <m:d>
                                <m:dPr>
                                  <m:ctrlPr>
                                    <a:rPr lang="en-US" altLang="ko-KR" sz="1600" b="0" i="1" smtClean="0">
                                      <a:latin typeface="Cambria Math" panose="02040503050406030204" pitchFamily="18" charset="0"/>
                                    </a:rPr>
                                  </m:ctrlPr>
                                </m:dPr>
                                <m:e>
                                  <m:sSub>
                                    <m:sSubPr>
                                      <m:ctrlPr>
                                        <a:rPr lang="en-US" altLang="ko-KR" sz="1600" b="0" i="1" smtClean="0">
                                          <a:latin typeface="Cambria Math" panose="02040503050406030204" pitchFamily="18" charset="0"/>
                                        </a:rPr>
                                      </m:ctrlPr>
                                    </m:sSubPr>
                                    <m:e>
                                      <m:r>
                                        <a:rPr lang="en-US" altLang="ko-KR" sz="1600" b="0" i="1" smtClean="0">
                                          <a:latin typeface="Cambria Math" panose="02040503050406030204" pitchFamily="18" charset="0"/>
                                        </a:rPr>
                                        <m:t>𝐹</m:t>
                                      </m:r>
                                    </m:e>
                                    <m:sub>
                                      <m:r>
                                        <m:rPr>
                                          <m:sty m:val="p"/>
                                        </m:rPr>
                                        <a:rPr lang="en-US" altLang="ko-KR" sz="1600" b="0" i="0" smtClean="0">
                                          <a:latin typeface="Cambria Math" panose="02040503050406030204" pitchFamily="18" charset="0"/>
                                        </a:rPr>
                                        <m:t>Θ</m:t>
                                      </m:r>
                                      <m:r>
                                        <a:rPr lang="en-US" altLang="ko-KR" sz="1600" b="0" i="1" smtClean="0">
                                          <a:latin typeface="Cambria Math" panose="02040503050406030204" pitchFamily="18" charset="0"/>
                                        </a:rPr>
                                        <m:t>+</m:t>
                                      </m:r>
                                      <m:r>
                                        <m:rPr>
                                          <m:sty m:val="p"/>
                                        </m:rPr>
                                        <a:rPr lang="en-US" altLang="ko-KR" sz="1600" b="0" i="0" smtClean="0">
                                          <a:latin typeface="Cambria Math" panose="02040503050406030204" pitchFamily="18" charset="0"/>
                                        </a:rPr>
                                        <m:t>Δ</m:t>
                                      </m:r>
                                    </m:sub>
                                  </m:sSub>
                                  <m:d>
                                    <m:dPr>
                                      <m:ctrlPr>
                                        <a:rPr lang="en-US" altLang="ko-KR" sz="1600" b="0" i="1" smtClean="0">
                                          <a:latin typeface="Cambria Math" panose="02040503050406030204" pitchFamily="18" charset="0"/>
                                        </a:rPr>
                                      </m:ctrlPr>
                                    </m:dPr>
                                    <m:e>
                                      <m:r>
                                        <a:rPr lang="en-US" altLang="ko-KR" sz="1600" b="0" i="1" smtClean="0">
                                          <a:latin typeface="Cambria Math" panose="02040503050406030204" pitchFamily="18" charset="0"/>
                                        </a:rPr>
                                        <m:t>𝑥</m:t>
                                      </m:r>
                                    </m:e>
                                  </m:d>
                                  <m:r>
                                    <a:rPr lang="en-US" altLang="ko-KR" sz="1600" b="0" i="1" smtClean="0">
                                      <a:latin typeface="Cambria Math" panose="02040503050406030204" pitchFamily="18" charset="0"/>
                                    </a:rPr>
                                    <m:t>,</m:t>
                                  </m:r>
                                  <m:r>
                                    <a:rPr lang="en-US" altLang="ko-KR" sz="1600" b="0" i="1" smtClean="0">
                                      <a:latin typeface="Cambria Math" panose="02040503050406030204" pitchFamily="18" charset="0"/>
                                    </a:rPr>
                                    <m:t>𝑦</m:t>
                                  </m:r>
                                </m:e>
                              </m:d>
                            </m:e>
                          </m:nary>
                        </m:e>
                      </m:func>
                    </m:oMath>
                  </m:oMathPara>
                </a14:m>
                <a:endParaRPr lang="ko-KR" altLang="en-US" sz="1600" dirty="0"/>
              </a:p>
            </p:txBody>
          </p:sp>
        </mc:Choice>
        <mc:Fallback xmlns="">
          <p:sp>
            <p:nvSpPr>
              <p:cNvPr id="28" name="TextBox 27">
                <a:extLst>
                  <a:ext uri="{FF2B5EF4-FFF2-40B4-BE49-F238E27FC236}">
                    <a16:creationId xmlns="" xmlns:a16="http://schemas.microsoft.com/office/drawing/2014/main" xmlns:a14="http://schemas.microsoft.com/office/drawing/2010/main" id="{42D407E3-9CC6-3233-ED90-4DB0B9D55085}"/>
                  </a:ext>
                </a:extLst>
              </p:cNvPr>
              <p:cNvSpPr txBox="1">
                <a:spLocks noRot="1" noChangeAspect="1" noMove="1" noResize="1" noEditPoints="1" noAdjustHandles="1" noChangeArrowheads="1" noChangeShapeType="1" noTextEdit="1"/>
              </p:cNvSpPr>
              <p:nvPr/>
            </p:nvSpPr>
            <p:spPr>
              <a:xfrm>
                <a:off x="636345" y="2829243"/>
                <a:ext cx="2322538" cy="718466"/>
              </a:xfrm>
              <a:prstGeom prst="rect">
                <a:avLst/>
              </a:prstGeom>
              <a:blipFill rotWithShape="0">
                <a:blip r:embed="rId3"/>
                <a:stretch>
                  <a:fillRect/>
                </a:stretch>
              </a:blipFill>
            </p:spPr>
            <p:txBody>
              <a:bodyPr/>
              <a:lstStyle/>
              <a:p>
                <a:r>
                  <a:rPr lang="ko-KR" altLang="en-US">
                    <a:noFill/>
                  </a:rPr>
                  <a:t> </a:t>
                </a:r>
              </a:p>
            </p:txBody>
          </p:sp>
        </mc:Fallback>
      </mc:AlternateContent>
      <p:sp>
        <p:nvSpPr>
          <p:cNvPr id="29" name="TextBox 28">
            <a:extLst>
              <a:ext uri="{FF2B5EF4-FFF2-40B4-BE49-F238E27FC236}">
                <a16:creationId xmlns="" xmlns:a16="http://schemas.microsoft.com/office/drawing/2014/main" id="{02C7D23A-411E-5641-A511-1EAC5DCAE2A8}"/>
              </a:ext>
            </a:extLst>
          </p:cNvPr>
          <p:cNvSpPr txBox="1"/>
          <p:nvPr/>
        </p:nvSpPr>
        <p:spPr>
          <a:xfrm>
            <a:off x="381650" y="2155880"/>
            <a:ext cx="2831929" cy="830997"/>
          </a:xfrm>
          <a:prstGeom prst="rect">
            <a:avLst/>
          </a:prstGeom>
          <a:noFill/>
        </p:spPr>
        <p:txBody>
          <a:bodyPr wrap="none" rtlCol="0">
            <a:spAutoFit/>
          </a:bodyPr>
          <a:lstStyle/>
          <a:p>
            <a:pPr algn="ctr"/>
            <a:r>
              <a:rPr lang="en-US" altLang="ko-KR" sz="1600" dirty="0"/>
              <a:t>Optimization problem:</a:t>
            </a:r>
            <a:br>
              <a:rPr lang="en-US" altLang="ko-KR" sz="1600" dirty="0"/>
            </a:br>
            <a:r>
              <a:rPr lang="en-US" altLang="ko-KR" sz="1600" dirty="0"/>
              <a:t>Goal: Finding fault matrix </a:t>
            </a:r>
            <a:r>
              <a:rPr lang="el-GR" altLang="ko-KR" sz="1600" dirty="0"/>
              <a:t>Δ</a:t>
            </a:r>
            <a:r>
              <a:rPr lang="en-US" altLang="ko-KR" sz="1600" dirty="0"/>
              <a:t/>
            </a:r>
            <a:br>
              <a:rPr lang="en-US" altLang="ko-KR" sz="1600" dirty="0"/>
            </a:br>
            <a:r>
              <a:rPr lang="en-US" altLang="ko-KR" sz="1600" dirty="0"/>
              <a:t>that maximizes misclassification</a:t>
            </a:r>
            <a:endParaRPr lang="ko-KR" altLang="en-US" sz="1600" dirty="0"/>
          </a:p>
        </p:txBody>
      </p:sp>
      <p:cxnSp>
        <p:nvCxnSpPr>
          <p:cNvPr id="30" name="직선 화살표 연결선 29"/>
          <p:cNvCxnSpPr/>
          <p:nvPr/>
        </p:nvCxnSpPr>
        <p:spPr>
          <a:xfrm>
            <a:off x="6832807" y="4161866"/>
            <a:ext cx="51434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3164619" y="2194560"/>
            <a:ext cx="1156307" cy="458758"/>
          </a:xfrm>
          <a:prstGeom prst="line">
            <a:avLst/>
          </a:prstGeom>
          <a:ln w="19050"/>
        </p:spPr>
        <p:style>
          <a:lnRef idx="2">
            <a:schemeClr val="dk1"/>
          </a:lnRef>
          <a:fillRef idx="1">
            <a:schemeClr val="lt1"/>
          </a:fillRef>
          <a:effectRef idx="0">
            <a:schemeClr val="dk1"/>
          </a:effectRef>
          <a:fontRef idx="minor">
            <a:schemeClr val="dk1"/>
          </a:fontRef>
        </p:style>
      </p:cxnSp>
      <p:cxnSp>
        <p:nvCxnSpPr>
          <p:cNvPr id="36" name="직선 연결선 35"/>
          <p:cNvCxnSpPr/>
          <p:nvPr/>
        </p:nvCxnSpPr>
        <p:spPr>
          <a:xfrm flipH="1">
            <a:off x="3164619" y="3252182"/>
            <a:ext cx="1156307" cy="1526552"/>
          </a:xfrm>
          <a:prstGeom prst="line">
            <a:avLst/>
          </a:prstGeom>
          <a:ln w="19050"/>
        </p:spPr>
        <p:style>
          <a:lnRef idx="2">
            <a:schemeClr val="dk1"/>
          </a:lnRef>
          <a:fillRef idx="1">
            <a:schemeClr val="lt1"/>
          </a:fillRef>
          <a:effectRef idx="0">
            <a:schemeClr val="dk1"/>
          </a:effectRef>
          <a:fontRef idx="minor">
            <a:schemeClr val="dk1"/>
          </a:fontRef>
        </p:style>
      </p:cxnSp>
      <p:grpSp>
        <p:nvGrpSpPr>
          <p:cNvPr id="40" name="그룹 39">
            <a:extLst>
              <a:ext uri="{FF2B5EF4-FFF2-40B4-BE49-F238E27FC236}">
                <a16:creationId xmlns="" xmlns:a16="http://schemas.microsoft.com/office/drawing/2014/main" id="{8E58A41E-49F3-A17C-E234-002B6EA2688F}"/>
              </a:ext>
            </a:extLst>
          </p:cNvPr>
          <p:cNvGrpSpPr/>
          <p:nvPr/>
        </p:nvGrpSpPr>
        <p:grpSpPr>
          <a:xfrm>
            <a:off x="507861" y="3590946"/>
            <a:ext cx="1085850" cy="1085850"/>
            <a:chOff x="5934085" y="3552828"/>
            <a:chExt cx="1085850" cy="1085850"/>
          </a:xfrm>
        </p:grpSpPr>
        <p:grpSp>
          <p:nvGrpSpPr>
            <p:cNvPr id="41" name="그룹 40">
              <a:extLst>
                <a:ext uri="{FF2B5EF4-FFF2-40B4-BE49-F238E27FC236}">
                  <a16:creationId xmlns="" xmlns:a16="http://schemas.microsoft.com/office/drawing/2014/main" id="{10FFFED2-66EF-02C2-A7E3-A002D8DA7334}"/>
                </a:ext>
              </a:extLst>
            </p:cNvPr>
            <p:cNvGrpSpPr/>
            <p:nvPr/>
          </p:nvGrpSpPr>
          <p:grpSpPr>
            <a:xfrm>
              <a:off x="5934085" y="3552828"/>
              <a:ext cx="1085850" cy="1085850"/>
              <a:chOff x="5724531" y="3552828"/>
              <a:chExt cx="1085850" cy="1085850"/>
            </a:xfrm>
          </p:grpSpPr>
          <p:grpSp>
            <p:nvGrpSpPr>
              <p:cNvPr id="48" name="그룹 47">
                <a:extLst>
                  <a:ext uri="{FF2B5EF4-FFF2-40B4-BE49-F238E27FC236}">
                    <a16:creationId xmlns="" xmlns:a16="http://schemas.microsoft.com/office/drawing/2014/main" id="{0C1CF0EA-13FC-8A9C-0ED7-7FC6CBF30580}"/>
                  </a:ext>
                </a:extLst>
              </p:cNvPr>
              <p:cNvGrpSpPr/>
              <p:nvPr/>
            </p:nvGrpSpPr>
            <p:grpSpPr>
              <a:xfrm>
                <a:off x="5724531" y="3552828"/>
                <a:ext cx="1085850" cy="1085850"/>
                <a:chOff x="3676650" y="3186116"/>
                <a:chExt cx="1085850" cy="1085850"/>
              </a:xfrm>
            </p:grpSpPr>
            <p:grpSp>
              <p:nvGrpSpPr>
                <p:cNvPr id="114" name="그룹 113">
                  <a:extLst>
                    <a:ext uri="{FF2B5EF4-FFF2-40B4-BE49-F238E27FC236}">
                      <a16:creationId xmlns="" xmlns:a16="http://schemas.microsoft.com/office/drawing/2014/main" id="{95A02C25-DA31-E300-330D-2D2EA82B4953}"/>
                    </a:ext>
                  </a:extLst>
                </p:cNvPr>
                <p:cNvGrpSpPr/>
                <p:nvPr/>
              </p:nvGrpSpPr>
              <p:grpSpPr>
                <a:xfrm>
                  <a:off x="3676650" y="3319463"/>
                  <a:ext cx="1085850" cy="695335"/>
                  <a:chOff x="3676650" y="3319463"/>
                  <a:chExt cx="1085850" cy="695335"/>
                </a:xfrm>
              </p:grpSpPr>
              <p:cxnSp>
                <p:nvCxnSpPr>
                  <p:cNvPr id="120" name="직선 연결선 119">
                    <a:extLst>
                      <a:ext uri="{FF2B5EF4-FFF2-40B4-BE49-F238E27FC236}">
                        <a16:creationId xmlns="" xmlns:a16="http://schemas.microsoft.com/office/drawing/2014/main" id="{D0FA6BF1-B96C-5427-3AFD-34518BE6D709}"/>
                      </a:ext>
                    </a:extLst>
                  </p:cNvPr>
                  <p:cNvCxnSpPr>
                    <a:cxnSpLocks/>
                  </p:cNvCxnSpPr>
                  <p:nvPr/>
                </p:nvCxnSpPr>
                <p:spPr>
                  <a:xfrm>
                    <a:off x="3676650" y="331946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직선 연결선 120">
                    <a:extLst>
                      <a:ext uri="{FF2B5EF4-FFF2-40B4-BE49-F238E27FC236}">
                        <a16:creationId xmlns="" xmlns:a16="http://schemas.microsoft.com/office/drawing/2014/main" id="{D576C728-06D7-F644-762B-F36FE7E05167}"/>
                      </a:ext>
                    </a:extLst>
                  </p:cNvPr>
                  <p:cNvCxnSpPr>
                    <a:cxnSpLocks/>
                  </p:cNvCxnSpPr>
                  <p:nvPr/>
                </p:nvCxnSpPr>
                <p:spPr>
                  <a:xfrm>
                    <a:off x="3676650" y="355282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직선 연결선 121">
                    <a:extLst>
                      <a:ext uri="{FF2B5EF4-FFF2-40B4-BE49-F238E27FC236}">
                        <a16:creationId xmlns="" xmlns:a16="http://schemas.microsoft.com/office/drawing/2014/main" id="{3E17FB64-0898-E11A-BEBB-357B46673EDC}"/>
                      </a:ext>
                    </a:extLst>
                  </p:cNvPr>
                  <p:cNvCxnSpPr>
                    <a:cxnSpLocks/>
                  </p:cNvCxnSpPr>
                  <p:nvPr/>
                </p:nvCxnSpPr>
                <p:spPr>
                  <a:xfrm>
                    <a:off x="3676650" y="3781431"/>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직선 연결선 122">
                    <a:extLst>
                      <a:ext uri="{FF2B5EF4-FFF2-40B4-BE49-F238E27FC236}">
                        <a16:creationId xmlns="" xmlns:a16="http://schemas.microsoft.com/office/drawing/2014/main" id="{88098776-C691-1295-3453-3FE1DA5FDEA9}"/>
                      </a:ext>
                    </a:extLst>
                  </p:cNvPr>
                  <p:cNvCxnSpPr>
                    <a:cxnSpLocks/>
                  </p:cNvCxnSpPr>
                  <p:nvPr/>
                </p:nvCxnSpPr>
                <p:spPr>
                  <a:xfrm>
                    <a:off x="3676650" y="401479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그룹 114">
                  <a:extLst>
                    <a:ext uri="{FF2B5EF4-FFF2-40B4-BE49-F238E27FC236}">
                      <a16:creationId xmlns="" xmlns:a16="http://schemas.microsoft.com/office/drawing/2014/main" id="{00D33248-6F47-668B-A729-26547A4D8FE4}"/>
                    </a:ext>
                  </a:extLst>
                </p:cNvPr>
                <p:cNvGrpSpPr/>
                <p:nvPr/>
              </p:nvGrpSpPr>
              <p:grpSpPr>
                <a:xfrm rot="5400000">
                  <a:off x="3733797" y="3381373"/>
                  <a:ext cx="1085850" cy="695335"/>
                  <a:chOff x="3676650" y="3319463"/>
                  <a:chExt cx="1085850" cy="695335"/>
                </a:xfrm>
              </p:grpSpPr>
              <p:cxnSp>
                <p:nvCxnSpPr>
                  <p:cNvPr id="116" name="직선 연결선 115">
                    <a:extLst>
                      <a:ext uri="{FF2B5EF4-FFF2-40B4-BE49-F238E27FC236}">
                        <a16:creationId xmlns="" xmlns:a16="http://schemas.microsoft.com/office/drawing/2014/main" id="{5483C4E0-A99A-2FA5-FF81-504E6F5F48D2}"/>
                      </a:ext>
                    </a:extLst>
                  </p:cNvPr>
                  <p:cNvCxnSpPr>
                    <a:cxnSpLocks/>
                  </p:cNvCxnSpPr>
                  <p:nvPr/>
                </p:nvCxnSpPr>
                <p:spPr>
                  <a:xfrm>
                    <a:off x="3676650" y="331946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직선 연결선 116">
                    <a:extLst>
                      <a:ext uri="{FF2B5EF4-FFF2-40B4-BE49-F238E27FC236}">
                        <a16:creationId xmlns="" xmlns:a16="http://schemas.microsoft.com/office/drawing/2014/main" id="{1AA17253-4978-B342-B5C1-699E79A1F820}"/>
                      </a:ext>
                    </a:extLst>
                  </p:cNvPr>
                  <p:cNvCxnSpPr>
                    <a:cxnSpLocks/>
                  </p:cNvCxnSpPr>
                  <p:nvPr/>
                </p:nvCxnSpPr>
                <p:spPr>
                  <a:xfrm>
                    <a:off x="3676650" y="355282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직선 연결선 117">
                    <a:extLst>
                      <a:ext uri="{FF2B5EF4-FFF2-40B4-BE49-F238E27FC236}">
                        <a16:creationId xmlns="" xmlns:a16="http://schemas.microsoft.com/office/drawing/2014/main" id="{04EC79E1-2B79-2AE1-8ABB-C34A558868D3}"/>
                      </a:ext>
                    </a:extLst>
                  </p:cNvPr>
                  <p:cNvCxnSpPr>
                    <a:cxnSpLocks/>
                  </p:cNvCxnSpPr>
                  <p:nvPr/>
                </p:nvCxnSpPr>
                <p:spPr>
                  <a:xfrm>
                    <a:off x="3676650" y="3781431"/>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직선 연결선 118">
                    <a:extLst>
                      <a:ext uri="{FF2B5EF4-FFF2-40B4-BE49-F238E27FC236}">
                        <a16:creationId xmlns="" xmlns:a16="http://schemas.microsoft.com/office/drawing/2014/main" id="{B2A3F71B-95BF-8441-0DB9-3785AADC1FBF}"/>
                      </a:ext>
                    </a:extLst>
                  </p:cNvPr>
                  <p:cNvCxnSpPr>
                    <a:cxnSpLocks/>
                  </p:cNvCxnSpPr>
                  <p:nvPr/>
                </p:nvCxnSpPr>
                <p:spPr>
                  <a:xfrm>
                    <a:off x="3676650" y="401479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9" name="그룹 48">
                <a:extLst>
                  <a:ext uri="{FF2B5EF4-FFF2-40B4-BE49-F238E27FC236}">
                    <a16:creationId xmlns="" xmlns:a16="http://schemas.microsoft.com/office/drawing/2014/main" id="{D3638AEE-57F4-4DA0-3D64-00A91FDC0352}"/>
                  </a:ext>
                </a:extLst>
              </p:cNvPr>
              <p:cNvGrpSpPr/>
              <p:nvPr/>
            </p:nvGrpSpPr>
            <p:grpSpPr>
              <a:xfrm>
                <a:off x="5829768" y="3687295"/>
                <a:ext cx="149559" cy="849646"/>
                <a:chOff x="5829768" y="3687295"/>
                <a:chExt cx="149559" cy="849646"/>
              </a:xfrm>
            </p:grpSpPr>
            <p:grpSp>
              <p:nvGrpSpPr>
                <p:cNvPr id="96" name="그룹 95">
                  <a:extLst>
                    <a:ext uri="{FF2B5EF4-FFF2-40B4-BE49-F238E27FC236}">
                      <a16:creationId xmlns="" xmlns:a16="http://schemas.microsoft.com/office/drawing/2014/main" id="{AE63C234-4D09-BDF3-44A5-95909FC6463E}"/>
                    </a:ext>
                  </a:extLst>
                </p:cNvPr>
                <p:cNvGrpSpPr/>
                <p:nvPr/>
              </p:nvGrpSpPr>
              <p:grpSpPr>
                <a:xfrm>
                  <a:off x="5829768" y="3687295"/>
                  <a:ext cx="143209" cy="157496"/>
                  <a:chOff x="5829768" y="3687295"/>
                  <a:chExt cx="143209" cy="157496"/>
                </a:xfrm>
              </p:grpSpPr>
              <p:grpSp>
                <p:nvGrpSpPr>
                  <p:cNvPr id="109" name="그룹 108">
                    <a:extLst>
                      <a:ext uri="{FF2B5EF4-FFF2-40B4-BE49-F238E27FC236}">
                        <a16:creationId xmlns="" xmlns:a16="http://schemas.microsoft.com/office/drawing/2014/main" id="{B984A74B-4753-7522-4699-C3F6EF48EF35}"/>
                      </a:ext>
                    </a:extLst>
                  </p:cNvPr>
                  <p:cNvGrpSpPr/>
                  <p:nvPr/>
                </p:nvGrpSpPr>
                <p:grpSpPr>
                  <a:xfrm rot="2700000">
                    <a:off x="5841081" y="3733288"/>
                    <a:ext cx="124918" cy="64546"/>
                    <a:chOff x="2654275" y="4414243"/>
                    <a:chExt cx="331812" cy="171450"/>
                  </a:xfrm>
                </p:grpSpPr>
                <p:sp>
                  <p:nvSpPr>
                    <p:cNvPr id="112" name="직사각형 111">
                      <a:extLst>
                        <a:ext uri="{FF2B5EF4-FFF2-40B4-BE49-F238E27FC236}">
                          <a16:creationId xmlns="" xmlns:a16="http://schemas.microsoft.com/office/drawing/2014/main" id="{BB65CDD3-8297-B569-46E0-6AAEC5315F8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자유형: 도형 50">
                      <a:extLst>
                        <a:ext uri="{FF2B5EF4-FFF2-40B4-BE49-F238E27FC236}">
                          <a16:creationId xmlns="" xmlns:a16="http://schemas.microsoft.com/office/drawing/2014/main" id="{930C68DF-A1A1-DCCA-ED50-45ABA87ADF77}"/>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10" name="직선 연결선 109">
                    <a:extLst>
                      <a:ext uri="{FF2B5EF4-FFF2-40B4-BE49-F238E27FC236}">
                        <a16:creationId xmlns="" xmlns:a16="http://schemas.microsoft.com/office/drawing/2014/main" id="{8A7D782D-66DF-2B8E-B1CA-996BB3C0541E}"/>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1" name="직선 연결선 110">
                    <a:extLst>
                      <a:ext uri="{FF2B5EF4-FFF2-40B4-BE49-F238E27FC236}">
                        <a16:creationId xmlns="" xmlns:a16="http://schemas.microsoft.com/office/drawing/2014/main" id="{051248DC-CEF3-F631-D32F-11F6C7917519}"/>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7" name="그룹 96">
                  <a:extLst>
                    <a:ext uri="{FF2B5EF4-FFF2-40B4-BE49-F238E27FC236}">
                      <a16:creationId xmlns="" xmlns:a16="http://schemas.microsoft.com/office/drawing/2014/main" id="{DE1DF504-B370-DB74-C1C2-F6C969825541}"/>
                    </a:ext>
                  </a:extLst>
                </p:cNvPr>
                <p:cNvGrpSpPr/>
                <p:nvPr/>
              </p:nvGrpSpPr>
              <p:grpSpPr>
                <a:xfrm>
                  <a:off x="5829768" y="3915895"/>
                  <a:ext cx="143209" cy="157496"/>
                  <a:chOff x="5829768" y="3687295"/>
                  <a:chExt cx="143209" cy="157496"/>
                </a:xfrm>
              </p:grpSpPr>
              <p:grpSp>
                <p:nvGrpSpPr>
                  <p:cNvPr id="104" name="그룹 103">
                    <a:extLst>
                      <a:ext uri="{FF2B5EF4-FFF2-40B4-BE49-F238E27FC236}">
                        <a16:creationId xmlns="" xmlns:a16="http://schemas.microsoft.com/office/drawing/2014/main" id="{7648F288-22A8-FCC0-EC8E-066FBBC4F093}"/>
                      </a:ext>
                    </a:extLst>
                  </p:cNvPr>
                  <p:cNvGrpSpPr/>
                  <p:nvPr/>
                </p:nvGrpSpPr>
                <p:grpSpPr>
                  <a:xfrm rot="2700000">
                    <a:off x="5841081" y="3733288"/>
                    <a:ext cx="124918" cy="64546"/>
                    <a:chOff x="2654275" y="4414243"/>
                    <a:chExt cx="331812" cy="171450"/>
                  </a:xfrm>
                </p:grpSpPr>
                <p:sp>
                  <p:nvSpPr>
                    <p:cNvPr id="107" name="직사각형 106">
                      <a:extLst>
                        <a:ext uri="{FF2B5EF4-FFF2-40B4-BE49-F238E27FC236}">
                          <a16:creationId xmlns="" xmlns:a16="http://schemas.microsoft.com/office/drawing/2014/main" id="{B28C1AA4-F58F-DBD3-B999-A4DD5B3D2B81}"/>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 name="자유형: 도형 62">
                      <a:extLst>
                        <a:ext uri="{FF2B5EF4-FFF2-40B4-BE49-F238E27FC236}">
                          <a16:creationId xmlns="" xmlns:a16="http://schemas.microsoft.com/office/drawing/2014/main" id="{AC834519-DA78-532A-C968-13AB8DC0ED1E}"/>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05" name="직선 연결선 104">
                    <a:extLst>
                      <a:ext uri="{FF2B5EF4-FFF2-40B4-BE49-F238E27FC236}">
                        <a16:creationId xmlns="" xmlns:a16="http://schemas.microsoft.com/office/drawing/2014/main" id="{871B4E59-F701-81EA-41AE-9DF840EDCECD}"/>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직선 연결선 105">
                    <a:extLst>
                      <a:ext uri="{FF2B5EF4-FFF2-40B4-BE49-F238E27FC236}">
                        <a16:creationId xmlns="" xmlns:a16="http://schemas.microsoft.com/office/drawing/2014/main" id="{37FDB4EF-9DFF-627A-E06F-F2B69EF91ACA}"/>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98" name="그룹 97">
                  <a:extLst>
                    <a:ext uri="{FF2B5EF4-FFF2-40B4-BE49-F238E27FC236}">
                      <a16:creationId xmlns="" xmlns:a16="http://schemas.microsoft.com/office/drawing/2014/main" id="{2CA96B9C-54E2-127F-228C-36CFF955578B}"/>
                    </a:ext>
                  </a:extLst>
                </p:cNvPr>
                <p:cNvGrpSpPr/>
                <p:nvPr/>
              </p:nvGrpSpPr>
              <p:grpSpPr>
                <a:xfrm>
                  <a:off x="5836118" y="4379445"/>
                  <a:ext cx="143209" cy="157496"/>
                  <a:chOff x="5829768" y="3687295"/>
                  <a:chExt cx="143209" cy="157496"/>
                </a:xfrm>
              </p:grpSpPr>
              <p:grpSp>
                <p:nvGrpSpPr>
                  <p:cNvPr id="99" name="그룹 98">
                    <a:extLst>
                      <a:ext uri="{FF2B5EF4-FFF2-40B4-BE49-F238E27FC236}">
                        <a16:creationId xmlns="" xmlns:a16="http://schemas.microsoft.com/office/drawing/2014/main" id="{6C4F24E0-607F-58A6-56E3-33DDB309AADF}"/>
                      </a:ext>
                    </a:extLst>
                  </p:cNvPr>
                  <p:cNvGrpSpPr/>
                  <p:nvPr/>
                </p:nvGrpSpPr>
                <p:grpSpPr>
                  <a:xfrm rot="2700000">
                    <a:off x="5841081" y="3733288"/>
                    <a:ext cx="124918" cy="64546"/>
                    <a:chOff x="2654275" y="4414243"/>
                    <a:chExt cx="331812" cy="171450"/>
                  </a:xfrm>
                </p:grpSpPr>
                <p:sp>
                  <p:nvSpPr>
                    <p:cNvPr id="102" name="직사각형 101">
                      <a:extLst>
                        <a:ext uri="{FF2B5EF4-FFF2-40B4-BE49-F238E27FC236}">
                          <a16:creationId xmlns="" xmlns:a16="http://schemas.microsoft.com/office/drawing/2014/main" id="{70D31C36-8503-1D56-9C57-B33C8F2EF5C3}"/>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3" name="자유형: 도형 3077">
                      <a:extLst>
                        <a:ext uri="{FF2B5EF4-FFF2-40B4-BE49-F238E27FC236}">
                          <a16:creationId xmlns="" xmlns:a16="http://schemas.microsoft.com/office/drawing/2014/main" id="{A9145033-0F16-CBE7-F598-102FBFD2E2BC}"/>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00" name="직선 연결선 99">
                    <a:extLst>
                      <a:ext uri="{FF2B5EF4-FFF2-40B4-BE49-F238E27FC236}">
                        <a16:creationId xmlns="" xmlns:a16="http://schemas.microsoft.com/office/drawing/2014/main" id="{4EEF8D3F-49A5-D0EA-5309-3B4601E35F1D}"/>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직선 연결선 100">
                    <a:extLst>
                      <a:ext uri="{FF2B5EF4-FFF2-40B4-BE49-F238E27FC236}">
                        <a16:creationId xmlns="" xmlns:a16="http://schemas.microsoft.com/office/drawing/2014/main" id="{1D435825-9A05-612E-0D22-95361B2172D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0" name="그룹 49">
                <a:extLst>
                  <a:ext uri="{FF2B5EF4-FFF2-40B4-BE49-F238E27FC236}">
                    <a16:creationId xmlns="" xmlns:a16="http://schemas.microsoft.com/office/drawing/2014/main" id="{C1F0FC1D-7BD8-B33A-A75D-D2F87C110525}"/>
                  </a:ext>
                </a:extLst>
              </p:cNvPr>
              <p:cNvGrpSpPr/>
              <p:nvPr/>
            </p:nvGrpSpPr>
            <p:grpSpPr>
              <a:xfrm>
                <a:off x="6058368" y="3687295"/>
                <a:ext cx="149559" cy="849646"/>
                <a:chOff x="5829768" y="3687295"/>
                <a:chExt cx="149559" cy="849646"/>
              </a:xfrm>
            </p:grpSpPr>
            <p:grpSp>
              <p:nvGrpSpPr>
                <p:cNvPr id="78" name="그룹 77">
                  <a:extLst>
                    <a:ext uri="{FF2B5EF4-FFF2-40B4-BE49-F238E27FC236}">
                      <a16:creationId xmlns="" xmlns:a16="http://schemas.microsoft.com/office/drawing/2014/main" id="{15421A71-ED01-7365-C18A-005017956DE5}"/>
                    </a:ext>
                  </a:extLst>
                </p:cNvPr>
                <p:cNvGrpSpPr/>
                <p:nvPr/>
              </p:nvGrpSpPr>
              <p:grpSpPr>
                <a:xfrm>
                  <a:off x="5829768" y="3687295"/>
                  <a:ext cx="143209" cy="157496"/>
                  <a:chOff x="5829768" y="3687295"/>
                  <a:chExt cx="143209" cy="157496"/>
                </a:xfrm>
              </p:grpSpPr>
              <p:grpSp>
                <p:nvGrpSpPr>
                  <p:cNvPr id="91" name="그룹 90">
                    <a:extLst>
                      <a:ext uri="{FF2B5EF4-FFF2-40B4-BE49-F238E27FC236}">
                        <a16:creationId xmlns="" xmlns:a16="http://schemas.microsoft.com/office/drawing/2014/main" id="{2D427F1C-B47A-DC00-D328-6C7EBC9FCB9D}"/>
                      </a:ext>
                    </a:extLst>
                  </p:cNvPr>
                  <p:cNvGrpSpPr/>
                  <p:nvPr/>
                </p:nvGrpSpPr>
                <p:grpSpPr>
                  <a:xfrm rot="2700000">
                    <a:off x="5841081" y="3733288"/>
                    <a:ext cx="124918" cy="64546"/>
                    <a:chOff x="2654275" y="4414243"/>
                    <a:chExt cx="331812" cy="171450"/>
                  </a:xfrm>
                </p:grpSpPr>
                <p:sp>
                  <p:nvSpPr>
                    <p:cNvPr id="94" name="직사각형 93">
                      <a:extLst>
                        <a:ext uri="{FF2B5EF4-FFF2-40B4-BE49-F238E27FC236}">
                          <a16:creationId xmlns="" xmlns:a16="http://schemas.microsoft.com/office/drawing/2014/main" id="{7DB80BD9-9F32-DE1B-E8A8-B5FC5C028000}"/>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5" name="자유형: 도형 3097">
                      <a:extLst>
                        <a:ext uri="{FF2B5EF4-FFF2-40B4-BE49-F238E27FC236}">
                          <a16:creationId xmlns="" xmlns:a16="http://schemas.microsoft.com/office/drawing/2014/main" id="{3C8584B3-5AAC-79C1-C6FB-07AF71F1EEA2}"/>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92" name="직선 연결선 91">
                    <a:extLst>
                      <a:ext uri="{FF2B5EF4-FFF2-40B4-BE49-F238E27FC236}">
                        <a16:creationId xmlns="" xmlns:a16="http://schemas.microsoft.com/office/drawing/2014/main" id="{1145F660-CBAD-1909-9175-EA7011C73613}"/>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직선 연결선 92">
                    <a:extLst>
                      <a:ext uri="{FF2B5EF4-FFF2-40B4-BE49-F238E27FC236}">
                        <a16:creationId xmlns="" xmlns:a16="http://schemas.microsoft.com/office/drawing/2014/main" id="{A5A3F96D-7748-7F88-04D7-7AEECA1F307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9" name="그룹 78">
                  <a:extLst>
                    <a:ext uri="{FF2B5EF4-FFF2-40B4-BE49-F238E27FC236}">
                      <a16:creationId xmlns="" xmlns:a16="http://schemas.microsoft.com/office/drawing/2014/main" id="{5562C4C7-9B5A-9E58-C104-C599A32A0917}"/>
                    </a:ext>
                  </a:extLst>
                </p:cNvPr>
                <p:cNvGrpSpPr/>
                <p:nvPr/>
              </p:nvGrpSpPr>
              <p:grpSpPr>
                <a:xfrm>
                  <a:off x="5829768" y="3915895"/>
                  <a:ext cx="143209" cy="157496"/>
                  <a:chOff x="5829768" y="3687295"/>
                  <a:chExt cx="143209" cy="157496"/>
                </a:xfrm>
              </p:grpSpPr>
              <p:grpSp>
                <p:nvGrpSpPr>
                  <p:cNvPr id="86" name="그룹 85">
                    <a:extLst>
                      <a:ext uri="{FF2B5EF4-FFF2-40B4-BE49-F238E27FC236}">
                        <a16:creationId xmlns="" xmlns:a16="http://schemas.microsoft.com/office/drawing/2014/main" id="{D3B76D01-6C8D-976B-8D1E-0BEA86975E89}"/>
                      </a:ext>
                    </a:extLst>
                  </p:cNvPr>
                  <p:cNvGrpSpPr/>
                  <p:nvPr/>
                </p:nvGrpSpPr>
                <p:grpSpPr>
                  <a:xfrm rot="2700000">
                    <a:off x="5841081" y="3733288"/>
                    <a:ext cx="124918" cy="64546"/>
                    <a:chOff x="2654275" y="4414243"/>
                    <a:chExt cx="331812" cy="171450"/>
                  </a:xfrm>
                </p:grpSpPr>
                <p:sp>
                  <p:nvSpPr>
                    <p:cNvPr id="89" name="직사각형 88">
                      <a:extLst>
                        <a:ext uri="{FF2B5EF4-FFF2-40B4-BE49-F238E27FC236}">
                          <a16:creationId xmlns="" xmlns:a16="http://schemas.microsoft.com/office/drawing/2014/main" id="{A43D31A4-1D45-EFC6-F792-5A459B9FD55D}"/>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자유형: 도형 3092">
                      <a:extLst>
                        <a:ext uri="{FF2B5EF4-FFF2-40B4-BE49-F238E27FC236}">
                          <a16:creationId xmlns="" xmlns:a16="http://schemas.microsoft.com/office/drawing/2014/main" id="{B0554A63-879B-2468-5AAB-E9ABECBB1912}"/>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87" name="직선 연결선 86">
                    <a:extLst>
                      <a:ext uri="{FF2B5EF4-FFF2-40B4-BE49-F238E27FC236}">
                        <a16:creationId xmlns="" xmlns:a16="http://schemas.microsoft.com/office/drawing/2014/main" id="{256121E8-2A47-F973-5EC0-1EC5734A6135}"/>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8" name="직선 연결선 87">
                    <a:extLst>
                      <a:ext uri="{FF2B5EF4-FFF2-40B4-BE49-F238E27FC236}">
                        <a16:creationId xmlns="" xmlns:a16="http://schemas.microsoft.com/office/drawing/2014/main" id="{0E356255-6080-8826-91A1-6526C8F37D1F}"/>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80" name="그룹 79">
                  <a:extLst>
                    <a:ext uri="{FF2B5EF4-FFF2-40B4-BE49-F238E27FC236}">
                      <a16:creationId xmlns="" xmlns:a16="http://schemas.microsoft.com/office/drawing/2014/main" id="{04C7BFC9-E2BD-7321-4FDC-656E971FBF16}"/>
                    </a:ext>
                  </a:extLst>
                </p:cNvPr>
                <p:cNvGrpSpPr/>
                <p:nvPr/>
              </p:nvGrpSpPr>
              <p:grpSpPr>
                <a:xfrm>
                  <a:off x="5836118" y="4379445"/>
                  <a:ext cx="143209" cy="157496"/>
                  <a:chOff x="5829768" y="3687295"/>
                  <a:chExt cx="143209" cy="157496"/>
                </a:xfrm>
              </p:grpSpPr>
              <p:grpSp>
                <p:nvGrpSpPr>
                  <p:cNvPr id="81" name="그룹 80">
                    <a:extLst>
                      <a:ext uri="{FF2B5EF4-FFF2-40B4-BE49-F238E27FC236}">
                        <a16:creationId xmlns="" xmlns:a16="http://schemas.microsoft.com/office/drawing/2014/main" id="{61BCBA05-DCAC-C72A-DC6A-661C46E5E10B}"/>
                      </a:ext>
                    </a:extLst>
                  </p:cNvPr>
                  <p:cNvGrpSpPr/>
                  <p:nvPr/>
                </p:nvGrpSpPr>
                <p:grpSpPr>
                  <a:xfrm rot="2700000">
                    <a:off x="5841081" y="3733288"/>
                    <a:ext cx="124918" cy="64546"/>
                    <a:chOff x="2654275" y="4414243"/>
                    <a:chExt cx="331812" cy="171450"/>
                  </a:xfrm>
                </p:grpSpPr>
                <p:sp>
                  <p:nvSpPr>
                    <p:cNvPr id="84" name="직사각형 83">
                      <a:extLst>
                        <a:ext uri="{FF2B5EF4-FFF2-40B4-BE49-F238E27FC236}">
                          <a16:creationId xmlns="" xmlns:a16="http://schemas.microsoft.com/office/drawing/2014/main" id="{A59D8210-7202-5A4D-554D-1B15A84696C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자유형: 도형 3087">
                      <a:extLst>
                        <a:ext uri="{FF2B5EF4-FFF2-40B4-BE49-F238E27FC236}">
                          <a16:creationId xmlns="" xmlns:a16="http://schemas.microsoft.com/office/drawing/2014/main" id="{3096CC0F-3F32-9767-5BFD-EAFFF9665CF3}"/>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82" name="직선 연결선 81">
                    <a:extLst>
                      <a:ext uri="{FF2B5EF4-FFF2-40B4-BE49-F238E27FC236}">
                        <a16:creationId xmlns="" xmlns:a16="http://schemas.microsoft.com/office/drawing/2014/main" id="{0B88A4A5-A2EE-58D1-7C92-47D6FB9B8B57}"/>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직선 연결선 82">
                    <a:extLst>
                      <a:ext uri="{FF2B5EF4-FFF2-40B4-BE49-F238E27FC236}">
                        <a16:creationId xmlns="" xmlns:a16="http://schemas.microsoft.com/office/drawing/2014/main" id="{AD44B0B1-29E6-C9F1-4D0C-FA20FB2FA33A}"/>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1" name="그룹 50">
                <a:extLst>
                  <a:ext uri="{FF2B5EF4-FFF2-40B4-BE49-F238E27FC236}">
                    <a16:creationId xmlns="" xmlns:a16="http://schemas.microsoft.com/office/drawing/2014/main" id="{4A33E5F3-D86F-B4C5-B049-2741F82E2DCC}"/>
                  </a:ext>
                </a:extLst>
              </p:cNvPr>
              <p:cNvGrpSpPr/>
              <p:nvPr/>
            </p:nvGrpSpPr>
            <p:grpSpPr>
              <a:xfrm>
                <a:off x="6528268" y="3687295"/>
                <a:ext cx="149559" cy="849646"/>
                <a:chOff x="5829768" y="3687295"/>
                <a:chExt cx="149559" cy="849646"/>
              </a:xfrm>
            </p:grpSpPr>
            <p:grpSp>
              <p:nvGrpSpPr>
                <p:cNvPr id="60" name="그룹 59">
                  <a:extLst>
                    <a:ext uri="{FF2B5EF4-FFF2-40B4-BE49-F238E27FC236}">
                      <a16:creationId xmlns="" xmlns:a16="http://schemas.microsoft.com/office/drawing/2014/main" id="{458B2741-C2B1-8A07-948D-78A1B9CD29BF}"/>
                    </a:ext>
                  </a:extLst>
                </p:cNvPr>
                <p:cNvGrpSpPr/>
                <p:nvPr/>
              </p:nvGrpSpPr>
              <p:grpSpPr>
                <a:xfrm>
                  <a:off x="5829768" y="3687295"/>
                  <a:ext cx="143209" cy="157496"/>
                  <a:chOff x="5829768" y="3687295"/>
                  <a:chExt cx="143209" cy="157496"/>
                </a:xfrm>
              </p:grpSpPr>
              <p:grpSp>
                <p:nvGrpSpPr>
                  <p:cNvPr id="73" name="그룹 72">
                    <a:extLst>
                      <a:ext uri="{FF2B5EF4-FFF2-40B4-BE49-F238E27FC236}">
                        <a16:creationId xmlns="" xmlns:a16="http://schemas.microsoft.com/office/drawing/2014/main" id="{63D47C6A-EA85-1E61-0E81-B5DF51B81F79}"/>
                      </a:ext>
                    </a:extLst>
                  </p:cNvPr>
                  <p:cNvGrpSpPr/>
                  <p:nvPr/>
                </p:nvGrpSpPr>
                <p:grpSpPr>
                  <a:xfrm rot="2700000">
                    <a:off x="5841081" y="3733288"/>
                    <a:ext cx="124918" cy="64546"/>
                    <a:chOff x="2654275" y="4414243"/>
                    <a:chExt cx="331812" cy="171450"/>
                  </a:xfrm>
                </p:grpSpPr>
                <p:sp>
                  <p:nvSpPr>
                    <p:cNvPr id="76" name="직사각형 75">
                      <a:extLst>
                        <a:ext uri="{FF2B5EF4-FFF2-40B4-BE49-F238E27FC236}">
                          <a16:creationId xmlns="" xmlns:a16="http://schemas.microsoft.com/office/drawing/2014/main" id="{9A7AE8A7-2229-2D51-2D94-6B82A8214B75}"/>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자유형: 도형 3116">
                      <a:extLst>
                        <a:ext uri="{FF2B5EF4-FFF2-40B4-BE49-F238E27FC236}">
                          <a16:creationId xmlns="" xmlns:a16="http://schemas.microsoft.com/office/drawing/2014/main" id="{ADA26DDA-106B-C40A-9325-119E08D52125}"/>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74" name="직선 연결선 73">
                    <a:extLst>
                      <a:ext uri="{FF2B5EF4-FFF2-40B4-BE49-F238E27FC236}">
                        <a16:creationId xmlns="" xmlns:a16="http://schemas.microsoft.com/office/drawing/2014/main" id="{2D63063D-BAA4-2103-7A5E-82F082B4719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5" name="직선 연결선 74">
                    <a:extLst>
                      <a:ext uri="{FF2B5EF4-FFF2-40B4-BE49-F238E27FC236}">
                        <a16:creationId xmlns="" xmlns:a16="http://schemas.microsoft.com/office/drawing/2014/main" id="{EAE1330F-2594-784A-7A30-099C3648A7DE}"/>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1" name="그룹 60">
                  <a:extLst>
                    <a:ext uri="{FF2B5EF4-FFF2-40B4-BE49-F238E27FC236}">
                      <a16:creationId xmlns="" xmlns:a16="http://schemas.microsoft.com/office/drawing/2014/main" id="{F03F3284-D351-E411-7D47-5EF7C60C042C}"/>
                    </a:ext>
                  </a:extLst>
                </p:cNvPr>
                <p:cNvGrpSpPr/>
                <p:nvPr/>
              </p:nvGrpSpPr>
              <p:grpSpPr>
                <a:xfrm>
                  <a:off x="5829768" y="3915895"/>
                  <a:ext cx="143209" cy="157496"/>
                  <a:chOff x="5829768" y="3687295"/>
                  <a:chExt cx="143209" cy="157496"/>
                </a:xfrm>
              </p:grpSpPr>
              <p:grpSp>
                <p:nvGrpSpPr>
                  <p:cNvPr id="68" name="그룹 67">
                    <a:extLst>
                      <a:ext uri="{FF2B5EF4-FFF2-40B4-BE49-F238E27FC236}">
                        <a16:creationId xmlns="" xmlns:a16="http://schemas.microsoft.com/office/drawing/2014/main" id="{AAB75BD8-F38B-7741-D21C-6A217FD1E4B4}"/>
                      </a:ext>
                    </a:extLst>
                  </p:cNvPr>
                  <p:cNvGrpSpPr/>
                  <p:nvPr/>
                </p:nvGrpSpPr>
                <p:grpSpPr>
                  <a:xfrm rot="2700000">
                    <a:off x="5841081" y="3733288"/>
                    <a:ext cx="124918" cy="64546"/>
                    <a:chOff x="2654275" y="4414243"/>
                    <a:chExt cx="331812" cy="171450"/>
                  </a:xfrm>
                </p:grpSpPr>
                <p:sp>
                  <p:nvSpPr>
                    <p:cNvPr id="71" name="직사각형 70">
                      <a:extLst>
                        <a:ext uri="{FF2B5EF4-FFF2-40B4-BE49-F238E27FC236}">
                          <a16:creationId xmlns="" xmlns:a16="http://schemas.microsoft.com/office/drawing/2014/main" id="{ADF4EA70-D5D8-52C7-56C9-A29A1367209C}"/>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자유형: 도형 3111">
                      <a:extLst>
                        <a:ext uri="{FF2B5EF4-FFF2-40B4-BE49-F238E27FC236}">
                          <a16:creationId xmlns="" xmlns:a16="http://schemas.microsoft.com/office/drawing/2014/main" id="{11F36B1C-56AC-6C35-D9FD-899D0FE20FBA}"/>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69" name="직선 연결선 68">
                    <a:extLst>
                      <a:ext uri="{FF2B5EF4-FFF2-40B4-BE49-F238E27FC236}">
                        <a16:creationId xmlns="" xmlns:a16="http://schemas.microsoft.com/office/drawing/2014/main" id="{86C15C56-5F86-EBF1-A9F1-0D34A320B4E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70" name="직선 연결선 69">
                    <a:extLst>
                      <a:ext uri="{FF2B5EF4-FFF2-40B4-BE49-F238E27FC236}">
                        <a16:creationId xmlns="" xmlns:a16="http://schemas.microsoft.com/office/drawing/2014/main" id="{4C155C62-04D3-9ADA-F18D-FCB0D6E63F2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62" name="그룹 61">
                  <a:extLst>
                    <a:ext uri="{FF2B5EF4-FFF2-40B4-BE49-F238E27FC236}">
                      <a16:creationId xmlns="" xmlns:a16="http://schemas.microsoft.com/office/drawing/2014/main" id="{A52AAD09-D6FF-B156-4D04-D732D969E0D7}"/>
                    </a:ext>
                  </a:extLst>
                </p:cNvPr>
                <p:cNvGrpSpPr/>
                <p:nvPr/>
              </p:nvGrpSpPr>
              <p:grpSpPr>
                <a:xfrm>
                  <a:off x="5836118" y="4379445"/>
                  <a:ext cx="143209" cy="157496"/>
                  <a:chOff x="5829768" y="3687295"/>
                  <a:chExt cx="143209" cy="157496"/>
                </a:xfrm>
              </p:grpSpPr>
              <p:grpSp>
                <p:nvGrpSpPr>
                  <p:cNvPr id="63" name="그룹 62">
                    <a:extLst>
                      <a:ext uri="{FF2B5EF4-FFF2-40B4-BE49-F238E27FC236}">
                        <a16:creationId xmlns="" xmlns:a16="http://schemas.microsoft.com/office/drawing/2014/main" id="{EDA16732-E064-BD9B-02FF-201FA88D7DF1}"/>
                      </a:ext>
                    </a:extLst>
                  </p:cNvPr>
                  <p:cNvGrpSpPr/>
                  <p:nvPr/>
                </p:nvGrpSpPr>
                <p:grpSpPr>
                  <a:xfrm rot="2700000">
                    <a:off x="5841081" y="3733288"/>
                    <a:ext cx="124918" cy="64546"/>
                    <a:chOff x="2654275" y="4414243"/>
                    <a:chExt cx="331812" cy="171450"/>
                  </a:xfrm>
                </p:grpSpPr>
                <p:sp>
                  <p:nvSpPr>
                    <p:cNvPr id="66" name="직사각형 65">
                      <a:extLst>
                        <a:ext uri="{FF2B5EF4-FFF2-40B4-BE49-F238E27FC236}">
                          <a16:creationId xmlns="" xmlns:a16="http://schemas.microsoft.com/office/drawing/2014/main" id="{7FB6436B-E261-125E-5D2F-97D1E27EACA4}"/>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자유형: 도형 3106">
                      <a:extLst>
                        <a:ext uri="{FF2B5EF4-FFF2-40B4-BE49-F238E27FC236}">
                          <a16:creationId xmlns="" xmlns:a16="http://schemas.microsoft.com/office/drawing/2014/main" id="{CD289952-7500-4CCA-BEF9-3474180CD350}"/>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64" name="직선 연결선 63">
                    <a:extLst>
                      <a:ext uri="{FF2B5EF4-FFF2-40B4-BE49-F238E27FC236}">
                        <a16:creationId xmlns="" xmlns:a16="http://schemas.microsoft.com/office/drawing/2014/main" id="{0DCE07CD-A44B-80AB-0ACD-224C77B66C5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직선 연결선 64">
                    <a:extLst>
                      <a:ext uri="{FF2B5EF4-FFF2-40B4-BE49-F238E27FC236}">
                        <a16:creationId xmlns="" xmlns:a16="http://schemas.microsoft.com/office/drawing/2014/main" id="{82E04736-9AA8-6481-4A26-9C28FF1AF842}"/>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2" name="그룹 51">
                <a:extLst>
                  <a:ext uri="{FF2B5EF4-FFF2-40B4-BE49-F238E27FC236}">
                    <a16:creationId xmlns="" xmlns:a16="http://schemas.microsoft.com/office/drawing/2014/main" id="{1C5E8521-CEAE-6030-E486-1D6E55BF4B97}"/>
                  </a:ext>
                </a:extLst>
              </p:cNvPr>
              <p:cNvGrpSpPr/>
              <p:nvPr/>
            </p:nvGrpSpPr>
            <p:grpSpPr>
              <a:xfrm>
                <a:off x="5739677" y="4121277"/>
                <a:ext cx="975499" cy="290464"/>
                <a:chOff x="5739677" y="4121277"/>
                <a:chExt cx="975499" cy="290464"/>
              </a:xfrm>
            </p:grpSpPr>
            <p:sp>
              <p:nvSpPr>
                <p:cNvPr id="57" name="TextBox 56">
                  <a:extLst>
                    <a:ext uri="{FF2B5EF4-FFF2-40B4-BE49-F238E27FC236}">
                      <a16:creationId xmlns="" xmlns:a16="http://schemas.microsoft.com/office/drawing/2014/main" id="{259F0C34-AB24-95EA-AEA6-164611A3C25F}"/>
                    </a:ext>
                  </a:extLst>
                </p:cNvPr>
                <p:cNvSpPr txBox="1"/>
                <p:nvPr/>
              </p:nvSpPr>
              <p:spPr>
                <a:xfrm rot="16200000">
                  <a:off x="573294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58" name="TextBox 57">
                  <a:extLst>
                    <a:ext uri="{FF2B5EF4-FFF2-40B4-BE49-F238E27FC236}">
                      <a16:creationId xmlns="" xmlns:a16="http://schemas.microsoft.com/office/drawing/2014/main" id="{9024AAA8-C6CF-7DF9-8B54-058A770626C7}"/>
                    </a:ext>
                  </a:extLst>
                </p:cNvPr>
                <p:cNvSpPr txBox="1"/>
                <p:nvPr/>
              </p:nvSpPr>
              <p:spPr>
                <a:xfrm rot="16200000">
                  <a:off x="596789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59" name="TextBox 58">
                  <a:extLst>
                    <a:ext uri="{FF2B5EF4-FFF2-40B4-BE49-F238E27FC236}">
                      <a16:creationId xmlns="" xmlns:a16="http://schemas.microsoft.com/office/drawing/2014/main" id="{F4AC148E-45AB-FCC0-E0FB-557CEA0DEE86}"/>
                    </a:ext>
                  </a:extLst>
                </p:cNvPr>
                <p:cNvSpPr txBox="1"/>
                <p:nvPr/>
              </p:nvSpPr>
              <p:spPr>
                <a:xfrm rot="16200000">
                  <a:off x="6431445" y="4128009"/>
                  <a:ext cx="290464" cy="276999"/>
                </a:xfrm>
                <a:prstGeom prst="rect">
                  <a:avLst/>
                </a:prstGeom>
                <a:noFill/>
              </p:spPr>
              <p:txBody>
                <a:bodyPr wrap="none" rtlCol="0">
                  <a:spAutoFit/>
                </a:bodyPr>
                <a:lstStyle/>
                <a:p>
                  <a:r>
                    <a:rPr lang="en-US" altLang="ko-KR" sz="1200" dirty="0"/>
                    <a:t>…</a:t>
                  </a:r>
                  <a:endParaRPr lang="ko-KR" altLang="en-US" sz="1200" dirty="0"/>
                </a:p>
              </p:txBody>
            </p:sp>
          </p:grpSp>
          <p:grpSp>
            <p:nvGrpSpPr>
              <p:cNvPr id="53" name="그룹 52">
                <a:extLst>
                  <a:ext uri="{FF2B5EF4-FFF2-40B4-BE49-F238E27FC236}">
                    <a16:creationId xmlns="" xmlns:a16="http://schemas.microsoft.com/office/drawing/2014/main" id="{79B21470-BD6D-905E-48C0-59718E4C3428}"/>
                  </a:ext>
                </a:extLst>
              </p:cNvPr>
              <p:cNvGrpSpPr/>
              <p:nvPr/>
            </p:nvGrpSpPr>
            <p:grpSpPr>
              <a:xfrm rot="5400000">
                <a:off x="5847627" y="3949827"/>
                <a:ext cx="975499" cy="290464"/>
                <a:chOff x="5739677" y="4121277"/>
                <a:chExt cx="975499" cy="290464"/>
              </a:xfrm>
            </p:grpSpPr>
            <p:sp>
              <p:nvSpPr>
                <p:cNvPr id="54" name="TextBox 53">
                  <a:extLst>
                    <a:ext uri="{FF2B5EF4-FFF2-40B4-BE49-F238E27FC236}">
                      <a16:creationId xmlns="" xmlns:a16="http://schemas.microsoft.com/office/drawing/2014/main" id="{AFB40F20-4E61-996D-B6F8-D63E1FC73EC8}"/>
                    </a:ext>
                  </a:extLst>
                </p:cNvPr>
                <p:cNvSpPr txBox="1"/>
                <p:nvPr/>
              </p:nvSpPr>
              <p:spPr>
                <a:xfrm rot="16200000">
                  <a:off x="573294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55" name="TextBox 54">
                  <a:extLst>
                    <a:ext uri="{FF2B5EF4-FFF2-40B4-BE49-F238E27FC236}">
                      <a16:creationId xmlns="" xmlns:a16="http://schemas.microsoft.com/office/drawing/2014/main" id="{334D6190-88B9-84F2-9251-0A6D67F30EB6}"/>
                    </a:ext>
                  </a:extLst>
                </p:cNvPr>
                <p:cNvSpPr txBox="1"/>
                <p:nvPr/>
              </p:nvSpPr>
              <p:spPr>
                <a:xfrm rot="16200000">
                  <a:off x="596789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56" name="TextBox 55">
                  <a:extLst>
                    <a:ext uri="{FF2B5EF4-FFF2-40B4-BE49-F238E27FC236}">
                      <a16:creationId xmlns="" xmlns:a16="http://schemas.microsoft.com/office/drawing/2014/main" id="{473CC5A6-5C8C-204A-5316-AA1FCC233D98}"/>
                    </a:ext>
                  </a:extLst>
                </p:cNvPr>
                <p:cNvSpPr txBox="1"/>
                <p:nvPr/>
              </p:nvSpPr>
              <p:spPr>
                <a:xfrm rot="16200000">
                  <a:off x="6431445" y="4128009"/>
                  <a:ext cx="290464" cy="276999"/>
                </a:xfrm>
                <a:prstGeom prst="rect">
                  <a:avLst/>
                </a:prstGeom>
                <a:noFill/>
              </p:spPr>
              <p:txBody>
                <a:bodyPr wrap="none" rtlCol="0">
                  <a:spAutoFit/>
                </a:bodyPr>
                <a:lstStyle/>
                <a:p>
                  <a:r>
                    <a:rPr lang="en-US" altLang="ko-KR" sz="1200" dirty="0"/>
                    <a:t>…</a:t>
                  </a:r>
                  <a:endParaRPr lang="ko-KR" altLang="en-US" sz="1200" dirty="0"/>
                </a:p>
              </p:txBody>
            </p:sp>
          </p:grpSp>
        </p:grpSp>
        <p:sp>
          <p:nvSpPr>
            <p:cNvPr id="46" name="곱하기 기호 3206">
              <a:extLst>
                <a:ext uri="{FF2B5EF4-FFF2-40B4-BE49-F238E27FC236}">
                  <a16:creationId xmlns="" xmlns:a16="http://schemas.microsoft.com/office/drawing/2014/main" id="{16CD1D80-1709-AEC5-5665-ACC05BA21C5D}"/>
                </a:ext>
              </a:extLst>
            </p:cNvPr>
            <p:cNvSpPr/>
            <p:nvPr/>
          </p:nvSpPr>
          <p:spPr>
            <a:xfrm>
              <a:off x="6176971" y="3886200"/>
              <a:ext cx="271463" cy="271463"/>
            </a:xfrm>
            <a:prstGeom prst="mathMultiply">
              <a:avLst>
                <a:gd name="adj1" fmla="val 8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곱하기 기호 3207">
              <a:extLst>
                <a:ext uri="{FF2B5EF4-FFF2-40B4-BE49-F238E27FC236}">
                  <a16:creationId xmlns="" xmlns:a16="http://schemas.microsoft.com/office/drawing/2014/main" id="{C77DB99B-D831-B4AE-581A-06FACE57B015}"/>
                </a:ext>
              </a:extLst>
            </p:cNvPr>
            <p:cNvSpPr/>
            <p:nvPr/>
          </p:nvSpPr>
          <p:spPr>
            <a:xfrm>
              <a:off x="6653228" y="3652830"/>
              <a:ext cx="271463" cy="271463"/>
            </a:xfrm>
            <a:prstGeom prst="mathMultiply">
              <a:avLst>
                <a:gd name="adj1" fmla="val 8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7" name="TextBox 36"/>
          <p:cNvSpPr txBox="1"/>
          <p:nvPr/>
        </p:nvSpPr>
        <p:spPr>
          <a:xfrm>
            <a:off x="1604588" y="3654653"/>
            <a:ext cx="1593257" cy="1077218"/>
          </a:xfrm>
          <a:prstGeom prst="rect">
            <a:avLst/>
          </a:prstGeom>
          <a:noFill/>
        </p:spPr>
        <p:txBody>
          <a:bodyPr wrap="none" rtlCol="0">
            <a:spAutoFit/>
          </a:bodyPr>
          <a:lstStyle/>
          <a:p>
            <a:pPr algn="ctr"/>
            <a:r>
              <a:rPr lang="en-US" altLang="ko-KR" sz="1600" dirty="0" smtClean="0"/>
              <a:t>Permanent fault</a:t>
            </a:r>
            <a:br>
              <a:rPr lang="en-US" altLang="ko-KR" sz="1600" dirty="0" smtClean="0"/>
            </a:br>
            <a:r>
              <a:rPr lang="en-US" altLang="ko-KR" sz="1600" dirty="0" smtClean="0"/>
              <a:t>combination</a:t>
            </a:r>
            <a:br>
              <a:rPr lang="en-US" altLang="ko-KR" sz="1600" dirty="0" smtClean="0"/>
            </a:br>
            <a:r>
              <a:rPr lang="en-US" altLang="ko-KR" sz="1600" dirty="0" smtClean="0"/>
              <a:t>that maximizes</a:t>
            </a:r>
            <a:br>
              <a:rPr lang="en-US" altLang="ko-KR" sz="1600" dirty="0" smtClean="0"/>
            </a:br>
            <a:r>
              <a:rPr lang="en-US" altLang="ko-KR" sz="1600" dirty="0" smtClean="0"/>
              <a:t>misclassification</a:t>
            </a:r>
            <a:endParaRPr lang="ko-KR" altLang="en-US" sz="1600" dirty="0"/>
          </a:p>
        </p:txBody>
      </p:sp>
      <p:sp>
        <p:nvSpPr>
          <p:cNvPr id="127" name="번개 126">
            <a:extLst>
              <a:ext uri="{FF2B5EF4-FFF2-40B4-BE49-F238E27FC236}">
                <a16:creationId xmlns="" xmlns:a16="http://schemas.microsoft.com/office/drawing/2014/main" id="{55C23B04-1F39-076C-A3E0-C9B021C3DB75}"/>
              </a:ext>
            </a:extLst>
          </p:cNvPr>
          <p:cNvSpPr/>
          <p:nvPr/>
        </p:nvSpPr>
        <p:spPr>
          <a:xfrm>
            <a:off x="4722045" y="3747795"/>
            <a:ext cx="335915" cy="379730"/>
          </a:xfrm>
          <a:prstGeom prst="lightningBolt">
            <a:avLst/>
          </a:prstGeom>
          <a:solidFill>
            <a:srgbClr val="FF6D6D"/>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30504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16788"/>
            <a:ext cx="8817026" cy="3615910"/>
          </a:xfrm>
        </p:spPr>
        <p:txBody>
          <a:bodyPr/>
          <a:lstStyle/>
          <a:p>
            <a:r>
              <a:rPr lang="de-DE" dirty="0"/>
              <a:t>By generated dataset, critical fault classifier can be trained</a:t>
            </a:r>
          </a:p>
          <a:p>
            <a:pPr lvl="1"/>
            <a:r>
              <a:rPr lang="de-DE" b="0" dirty="0"/>
              <a:t>Critical fault classifier can be used to support online fault detector</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spc="-40" dirty="0"/>
              <a:t>2. </a:t>
            </a:r>
            <a:r>
              <a:rPr lang="de-DE" altLang="ko-KR" sz="2400" spc="-40" dirty="0"/>
              <a:t>ML-based Selective Protection:</a:t>
            </a:r>
            <a:br>
              <a:rPr lang="de-DE" altLang="ko-KR" sz="2400" spc="-40" dirty="0"/>
            </a:br>
            <a:r>
              <a:rPr lang="de-DE" altLang="ko-KR" sz="2400" dirty="0" smtClean="0"/>
              <a:t>C-2) </a:t>
            </a:r>
            <a:r>
              <a:rPr lang="de-DE" altLang="ko-KR" sz="2400" spc="-40" dirty="0" smtClean="0"/>
              <a:t>Selective </a:t>
            </a:r>
            <a:r>
              <a:rPr lang="de-DE" altLang="ko-KR" sz="2400" spc="-40" dirty="0"/>
              <a:t>Memristor Protection </a:t>
            </a:r>
            <a:r>
              <a:rPr lang="de-DE" altLang="ko-KR" sz="2400" spc="-40" dirty="0" smtClean="0"/>
              <a:t>(2/2</a:t>
            </a:r>
            <a:r>
              <a:rPr lang="de-DE" altLang="ko-KR" sz="2400" spc="-40" dirty="0"/>
              <a:t>)</a:t>
            </a:r>
            <a:endParaRPr lang="de-DE" sz="2400" spc="-4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17</a:t>
            </a:fld>
            <a:endParaRPr lang="en-US" noProof="1"/>
          </a:p>
        </p:txBody>
      </p:sp>
      <p:sp>
        <p:nvSpPr>
          <p:cNvPr id="31" name="순서도: 자기 디스크 30">
            <a:extLst>
              <a:ext uri="{FF2B5EF4-FFF2-40B4-BE49-F238E27FC236}">
                <a16:creationId xmlns="" xmlns:a16="http://schemas.microsoft.com/office/drawing/2014/main" id="{C2473956-2E9D-7E1E-A563-18890B77884B}"/>
              </a:ext>
            </a:extLst>
          </p:cNvPr>
          <p:cNvSpPr/>
          <p:nvPr/>
        </p:nvSpPr>
        <p:spPr>
          <a:xfrm>
            <a:off x="336499" y="2333625"/>
            <a:ext cx="1453859" cy="703889"/>
          </a:xfrm>
          <a:prstGeom prst="flowChartMagneticDisk">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 xmlns:a16="http://schemas.microsoft.com/office/drawing/2014/main" id="{80BD5307-7FED-8BA0-E45A-6D152EAE320E}"/>
              </a:ext>
            </a:extLst>
          </p:cNvPr>
          <p:cNvSpPr txBox="1"/>
          <p:nvPr/>
        </p:nvSpPr>
        <p:spPr>
          <a:xfrm>
            <a:off x="652451" y="1955225"/>
            <a:ext cx="821956" cy="338554"/>
          </a:xfrm>
          <a:prstGeom prst="rect">
            <a:avLst/>
          </a:prstGeom>
          <a:noFill/>
        </p:spPr>
        <p:txBody>
          <a:bodyPr wrap="none" rtlCol="0">
            <a:spAutoFit/>
          </a:bodyPr>
          <a:lstStyle/>
          <a:p>
            <a:pPr algn="ctr"/>
            <a:r>
              <a:rPr lang="en-US" altLang="ko-KR" sz="1600" dirty="0"/>
              <a:t>Dataset</a:t>
            </a:r>
            <a:endParaRPr lang="ko-KR" altLang="en-US" sz="1600" dirty="0"/>
          </a:p>
        </p:txBody>
      </p:sp>
      <p:sp>
        <p:nvSpPr>
          <p:cNvPr id="42" name="순서도: 자기 디스크 41">
            <a:extLst>
              <a:ext uri="{FF2B5EF4-FFF2-40B4-BE49-F238E27FC236}">
                <a16:creationId xmlns="" xmlns:a16="http://schemas.microsoft.com/office/drawing/2014/main" id="{72159106-E800-6B72-A1AE-D9797B7446B1}"/>
              </a:ext>
            </a:extLst>
          </p:cNvPr>
          <p:cNvSpPr/>
          <p:nvPr/>
        </p:nvSpPr>
        <p:spPr>
          <a:xfrm>
            <a:off x="336499" y="3194571"/>
            <a:ext cx="1453859" cy="703889"/>
          </a:xfrm>
          <a:prstGeom prst="flowChartMagneticDisk">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a:extLst>
              <a:ext uri="{FF2B5EF4-FFF2-40B4-BE49-F238E27FC236}">
                <a16:creationId xmlns="" xmlns:a16="http://schemas.microsoft.com/office/drawing/2014/main" id="{A5507384-0223-F6B5-5F92-5FC6E81493DD}"/>
              </a:ext>
            </a:extLst>
          </p:cNvPr>
          <p:cNvSpPr txBox="1"/>
          <p:nvPr/>
        </p:nvSpPr>
        <p:spPr>
          <a:xfrm>
            <a:off x="430571" y="2594880"/>
            <a:ext cx="1262525" cy="338554"/>
          </a:xfrm>
          <a:prstGeom prst="rect">
            <a:avLst/>
          </a:prstGeom>
          <a:noFill/>
        </p:spPr>
        <p:txBody>
          <a:bodyPr wrap="none" rtlCol="0">
            <a:spAutoFit/>
          </a:bodyPr>
          <a:lstStyle/>
          <a:p>
            <a:r>
              <a:rPr lang="en-US" altLang="ko-KR" sz="1600" dirty="0"/>
              <a:t>Critical faults</a:t>
            </a:r>
            <a:endParaRPr lang="ko-KR" altLang="en-US" sz="1600" dirty="0"/>
          </a:p>
        </p:txBody>
      </p:sp>
      <p:sp>
        <p:nvSpPr>
          <p:cNvPr id="44" name="TextBox 43">
            <a:extLst>
              <a:ext uri="{FF2B5EF4-FFF2-40B4-BE49-F238E27FC236}">
                <a16:creationId xmlns="" xmlns:a16="http://schemas.microsoft.com/office/drawing/2014/main" id="{2D7E88B8-B5CF-0FF0-F242-BC1EE3A5FB6D}"/>
              </a:ext>
            </a:extLst>
          </p:cNvPr>
          <p:cNvSpPr txBox="1"/>
          <p:nvPr/>
        </p:nvSpPr>
        <p:spPr>
          <a:xfrm>
            <a:off x="440096" y="3490230"/>
            <a:ext cx="1262653" cy="338554"/>
          </a:xfrm>
          <a:prstGeom prst="rect">
            <a:avLst/>
          </a:prstGeom>
          <a:noFill/>
        </p:spPr>
        <p:txBody>
          <a:bodyPr wrap="none" rtlCol="0">
            <a:spAutoFit/>
          </a:bodyPr>
          <a:lstStyle/>
          <a:p>
            <a:r>
              <a:rPr lang="en-US" altLang="ko-KR" sz="1600" dirty="0"/>
              <a:t>Benign faults</a:t>
            </a:r>
            <a:endParaRPr lang="ko-KR" altLang="en-US" sz="1600" dirty="0"/>
          </a:p>
        </p:txBody>
      </p:sp>
      <p:sp>
        <p:nvSpPr>
          <p:cNvPr id="7" name="직사각형 6">
            <a:extLst>
              <a:ext uri="{FF2B5EF4-FFF2-40B4-BE49-F238E27FC236}">
                <a16:creationId xmlns="" xmlns:a16="http://schemas.microsoft.com/office/drawing/2014/main" id="{2F9CA3D1-8D83-BFF3-316B-DB39B8644CA8}"/>
              </a:ext>
            </a:extLst>
          </p:cNvPr>
          <p:cNvSpPr/>
          <p:nvPr/>
        </p:nvSpPr>
        <p:spPr>
          <a:xfrm>
            <a:off x="2443472" y="2540743"/>
            <a:ext cx="1280804" cy="1051560"/>
          </a:xfrm>
          <a:prstGeom prst="rect">
            <a:avLst/>
          </a:prstGeom>
          <a:solidFill>
            <a:srgbClr val="CADFF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rPr>
              <a:t>Critical</a:t>
            </a:r>
            <a:br>
              <a:rPr lang="en-US" altLang="ko-KR" sz="1600" dirty="0">
                <a:solidFill>
                  <a:schemeClr val="tx1"/>
                </a:solidFill>
              </a:rPr>
            </a:br>
            <a:r>
              <a:rPr lang="en-US" altLang="ko-KR" sz="1600" dirty="0">
                <a:solidFill>
                  <a:schemeClr val="tx1"/>
                </a:solidFill>
              </a:rPr>
              <a:t>fault</a:t>
            </a:r>
            <a:br>
              <a:rPr lang="en-US" altLang="ko-KR" sz="1600" dirty="0">
                <a:solidFill>
                  <a:schemeClr val="tx1"/>
                </a:solidFill>
              </a:rPr>
            </a:br>
            <a:r>
              <a:rPr lang="en-US" altLang="ko-KR" sz="1600" dirty="0">
                <a:solidFill>
                  <a:schemeClr val="tx1"/>
                </a:solidFill>
              </a:rPr>
              <a:t>classifier</a:t>
            </a:r>
            <a:endParaRPr lang="ko-KR" altLang="en-US" sz="1600" dirty="0">
              <a:solidFill>
                <a:schemeClr val="tx1"/>
              </a:solidFill>
            </a:endParaRPr>
          </a:p>
        </p:txBody>
      </p:sp>
      <p:sp>
        <p:nvSpPr>
          <p:cNvPr id="9" name="자유형: 도형 8">
            <a:extLst>
              <a:ext uri="{FF2B5EF4-FFF2-40B4-BE49-F238E27FC236}">
                <a16:creationId xmlns="" xmlns:a16="http://schemas.microsoft.com/office/drawing/2014/main" id="{A3EAA714-2CFC-94FA-B9E2-7C6345AB5DE9}"/>
              </a:ext>
            </a:extLst>
          </p:cNvPr>
          <p:cNvSpPr/>
          <p:nvPr/>
        </p:nvSpPr>
        <p:spPr>
          <a:xfrm>
            <a:off x="1787169" y="3171825"/>
            <a:ext cx="651232" cy="368165"/>
          </a:xfrm>
          <a:custGeom>
            <a:avLst/>
            <a:gdLst>
              <a:gd name="connsiteX0" fmla="*/ 0 w 754380"/>
              <a:gd name="connsiteY0" fmla="*/ 525780 h 525780"/>
              <a:gd name="connsiteX1" fmla="*/ 274320 w 754380"/>
              <a:gd name="connsiteY1" fmla="*/ 525780 h 525780"/>
              <a:gd name="connsiteX2" fmla="*/ 274320 w 754380"/>
              <a:gd name="connsiteY2" fmla="*/ 0 h 525780"/>
              <a:gd name="connsiteX3" fmla="*/ 754380 w 754380"/>
              <a:gd name="connsiteY3" fmla="*/ 0 h 525780"/>
            </a:gdLst>
            <a:ahLst/>
            <a:cxnLst>
              <a:cxn ang="0">
                <a:pos x="connsiteX0" y="connsiteY0"/>
              </a:cxn>
              <a:cxn ang="0">
                <a:pos x="connsiteX1" y="connsiteY1"/>
              </a:cxn>
              <a:cxn ang="0">
                <a:pos x="connsiteX2" y="connsiteY2"/>
              </a:cxn>
              <a:cxn ang="0">
                <a:pos x="connsiteX3" y="connsiteY3"/>
              </a:cxn>
            </a:cxnLst>
            <a:rect l="l" t="t" r="r" b="b"/>
            <a:pathLst>
              <a:path w="754380" h="525780">
                <a:moveTo>
                  <a:pt x="0" y="525780"/>
                </a:moveTo>
                <a:lnTo>
                  <a:pt x="274320" y="525780"/>
                </a:lnTo>
                <a:lnTo>
                  <a:pt x="274320" y="0"/>
                </a:lnTo>
                <a:lnTo>
                  <a:pt x="754380" y="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자유형: 도형 9">
            <a:extLst>
              <a:ext uri="{FF2B5EF4-FFF2-40B4-BE49-F238E27FC236}">
                <a16:creationId xmlns="" xmlns:a16="http://schemas.microsoft.com/office/drawing/2014/main" id="{25077630-86AD-4493-24DF-44F4FFD6E52E}"/>
              </a:ext>
            </a:extLst>
          </p:cNvPr>
          <p:cNvSpPr/>
          <p:nvPr/>
        </p:nvSpPr>
        <p:spPr>
          <a:xfrm flipV="1">
            <a:off x="1787169" y="2638425"/>
            <a:ext cx="651232" cy="368165"/>
          </a:xfrm>
          <a:custGeom>
            <a:avLst/>
            <a:gdLst>
              <a:gd name="connsiteX0" fmla="*/ 0 w 754380"/>
              <a:gd name="connsiteY0" fmla="*/ 525780 h 525780"/>
              <a:gd name="connsiteX1" fmla="*/ 274320 w 754380"/>
              <a:gd name="connsiteY1" fmla="*/ 525780 h 525780"/>
              <a:gd name="connsiteX2" fmla="*/ 274320 w 754380"/>
              <a:gd name="connsiteY2" fmla="*/ 0 h 525780"/>
              <a:gd name="connsiteX3" fmla="*/ 754380 w 754380"/>
              <a:gd name="connsiteY3" fmla="*/ 0 h 525780"/>
            </a:gdLst>
            <a:ahLst/>
            <a:cxnLst>
              <a:cxn ang="0">
                <a:pos x="connsiteX0" y="connsiteY0"/>
              </a:cxn>
              <a:cxn ang="0">
                <a:pos x="connsiteX1" y="connsiteY1"/>
              </a:cxn>
              <a:cxn ang="0">
                <a:pos x="connsiteX2" y="connsiteY2"/>
              </a:cxn>
              <a:cxn ang="0">
                <a:pos x="connsiteX3" y="connsiteY3"/>
              </a:cxn>
            </a:cxnLst>
            <a:rect l="l" t="t" r="r" b="b"/>
            <a:pathLst>
              <a:path w="754380" h="525780">
                <a:moveTo>
                  <a:pt x="0" y="525780"/>
                </a:moveTo>
                <a:lnTo>
                  <a:pt x="274320" y="525780"/>
                </a:lnTo>
                <a:lnTo>
                  <a:pt x="274320" y="0"/>
                </a:lnTo>
                <a:lnTo>
                  <a:pt x="754380" y="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 name="직사각형 10">
            <a:extLst>
              <a:ext uri="{FF2B5EF4-FFF2-40B4-BE49-F238E27FC236}">
                <a16:creationId xmlns="" xmlns:a16="http://schemas.microsoft.com/office/drawing/2014/main" id="{E7705143-041D-EA7B-80EB-4A75E9ABCBE0}"/>
              </a:ext>
            </a:extLst>
          </p:cNvPr>
          <p:cNvSpPr/>
          <p:nvPr/>
        </p:nvSpPr>
        <p:spPr>
          <a:xfrm>
            <a:off x="6376399" y="1755815"/>
            <a:ext cx="2181225" cy="77461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a:t>Fault detector of</a:t>
            </a:r>
            <a:br>
              <a:rPr lang="en-US" altLang="ko-KR" sz="1600" dirty="0"/>
            </a:br>
            <a:r>
              <a:rPr lang="en-US" altLang="ko-KR" sz="1600" dirty="0"/>
              <a:t>DNN-mapped</a:t>
            </a:r>
            <a:br>
              <a:rPr lang="en-US" altLang="ko-KR" sz="1600" dirty="0"/>
            </a:br>
            <a:r>
              <a:rPr lang="en-US" altLang="ko-KR" sz="1600" dirty="0"/>
              <a:t>memristor crossbars</a:t>
            </a:r>
            <a:endParaRPr lang="ko-KR" altLang="en-US" sz="1600" dirty="0"/>
          </a:p>
        </p:txBody>
      </p:sp>
      <p:sp>
        <p:nvSpPr>
          <p:cNvPr id="13" name="자유형: 도형 12">
            <a:extLst>
              <a:ext uri="{FF2B5EF4-FFF2-40B4-BE49-F238E27FC236}">
                <a16:creationId xmlns="" xmlns:a16="http://schemas.microsoft.com/office/drawing/2014/main" id="{DB540AFF-A812-0FED-C4D6-1A8AF92935B4}"/>
              </a:ext>
            </a:extLst>
          </p:cNvPr>
          <p:cNvSpPr/>
          <p:nvPr/>
        </p:nvSpPr>
        <p:spPr>
          <a:xfrm>
            <a:off x="3752850" y="2143125"/>
            <a:ext cx="2628900" cy="742950"/>
          </a:xfrm>
          <a:custGeom>
            <a:avLst/>
            <a:gdLst>
              <a:gd name="connsiteX0" fmla="*/ 2657475 w 2657475"/>
              <a:gd name="connsiteY0" fmla="*/ 0 h 742950"/>
              <a:gd name="connsiteX1" fmla="*/ 571500 w 2657475"/>
              <a:gd name="connsiteY1" fmla="*/ 0 h 742950"/>
              <a:gd name="connsiteX2" fmla="*/ 571500 w 2657475"/>
              <a:gd name="connsiteY2" fmla="*/ 742950 h 742950"/>
              <a:gd name="connsiteX3" fmla="*/ 0 w 2657475"/>
              <a:gd name="connsiteY3" fmla="*/ 742950 h 742950"/>
            </a:gdLst>
            <a:ahLst/>
            <a:cxnLst>
              <a:cxn ang="0">
                <a:pos x="connsiteX0" y="connsiteY0"/>
              </a:cxn>
              <a:cxn ang="0">
                <a:pos x="connsiteX1" y="connsiteY1"/>
              </a:cxn>
              <a:cxn ang="0">
                <a:pos x="connsiteX2" y="connsiteY2"/>
              </a:cxn>
              <a:cxn ang="0">
                <a:pos x="connsiteX3" y="connsiteY3"/>
              </a:cxn>
            </a:cxnLst>
            <a:rect l="l" t="t" r="r" b="b"/>
            <a:pathLst>
              <a:path w="2657475" h="742950">
                <a:moveTo>
                  <a:pt x="2657475" y="0"/>
                </a:moveTo>
                <a:lnTo>
                  <a:pt x="571500" y="0"/>
                </a:lnTo>
                <a:lnTo>
                  <a:pt x="571500" y="742950"/>
                </a:lnTo>
                <a:lnTo>
                  <a:pt x="0" y="74295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14" name="TextBox 13">
            <a:extLst>
              <a:ext uri="{FF2B5EF4-FFF2-40B4-BE49-F238E27FC236}">
                <a16:creationId xmlns="" xmlns:a16="http://schemas.microsoft.com/office/drawing/2014/main" id="{E8182D0C-F0D7-3314-E956-24C3125C8249}"/>
              </a:ext>
            </a:extLst>
          </p:cNvPr>
          <p:cNvSpPr txBox="1"/>
          <p:nvPr/>
        </p:nvSpPr>
        <p:spPr>
          <a:xfrm>
            <a:off x="4440566" y="1783200"/>
            <a:ext cx="1806777" cy="369332"/>
          </a:xfrm>
          <a:prstGeom prst="rect">
            <a:avLst/>
          </a:prstGeom>
          <a:noFill/>
        </p:spPr>
        <p:txBody>
          <a:bodyPr wrap="none" rtlCol="0">
            <a:spAutoFit/>
          </a:bodyPr>
          <a:lstStyle/>
          <a:p>
            <a:r>
              <a:rPr lang="en-US" altLang="ko-KR" dirty="0"/>
              <a:t>Fault information</a:t>
            </a:r>
            <a:endParaRPr lang="ko-KR" altLang="en-US" dirty="0"/>
          </a:p>
        </p:txBody>
      </p:sp>
      <p:sp>
        <p:nvSpPr>
          <p:cNvPr id="23" name="직사각형 22">
            <a:extLst>
              <a:ext uri="{FF2B5EF4-FFF2-40B4-BE49-F238E27FC236}">
                <a16:creationId xmlns="" xmlns:a16="http://schemas.microsoft.com/office/drawing/2014/main" id="{00BB1FC8-FB44-4088-A1F5-D6C7C86A50CE}"/>
              </a:ext>
            </a:extLst>
          </p:cNvPr>
          <p:cNvSpPr/>
          <p:nvPr/>
        </p:nvSpPr>
        <p:spPr>
          <a:xfrm>
            <a:off x="5610226" y="2752725"/>
            <a:ext cx="2981324" cy="180498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dirty="0"/>
          </a:p>
        </p:txBody>
      </p:sp>
      <p:sp>
        <p:nvSpPr>
          <p:cNvPr id="24" name="TextBox 23">
            <a:extLst>
              <a:ext uri="{FF2B5EF4-FFF2-40B4-BE49-F238E27FC236}">
                <a16:creationId xmlns="" xmlns:a16="http://schemas.microsoft.com/office/drawing/2014/main" id="{CE9197D9-D5B8-0ADC-B8BE-676DAEF5057F}"/>
              </a:ext>
            </a:extLst>
          </p:cNvPr>
          <p:cNvSpPr txBox="1"/>
          <p:nvPr/>
        </p:nvSpPr>
        <p:spPr>
          <a:xfrm>
            <a:off x="5619750" y="2695569"/>
            <a:ext cx="2956771" cy="584775"/>
          </a:xfrm>
          <a:prstGeom prst="rect">
            <a:avLst/>
          </a:prstGeom>
          <a:noFill/>
        </p:spPr>
        <p:txBody>
          <a:bodyPr wrap="none" rtlCol="0">
            <a:spAutoFit/>
          </a:bodyPr>
          <a:lstStyle/>
          <a:p>
            <a:pPr algn="ctr"/>
            <a:r>
              <a:rPr lang="en-US" altLang="ko-KR" sz="1600" dirty="0"/>
              <a:t>Remapping columns with spares</a:t>
            </a:r>
            <a:br>
              <a:rPr lang="en-US" altLang="ko-KR" sz="1600" dirty="0"/>
            </a:br>
            <a:r>
              <a:rPr lang="en-US" altLang="ko-KR" sz="1600" dirty="0"/>
              <a:t>when a column has a critical fault</a:t>
            </a:r>
            <a:endParaRPr lang="ko-KR" altLang="en-US" sz="1600" dirty="0"/>
          </a:p>
        </p:txBody>
      </p:sp>
      <p:grpSp>
        <p:nvGrpSpPr>
          <p:cNvPr id="3210" name="그룹 3209">
            <a:extLst>
              <a:ext uri="{FF2B5EF4-FFF2-40B4-BE49-F238E27FC236}">
                <a16:creationId xmlns="" xmlns:a16="http://schemas.microsoft.com/office/drawing/2014/main" id="{8A9555C0-2368-31A8-27F1-6E926E059DDA}"/>
              </a:ext>
            </a:extLst>
          </p:cNvPr>
          <p:cNvGrpSpPr/>
          <p:nvPr/>
        </p:nvGrpSpPr>
        <p:grpSpPr>
          <a:xfrm>
            <a:off x="7066461" y="3275894"/>
            <a:ext cx="1250696" cy="1250022"/>
            <a:chOff x="7066461" y="3485444"/>
            <a:chExt cx="1250696" cy="1250022"/>
          </a:xfrm>
        </p:grpSpPr>
        <p:grpSp>
          <p:nvGrpSpPr>
            <p:cNvPr id="3204" name="그룹 3203">
              <a:extLst>
                <a:ext uri="{FF2B5EF4-FFF2-40B4-BE49-F238E27FC236}">
                  <a16:creationId xmlns="" xmlns:a16="http://schemas.microsoft.com/office/drawing/2014/main" id="{59A09DAA-A941-0700-AD20-67464A49B77B}"/>
                </a:ext>
              </a:extLst>
            </p:cNvPr>
            <p:cNvGrpSpPr/>
            <p:nvPr/>
          </p:nvGrpSpPr>
          <p:grpSpPr>
            <a:xfrm>
              <a:off x="7426653" y="3552828"/>
              <a:ext cx="569589" cy="1085850"/>
              <a:chOff x="7164711" y="3552828"/>
              <a:chExt cx="569589" cy="1085850"/>
            </a:xfrm>
          </p:grpSpPr>
          <p:grpSp>
            <p:nvGrpSpPr>
              <p:cNvPr id="3194" name="그룹 3193">
                <a:extLst>
                  <a:ext uri="{FF2B5EF4-FFF2-40B4-BE49-F238E27FC236}">
                    <a16:creationId xmlns="" xmlns:a16="http://schemas.microsoft.com/office/drawing/2014/main" id="{A92649D1-4D4F-84C7-BB14-8E26225D05E8}"/>
                  </a:ext>
                </a:extLst>
              </p:cNvPr>
              <p:cNvGrpSpPr/>
              <p:nvPr/>
            </p:nvGrpSpPr>
            <p:grpSpPr>
              <a:xfrm>
                <a:off x="7164711" y="3686175"/>
                <a:ext cx="569589" cy="695335"/>
                <a:chOff x="3676650" y="3319463"/>
                <a:chExt cx="1085850" cy="695335"/>
              </a:xfrm>
            </p:grpSpPr>
            <p:cxnSp>
              <p:nvCxnSpPr>
                <p:cNvPr id="3200" name="직선 연결선 3199">
                  <a:extLst>
                    <a:ext uri="{FF2B5EF4-FFF2-40B4-BE49-F238E27FC236}">
                      <a16:creationId xmlns="" xmlns:a16="http://schemas.microsoft.com/office/drawing/2014/main" id="{08820AD7-BE85-DBA8-8605-5F26337F8BD6}"/>
                    </a:ext>
                  </a:extLst>
                </p:cNvPr>
                <p:cNvCxnSpPr>
                  <a:cxnSpLocks/>
                </p:cNvCxnSpPr>
                <p:nvPr/>
              </p:nvCxnSpPr>
              <p:spPr>
                <a:xfrm>
                  <a:off x="3676650" y="331946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1" name="직선 연결선 3200">
                  <a:extLst>
                    <a:ext uri="{FF2B5EF4-FFF2-40B4-BE49-F238E27FC236}">
                      <a16:creationId xmlns="" xmlns:a16="http://schemas.microsoft.com/office/drawing/2014/main" id="{6E8EA5B0-293E-DFF2-9708-FA64107E4FF0}"/>
                    </a:ext>
                  </a:extLst>
                </p:cNvPr>
                <p:cNvCxnSpPr>
                  <a:cxnSpLocks/>
                </p:cNvCxnSpPr>
                <p:nvPr/>
              </p:nvCxnSpPr>
              <p:spPr>
                <a:xfrm>
                  <a:off x="3676650" y="355282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2" name="직선 연결선 3201">
                  <a:extLst>
                    <a:ext uri="{FF2B5EF4-FFF2-40B4-BE49-F238E27FC236}">
                      <a16:creationId xmlns="" xmlns:a16="http://schemas.microsoft.com/office/drawing/2014/main" id="{B6B58885-C30D-1F6A-FDC9-58417F3BE61A}"/>
                    </a:ext>
                  </a:extLst>
                </p:cNvPr>
                <p:cNvCxnSpPr>
                  <a:cxnSpLocks/>
                </p:cNvCxnSpPr>
                <p:nvPr/>
              </p:nvCxnSpPr>
              <p:spPr>
                <a:xfrm>
                  <a:off x="3676650" y="3781431"/>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직선 연결선 3202">
                  <a:extLst>
                    <a:ext uri="{FF2B5EF4-FFF2-40B4-BE49-F238E27FC236}">
                      <a16:creationId xmlns="" xmlns:a16="http://schemas.microsoft.com/office/drawing/2014/main" id="{35656112-2FA3-D917-D001-99CB856FCDB5}"/>
                    </a:ext>
                  </a:extLst>
                </p:cNvPr>
                <p:cNvCxnSpPr>
                  <a:cxnSpLocks/>
                </p:cNvCxnSpPr>
                <p:nvPr/>
              </p:nvCxnSpPr>
              <p:spPr>
                <a:xfrm>
                  <a:off x="3676650" y="401479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98" name="직선 연결선 3197">
                <a:extLst>
                  <a:ext uri="{FF2B5EF4-FFF2-40B4-BE49-F238E27FC236}">
                    <a16:creationId xmlns="" xmlns:a16="http://schemas.microsoft.com/office/drawing/2014/main" id="{BAC362CB-049B-F0F6-82B5-8A4D8B5C0804}"/>
                  </a:ext>
                </a:extLst>
              </p:cNvPr>
              <p:cNvCxnSpPr>
                <a:cxnSpLocks/>
              </p:cNvCxnSpPr>
              <p:nvPr/>
            </p:nvCxnSpPr>
            <p:spPr>
              <a:xfrm rot="5400000">
                <a:off x="7107558" y="409575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직선 연결선 3198">
                <a:extLst>
                  <a:ext uri="{FF2B5EF4-FFF2-40B4-BE49-F238E27FC236}">
                    <a16:creationId xmlns="" xmlns:a16="http://schemas.microsoft.com/office/drawing/2014/main" id="{6DBED117-57B3-C16C-01FB-77E1AECAD316}"/>
                  </a:ext>
                </a:extLst>
              </p:cNvPr>
              <p:cNvCxnSpPr>
                <a:cxnSpLocks/>
              </p:cNvCxnSpPr>
              <p:nvPr/>
            </p:nvCxnSpPr>
            <p:spPr>
              <a:xfrm rot="5400000">
                <a:off x="6874191" y="409575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29" name="그룹 3128">
                <a:extLst>
                  <a:ext uri="{FF2B5EF4-FFF2-40B4-BE49-F238E27FC236}">
                    <a16:creationId xmlns="" xmlns:a16="http://schemas.microsoft.com/office/drawing/2014/main" id="{BE83C839-41BD-BD7F-9D56-9E4CD41945AC}"/>
                  </a:ext>
                </a:extLst>
              </p:cNvPr>
              <p:cNvGrpSpPr/>
              <p:nvPr/>
            </p:nvGrpSpPr>
            <p:grpSpPr>
              <a:xfrm>
                <a:off x="7269948" y="3687295"/>
                <a:ext cx="149559" cy="849646"/>
                <a:chOff x="5829768" y="3687295"/>
                <a:chExt cx="149559" cy="849646"/>
              </a:xfrm>
            </p:grpSpPr>
            <p:grpSp>
              <p:nvGrpSpPr>
                <p:cNvPr id="3176" name="그룹 3175">
                  <a:extLst>
                    <a:ext uri="{FF2B5EF4-FFF2-40B4-BE49-F238E27FC236}">
                      <a16:creationId xmlns="" xmlns:a16="http://schemas.microsoft.com/office/drawing/2014/main" id="{A7B7450B-455B-D158-D688-AD623458DAAD}"/>
                    </a:ext>
                  </a:extLst>
                </p:cNvPr>
                <p:cNvGrpSpPr/>
                <p:nvPr/>
              </p:nvGrpSpPr>
              <p:grpSpPr>
                <a:xfrm>
                  <a:off x="5829768" y="3687295"/>
                  <a:ext cx="143209" cy="157496"/>
                  <a:chOff x="5829768" y="3687295"/>
                  <a:chExt cx="143209" cy="157496"/>
                </a:xfrm>
              </p:grpSpPr>
              <p:grpSp>
                <p:nvGrpSpPr>
                  <p:cNvPr id="3189" name="그룹 3188">
                    <a:extLst>
                      <a:ext uri="{FF2B5EF4-FFF2-40B4-BE49-F238E27FC236}">
                        <a16:creationId xmlns="" xmlns:a16="http://schemas.microsoft.com/office/drawing/2014/main" id="{AD3946D5-B2A3-3069-4AF6-742D2C9BD770}"/>
                      </a:ext>
                    </a:extLst>
                  </p:cNvPr>
                  <p:cNvGrpSpPr/>
                  <p:nvPr/>
                </p:nvGrpSpPr>
                <p:grpSpPr>
                  <a:xfrm rot="2700000">
                    <a:off x="5841081" y="3733288"/>
                    <a:ext cx="124918" cy="64546"/>
                    <a:chOff x="2654275" y="4414243"/>
                    <a:chExt cx="331812" cy="171450"/>
                  </a:xfrm>
                </p:grpSpPr>
                <p:sp>
                  <p:nvSpPr>
                    <p:cNvPr id="3192" name="직사각형 3191">
                      <a:extLst>
                        <a:ext uri="{FF2B5EF4-FFF2-40B4-BE49-F238E27FC236}">
                          <a16:creationId xmlns="" xmlns:a16="http://schemas.microsoft.com/office/drawing/2014/main" id="{72D3021C-5822-3F38-A10B-78AF43AF1489}"/>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93" name="자유형: 도형 3192">
                      <a:extLst>
                        <a:ext uri="{FF2B5EF4-FFF2-40B4-BE49-F238E27FC236}">
                          <a16:creationId xmlns="" xmlns:a16="http://schemas.microsoft.com/office/drawing/2014/main" id="{CE54E056-4193-1B07-C177-677655E28EEB}"/>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90" name="직선 연결선 3189">
                    <a:extLst>
                      <a:ext uri="{FF2B5EF4-FFF2-40B4-BE49-F238E27FC236}">
                        <a16:creationId xmlns="" xmlns:a16="http://schemas.microsoft.com/office/drawing/2014/main" id="{77AB22B8-AD54-757F-A72D-AE773DA4884D}"/>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91" name="직선 연결선 3190">
                    <a:extLst>
                      <a:ext uri="{FF2B5EF4-FFF2-40B4-BE49-F238E27FC236}">
                        <a16:creationId xmlns="" xmlns:a16="http://schemas.microsoft.com/office/drawing/2014/main" id="{769BBAFF-A1F4-2739-822F-47F7067D996F}"/>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77" name="그룹 3176">
                  <a:extLst>
                    <a:ext uri="{FF2B5EF4-FFF2-40B4-BE49-F238E27FC236}">
                      <a16:creationId xmlns="" xmlns:a16="http://schemas.microsoft.com/office/drawing/2014/main" id="{3A91EEA2-27EA-3CD1-9F0C-E903D8B9F12F}"/>
                    </a:ext>
                  </a:extLst>
                </p:cNvPr>
                <p:cNvGrpSpPr/>
                <p:nvPr/>
              </p:nvGrpSpPr>
              <p:grpSpPr>
                <a:xfrm>
                  <a:off x="5829768" y="3915895"/>
                  <a:ext cx="143209" cy="157496"/>
                  <a:chOff x="5829768" y="3687295"/>
                  <a:chExt cx="143209" cy="157496"/>
                </a:xfrm>
              </p:grpSpPr>
              <p:grpSp>
                <p:nvGrpSpPr>
                  <p:cNvPr id="3184" name="그룹 3183">
                    <a:extLst>
                      <a:ext uri="{FF2B5EF4-FFF2-40B4-BE49-F238E27FC236}">
                        <a16:creationId xmlns="" xmlns:a16="http://schemas.microsoft.com/office/drawing/2014/main" id="{38550989-CB80-87F2-F1E0-07B56E29FCE8}"/>
                      </a:ext>
                    </a:extLst>
                  </p:cNvPr>
                  <p:cNvGrpSpPr/>
                  <p:nvPr/>
                </p:nvGrpSpPr>
                <p:grpSpPr>
                  <a:xfrm rot="2700000">
                    <a:off x="5841081" y="3733288"/>
                    <a:ext cx="124918" cy="64546"/>
                    <a:chOff x="2654275" y="4414243"/>
                    <a:chExt cx="331812" cy="171450"/>
                  </a:xfrm>
                </p:grpSpPr>
                <p:sp>
                  <p:nvSpPr>
                    <p:cNvPr id="3187" name="직사각형 3186">
                      <a:extLst>
                        <a:ext uri="{FF2B5EF4-FFF2-40B4-BE49-F238E27FC236}">
                          <a16:creationId xmlns="" xmlns:a16="http://schemas.microsoft.com/office/drawing/2014/main" id="{EAD7A47C-23F2-56B2-4F2B-9C67D062E1D0}"/>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88" name="자유형: 도형 3187">
                      <a:extLst>
                        <a:ext uri="{FF2B5EF4-FFF2-40B4-BE49-F238E27FC236}">
                          <a16:creationId xmlns="" xmlns:a16="http://schemas.microsoft.com/office/drawing/2014/main" id="{92BCD458-2D7B-7827-E6AB-84DD026DAE60}"/>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85" name="직선 연결선 3184">
                    <a:extLst>
                      <a:ext uri="{FF2B5EF4-FFF2-40B4-BE49-F238E27FC236}">
                        <a16:creationId xmlns="" xmlns:a16="http://schemas.microsoft.com/office/drawing/2014/main" id="{A4DCAA24-F88D-961D-D65A-AACE4203D98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86" name="직선 연결선 3185">
                    <a:extLst>
                      <a:ext uri="{FF2B5EF4-FFF2-40B4-BE49-F238E27FC236}">
                        <a16:creationId xmlns="" xmlns:a16="http://schemas.microsoft.com/office/drawing/2014/main" id="{DC751750-9233-7087-A7AC-5E515502802A}"/>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78" name="그룹 3177">
                  <a:extLst>
                    <a:ext uri="{FF2B5EF4-FFF2-40B4-BE49-F238E27FC236}">
                      <a16:creationId xmlns="" xmlns:a16="http://schemas.microsoft.com/office/drawing/2014/main" id="{EC110FF0-C4D6-EBCC-47CA-5CEC6B0EF0A0}"/>
                    </a:ext>
                  </a:extLst>
                </p:cNvPr>
                <p:cNvGrpSpPr/>
                <p:nvPr/>
              </p:nvGrpSpPr>
              <p:grpSpPr>
                <a:xfrm>
                  <a:off x="5836118" y="4379445"/>
                  <a:ext cx="143209" cy="157496"/>
                  <a:chOff x="5829768" y="3687295"/>
                  <a:chExt cx="143209" cy="157496"/>
                </a:xfrm>
              </p:grpSpPr>
              <p:grpSp>
                <p:nvGrpSpPr>
                  <p:cNvPr id="3179" name="그룹 3178">
                    <a:extLst>
                      <a:ext uri="{FF2B5EF4-FFF2-40B4-BE49-F238E27FC236}">
                        <a16:creationId xmlns="" xmlns:a16="http://schemas.microsoft.com/office/drawing/2014/main" id="{F3FD9507-8F06-C5B5-C360-9A0E044C9EB7}"/>
                      </a:ext>
                    </a:extLst>
                  </p:cNvPr>
                  <p:cNvGrpSpPr/>
                  <p:nvPr/>
                </p:nvGrpSpPr>
                <p:grpSpPr>
                  <a:xfrm rot="2700000">
                    <a:off x="5841081" y="3733288"/>
                    <a:ext cx="124918" cy="64546"/>
                    <a:chOff x="2654275" y="4414243"/>
                    <a:chExt cx="331812" cy="171450"/>
                  </a:xfrm>
                </p:grpSpPr>
                <p:sp>
                  <p:nvSpPr>
                    <p:cNvPr id="3182" name="직사각형 3181">
                      <a:extLst>
                        <a:ext uri="{FF2B5EF4-FFF2-40B4-BE49-F238E27FC236}">
                          <a16:creationId xmlns="" xmlns:a16="http://schemas.microsoft.com/office/drawing/2014/main" id="{DCB9BA95-CF01-91F4-199B-459E1410749F}"/>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83" name="자유형: 도형 3182">
                      <a:extLst>
                        <a:ext uri="{FF2B5EF4-FFF2-40B4-BE49-F238E27FC236}">
                          <a16:creationId xmlns="" xmlns:a16="http://schemas.microsoft.com/office/drawing/2014/main" id="{9913F06E-423D-C6C1-A8B5-578CBFB7580C}"/>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80" name="직선 연결선 3179">
                    <a:extLst>
                      <a:ext uri="{FF2B5EF4-FFF2-40B4-BE49-F238E27FC236}">
                        <a16:creationId xmlns="" xmlns:a16="http://schemas.microsoft.com/office/drawing/2014/main" id="{C3D519B7-FD46-9D1D-CD04-93735F4F0DA0}"/>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81" name="직선 연결선 3180">
                    <a:extLst>
                      <a:ext uri="{FF2B5EF4-FFF2-40B4-BE49-F238E27FC236}">
                        <a16:creationId xmlns="" xmlns:a16="http://schemas.microsoft.com/office/drawing/2014/main" id="{ACA7724A-8B3B-A482-AF9C-7315F6126DD0}"/>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130" name="그룹 3129">
                <a:extLst>
                  <a:ext uri="{FF2B5EF4-FFF2-40B4-BE49-F238E27FC236}">
                    <a16:creationId xmlns="" xmlns:a16="http://schemas.microsoft.com/office/drawing/2014/main" id="{C26F54C1-705C-379B-D5B1-190F24E979B8}"/>
                  </a:ext>
                </a:extLst>
              </p:cNvPr>
              <p:cNvGrpSpPr/>
              <p:nvPr/>
            </p:nvGrpSpPr>
            <p:grpSpPr>
              <a:xfrm>
                <a:off x="7498548" y="3687295"/>
                <a:ext cx="149559" cy="849646"/>
                <a:chOff x="5829768" y="3687295"/>
                <a:chExt cx="149559" cy="849646"/>
              </a:xfrm>
            </p:grpSpPr>
            <p:grpSp>
              <p:nvGrpSpPr>
                <p:cNvPr id="3158" name="그룹 3157">
                  <a:extLst>
                    <a:ext uri="{FF2B5EF4-FFF2-40B4-BE49-F238E27FC236}">
                      <a16:creationId xmlns="" xmlns:a16="http://schemas.microsoft.com/office/drawing/2014/main" id="{9572D02D-55BF-39AE-1D55-CE696C523F3B}"/>
                    </a:ext>
                  </a:extLst>
                </p:cNvPr>
                <p:cNvGrpSpPr/>
                <p:nvPr/>
              </p:nvGrpSpPr>
              <p:grpSpPr>
                <a:xfrm>
                  <a:off x="5829768" y="3687295"/>
                  <a:ext cx="143209" cy="157496"/>
                  <a:chOff x="5829768" y="3687295"/>
                  <a:chExt cx="143209" cy="157496"/>
                </a:xfrm>
              </p:grpSpPr>
              <p:grpSp>
                <p:nvGrpSpPr>
                  <p:cNvPr id="3171" name="그룹 3170">
                    <a:extLst>
                      <a:ext uri="{FF2B5EF4-FFF2-40B4-BE49-F238E27FC236}">
                        <a16:creationId xmlns="" xmlns:a16="http://schemas.microsoft.com/office/drawing/2014/main" id="{4D370713-6B78-BEA6-4A7A-24AE54B01354}"/>
                      </a:ext>
                    </a:extLst>
                  </p:cNvPr>
                  <p:cNvGrpSpPr/>
                  <p:nvPr/>
                </p:nvGrpSpPr>
                <p:grpSpPr>
                  <a:xfrm rot="2700000">
                    <a:off x="5841081" y="3733288"/>
                    <a:ext cx="124918" cy="64546"/>
                    <a:chOff x="2654275" y="4414243"/>
                    <a:chExt cx="331812" cy="171450"/>
                  </a:xfrm>
                </p:grpSpPr>
                <p:sp>
                  <p:nvSpPr>
                    <p:cNvPr id="3174" name="직사각형 3173">
                      <a:extLst>
                        <a:ext uri="{FF2B5EF4-FFF2-40B4-BE49-F238E27FC236}">
                          <a16:creationId xmlns="" xmlns:a16="http://schemas.microsoft.com/office/drawing/2014/main" id="{D2C86B8D-F344-0944-0C8A-4A0520B587D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75" name="자유형: 도형 3174">
                      <a:extLst>
                        <a:ext uri="{FF2B5EF4-FFF2-40B4-BE49-F238E27FC236}">
                          <a16:creationId xmlns="" xmlns:a16="http://schemas.microsoft.com/office/drawing/2014/main" id="{23DE6850-C112-9523-6084-416F1061AF1E}"/>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72" name="직선 연결선 3171">
                    <a:extLst>
                      <a:ext uri="{FF2B5EF4-FFF2-40B4-BE49-F238E27FC236}">
                        <a16:creationId xmlns="" xmlns:a16="http://schemas.microsoft.com/office/drawing/2014/main" id="{39E4AF3B-86FC-6570-2CA3-4C5B79A667C4}"/>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73" name="직선 연결선 3172">
                    <a:extLst>
                      <a:ext uri="{FF2B5EF4-FFF2-40B4-BE49-F238E27FC236}">
                        <a16:creationId xmlns="" xmlns:a16="http://schemas.microsoft.com/office/drawing/2014/main" id="{75F84511-98D9-1678-DFDE-97B7E45A7F06}"/>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59" name="그룹 3158">
                  <a:extLst>
                    <a:ext uri="{FF2B5EF4-FFF2-40B4-BE49-F238E27FC236}">
                      <a16:creationId xmlns="" xmlns:a16="http://schemas.microsoft.com/office/drawing/2014/main" id="{0379F469-BF18-6E59-BF8C-C3BBF141068A}"/>
                    </a:ext>
                  </a:extLst>
                </p:cNvPr>
                <p:cNvGrpSpPr/>
                <p:nvPr/>
              </p:nvGrpSpPr>
              <p:grpSpPr>
                <a:xfrm>
                  <a:off x="5829768" y="3915895"/>
                  <a:ext cx="143209" cy="157496"/>
                  <a:chOff x="5829768" y="3687295"/>
                  <a:chExt cx="143209" cy="157496"/>
                </a:xfrm>
              </p:grpSpPr>
              <p:grpSp>
                <p:nvGrpSpPr>
                  <p:cNvPr id="3166" name="그룹 3165">
                    <a:extLst>
                      <a:ext uri="{FF2B5EF4-FFF2-40B4-BE49-F238E27FC236}">
                        <a16:creationId xmlns="" xmlns:a16="http://schemas.microsoft.com/office/drawing/2014/main" id="{2E7607D5-07DD-908A-402E-E0DCC0FF493E}"/>
                      </a:ext>
                    </a:extLst>
                  </p:cNvPr>
                  <p:cNvGrpSpPr/>
                  <p:nvPr/>
                </p:nvGrpSpPr>
                <p:grpSpPr>
                  <a:xfrm rot="2700000">
                    <a:off x="5841081" y="3733288"/>
                    <a:ext cx="124918" cy="64546"/>
                    <a:chOff x="2654275" y="4414243"/>
                    <a:chExt cx="331812" cy="171450"/>
                  </a:xfrm>
                </p:grpSpPr>
                <p:sp>
                  <p:nvSpPr>
                    <p:cNvPr id="3169" name="직사각형 3168">
                      <a:extLst>
                        <a:ext uri="{FF2B5EF4-FFF2-40B4-BE49-F238E27FC236}">
                          <a16:creationId xmlns="" xmlns:a16="http://schemas.microsoft.com/office/drawing/2014/main" id="{DB74FBE8-449F-AA54-0B58-47255CBAC748}"/>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70" name="자유형: 도형 3169">
                      <a:extLst>
                        <a:ext uri="{FF2B5EF4-FFF2-40B4-BE49-F238E27FC236}">
                          <a16:creationId xmlns="" xmlns:a16="http://schemas.microsoft.com/office/drawing/2014/main" id="{365B9FB0-A97F-B33D-23F0-26537DB34075}"/>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67" name="직선 연결선 3166">
                    <a:extLst>
                      <a:ext uri="{FF2B5EF4-FFF2-40B4-BE49-F238E27FC236}">
                        <a16:creationId xmlns="" xmlns:a16="http://schemas.microsoft.com/office/drawing/2014/main" id="{8CBCC4FD-A50E-3C23-CDEB-86DB96E99B65}"/>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68" name="직선 연결선 3167">
                    <a:extLst>
                      <a:ext uri="{FF2B5EF4-FFF2-40B4-BE49-F238E27FC236}">
                        <a16:creationId xmlns="" xmlns:a16="http://schemas.microsoft.com/office/drawing/2014/main" id="{5C20F8A0-516E-E982-8C02-D1E9D56B0986}"/>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60" name="그룹 3159">
                  <a:extLst>
                    <a:ext uri="{FF2B5EF4-FFF2-40B4-BE49-F238E27FC236}">
                      <a16:creationId xmlns="" xmlns:a16="http://schemas.microsoft.com/office/drawing/2014/main" id="{7712608E-DAED-1C03-60A9-7E090641BBE9}"/>
                    </a:ext>
                  </a:extLst>
                </p:cNvPr>
                <p:cNvGrpSpPr/>
                <p:nvPr/>
              </p:nvGrpSpPr>
              <p:grpSpPr>
                <a:xfrm>
                  <a:off x="5836118" y="4379445"/>
                  <a:ext cx="143209" cy="157496"/>
                  <a:chOff x="5829768" y="3687295"/>
                  <a:chExt cx="143209" cy="157496"/>
                </a:xfrm>
              </p:grpSpPr>
              <p:grpSp>
                <p:nvGrpSpPr>
                  <p:cNvPr id="3161" name="그룹 3160">
                    <a:extLst>
                      <a:ext uri="{FF2B5EF4-FFF2-40B4-BE49-F238E27FC236}">
                        <a16:creationId xmlns="" xmlns:a16="http://schemas.microsoft.com/office/drawing/2014/main" id="{A45CE626-2F40-F852-2F86-FCCEB1D46961}"/>
                      </a:ext>
                    </a:extLst>
                  </p:cNvPr>
                  <p:cNvGrpSpPr/>
                  <p:nvPr/>
                </p:nvGrpSpPr>
                <p:grpSpPr>
                  <a:xfrm rot="2700000">
                    <a:off x="5841081" y="3733288"/>
                    <a:ext cx="124918" cy="64546"/>
                    <a:chOff x="2654275" y="4414243"/>
                    <a:chExt cx="331812" cy="171450"/>
                  </a:xfrm>
                </p:grpSpPr>
                <p:sp>
                  <p:nvSpPr>
                    <p:cNvPr id="3164" name="직사각형 3163">
                      <a:extLst>
                        <a:ext uri="{FF2B5EF4-FFF2-40B4-BE49-F238E27FC236}">
                          <a16:creationId xmlns="" xmlns:a16="http://schemas.microsoft.com/office/drawing/2014/main" id="{0E764605-68DC-33EE-F5F4-0C5809187BE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65" name="자유형: 도형 3164">
                      <a:extLst>
                        <a:ext uri="{FF2B5EF4-FFF2-40B4-BE49-F238E27FC236}">
                          <a16:creationId xmlns="" xmlns:a16="http://schemas.microsoft.com/office/drawing/2014/main" id="{D328E1E1-D381-EAAC-4B80-04919C9FB082}"/>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62" name="직선 연결선 3161">
                    <a:extLst>
                      <a:ext uri="{FF2B5EF4-FFF2-40B4-BE49-F238E27FC236}">
                        <a16:creationId xmlns="" xmlns:a16="http://schemas.microsoft.com/office/drawing/2014/main" id="{2D514971-54E4-B36B-EFDF-F309B6D14FB1}"/>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63" name="직선 연결선 3162">
                    <a:extLst>
                      <a:ext uri="{FF2B5EF4-FFF2-40B4-BE49-F238E27FC236}">
                        <a16:creationId xmlns="" xmlns:a16="http://schemas.microsoft.com/office/drawing/2014/main" id="{705AC68F-3DEC-A793-199C-1B5B789F284C}"/>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137" name="TextBox 3136">
                <a:extLst>
                  <a:ext uri="{FF2B5EF4-FFF2-40B4-BE49-F238E27FC236}">
                    <a16:creationId xmlns="" xmlns:a16="http://schemas.microsoft.com/office/drawing/2014/main" id="{83737644-DF61-549E-F448-6EDE89763021}"/>
                  </a:ext>
                </a:extLst>
              </p:cNvPr>
              <p:cNvSpPr txBox="1"/>
              <p:nvPr/>
            </p:nvSpPr>
            <p:spPr>
              <a:xfrm rot="16200000">
                <a:off x="717312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138" name="TextBox 3137">
                <a:extLst>
                  <a:ext uri="{FF2B5EF4-FFF2-40B4-BE49-F238E27FC236}">
                    <a16:creationId xmlns="" xmlns:a16="http://schemas.microsoft.com/office/drawing/2014/main" id="{EC6B3FDC-8EB0-AC22-E6A6-E25A2DC83EBB}"/>
                  </a:ext>
                </a:extLst>
              </p:cNvPr>
              <p:cNvSpPr txBox="1"/>
              <p:nvPr/>
            </p:nvSpPr>
            <p:spPr>
              <a:xfrm rot="16200000">
                <a:off x="7408075" y="4128009"/>
                <a:ext cx="290464" cy="276999"/>
              </a:xfrm>
              <a:prstGeom prst="rect">
                <a:avLst/>
              </a:prstGeom>
              <a:noFill/>
            </p:spPr>
            <p:txBody>
              <a:bodyPr wrap="none" rtlCol="0">
                <a:spAutoFit/>
              </a:bodyPr>
              <a:lstStyle/>
              <a:p>
                <a:r>
                  <a:rPr lang="en-US" altLang="ko-KR" sz="1200" dirty="0"/>
                  <a:t>…</a:t>
                </a:r>
                <a:endParaRPr lang="ko-KR" altLang="en-US" sz="1200" dirty="0"/>
              </a:p>
            </p:txBody>
          </p:sp>
        </p:grpSp>
        <p:sp>
          <p:nvSpPr>
            <p:cNvPr id="3205" name="TextBox 3204">
              <a:extLst>
                <a:ext uri="{FF2B5EF4-FFF2-40B4-BE49-F238E27FC236}">
                  <a16:creationId xmlns="" xmlns:a16="http://schemas.microsoft.com/office/drawing/2014/main" id="{628AF901-A54D-325E-8FAA-E7209158FA26}"/>
                </a:ext>
              </a:extLst>
            </p:cNvPr>
            <p:cNvSpPr txBox="1"/>
            <p:nvPr/>
          </p:nvSpPr>
          <p:spPr>
            <a:xfrm>
              <a:off x="7066461" y="3966086"/>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206" name="TextBox 3205">
              <a:extLst>
                <a:ext uri="{FF2B5EF4-FFF2-40B4-BE49-F238E27FC236}">
                  <a16:creationId xmlns="" xmlns:a16="http://schemas.microsoft.com/office/drawing/2014/main" id="{55A789CE-B8D1-79C0-3073-7F3277743E80}"/>
                </a:ext>
              </a:extLst>
            </p:cNvPr>
            <p:cNvSpPr txBox="1"/>
            <p:nvPr/>
          </p:nvSpPr>
          <p:spPr>
            <a:xfrm rot="5400000">
              <a:off x="7538258" y="3956566"/>
              <a:ext cx="1250022" cy="307777"/>
            </a:xfrm>
            <a:prstGeom prst="rect">
              <a:avLst/>
            </a:prstGeom>
            <a:noFill/>
          </p:spPr>
          <p:txBody>
            <a:bodyPr wrap="none" rtlCol="0">
              <a:spAutoFit/>
            </a:bodyPr>
            <a:lstStyle/>
            <a:p>
              <a:r>
                <a:rPr lang="en-US" altLang="ko-KR" sz="1400" dirty="0"/>
                <a:t>Spare columns</a:t>
              </a:r>
              <a:endParaRPr lang="ko-KR" altLang="en-US" sz="1400" dirty="0"/>
            </a:p>
          </p:txBody>
        </p:sp>
      </p:grpSp>
      <p:grpSp>
        <p:nvGrpSpPr>
          <p:cNvPr id="3209" name="그룹 3208">
            <a:extLst>
              <a:ext uri="{FF2B5EF4-FFF2-40B4-BE49-F238E27FC236}">
                <a16:creationId xmlns="" xmlns:a16="http://schemas.microsoft.com/office/drawing/2014/main" id="{8E58A41E-49F3-A17C-E234-002B6EA2688F}"/>
              </a:ext>
            </a:extLst>
          </p:cNvPr>
          <p:cNvGrpSpPr/>
          <p:nvPr/>
        </p:nvGrpSpPr>
        <p:grpSpPr>
          <a:xfrm>
            <a:off x="5934085" y="3343278"/>
            <a:ext cx="1085850" cy="1085850"/>
            <a:chOff x="5934085" y="3552828"/>
            <a:chExt cx="1085850" cy="1085850"/>
          </a:xfrm>
        </p:grpSpPr>
        <p:grpSp>
          <p:nvGrpSpPr>
            <p:cNvPr id="3126" name="그룹 3125">
              <a:extLst>
                <a:ext uri="{FF2B5EF4-FFF2-40B4-BE49-F238E27FC236}">
                  <a16:creationId xmlns="" xmlns:a16="http://schemas.microsoft.com/office/drawing/2014/main" id="{10FFFED2-66EF-02C2-A7E3-A002D8DA7334}"/>
                </a:ext>
              </a:extLst>
            </p:cNvPr>
            <p:cNvGrpSpPr/>
            <p:nvPr/>
          </p:nvGrpSpPr>
          <p:grpSpPr>
            <a:xfrm>
              <a:off x="5934085" y="3552828"/>
              <a:ext cx="1085850" cy="1085850"/>
              <a:chOff x="5724531" y="3552828"/>
              <a:chExt cx="1085850" cy="1085850"/>
            </a:xfrm>
          </p:grpSpPr>
          <p:grpSp>
            <p:nvGrpSpPr>
              <p:cNvPr id="47" name="그룹 46">
                <a:extLst>
                  <a:ext uri="{FF2B5EF4-FFF2-40B4-BE49-F238E27FC236}">
                    <a16:creationId xmlns="" xmlns:a16="http://schemas.microsoft.com/office/drawing/2014/main" id="{0C1CF0EA-13FC-8A9C-0ED7-7FC6CBF30580}"/>
                  </a:ext>
                </a:extLst>
              </p:cNvPr>
              <p:cNvGrpSpPr/>
              <p:nvPr/>
            </p:nvGrpSpPr>
            <p:grpSpPr>
              <a:xfrm>
                <a:off x="5724531" y="3552828"/>
                <a:ext cx="1085850" cy="1085850"/>
                <a:chOff x="3676650" y="3186116"/>
                <a:chExt cx="1085850" cy="1085850"/>
              </a:xfrm>
            </p:grpSpPr>
            <p:grpSp>
              <p:nvGrpSpPr>
                <p:cNvPr id="37" name="그룹 36">
                  <a:extLst>
                    <a:ext uri="{FF2B5EF4-FFF2-40B4-BE49-F238E27FC236}">
                      <a16:creationId xmlns="" xmlns:a16="http://schemas.microsoft.com/office/drawing/2014/main" id="{95A02C25-DA31-E300-330D-2D2EA82B4953}"/>
                    </a:ext>
                  </a:extLst>
                </p:cNvPr>
                <p:cNvGrpSpPr/>
                <p:nvPr/>
              </p:nvGrpSpPr>
              <p:grpSpPr>
                <a:xfrm>
                  <a:off x="3676650" y="3319463"/>
                  <a:ext cx="1085850" cy="695335"/>
                  <a:chOff x="3676650" y="3319463"/>
                  <a:chExt cx="1085850" cy="695335"/>
                </a:xfrm>
              </p:grpSpPr>
              <p:cxnSp>
                <p:nvCxnSpPr>
                  <p:cNvPr id="29" name="직선 연결선 28">
                    <a:extLst>
                      <a:ext uri="{FF2B5EF4-FFF2-40B4-BE49-F238E27FC236}">
                        <a16:creationId xmlns="" xmlns:a16="http://schemas.microsoft.com/office/drawing/2014/main" id="{D0FA6BF1-B96C-5427-3AFD-34518BE6D709}"/>
                      </a:ext>
                    </a:extLst>
                  </p:cNvPr>
                  <p:cNvCxnSpPr>
                    <a:cxnSpLocks/>
                  </p:cNvCxnSpPr>
                  <p:nvPr/>
                </p:nvCxnSpPr>
                <p:spPr>
                  <a:xfrm>
                    <a:off x="3676650" y="331946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a:extLst>
                      <a:ext uri="{FF2B5EF4-FFF2-40B4-BE49-F238E27FC236}">
                        <a16:creationId xmlns="" xmlns:a16="http://schemas.microsoft.com/office/drawing/2014/main" id="{D576C728-06D7-F644-762B-F36FE7E05167}"/>
                      </a:ext>
                    </a:extLst>
                  </p:cNvPr>
                  <p:cNvCxnSpPr>
                    <a:cxnSpLocks/>
                  </p:cNvCxnSpPr>
                  <p:nvPr/>
                </p:nvCxnSpPr>
                <p:spPr>
                  <a:xfrm>
                    <a:off x="3676650" y="355282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직선 연결선 34">
                    <a:extLst>
                      <a:ext uri="{FF2B5EF4-FFF2-40B4-BE49-F238E27FC236}">
                        <a16:creationId xmlns="" xmlns:a16="http://schemas.microsoft.com/office/drawing/2014/main" id="{3E17FB64-0898-E11A-BEBB-357B46673EDC}"/>
                      </a:ext>
                    </a:extLst>
                  </p:cNvPr>
                  <p:cNvCxnSpPr>
                    <a:cxnSpLocks/>
                  </p:cNvCxnSpPr>
                  <p:nvPr/>
                </p:nvCxnSpPr>
                <p:spPr>
                  <a:xfrm>
                    <a:off x="3676650" y="3781431"/>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 xmlns:a16="http://schemas.microsoft.com/office/drawing/2014/main" id="{88098776-C691-1295-3453-3FE1DA5FDEA9}"/>
                      </a:ext>
                    </a:extLst>
                  </p:cNvPr>
                  <p:cNvCxnSpPr>
                    <a:cxnSpLocks/>
                  </p:cNvCxnSpPr>
                  <p:nvPr/>
                </p:nvCxnSpPr>
                <p:spPr>
                  <a:xfrm>
                    <a:off x="3676650" y="401479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그룹 37">
                  <a:extLst>
                    <a:ext uri="{FF2B5EF4-FFF2-40B4-BE49-F238E27FC236}">
                      <a16:creationId xmlns="" xmlns:a16="http://schemas.microsoft.com/office/drawing/2014/main" id="{00D33248-6F47-668B-A729-26547A4D8FE4}"/>
                    </a:ext>
                  </a:extLst>
                </p:cNvPr>
                <p:cNvGrpSpPr/>
                <p:nvPr/>
              </p:nvGrpSpPr>
              <p:grpSpPr>
                <a:xfrm rot="5400000">
                  <a:off x="3733797" y="3381373"/>
                  <a:ext cx="1085850" cy="695335"/>
                  <a:chOff x="3676650" y="3319463"/>
                  <a:chExt cx="1085850" cy="695335"/>
                </a:xfrm>
              </p:grpSpPr>
              <p:cxnSp>
                <p:nvCxnSpPr>
                  <p:cNvPr id="39" name="직선 연결선 38">
                    <a:extLst>
                      <a:ext uri="{FF2B5EF4-FFF2-40B4-BE49-F238E27FC236}">
                        <a16:creationId xmlns="" xmlns:a16="http://schemas.microsoft.com/office/drawing/2014/main" id="{5483C4E0-A99A-2FA5-FF81-504E6F5F48D2}"/>
                      </a:ext>
                    </a:extLst>
                  </p:cNvPr>
                  <p:cNvCxnSpPr>
                    <a:cxnSpLocks/>
                  </p:cNvCxnSpPr>
                  <p:nvPr/>
                </p:nvCxnSpPr>
                <p:spPr>
                  <a:xfrm>
                    <a:off x="3676650" y="3319463"/>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직선 연결선 39">
                    <a:extLst>
                      <a:ext uri="{FF2B5EF4-FFF2-40B4-BE49-F238E27FC236}">
                        <a16:creationId xmlns="" xmlns:a16="http://schemas.microsoft.com/office/drawing/2014/main" id="{1AA17253-4978-B342-B5C1-699E79A1F820}"/>
                      </a:ext>
                    </a:extLst>
                  </p:cNvPr>
                  <p:cNvCxnSpPr>
                    <a:cxnSpLocks/>
                  </p:cNvCxnSpPr>
                  <p:nvPr/>
                </p:nvCxnSpPr>
                <p:spPr>
                  <a:xfrm>
                    <a:off x="3676650" y="355282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직선 연결선 40">
                    <a:extLst>
                      <a:ext uri="{FF2B5EF4-FFF2-40B4-BE49-F238E27FC236}">
                        <a16:creationId xmlns="" xmlns:a16="http://schemas.microsoft.com/office/drawing/2014/main" id="{04EC79E1-2B79-2AE1-8ABB-C34A558868D3}"/>
                      </a:ext>
                    </a:extLst>
                  </p:cNvPr>
                  <p:cNvCxnSpPr>
                    <a:cxnSpLocks/>
                  </p:cNvCxnSpPr>
                  <p:nvPr/>
                </p:nvCxnSpPr>
                <p:spPr>
                  <a:xfrm>
                    <a:off x="3676650" y="3781431"/>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a:extLst>
                      <a:ext uri="{FF2B5EF4-FFF2-40B4-BE49-F238E27FC236}">
                        <a16:creationId xmlns="" xmlns:a16="http://schemas.microsoft.com/office/drawing/2014/main" id="{B2A3F71B-95BF-8441-0DB9-3785AADC1FBF}"/>
                      </a:ext>
                    </a:extLst>
                  </p:cNvPr>
                  <p:cNvCxnSpPr>
                    <a:cxnSpLocks/>
                  </p:cNvCxnSpPr>
                  <p:nvPr/>
                </p:nvCxnSpPr>
                <p:spPr>
                  <a:xfrm>
                    <a:off x="3676650" y="4014798"/>
                    <a:ext cx="1085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79" name="그룹 3078">
                <a:extLst>
                  <a:ext uri="{FF2B5EF4-FFF2-40B4-BE49-F238E27FC236}">
                    <a16:creationId xmlns="" xmlns:a16="http://schemas.microsoft.com/office/drawing/2014/main" id="{D3638AEE-57F4-4DA0-3D64-00A91FDC0352}"/>
                  </a:ext>
                </a:extLst>
              </p:cNvPr>
              <p:cNvGrpSpPr/>
              <p:nvPr/>
            </p:nvGrpSpPr>
            <p:grpSpPr>
              <a:xfrm>
                <a:off x="5829768" y="3687295"/>
                <a:ext cx="149559" cy="849646"/>
                <a:chOff x="5829768" y="3687295"/>
                <a:chExt cx="149559" cy="849646"/>
              </a:xfrm>
            </p:grpSpPr>
            <p:grpSp>
              <p:nvGrpSpPr>
                <p:cNvPr id="57" name="그룹 56">
                  <a:extLst>
                    <a:ext uri="{FF2B5EF4-FFF2-40B4-BE49-F238E27FC236}">
                      <a16:creationId xmlns="" xmlns:a16="http://schemas.microsoft.com/office/drawing/2014/main" id="{AE63C234-4D09-BDF3-44A5-95909FC6463E}"/>
                    </a:ext>
                  </a:extLst>
                </p:cNvPr>
                <p:cNvGrpSpPr/>
                <p:nvPr/>
              </p:nvGrpSpPr>
              <p:grpSpPr>
                <a:xfrm>
                  <a:off x="5829768" y="3687295"/>
                  <a:ext cx="143209" cy="157496"/>
                  <a:chOff x="5829768" y="3687295"/>
                  <a:chExt cx="143209" cy="157496"/>
                </a:xfrm>
              </p:grpSpPr>
              <p:grpSp>
                <p:nvGrpSpPr>
                  <p:cNvPr id="52" name="그룹 51">
                    <a:extLst>
                      <a:ext uri="{FF2B5EF4-FFF2-40B4-BE49-F238E27FC236}">
                        <a16:creationId xmlns="" xmlns:a16="http://schemas.microsoft.com/office/drawing/2014/main" id="{B984A74B-4753-7522-4699-C3F6EF48EF35}"/>
                      </a:ext>
                    </a:extLst>
                  </p:cNvPr>
                  <p:cNvGrpSpPr/>
                  <p:nvPr/>
                </p:nvGrpSpPr>
                <p:grpSpPr>
                  <a:xfrm rot="2700000">
                    <a:off x="5841081" y="3733288"/>
                    <a:ext cx="124918" cy="64546"/>
                    <a:chOff x="2654275" y="4414243"/>
                    <a:chExt cx="331812" cy="171450"/>
                  </a:xfrm>
                </p:grpSpPr>
                <p:sp>
                  <p:nvSpPr>
                    <p:cNvPr id="48" name="직사각형 47">
                      <a:extLst>
                        <a:ext uri="{FF2B5EF4-FFF2-40B4-BE49-F238E27FC236}">
                          <a16:creationId xmlns="" xmlns:a16="http://schemas.microsoft.com/office/drawing/2014/main" id="{BB65CDD3-8297-B569-46E0-6AAEC5315F8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자유형: 도형 50">
                      <a:extLst>
                        <a:ext uri="{FF2B5EF4-FFF2-40B4-BE49-F238E27FC236}">
                          <a16:creationId xmlns="" xmlns:a16="http://schemas.microsoft.com/office/drawing/2014/main" id="{930C68DF-A1A1-DCCA-ED50-45ABA87ADF77}"/>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54" name="직선 연결선 53">
                    <a:extLst>
                      <a:ext uri="{FF2B5EF4-FFF2-40B4-BE49-F238E27FC236}">
                        <a16:creationId xmlns="" xmlns:a16="http://schemas.microsoft.com/office/drawing/2014/main" id="{8A7D782D-66DF-2B8E-B1CA-996BB3C0541E}"/>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6" name="직선 연결선 55">
                    <a:extLst>
                      <a:ext uri="{FF2B5EF4-FFF2-40B4-BE49-F238E27FC236}">
                        <a16:creationId xmlns="" xmlns:a16="http://schemas.microsoft.com/office/drawing/2014/main" id="{051248DC-CEF3-F631-D32F-11F6C7917519}"/>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8" name="그룹 57">
                  <a:extLst>
                    <a:ext uri="{FF2B5EF4-FFF2-40B4-BE49-F238E27FC236}">
                      <a16:creationId xmlns="" xmlns:a16="http://schemas.microsoft.com/office/drawing/2014/main" id="{DE1DF504-B370-DB74-C1C2-F6C969825541}"/>
                    </a:ext>
                  </a:extLst>
                </p:cNvPr>
                <p:cNvGrpSpPr/>
                <p:nvPr/>
              </p:nvGrpSpPr>
              <p:grpSpPr>
                <a:xfrm>
                  <a:off x="5829768" y="3915895"/>
                  <a:ext cx="143209" cy="157496"/>
                  <a:chOff x="5829768" y="3687295"/>
                  <a:chExt cx="143209" cy="157496"/>
                </a:xfrm>
              </p:grpSpPr>
              <p:grpSp>
                <p:nvGrpSpPr>
                  <p:cNvPr id="59" name="그룹 58">
                    <a:extLst>
                      <a:ext uri="{FF2B5EF4-FFF2-40B4-BE49-F238E27FC236}">
                        <a16:creationId xmlns="" xmlns:a16="http://schemas.microsoft.com/office/drawing/2014/main" id="{7648F288-22A8-FCC0-EC8E-066FBBC4F093}"/>
                      </a:ext>
                    </a:extLst>
                  </p:cNvPr>
                  <p:cNvGrpSpPr/>
                  <p:nvPr/>
                </p:nvGrpSpPr>
                <p:grpSpPr>
                  <a:xfrm rot="2700000">
                    <a:off x="5841081" y="3733288"/>
                    <a:ext cx="124918" cy="64546"/>
                    <a:chOff x="2654275" y="4414243"/>
                    <a:chExt cx="331812" cy="171450"/>
                  </a:xfrm>
                </p:grpSpPr>
                <p:sp>
                  <p:nvSpPr>
                    <p:cNvPr id="62" name="직사각형 61">
                      <a:extLst>
                        <a:ext uri="{FF2B5EF4-FFF2-40B4-BE49-F238E27FC236}">
                          <a16:creationId xmlns="" xmlns:a16="http://schemas.microsoft.com/office/drawing/2014/main" id="{B28C1AA4-F58F-DBD3-B999-A4DD5B3D2B81}"/>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자유형: 도형 62">
                      <a:extLst>
                        <a:ext uri="{FF2B5EF4-FFF2-40B4-BE49-F238E27FC236}">
                          <a16:creationId xmlns="" xmlns:a16="http://schemas.microsoft.com/office/drawing/2014/main" id="{AC834519-DA78-532A-C968-13AB8DC0ED1E}"/>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60" name="직선 연결선 59">
                    <a:extLst>
                      <a:ext uri="{FF2B5EF4-FFF2-40B4-BE49-F238E27FC236}">
                        <a16:creationId xmlns="" xmlns:a16="http://schemas.microsoft.com/office/drawing/2014/main" id="{871B4E59-F701-81EA-41AE-9DF840EDCECD}"/>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직선 연결선 60">
                    <a:extLst>
                      <a:ext uri="{FF2B5EF4-FFF2-40B4-BE49-F238E27FC236}">
                        <a16:creationId xmlns="" xmlns:a16="http://schemas.microsoft.com/office/drawing/2014/main" id="{37FDB4EF-9DFF-627A-E06F-F2B69EF91ACA}"/>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72" name="그룹 3071">
                  <a:extLst>
                    <a:ext uri="{FF2B5EF4-FFF2-40B4-BE49-F238E27FC236}">
                      <a16:creationId xmlns="" xmlns:a16="http://schemas.microsoft.com/office/drawing/2014/main" id="{2CA96B9C-54E2-127F-228C-36CFF955578B}"/>
                    </a:ext>
                  </a:extLst>
                </p:cNvPr>
                <p:cNvGrpSpPr/>
                <p:nvPr/>
              </p:nvGrpSpPr>
              <p:grpSpPr>
                <a:xfrm>
                  <a:off x="5836118" y="4379445"/>
                  <a:ext cx="143209" cy="157496"/>
                  <a:chOff x="5829768" y="3687295"/>
                  <a:chExt cx="143209" cy="157496"/>
                </a:xfrm>
              </p:grpSpPr>
              <p:grpSp>
                <p:nvGrpSpPr>
                  <p:cNvPr id="3073" name="그룹 3072">
                    <a:extLst>
                      <a:ext uri="{FF2B5EF4-FFF2-40B4-BE49-F238E27FC236}">
                        <a16:creationId xmlns="" xmlns:a16="http://schemas.microsoft.com/office/drawing/2014/main" id="{6C4F24E0-607F-58A6-56E3-33DDB309AADF}"/>
                      </a:ext>
                    </a:extLst>
                  </p:cNvPr>
                  <p:cNvGrpSpPr/>
                  <p:nvPr/>
                </p:nvGrpSpPr>
                <p:grpSpPr>
                  <a:xfrm rot="2700000">
                    <a:off x="5841081" y="3733288"/>
                    <a:ext cx="124918" cy="64546"/>
                    <a:chOff x="2654275" y="4414243"/>
                    <a:chExt cx="331812" cy="171450"/>
                  </a:xfrm>
                </p:grpSpPr>
                <p:sp>
                  <p:nvSpPr>
                    <p:cNvPr id="3077" name="직사각형 3076">
                      <a:extLst>
                        <a:ext uri="{FF2B5EF4-FFF2-40B4-BE49-F238E27FC236}">
                          <a16:creationId xmlns="" xmlns:a16="http://schemas.microsoft.com/office/drawing/2014/main" id="{70D31C36-8503-1D56-9C57-B33C8F2EF5C3}"/>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78" name="자유형: 도형 3077">
                      <a:extLst>
                        <a:ext uri="{FF2B5EF4-FFF2-40B4-BE49-F238E27FC236}">
                          <a16:creationId xmlns="" xmlns:a16="http://schemas.microsoft.com/office/drawing/2014/main" id="{A9145033-0F16-CBE7-F598-102FBFD2E2BC}"/>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075" name="직선 연결선 3074">
                    <a:extLst>
                      <a:ext uri="{FF2B5EF4-FFF2-40B4-BE49-F238E27FC236}">
                        <a16:creationId xmlns="" xmlns:a16="http://schemas.microsoft.com/office/drawing/2014/main" id="{4EEF8D3F-49A5-D0EA-5309-3B4601E35F1D}"/>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76" name="직선 연결선 3075">
                    <a:extLst>
                      <a:ext uri="{FF2B5EF4-FFF2-40B4-BE49-F238E27FC236}">
                        <a16:creationId xmlns="" xmlns:a16="http://schemas.microsoft.com/office/drawing/2014/main" id="{1D435825-9A05-612E-0D22-95361B2172D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080" name="그룹 3079">
                <a:extLst>
                  <a:ext uri="{FF2B5EF4-FFF2-40B4-BE49-F238E27FC236}">
                    <a16:creationId xmlns="" xmlns:a16="http://schemas.microsoft.com/office/drawing/2014/main" id="{C1F0FC1D-7BD8-B33A-A75D-D2F87C110525}"/>
                  </a:ext>
                </a:extLst>
              </p:cNvPr>
              <p:cNvGrpSpPr/>
              <p:nvPr/>
            </p:nvGrpSpPr>
            <p:grpSpPr>
              <a:xfrm>
                <a:off x="6058368" y="3687295"/>
                <a:ext cx="149559" cy="849646"/>
                <a:chOff x="5829768" y="3687295"/>
                <a:chExt cx="149559" cy="849646"/>
              </a:xfrm>
            </p:grpSpPr>
            <p:grpSp>
              <p:nvGrpSpPr>
                <p:cNvPr id="3081" name="그룹 3080">
                  <a:extLst>
                    <a:ext uri="{FF2B5EF4-FFF2-40B4-BE49-F238E27FC236}">
                      <a16:creationId xmlns="" xmlns:a16="http://schemas.microsoft.com/office/drawing/2014/main" id="{15421A71-ED01-7365-C18A-005017956DE5}"/>
                    </a:ext>
                  </a:extLst>
                </p:cNvPr>
                <p:cNvGrpSpPr/>
                <p:nvPr/>
              </p:nvGrpSpPr>
              <p:grpSpPr>
                <a:xfrm>
                  <a:off x="5829768" y="3687295"/>
                  <a:ext cx="143209" cy="157496"/>
                  <a:chOff x="5829768" y="3687295"/>
                  <a:chExt cx="143209" cy="157496"/>
                </a:xfrm>
              </p:grpSpPr>
              <p:grpSp>
                <p:nvGrpSpPr>
                  <p:cNvPr id="3094" name="그룹 3093">
                    <a:extLst>
                      <a:ext uri="{FF2B5EF4-FFF2-40B4-BE49-F238E27FC236}">
                        <a16:creationId xmlns="" xmlns:a16="http://schemas.microsoft.com/office/drawing/2014/main" id="{2D427F1C-B47A-DC00-D328-6C7EBC9FCB9D}"/>
                      </a:ext>
                    </a:extLst>
                  </p:cNvPr>
                  <p:cNvGrpSpPr/>
                  <p:nvPr/>
                </p:nvGrpSpPr>
                <p:grpSpPr>
                  <a:xfrm rot="2700000">
                    <a:off x="5841081" y="3733288"/>
                    <a:ext cx="124918" cy="64546"/>
                    <a:chOff x="2654275" y="4414243"/>
                    <a:chExt cx="331812" cy="171450"/>
                  </a:xfrm>
                </p:grpSpPr>
                <p:sp>
                  <p:nvSpPr>
                    <p:cNvPr id="3097" name="직사각형 3096">
                      <a:extLst>
                        <a:ext uri="{FF2B5EF4-FFF2-40B4-BE49-F238E27FC236}">
                          <a16:creationId xmlns="" xmlns:a16="http://schemas.microsoft.com/office/drawing/2014/main" id="{7DB80BD9-9F32-DE1B-E8A8-B5FC5C028000}"/>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98" name="자유형: 도형 3097">
                      <a:extLst>
                        <a:ext uri="{FF2B5EF4-FFF2-40B4-BE49-F238E27FC236}">
                          <a16:creationId xmlns="" xmlns:a16="http://schemas.microsoft.com/office/drawing/2014/main" id="{3C8584B3-5AAC-79C1-C6FB-07AF71F1EEA2}"/>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095" name="직선 연결선 3094">
                    <a:extLst>
                      <a:ext uri="{FF2B5EF4-FFF2-40B4-BE49-F238E27FC236}">
                        <a16:creationId xmlns="" xmlns:a16="http://schemas.microsoft.com/office/drawing/2014/main" id="{1145F660-CBAD-1909-9175-EA7011C73613}"/>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96" name="직선 연결선 3095">
                    <a:extLst>
                      <a:ext uri="{FF2B5EF4-FFF2-40B4-BE49-F238E27FC236}">
                        <a16:creationId xmlns="" xmlns:a16="http://schemas.microsoft.com/office/drawing/2014/main" id="{A5A3F96D-7748-7F88-04D7-7AEECA1F307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82" name="그룹 3081">
                  <a:extLst>
                    <a:ext uri="{FF2B5EF4-FFF2-40B4-BE49-F238E27FC236}">
                      <a16:creationId xmlns="" xmlns:a16="http://schemas.microsoft.com/office/drawing/2014/main" id="{5562C4C7-9B5A-9E58-C104-C599A32A0917}"/>
                    </a:ext>
                  </a:extLst>
                </p:cNvPr>
                <p:cNvGrpSpPr/>
                <p:nvPr/>
              </p:nvGrpSpPr>
              <p:grpSpPr>
                <a:xfrm>
                  <a:off x="5829768" y="3915895"/>
                  <a:ext cx="143209" cy="157496"/>
                  <a:chOff x="5829768" y="3687295"/>
                  <a:chExt cx="143209" cy="157496"/>
                </a:xfrm>
              </p:grpSpPr>
              <p:grpSp>
                <p:nvGrpSpPr>
                  <p:cNvPr id="3089" name="그룹 3088">
                    <a:extLst>
                      <a:ext uri="{FF2B5EF4-FFF2-40B4-BE49-F238E27FC236}">
                        <a16:creationId xmlns="" xmlns:a16="http://schemas.microsoft.com/office/drawing/2014/main" id="{D3B76D01-6C8D-976B-8D1E-0BEA86975E89}"/>
                      </a:ext>
                    </a:extLst>
                  </p:cNvPr>
                  <p:cNvGrpSpPr/>
                  <p:nvPr/>
                </p:nvGrpSpPr>
                <p:grpSpPr>
                  <a:xfrm rot="2700000">
                    <a:off x="5841081" y="3733288"/>
                    <a:ext cx="124918" cy="64546"/>
                    <a:chOff x="2654275" y="4414243"/>
                    <a:chExt cx="331812" cy="171450"/>
                  </a:xfrm>
                </p:grpSpPr>
                <p:sp>
                  <p:nvSpPr>
                    <p:cNvPr id="3092" name="직사각형 3091">
                      <a:extLst>
                        <a:ext uri="{FF2B5EF4-FFF2-40B4-BE49-F238E27FC236}">
                          <a16:creationId xmlns="" xmlns:a16="http://schemas.microsoft.com/office/drawing/2014/main" id="{A43D31A4-1D45-EFC6-F792-5A459B9FD55D}"/>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93" name="자유형: 도형 3092">
                      <a:extLst>
                        <a:ext uri="{FF2B5EF4-FFF2-40B4-BE49-F238E27FC236}">
                          <a16:creationId xmlns="" xmlns:a16="http://schemas.microsoft.com/office/drawing/2014/main" id="{B0554A63-879B-2468-5AAB-E9ABECBB1912}"/>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090" name="직선 연결선 3089">
                    <a:extLst>
                      <a:ext uri="{FF2B5EF4-FFF2-40B4-BE49-F238E27FC236}">
                        <a16:creationId xmlns="" xmlns:a16="http://schemas.microsoft.com/office/drawing/2014/main" id="{256121E8-2A47-F973-5EC0-1EC5734A6135}"/>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91" name="직선 연결선 3090">
                    <a:extLst>
                      <a:ext uri="{FF2B5EF4-FFF2-40B4-BE49-F238E27FC236}">
                        <a16:creationId xmlns="" xmlns:a16="http://schemas.microsoft.com/office/drawing/2014/main" id="{0E356255-6080-8826-91A1-6526C8F37D1F}"/>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83" name="그룹 3082">
                  <a:extLst>
                    <a:ext uri="{FF2B5EF4-FFF2-40B4-BE49-F238E27FC236}">
                      <a16:creationId xmlns="" xmlns:a16="http://schemas.microsoft.com/office/drawing/2014/main" id="{04C7BFC9-E2BD-7321-4FDC-656E971FBF16}"/>
                    </a:ext>
                  </a:extLst>
                </p:cNvPr>
                <p:cNvGrpSpPr/>
                <p:nvPr/>
              </p:nvGrpSpPr>
              <p:grpSpPr>
                <a:xfrm>
                  <a:off x="5836118" y="4379445"/>
                  <a:ext cx="143209" cy="157496"/>
                  <a:chOff x="5829768" y="3687295"/>
                  <a:chExt cx="143209" cy="157496"/>
                </a:xfrm>
              </p:grpSpPr>
              <p:grpSp>
                <p:nvGrpSpPr>
                  <p:cNvPr id="3084" name="그룹 3083">
                    <a:extLst>
                      <a:ext uri="{FF2B5EF4-FFF2-40B4-BE49-F238E27FC236}">
                        <a16:creationId xmlns="" xmlns:a16="http://schemas.microsoft.com/office/drawing/2014/main" id="{61BCBA05-DCAC-C72A-DC6A-661C46E5E10B}"/>
                      </a:ext>
                    </a:extLst>
                  </p:cNvPr>
                  <p:cNvGrpSpPr/>
                  <p:nvPr/>
                </p:nvGrpSpPr>
                <p:grpSpPr>
                  <a:xfrm rot="2700000">
                    <a:off x="5841081" y="3733288"/>
                    <a:ext cx="124918" cy="64546"/>
                    <a:chOff x="2654275" y="4414243"/>
                    <a:chExt cx="331812" cy="171450"/>
                  </a:xfrm>
                </p:grpSpPr>
                <p:sp>
                  <p:nvSpPr>
                    <p:cNvPr id="3087" name="직사각형 3086">
                      <a:extLst>
                        <a:ext uri="{FF2B5EF4-FFF2-40B4-BE49-F238E27FC236}">
                          <a16:creationId xmlns="" xmlns:a16="http://schemas.microsoft.com/office/drawing/2014/main" id="{A59D8210-7202-5A4D-554D-1B15A84696CA}"/>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88" name="자유형: 도형 3087">
                      <a:extLst>
                        <a:ext uri="{FF2B5EF4-FFF2-40B4-BE49-F238E27FC236}">
                          <a16:creationId xmlns="" xmlns:a16="http://schemas.microsoft.com/office/drawing/2014/main" id="{3096CC0F-3F32-9767-5BFD-EAFFF9665CF3}"/>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085" name="직선 연결선 3084">
                    <a:extLst>
                      <a:ext uri="{FF2B5EF4-FFF2-40B4-BE49-F238E27FC236}">
                        <a16:creationId xmlns="" xmlns:a16="http://schemas.microsoft.com/office/drawing/2014/main" id="{0B88A4A5-A2EE-58D1-7C92-47D6FB9B8B57}"/>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86" name="직선 연결선 3085">
                    <a:extLst>
                      <a:ext uri="{FF2B5EF4-FFF2-40B4-BE49-F238E27FC236}">
                        <a16:creationId xmlns="" xmlns:a16="http://schemas.microsoft.com/office/drawing/2014/main" id="{AD44B0B1-29E6-C9F1-4D0C-FA20FB2FA33A}"/>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099" name="그룹 3098">
                <a:extLst>
                  <a:ext uri="{FF2B5EF4-FFF2-40B4-BE49-F238E27FC236}">
                    <a16:creationId xmlns="" xmlns:a16="http://schemas.microsoft.com/office/drawing/2014/main" id="{4A33E5F3-D86F-B4C5-B049-2741F82E2DCC}"/>
                  </a:ext>
                </a:extLst>
              </p:cNvPr>
              <p:cNvGrpSpPr/>
              <p:nvPr/>
            </p:nvGrpSpPr>
            <p:grpSpPr>
              <a:xfrm>
                <a:off x="6528268" y="3687295"/>
                <a:ext cx="149559" cy="849646"/>
                <a:chOff x="5829768" y="3687295"/>
                <a:chExt cx="149559" cy="849646"/>
              </a:xfrm>
            </p:grpSpPr>
            <p:grpSp>
              <p:nvGrpSpPr>
                <p:cNvPr id="3100" name="그룹 3099">
                  <a:extLst>
                    <a:ext uri="{FF2B5EF4-FFF2-40B4-BE49-F238E27FC236}">
                      <a16:creationId xmlns="" xmlns:a16="http://schemas.microsoft.com/office/drawing/2014/main" id="{458B2741-C2B1-8A07-948D-78A1B9CD29BF}"/>
                    </a:ext>
                  </a:extLst>
                </p:cNvPr>
                <p:cNvGrpSpPr/>
                <p:nvPr/>
              </p:nvGrpSpPr>
              <p:grpSpPr>
                <a:xfrm>
                  <a:off x="5829768" y="3687295"/>
                  <a:ext cx="143209" cy="157496"/>
                  <a:chOff x="5829768" y="3687295"/>
                  <a:chExt cx="143209" cy="157496"/>
                </a:xfrm>
              </p:grpSpPr>
              <p:grpSp>
                <p:nvGrpSpPr>
                  <p:cNvPr id="3113" name="그룹 3112">
                    <a:extLst>
                      <a:ext uri="{FF2B5EF4-FFF2-40B4-BE49-F238E27FC236}">
                        <a16:creationId xmlns="" xmlns:a16="http://schemas.microsoft.com/office/drawing/2014/main" id="{63D47C6A-EA85-1E61-0E81-B5DF51B81F79}"/>
                      </a:ext>
                    </a:extLst>
                  </p:cNvPr>
                  <p:cNvGrpSpPr/>
                  <p:nvPr/>
                </p:nvGrpSpPr>
                <p:grpSpPr>
                  <a:xfrm rot="2700000">
                    <a:off x="5841081" y="3733288"/>
                    <a:ext cx="124918" cy="64546"/>
                    <a:chOff x="2654275" y="4414243"/>
                    <a:chExt cx="331812" cy="171450"/>
                  </a:xfrm>
                </p:grpSpPr>
                <p:sp>
                  <p:nvSpPr>
                    <p:cNvPr id="3116" name="직사각형 3115">
                      <a:extLst>
                        <a:ext uri="{FF2B5EF4-FFF2-40B4-BE49-F238E27FC236}">
                          <a16:creationId xmlns="" xmlns:a16="http://schemas.microsoft.com/office/drawing/2014/main" id="{9A7AE8A7-2229-2D51-2D94-6B82A8214B75}"/>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17" name="자유형: 도형 3116">
                      <a:extLst>
                        <a:ext uri="{FF2B5EF4-FFF2-40B4-BE49-F238E27FC236}">
                          <a16:creationId xmlns="" xmlns:a16="http://schemas.microsoft.com/office/drawing/2014/main" id="{ADA26DDA-106B-C40A-9325-119E08D52125}"/>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14" name="직선 연결선 3113">
                    <a:extLst>
                      <a:ext uri="{FF2B5EF4-FFF2-40B4-BE49-F238E27FC236}">
                        <a16:creationId xmlns="" xmlns:a16="http://schemas.microsoft.com/office/drawing/2014/main" id="{2D63063D-BAA4-2103-7A5E-82F082B4719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15" name="직선 연결선 3114">
                    <a:extLst>
                      <a:ext uri="{FF2B5EF4-FFF2-40B4-BE49-F238E27FC236}">
                        <a16:creationId xmlns="" xmlns:a16="http://schemas.microsoft.com/office/drawing/2014/main" id="{EAE1330F-2594-784A-7A30-099C3648A7DE}"/>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01" name="그룹 3100">
                  <a:extLst>
                    <a:ext uri="{FF2B5EF4-FFF2-40B4-BE49-F238E27FC236}">
                      <a16:creationId xmlns="" xmlns:a16="http://schemas.microsoft.com/office/drawing/2014/main" id="{F03F3284-D351-E411-7D47-5EF7C60C042C}"/>
                    </a:ext>
                  </a:extLst>
                </p:cNvPr>
                <p:cNvGrpSpPr/>
                <p:nvPr/>
              </p:nvGrpSpPr>
              <p:grpSpPr>
                <a:xfrm>
                  <a:off x="5829768" y="3915895"/>
                  <a:ext cx="143209" cy="157496"/>
                  <a:chOff x="5829768" y="3687295"/>
                  <a:chExt cx="143209" cy="157496"/>
                </a:xfrm>
              </p:grpSpPr>
              <p:grpSp>
                <p:nvGrpSpPr>
                  <p:cNvPr id="3108" name="그룹 3107">
                    <a:extLst>
                      <a:ext uri="{FF2B5EF4-FFF2-40B4-BE49-F238E27FC236}">
                        <a16:creationId xmlns="" xmlns:a16="http://schemas.microsoft.com/office/drawing/2014/main" id="{AAB75BD8-F38B-7741-D21C-6A217FD1E4B4}"/>
                      </a:ext>
                    </a:extLst>
                  </p:cNvPr>
                  <p:cNvGrpSpPr/>
                  <p:nvPr/>
                </p:nvGrpSpPr>
                <p:grpSpPr>
                  <a:xfrm rot="2700000">
                    <a:off x="5841081" y="3733288"/>
                    <a:ext cx="124918" cy="64546"/>
                    <a:chOff x="2654275" y="4414243"/>
                    <a:chExt cx="331812" cy="171450"/>
                  </a:xfrm>
                </p:grpSpPr>
                <p:sp>
                  <p:nvSpPr>
                    <p:cNvPr id="3111" name="직사각형 3110">
                      <a:extLst>
                        <a:ext uri="{FF2B5EF4-FFF2-40B4-BE49-F238E27FC236}">
                          <a16:creationId xmlns="" xmlns:a16="http://schemas.microsoft.com/office/drawing/2014/main" id="{ADF4EA70-D5D8-52C7-56C9-A29A1367209C}"/>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12" name="자유형: 도형 3111">
                      <a:extLst>
                        <a:ext uri="{FF2B5EF4-FFF2-40B4-BE49-F238E27FC236}">
                          <a16:creationId xmlns="" xmlns:a16="http://schemas.microsoft.com/office/drawing/2014/main" id="{11F36B1C-56AC-6C35-D9FD-899D0FE20FBA}"/>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09" name="직선 연결선 3108">
                    <a:extLst>
                      <a:ext uri="{FF2B5EF4-FFF2-40B4-BE49-F238E27FC236}">
                        <a16:creationId xmlns="" xmlns:a16="http://schemas.microsoft.com/office/drawing/2014/main" id="{86C15C56-5F86-EBF1-A9F1-0D34A320B4E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10" name="직선 연결선 3109">
                    <a:extLst>
                      <a:ext uri="{FF2B5EF4-FFF2-40B4-BE49-F238E27FC236}">
                        <a16:creationId xmlns="" xmlns:a16="http://schemas.microsoft.com/office/drawing/2014/main" id="{4C155C62-04D3-9ADA-F18D-FCB0D6E63F2D}"/>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102" name="그룹 3101">
                  <a:extLst>
                    <a:ext uri="{FF2B5EF4-FFF2-40B4-BE49-F238E27FC236}">
                      <a16:creationId xmlns="" xmlns:a16="http://schemas.microsoft.com/office/drawing/2014/main" id="{A52AAD09-D6FF-B156-4D04-D732D969E0D7}"/>
                    </a:ext>
                  </a:extLst>
                </p:cNvPr>
                <p:cNvGrpSpPr/>
                <p:nvPr/>
              </p:nvGrpSpPr>
              <p:grpSpPr>
                <a:xfrm>
                  <a:off x="5836118" y="4379445"/>
                  <a:ext cx="143209" cy="157496"/>
                  <a:chOff x="5829768" y="3687295"/>
                  <a:chExt cx="143209" cy="157496"/>
                </a:xfrm>
              </p:grpSpPr>
              <p:grpSp>
                <p:nvGrpSpPr>
                  <p:cNvPr id="3103" name="그룹 3102">
                    <a:extLst>
                      <a:ext uri="{FF2B5EF4-FFF2-40B4-BE49-F238E27FC236}">
                        <a16:creationId xmlns="" xmlns:a16="http://schemas.microsoft.com/office/drawing/2014/main" id="{EDA16732-E064-BD9B-02FF-201FA88D7DF1}"/>
                      </a:ext>
                    </a:extLst>
                  </p:cNvPr>
                  <p:cNvGrpSpPr/>
                  <p:nvPr/>
                </p:nvGrpSpPr>
                <p:grpSpPr>
                  <a:xfrm rot="2700000">
                    <a:off x="5841081" y="3733288"/>
                    <a:ext cx="124918" cy="64546"/>
                    <a:chOff x="2654275" y="4414243"/>
                    <a:chExt cx="331812" cy="171450"/>
                  </a:xfrm>
                </p:grpSpPr>
                <p:sp>
                  <p:nvSpPr>
                    <p:cNvPr id="3106" name="직사각형 3105">
                      <a:extLst>
                        <a:ext uri="{FF2B5EF4-FFF2-40B4-BE49-F238E27FC236}">
                          <a16:creationId xmlns="" xmlns:a16="http://schemas.microsoft.com/office/drawing/2014/main" id="{7FB6436B-E261-125E-5D2F-97D1E27EACA4}"/>
                        </a:ext>
                      </a:extLst>
                    </p:cNvPr>
                    <p:cNvSpPr/>
                    <p:nvPr/>
                  </p:nvSpPr>
                  <p:spPr>
                    <a:xfrm>
                      <a:off x="2654275" y="4414243"/>
                      <a:ext cx="328612" cy="1714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07" name="자유형: 도형 3106">
                      <a:extLst>
                        <a:ext uri="{FF2B5EF4-FFF2-40B4-BE49-F238E27FC236}">
                          <a16:creationId xmlns="" xmlns:a16="http://schemas.microsoft.com/office/drawing/2014/main" id="{CD289952-7500-4CCA-BEF9-3474180CD350}"/>
                        </a:ext>
                      </a:extLst>
                    </p:cNvPr>
                    <p:cNvSpPr/>
                    <p:nvPr/>
                  </p:nvSpPr>
                  <p:spPr>
                    <a:xfrm>
                      <a:off x="2657475" y="4469027"/>
                      <a:ext cx="328612" cy="78582"/>
                    </a:xfrm>
                    <a:custGeom>
                      <a:avLst/>
                      <a:gdLst>
                        <a:gd name="connsiteX0" fmla="*/ 0 w 328612"/>
                        <a:gd name="connsiteY0" fmla="*/ 35719 h 78582"/>
                        <a:gd name="connsiteX1" fmla="*/ 57150 w 328612"/>
                        <a:gd name="connsiteY1" fmla="*/ 35719 h 78582"/>
                        <a:gd name="connsiteX2" fmla="*/ 57150 w 328612"/>
                        <a:gd name="connsiteY2" fmla="*/ 0 h 78582"/>
                        <a:gd name="connsiteX3" fmla="*/ 114300 w 328612"/>
                        <a:gd name="connsiteY3" fmla="*/ 0 h 78582"/>
                        <a:gd name="connsiteX4" fmla="*/ 114300 w 328612"/>
                        <a:gd name="connsiteY4" fmla="*/ 78582 h 78582"/>
                        <a:gd name="connsiteX5" fmla="*/ 171450 w 328612"/>
                        <a:gd name="connsiteY5" fmla="*/ 78582 h 78582"/>
                        <a:gd name="connsiteX6" fmla="*/ 171450 w 328612"/>
                        <a:gd name="connsiteY6" fmla="*/ 0 h 78582"/>
                        <a:gd name="connsiteX7" fmla="*/ 235744 w 328612"/>
                        <a:gd name="connsiteY7" fmla="*/ 0 h 78582"/>
                        <a:gd name="connsiteX8" fmla="*/ 235744 w 328612"/>
                        <a:gd name="connsiteY8" fmla="*/ 42863 h 78582"/>
                        <a:gd name="connsiteX9" fmla="*/ 328612 w 328612"/>
                        <a:gd name="connsiteY9" fmla="*/ 42863 h 7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612" h="78582">
                          <a:moveTo>
                            <a:pt x="0" y="35719"/>
                          </a:moveTo>
                          <a:lnTo>
                            <a:pt x="57150" y="35719"/>
                          </a:lnTo>
                          <a:lnTo>
                            <a:pt x="57150" y="0"/>
                          </a:lnTo>
                          <a:lnTo>
                            <a:pt x="114300" y="0"/>
                          </a:lnTo>
                          <a:lnTo>
                            <a:pt x="114300" y="78582"/>
                          </a:lnTo>
                          <a:lnTo>
                            <a:pt x="171450" y="78582"/>
                          </a:lnTo>
                          <a:lnTo>
                            <a:pt x="171450" y="0"/>
                          </a:lnTo>
                          <a:lnTo>
                            <a:pt x="235744" y="0"/>
                          </a:lnTo>
                          <a:lnTo>
                            <a:pt x="235744" y="42863"/>
                          </a:lnTo>
                          <a:lnTo>
                            <a:pt x="328612" y="4286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3104" name="직선 연결선 3103">
                    <a:extLst>
                      <a:ext uri="{FF2B5EF4-FFF2-40B4-BE49-F238E27FC236}">
                        <a16:creationId xmlns="" xmlns:a16="http://schemas.microsoft.com/office/drawing/2014/main" id="{0DCE07CD-A44B-80AB-0ACD-224C77B66C5C}"/>
                      </a:ext>
                    </a:extLst>
                  </p:cNvPr>
                  <p:cNvCxnSpPr>
                    <a:cxnSpLocks/>
                  </p:cNvCxnSpPr>
                  <p:nvPr/>
                </p:nvCxnSpPr>
                <p:spPr>
                  <a:xfrm>
                    <a:off x="5829768" y="3687295"/>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05" name="직선 연결선 3104">
                    <a:extLst>
                      <a:ext uri="{FF2B5EF4-FFF2-40B4-BE49-F238E27FC236}">
                        <a16:creationId xmlns="" xmlns:a16="http://schemas.microsoft.com/office/drawing/2014/main" id="{82E04736-9AA8-6481-4A26-9C28FF1AF842}"/>
                      </a:ext>
                    </a:extLst>
                  </p:cNvPr>
                  <p:cNvCxnSpPr>
                    <a:cxnSpLocks/>
                  </p:cNvCxnSpPr>
                  <p:nvPr/>
                </p:nvCxnSpPr>
                <p:spPr>
                  <a:xfrm>
                    <a:off x="5944066" y="3815881"/>
                    <a:ext cx="28911" cy="28910"/>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3121" name="그룹 3120">
                <a:extLst>
                  <a:ext uri="{FF2B5EF4-FFF2-40B4-BE49-F238E27FC236}">
                    <a16:creationId xmlns="" xmlns:a16="http://schemas.microsoft.com/office/drawing/2014/main" id="{1C5E8521-CEAE-6030-E486-1D6E55BF4B97}"/>
                  </a:ext>
                </a:extLst>
              </p:cNvPr>
              <p:cNvGrpSpPr/>
              <p:nvPr/>
            </p:nvGrpSpPr>
            <p:grpSpPr>
              <a:xfrm>
                <a:off x="5739677" y="4121277"/>
                <a:ext cx="975499" cy="290464"/>
                <a:chOff x="5739677" y="4121277"/>
                <a:chExt cx="975499" cy="290464"/>
              </a:xfrm>
            </p:grpSpPr>
            <p:sp>
              <p:nvSpPr>
                <p:cNvPr id="3118" name="TextBox 3117">
                  <a:extLst>
                    <a:ext uri="{FF2B5EF4-FFF2-40B4-BE49-F238E27FC236}">
                      <a16:creationId xmlns="" xmlns:a16="http://schemas.microsoft.com/office/drawing/2014/main" id="{259F0C34-AB24-95EA-AEA6-164611A3C25F}"/>
                    </a:ext>
                  </a:extLst>
                </p:cNvPr>
                <p:cNvSpPr txBox="1"/>
                <p:nvPr/>
              </p:nvSpPr>
              <p:spPr>
                <a:xfrm rot="16200000">
                  <a:off x="573294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119" name="TextBox 3118">
                  <a:extLst>
                    <a:ext uri="{FF2B5EF4-FFF2-40B4-BE49-F238E27FC236}">
                      <a16:creationId xmlns="" xmlns:a16="http://schemas.microsoft.com/office/drawing/2014/main" id="{9024AAA8-C6CF-7DF9-8B54-058A770626C7}"/>
                    </a:ext>
                  </a:extLst>
                </p:cNvPr>
                <p:cNvSpPr txBox="1"/>
                <p:nvPr/>
              </p:nvSpPr>
              <p:spPr>
                <a:xfrm rot="16200000">
                  <a:off x="596789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120" name="TextBox 3119">
                  <a:extLst>
                    <a:ext uri="{FF2B5EF4-FFF2-40B4-BE49-F238E27FC236}">
                      <a16:creationId xmlns="" xmlns:a16="http://schemas.microsoft.com/office/drawing/2014/main" id="{F4AC148E-45AB-FCC0-E0FB-557CEA0DEE86}"/>
                    </a:ext>
                  </a:extLst>
                </p:cNvPr>
                <p:cNvSpPr txBox="1"/>
                <p:nvPr/>
              </p:nvSpPr>
              <p:spPr>
                <a:xfrm rot="16200000">
                  <a:off x="6431445" y="4128009"/>
                  <a:ext cx="290464" cy="276999"/>
                </a:xfrm>
                <a:prstGeom prst="rect">
                  <a:avLst/>
                </a:prstGeom>
                <a:noFill/>
              </p:spPr>
              <p:txBody>
                <a:bodyPr wrap="none" rtlCol="0">
                  <a:spAutoFit/>
                </a:bodyPr>
                <a:lstStyle/>
                <a:p>
                  <a:r>
                    <a:rPr lang="en-US" altLang="ko-KR" sz="1200" dirty="0"/>
                    <a:t>…</a:t>
                  </a:r>
                  <a:endParaRPr lang="ko-KR" altLang="en-US" sz="1200" dirty="0"/>
                </a:p>
              </p:txBody>
            </p:sp>
          </p:grpSp>
          <p:grpSp>
            <p:nvGrpSpPr>
              <p:cNvPr id="3122" name="그룹 3121">
                <a:extLst>
                  <a:ext uri="{FF2B5EF4-FFF2-40B4-BE49-F238E27FC236}">
                    <a16:creationId xmlns="" xmlns:a16="http://schemas.microsoft.com/office/drawing/2014/main" id="{79B21470-BD6D-905E-48C0-59718E4C3428}"/>
                  </a:ext>
                </a:extLst>
              </p:cNvPr>
              <p:cNvGrpSpPr/>
              <p:nvPr/>
            </p:nvGrpSpPr>
            <p:grpSpPr>
              <a:xfrm rot="5400000">
                <a:off x="5847627" y="3949827"/>
                <a:ext cx="975499" cy="290464"/>
                <a:chOff x="5739677" y="4121277"/>
                <a:chExt cx="975499" cy="290464"/>
              </a:xfrm>
            </p:grpSpPr>
            <p:sp>
              <p:nvSpPr>
                <p:cNvPr id="3123" name="TextBox 3122">
                  <a:extLst>
                    <a:ext uri="{FF2B5EF4-FFF2-40B4-BE49-F238E27FC236}">
                      <a16:creationId xmlns="" xmlns:a16="http://schemas.microsoft.com/office/drawing/2014/main" id="{AFB40F20-4E61-996D-B6F8-D63E1FC73EC8}"/>
                    </a:ext>
                  </a:extLst>
                </p:cNvPr>
                <p:cNvSpPr txBox="1"/>
                <p:nvPr/>
              </p:nvSpPr>
              <p:spPr>
                <a:xfrm rot="16200000">
                  <a:off x="573294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124" name="TextBox 3123">
                  <a:extLst>
                    <a:ext uri="{FF2B5EF4-FFF2-40B4-BE49-F238E27FC236}">
                      <a16:creationId xmlns="" xmlns:a16="http://schemas.microsoft.com/office/drawing/2014/main" id="{334D6190-88B9-84F2-9251-0A6D67F30EB6}"/>
                    </a:ext>
                  </a:extLst>
                </p:cNvPr>
                <p:cNvSpPr txBox="1"/>
                <p:nvPr/>
              </p:nvSpPr>
              <p:spPr>
                <a:xfrm rot="16200000">
                  <a:off x="5967895" y="4128009"/>
                  <a:ext cx="290464" cy="276999"/>
                </a:xfrm>
                <a:prstGeom prst="rect">
                  <a:avLst/>
                </a:prstGeom>
                <a:noFill/>
              </p:spPr>
              <p:txBody>
                <a:bodyPr wrap="none" rtlCol="0">
                  <a:spAutoFit/>
                </a:bodyPr>
                <a:lstStyle/>
                <a:p>
                  <a:r>
                    <a:rPr lang="en-US" altLang="ko-KR" sz="1200" dirty="0"/>
                    <a:t>…</a:t>
                  </a:r>
                  <a:endParaRPr lang="ko-KR" altLang="en-US" sz="1200" dirty="0"/>
                </a:p>
              </p:txBody>
            </p:sp>
            <p:sp>
              <p:nvSpPr>
                <p:cNvPr id="3125" name="TextBox 3124">
                  <a:extLst>
                    <a:ext uri="{FF2B5EF4-FFF2-40B4-BE49-F238E27FC236}">
                      <a16:creationId xmlns="" xmlns:a16="http://schemas.microsoft.com/office/drawing/2014/main" id="{473CC5A6-5C8C-204A-5316-AA1FCC233D98}"/>
                    </a:ext>
                  </a:extLst>
                </p:cNvPr>
                <p:cNvSpPr txBox="1"/>
                <p:nvPr/>
              </p:nvSpPr>
              <p:spPr>
                <a:xfrm rot="16200000">
                  <a:off x="6431445" y="4128009"/>
                  <a:ext cx="290464" cy="276999"/>
                </a:xfrm>
                <a:prstGeom prst="rect">
                  <a:avLst/>
                </a:prstGeom>
                <a:noFill/>
              </p:spPr>
              <p:txBody>
                <a:bodyPr wrap="none" rtlCol="0">
                  <a:spAutoFit/>
                </a:bodyPr>
                <a:lstStyle/>
                <a:p>
                  <a:r>
                    <a:rPr lang="en-US" altLang="ko-KR" sz="1200" dirty="0"/>
                    <a:t>…</a:t>
                  </a:r>
                  <a:endParaRPr lang="ko-KR" altLang="en-US" sz="1200" dirty="0"/>
                </a:p>
              </p:txBody>
            </p:sp>
          </p:grpSp>
        </p:grpSp>
        <p:sp>
          <p:nvSpPr>
            <p:cNvPr id="3207" name="곱하기 기호 3206">
              <a:extLst>
                <a:ext uri="{FF2B5EF4-FFF2-40B4-BE49-F238E27FC236}">
                  <a16:creationId xmlns="" xmlns:a16="http://schemas.microsoft.com/office/drawing/2014/main" id="{16CD1D80-1709-AEC5-5665-ACC05BA21C5D}"/>
                </a:ext>
              </a:extLst>
            </p:cNvPr>
            <p:cNvSpPr/>
            <p:nvPr/>
          </p:nvSpPr>
          <p:spPr>
            <a:xfrm>
              <a:off x="6176971" y="3886200"/>
              <a:ext cx="271463" cy="271463"/>
            </a:xfrm>
            <a:prstGeom prst="mathMultiply">
              <a:avLst>
                <a:gd name="adj1" fmla="val 8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08" name="곱하기 기호 3207">
              <a:extLst>
                <a:ext uri="{FF2B5EF4-FFF2-40B4-BE49-F238E27FC236}">
                  <a16:creationId xmlns="" xmlns:a16="http://schemas.microsoft.com/office/drawing/2014/main" id="{C77DB99B-D831-B4AE-581A-06FACE57B015}"/>
                </a:ext>
              </a:extLst>
            </p:cNvPr>
            <p:cNvSpPr/>
            <p:nvPr/>
          </p:nvSpPr>
          <p:spPr>
            <a:xfrm>
              <a:off x="6653228" y="3652830"/>
              <a:ext cx="271463" cy="271463"/>
            </a:xfrm>
            <a:prstGeom prst="mathMultiply">
              <a:avLst>
                <a:gd name="adj1" fmla="val 870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211" name="자유형: 도형 3210">
            <a:extLst>
              <a:ext uri="{FF2B5EF4-FFF2-40B4-BE49-F238E27FC236}">
                <a16:creationId xmlns="" xmlns:a16="http://schemas.microsoft.com/office/drawing/2014/main" id="{A4429002-AAC2-1773-022F-32D5BE8753D8}"/>
              </a:ext>
            </a:extLst>
          </p:cNvPr>
          <p:cNvSpPr/>
          <p:nvPr/>
        </p:nvSpPr>
        <p:spPr>
          <a:xfrm>
            <a:off x="6291263" y="3267075"/>
            <a:ext cx="1314450" cy="142875"/>
          </a:xfrm>
          <a:custGeom>
            <a:avLst/>
            <a:gdLst>
              <a:gd name="connsiteX0" fmla="*/ 0 w 1314450"/>
              <a:gd name="connsiteY0" fmla="*/ 142875 h 142875"/>
              <a:gd name="connsiteX1" fmla="*/ 0 w 1314450"/>
              <a:gd name="connsiteY1" fmla="*/ 0 h 142875"/>
              <a:gd name="connsiteX2" fmla="*/ 1314450 w 1314450"/>
              <a:gd name="connsiteY2" fmla="*/ 0 h 142875"/>
              <a:gd name="connsiteX3" fmla="*/ 1314450 w 1314450"/>
              <a:gd name="connsiteY3" fmla="*/ 128588 h 142875"/>
            </a:gdLst>
            <a:ahLst/>
            <a:cxnLst>
              <a:cxn ang="0">
                <a:pos x="connsiteX0" y="connsiteY0"/>
              </a:cxn>
              <a:cxn ang="0">
                <a:pos x="connsiteX1" y="connsiteY1"/>
              </a:cxn>
              <a:cxn ang="0">
                <a:pos x="connsiteX2" y="connsiteY2"/>
              </a:cxn>
              <a:cxn ang="0">
                <a:pos x="connsiteX3" y="connsiteY3"/>
              </a:cxn>
            </a:cxnLst>
            <a:rect l="l" t="t" r="r" b="b"/>
            <a:pathLst>
              <a:path w="1314450" h="142875">
                <a:moveTo>
                  <a:pt x="0" y="142875"/>
                </a:moveTo>
                <a:lnTo>
                  <a:pt x="0" y="0"/>
                </a:lnTo>
                <a:lnTo>
                  <a:pt x="1314450" y="0"/>
                </a:lnTo>
                <a:lnTo>
                  <a:pt x="1314450" y="128588"/>
                </a:lnTo>
              </a:path>
            </a:pathLst>
          </a:cu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3212" name="자유형: 도형 3211">
            <a:extLst>
              <a:ext uri="{FF2B5EF4-FFF2-40B4-BE49-F238E27FC236}">
                <a16:creationId xmlns="" xmlns:a16="http://schemas.microsoft.com/office/drawing/2014/main" id="{520636C9-E48E-FFFB-4F6E-63FF8FD5201F}"/>
              </a:ext>
            </a:extLst>
          </p:cNvPr>
          <p:cNvSpPr/>
          <p:nvPr/>
        </p:nvSpPr>
        <p:spPr>
          <a:xfrm flipV="1">
            <a:off x="6810375" y="4338633"/>
            <a:ext cx="1009650" cy="142875"/>
          </a:xfrm>
          <a:custGeom>
            <a:avLst/>
            <a:gdLst>
              <a:gd name="connsiteX0" fmla="*/ 0 w 1314450"/>
              <a:gd name="connsiteY0" fmla="*/ 142875 h 142875"/>
              <a:gd name="connsiteX1" fmla="*/ 0 w 1314450"/>
              <a:gd name="connsiteY1" fmla="*/ 0 h 142875"/>
              <a:gd name="connsiteX2" fmla="*/ 1314450 w 1314450"/>
              <a:gd name="connsiteY2" fmla="*/ 0 h 142875"/>
              <a:gd name="connsiteX3" fmla="*/ 1314450 w 1314450"/>
              <a:gd name="connsiteY3" fmla="*/ 128588 h 142875"/>
            </a:gdLst>
            <a:ahLst/>
            <a:cxnLst>
              <a:cxn ang="0">
                <a:pos x="connsiteX0" y="connsiteY0"/>
              </a:cxn>
              <a:cxn ang="0">
                <a:pos x="connsiteX1" y="connsiteY1"/>
              </a:cxn>
              <a:cxn ang="0">
                <a:pos x="connsiteX2" y="connsiteY2"/>
              </a:cxn>
              <a:cxn ang="0">
                <a:pos x="connsiteX3" y="connsiteY3"/>
              </a:cxn>
            </a:cxnLst>
            <a:rect l="l" t="t" r="r" b="b"/>
            <a:pathLst>
              <a:path w="1314450" h="142875">
                <a:moveTo>
                  <a:pt x="0" y="142875"/>
                </a:moveTo>
                <a:lnTo>
                  <a:pt x="0" y="0"/>
                </a:lnTo>
                <a:lnTo>
                  <a:pt x="1314450" y="0"/>
                </a:lnTo>
                <a:lnTo>
                  <a:pt x="1314450" y="128588"/>
                </a:lnTo>
              </a:path>
            </a:pathLst>
          </a:cu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3213" name="자유형: 도형 3212">
            <a:extLst>
              <a:ext uri="{FF2B5EF4-FFF2-40B4-BE49-F238E27FC236}">
                <a16:creationId xmlns="" xmlns:a16="http://schemas.microsoft.com/office/drawing/2014/main" id="{08FCAD16-00B9-5DD6-6B98-498FE7E8B79D}"/>
              </a:ext>
            </a:extLst>
          </p:cNvPr>
          <p:cNvSpPr/>
          <p:nvPr/>
        </p:nvSpPr>
        <p:spPr>
          <a:xfrm>
            <a:off x="3726180" y="3219450"/>
            <a:ext cx="1874520" cy="434340"/>
          </a:xfrm>
          <a:custGeom>
            <a:avLst/>
            <a:gdLst>
              <a:gd name="connsiteX0" fmla="*/ 0 w 1874520"/>
              <a:gd name="connsiteY0" fmla="*/ 0 h 571500"/>
              <a:gd name="connsiteX1" fmla="*/ 388620 w 1874520"/>
              <a:gd name="connsiteY1" fmla="*/ 0 h 571500"/>
              <a:gd name="connsiteX2" fmla="*/ 388620 w 1874520"/>
              <a:gd name="connsiteY2" fmla="*/ 571500 h 571500"/>
              <a:gd name="connsiteX3" fmla="*/ 1874520 w 1874520"/>
              <a:gd name="connsiteY3" fmla="*/ 571500 h 571500"/>
            </a:gdLst>
            <a:ahLst/>
            <a:cxnLst>
              <a:cxn ang="0">
                <a:pos x="connsiteX0" y="connsiteY0"/>
              </a:cxn>
              <a:cxn ang="0">
                <a:pos x="connsiteX1" y="connsiteY1"/>
              </a:cxn>
              <a:cxn ang="0">
                <a:pos x="connsiteX2" y="connsiteY2"/>
              </a:cxn>
              <a:cxn ang="0">
                <a:pos x="connsiteX3" y="connsiteY3"/>
              </a:cxn>
            </a:cxnLst>
            <a:rect l="l" t="t" r="r" b="b"/>
            <a:pathLst>
              <a:path w="1874520" h="571500">
                <a:moveTo>
                  <a:pt x="0" y="0"/>
                </a:moveTo>
                <a:lnTo>
                  <a:pt x="388620" y="0"/>
                </a:lnTo>
                <a:lnTo>
                  <a:pt x="388620" y="571500"/>
                </a:lnTo>
                <a:lnTo>
                  <a:pt x="1874520" y="571500"/>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8" name="TextBox 7">
            <a:extLst>
              <a:ext uri="{FF2B5EF4-FFF2-40B4-BE49-F238E27FC236}">
                <a16:creationId xmlns="" xmlns:a16="http://schemas.microsoft.com/office/drawing/2014/main" id="{FBFAC5BD-DBD0-3A40-48F3-DEE6D28084A5}"/>
              </a:ext>
            </a:extLst>
          </p:cNvPr>
          <p:cNvSpPr txBox="1"/>
          <p:nvPr/>
        </p:nvSpPr>
        <p:spPr>
          <a:xfrm>
            <a:off x="5791200" y="5569"/>
            <a:ext cx="3362325" cy="466281"/>
          </a:xfrm>
          <a:prstGeom prst="rect">
            <a:avLst/>
          </a:prstGeom>
          <a:noFill/>
        </p:spPr>
        <p:txBody>
          <a:bodyPr wrap="square">
            <a:spAutoFit/>
          </a:bodyPr>
          <a:lstStyle/>
          <a:p>
            <a:pPr>
              <a:lnSpc>
                <a:spcPct val="90000"/>
              </a:lnSpc>
            </a:pPr>
            <a:r>
              <a:rPr lang="de-DE" altLang="ko-KR" sz="900" dirty="0">
                <a:solidFill>
                  <a:schemeClr val="bg1"/>
                </a:solidFill>
              </a:rPr>
              <a:t>[Chen '21] Chen, Ching-Yuan; Chakrabarty, Krishnendu. Efficient identification of critical faults in memristor crossbars for deep neural networks. DATE 2021</a:t>
            </a:r>
          </a:p>
        </p:txBody>
      </p:sp>
    </p:spTree>
    <p:extLst>
      <p:ext uri="{BB962C8B-B14F-4D97-AF65-F5344CB8AC3E}">
        <p14:creationId xmlns:p14="http://schemas.microsoft.com/office/powerpoint/2010/main" val="38253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직사각형 47">
            <a:extLst>
              <a:ext uri="{FF2B5EF4-FFF2-40B4-BE49-F238E27FC236}">
                <a16:creationId xmlns="" xmlns:a16="http://schemas.microsoft.com/office/drawing/2014/main" id="{E7E16470-6C93-5457-94A8-04882CDC6860}"/>
              </a:ext>
            </a:extLst>
          </p:cNvPr>
          <p:cNvSpPr/>
          <p:nvPr/>
        </p:nvSpPr>
        <p:spPr>
          <a:xfrm>
            <a:off x="1535113" y="2058991"/>
            <a:ext cx="5589587" cy="16156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8" name="이등변 삼각형 157">
            <a:extLst>
              <a:ext uri="{FF2B5EF4-FFF2-40B4-BE49-F238E27FC236}">
                <a16:creationId xmlns="" xmlns:a16="http://schemas.microsoft.com/office/drawing/2014/main" id="{B7011C49-BB3D-1CF6-1B7D-B37BC35982DA}"/>
              </a:ext>
            </a:extLst>
          </p:cNvPr>
          <p:cNvSpPr/>
          <p:nvPr/>
        </p:nvSpPr>
        <p:spPr>
          <a:xfrm flipV="1">
            <a:off x="4076036" y="3144625"/>
            <a:ext cx="433942" cy="903499"/>
          </a:xfrm>
          <a:prstGeom prst="triangle">
            <a:avLst>
              <a:gd name="adj" fmla="val 1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9" name="이등변 삼각형 158">
            <a:extLst>
              <a:ext uri="{FF2B5EF4-FFF2-40B4-BE49-F238E27FC236}">
                <a16:creationId xmlns="" xmlns:a16="http://schemas.microsoft.com/office/drawing/2014/main" id="{B490B7E4-A5E0-4B7B-1F9D-3D6FA6CB42D9}"/>
              </a:ext>
            </a:extLst>
          </p:cNvPr>
          <p:cNvSpPr/>
          <p:nvPr/>
        </p:nvSpPr>
        <p:spPr>
          <a:xfrm flipV="1">
            <a:off x="3980318" y="3201776"/>
            <a:ext cx="433942" cy="846349"/>
          </a:xfrm>
          <a:prstGeom prst="triangle">
            <a:avLst>
              <a:gd name="adj" fmla="val 8460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0" name="이등변 삼각형 159">
            <a:extLst>
              <a:ext uri="{FF2B5EF4-FFF2-40B4-BE49-F238E27FC236}">
                <a16:creationId xmlns="" xmlns:a16="http://schemas.microsoft.com/office/drawing/2014/main" id="{D5081913-72A1-A12F-CDF4-48A629C041DE}"/>
              </a:ext>
            </a:extLst>
          </p:cNvPr>
          <p:cNvSpPr/>
          <p:nvPr/>
        </p:nvSpPr>
        <p:spPr>
          <a:xfrm flipV="1">
            <a:off x="3884604" y="3258927"/>
            <a:ext cx="433942" cy="796341"/>
          </a:xfrm>
          <a:prstGeom prst="triangle">
            <a:avLst>
              <a:gd name="adj" fmla="val 765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1" name="이등변 삼각형 160">
            <a:extLst>
              <a:ext uri="{FF2B5EF4-FFF2-40B4-BE49-F238E27FC236}">
                <a16:creationId xmlns="" xmlns:a16="http://schemas.microsoft.com/office/drawing/2014/main" id="{7BE20AC8-52A3-AB62-8875-4030B8B467DC}"/>
              </a:ext>
            </a:extLst>
          </p:cNvPr>
          <p:cNvSpPr/>
          <p:nvPr/>
        </p:nvSpPr>
        <p:spPr>
          <a:xfrm flipV="1">
            <a:off x="3788890" y="3308932"/>
            <a:ext cx="433942" cy="746336"/>
          </a:xfrm>
          <a:prstGeom prst="triangle">
            <a:avLst>
              <a:gd name="adj" fmla="val 635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16788"/>
            <a:ext cx="8083602" cy="3615910"/>
          </a:xfrm>
        </p:spPr>
        <p:txBody>
          <a:bodyPr>
            <a:normAutofit/>
          </a:bodyPr>
          <a:lstStyle/>
          <a:p>
            <a:r>
              <a:rPr lang="en-US" dirty="0"/>
              <a:t>Efficient On-Line Error Detection and Mitigation for Deep Neural Network Accelerators (EDMN) </a:t>
            </a:r>
            <a:r>
              <a:rPr lang="en-US" baseline="30000" dirty="0"/>
              <a:t>[</a:t>
            </a:r>
            <a:r>
              <a:rPr lang="en-US" baseline="30000" dirty="0" err="1"/>
              <a:t>Schorn</a:t>
            </a:r>
            <a:r>
              <a:rPr lang="en-US" baseline="30000" dirty="0"/>
              <a:t> '18]</a:t>
            </a:r>
          </a:p>
          <a:p>
            <a:pPr lvl="1"/>
            <a:r>
              <a:rPr lang="en-US" b="0" dirty="0"/>
              <a:t>EDMN detects and mitigates errors on CNN by a small network</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a:t>
            </a:r>
            <a:r>
              <a:rPr lang="en-US" sz="2400" dirty="0"/>
              <a:t>ML-based Symptom-based Protection:</a:t>
            </a:r>
            <a:br>
              <a:rPr lang="en-US" sz="2400" dirty="0"/>
            </a:br>
            <a:r>
              <a:rPr lang="de-DE" altLang="ko-KR" sz="2400" dirty="0" smtClean="0"/>
              <a:t>D-1</a:t>
            </a:r>
            <a:r>
              <a:rPr lang="de-DE" altLang="ko-KR" sz="2400" dirty="0"/>
              <a:t>) </a:t>
            </a:r>
            <a:r>
              <a:rPr lang="en-US" sz="2400" dirty="0" smtClean="0"/>
              <a:t>EDMN </a:t>
            </a:r>
            <a:r>
              <a:rPr lang="en-US" sz="2400" dirty="0"/>
              <a:t>(1/2)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18</a:t>
            </a:fld>
            <a:endParaRPr lang="en-US" noProof="1"/>
          </a:p>
        </p:txBody>
      </p:sp>
      <p:sp>
        <p:nvSpPr>
          <p:cNvPr id="49" name="TextBox 48">
            <a:extLst>
              <a:ext uri="{FF2B5EF4-FFF2-40B4-BE49-F238E27FC236}">
                <a16:creationId xmlns="" xmlns:a16="http://schemas.microsoft.com/office/drawing/2014/main" id="{687905BF-1ED4-BC7F-8603-B7DE0E94552E}"/>
              </a:ext>
            </a:extLst>
          </p:cNvPr>
          <p:cNvSpPr txBox="1"/>
          <p:nvPr/>
        </p:nvSpPr>
        <p:spPr>
          <a:xfrm>
            <a:off x="1535113" y="2052870"/>
            <a:ext cx="1461747" cy="535531"/>
          </a:xfrm>
          <a:prstGeom prst="rect">
            <a:avLst/>
          </a:prstGeom>
          <a:noFill/>
        </p:spPr>
        <p:txBody>
          <a:bodyPr wrap="none" rtlCol="0">
            <a:spAutoFit/>
          </a:bodyPr>
          <a:lstStyle/>
          <a:p>
            <a:pPr algn="ctr">
              <a:lnSpc>
                <a:spcPct val="90000"/>
              </a:lnSpc>
            </a:pPr>
            <a:r>
              <a:rPr lang="en-US" altLang="ko-KR" sz="1600" dirty="0"/>
              <a:t>Layer 1 output</a:t>
            </a:r>
            <a:br>
              <a:rPr lang="en-US" altLang="ko-KR" sz="1600" dirty="0"/>
            </a:br>
            <a:r>
              <a:rPr lang="en-US" altLang="ko-KR" sz="1600" dirty="0"/>
              <a:t>(Convolutional)</a:t>
            </a:r>
            <a:endParaRPr lang="ko-KR" altLang="en-US" sz="1600" dirty="0"/>
          </a:p>
        </p:txBody>
      </p:sp>
      <p:sp>
        <p:nvSpPr>
          <p:cNvPr id="60" name="TextBox 59">
            <a:extLst>
              <a:ext uri="{FF2B5EF4-FFF2-40B4-BE49-F238E27FC236}">
                <a16:creationId xmlns="" xmlns:a16="http://schemas.microsoft.com/office/drawing/2014/main" id="{41351BEE-4C6F-3AEE-6AE7-AAB9A82A3737}"/>
              </a:ext>
            </a:extLst>
          </p:cNvPr>
          <p:cNvSpPr txBox="1"/>
          <p:nvPr/>
        </p:nvSpPr>
        <p:spPr>
          <a:xfrm>
            <a:off x="3208338" y="2052870"/>
            <a:ext cx="1461747" cy="535531"/>
          </a:xfrm>
          <a:prstGeom prst="rect">
            <a:avLst/>
          </a:prstGeom>
          <a:noFill/>
        </p:spPr>
        <p:txBody>
          <a:bodyPr wrap="none" rtlCol="0">
            <a:spAutoFit/>
          </a:bodyPr>
          <a:lstStyle/>
          <a:p>
            <a:pPr algn="ctr">
              <a:lnSpc>
                <a:spcPct val="90000"/>
              </a:lnSpc>
            </a:pPr>
            <a:r>
              <a:rPr lang="en-US" altLang="ko-KR" sz="1600" dirty="0"/>
              <a:t>Layer 2 output</a:t>
            </a:r>
            <a:br>
              <a:rPr lang="en-US" altLang="ko-KR" sz="1600" dirty="0"/>
            </a:br>
            <a:r>
              <a:rPr lang="en-US" altLang="ko-KR" sz="1600" dirty="0"/>
              <a:t>(Convolutional)</a:t>
            </a:r>
            <a:endParaRPr lang="ko-KR" altLang="en-US" sz="1600" dirty="0"/>
          </a:p>
        </p:txBody>
      </p:sp>
      <p:sp>
        <p:nvSpPr>
          <p:cNvPr id="62" name="TextBox 61">
            <a:extLst>
              <a:ext uri="{FF2B5EF4-FFF2-40B4-BE49-F238E27FC236}">
                <a16:creationId xmlns="" xmlns:a16="http://schemas.microsoft.com/office/drawing/2014/main" id="{608C3925-2E3A-76BD-358C-DF0DDB6FD407}"/>
              </a:ext>
            </a:extLst>
          </p:cNvPr>
          <p:cNvSpPr txBox="1"/>
          <p:nvPr/>
        </p:nvSpPr>
        <p:spPr>
          <a:xfrm>
            <a:off x="5533363" y="2052870"/>
            <a:ext cx="1618648" cy="535531"/>
          </a:xfrm>
          <a:prstGeom prst="rect">
            <a:avLst/>
          </a:prstGeom>
          <a:noFill/>
        </p:spPr>
        <p:txBody>
          <a:bodyPr wrap="none" rtlCol="0">
            <a:spAutoFit/>
          </a:bodyPr>
          <a:lstStyle/>
          <a:p>
            <a:pPr algn="ctr">
              <a:lnSpc>
                <a:spcPct val="90000"/>
              </a:lnSpc>
            </a:pPr>
            <a:r>
              <a:rPr lang="en-US" altLang="ko-KR" sz="1600" dirty="0"/>
              <a:t>Layer N output</a:t>
            </a:r>
            <a:br>
              <a:rPr lang="en-US" altLang="ko-KR" sz="1600" dirty="0"/>
            </a:br>
            <a:r>
              <a:rPr lang="en-US" altLang="ko-KR" sz="1600" dirty="0"/>
              <a:t>(Fully connected)</a:t>
            </a:r>
            <a:endParaRPr lang="ko-KR" altLang="en-US" sz="1600" dirty="0"/>
          </a:p>
        </p:txBody>
      </p:sp>
      <p:grpSp>
        <p:nvGrpSpPr>
          <p:cNvPr id="126" name="그룹 125">
            <a:extLst>
              <a:ext uri="{FF2B5EF4-FFF2-40B4-BE49-F238E27FC236}">
                <a16:creationId xmlns="" xmlns:a16="http://schemas.microsoft.com/office/drawing/2014/main" id="{1DA3DE34-9BB4-5D13-BDF2-0C183FD703CE}"/>
              </a:ext>
            </a:extLst>
          </p:cNvPr>
          <p:cNvGrpSpPr/>
          <p:nvPr/>
        </p:nvGrpSpPr>
        <p:grpSpPr>
          <a:xfrm>
            <a:off x="5741816" y="2606446"/>
            <a:ext cx="1134044" cy="952312"/>
            <a:chOff x="5760967" y="2831871"/>
            <a:chExt cx="1134044" cy="952312"/>
          </a:xfrm>
        </p:grpSpPr>
        <p:sp>
          <p:nvSpPr>
            <p:cNvPr id="104" name="직사각형 103">
              <a:extLst>
                <a:ext uri="{FF2B5EF4-FFF2-40B4-BE49-F238E27FC236}">
                  <a16:creationId xmlns="" xmlns:a16="http://schemas.microsoft.com/office/drawing/2014/main" id="{BB184FC6-C7DB-D9B8-C2E7-76754D1CC5E7}"/>
                </a:ext>
              </a:extLst>
            </p:cNvPr>
            <p:cNvSpPr/>
            <p:nvPr/>
          </p:nvSpPr>
          <p:spPr>
            <a:xfrm>
              <a:off x="6723561" y="2831871"/>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직사각형 114">
              <a:extLst>
                <a:ext uri="{FF2B5EF4-FFF2-40B4-BE49-F238E27FC236}">
                  <a16:creationId xmlns="" xmlns:a16="http://schemas.microsoft.com/office/drawing/2014/main" id="{7EEA23E9-3922-F83E-7067-16BC8754B01E}"/>
                </a:ext>
              </a:extLst>
            </p:cNvPr>
            <p:cNvSpPr/>
            <p:nvPr/>
          </p:nvSpPr>
          <p:spPr>
            <a:xfrm>
              <a:off x="6636057" y="2902858"/>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6" name="직사각형 115">
              <a:extLst>
                <a:ext uri="{FF2B5EF4-FFF2-40B4-BE49-F238E27FC236}">
                  <a16:creationId xmlns="" xmlns:a16="http://schemas.microsoft.com/office/drawing/2014/main" id="{40BD2DCC-4B2A-A034-847B-9CA5FD766E08}"/>
                </a:ext>
              </a:extLst>
            </p:cNvPr>
            <p:cNvSpPr/>
            <p:nvPr/>
          </p:nvSpPr>
          <p:spPr>
            <a:xfrm>
              <a:off x="6548548" y="2973845"/>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7" name="직사각형 116">
              <a:extLst>
                <a:ext uri="{FF2B5EF4-FFF2-40B4-BE49-F238E27FC236}">
                  <a16:creationId xmlns="" xmlns:a16="http://schemas.microsoft.com/office/drawing/2014/main" id="{7C5F213F-B80F-DEFB-A674-0F6CABE5BC28}"/>
                </a:ext>
              </a:extLst>
            </p:cNvPr>
            <p:cNvSpPr/>
            <p:nvPr/>
          </p:nvSpPr>
          <p:spPr>
            <a:xfrm>
              <a:off x="6461039" y="3044832"/>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직사각형 117">
              <a:extLst>
                <a:ext uri="{FF2B5EF4-FFF2-40B4-BE49-F238E27FC236}">
                  <a16:creationId xmlns="" xmlns:a16="http://schemas.microsoft.com/office/drawing/2014/main" id="{E51AB8DB-91EB-DEA7-14CF-3756D620D75A}"/>
                </a:ext>
              </a:extLst>
            </p:cNvPr>
            <p:cNvSpPr/>
            <p:nvPr/>
          </p:nvSpPr>
          <p:spPr>
            <a:xfrm>
              <a:off x="6373530" y="3115819"/>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9" name="직사각형 118">
              <a:extLst>
                <a:ext uri="{FF2B5EF4-FFF2-40B4-BE49-F238E27FC236}">
                  <a16:creationId xmlns="" xmlns:a16="http://schemas.microsoft.com/office/drawing/2014/main" id="{0D469880-9257-0679-596F-BA0A607E893E}"/>
                </a:ext>
              </a:extLst>
            </p:cNvPr>
            <p:cNvSpPr/>
            <p:nvPr/>
          </p:nvSpPr>
          <p:spPr>
            <a:xfrm>
              <a:off x="6286021" y="3186806"/>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직사각형 119">
              <a:extLst>
                <a:ext uri="{FF2B5EF4-FFF2-40B4-BE49-F238E27FC236}">
                  <a16:creationId xmlns="" xmlns:a16="http://schemas.microsoft.com/office/drawing/2014/main" id="{6927B31E-09D7-B249-ED23-C33CB4EBD0FE}"/>
                </a:ext>
              </a:extLst>
            </p:cNvPr>
            <p:cNvSpPr/>
            <p:nvPr/>
          </p:nvSpPr>
          <p:spPr>
            <a:xfrm>
              <a:off x="6198512" y="3257793"/>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1" name="직사각형 120">
              <a:extLst>
                <a:ext uri="{FF2B5EF4-FFF2-40B4-BE49-F238E27FC236}">
                  <a16:creationId xmlns="" xmlns:a16="http://schemas.microsoft.com/office/drawing/2014/main" id="{6F299660-7D6A-8BEC-3E7B-B0BB8C9DA369}"/>
                </a:ext>
              </a:extLst>
            </p:cNvPr>
            <p:cNvSpPr/>
            <p:nvPr/>
          </p:nvSpPr>
          <p:spPr>
            <a:xfrm>
              <a:off x="6111003" y="3328780"/>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2" name="직사각형 121">
              <a:extLst>
                <a:ext uri="{FF2B5EF4-FFF2-40B4-BE49-F238E27FC236}">
                  <a16:creationId xmlns="" xmlns:a16="http://schemas.microsoft.com/office/drawing/2014/main" id="{95108F37-5D41-703B-8BFF-D34934E3F99F}"/>
                </a:ext>
              </a:extLst>
            </p:cNvPr>
            <p:cNvSpPr/>
            <p:nvPr/>
          </p:nvSpPr>
          <p:spPr>
            <a:xfrm>
              <a:off x="6023494" y="3399767"/>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3" name="직사각형 122">
              <a:extLst>
                <a:ext uri="{FF2B5EF4-FFF2-40B4-BE49-F238E27FC236}">
                  <a16:creationId xmlns="" xmlns:a16="http://schemas.microsoft.com/office/drawing/2014/main" id="{AD9402E5-7530-8263-4293-9DF8E0FA423F}"/>
                </a:ext>
              </a:extLst>
            </p:cNvPr>
            <p:cNvSpPr/>
            <p:nvPr/>
          </p:nvSpPr>
          <p:spPr>
            <a:xfrm>
              <a:off x="5935985" y="3470754"/>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직사각형 123">
              <a:extLst>
                <a:ext uri="{FF2B5EF4-FFF2-40B4-BE49-F238E27FC236}">
                  <a16:creationId xmlns="" xmlns:a16="http://schemas.microsoft.com/office/drawing/2014/main" id="{96F108F9-C84F-8188-B237-94BA45B1A0F8}"/>
                </a:ext>
              </a:extLst>
            </p:cNvPr>
            <p:cNvSpPr/>
            <p:nvPr/>
          </p:nvSpPr>
          <p:spPr>
            <a:xfrm>
              <a:off x="5848476" y="3541741"/>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직사각형 124">
              <a:extLst>
                <a:ext uri="{FF2B5EF4-FFF2-40B4-BE49-F238E27FC236}">
                  <a16:creationId xmlns="" xmlns:a16="http://schemas.microsoft.com/office/drawing/2014/main" id="{1738DBBA-5730-95AD-D7F6-3E13E441E934}"/>
                </a:ext>
              </a:extLst>
            </p:cNvPr>
            <p:cNvSpPr/>
            <p:nvPr/>
          </p:nvSpPr>
          <p:spPr>
            <a:xfrm>
              <a:off x="5760967" y="3612733"/>
              <a:ext cx="171450" cy="171450"/>
            </a:xfrm>
            <a:prstGeom prst="rect">
              <a:avLst/>
            </a:prstGeom>
            <a:pattFill prst="wdDnDiag">
              <a:fgClr>
                <a:schemeClr val="tx1"/>
              </a:fgClr>
              <a:bgClr>
                <a:srgbClr val="F96965"/>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7" name="TextBox 126">
            <a:extLst>
              <a:ext uri="{FF2B5EF4-FFF2-40B4-BE49-F238E27FC236}">
                <a16:creationId xmlns="" xmlns:a16="http://schemas.microsoft.com/office/drawing/2014/main" id="{C00A16CA-2AD0-09A1-9C99-4D47C07C4A78}"/>
              </a:ext>
            </a:extLst>
          </p:cNvPr>
          <p:cNvSpPr txBox="1"/>
          <p:nvPr/>
        </p:nvSpPr>
        <p:spPr>
          <a:xfrm>
            <a:off x="4909966" y="2553884"/>
            <a:ext cx="439544" cy="523220"/>
          </a:xfrm>
          <a:prstGeom prst="rect">
            <a:avLst/>
          </a:prstGeom>
          <a:noFill/>
        </p:spPr>
        <p:txBody>
          <a:bodyPr wrap="none" rtlCol="0">
            <a:spAutoFit/>
          </a:bodyPr>
          <a:lstStyle/>
          <a:p>
            <a:r>
              <a:rPr lang="en-US" altLang="ko-KR" sz="2800" b="1" dirty="0"/>
              <a:t>…</a:t>
            </a:r>
            <a:endParaRPr lang="ko-KR" altLang="en-US" sz="2800" b="1" dirty="0"/>
          </a:p>
        </p:txBody>
      </p:sp>
      <p:sp>
        <p:nvSpPr>
          <p:cNvPr id="129" name="TextBox 128">
            <a:extLst>
              <a:ext uri="{FF2B5EF4-FFF2-40B4-BE49-F238E27FC236}">
                <a16:creationId xmlns="" xmlns:a16="http://schemas.microsoft.com/office/drawing/2014/main" id="{A07831A2-A3F5-3B5A-628D-1E43D586352D}"/>
              </a:ext>
            </a:extLst>
          </p:cNvPr>
          <p:cNvSpPr txBox="1"/>
          <p:nvPr/>
        </p:nvSpPr>
        <p:spPr>
          <a:xfrm>
            <a:off x="96266" y="2527300"/>
            <a:ext cx="689483" cy="584775"/>
          </a:xfrm>
          <a:prstGeom prst="rect">
            <a:avLst/>
          </a:prstGeom>
          <a:noFill/>
        </p:spPr>
        <p:txBody>
          <a:bodyPr wrap="none" rtlCol="0">
            <a:spAutoFit/>
          </a:bodyPr>
          <a:lstStyle/>
          <a:p>
            <a:pPr algn="ctr"/>
            <a:r>
              <a:rPr lang="en-US" altLang="ko-KR" sz="1600" dirty="0"/>
              <a:t>Input</a:t>
            </a:r>
            <a:br>
              <a:rPr lang="en-US" altLang="ko-KR" sz="1600" dirty="0"/>
            </a:br>
            <a:r>
              <a:rPr lang="en-US" altLang="ko-KR" sz="1600" dirty="0"/>
              <a:t>image</a:t>
            </a:r>
            <a:endParaRPr lang="ko-KR" altLang="en-US" sz="1600" dirty="0"/>
          </a:p>
        </p:txBody>
      </p:sp>
      <p:sp>
        <p:nvSpPr>
          <p:cNvPr id="130" name="화살표: 오른쪽 129">
            <a:extLst>
              <a:ext uri="{FF2B5EF4-FFF2-40B4-BE49-F238E27FC236}">
                <a16:creationId xmlns="" xmlns:a16="http://schemas.microsoft.com/office/drawing/2014/main" id="{D2A7F651-900B-EF21-0664-8850CEAA7DA2}"/>
              </a:ext>
            </a:extLst>
          </p:cNvPr>
          <p:cNvSpPr/>
          <p:nvPr/>
        </p:nvSpPr>
        <p:spPr>
          <a:xfrm>
            <a:off x="918692" y="2603500"/>
            <a:ext cx="448746" cy="425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2" name="화살표: 오른쪽 131">
            <a:extLst>
              <a:ext uri="{FF2B5EF4-FFF2-40B4-BE49-F238E27FC236}">
                <a16:creationId xmlns="" xmlns:a16="http://schemas.microsoft.com/office/drawing/2014/main" id="{284799B3-80A8-D079-C448-9B6F4AA43FFE}"/>
              </a:ext>
            </a:extLst>
          </p:cNvPr>
          <p:cNvSpPr/>
          <p:nvPr/>
        </p:nvSpPr>
        <p:spPr>
          <a:xfrm>
            <a:off x="7294092" y="2603500"/>
            <a:ext cx="448746" cy="425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3" name="TextBox 132">
            <a:extLst>
              <a:ext uri="{FF2B5EF4-FFF2-40B4-BE49-F238E27FC236}">
                <a16:creationId xmlns="" xmlns:a16="http://schemas.microsoft.com/office/drawing/2014/main" id="{A0E2AD93-D18D-D3E2-F2D3-36DF8C1D90CD}"/>
              </a:ext>
            </a:extLst>
          </p:cNvPr>
          <p:cNvSpPr txBox="1"/>
          <p:nvPr/>
        </p:nvSpPr>
        <p:spPr>
          <a:xfrm>
            <a:off x="8035974" y="2540000"/>
            <a:ext cx="659668" cy="584775"/>
          </a:xfrm>
          <a:prstGeom prst="rect">
            <a:avLst/>
          </a:prstGeom>
          <a:noFill/>
        </p:spPr>
        <p:txBody>
          <a:bodyPr wrap="none" rtlCol="0">
            <a:spAutoFit/>
          </a:bodyPr>
          <a:lstStyle/>
          <a:p>
            <a:pPr algn="ctr"/>
            <a:r>
              <a:rPr lang="en-US" altLang="ko-KR" sz="1600" dirty="0"/>
              <a:t>Task</a:t>
            </a:r>
            <a:br>
              <a:rPr lang="en-US" altLang="ko-KR" sz="1600" dirty="0"/>
            </a:br>
            <a:r>
              <a:rPr lang="en-US" altLang="ko-KR" sz="1600" dirty="0"/>
              <a:t>result</a:t>
            </a:r>
            <a:endParaRPr lang="ko-KR" altLang="en-US" sz="1600" dirty="0"/>
          </a:p>
        </p:txBody>
      </p:sp>
      <p:grpSp>
        <p:nvGrpSpPr>
          <p:cNvPr id="142" name="그룹 141">
            <a:extLst>
              <a:ext uri="{FF2B5EF4-FFF2-40B4-BE49-F238E27FC236}">
                <a16:creationId xmlns="" xmlns:a16="http://schemas.microsoft.com/office/drawing/2014/main" id="{D0225AA8-44A0-0242-4D75-92AE0740893E}"/>
              </a:ext>
            </a:extLst>
          </p:cNvPr>
          <p:cNvGrpSpPr/>
          <p:nvPr/>
        </p:nvGrpSpPr>
        <p:grpSpPr>
          <a:xfrm>
            <a:off x="1766953" y="3253847"/>
            <a:ext cx="940216" cy="825234"/>
            <a:chOff x="1766953" y="3248132"/>
            <a:chExt cx="940216" cy="825234"/>
          </a:xfrm>
        </p:grpSpPr>
        <p:sp>
          <p:nvSpPr>
            <p:cNvPr id="141" name="이등변 삼각형 140">
              <a:extLst>
                <a:ext uri="{FF2B5EF4-FFF2-40B4-BE49-F238E27FC236}">
                  <a16:creationId xmlns="" xmlns:a16="http://schemas.microsoft.com/office/drawing/2014/main" id="{293CC815-61F9-CDA8-C510-FAC405E92D5B}"/>
                </a:ext>
              </a:extLst>
            </p:cNvPr>
            <p:cNvSpPr/>
            <p:nvPr/>
          </p:nvSpPr>
          <p:spPr>
            <a:xfrm flipV="1">
              <a:off x="2090491" y="3248132"/>
              <a:ext cx="616678" cy="810947"/>
            </a:xfrm>
            <a:prstGeom prst="triangle">
              <a:avLst>
                <a:gd name="adj" fmla="val 688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0" name="이등변 삼각형 139">
              <a:extLst>
                <a:ext uri="{FF2B5EF4-FFF2-40B4-BE49-F238E27FC236}">
                  <a16:creationId xmlns="" xmlns:a16="http://schemas.microsoft.com/office/drawing/2014/main" id="{E12BA860-61B3-E2EA-AF1E-63FF1DFBE0D2}"/>
                </a:ext>
              </a:extLst>
            </p:cNvPr>
            <p:cNvSpPr/>
            <p:nvPr/>
          </p:nvSpPr>
          <p:spPr>
            <a:xfrm flipV="1">
              <a:off x="2021220" y="3328370"/>
              <a:ext cx="616678" cy="730708"/>
            </a:xfrm>
            <a:prstGeom prst="triangle">
              <a:avLst>
                <a:gd name="adj" fmla="val 549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9" name="이등변 삼각형 138">
              <a:extLst>
                <a:ext uri="{FF2B5EF4-FFF2-40B4-BE49-F238E27FC236}">
                  <a16:creationId xmlns="" xmlns:a16="http://schemas.microsoft.com/office/drawing/2014/main" id="{19623DC2-2971-D603-FD03-0EF7CC26C7FA}"/>
                </a:ext>
              </a:extLst>
            </p:cNvPr>
            <p:cNvSpPr/>
            <p:nvPr/>
          </p:nvSpPr>
          <p:spPr>
            <a:xfrm flipV="1">
              <a:off x="1917311" y="3408326"/>
              <a:ext cx="616678" cy="643609"/>
            </a:xfrm>
            <a:prstGeom prst="triangle">
              <a:avLst>
                <a:gd name="adj" fmla="val 480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이등변 삼각형 137">
              <a:extLst>
                <a:ext uri="{FF2B5EF4-FFF2-40B4-BE49-F238E27FC236}">
                  <a16:creationId xmlns="" xmlns:a16="http://schemas.microsoft.com/office/drawing/2014/main" id="{C62F2295-BF66-4053-7AD4-C579A9A08EDB}"/>
                </a:ext>
              </a:extLst>
            </p:cNvPr>
            <p:cNvSpPr/>
            <p:nvPr/>
          </p:nvSpPr>
          <p:spPr>
            <a:xfrm flipV="1">
              <a:off x="1861893" y="3483516"/>
              <a:ext cx="616678" cy="575563"/>
            </a:xfrm>
            <a:prstGeom prst="triangle">
              <a:avLst>
                <a:gd name="adj" fmla="val 3334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4" name="이등변 삼각형 133">
              <a:extLst>
                <a:ext uri="{FF2B5EF4-FFF2-40B4-BE49-F238E27FC236}">
                  <a16:creationId xmlns="" xmlns:a16="http://schemas.microsoft.com/office/drawing/2014/main" id="{395D0400-EF6E-07A1-F44F-C79A727E0FC8}"/>
                </a:ext>
              </a:extLst>
            </p:cNvPr>
            <p:cNvSpPr/>
            <p:nvPr/>
          </p:nvSpPr>
          <p:spPr>
            <a:xfrm flipV="1">
              <a:off x="1766953" y="3566850"/>
              <a:ext cx="616678" cy="506516"/>
            </a:xfrm>
            <a:prstGeom prst="triangle">
              <a:avLst>
                <a:gd name="adj" fmla="val 225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0" name="그룹 29">
            <a:extLst>
              <a:ext uri="{FF2B5EF4-FFF2-40B4-BE49-F238E27FC236}">
                <a16:creationId xmlns="" xmlns:a16="http://schemas.microsoft.com/office/drawing/2014/main" id="{A7576FEE-C869-0754-5C5A-44A4FE43F582}"/>
              </a:ext>
            </a:extLst>
          </p:cNvPr>
          <p:cNvGrpSpPr/>
          <p:nvPr/>
        </p:nvGrpSpPr>
        <p:grpSpPr>
          <a:xfrm>
            <a:off x="1750027" y="2604625"/>
            <a:ext cx="965520" cy="966994"/>
            <a:chOff x="1139799" y="2300399"/>
            <a:chExt cx="1104350" cy="1106037"/>
          </a:xfrm>
        </p:grpSpPr>
        <p:sp>
          <p:nvSpPr>
            <p:cNvPr id="29" name="직사각형 28">
              <a:extLst>
                <a:ext uri="{FF2B5EF4-FFF2-40B4-BE49-F238E27FC236}">
                  <a16:creationId xmlns="" xmlns:a16="http://schemas.microsoft.com/office/drawing/2014/main" id="{09B11A64-2312-6369-7F02-52B8631E386C}"/>
                </a:ext>
              </a:extLst>
            </p:cNvPr>
            <p:cNvSpPr/>
            <p:nvPr/>
          </p:nvSpPr>
          <p:spPr>
            <a:xfrm>
              <a:off x="1501199" y="2300399"/>
              <a:ext cx="742950" cy="742949"/>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직사각형 27">
              <a:extLst>
                <a:ext uri="{FF2B5EF4-FFF2-40B4-BE49-F238E27FC236}">
                  <a16:creationId xmlns="" xmlns:a16="http://schemas.microsoft.com/office/drawing/2014/main" id="{FDF1D8CB-240C-5E69-8B98-282255807B8B}"/>
                </a:ext>
              </a:extLst>
            </p:cNvPr>
            <p:cNvSpPr/>
            <p:nvPr/>
          </p:nvSpPr>
          <p:spPr>
            <a:xfrm>
              <a:off x="1410849" y="2391172"/>
              <a:ext cx="742950" cy="742950"/>
            </a:xfrm>
            <a:prstGeom prst="rect">
              <a:avLst/>
            </a:prstGeom>
            <a:solidFill>
              <a:srgbClr val="216DA9">
                <a:alpha val="6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직사각형 26">
              <a:extLst>
                <a:ext uri="{FF2B5EF4-FFF2-40B4-BE49-F238E27FC236}">
                  <a16:creationId xmlns="" xmlns:a16="http://schemas.microsoft.com/office/drawing/2014/main" id="{F2651FAA-BF5C-3B7B-ACA2-C80BF2B9481B}"/>
                </a:ext>
              </a:extLst>
            </p:cNvPr>
            <p:cNvSpPr/>
            <p:nvPr/>
          </p:nvSpPr>
          <p:spPr>
            <a:xfrm>
              <a:off x="1320499" y="2481944"/>
              <a:ext cx="742950" cy="742950"/>
            </a:xfrm>
            <a:prstGeom prst="rect">
              <a:avLst/>
            </a:prstGeom>
            <a:solidFill>
              <a:srgbClr val="216DA9">
                <a:alpha val="6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 xmlns:a16="http://schemas.microsoft.com/office/drawing/2014/main" id="{0D373233-D315-CBF7-3FE4-8AA5FF97E5D7}"/>
                </a:ext>
              </a:extLst>
            </p:cNvPr>
            <p:cNvSpPr/>
            <p:nvPr/>
          </p:nvSpPr>
          <p:spPr>
            <a:xfrm>
              <a:off x="1230149" y="2572716"/>
              <a:ext cx="742950" cy="742950"/>
            </a:xfrm>
            <a:prstGeom prst="rect">
              <a:avLst/>
            </a:prstGeom>
            <a:solidFill>
              <a:srgbClr val="216DA9">
                <a:alpha val="6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 xmlns:a16="http://schemas.microsoft.com/office/drawing/2014/main" id="{63E584AA-4DD0-BC0C-4DDC-578754F85807}"/>
                </a:ext>
              </a:extLst>
            </p:cNvPr>
            <p:cNvSpPr/>
            <p:nvPr/>
          </p:nvSpPr>
          <p:spPr>
            <a:xfrm>
              <a:off x="1139799" y="2663486"/>
              <a:ext cx="742950" cy="742950"/>
            </a:xfrm>
            <a:prstGeom prst="rect">
              <a:avLst/>
            </a:prstGeom>
            <a:solidFill>
              <a:srgbClr val="216DA9">
                <a:alpha val="6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44" name="TextBox 143">
            <a:extLst>
              <a:ext uri="{FF2B5EF4-FFF2-40B4-BE49-F238E27FC236}">
                <a16:creationId xmlns="" xmlns:a16="http://schemas.microsoft.com/office/drawing/2014/main" id="{D21C2D02-B529-CBD7-65F7-8030A69738AE}"/>
              </a:ext>
            </a:extLst>
          </p:cNvPr>
          <p:cNvSpPr txBox="1"/>
          <p:nvPr/>
        </p:nvSpPr>
        <p:spPr>
          <a:xfrm>
            <a:off x="1829035" y="3510175"/>
            <a:ext cx="325730" cy="461665"/>
          </a:xfrm>
          <a:prstGeom prst="rect">
            <a:avLst/>
          </a:prstGeom>
          <a:noFill/>
        </p:spPr>
        <p:txBody>
          <a:bodyPr wrap="none" rtlCol="0">
            <a:spAutoFit/>
          </a:bodyPr>
          <a:lstStyle/>
          <a:p>
            <a:r>
              <a:rPr lang="el-GR" altLang="ko-KR" sz="2400" dirty="0"/>
              <a:t>Σ</a:t>
            </a:r>
            <a:endParaRPr lang="ko-KR" altLang="en-US" sz="2400" dirty="0"/>
          </a:p>
        </p:txBody>
      </p:sp>
      <p:sp>
        <p:nvSpPr>
          <p:cNvPr id="145" name="직사각형 144">
            <a:extLst>
              <a:ext uri="{FF2B5EF4-FFF2-40B4-BE49-F238E27FC236}">
                <a16:creationId xmlns="" xmlns:a16="http://schemas.microsoft.com/office/drawing/2014/main" id="{8DB00D4D-6A08-A189-2E64-A5FB07E193B7}"/>
              </a:ext>
            </a:extLst>
          </p:cNvPr>
          <p:cNvSpPr/>
          <p:nvPr/>
        </p:nvSpPr>
        <p:spPr>
          <a:xfrm>
            <a:off x="1840479" y="4097083"/>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6" name="직사각형 145">
            <a:extLst>
              <a:ext uri="{FF2B5EF4-FFF2-40B4-BE49-F238E27FC236}">
                <a16:creationId xmlns="" xmlns:a16="http://schemas.microsoft.com/office/drawing/2014/main" id="{2D74BE61-2902-3AB4-81A3-9B4E81A7C094}"/>
              </a:ext>
            </a:extLst>
          </p:cNvPr>
          <p:cNvSpPr/>
          <p:nvPr/>
        </p:nvSpPr>
        <p:spPr>
          <a:xfrm>
            <a:off x="1992879" y="4097083"/>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7" name="직사각형 146">
            <a:extLst>
              <a:ext uri="{FF2B5EF4-FFF2-40B4-BE49-F238E27FC236}">
                <a16:creationId xmlns="" xmlns:a16="http://schemas.microsoft.com/office/drawing/2014/main" id="{370A8242-9CD3-BAA4-20F2-6590461B2C49}"/>
              </a:ext>
            </a:extLst>
          </p:cNvPr>
          <p:cNvSpPr/>
          <p:nvPr/>
        </p:nvSpPr>
        <p:spPr>
          <a:xfrm>
            <a:off x="2145279" y="4097083"/>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8" name="직사각형 147">
            <a:extLst>
              <a:ext uri="{FF2B5EF4-FFF2-40B4-BE49-F238E27FC236}">
                <a16:creationId xmlns="" xmlns:a16="http://schemas.microsoft.com/office/drawing/2014/main" id="{9B391037-3426-6F3D-A175-DE8A400C8C1A}"/>
              </a:ext>
            </a:extLst>
          </p:cNvPr>
          <p:cNvSpPr/>
          <p:nvPr/>
        </p:nvSpPr>
        <p:spPr>
          <a:xfrm>
            <a:off x="2297679" y="4097083"/>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9" name="직사각형 148">
            <a:extLst>
              <a:ext uri="{FF2B5EF4-FFF2-40B4-BE49-F238E27FC236}">
                <a16:creationId xmlns="" xmlns:a16="http://schemas.microsoft.com/office/drawing/2014/main" id="{2875A181-EFAA-865D-BC26-F68EDACD5FB1}"/>
              </a:ext>
            </a:extLst>
          </p:cNvPr>
          <p:cNvSpPr/>
          <p:nvPr/>
        </p:nvSpPr>
        <p:spPr>
          <a:xfrm>
            <a:off x="2440553" y="4097083"/>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2" name="이등변 삼각형 151">
            <a:extLst>
              <a:ext uri="{FF2B5EF4-FFF2-40B4-BE49-F238E27FC236}">
                <a16:creationId xmlns="" xmlns:a16="http://schemas.microsoft.com/office/drawing/2014/main" id="{37CE6974-9983-ED7D-619A-8F18C4C1956D}"/>
              </a:ext>
            </a:extLst>
          </p:cNvPr>
          <p:cNvSpPr/>
          <p:nvPr/>
        </p:nvSpPr>
        <p:spPr>
          <a:xfrm flipV="1">
            <a:off x="3693175" y="3369466"/>
            <a:ext cx="433943" cy="678759"/>
          </a:xfrm>
          <a:prstGeom prst="triangle">
            <a:avLst>
              <a:gd name="adj" fmla="val 507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3" name="이등변 삼각형 152">
            <a:extLst>
              <a:ext uri="{FF2B5EF4-FFF2-40B4-BE49-F238E27FC236}">
                <a16:creationId xmlns="" xmlns:a16="http://schemas.microsoft.com/office/drawing/2014/main" id="{35AC099F-01FF-0B76-A533-14947DAF4152}"/>
              </a:ext>
            </a:extLst>
          </p:cNvPr>
          <p:cNvSpPr/>
          <p:nvPr/>
        </p:nvSpPr>
        <p:spPr>
          <a:xfrm flipV="1">
            <a:off x="3597460" y="3426617"/>
            <a:ext cx="433943" cy="627272"/>
          </a:xfrm>
          <a:prstGeom prst="triangle">
            <a:avLst>
              <a:gd name="adj" fmla="val 35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4" name="이등변 삼각형 153">
            <a:extLst>
              <a:ext uri="{FF2B5EF4-FFF2-40B4-BE49-F238E27FC236}">
                <a16:creationId xmlns="" xmlns:a16="http://schemas.microsoft.com/office/drawing/2014/main" id="{2EEE8A44-5BD2-BE3D-30DE-1AD26D15A530}"/>
              </a:ext>
            </a:extLst>
          </p:cNvPr>
          <p:cNvSpPr/>
          <p:nvPr/>
        </p:nvSpPr>
        <p:spPr>
          <a:xfrm flipV="1">
            <a:off x="3501745" y="3483768"/>
            <a:ext cx="433943" cy="570124"/>
          </a:xfrm>
          <a:prstGeom prst="triangle">
            <a:avLst>
              <a:gd name="adj" fmla="val 238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5" name="이등변 삼각형 154">
            <a:extLst>
              <a:ext uri="{FF2B5EF4-FFF2-40B4-BE49-F238E27FC236}">
                <a16:creationId xmlns="" xmlns:a16="http://schemas.microsoft.com/office/drawing/2014/main" id="{2C797C7A-88C4-1344-D270-C446443A5995}"/>
              </a:ext>
            </a:extLst>
          </p:cNvPr>
          <p:cNvSpPr/>
          <p:nvPr/>
        </p:nvSpPr>
        <p:spPr>
          <a:xfrm flipV="1">
            <a:off x="3406030" y="3533773"/>
            <a:ext cx="433943" cy="520118"/>
          </a:xfrm>
          <a:prstGeom prst="triangle">
            <a:avLst>
              <a:gd name="adj" fmla="val 86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6" name="이등변 삼각형 155">
            <a:extLst>
              <a:ext uri="{FF2B5EF4-FFF2-40B4-BE49-F238E27FC236}">
                <a16:creationId xmlns="" xmlns:a16="http://schemas.microsoft.com/office/drawing/2014/main" id="{7E0E5541-A09F-8BE0-A0C3-65E57F92B087}"/>
              </a:ext>
            </a:extLst>
          </p:cNvPr>
          <p:cNvSpPr/>
          <p:nvPr/>
        </p:nvSpPr>
        <p:spPr>
          <a:xfrm flipV="1">
            <a:off x="3310315" y="3581399"/>
            <a:ext cx="433943" cy="478153"/>
          </a:xfrm>
          <a:prstGeom prst="triangle">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직사각형 76">
            <a:extLst>
              <a:ext uri="{FF2B5EF4-FFF2-40B4-BE49-F238E27FC236}">
                <a16:creationId xmlns="" xmlns:a16="http://schemas.microsoft.com/office/drawing/2014/main" id="{EA6D2F88-B3C1-6D07-5753-C465A12D0C1C}"/>
              </a:ext>
            </a:extLst>
          </p:cNvPr>
          <p:cNvSpPr>
            <a:spLocks/>
          </p:cNvSpPr>
          <p:nvPr/>
        </p:nvSpPr>
        <p:spPr>
          <a:xfrm>
            <a:off x="4065383" y="2690852"/>
            <a:ext cx="453493" cy="453492"/>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8" name="직사각형 77">
            <a:extLst>
              <a:ext uri="{FF2B5EF4-FFF2-40B4-BE49-F238E27FC236}">
                <a16:creationId xmlns="" xmlns:a16="http://schemas.microsoft.com/office/drawing/2014/main" id="{76F1D1FD-A075-CA7F-1EFC-036B379B8F00}"/>
              </a:ext>
            </a:extLst>
          </p:cNvPr>
          <p:cNvSpPr>
            <a:spLocks/>
          </p:cNvSpPr>
          <p:nvPr/>
        </p:nvSpPr>
        <p:spPr>
          <a:xfrm>
            <a:off x="3970622" y="2746258"/>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직사각형 78">
            <a:extLst>
              <a:ext uri="{FF2B5EF4-FFF2-40B4-BE49-F238E27FC236}">
                <a16:creationId xmlns="" xmlns:a16="http://schemas.microsoft.com/office/drawing/2014/main" id="{4DFB0587-FF8F-6AF2-C574-61690F874636}"/>
              </a:ext>
            </a:extLst>
          </p:cNvPr>
          <p:cNvSpPr>
            <a:spLocks/>
          </p:cNvSpPr>
          <p:nvPr/>
        </p:nvSpPr>
        <p:spPr>
          <a:xfrm>
            <a:off x="3875859" y="2801665"/>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직사각형 79">
            <a:extLst>
              <a:ext uri="{FF2B5EF4-FFF2-40B4-BE49-F238E27FC236}">
                <a16:creationId xmlns="" xmlns:a16="http://schemas.microsoft.com/office/drawing/2014/main" id="{7CC51E16-474B-CADA-3616-CADE17445DFC}"/>
              </a:ext>
            </a:extLst>
          </p:cNvPr>
          <p:cNvSpPr>
            <a:spLocks/>
          </p:cNvSpPr>
          <p:nvPr/>
        </p:nvSpPr>
        <p:spPr>
          <a:xfrm>
            <a:off x="3781096" y="2857070"/>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직사각형 65">
            <a:extLst>
              <a:ext uri="{FF2B5EF4-FFF2-40B4-BE49-F238E27FC236}">
                <a16:creationId xmlns="" xmlns:a16="http://schemas.microsoft.com/office/drawing/2014/main" id="{6B05B74C-452F-F959-15AC-3AFB9A085311}"/>
              </a:ext>
            </a:extLst>
          </p:cNvPr>
          <p:cNvSpPr/>
          <p:nvPr/>
        </p:nvSpPr>
        <p:spPr>
          <a:xfrm>
            <a:off x="3686333" y="2917234"/>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직사각형 66">
            <a:extLst>
              <a:ext uri="{FF2B5EF4-FFF2-40B4-BE49-F238E27FC236}">
                <a16:creationId xmlns="" xmlns:a16="http://schemas.microsoft.com/office/drawing/2014/main" id="{C603A204-A334-D515-3E0B-2B3A24CD46B0}"/>
              </a:ext>
            </a:extLst>
          </p:cNvPr>
          <p:cNvSpPr/>
          <p:nvPr/>
        </p:nvSpPr>
        <p:spPr>
          <a:xfrm>
            <a:off x="3591570" y="2972641"/>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2" name="직사각형 71">
            <a:extLst>
              <a:ext uri="{FF2B5EF4-FFF2-40B4-BE49-F238E27FC236}">
                <a16:creationId xmlns="" xmlns:a16="http://schemas.microsoft.com/office/drawing/2014/main" id="{F84D3358-4AB4-79D8-E548-04EF3DEBF471}"/>
              </a:ext>
            </a:extLst>
          </p:cNvPr>
          <p:cNvSpPr/>
          <p:nvPr/>
        </p:nvSpPr>
        <p:spPr>
          <a:xfrm>
            <a:off x="3496807" y="3028047"/>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직사각형 72">
            <a:extLst>
              <a:ext uri="{FF2B5EF4-FFF2-40B4-BE49-F238E27FC236}">
                <a16:creationId xmlns="" xmlns:a16="http://schemas.microsoft.com/office/drawing/2014/main" id="{48B55DE5-FCF4-ED1C-1E07-B129B8A904B5}"/>
              </a:ext>
            </a:extLst>
          </p:cNvPr>
          <p:cNvSpPr/>
          <p:nvPr/>
        </p:nvSpPr>
        <p:spPr>
          <a:xfrm>
            <a:off x="3402044" y="3083454"/>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0" name="직사각형 99">
            <a:extLst>
              <a:ext uri="{FF2B5EF4-FFF2-40B4-BE49-F238E27FC236}">
                <a16:creationId xmlns="" xmlns:a16="http://schemas.microsoft.com/office/drawing/2014/main" id="{AEE7A8C2-601F-5280-8AAA-ACDCD7A79BF2}"/>
              </a:ext>
            </a:extLst>
          </p:cNvPr>
          <p:cNvSpPr/>
          <p:nvPr/>
        </p:nvSpPr>
        <p:spPr>
          <a:xfrm>
            <a:off x="3479353" y="3200985"/>
            <a:ext cx="174879" cy="174879"/>
          </a:xfrm>
          <a:prstGeom prst="rect">
            <a:avLst/>
          </a:prstGeom>
          <a:solidFill>
            <a:srgbClr val="C00000">
              <a:alpha val="7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번개 100">
            <a:extLst>
              <a:ext uri="{FF2B5EF4-FFF2-40B4-BE49-F238E27FC236}">
                <a16:creationId xmlns="" xmlns:a16="http://schemas.microsoft.com/office/drawing/2014/main" id="{F98CF2C1-EFF5-706A-CCC0-EDAE16209DD6}"/>
              </a:ext>
            </a:extLst>
          </p:cNvPr>
          <p:cNvSpPr/>
          <p:nvPr/>
        </p:nvSpPr>
        <p:spPr>
          <a:xfrm>
            <a:off x="3239130" y="2909642"/>
            <a:ext cx="293686" cy="331993"/>
          </a:xfrm>
          <a:prstGeom prst="lightningBolt">
            <a:avLst/>
          </a:prstGeom>
          <a:solidFill>
            <a:srgbClr val="FF6D6D"/>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직사각형 73">
            <a:extLst>
              <a:ext uri="{FF2B5EF4-FFF2-40B4-BE49-F238E27FC236}">
                <a16:creationId xmlns="" xmlns:a16="http://schemas.microsoft.com/office/drawing/2014/main" id="{A20619A1-C2C1-2843-2274-1FACBE179D74}"/>
              </a:ext>
            </a:extLst>
          </p:cNvPr>
          <p:cNvSpPr/>
          <p:nvPr/>
        </p:nvSpPr>
        <p:spPr>
          <a:xfrm>
            <a:off x="3307281" y="3138859"/>
            <a:ext cx="453493" cy="453492"/>
          </a:xfrm>
          <a:prstGeom prst="rect">
            <a:avLst/>
          </a:prstGeom>
          <a:solidFill>
            <a:srgbClr val="216DA9">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2" name="TextBox 101">
            <a:extLst>
              <a:ext uri="{FF2B5EF4-FFF2-40B4-BE49-F238E27FC236}">
                <a16:creationId xmlns="" xmlns:a16="http://schemas.microsoft.com/office/drawing/2014/main" id="{94448E96-C072-94D2-FF4D-FE1AFEDA262E}"/>
              </a:ext>
            </a:extLst>
          </p:cNvPr>
          <p:cNvSpPr txBox="1"/>
          <p:nvPr/>
        </p:nvSpPr>
        <p:spPr>
          <a:xfrm>
            <a:off x="3033385" y="2624979"/>
            <a:ext cx="644964" cy="274467"/>
          </a:xfrm>
          <a:prstGeom prst="rect">
            <a:avLst/>
          </a:prstGeom>
          <a:noFill/>
        </p:spPr>
        <p:txBody>
          <a:bodyPr wrap="none" rtlCol="0">
            <a:spAutoFit/>
          </a:bodyPr>
          <a:lstStyle/>
          <a:p>
            <a:pPr algn="ctr">
              <a:lnSpc>
                <a:spcPct val="90000"/>
              </a:lnSpc>
            </a:pPr>
            <a:r>
              <a:rPr lang="en-US" altLang="ko-KR" sz="1600" dirty="0"/>
              <a:t>Bit-flip</a:t>
            </a:r>
            <a:endParaRPr lang="ko-KR" altLang="en-US" sz="1600" dirty="0"/>
          </a:p>
        </p:txBody>
      </p:sp>
      <p:sp>
        <p:nvSpPr>
          <p:cNvPr id="164" name="직사각형 163">
            <a:extLst>
              <a:ext uri="{FF2B5EF4-FFF2-40B4-BE49-F238E27FC236}">
                <a16:creationId xmlns="" xmlns:a16="http://schemas.microsoft.com/office/drawing/2014/main" id="{FBE13701-BDBF-71AC-3DAB-EAF1E68C20A5}"/>
              </a:ext>
            </a:extLst>
          </p:cNvPr>
          <p:cNvSpPr/>
          <p:nvPr/>
        </p:nvSpPr>
        <p:spPr>
          <a:xfrm>
            <a:off x="3230309"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직사각형 164">
            <a:extLst>
              <a:ext uri="{FF2B5EF4-FFF2-40B4-BE49-F238E27FC236}">
                <a16:creationId xmlns="" xmlns:a16="http://schemas.microsoft.com/office/drawing/2014/main" id="{6D79DF6D-419C-6DF8-0B77-F40CF7A914CC}"/>
              </a:ext>
            </a:extLst>
          </p:cNvPr>
          <p:cNvSpPr/>
          <p:nvPr/>
        </p:nvSpPr>
        <p:spPr>
          <a:xfrm>
            <a:off x="3381865" y="4090856"/>
            <a:ext cx="151200" cy="15015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직사각형 165">
            <a:extLst>
              <a:ext uri="{FF2B5EF4-FFF2-40B4-BE49-F238E27FC236}">
                <a16:creationId xmlns="" xmlns:a16="http://schemas.microsoft.com/office/drawing/2014/main" id="{CF021CCE-92DB-C791-6A01-44D3DEBA2F08}"/>
              </a:ext>
            </a:extLst>
          </p:cNvPr>
          <p:cNvSpPr/>
          <p:nvPr/>
        </p:nvSpPr>
        <p:spPr>
          <a:xfrm>
            <a:off x="3533421"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직사각형 166">
            <a:extLst>
              <a:ext uri="{FF2B5EF4-FFF2-40B4-BE49-F238E27FC236}">
                <a16:creationId xmlns="" xmlns:a16="http://schemas.microsoft.com/office/drawing/2014/main" id="{3E6AA5A6-6CF6-534E-B6B6-DEBA84C95840}"/>
              </a:ext>
            </a:extLst>
          </p:cNvPr>
          <p:cNvSpPr/>
          <p:nvPr/>
        </p:nvSpPr>
        <p:spPr>
          <a:xfrm>
            <a:off x="3836533"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직사각형 167">
            <a:extLst>
              <a:ext uri="{FF2B5EF4-FFF2-40B4-BE49-F238E27FC236}">
                <a16:creationId xmlns="" xmlns:a16="http://schemas.microsoft.com/office/drawing/2014/main" id="{7321A4AD-5DB9-4115-5FB1-B265D97E08B4}"/>
              </a:ext>
            </a:extLst>
          </p:cNvPr>
          <p:cNvSpPr/>
          <p:nvPr/>
        </p:nvSpPr>
        <p:spPr>
          <a:xfrm>
            <a:off x="4139645"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직사각형 169">
            <a:extLst>
              <a:ext uri="{FF2B5EF4-FFF2-40B4-BE49-F238E27FC236}">
                <a16:creationId xmlns="" xmlns:a16="http://schemas.microsoft.com/office/drawing/2014/main" id="{64EBE153-5588-FD92-CCF6-4F2BD9AD2BCF}"/>
              </a:ext>
            </a:extLst>
          </p:cNvPr>
          <p:cNvSpPr/>
          <p:nvPr/>
        </p:nvSpPr>
        <p:spPr>
          <a:xfrm>
            <a:off x="3684977"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직사각형 170">
            <a:extLst>
              <a:ext uri="{FF2B5EF4-FFF2-40B4-BE49-F238E27FC236}">
                <a16:creationId xmlns="" xmlns:a16="http://schemas.microsoft.com/office/drawing/2014/main" id="{A873ECF2-4A43-6198-37DC-44CE304ACA52}"/>
              </a:ext>
            </a:extLst>
          </p:cNvPr>
          <p:cNvSpPr/>
          <p:nvPr/>
        </p:nvSpPr>
        <p:spPr>
          <a:xfrm>
            <a:off x="3988089"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2" name="직사각형 171">
            <a:extLst>
              <a:ext uri="{FF2B5EF4-FFF2-40B4-BE49-F238E27FC236}">
                <a16:creationId xmlns="" xmlns:a16="http://schemas.microsoft.com/office/drawing/2014/main" id="{879C19A9-3DA9-A19B-AD72-4E75F7310D01}"/>
              </a:ext>
            </a:extLst>
          </p:cNvPr>
          <p:cNvSpPr/>
          <p:nvPr/>
        </p:nvSpPr>
        <p:spPr>
          <a:xfrm>
            <a:off x="4291201"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직사각형 172">
            <a:extLst>
              <a:ext uri="{FF2B5EF4-FFF2-40B4-BE49-F238E27FC236}">
                <a16:creationId xmlns="" xmlns:a16="http://schemas.microsoft.com/office/drawing/2014/main" id="{D2E4D8B3-2D0B-45AD-84F5-4F1F5CD83918}"/>
              </a:ext>
            </a:extLst>
          </p:cNvPr>
          <p:cNvSpPr/>
          <p:nvPr/>
        </p:nvSpPr>
        <p:spPr>
          <a:xfrm>
            <a:off x="4442756" y="4090856"/>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6" name="TextBox 175">
            <a:extLst>
              <a:ext uri="{FF2B5EF4-FFF2-40B4-BE49-F238E27FC236}">
                <a16:creationId xmlns="" xmlns:a16="http://schemas.microsoft.com/office/drawing/2014/main" id="{47326B60-AF90-70D8-FCBA-13CA6C5CA4A7}"/>
              </a:ext>
            </a:extLst>
          </p:cNvPr>
          <p:cNvSpPr txBox="1"/>
          <p:nvPr/>
        </p:nvSpPr>
        <p:spPr>
          <a:xfrm>
            <a:off x="3246521" y="3510175"/>
            <a:ext cx="325730" cy="461665"/>
          </a:xfrm>
          <a:prstGeom prst="rect">
            <a:avLst/>
          </a:prstGeom>
          <a:noFill/>
        </p:spPr>
        <p:txBody>
          <a:bodyPr wrap="none" rtlCol="0">
            <a:spAutoFit/>
          </a:bodyPr>
          <a:lstStyle/>
          <a:p>
            <a:r>
              <a:rPr lang="el-GR" altLang="ko-KR" sz="2400" dirty="0"/>
              <a:t>Σ</a:t>
            </a:r>
            <a:endParaRPr lang="ko-KR" altLang="en-US" sz="2400" dirty="0"/>
          </a:p>
        </p:txBody>
      </p:sp>
      <p:sp>
        <p:nvSpPr>
          <p:cNvPr id="178" name="직사각형 177">
            <a:extLst>
              <a:ext uri="{FF2B5EF4-FFF2-40B4-BE49-F238E27FC236}">
                <a16:creationId xmlns="" xmlns:a16="http://schemas.microsoft.com/office/drawing/2014/main" id="{689F8FF6-4C23-A68E-0019-B193E7FC4433}"/>
              </a:ext>
            </a:extLst>
          </p:cNvPr>
          <p:cNvSpPr/>
          <p:nvPr/>
        </p:nvSpPr>
        <p:spPr>
          <a:xfrm>
            <a:off x="5482359"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9" name="직사각형 178">
            <a:extLst>
              <a:ext uri="{FF2B5EF4-FFF2-40B4-BE49-F238E27FC236}">
                <a16:creationId xmlns="" xmlns:a16="http://schemas.microsoft.com/office/drawing/2014/main" id="{71FC8847-AA5E-84ED-EA1F-A2C17AF9D1EF}"/>
              </a:ext>
            </a:extLst>
          </p:cNvPr>
          <p:cNvSpPr/>
          <p:nvPr/>
        </p:nvSpPr>
        <p:spPr>
          <a:xfrm>
            <a:off x="5624368"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직사각형 179">
            <a:extLst>
              <a:ext uri="{FF2B5EF4-FFF2-40B4-BE49-F238E27FC236}">
                <a16:creationId xmlns="" xmlns:a16="http://schemas.microsoft.com/office/drawing/2014/main" id="{80502E13-7AF8-06F1-7594-98F1898FD948}"/>
              </a:ext>
            </a:extLst>
          </p:cNvPr>
          <p:cNvSpPr/>
          <p:nvPr/>
        </p:nvSpPr>
        <p:spPr>
          <a:xfrm>
            <a:off x="5908386"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1" name="직사각형 180">
            <a:extLst>
              <a:ext uri="{FF2B5EF4-FFF2-40B4-BE49-F238E27FC236}">
                <a16:creationId xmlns="" xmlns:a16="http://schemas.microsoft.com/office/drawing/2014/main" id="{40568DA3-D668-40B4-342E-5CBE54ABC612}"/>
              </a:ext>
            </a:extLst>
          </p:cNvPr>
          <p:cNvSpPr/>
          <p:nvPr/>
        </p:nvSpPr>
        <p:spPr>
          <a:xfrm>
            <a:off x="5766377"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2" name="직사각형 181">
            <a:extLst>
              <a:ext uri="{FF2B5EF4-FFF2-40B4-BE49-F238E27FC236}">
                <a16:creationId xmlns="" xmlns:a16="http://schemas.microsoft.com/office/drawing/2014/main" id="{4E2F626F-AA72-D636-9E00-843985D22328}"/>
              </a:ext>
            </a:extLst>
          </p:cNvPr>
          <p:cNvSpPr/>
          <p:nvPr/>
        </p:nvSpPr>
        <p:spPr>
          <a:xfrm>
            <a:off x="6050395"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3" name="직사각형 182">
            <a:extLst>
              <a:ext uri="{FF2B5EF4-FFF2-40B4-BE49-F238E27FC236}">
                <a16:creationId xmlns="" xmlns:a16="http://schemas.microsoft.com/office/drawing/2014/main" id="{F12A3A6E-FE28-4B2C-2C60-7F8B8CB5C585}"/>
              </a:ext>
            </a:extLst>
          </p:cNvPr>
          <p:cNvSpPr/>
          <p:nvPr/>
        </p:nvSpPr>
        <p:spPr>
          <a:xfrm>
            <a:off x="6334413"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4" name="직사각형 183">
            <a:extLst>
              <a:ext uri="{FF2B5EF4-FFF2-40B4-BE49-F238E27FC236}">
                <a16:creationId xmlns="" xmlns:a16="http://schemas.microsoft.com/office/drawing/2014/main" id="{9C823609-CD94-BDDE-F6F7-59F978A82B97}"/>
              </a:ext>
            </a:extLst>
          </p:cNvPr>
          <p:cNvSpPr/>
          <p:nvPr/>
        </p:nvSpPr>
        <p:spPr>
          <a:xfrm>
            <a:off x="6192404"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5" name="직사각형 184">
            <a:extLst>
              <a:ext uri="{FF2B5EF4-FFF2-40B4-BE49-F238E27FC236}">
                <a16:creationId xmlns="" xmlns:a16="http://schemas.microsoft.com/office/drawing/2014/main" id="{0D7F3E7A-4089-269C-3F60-3CA51E4F947A}"/>
              </a:ext>
            </a:extLst>
          </p:cNvPr>
          <p:cNvSpPr/>
          <p:nvPr/>
        </p:nvSpPr>
        <p:spPr>
          <a:xfrm>
            <a:off x="6476422"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6" name="직사각형 185">
            <a:extLst>
              <a:ext uri="{FF2B5EF4-FFF2-40B4-BE49-F238E27FC236}">
                <a16:creationId xmlns="" xmlns:a16="http://schemas.microsoft.com/office/drawing/2014/main" id="{1D845139-59EA-1397-387F-6AACD1A144EE}"/>
              </a:ext>
            </a:extLst>
          </p:cNvPr>
          <p:cNvSpPr/>
          <p:nvPr/>
        </p:nvSpPr>
        <p:spPr>
          <a:xfrm>
            <a:off x="6618431"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7" name="직사각형 186">
            <a:extLst>
              <a:ext uri="{FF2B5EF4-FFF2-40B4-BE49-F238E27FC236}">
                <a16:creationId xmlns="" xmlns:a16="http://schemas.microsoft.com/office/drawing/2014/main" id="{82B864A8-7D63-B50D-12E3-29351F960B2E}"/>
              </a:ext>
            </a:extLst>
          </p:cNvPr>
          <p:cNvSpPr/>
          <p:nvPr/>
        </p:nvSpPr>
        <p:spPr>
          <a:xfrm>
            <a:off x="6760440"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8" name="직사각형 187">
            <a:extLst>
              <a:ext uri="{FF2B5EF4-FFF2-40B4-BE49-F238E27FC236}">
                <a16:creationId xmlns="" xmlns:a16="http://schemas.microsoft.com/office/drawing/2014/main" id="{350A40A4-5854-9AE7-089C-1BF44839E785}"/>
              </a:ext>
            </a:extLst>
          </p:cNvPr>
          <p:cNvSpPr/>
          <p:nvPr/>
        </p:nvSpPr>
        <p:spPr>
          <a:xfrm>
            <a:off x="6902449"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9" name="직사각형 188">
            <a:extLst>
              <a:ext uri="{FF2B5EF4-FFF2-40B4-BE49-F238E27FC236}">
                <a16:creationId xmlns="" xmlns:a16="http://schemas.microsoft.com/office/drawing/2014/main" id="{3F8E46EE-0CEF-5A69-4A55-F67AECC38DDD}"/>
              </a:ext>
            </a:extLst>
          </p:cNvPr>
          <p:cNvSpPr/>
          <p:nvPr/>
        </p:nvSpPr>
        <p:spPr>
          <a:xfrm>
            <a:off x="7044462" y="4097083"/>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94" name="직선 연결선 193">
            <a:extLst>
              <a:ext uri="{FF2B5EF4-FFF2-40B4-BE49-F238E27FC236}">
                <a16:creationId xmlns="" xmlns:a16="http://schemas.microsoft.com/office/drawing/2014/main" id="{FA9F6B42-4FDE-E8C4-BF87-85833FD6028D}"/>
              </a:ext>
            </a:extLst>
          </p:cNvPr>
          <p:cNvCxnSpPr>
            <a:cxnSpLocks/>
          </p:cNvCxnSpPr>
          <p:nvPr/>
        </p:nvCxnSpPr>
        <p:spPr>
          <a:xfrm flipH="1">
            <a:off x="5500688" y="3387308"/>
            <a:ext cx="256595" cy="717967"/>
          </a:xfrm>
          <a:prstGeom prst="lin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6" name="직선 연결선 195">
            <a:extLst>
              <a:ext uri="{FF2B5EF4-FFF2-40B4-BE49-F238E27FC236}">
                <a16:creationId xmlns="" xmlns:a16="http://schemas.microsoft.com/office/drawing/2014/main" id="{91E5E8E1-BC65-01A1-62C4-5A819DE0B815}"/>
              </a:ext>
            </a:extLst>
          </p:cNvPr>
          <p:cNvCxnSpPr>
            <a:cxnSpLocks/>
          </p:cNvCxnSpPr>
          <p:nvPr/>
        </p:nvCxnSpPr>
        <p:spPr>
          <a:xfrm>
            <a:off x="6867525" y="2647950"/>
            <a:ext cx="319088" cy="1457325"/>
          </a:xfrm>
          <a:prstGeom prst="lin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02" name="오른쪽 대괄호 201">
            <a:extLst>
              <a:ext uri="{FF2B5EF4-FFF2-40B4-BE49-F238E27FC236}">
                <a16:creationId xmlns="" xmlns:a16="http://schemas.microsoft.com/office/drawing/2014/main" id="{FF501170-44EA-C75F-F586-CB0CD30F345E}"/>
              </a:ext>
            </a:extLst>
          </p:cNvPr>
          <p:cNvSpPr/>
          <p:nvPr/>
        </p:nvSpPr>
        <p:spPr>
          <a:xfrm rot="5400000">
            <a:off x="4427622" y="1659660"/>
            <a:ext cx="176216" cy="5324619"/>
          </a:xfrm>
          <a:prstGeom prst="rightBracket">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203" name="TextBox 202">
            <a:extLst>
              <a:ext uri="{FF2B5EF4-FFF2-40B4-BE49-F238E27FC236}">
                <a16:creationId xmlns="" xmlns:a16="http://schemas.microsoft.com/office/drawing/2014/main" id="{DC31DE11-208A-2177-3DBC-A7138A5FA39D}"/>
              </a:ext>
            </a:extLst>
          </p:cNvPr>
          <p:cNvSpPr txBox="1"/>
          <p:nvPr/>
        </p:nvSpPr>
        <p:spPr>
          <a:xfrm>
            <a:off x="3438526" y="4397157"/>
            <a:ext cx="2157193" cy="338554"/>
          </a:xfrm>
          <a:prstGeom prst="rect">
            <a:avLst/>
          </a:prstGeom>
          <a:noFill/>
        </p:spPr>
        <p:txBody>
          <a:bodyPr wrap="none" rtlCol="0">
            <a:spAutoFit/>
          </a:bodyPr>
          <a:lstStyle/>
          <a:p>
            <a:pPr algn="ctr"/>
            <a:r>
              <a:rPr lang="en-US" altLang="ko-KR" sz="1600" dirty="0"/>
              <a:t>Feature activation trace</a:t>
            </a:r>
            <a:endParaRPr lang="ko-KR" altLang="en-US" sz="1600" dirty="0"/>
          </a:p>
        </p:txBody>
      </p:sp>
      <p:sp>
        <p:nvSpPr>
          <p:cNvPr id="206" name="화살표: 오른쪽 205">
            <a:extLst>
              <a:ext uri="{FF2B5EF4-FFF2-40B4-BE49-F238E27FC236}">
                <a16:creationId xmlns="" xmlns:a16="http://schemas.microsoft.com/office/drawing/2014/main" id="{FBC2BC04-4646-7BF1-978F-CC0827AC8FAA}"/>
              </a:ext>
            </a:extLst>
          </p:cNvPr>
          <p:cNvSpPr/>
          <p:nvPr/>
        </p:nvSpPr>
        <p:spPr>
          <a:xfrm rot="5400000">
            <a:off x="8103717" y="3270250"/>
            <a:ext cx="448746" cy="425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7" name="TextBox 206">
            <a:extLst>
              <a:ext uri="{FF2B5EF4-FFF2-40B4-BE49-F238E27FC236}">
                <a16:creationId xmlns="" xmlns:a16="http://schemas.microsoft.com/office/drawing/2014/main" id="{76CBE823-796F-CEC8-9DA4-E8076E59C9F5}"/>
              </a:ext>
            </a:extLst>
          </p:cNvPr>
          <p:cNvSpPr txBox="1"/>
          <p:nvPr/>
        </p:nvSpPr>
        <p:spPr>
          <a:xfrm>
            <a:off x="7424957" y="3779614"/>
            <a:ext cx="1709518" cy="584775"/>
          </a:xfrm>
          <a:prstGeom prst="rect">
            <a:avLst/>
          </a:prstGeom>
          <a:noFill/>
        </p:spPr>
        <p:txBody>
          <a:bodyPr wrap="square" rtlCol="0">
            <a:spAutoFit/>
          </a:bodyPr>
          <a:lstStyle/>
          <a:p>
            <a:pPr algn="ctr"/>
            <a:r>
              <a:rPr lang="en-US" altLang="ko-KR" sz="1600" dirty="0"/>
              <a:t>Did the fault</a:t>
            </a:r>
            <a:br>
              <a:rPr lang="en-US" altLang="ko-KR" sz="1600" dirty="0"/>
            </a:br>
            <a:r>
              <a:rPr lang="en-US" altLang="ko-KR" sz="1600" dirty="0"/>
              <a:t>change the result?</a:t>
            </a:r>
            <a:endParaRPr lang="ko-KR" altLang="en-US" sz="1600" dirty="0"/>
          </a:p>
        </p:txBody>
      </p:sp>
      <p:sp>
        <p:nvSpPr>
          <p:cNvPr id="209" name="TextBox 208">
            <a:extLst>
              <a:ext uri="{FF2B5EF4-FFF2-40B4-BE49-F238E27FC236}">
                <a16:creationId xmlns="" xmlns:a16="http://schemas.microsoft.com/office/drawing/2014/main" id="{3C24673C-05FB-D74E-B223-C44E2259FBA1}"/>
              </a:ext>
            </a:extLst>
          </p:cNvPr>
          <p:cNvSpPr txBox="1"/>
          <p:nvPr/>
        </p:nvSpPr>
        <p:spPr>
          <a:xfrm>
            <a:off x="4862341" y="3792134"/>
            <a:ext cx="439544" cy="523220"/>
          </a:xfrm>
          <a:prstGeom prst="rect">
            <a:avLst/>
          </a:prstGeom>
          <a:noFill/>
        </p:spPr>
        <p:txBody>
          <a:bodyPr wrap="none" rtlCol="0">
            <a:spAutoFit/>
          </a:bodyPr>
          <a:lstStyle/>
          <a:p>
            <a:r>
              <a:rPr lang="en-US" altLang="ko-KR" sz="2800" b="1" dirty="0"/>
              <a:t>…</a:t>
            </a:r>
            <a:endParaRPr lang="ko-KR" altLang="en-US" sz="2800" b="1" dirty="0"/>
          </a:p>
        </p:txBody>
      </p:sp>
      <p:sp>
        <p:nvSpPr>
          <p:cNvPr id="8" name="TextBox 7">
            <a:extLst>
              <a:ext uri="{FF2B5EF4-FFF2-40B4-BE49-F238E27FC236}">
                <a16:creationId xmlns="" xmlns:a16="http://schemas.microsoft.com/office/drawing/2014/main" id="{653392FB-B423-55C2-6DF0-487CDF0ABEE7}"/>
              </a:ext>
            </a:extLst>
          </p:cNvPr>
          <p:cNvSpPr txBox="1"/>
          <p:nvPr/>
        </p:nvSpPr>
        <p:spPr>
          <a:xfrm>
            <a:off x="6082748" y="-436"/>
            <a:ext cx="3133076" cy="466281"/>
          </a:xfrm>
          <a:prstGeom prst="rect">
            <a:avLst/>
          </a:prstGeom>
          <a:noFill/>
        </p:spPr>
        <p:txBody>
          <a:bodyPr wrap="square">
            <a:spAutoFit/>
          </a:bodyPr>
          <a:lstStyle/>
          <a:p>
            <a:pPr>
              <a:lnSpc>
                <a:spcPct val="90000"/>
              </a:lnSpc>
            </a:pPr>
            <a:r>
              <a:rPr lang="de-DE" altLang="ko-KR" sz="900" dirty="0">
                <a:solidFill>
                  <a:schemeClr val="bg1"/>
                </a:solidFill>
              </a:rPr>
              <a:t>[Schorn '18] </a:t>
            </a:r>
            <a:r>
              <a:rPr lang="de-DE" altLang="ko-KR" sz="900" dirty="0" smtClean="0">
                <a:solidFill>
                  <a:schemeClr val="bg1"/>
                </a:solidFill>
              </a:rPr>
              <a:t>Schorn, Christoph, et al. </a:t>
            </a:r>
            <a:r>
              <a:rPr lang="de-DE" altLang="ko-KR" sz="900" dirty="0">
                <a:solidFill>
                  <a:schemeClr val="bg1"/>
                </a:solidFill>
              </a:rPr>
              <a:t>Efficient on-line error detection and mitigation for deep neural network </a:t>
            </a:r>
            <a:r>
              <a:rPr lang="de-DE" altLang="ko-KR" sz="900" dirty="0" smtClean="0">
                <a:solidFill>
                  <a:schemeClr val="bg1"/>
                </a:solidFill>
              </a:rPr>
              <a:t>accelerators, SAFECOMP 2018</a:t>
            </a:r>
            <a:endParaRPr lang="de-DE" altLang="ko-KR" sz="900" dirty="0">
              <a:solidFill>
                <a:schemeClr val="bg1"/>
              </a:solidFill>
            </a:endParaRPr>
          </a:p>
        </p:txBody>
      </p:sp>
    </p:spTree>
    <p:extLst>
      <p:ext uri="{BB962C8B-B14F-4D97-AF65-F5344CB8AC3E}">
        <p14:creationId xmlns:p14="http://schemas.microsoft.com/office/powerpoint/2010/main" val="2279353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이등변 삼각형 110">
            <a:extLst>
              <a:ext uri="{FF2B5EF4-FFF2-40B4-BE49-F238E27FC236}">
                <a16:creationId xmlns="" xmlns:a16="http://schemas.microsoft.com/office/drawing/2014/main" id="{39F2B7C7-D696-F3BF-382E-C59166C6144C}"/>
              </a:ext>
            </a:extLst>
          </p:cNvPr>
          <p:cNvSpPr/>
          <p:nvPr/>
        </p:nvSpPr>
        <p:spPr>
          <a:xfrm flipV="1">
            <a:off x="247650" y="2695574"/>
            <a:ext cx="8073390" cy="664846"/>
          </a:xfrm>
          <a:prstGeom prst="triangle">
            <a:avLst>
              <a:gd name="adj" fmla="val 87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7" name="직사각형 106">
            <a:extLst>
              <a:ext uri="{FF2B5EF4-FFF2-40B4-BE49-F238E27FC236}">
                <a16:creationId xmlns="" xmlns:a16="http://schemas.microsoft.com/office/drawing/2014/main" id="{BE22F305-04CD-0E1D-5969-132BA06AAA81}"/>
              </a:ext>
            </a:extLst>
          </p:cNvPr>
          <p:cNvSpPr/>
          <p:nvPr/>
        </p:nvSpPr>
        <p:spPr>
          <a:xfrm>
            <a:off x="4008940" y="3055620"/>
            <a:ext cx="3778700" cy="1645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7" name="화살표: 오른쪽 136">
            <a:extLst>
              <a:ext uri="{FF2B5EF4-FFF2-40B4-BE49-F238E27FC236}">
                <a16:creationId xmlns="" xmlns:a16="http://schemas.microsoft.com/office/drawing/2014/main" id="{B19E941B-8A3D-D0D6-51AE-6056B046E04D}"/>
              </a:ext>
            </a:extLst>
          </p:cNvPr>
          <p:cNvSpPr/>
          <p:nvPr/>
        </p:nvSpPr>
        <p:spPr>
          <a:xfrm>
            <a:off x="7453745" y="3519692"/>
            <a:ext cx="810491" cy="21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63">
            <a:extLst>
              <a:ext uri="{FF2B5EF4-FFF2-40B4-BE49-F238E27FC236}">
                <a16:creationId xmlns="" xmlns:a16="http://schemas.microsoft.com/office/drawing/2014/main" id="{359B5D6E-327D-8E3B-51B7-86DF87D96448}"/>
              </a:ext>
            </a:extLst>
          </p:cNvPr>
          <p:cNvSpPr/>
          <p:nvPr/>
        </p:nvSpPr>
        <p:spPr>
          <a:xfrm>
            <a:off x="219075" y="1597026"/>
            <a:ext cx="8119109" cy="1098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9" y="816788"/>
            <a:ext cx="8083602" cy="3615910"/>
          </a:xfrm>
        </p:spPr>
        <p:txBody>
          <a:bodyPr>
            <a:normAutofit/>
          </a:bodyPr>
          <a:lstStyle/>
          <a:p>
            <a:r>
              <a:rPr lang="de-DE" dirty="0"/>
              <a:t>EDMN is trained by feature activation traces</a:t>
            </a:r>
          </a:p>
          <a:p>
            <a:pPr lvl="1"/>
            <a:r>
              <a:rPr lang="de-DE" b="0" dirty="0" smtClean="0"/>
              <a:t>EDMN </a:t>
            </a:r>
            <a:r>
              <a:rPr lang="de-DE" b="0" dirty="0"/>
              <a:t>can be used to detect/correct the anomalies of CNN</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ML-based Symptom-based Protection:</a:t>
            </a:r>
            <a:br>
              <a:rPr lang="en-US" altLang="ko-KR" sz="2400" dirty="0"/>
            </a:br>
            <a:r>
              <a:rPr lang="de-DE" altLang="ko-KR" sz="2400" dirty="0"/>
              <a:t>D-1) </a:t>
            </a:r>
            <a:r>
              <a:rPr lang="en-US" altLang="ko-KR" sz="2400" dirty="0" smtClean="0"/>
              <a:t>EDMN </a:t>
            </a:r>
            <a:r>
              <a:rPr lang="en-US" altLang="ko-KR" sz="2400" dirty="0"/>
              <a:t>(2/2)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19</a:t>
            </a:fld>
            <a:endParaRPr lang="en-US" noProof="1"/>
          </a:p>
        </p:txBody>
      </p:sp>
      <p:sp>
        <p:nvSpPr>
          <p:cNvPr id="133" name="TextBox 132">
            <a:extLst>
              <a:ext uri="{FF2B5EF4-FFF2-40B4-BE49-F238E27FC236}">
                <a16:creationId xmlns="" xmlns:a16="http://schemas.microsoft.com/office/drawing/2014/main" id="{A0E2AD93-D18D-D3E2-F2D3-36DF8C1D90CD}"/>
              </a:ext>
            </a:extLst>
          </p:cNvPr>
          <p:cNvSpPr txBox="1"/>
          <p:nvPr/>
        </p:nvSpPr>
        <p:spPr>
          <a:xfrm>
            <a:off x="1688478" y="1597025"/>
            <a:ext cx="2199000" cy="338554"/>
          </a:xfrm>
          <a:prstGeom prst="rect">
            <a:avLst/>
          </a:prstGeom>
          <a:noFill/>
        </p:spPr>
        <p:txBody>
          <a:bodyPr wrap="none" rtlCol="0">
            <a:spAutoFit/>
          </a:bodyPr>
          <a:lstStyle/>
          <a:p>
            <a:pPr algn="ctr"/>
            <a:r>
              <a:rPr lang="en-US" altLang="ko-KR" sz="1600" b="1" dirty="0"/>
              <a:t>Feature activation trace</a:t>
            </a:r>
            <a:endParaRPr lang="ko-KR" altLang="en-US" sz="1600" b="1" dirty="0"/>
          </a:p>
        </p:txBody>
      </p:sp>
      <p:grpSp>
        <p:nvGrpSpPr>
          <p:cNvPr id="11" name="그룹 10">
            <a:extLst>
              <a:ext uri="{FF2B5EF4-FFF2-40B4-BE49-F238E27FC236}">
                <a16:creationId xmlns="" xmlns:a16="http://schemas.microsoft.com/office/drawing/2014/main" id="{6BCED90F-8046-467E-27B1-06A787614FF8}"/>
              </a:ext>
            </a:extLst>
          </p:cNvPr>
          <p:cNvGrpSpPr/>
          <p:nvPr/>
        </p:nvGrpSpPr>
        <p:grpSpPr>
          <a:xfrm>
            <a:off x="329814" y="1957256"/>
            <a:ext cx="4917033" cy="157427"/>
            <a:chOff x="1078479" y="1776281"/>
            <a:chExt cx="4917033" cy="157427"/>
          </a:xfrm>
        </p:grpSpPr>
        <p:sp>
          <p:nvSpPr>
            <p:cNvPr id="145" name="직사각형 144">
              <a:extLst>
                <a:ext uri="{FF2B5EF4-FFF2-40B4-BE49-F238E27FC236}">
                  <a16:creationId xmlns="" xmlns:a16="http://schemas.microsoft.com/office/drawing/2014/main" id="{8DB00D4D-6A08-A189-2E64-A5FB07E193B7}"/>
                </a:ext>
              </a:extLst>
            </p:cNvPr>
            <p:cNvSpPr/>
            <p:nvPr/>
          </p:nvSpPr>
          <p:spPr>
            <a:xfrm>
              <a:off x="10784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6" name="직사각형 145">
              <a:extLst>
                <a:ext uri="{FF2B5EF4-FFF2-40B4-BE49-F238E27FC236}">
                  <a16:creationId xmlns="" xmlns:a16="http://schemas.microsoft.com/office/drawing/2014/main" id="{2D74BE61-2902-3AB4-81A3-9B4E81A7C094}"/>
                </a:ext>
              </a:extLst>
            </p:cNvPr>
            <p:cNvSpPr/>
            <p:nvPr/>
          </p:nvSpPr>
          <p:spPr>
            <a:xfrm>
              <a:off x="12308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7" name="직사각형 146">
              <a:extLst>
                <a:ext uri="{FF2B5EF4-FFF2-40B4-BE49-F238E27FC236}">
                  <a16:creationId xmlns="" xmlns:a16="http://schemas.microsoft.com/office/drawing/2014/main" id="{370A8242-9CD3-BAA4-20F2-6590461B2C49}"/>
                </a:ext>
              </a:extLst>
            </p:cNvPr>
            <p:cNvSpPr/>
            <p:nvPr/>
          </p:nvSpPr>
          <p:spPr>
            <a:xfrm>
              <a:off x="13832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8" name="직사각형 147">
              <a:extLst>
                <a:ext uri="{FF2B5EF4-FFF2-40B4-BE49-F238E27FC236}">
                  <a16:creationId xmlns="" xmlns:a16="http://schemas.microsoft.com/office/drawing/2014/main" id="{9B391037-3426-6F3D-A175-DE8A400C8C1A}"/>
                </a:ext>
              </a:extLst>
            </p:cNvPr>
            <p:cNvSpPr/>
            <p:nvPr/>
          </p:nvSpPr>
          <p:spPr>
            <a:xfrm>
              <a:off x="15356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9" name="직사각형 148">
              <a:extLst>
                <a:ext uri="{FF2B5EF4-FFF2-40B4-BE49-F238E27FC236}">
                  <a16:creationId xmlns="" xmlns:a16="http://schemas.microsoft.com/office/drawing/2014/main" id="{2875A181-EFAA-865D-BC26-F68EDACD5FB1}"/>
                </a:ext>
              </a:extLst>
            </p:cNvPr>
            <p:cNvSpPr/>
            <p:nvPr/>
          </p:nvSpPr>
          <p:spPr>
            <a:xfrm>
              <a:off x="1678553"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4" name="직사각형 163">
              <a:extLst>
                <a:ext uri="{FF2B5EF4-FFF2-40B4-BE49-F238E27FC236}">
                  <a16:creationId xmlns="" xmlns:a16="http://schemas.microsoft.com/office/drawing/2014/main" id="{FBE13701-BDBF-71AC-3DAB-EAF1E68C20A5}"/>
                </a:ext>
              </a:extLst>
            </p:cNvPr>
            <p:cNvSpPr/>
            <p:nvPr/>
          </p:nvSpPr>
          <p:spPr>
            <a:xfrm>
              <a:off x="2030159"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5" name="직사각형 164">
              <a:extLst>
                <a:ext uri="{FF2B5EF4-FFF2-40B4-BE49-F238E27FC236}">
                  <a16:creationId xmlns="" xmlns:a16="http://schemas.microsoft.com/office/drawing/2014/main" id="{6D79DF6D-419C-6DF8-0B77-F40CF7A914CC}"/>
                </a:ext>
              </a:extLst>
            </p:cNvPr>
            <p:cNvSpPr/>
            <p:nvPr/>
          </p:nvSpPr>
          <p:spPr>
            <a:xfrm>
              <a:off x="2181715" y="1776281"/>
              <a:ext cx="151200" cy="15015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6" name="직사각형 165">
              <a:extLst>
                <a:ext uri="{FF2B5EF4-FFF2-40B4-BE49-F238E27FC236}">
                  <a16:creationId xmlns="" xmlns:a16="http://schemas.microsoft.com/office/drawing/2014/main" id="{CF021CCE-92DB-C791-6A01-44D3DEBA2F08}"/>
                </a:ext>
              </a:extLst>
            </p:cNvPr>
            <p:cNvSpPr/>
            <p:nvPr/>
          </p:nvSpPr>
          <p:spPr>
            <a:xfrm>
              <a:off x="2333271"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7" name="직사각형 166">
              <a:extLst>
                <a:ext uri="{FF2B5EF4-FFF2-40B4-BE49-F238E27FC236}">
                  <a16:creationId xmlns="" xmlns:a16="http://schemas.microsoft.com/office/drawing/2014/main" id="{3E6AA5A6-6CF6-534E-B6B6-DEBA84C95840}"/>
                </a:ext>
              </a:extLst>
            </p:cNvPr>
            <p:cNvSpPr/>
            <p:nvPr/>
          </p:nvSpPr>
          <p:spPr>
            <a:xfrm>
              <a:off x="2636383"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8" name="직사각형 167">
              <a:extLst>
                <a:ext uri="{FF2B5EF4-FFF2-40B4-BE49-F238E27FC236}">
                  <a16:creationId xmlns="" xmlns:a16="http://schemas.microsoft.com/office/drawing/2014/main" id="{7321A4AD-5DB9-4115-5FB1-B265D97E08B4}"/>
                </a:ext>
              </a:extLst>
            </p:cNvPr>
            <p:cNvSpPr/>
            <p:nvPr/>
          </p:nvSpPr>
          <p:spPr>
            <a:xfrm>
              <a:off x="2939495"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0" name="직사각형 169">
              <a:extLst>
                <a:ext uri="{FF2B5EF4-FFF2-40B4-BE49-F238E27FC236}">
                  <a16:creationId xmlns="" xmlns:a16="http://schemas.microsoft.com/office/drawing/2014/main" id="{64EBE153-5588-FD92-CCF6-4F2BD9AD2BCF}"/>
                </a:ext>
              </a:extLst>
            </p:cNvPr>
            <p:cNvSpPr/>
            <p:nvPr/>
          </p:nvSpPr>
          <p:spPr>
            <a:xfrm>
              <a:off x="2484827"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1" name="직사각형 170">
              <a:extLst>
                <a:ext uri="{FF2B5EF4-FFF2-40B4-BE49-F238E27FC236}">
                  <a16:creationId xmlns="" xmlns:a16="http://schemas.microsoft.com/office/drawing/2014/main" id="{A873ECF2-4A43-6198-37DC-44CE304ACA52}"/>
                </a:ext>
              </a:extLst>
            </p:cNvPr>
            <p:cNvSpPr/>
            <p:nvPr/>
          </p:nvSpPr>
          <p:spPr>
            <a:xfrm>
              <a:off x="2787939"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2" name="직사각형 171">
              <a:extLst>
                <a:ext uri="{FF2B5EF4-FFF2-40B4-BE49-F238E27FC236}">
                  <a16:creationId xmlns="" xmlns:a16="http://schemas.microsoft.com/office/drawing/2014/main" id="{879C19A9-3DA9-A19B-AD72-4E75F7310D01}"/>
                </a:ext>
              </a:extLst>
            </p:cNvPr>
            <p:cNvSpPr/>
            <p:nvPr/>
          </p:nvSpPr>
          <p:spPr>
            <a:xfrm>
              <a:off x="3091051"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3" name="직사각형 172">
              <a:extLst>
                <a:ext uri="{FF2B5EF4-FFF2-40B4-BE49-F238E27FC236}">
                  <a16:creationId xmlns="" xmlns:a16="http://schemas.microsoft.com/office/drawing/2014/main" id="{D2E4D8B3-2D0B-45AD-84F5-4F1F5CD83918}"/>
                </a:ext>
              </a:extLst>
            </p:cNvPr>
            <p:cNvSpPr/>
            <p:nvPr/>
          </p:nvSpPr>
          <p:spPr>
            <a:xfrm>
              <a:off x="3242606"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8" name="직사각형 177">
              <a:extLst>
                <a:ext uri="{FF2B5EF4-FFF2-40B4-BE49-F238E27FC236}">
                  <a16:creationId xmlns="" xmlns:a16="http://schemas.microsoft.com/office/drawing/2014/main" id="{689F8FF6-4C23-A68E-0019-B193E7FC4433}"/>
                </a:ext>
              </a:extLst>
            </p:cNvPr>
            <p:cNvSpPr/>
            <p:nvPr/>
          </p:nvSpPr>
          <p:spPr>
            <a:xfrm>
              <a:off x="4282209"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9" name="직사각형 178">
              <a:extLst>
                <a:ext uri="{FF2B5EF4-FFF2-40B4-BE49-F238E27FC236}">
                  <a16:creationId xmlns="" xmlns:a16="http://schemas.microsoft.com/office/drawing/2014/main" id="{71FC8847-AA5E-84ED-EA1F-A2C17AF9D1EF}"/>
                </a:ext>
              </a:extLst>
            </p:cNvPr>
            <p:cNvSpPr/>
            <p:nvPr/>
          </p:nvSpPr>
          <p:spPr>
            <a:xfrm>
              <a:off x="4424218"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0" name="직사각형 179">
              <a:extLst>
                <a:ext uri="{FF2B5EF4-FFF2-40B4-BE49-F238E27FC236}">
                  <a16:creationId xmlns="" xmlns:a16="http://schemas.microsoft.com/office/drawing/2014/main" id="{80502E13-7AF8-06F1-7594-98F1898FD948}"/>
                </a:ext>
              </a:extLst>
            </p:cNvPr>
            <p:cNvSpPr/>
            <p:nvPr/>
          </p:nvSpPr>
          <p:spPr>
            <a:xfrm>
              <a:off x="4708236"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1" name="직사각형 180">
              <a:extLst>
                <a:ext uri="{FF2B5EF4-FFF2-40B4-BE49-F238E27FC236}">
                  <a16:creationId xmlns="" xmlns:a16="http://schemas.microsoft.com/office/drawing/2014/main" id="{40568DA3-D668-40B4-342E-5CBE54ABC612}"/>
                </a:ext>
              </a:extLst>
            </p:cNvPr>
            <p:cNvSpPr/>
            <p:nvPr/>
          </p:nvSpPr>
          <p:spPr>
            <a:xfrm>
              <a:off x="4566227"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2" name="직사각형 181">
              <a:extLst>
                <a:ext uri="{FF2B5EF4-FFF2-40B4-BE49-F238E27FC236}">
                  <a16:creationId xmlns="" xmlns:a16="http://schemas.microsoft.com/office/drawing/2014/main" id="{4E2F626F-AA72-D636-9E00-843985D22328}"/>
                </a:ext>
              </a:extLst>
            </p:cNvPr>
            <p:cNvSpPr/>
            <p:nvPr/>
          </p:nvSpPr>
          <p:spPr>
            <a:xfrm>
              <a:off x="4850245"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3" name="직사각형 182">
              <a:extLst>
                <a:ext uri="{FF2B5EF4-FFF2-40B4-BE49-F238E27FC236}">
                  <a16:creationId xmlns="" xmlns:a16="http://schemas.microsoft.com/office/drawing/2014/main" id="{F12A3A6E-FE28-4B2C-2C60-7F8B8CB5C585}"/>
                </a:ext>
              </a:extLst>
            </p:cNvPr>
            <p:cNvSpPr/>
            <p:nvPr/>
          </p:nvSpPr>
          <p:spPr>
            <a:xfrm>
              <a:off x="5134263"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4" name="직사각형 183">
              <a:extLst>
                <a:ext uri="{FF2B5EF4-FFF2-40B4-BE49-F238E27FC236}">
                  <a16:creationId xmlns="" xmlns:a16="http://schemas.microsoft.com/office/drawing/2014/main" id="{9C823609-CD94-BDDE-F6F7-59F978A82B97}"/>
                </a:ext>
              </a:extLst>
            </p:cNvPr>
            <p:cNvSpPr/>
            <p:nvPr/>
          </p:nvSpPr>
          <p:spPr>
            <a:xfrm>
              <a:off x="4992254"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5" name="직사각형 184">
              <a:extLst>
                <a:ext uri="{FF2B5EF4-FFF2-40B4-BE49-F238E27FC236}">
                  <a16:creationId xmlns="" xmlns:a16="http://schemas.microsoft.com/office/drawing/2014/main" id="{0D7F3E7A-4089-269C-3F60-3CA51E4F947A}"/>
                </a:ext>
              </a:extLst>
            </p:cNvPr>
            <p:cNvSpPr/>
            <p:nvPr/>
          </p:nvSpPr>
          <p:spPr>
            <a:xfrm>
              <a:off x="5276272"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6" name="직사각형 185">
              <a:extLst>
                <a:ext uri="{FF2B5EF4-FFF2-40B4-BE49-F238E27FC236}">
                  <a16:creationId xmlns="" xmlns:a16="http://schemas.microsoft.com/office/drawing/2014/main" id="{1D845139-59EA-1397-387F-6AACD1A144EE}"/>
                </a:ext>
              </a:extLst>
            </p:cNvPr>
            <p:cNvSpPr/>
            <p:nvPr/>
          </p:nvSpPr>
          <p:spPr>
            <a:xfrm>
              <a:off x="5418281"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7" name="직사각형 186">
              <a:extLst>
                <a:ext uri="{FF2B5EF4-FFF2-40B4-BE49-F238E27FC236}">
                  <a16:creationId xmlns="" xmlns:a16="http://schemas.microsoft.com/office/drawing/2014/main" id="{82B864A8-7D63-B50D-12E3-29351F960B2E}"/>
                </a:ext>
              </a:extLst>
            </p:cNvPr>
            <p:cNvSpPr/>
            <p:nvPr/>
          </p:nvSpPr>
          <p:spPr>
            <a:xfrm>
              <a:off x="5560290"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8" name="직사각형 187">
              <a:extLst>
                <a:ext uri="{FF2B5EF4-FFF2-40B4-BE49-F238E27FC236}">
                  <a16:creationId xmlns="" xmlns:a16="http://schemas.microsoft.com/office/drawing/2014/main" id="{350A40A4-5854-9AE7-089C-1BF44839E785}"/>
                </a:ext>
              </a:extLst>
            </p:cNvPr>
            <p:cNvSpPr/>
            <p:nvPr/>
          </p:nvSpPr>
          <p:spPr>
            <a:xfrm>
              <a:off x="5702299"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9" name="직사각형 188">
              <a:extLst>
                <a:ext uri="{FF2B5EF4-FFF2-40B4-BE49-F238E27FC236}">
                  <a16:creationId xmlns="" xmlns:a16="http://schemas.microsoft.com/office/drawing/2014/main" id="{3F8E46EE-0CEF-5A69-4A55-F67AECC38DDD}"/>
                </a:ext>
              </a:extLst>
            </p:cNvPr>
            <p:cNvSpPr/>
            <p:nvPr/>
          </p:nvSpPr>
          <p:spPr>
            <a:xfrm>
              <a:off x="5844312"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TextBox 9">
            <a:extLst>
              <a:ext uri="{FF2B5EF4-FFF2-40B4-BE49-F238E27FC236}">
                <a16:creationId xmlns="" xmlns:a16="http://schemas.microsoft.com/office/drawing/2014/main" id="{4644050F-EAF8-CC29-34C1-65894D81D715}"/>
              </a:ext>
            </a:extLst>
          </p:cNvPr>
          <p:cNvSpPr txBox="1"/>
          <p:nvPr/>
        </p:nvSpPr>
        <p:spPr>
          <a:xfrm>
            <a:off x="2884951" y="1687109"/>
            <a:ext cx="439544" cy="523220"/>
          </a:xfrm>
          <a:prstGeom prst="rect">
            <a:avLst/>
          </a:prstGeom>
          <a:noFill/>
        </p:spPr>
        <p:txBody>
          <a:bodyPr wrap="none" rtlCol="0">
            <a:spAutoFit/>
          </a:bodyPr>
          <a:lstStyle/>
          <a:p>
            <a:r>
              <a:rPr lang="en-US" altLang="ko-KR" sz="2800" b="1" dirty="0"/>
              <a:t>…</a:t>
            </a:r>
            <a:endParaRPr lang="ko-KR" altLang="en-US" sz="2800" b="1" dirty="0"/>
          </a:p>
        </p:txBody>
      </p:sp>
      <p:sp>
        <p:nvSpPr>
          <p:cNvPr id="15" name="TextBox 14">
            <a:extLst>
              <a:ext uri="{FF2B5EF4-FFF2-40B4-BE49-F238E27FC236}">
                <a16:creationId xmlns="" xmlns:a16="http://schemas.microsoft.com/office/drawing/2014/main" id="{37C6D3A5-F924-D984-CB15-6CB7FFC817FA}"/>
              </a:ext>
            </a:extLst>
          </p:cNvPr>
          <p:cNvSpPr txBox="1"/>
          <p:nvPr/>
        </p:nvSpPr>
        <p:spPr>
          <a:xfrm>
            <a:off x="6793645" y="1597025"/>
            <a:ext cx="1342227" cy="338554"/>
          </a:xfrm>
          <a:prstGeom prst="rect">
            <a:avLst/>
          </a:prstGeom>
          <a:noFill/>
        </p:spPr>
        <p:txBody>
          <a:bodyPr wrap="none" rtlCol="0">
            <a:spAutoFit/>
          </a:bodyPr>
          <a:lstStyle/>
          <a:p>
            <a:pPr algn="ctr"/>
            <a:r>
              <a:rPr lang="en-US" altLang="ko-KR" sz="1600" b="1" dirty="0"/>
              <a:t>Correct result</a:t>
            </a:r>
            <a:endParaRPr lang="ko-KR" altLang="en-US" sz="1600" b="1" dirty="0"/>
          </a:p>
        </p:txBody>
      </p:sp>
      <p:sp>
        <p:nvSpPr>
          <p:cNvPr id="16" name="TextBox 15">
            <a:extLst>
              <a:ext uri="{FF2B5EF4-FFF2-40B4-BE49-F238E27FC236}">
                <a16:creationId xmlns="" xmlns:a16="http://schemas.microsoft.com/office/drawing/2014/main" id="{C7E0F360-C253-50F5-6882-3D80D5F3C5C8}"/>
              </a:ext>
            </a:extLst>
          </p:cNvPr>
          <p:cNvSpPr txBox="1"/>
          <p:nvPr/>
        </p:nvSpPr>
        <p:spPr>
          <a:xfrm>
            <a:off x="5400743" y="1597025"/>
            <a:ext cx="1308628" cy="338554"/>
          </a:xfrm>
          <a:prstGeom prst="rect">
            <a:avLst/>
          </a:prstGeom>
          <a:noFill/>
        </p:spPr>
        <p:txBody>
          <a:bodyPr wrap="none" rtlCol="0">
            <a:spAutoFit/>
          </a:bodyPr>
          <a:lstStyle/>
          <a:p>
            <a:pPr algn="ctr"/>
            <a:r>
              <a:rPr lang="en-US" altLang="ko-KR" sz="1600" b="1" dirty="0"/>
              <a:t>Critical fault?</a:t>
            </a:r>
            <a:endParaRPr lang="ko-KR" altLang="en-US" sz="1600" b="1" dirty="0"/>
          </a:p>
        </p:txBody>
      </p:sp>
      <p:grpSp>
        <p:nvGrpSpPr>
          <p:cNvPr id="18" name="그룹 17">
            <a:extLst>
              <a:ext uri="{FF2B5EF4-FFF2-40B4-BE49-F238E27FC236}">
                <a16:creationId xmlns="" xmlns:a16="http://schemas.microsoft.com/office/drawing/2014/main" id="{F3AAD65F-0FC0-D562-BCAC-72FB3A1799D1}"/>
              </a:ext>
            </a:extLst>
          </p:cNvPr>
          <p:cNvGrpSpPr/>
          <p:nvPr/>
        </p:nvGrpSpPr>
        <p:grpSpPr>
          <a:xfrm>
            <a:off x="329814" y="2170616"/>
            <a:ext cx="4917033" cy="157427"/>
            <a:chOff x="1078479" y="1776281"/>
            <a:chExt cx="4917033" cy="157427"/>
          </a:xfrm>
        </p:grpSpPr>
        <p:sp>
          <p:nvSpPr>
            <p:cNvPr id="20" name="직사각형 19">
              <a:extLst>
                <a:ext uri="{FF2B5EF4-FFF2-40B4-BE49-F238E27FC236}">
                  <a16:creationId xmlns="" xmlns:a16="http://schemas.microsoft.com/office/drawing/2014/main" id="{4C19A542-18DB-CF31-9D4E-0273361AFD19}"/>
                </a:ext>
              </a:extLst>
            </p:cNvPr>
            <p:cNvSpPr/>
            <p:nvPr/>
          </p:nvSpPr>
          <p:spPr>
            <a:xfrm>
              <a:off x="10784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 xmlns:a16="http://schemas.microsoft.com/office/drawing/2014/main" id="{037B3C35-A352-8889-5D3C-3FEE36911B0E}"/>
                </a:ext>
              </a:extLst>
            </p:cNvPr>
            <p:cNvSpPr/>
            <p:nvPr/>
          </p:nvSpPr>
          <p:spPr>
            <a:xfrm>
              <a:off x="1230879"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 xmlns:a16="http://schemas.microsoft.com/office/drawing/2014/main" id="{1B628C3E-06F7-5910-93A5-43F0A11E2F69}"/>
                </a:ext>
              </a:extLst>
            </p:cNvPr>
            <p:cNvSpPr/>
            <p:nvPr/>
          </p:nvSpPr>
          <p:spPr>
            <a:xfrm>
              <a:off x="13832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 xmlns:a16="http://schemas.microsoft.com/office/drawing/2014/main" id="{2D8B629A-6223-BE86-3E8F-71DC5A242BBC}"/>
                </a:ext>
              </a:extLst>
            </p:cNvPr>
            <p:cNvSpPr/>
            <p:nvPr/>
          </p:nvSpPr>
          <p:spPr>
            <a:xfrm>
              <a:off x="1535679"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 xmlns:a16="http://schemas.microsoft.com/office/drawing/2014/main" id="{10ED7EB8-36E8-2554-A18F-088515F65E21}"/>
                </a:ext>
              </a:extLst>
            </p:cNvPr>
            <p:cNvSpPr/>
            <p:nvPr/>
          </p:nvSpPr>
          <p:spPr>
            <a:xfrm>
              <a:off x="1678553" y="1782508"/>
              <a:ext cx="151200" cy="151200"/>
            </a:xfrm>
            <a:prstGeom prst="rect">
              <a:avLst/>
            </a:prstGeom>
            <a:solidFill>
              <a:srgbClr val="216DA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 xmlns:a16="http://schemas.microsoft.com/office/drawing/2014/main" id="{AB961309-6BD3-F7AE-8E5C-DAF96654AE0D}"/>
                </a:ext>
              </a:extLst>
            </p:cNvPr>
            <p:cNvSpPr/>
            <p:nvPr/>
          </p:nvSpPr>
          <p:spPr>
            <a:xfrm>
              <a:off x="2030159"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 xmlns:a16="http://schemas.microsoft.com/office/drawing/2014/main" id="{3689D696-719A-4116-96DE-995F5C0CAEC4}"/>
                </a:ext>
              </a:extLst>
            </p:cNvPr>
            <p:cNvSpPr/>
            <p:nvPr/>
          </p:nvSpPr>
          <p:spPr>
            <a:xfrm>
              <a:off x="2181715" y="1776281"/>
              <a:ext cx="151200" cy="15015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a:extLst>
                <a:ext uri="{FF2B5EF4-FFF2-40B4-BE49-F238E27FC236}">
                  <a16:creationId xmlns="" xmlns:a16="http://schemas.microsoft.com/office/drawing/2014/main" id="{FB4A99B5-B0D9-805C-F2BD-06831236CF5E}"/>
                </a:ext>
              </a:extLst>
            </p:cNvPr>
            <p:cNvSpPr/>
            <p:nvPr/>
          </p:nvSpPr>
          <p:spPr>
            <a:xfrm>
              <a:off x="2333271" y="1776281"/>
              <a:ext cx="151200" cy="15015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a:extLst>
                <a:ext uri="{FF2B5EF4-FFF2-40B4-BE49-F238E27FC236}">
                  <a16:creationId xmlns="" xmlns:a16="http://schemas.microsoft.com/office/drawing/2014/main" id="{2FB59E6E-10C9-0EBA-1E68-DC9B274F9F0C}"/>
                </a:ext>
              </a:extLst>
            </p:cNvPr>
            <p:cNvSpPr/>
            <p:nvPr/>
          </p:nvSpPr>
          <p:spPr>
            <a:xfrm>
              <a:off x="2636383"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a:extLst>
                <a:ext uri="{FF2B5EF4-FFF2-40B4-BE49-F238E27FC236}">
                  <a16:creationId xmlns="" xmlns:a16="http://schemas.microsoft.com/office/drawing/2014/main" id="{3CE603D3-60AE-195F-92CE-029D0645E690}"/>
                </a:ext>
              </a:extLst>
            </p:cNvPr>
            <p:cNvSpPr/>
            <p:nvPr/>
          </p:nvSpPr>
          <p:spPr>
            <a:xfrm>
              <a:off x="2939495"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a:extLst>
                <a:ext uri="{FF2B5EF4-FFF2-40B4-BE49-F238E27FC236}">
                  <a16:creationId xmlns="" xmlns:a16="http://schemas.microsoft.com/office/drawing/2014/main" id="{D07B8967-2726-46A6-4127-45D525CC0CFF}"/>
                </a:ext>
              </a:extLst>
            </p:cNvPr>
            <p:cNvSpPr/>
            <p:nvPr/>
          </p:nvSpPr>
          <p:spPr>
            <a:xfrm>
              <a:off x="2484827" y="1776281"/>
              <a:ext cx="151200" cy="15015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직사각형 34">
              <a:extLst>
                <a:ext uri="{FF2B5EF4-FFF2-40B4-BE49-F238E27FC236}">
                  <a16:creationId xmlns="" xmlns:a16="http://schemas.microsoft.com/office/drawing/2014/main" id="{A812B004-60A7-4811-1E2F-3CD7849EFEBA}"/>
                </a:ext>
              </a:extLst>
            </p:cNvPr>
            <p:cNvSpPr/>
            <p:nvPr/>
          </p:nvSpPr>
          <p:spPr>
            <a:xfrm>
              <a:off x="2787939"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6" name="직사각형 35">
              <a:extLst>
                <a:ext uri="{FF2B5EF4-FFF2-40B4-BE49-F238E27FC236}">
                  <a16:creationId xmlns="" xmlns:a16="http://schemas.microsoft.com/office/drawing/2014/main" id="{1EA65242-AB84-CE6C-B309-E7392EACF650}"/>
                </a:ext>
              </a:extLst>
            </p:cNvPr>
            <p:cNvSpPr/>
            <p:nvPr/>
          </p:nvSpPr>
          <p:spPr>
            <a:xfrm>
              <a:off x="3091051"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a:extLst>
                <a:ext uri="{FF2B5EF4-FFF2-40B4-BE49-F238E27FC236}">
                  <a16:creationId xmlns="" xmlns:a16="http://schemas.microsoft.com/office/drawing/2014/main" id="{375D534F-9B92-322C-D73A-2FEEDC891AC5}"/>
                </a:ext>
              </a:extLst>
            </p:cNvPr>
            <p:cNvSpPr/>
            <p:nvPr/>
          </p:nvSpPr>
          <p:spPr>
            <a:xfrm>
              <a:off x="3242606" y="1776281"/>
              <a:ext cx="151200" cy="150150"/>
            </a:xfrm>
            <a:prstGeom prst="rect">
              <a:avLst/>
            </a:prstGeom>
            <a:solidFill>
              <a:srgbClr val="216DA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a:extLst>
                <a:ext uri="{FF2B5EF4-FFF2-40B4-BE49-F238E27FC236}">
                  <a16:creationId xmlns="" xmlns:a16="http://schemas.microsoft.com/office/drawing/2014/main" id="{891C26DA-2595-F050-7241-9A9FCA62977E}"/>
                </a:ext>
              </a:extLst>
            </p:cNvPr>
            <p:cNvSpPr/>
            <p:nvPr/>
          </p:nvSpPr>
          <p:spPr>
            <a:xfrm>
              <a:off x="4282209"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a:extLst>
                <a:ext uri="{FF2B5EF4-FFF2-40B4-BE49-F238E27FC236}">
                  <a16:creationId xmlns="" xmlns:a16="http://schemas.microsoft.com/office/drawing/2014/main" id="{0094BE05-3E32-1DCE-C20C-921065840CC5}"/>
                </a:ext>
              </a:extLst>
            </p:cNvPr>
            <p:cNvSpPr/>
            <p:nvPr/>
          </p:nvSpPr>
          <p:spPr>
            <a:xfrm>
              <a:off x="4424218"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직사각형 39">
              <a:extLst>
                <a:ext uri="{FF2B5EF4-FFF2-40B4-BE49-F238E27FC236}">
                  <a16:creationId xmlns="" xmlns:a16="http://schemas.microsoft.com/office/drawing/2014/main" id="{943B6FAA-18BE-1AFE-49E5-9C92AFAAA3E7}"/>
                </a:ext>
              </a:extLst>
            </p:cNvPr>
            <p:cNvSpPr/>
            <p:nvPr/>
          </p:nvSpPr>
          <p:spPr>
            <a:xfrm>
              <a:off x="4708236"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a:extLst>
                <a:ext uri="{FF2B5EF4-FFF2-40B4-BE49-F238E27FC236}">
                  <a16:creationId xmlns="" xmlns:a16="http://schemas.microsoft.com/office/drawing/2014/main" id="{53645FCB-FB84-9BBC-6224-06423C19AAAB}"/>
                </a:ext>
              </a:extLst>
            </p:cNvPr>
            <p:cNvSpPr/>
            <p:nvPr/>
          </p:nvSpPr>
          <p:spPr>
            <a:xfrm>
              <a:off x="4566227"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a:extLst>
                <a:ext uri="{FF2B5EF4-FFF2-40B4-BE49-F238E27FC236}">
                  <a16:creationId xmlns="" xmlns:a16="http://schemas.microsoft.com/office/drawing/2014/main" id="{652D3B6F-81A3-830B-1326-BF97888D6F5F}"/>
                </a:ext>
              </a:extLst>
            </p:cNvPr>
            <p:cNvSpPr/>
            <p:nvPr/>
          </p:nvSpPr>
          <p:spPr>
            <a:xfrm>
              <a:off x="4850245"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a:extLst>
                <a:ext uri="{FF2B5EF4-FFF2-40B4-BE49-F238E27FC236}">
                  <a16:creationId xmlns="" xmlns:a16="http://schemas.microsoft.com/office/drawing/2014/main" id="{43D39E8C-C520-2831-2FBB-1DE9AC28F72F}"/>
                </a:ext>
              </a:extLst>
            </p:cNvPr>
            <p:cNvSpPr/>
            <p:nvPr/>
          </p:nvSpPr>
          <p:spPr>
            <a:xfrm>
              <a:off x="5134263"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사각형 43">
              <a:extLst>
                <a:ext uri="{FF2B5EF4-FFF2-40B4-BE49-F238E27FC236}">
                  <a16:creationId xmlns="" xmlns:a16="http://schemas.microsoft.com/office/drawing/2014/main" id="{22FCC82B-5E4A-F7BC-39C1-515A1A8ECB5F}"/>
                </a:ext>
              </a:extLst>
            </p:cNvPr>
            <p:cNvSpPr/>
            <p:nvPr/>
          </p:nvSpPr>
          <p:spPr>
            <a:xfrm>
              <a:off x="4992254"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직사각형 44">
              <a:extLst>
                <a:ext uri="{FF2B5EF4-FFF2-40B4-BE49-F238E27FC236}">
                  <a16:creationId xmlns="" xmlns:a16="http://schemas.microsoft.com/office/drawing/2014/main" id="{BE6BFDE7-C453-E9BA-BF77-14DE19627122}"/>
                </a:ext>
              </a:extLst>
            </p:cNvPr>
            <p:cNvSpPr/>
            <p:nvPr/>
          </p:nvSpPr>
          <p:spPr>
            <a:xfrm>
              <a:off x="5276272"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a:extLst>
                <a:ext uri="{FF2B5EF4-FFF2-40B4-BE49-F238E27FC236}">
                  <a16:creationId xmlns="" xmlns:a16="http://schemas.microsoft.com/office/drawing/2014/main" id="{7190E868-76ED-13B9-0DA3-E003F021753C}"/>
                </a:ext>
              </a:extLst>
            </p:cNvPr>
            <p:cNvSpPr/>
            <p:nvPr/>
          </p:nvSpPr>
          <p:spPr>
            <a:xfrm>
              <a:off x="5418281"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a:extLst>
                <a:ext uri="{FF2B5EF4-FFF2-40B4-BE49-F238E27FC236}">
                  <a16:creationId xmlns="" xmlns:a16="http://schemas.microsoft.com/office/drawing/2014/main" id="{6ABA5B4C-73B1-9D6F-4A91-30E4FB896D5F}"/>
                </a:ext>
              </a:extLst>
            </p:cNvPr>
            <p:cNvSpPr/>
            <p:nvPr/>
          </p:nvSpPr>
          <p:spPr>
            <a:xfrm>
              <a:off x="5560290"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직사각형 49">
              <a:extLst>
                <a:ext uri="{FF2B5EF4-FFF2-40B4-BE49-F238E27FC236}">
                  <a16:creationId xmlns="" xmlns:a16="http://schemas.microsoft.com/office/drawing/2014/main" id="{40C362DB-BF3B-9A6B-C49B-952F53A2A5AA}"/>
                </a:ext>
              </a:extLst>
            </p:cNvPr>
            <p:cNvSpPr/>
            <p:nvPr/>
          </p:nvSpPr>
          <p:spPr>
            <a:xfrm>
              <a:off x="5702299"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직사각형 50">
              <a:extLst>
                <a:ext uri="{FF2B5EF4-FFF2-40B4-BE49-F238E27FC236}">
                  <a16:creationId xmlns="" xmlns:a16="http://schemas.microsoft.com/office/drawing/2014/main" id="{DB372602-61F1-22B3-184A-4B4BEF92BB56}"/>
                </a:ext>
              </a:extLst>
            </p:cNvPr>
            <p:cNvSpPr/>
            <p:nvPr/>
          </p:nvSpPr>
          <p:spPr>
            <a:xfrm>
              <a:off x="5844312" y="1782508"/>
              <a:ext cx="151200" cy="151200"/>
            </a:xfrm>
            <a:prstGeom prst="rect">
              <a:avLst/>
            </a:prstGeom>
            <a:pattFill prst="wdDnDiag">
              <a:fgClr>
                <a:schemeClr val="tx1"/>
              </a:fgClr>
              <a:bgClr>
                <a:srgbClr val="F96965"/>
              </a:bgClr>
            </a:patt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9" name="TextBox 18">
            <a:extLst>
              <a:ext uri="{FF2B5EF4-FFF2-40B4-BE49-F238E27FC236}">
                <a16:creationId xmlns="" xmlns:a16="http://schemas.microsoft.com/office/drawing/2014/main" id="{53DDDA5B-42FA-7CED-7C80-EDFFB55AE225}"/>
              </a:ext>
            </a:extLst>
          </p:cNvPr>
          <p:cNvSpPr txBox="1"/>
          <p:nvPr/>
        </p:nvSpPr>
        <p:spPr>
          <a:xfrm>
            <a:off x="2884951" y="1885229"/>
            <a:ext cx="439544" cy="523220"/>
          </a:xfrm>
          <a:prstGeom prst="rect">
            <a:avLst/>
          </a:prstGeom>
          <a:noFill/>
        </p:spPr>
        <p:txBody>
          <a:bodyPr wrap="none" rtlCol="0">
            <a:spAutoFit/>
          </a:bodyPr>
          <a:lstStyle/>
          <a:p>
            <a:r>
              <a:rPr lang="en-US" altLang="ko-KR" sz="2800" b="1" dirty="0"/>
              <a:t>…</a:t>
            </a:r>
            <a:endParaRPr lang="ko-KR" altLang="en-US" sz="2800" b="1" dirty="0"/>
          </a:p>
        </p:txBody>
      </p:sp>
      <p:sp>
        <p:nvSpPr>
          <p:cNvPr id="53" name="TextBox 52">
            <a:extLst>
              <a:ext uri="{FF2B5EF4-FFF2-40B4-BE49-F238E27FC236}">
                <a16:creationId xmlns="" xmlns:a16="http://schemas.microsoft.com/office/drawing/2014/main" id="{356C0AEF-7A3A-506F-EA78-97635D7BC620}"/>
              </a:ext>
            </a:extLst>
          </p:cNvPr>
          <p:cNvSpPr txBox="1"/>
          <p:nvPr/>
        </p:nvSpPr>
        <p:spPr>
          <a:xfrm rot="5400000">
            <a:off x="3682085" y="2243098"/>
            <a:ext cx="439544" cy="523220"/>
          </a:xfrm>
          <a:prstGeom prst="rect">
            <a:avLst/>
          </a:prstGeom>
          <a:noFill/>
        </p:spPr>
        <p:txBody>
          <a:bodyPr wrap="none" rtlCol="0">
            <a:spAutoFit/>
          </a:bodyPr>
          <a:lstStyle/>
          <a:p>
            <a:r>
              <a:rPr lang="en-US" altLang="ko-KR" sz="2800" b="1" dirty="0"/>
              <a:t>…</a:t>
            </a:r>
            <a:endParaRPr lang="ko-KR" altLang="en-US" sz="2800" b="1" dirty="0"/>
          </a:p>
        </p:txBody>
      </p:sp>
      <p:sp>
        <p:nvSpPr>
          <p:cNvPr id="54" name="TextBox 53">
            <a:extLst>
              <a:ext uri="{FF2B5EF4-FFF2-40B4-BE49-F238E27FC236}">
                <a16:creationId xmlns="" xmlns:a16="http://schemas.microsoft.com/office/drawing/2014/main" id="{4858B59D-ADBE-BA40-BD76-9B7A6D86DB00}"/>
              </a:ext>
            </a:extLst>
          </p:cNvPr>
          <p:cNvSpPr txBox="1"/>
          <p:nvPr/>
        </p:nvSpPr>
        <p:spPr>
          <a:xfrm>
            <a:off x="5928553" y="1845948"/>
            <a:ext cx="319318" cy="338554"/>
          </a:xfrm>
          <a:prstGeom prst="rect">
            <a:avLst/>
          </a:prstGeom>
          <a:noFill/>
        </p:spPr>
        <p:txBody>
          <a:bodyPr wrap="none" rtlCol="0">
            <a:spAutoFit/>
          </a:bodyPr>
          <a:lstStyle/>
          <a:p>
            <a:pPr algn="ctr"/>
            <a:r>
              <a:rPr lang="en-US" altLang="ko-KR" sz="1600" dirty="0"/>
              <a:t>N</a:t>
            </a:r>
            <a:endParaRPr lang="ko-KR" altLang="en-US" sz="1600" dirty="0"/>
          </a:p>
        </p:txBody>
      </p:sp>
      <p:sp>
        <p:nvSpPr>
          <p:cNvPr id="55" name="TextBox 54">
            <a:extLst>
              <a:ext uri="{FF2B5EF4-FFF2-40B4-BE49-F238E27FC236}">
                <a16:creationId xmlns="" xmlns:a16="http://schemas.microsoft.com/office/drawing/2014/main" id="{54485820-D4E2-80FF-04E2-3D0EE80A499B}"/>
              </a:ext>
            </a:extLst>
          </p:cNvPr>
          <p:cNvSpPr txBox="1"/>
          <p:nvPr/>
        </p:nvSpPr>
        <p:spPr>
          <a:xfrm>
            <a:off x="5946801" y="2040258"/>
            <a:ext cx="292068" cy="338554"/>
          </a:xfrm>
          <a:prstGeom prst="rect">
            <a:avLst/>
          </a:prstGeom>
          <a:noFill/>
        </p:spPr>
        <p:txBody>
          <a:bodyPr wrap="none" rtlCol="0">
            <a:spAutoFit/>
          </a:bodyPr>
          <a:lstStyle/>
          <a:p>
            <a:pPr algn="ctr"/>
            <a:r>
              <a:rPr lang="en-US" altLang="ko-KR" sz="1600" dirty="0"/>
              <a:t>Y</a:t>
            </a:r>
            <a:endParaRPr lang="ko-KR" altLang="en-US" sz="1600" dirty="0"/>
          </a:p>
        </p:txBody>
      </p:sp>
      <p:sp>
        <p:nvSpPr>
          <p:cNvPr id="56" name="TextBox 55">
            <a:extLst>
              <a:ext uri="{FF2B5EF4-FFF2-40B4-BE49-F238E27FC236}">
                <a16:creationId xmlns="" xmlns:a16="http://schemas.microsoft.com/office/drawing/2014/main" id="{7DDD177A-6CC5-BB9B-A24E-AEF8D9CEC482}"/>
              </a:ext>
            </a:extLst>
          </p:cNvPr>
          <p:cNvSpPr txBox="1"/>
          <p:nvPr/>
        </p:nvSpPr>
        <p:spPr>
          <a:xfrm>
            <a:off x="7218368" y="1836423"/>
            <a:ext cx="531619" cy="338554"/>
          </a:xfrm>
          <a:prstGeom prst="rect">
            <a:avLst/>
          </a:prstGeom>
          <a:noFill/>
        </p:spPr>
        <p:txBody>
          <a:bodyPr wrap="none" rtlCol="0">
            <a:spAutoFit/>
          </a:bodyPr>
          <a:lstStyle/>
          <a:p>
            <a:pPr algn="ctr"/>
            <a:r>
              <a:rPr lang="en-US" altLang="ko-KR" sz="1600" dirty="0"/>
              <a:t>Bird</a:t>
            </a:r>
            <a:endParaRPr lang="ko-KR" altLang="en-US" sz="1600" dirty="0"/>
          </a:p>
        </p:txBody>
      </p:sp>
      <p:sp>
        <p:nvSpPr>
          <p:cNvPr id="57" name="TextBox 56">
            <a:extLst>
              <a:ext uri="{FF2B5EF4-FFF2-40B4-BE49-F238E27FC236}">
                <a16:creationId xmlns="" xmlns:a16="http://schemas.microsoft.com/office/drawing/2014/main" id="{513551C1-C724-AC36-98BC-4E998C172A01}"/>
              </a:ext>
            </a:extLst>
          </p:cNvPr>
          <p:cNvSpPr txBox="1"/>
          <p:nvPr/>
        </p:nvSpPr>
        <p:spPr>
          <a:xfrm>
            <a:off x="7158393" y="2049783"/>
            <a:ext cx="643830" cy="338554"/>
          </a:xfrm>
          <a:prstGeom prst="rect">
            <a:avLst/>
          </a:prstGeom>
          <a:noFill/>
        </p:spPr>
        <p:txBody>
          <a:bodyPr wrap="none" rtlCol="0">
            <a:spAutoFit/>
          </a:bodyPr>
          <a:lstStyle/>
          <a:p>
            <a:pPr algn="ctr"/>
            <a:r>
              <a:rPr lang="en-US" altLang="ko-KR" sz="1600" dirty="0"/>
              <a:t>Truck</a:t>
            </a:r>
            <a:endParaRPr lang="ko-KR" altLang="en-US" sz="1600" dirty="0"/>
          </a:p>
        </p:txBody>
      </p:sp>
      <p:sp>
        <p:nvSpPr>
          <p:cNvPr id="61" name="순서도: 자기 디스크 60">
            <a:extLst>
              <a:ext uri="{FF2B5EF4-FFF2-40B4-BE49-F238E27FC236}">
                <a16:creationId xmlns="" xmlns:a16="http://schemas.microsoft.com/office/drawing/2014/main" id="{C6D35D71-6B28-0D15-79FF-03B6DC783E88}"/>
              </a:ext>
            </a:extLst>
          </p:cNvPr>
          <p:cNvSpPr/>
          <p:nvPr/>
        </p:nvSpPr>
        <p:spPr>
          <a:xfrm>
            <a:off x="8150102" y="1803096"/>
            <a:ext cx="794313" cy="703889"/>
          </a:xfrm>
          <a:prstGeom prst="flowChartMagneticDisk">
            <a:avLst/>
          </a:prstGeom>
          <a:solidFill>
            <a:srgbClr val="81B2D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t>Data</a:t>
            </a:r>
            <a:endParaRPr lang="ko-KR" altLang="en-US" sz="1600" dirty="0"/>
          </a:p>
        </p:txBody>
      </p:sp>
      <p:grpSp>
        <p:nvGrpSpPr>
          <p:cNvPr id="96" name="그룹 95">
            <a:extLst>
              <a:ext uri="{FF2B5EF4-FFF2-40B4-BE49-F238E27FC236}">
                <a16:creationId xmlns="" xmlns:a16="http://schemas.microsoft.com/office/drawing/2014/main" id="{950A5BC1-9ACB-A01C-8C94-F55B9362FE08}"/>
              </a:ext>
            </a:extLst>
          </p:cNvPr>
          <p:cNvGrpSpPr/>
          <p:nvPr/>
        </p:nvGrpSpPr>
        <p:grpSpPr>
          <a:xfrm>
            <a:off x="4406265" y="3413144"/>
            <a:ext cx="194009" cy="1185979"/>
            <a:chOff x="5511165" y="2964181"/>
            <a:chExt cx="219076" cy="1339214"/>
          </a:xfrm>
        </p:grpSpPr>
        <p:sp>
          <p:nvSpPr>
            <p:cNvPr id="68" name="타원 67">
              <a:extLst>
                <a:ext uri="{FF2B5EF4-FFF2-40B4-BE49-F238E27FC236}">
                  <a16:creationId xmlns="" xmlns:a16="http://schemas.microsoft.com/office/drawing/2014/main" id="{E95E4DBB-152B-3255-ABF5-AA69C32D3C03}"/>
                </a:ext>
              </a:extLst>
            </p:cNvPr>
            <p:cNvSpPr/>
            <p:nvPr/>
          </p:nvSpPr>
          <p:spPr>
            <a:xfrm>
              <a:off x="5511165" y="296418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타원 69">
              <a:extLst>
                <a:ext uri="{FF2B5EF4-FFF2-40B4-BE49-F238E27FC236}">
                  <a16:creationId xmlns="" xmlns:a16="http://schemas.microsoft.com/office/drawing/2014/main" id="{6973946F-DC1E-1846-5537-EB11F33245F3}"/>
                </a:ext>
              </a:extLst>
            </p:cNvPr>
            <p:cNvSpPr/>
            <p:nvPr/>
          </p:nvSpPr>
          <p:spPr>
            <a:xfrm>
              <a:off x="5511165" y="324993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타원 70">
              <a:extLst>
                <a:ext uri="{FF2B5EF4-FFF2-40B4-BE49-F238E27FC236}">
                  <a16:creationId xmlns="" xmlns:a16="http://schemas.microsoft.com/office/drawing/2014/main" id="{E42201D5-8527-485B-160D-E7ECE589E8B1}"/>
                </a:ext>
              </a:extLst>
            </p:cNvPr>
            <p:cNvSpPr/>
            <p:nvPr/>
          </p:nvSpPr>
          <p:spPr>
            <a:xfrm>
              <a:off x="5511165" y="353568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타원 74">
              <a:extLst>
                <a:ext uri="{FF2B5EF4-FFF2-40B4-BE49-F238E27FC236}">
                  <a16:creationId xmlns="" xmlns:a16="http://schemas.microsoft.com/office/drawing/2014/main" id="{32CC5149-5458-C3CB-78A6-B91B56DB8C1F}"/>
                </a:ext>
              </a:extLst>
            </p:cNvPr>
            <p:cNvSpPr/>
            <p:nvPr/>
          </p:nvSpPr>
          <p:spPr>
            <a:xfrm>
              <a:off x="5511165" y="408432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5" name="그룹 94">
            <a:extLst>
              <a:ext uri="{FF2B5EF4-FFF2-40B4-BE49-F238E27FC236}">
                <a16:creationId xmlns="" xmlns:a16="http://schemas.microsoft.com/office/drawing/2014/main" id="{4B1CAFDD-AF5D-7056-F8CB-FEE08BBBAB01}"/>
              </a:ext>
            </a:extLst>
          </p:cNvPr>
          <p:cNvGrpSpPr/>
          <p:nvPr/>
        </p:nvGrpSpPr>
        <p:grpSpPr>
          <a:xfrm>
            <a:off x="5004597" y="3424281"/>
            <a:ext cx="194009" cy="909307"/>
            <a:chOff x="6128385" y="3116581"/>
            <a:chExt cx="219076" cy="1026794"/>
          </a:xfrm>
        </p:grpSpPr>
        <p:sp>
          <p:nvSpPr>
            <p:cNvPr id="76" name="타원 75">
              <a:extLst>
                <a:ext uri="{FF2B5EF4-FFF2-40B4-BE49-F238E27FC236}">
                  <a16:creationId xmlns="" xmlns:a16="http://schemas.microsoft.com/office/drawing/2014/main" id="{5BA0B72E-A516-51AB-9CE1-C7BA4BA54823}"/>
                </a:ext>
              </a:extLst>
            </p:cNvPr>
            <p:cNvSpPr/>
            <p:nvPr/>
          </p:nvSpPr>
          <p:spPr>
            <a:xfrm>
              <a:off x="6128385" y="311658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타원 80">
              <a:extLst>
                <a:ext uri="{FF2B5EF4-FFF2-40B4-BE49-F238E27FC236}">
                  <a16:creationId xmlns="" xmlns:a16="http://schemas.microsoft.com/office/drawing/2014/main" id="{F9A41656-156D-844A-5D9A-5F0DB4A131C8}"/>
                </a:ext>
              </a:extLst>
            </p:cNvPr>
            <p:cNvSpPr/>
            <p:nvPr/>
          </p:nvSpPr>
          <p:spPr>
            <a:xfrm>
              <a:off x="6128385" y="340233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타원 82">
              <a:extLst>
                <a:ext uri="{FF2B5EF4-FFF2-40B4-BE49-F238E27FC236}">
                  <a16:creationId xmlns="" xmlns:a16="http://schemas.microsoft.com/office/drawing/2014/main" id="{B9B13A80-42AC-CF55-DDC7-01295B55F021}"/>
                </a:ext>
              </a:extLst>
            </p:cNvPr>
            <p:cNvSpPr/>
            <p:nvPr/>
          </p:nvSpPr>
          <p:spPr>
            <a:xfrm>
              <a:off x="6128385" y="392430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4" name="그룹 93">
            <a:extLst>
              <a:ext uri="{FF2B5EF4-FFF2-40B4-BE49-F238E27FC236}">
                <a16:creationId xmlns="" xmlns:a16="http://schemas.microsoft.com/office/drawing/2014/main" id="{F1E5D965-71B0-CBE1-4381-C4CE965A8954}"/>
              </a:ext>
            </a:extLst>
          </p:cNvPr>
          <p:cNvGrpSpPr/>
          <p:nvPr/>
        </p:nvGrpSpPr>
        <p:grpSpPr>
          <a:xfrm>
            <a:off x="5602930" y="3424281"/>
            <a:ext cx="194009" cy="909307"/>
            <a:chOff x="6776085" y="3116581"/>
            <a:chExt cx="219076" cy="1026794"/>
          </a:xfrm>
        </p:grpSpPr>
        <p:sp>
          <p:nvSpPr>
            <p:cNvPr id="84" name="타원 83">
              <a:extLst>
                <a:ext uri="{FF2B5EF4-FFF2-40B4-BE49-F238E27FC236}">
                  <a16:creationId xmlns="" xmlns:a16="http://schemas.microsoft.com/office/drawing/2014/main" id="{0D1A630C-ACAA-A7EC-65C5-876959D2E619}"/>
                </a:ext>
              </a:extLst>
            </p:cNvPr>
            <p:cNvSpPr/>
            <p:nvPr/>
          </p:nvSpPr>
          <p:spPr>
            <a:xfrm>
              <a:off x="6776085" y="311658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a:extLst>
                <a:ext uri="{FF2B5EF4-FFF2-40B4-BE49-F238E27FC236}">
                  <a16:creationId xmlns="" xmlns:a16="http://schemas.microsoft.com/office/drawing/2014/main" id="{39F3DF7F-D6C0-F937-9CBC-0E9E70D97459}"/>
                </a:ext>
              </a:extLst>
            </p:cNvPr>
            <p:cNvSpPr/>
            <p:nvPr/>
          </p:nvSpPr>
          <p:spPr>
            <a:xfrm>
              <a:off x="6776085" y="340233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타원 85">
              <a:extLst>
                <a:ext uri="{FF2B5EF4-FFF2-40B4-BE49-F238E27FC236}">
                  <a16:creationId xmlns="" xmlns:a16="http://schemas.microsoft.com/office/drawing/2014/main" id="{05A80F33-9BC9-6503-483F-B2E3D2C51502}"/>
                </a:ext>
              </a:extLst>
            </p:cNvPr>
            <p:cNvSpPr/>
            <p:nvPr/>
          </p:nvSpPr>
          <p:spPr>
            <a:xfrm>
              <a:off x="6776085" y="392430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3" name="그룹 92">
            <a:extLst>
              <a:ext uri="{FF2B5EF4-FFF2-40B4-BE49-F238E27FC236}">
                <a16:creationId xmlns="" xmlns:a16="http://schemas.microsoft.com/office/drawing/2014/main" id="{A551B01A-B049-5E88-14F7-FA36DB8BF53B}"/>
              </a:ext>
            </a:extLst>
          </p:cNvPr>
          <p:cNvGrpSpPr/>
          <p:nvPr/>
        </p:nvGrpSpPr>
        <p:grpSpPr>
          <a:xfrm>
            <a:off x="6201262" y="3152774"/>
            <a:ext cx="194009" cy="1415415"/>
            <a:chOff x="7538085" y="2842261"/>
            <a:chExt cx="219076" cy="1598294"/>
          </a:xfrm>
        </p:grpSpPr>
        <p:sp>
          <p:nvSpPr>
            <p:cNvPr id="89" name="타원 88">
              <a:extLst>
                <a:ext uri="{FF2B5EF4-FFF2-40B4-BE49-F238E27FC236}">
                  <a16:creationId xmlns="" xmlns:a16="http://schemas.microsoft.com/office/drawing/2014/main" id="{6E277243-239F-C17B-5BA7-418D5D36635B}"/>
                </a:ext>
              </a:extLst>
            </p:cNvPr>
            <p:cNvSpPr/>
            <p:nvPr/>
          </p:nvSpPr>
          <p:spPr>
            <a:xfrm>
              <a:off x="7538085" y="284226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타원 89">
              <a:extLst>
                <a:ext uri="{FF2B5EF4-FFF2-40B4-BE49-F238E27FC236}">
                  <a16:creationId xmlns="" xmlns:a16="http://schemas.microsoft.com/office/drawing/2014/main" id="{C79ECF4B-47C3-C599-3811-5DB0D1799860}"/>
                </a:ext>
              </a:extLst>
            </p:cNvPr>
            <p:cNvSpPr/>
            <p:nvPr/>
          </p:nvSpPr>
          <p:spPr>
            <a:xfrm>
              <a:off x="7538085" y="312801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타원 90">
              <a:extLst>
                <a:ext uri="{FF2B5EF4-FFF2-40B4-BE49-F238E27FC236}">
                  <a16:creationId xmlns="" xmlns:a16="http://schemas.microsoft.com/office/drawing/2014/main" id="{A6E8B35E-78CA-1A21-6B7E-76C2E8785562}"/>
                </a:ext>
              </a:extLst>
            </p:cNvPr>
            <p:cNvSpPr/>
            <p:nvPr/>
          </p:nvSpPr>
          <p:spPr>
            <a:xfrm>
              <a:off x="7538085" y="367284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타원 91">
              <a:extLst>
                <a:ext uri="{FF2B5EF4-FFF2-40B4-BE49-F238E27FC236}">
                  <a16:creationId xmlns="" xmlns:a16="http://schemas.microsoft.com/office/drawing/2014/main" id="{931BF23F-FCC5-C3B4-121D-85988973420D}"/>
                </a:ext>
              </a:extLst>
            </p:cNvPr>
            <p:cNvSpPr/>
            <p:nvPr/>
          </p:nvSpPr>
          <p:spPr>
            <a:xfrm>
              <a:off x="7538085" y="4221481"/>
              <a:ext cx="219076" cy="2190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8" name="TextBox 97">
            <a:extLst>
              <a:ext uri="{FF2B5EF4-FFF2-40B4-BE49-F238E27FC236}">
                <a16:creationId xmlns="" xmlns:a16="http://schemas.microsoft.com/office/drawing/2014/main" id="{3387F4EC-A51D-C536-C100-70E1B11FC89D}"/>
              </a:ext>
            </a:extLst>
          </p:cNvPr>
          <p:cNvSpPr txBox="1"/>
          <p:nvPr/>
        </p:nvSpPr>
        <p:spPr>
          <a:xfrm rot="5400000">
            <a:off x="4396333" y="4070587"/>
            <a:ext cx="367408" cy="400110"/>
          </a:xfrm>
          <a:prstGeom prst="rect">
            <a:avLst/>
          </a:prstGeom>
          <a:noFill/>
        </p:spPr>
        <p:txBody>
          <a:bodyPr wrap="none" rtlCol="0">
            <a:spAutoFit/>
          </a:bodyPr>
          <a:lstStyle/>
          <a:p>
            <a:r>
              <a:rPr lang="en-US" altLang="ko-KR" sz="2000" dirty="0"/>
              <a:t>…</a:t>
            </a:r>
            <a:endParaRPr lang="ko-KR" altLang="en-US" sz="2000" dirty="0"/>
          </a:p>
        </p:txBody>
      </p:sp>
      <p:sp>
        <p:nvSpPr>
          <p:cNvPr id="99" name="TextBox 98">
            <a:extLst>
              <a:ext uri="{FF2B5EF4-FFF2-40B4-BE49-F238E27FC236}">
                <a16:creationId xmlns="" xmlns:a16="http://schemas.microsoft.com/office/drawing/2014/main" id="{0C102B81-FAB7-6BBD-DB3F-6BCD1B9758E6}"/>
              </a:ext>
            </a:extLst>
          </p:cNvPr>
          <p:cNvSpPr txBox="1"/>
          <p:nvPr/>
        </p:nvSpPr>
        <p:spPr>
          <a:xfrm rot="5400000">
            <a:off x="4990693" y="3817222"/>
            <a:ext cx="367408" cy="400110"/>
          </a:xfrm>
          <a:prstGeom prst="rect">
            <a:avLst/>
          </a:prstGeom>
          <a:noFill/>
        </p:spPr>
        <p:txBody>
          <a:bodyPr wrap="none" rtlCol="0">
            <a:spAutoFit/>
          </a:bodyPr>
          <a:lstStyle/>
          <a:p>
            <a:r>
              <a:rPr lang="en-US" altLang="ko-KR" sz="2000" dirty="0"/>
              <a:t>…</a:t>
            </a:r>
            <a:endParaRPr lang="ko-KR" altLang="en-US" sz="2000" dirty="0"/>
          </a:p>
        </p:txBody>
      </p:sp>
      <p:sp>
        <p:nvSpPr>
          <p:cNvPr id="103" name="TextBox 102">
            <a:extLst>
              <a:ext uri="{FF2B5EF4-FFF2-40B4-BE49-F238E27FC236}">
                <a16:creationId xmlns="" xmlns:a16="http://schemas.microsoft.com/office/drawing/2014/main" id="{A6F93610-4900-CA28-CC6D-51E93B20252C}"/>
              </a:ext>
            </a:extLst>
          </p:cNvPr>
          <p:cNvSpPr txBox="1"/>
          <p:nvPr/>
        </p:nvSpPr>
        <p:spPr>
          <a:xfrm rot="5400000">
            <a:off x="5585053" y="3824842"/>
            <a:ext cx="367408" cy="400110"/>
          </a:xfrm>
          <a:prstGeom prst="rect">
            <a:avLst/>
          </a:prstGeom>
          <a:noFill/>
        </p:spPr>
        <p:txBody>
          <a:bodyPr wrap="none" rtlCol="0">
            <a:spAutoFit/>
          </a:bodyPr>
          <a:lstStyle/>
          <a:p>
            <a:r>
              <a:rPr lang="en-US" altLang="ko-KR" sz="2000" dirty="0"/>
              <a:t>…</a:t>
            </a:r>
            <a:endParaRPr lang="ko-KR" altLang="en-US" sz="2000" dirty="0"/>
          </a:p>
        </p:txBody>
      </p:sp>
      <p:sp>
        <p:nvSpPr>
          <p:cNvPr id="106" name="TextBox 105">
            <a:extLst>
              <a:ext uri="{FF2B5EF4-FFF2-40B4-BE49-F238E27FC236}">
                <a16:creationId xmlns="" xmlns:a16="http://schemas.microsoft.com/office/drawing/2014/main" id="{A3396497-7404-0A87-7CAC-64FE4CA290BF}"/>
              </a:ext>
            </a:extLst>
          </p:cNvPr>
          <p:cNvSpPr txBox="1"/>
          <p:nvPr/>
        </p:nvSpPr>
        <p:spPr>
          <a:xfrm rot="5400000">
            <a:off x="6179413" y="3567667"/>
            <a:ext cx="367408" cy="400110"/>
          </a:xfrm>
          <a:prstGeom prst="rect">
            <a:avLst/>
          </a:prstGeom>
          <a:noFill/>
        </p:spPr>
        <p:txBody>
          <a:bodyPr wrap="none" rtlCol="0">
            <a:spAutoFit/>
          </a:bodyPr>
          <a:lstStyle/>
          <a:p>
            <a:r>
              <a:rPr lang="en-US" altLang="ko-KR" sz="2000" dirty="0"/>
              <a:t>…</a:t>
            </a:r>
            <a:endParaRPr lang="ko-KR" altLang="en-US" sz="2000" dirty="0"/>
          </a:p>
        </p:txBody>
      </p:sp>
      <p:sp>
        <p:nvSpPr>
          <p:cNvPr id="112" name="TextBox 111">
            <a:extLst>
              <a:ext uri="{FF2B5EF4-FFF2-40B4-BE49-F238E27FC236}">
                <a16:creationId xmlns="" xmlns:a16="http://schemas.microsoft.com/office/drawing/2014/main" id="{7B64500B-8AA0-EDA2-637D-7539AD97D966}"/>
              </a:ext>
            </a:extLst>
          </p:cNvPr>
          <p:cNvSpPr txBox="1"/>
          <p:nvPr/>
        </p:nvSpPr>
        <p:spPr>
          <a:xfrm>
            <a:off x="4825306" y="2700141"/>
            <a:ext cx="863763" cy="338554"/>
          </a:xfrm>
          <a:prstGeom prst="rect">
            <a:avLst/>
          </a:prstGeom>
          <a:noFill/>
        </p:spPr>
        <p:txBody>
          <a:bodyPr wrap="none" rtlCol="0">
            <a:spAutoFit/>
          </a:bodyPr>
          <a:lstStyle/>
          <a:p>
            <a:r>
              <a:rPr lang="en-US" altLang="ko-KR" sz="1600" b="1" dirty="0">
                <a:solidFill>
                  <a:schemeClr val="bg1"/>
                </a:solidFill>
              </a:rPr>
              <a:t>Training</a:t>
            </a:r>
            <a:endParaRPr lang="ko-KR" altLang="en-US" sz="1600" b="1" dirty="0">
              <a:solidFill>
                <a:schemeClr val="bg1"/>
              </a:solidFill>
            </a:endParaRPr>
          </a:p>
        </p:txBody>
      </p:sp>
      <p:sp>
        <p:nvSpPr>
          <p:cNvPr id="113" name="TextBox 112">
            <a:extLst>
              <a:ext uri="{FF2B5EF4-FFF2-40B4-BE49-F238E27FC236}">
                <a16:creationId xmlns="" xmlns:a16="http://schemas.microsoft.com/office/drawing/2014/main" id="{A7AEB493-7FC2-627D-A8DD-8D5B516709BF}"/>
              </a:ext>
            </a:extLst>
          </p:cNvPr>
          <p:cNvSpPr txBox="1"/>
          <p:nvPr/>
        </p:nvSpPr>
        <p:spPr>
          <a:xfrm>
            <a:off x="3984135" y="2999105"/>
            <a:ext cx="728084" cy="338554"/>
          </a:xfrm>
          <a:prstGeom prst="rect">
            <a:avLst/>
          </a:prstGeom>
          <a:noFill/>
        </p:spPr>
        <p:txBody>
          <a:bodyPr wrap="none" rtlCol="0">
            <a:spAutoFit/>
          </a:bodyPr>
          <a:lstStyle/>
          <a:p>
            <a:pPr algn="ctr"/>
            <a:r>
              <a:rPr lang="en-US" altLang="ko-KR" sz="1600" b="1" dirty="0"/>
              <a:t>EDMN</a:t>
            </a:r>
            <a:endParaRPr lang="ko-KR" altLang="en-US" sz="1600" b="1" dirty="0"/>
          </a:p>
        </p:txBody>
      </p:sp>
      <p:sp>
        <p:nvSpPr>
          <p:cNvPr id="114" name="직사각형 113">
            <a:extLst>
              <a:ext uri="{FF2B5EF4-FFF2-40B4-BE49-F238E27FC236}">
                <a16:creationId xmlns="" xmlns:a16="http://schemas.microsoft.com/office/drawing/2014/main" id="{87111DF0-9508-6B94-830C-542AB3CF1471}"/>
              </a:ext>
            </a:extLst>
          </p:cNvPr>
          <p:cNvSpPr/>
          <p:nvPr/>
        </p:nvSpPr>
        <p:spPr>
          <a:xfrm rot="16200000">
            <a:off x="6813215" y="3501389"/>
            <a:ext cx="1051560" cy="297180"/>
          </a:xfrm>
          <a:prstGeom prst="rect">
            <a:avLst/>
          </a:prstGeom>
        </p:spPr>
        <p:style>
          <a:lnRef idx="2">
            <a:schemeClr val="dk1"/>
          </a:lnRef>
          <a:fillRef idx="1">
            <a:schemeClr val="lt1"/>
          </a:fillRef>
          <a:effectRef idx="0">
            <a:schemeClr val="dk1"/>
          </a:effectRef>
          <a:fontRef idx="minor">
            <a:schemeClr val="dk1"/>
          </a:fontRef>
        </p:style>
        <p:txBody>
          <a:bodyPr lIns="0" tIns="0" rIns="0" bIns="72000" rtlCol="0" anchor="ctr"/>
          <a:lstStyle/>
          <a:p>
            <a:pPr algn="ctr"/>
            <a:r>
              <a:rPr lang="en-US" altLang="ko-KR" sz="1600" dirty="0"/>
              <a:t>argmax</a:t>
            </a:r>
            <a:endParaRPr lang="ko-KR" altLang="en-US" sz="1600" dirty="0"/>
          </a:p>
        </p:txBody>
      </p:sp>
      <p:sp>
        <p:nvSpPr>
          <p:cNvPr id="131" name="TextBox 130">
            <a:extLst>
              <a:ext uri="{FF2B5EF4-FFF2-40B4-BE49-F238E27FC236}">
                <a16:creationId xmlns="" xmlns:a16="http://schemas.microsoft.com/office/drawing/2014/main" id="{08865C38-CC04-31A5-9AD3-86E7ADCF8269}"/>
              </a:ext>
            </a:extLst>
          </p:cNvPr>
          <p:cNvSpPr txBox="1"/>
          <p:nvPr/>
        </p:nvSpPr>
        <p:spPr>
          <a:xfrm>
            <a:off x="8143549" y="3201113"/>
            <a:ext cx="1010148" cy="757130"/>
          </a:xfrm>
          <a:prstGeom prst="rect">
            <a:avLst/>
          </a:prstGeom>
          <a:noFill/>
        </p:spPr>
        <p:txBody>
          <a:bodyPr wrap="none" rtlCol="0">
            <a:spAutoFit/>
          </a:bodyPr>
          <a:lstStyle/>
          <a:p>
            <a:pPr algn="ctr">
              <a:lnSpc>
                <a:spcPct val="90000"/>
              </a:lnSpc>
            </a:pPr>
            <a:r>
              <a:rPr lang="en-US" altLang="ko-KR" sz="1600" dirty="0"/>
              <a:t>Corrected</a:t>
            </a:r>
            <a:br>
              <a:rPr lang="en-US" altLang="ko-KR" sz="1600" dirty="0"/>
            </a:br>
            <a:r>
              <a:rPr lang="en-US" altLang="ko-KR" sz="1600" dirty="0"/>
              <a:t>task</a:t>
            </a:r>
            <a:br>
              <a:rPr lang="en-US" altLang="ko-KR" sz="1600" dirty="0"/>
            </a:br>
            <a:r>
              <a:rPr lang="en-US" altLang="ko-KR" sz="1600" dirty="0"/>
              <a:t>result</a:t>
            </a:r>
            <a:endParaRPr lang="ko-KR" altLang="en-US" sz="1600" dirty="0"/>
          </a:p>
        </p:txBody>
      </p:sp>
      <p:sp>
        <p:nvSpPr>
          <p:cNvPr id="135" name="TextBox 134">
            <a:extLst>
              <a:ext uri="{FF2B5EF4-FFF2-40B4-BE49-F238E27FC236}">
                <a16:creationId xmlns="" xmlns:a16="http://schemas.microsoft.com/office/drawing/2014/main" id="{AD0B7FAB-79EB-955D-143D-DF06F5253208}"/>
              </a:ext>
            </a:extLst>
          </p:cNvPr>
          <p:cNvSpPr txBox="1"/>
          <p:nvPr/>
        </p:nvSpPr>
        <p:spPr>
          <a:xfrm>
            <a:off x="8157977" y="4035503"/>
            <a:ext cx="981294" cy="757130"/>
          </a:xfrm>
          <a:prstGeom prst="rect">
            <a:avLst/>
          </a:prstGeom>
          <a:noFill/>
        </p:spPr>
        <p:txBody>
          <a:bodyPr wrap="none" rtlCol="0">
            <a:spAutoFit/>
          </a:bodyPr>
          <a:lstStyle/>
          <a:p>
            <a:pPr algn="ctr">
              <a:lnSpc>
                <a:spcPct val="90000"/>
              </a:lnSpc>
            </a:pPr>
            <a:r>
              <a:rPr lang="en-US" altLang="ko-KR" sz="1600" dirty="0"/>
              <a:t>Critical</a:t>
            </a:r>
            <a:br>
              <a:rPr lang="en-US" altLang="ko-KR" sz="1600" dirty="0"/>
            </a:br>
            <a:r>
              <a:rPr lang="en-US" altLang="ko-KR" sz="1600" dirty="0"/>
              <a:t>error</a:t>
            </a:r>
            <a:br>
              <a:rPr lang="en-US" altLang="ko-KR" sz="1600" dirty="0"/>
            </a:br>
            <a:r>
              <a:rPr lang="en-US" altLang="ko-KR" sz="1600" dirty="0" smtClean="0"/>
              <a:t>detection</a:t>
            </a:r>
            <a:endParaRPr lang="ko-KR" altLang="en-US" sz="1600" dirty="0"/>
          </a:p>
        </p:txBody>
      </p:sp>
      <p:sp>
        <p:nvSpPr>
          <p:cNvPr id="136" name="화살표: 오른쪽 135">
            <a:extLst>
              <a:ext uri="{FF2B5EF4-FFF2-40B4-BE49-F238E27FC236}">
                <a16:creationId xmlns="" xmlns:a16="http://schemas.microsoft.com/office/drawing/2014/main" id="{E09A7A20-7C5B-892C-E0BD-50338AD784D8}"/>
              </a:ext>
            </a:extLst>
          </p:cNvPr>
          <p:cNvSpPr/>
          <p:nvPr/>
        </p:nvSpPr>
        <p:spPr>
          <a:xfrm>
            <a:off x="7703127" y="4335032"/>
            <a:ext cx="561109" cy="21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3" name="사각형: 둥근 모서리 142">
            <a:extLst>
              <a:ext uri="{FF2B5EF4-FFF2-40B4-BE49-F238E27FC236}">
                <a16:creationId xmlns="" xmlns:a16="http://schemas.microsoft.com/office/drawing/2014/main" id="{64CAD4C8-39FA-2535-4844-F662C1F32F92}"/>
              </a:ext>
            </a:extLst>
          </p:cNvPr>
          <p:cNvSpPr/>
          <p:nvPr/>
        </p:nvSpPr>
        <p:spPr>
          <a:xfrm>
            <a:off x="214914" y="3124198"/>
            <a:ext cx="1784216" cy="14439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dirty="0"/>
              <a:t>CNN</a:t>
            </a:r>
            <a:br>
              <a:rPr lang="en-US" altLang="ko-KR" dirty="0"/>
            </a:br>
            <a:r>
              <a:rPr lang="en-US" altLang="ko-KR" dirty="0"/>
              <a:t>(protection target)</a:t>
            </a:r>
            <a:endParaRPr lang="ko-KR" altLang="en-US" dirty="0"/>
          </a:p>
        </p:txBody>
      </p:sp>
      <p:sp>
        <p:nvSpPr>
          <p:cNvPr id="150" name="화살표: 오른쪽 149">
            <a:extLst>
              <a:ext uri="{FF2B5EF4-FFF2-40B4-BE49-F238E27FC236}">
                <a16:creationId xmlns="" xmlns:a16="http://schemas.microsoft.com/office/drawing/2014/main" id="{3AF3FE51-DE03-8A18-8053-17905DDEB900}"/>
              </a:ext>
            </a:extLst>
          </p:cNvPr>
          <p:cNvSpPr/>
          <p:nvPr/>
        </p:nvSpPr>
        <p:spPr>
          <a:xfrm>
            <a:off x="2116734" y="3666198"/>
            <a:ext cx="349375" cy="276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1" name="화살표: 오른쪽 150">
            <a:extLst>
              <a:ext uri="{FF2B5EF4-FFF2-40B4-BE49-F238E27FC236}">
                <a16:creationId xmlns="" xmlns:a16="http://schemas.microsoft.com/office/drawing/2014/main" id="{CA51C265-8AC1-7502-269A-B7119743590F}"/>
              </a:ext>
            </a:extLst>
          </p:cNvPr>
          <p:cNvSpPr/>
          <p:nvPr/>
        </p:nvSpPr>
        <p:spPr>
          <a:xfrm>
            <a:off x="3564076" y="3666198"/>
            <a:ext cx="349375" cy="276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7" name="TextBox 156">
            <a:extLst>
              <a:ext uri="{FF2B5EF4-FFF2-40B4-BE49-F238E27FC236}">
                <a16:creationId xmlns="" xmlns:a16="http://schemas.microsoft.com/office/drawing/2014/main" id="{ECB9F55D-52A3-10E9-CA12-93B2D14484BC}"/>
              </a:ext>
            </a:extLst>
          </p:cNvPr>
          <p:cNvSpPr txBox="1"/>
          <p:nvPr/>
        </p:nvSpPr>
        <p:spPr>
          <a:xfrm>
            <a:off x="2480064" y="3444804"/>
            <a:ext cx="1002069" cy="757130"/>
          </a:xfrm>
          <a:prstGeom prst="rect">
            <a:avLst/>
          </a:prstGeom>
          <a:noFill/>
        </p:spPr>
        <p:txBody>
          <a:bodyPr wrap="none" rtlCol="0">
            <a:spAutoFit/>
          </a:bodyPr>
          <a:lstStyle/>
          <a:p>
            <a:pPr algn="ctr">
              <a:lnSpc>
                <a:spcPct val="90000"/>
              </a:lnSpc>
            </a:pPr>
            <a:r>
              <a:rPr lang="en-US" altLang="ko-KR" sz="1600" dirty="0"/>
              <a:t>Feature</a:t>
            </a:r>
            <a:br>
              <a:rPr lang="en-US" altLang="ko-KR" sz="1600" dirty="0"/>
            </a:br>
            <a:r>
              <a:rPr lang="en-US" altLang="ko-KR" sz="1600" dirty="0"/>
              <a:t>activation</a:t>
            </a:r>
            <a:br>
              <a:rPr lang="en-US" altLang="ko-KR" sz="1600" dirty="0"/>
            </a:br>
            <a:r>
              <a:rPr lang="en-US" altLang="ko-KR" sz="1600" dirty="0"/>
              <a:t>trace</a:t>
            </a:r>
            <a:endParaRPr lang="ko-KR" altLang="en-US" sz="1600" dirty="0"/>
          </a:p>
        </p:txBody>
      </p:sp>
      <p:cxnSp>
        <p:nvCxnSpPr>
          <p:cNvPr id="169" name="직선 화살표 연결선 168">
            <a:extLst>
              <a:ext uri="{FF2B5EF4-FFF2-40B4-BE49-F238E27FC236}">
                <a16:creationId xmlns="" xmlns:a16="http://schemas.microsoft.com/office/drawing/2014/main" id="{03FB1E1A-3A0F-5A98-019D-4753E0C443F0}"/>
              </a:ext>
            </a:extLst>
          </p:cNvPr>
          <p:cNvCxnSpPr>
            <a:cxnSpLocks/>
          </p:cNvCxnSpPr>
          <p:nvPr/>
        </p:nvCxnSpPr>
        <p:spPr>
          <a:xfrm>
            <a:off x="4076700" y="3503469"/>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직선 화살표 연결선 174">
            <a:extLst>
              <a:ext uri="{FF2B5EF4-FFF2-40B4-BE49-F238E27FC236}">
                <a16:creationId xmlns="" xmlns:a16="http://schemas.microsoft.com/office/drawing/2014/main" id="{A9F89ECA-7D70-F4AF-AC2B-E7CA9E677843}"/>
              </a:ext>
            </a:extLst>
          </p:cNvPr>
          <p:cNvCxnSpPr>
            <a:cxnSpLocks/>
          </p:cNvCxnSpPr>
          <p:nvPr/>
        </p:nvCxnSpPr>
        <p:spPr>
          <a:xfrm>
            <a:off x="4076700" y="3766706"/>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직선 화살표 연결선 176">
            <a:extLst>
              <a:ext uri="{FF2B5EF4-FFF2-40B4-BE49-F238E27FC236}">
                <a16:creationId xmlns="" xmlns:a16="http://schemas.microsoft.com/office/drawing/2014/main" id="{543778E4-E410-3634-B022-2D0465A2F265}"/>
              </a:ext>
            </a:extLst>
          </p:cNvPr>
          <p:cNvCxnSpPr>
            <a:cxnSpLocks/>
          </p:cNvCxnSpPr>
          <p:nvPr/>
        </p:nvCxnSpPr>
        <p:spPr>
          <a:xfrm>
            <a:off x="4076700" y="4016088"/>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직선 화살표 연결선 189">
            <a:extLst>
              <a:ext uri="{FF2B5EF4-FFF2-40B4-BE49-F238E27FC236}">
                <a16:creationId xmlns="" xmlns:a16="http://schemas.microsoft.com/office/drawing/2014/main" id="{7EB5AC28-A3DB-E308-BA9A-68BB40177915}"/>
              </a:ext>
            </a:extLst>
          </p:cNvPr>
          <p:cNvCxnSpPr>
            <a:cxnSpLocks/>
          </p:cNvCxnSpPr>
          <p:nvPr/>
        </p:nvCxnSpPr>
        <p:spPr>
          <a:xfrm>
            <a:off x="4076700" y="4494070"/>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0" name="그룹 199">
            <a:extLst>
              <a:ext uri="{FF2B5EF4-FFF2-40B4-BE49-F238E27FC236}">
                <a16:creationId xmlns="" xmlns:a16="http://schemas.microsoft.com/office/drawing/2014/main" id="{0E129B8B-C1D0-81E0-E5A7-56B50D501B4D}"/>
              </a:ext>
            </a:extLst>
          </p:cNvPr>
          <p:cNvGrpSpPr/>
          <p:nvPr/>
        </p:nvGrpSpPr>
        <p:grpSpPr>
          <a:xfrm>
            <a:off x="6457949" y="3249777"/>
            <a:ext cx="663287" cy="743212"/>
            <a:chOff x="6457949" y="3249777"/>
            <a:chExt cx="280555" cy="743212"/>
          </a:xfrm>
        </p:grpSpPr>
        <p:cxnSp>
          <p:nvCxnSpPr>
            <p:cNvPr id="191" name="직선 화살표 연결선 190">
              <a:extLst>
                <a:ext uri="{FF2B5EF4-FFF2-40B4-BE49-F238E27FC236}">
                  <a16:creationId xmlns="" xmlns:a16="http://schemas.microsoft.com/office/drawing/2014/main" id="{36C0B27B-34A4-CAA8-5FD9-0A5DEFEF3C01}"/>
                </a:ext>
              </a:extLst>
            </p:cNvPr>
            <p:cNvCxnSpPr>
              <a:cxnSpLocks/>
            </p:cNvCxnSpPr>
            <p:nvPr/>
          </p:nvCxnSpPr>
          <p:spPr>
            <a:xfrm>
              <a:off x="6457949" y="3249777"/>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직선 화살표 연결선 191">
              <a:extLst>
                <a:ext uri="{FF2B5EF4-FFF2-40B4-BE49-F238E27FC236}">
                  <a16:creationId xmlns="" xmlns:a16="http://schemas.microsoft.com/office/drawing/2014/main" id="{2FAE1ECF-CA95-7F1B-9C63-A1853B61EB32}"/>
                </a:ext>
              </a:extLst>
            </p:cNvPr>
            <p:cNvCxnSpPr>
              <a:cxnSpLocks/>
            </p:cNvCxnSpPr>
            <p:nvPr/>
          </p:nvCxnSpPr>
          <p:spPr>
            <a:xfrm>
              <a:off x="6457949" y="3495234"/>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직선 화살표 연결선 192">
              <a:extLst>
                <a:ext uri="{FF2B5EF4-FFF2-40B4-BE49-F238E27FC236}">
                  <a16:creationId xmlns="" xmlns:a16="http://schemas.microsoft.com/office/drawing/2014/main" id="{E803E90B-BD4D-D4D9-F019-DA41558E0696}"/>
                </a:ext>
              </a:extLst>
            </p:cNvPr>
            <p:cNvCxnSpPr>
              <a:cxnSpLocks/>
            </p:cNvCxnSpPr>
            <p:nvPr/>
          </p:nvCxnSpPr>
          <p:spPr>
            <a:xfrm>
              <a:off x="6457949" y="3992989"/>
              <a:ext cx="28055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5" name="직선 화살표 연결선 194">
            <a:extLst>
              <a:ext uri="{FF2B5EF4-FFF2-40B4-BE49-F238E27FC236}">
                <a16:creationId xmlns="" xmlns:a16="http://schemas.microsoft.com/office/drawing/2014/main" id="{97A03D98-977B-4A6E-10BC-A4885544F469}"/>
              </a:ext>
            </a:extLst>
          </p:cNvPr>
          <p:cNvCxnSpPr>
            <a:cxnSpLocks/>
          </p:cNvCxnSpPr>
          <p:nvPr/>
        </p:nvCxnSpPr>
        <p:spPr>
          <a:xfrm>
            <a:off x="6428816" y="4464045"/>
            <a:ext cx="2075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직사각형 127">
            <a:extLst>
              <a:ext uri="{FF2B5EF4-FFF2-40B4-BE49-F238E27FC236}">
                <a16:creationId xmlns="" xmlns:a16="http://schemas.microsoft.com/office/drawing/2014/main" id="{FD17442E-4F67-2D98-437E-D9B5A3C639E6}"/>
              </a:ext>
            </a:extLst>
          </p:cNvPr>
          <p:cNvSpPr/>
          <p:nvPr/>
        </p:nvSpPr>
        <p:spPr>
          <a:xfrm>
            <a:off x="6655619" y="4319351"/>
            <a:ext cx="1051560" cy="297180"/>
          </a:xfrm>
          <a:prstGeom prst="rect">
            <a:avLst/>
          </a:prstGeom>
        </p:spPr>
        <p:style>
          <a:lnRef idx="2">
            <a:schemeClr val="dk1"/>
          </a:lnRef>
          <a:fillRef idx="1">
            <a:schemeClr val="lt1"/>
          </a:fillRef>
          <a:effectRef idx="0">
            <a:schemeClr val="dk1"/>
          </a:effectRef>
          <a:fontRef idx="minor">
            <a:schemeClr val="dk1"/>
          </a:fontRef>
        </p:style>
        <p:txBody>
          <a:bodyPr lIns="0" tIns="0" rIns="0" bIns="72000" rtlCol="0" anchor="ctr"/>
          <a:lstStyle/>
          <a:p>
            <a:pPr algn="ctr"/>
            <a:r>
              <a:rPr lang="en-US" altLang="ko-KR" sz="1600" dirty="0"/>
              <a:t>&gt; threshold</a:t>
            </a:r>
            <a:endParaRPr lang="ko-KR" altLang="en-US" sz="1600" dirty="0"/>
          </a:p>
        </p:txBody>
      </p:sp>
      <p:cxnSp>
        <p:nvCxnSpPr>
          <p:cNvPr id="204" name="직선 연결선 203">
            <a:extLst>
              <a:ext uri="{FF2B5EF4-FFF2-40B4-BE49-F238E27FC236}">
                <a16:creationId xmlns="" xmlns:a16="http://schemas.microsoft.com/office/drawing/2014/main" id="{1E5258A7-887F-3587-21B2-D51C0D01A771}"/>
              </a:ext>
            </a:extLst>
          </p:cNvPr>
          <p:cNvCxnSpPr>
            <a:stCxn id="68" idx="6"/>
            <a:endCxn id="76" idx="2"/>
          </p:cNvCxnSpPr>
          <p:nvPr/>
        </p:nvCxnSpPr>
        <p:spPr>
          <a:xfrm>
            <a:off x="4600274" y="3510148"/>
            <a:ext cx="404323" cy="11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직선 연결선 207">
            <a:extLst>
              <a:ext uri="{FF2B5EF4-FFF2-40B4-BE49-F238E27FC236}">
                <a16:creationId xmlns="" xmlns:a16="http://schemas.microsoft.com/office/drawing/2014/main" id="{366F6740-A6CC-1472-CD51-BD19271B2824}"/>
              </a:ext>
            </a:extLst>
          </p:cNvPr>
          <p:cNvCxnSpPr>
            <a:endCxn id="81" idx="2"/>
          </p:cNvCxnSpPr>
          <p:nvPr/>
        </p:nvCxnSpPr>
        <p:spPr>
          <a:xfrm>
            <a:off x="4606636" y="3505200"/>
            <a:ext cx="397961" cy="2691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직선 연결선 210">
            <a:extLst>
              <a:ext uri="{FF2B5EF4-FFF2-40B4-BE49-F238E27FC236}">
                <a16:creationId xmlns="" xmlns:a16="http://schemas.microsoft.com/office/drawing/2014/main" id="{979593AF-CFE3-437B-16B9-1CF43B075583}"/>
              </a:ext>
            </a:extLst>
          </p:cNvPr>
          <p:cNvCxnSpPr>
            <a:endCxn id="83" idx="2"/>
          </p:cNvCxnSpPr>
          <p:nvPr/>
        </p:nvCxnSpPr>
        <p:spPr>
          <a:xfrm>
            <a:off x="4600274" y="3502831"/>
            <a:ext cx="404323" cy="7337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직선 연결선 211">
            <a:extLst>
              <a:ext uri="{FF2B5EF4-FFF2-40B4-BE49-F238E27FC236}">
                <a16:creationId xmlns="" xmlns:a16="http://schemas.microsoft.com/office/drawing/2014/main" id="{D3983DCF-9C0A-14DC-47C7-1F8E3DAAEAF8}"/>
              </a:ext>
            </a:extLst>
          </p:cNvPr>
          <p:cNvCxnSpPr/>
          <p:nvPr/>
        </p:nvCxnSpPr>
        <p:spPr>
          <a:xfrm>
            <a:off x="4607089" y="3766903"/>
            <a:ext cx="404323" cy="11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직선 연결선 212">
            <a:extLst>
              <a:ext uri="{FF2B5EF4-FFF2-40B4-BE49-F238E27FC236}">
                <a16:creationId xmlns="" xmlns:a16="http://schemas.microsoft.com/office/drawing/2014/main" id="{03C28331-C9AE-C126-E9F7-DE4A4A0576F3}"/>
              </a:ext>
            </a:extLst>
          </p:cNvPr>
          <p:cNvCxnSpPr>
            <a:cxnSpLocks/>
            <a:endCxn id="83" idx="2"/>
          </p:cNvCxnSpPr>
          <p:nvPr/>
        </p:nvCxnSpPr>
        <p:spPr>
          <a:xfrm>
            <a:off x="4613451" y="3761955"/>
            <a:ext cx="391146" cy="474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직선 연결선 213">
            <a:extLst>
              <a:ext uri="{FF2B5EF4-FFF2-40B4-BE49-F238E27FC236}">
                <a16:creationId xmlns="" xmlns:a16="http://schemas.microsoft.com/office/drawing/2014/main" id="{D2E42C71-7450-B40D-647C-7BCB7E0024C7}"/>
              </a:ext>
            </a:extLst>
          </p:cNvPr>
          <p:cNvCxnSpPr>
            <a:cxnSpLocks/>
            <a:endCxn id="76" idx="2"/>
          </p:cNvCxnSpPr>
          <p:nvPr/>
        </p:nvCxnSpPr>
        <p:spPr>
          <a:xfrm flipV="1">
            <a:off x="4607089" y="3521285"/>
            <a:ext cx="397508" cy="238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직선 연결선 216">
            <a:extLst>
              <a:ext uri="{FF2B5EF4-FFF2-40B4-BE49-F238E27FC236}">
                <a16:creationId xmlns="" xmlns:a16="http://schemas.microsoft.com/office/drawing/2014/main" id="{B6E4D991-14B3-9F53-C651-4DB485B12B94}"/>
              </a:ext>
            </a:extLst>
          </p:cNvPr>
          <p:cNvCxnSpPr>
            <a:cxnSpLocks/>
            <a:endCxn id="83" idx="2"/>
          </p:cNvCxnSpPr>
          <p:nvPr/>
        </p:nvCxnSpPr>
        <p:spPr>
          <a:xfrm>
            <a:off x="4593276" y="4022247"/>
            <a:ext cx="411321" cy="214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직선 연결선 217">
            <a:extLst>
              <a:ext uri="{FF2B5EF4-FFF2-40B4-BE49-F238E27FC236}">
                <a16:creationId xmlns="" xmlns:a16="http://schemas.microsoft.com/office/drawing/2014/main" id="{9A062956-C0FB-0CB2-090A-013A778A640F}"/>
              </a:ext>
            </a:extLst>
          </p:cNvPr>
          <p:cNvCxnSpPr>
            <a:cxnSpLocks/>
            <a:endCxn id="76" idx="2"/>
          </p:cNvCxnSpPr>
          <p:nvPr/>
        </p:nvCxnSpPr>
        <p:spPr>
          <a:xfrm flipV="1">
            <a:off x="4599638" y="3521285"/>
            <a:ext cx="404959" cy="496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직선 연결선 218">
            <a:extLst>
              <a:ext uri="{FF2B5EF4-FFF2-40B4-BE49-F238E27FC236}">
                <a16:creationId xmlns="" xmlns:a16="http://schemas.microsoft.com/office/drawing/2014/main" id="{AB0DB6B8-6C54-0C66-8A5F-8423FA90B9BA}"/>
              </a:ext>
            </a:extLst>
          </p:cNvPr>
          <p:cNvCxnSpPr>
            <a:cxnSpLocks/>
          </p:cNvCxnSpPr>
          <p:nvPr/>
        </p:nvCxnSpPr>
        <p:spPr>
          <a:xfrm flipV="1">
            <a:off x="4593276" y="3776629"/>
            <a:ext cx="397508" cy="238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직선 연결선 221">
            <a:extLst>
              <a:ext uri="{FF2B5EF4-FFF2-40B4-BE49-F238E27FC236}">
                <a16:creationId xmlns="" xmlns:a16="http://schemas.microsoft.com/office/drawing/2014/main" id="{734F1B81-290A-8F2C-A384-9DC088B7E575}"/>
              </a:ext>
            </a:extLst>
          </p:cNvPr>
          <p:cNvCxnSpPr>
            <a:cxnSpLocks/>
            <a:endCxn id="81" idx="2"/>
          </p:cNvCxnSpPr>
          <p:nvPr/>
        </p:nvCxnSpPr>
        <p:spPr>
          <a:xfrm flipV="1">
            <a:off x="4597248" y="3774339"/>
            <a:ext cx="407349" cy="744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직선 연결선 222">
            <a:extLst>
              <a:ext uri="{FF2B5EF4-FFF2-40B4-BE49-F238E27FC236}">
                <a16:creationId xmlns="" xmlns:a16="http://schemas.microsoft.com/office/drawing/2014/main" id="{D0FFA90D-033C-B001-EC82-7CA4AAF590CE}"/>
              </a:ext>
            </a:extLst>
          </p:cNvPr>
          <p:cNvCxnSpPr>
            <a:cxnSpLocks/>
            <a:endCxn id="76" idx="2"/>
          </p:cNvCxnSpPr>
          <p:nvPr/>
        </p:nvCxnSpPr>
        <p:spPr>
          <a:xfrm flipV="1">
            <a:off x="4603610" y="3521285"/>
            <a:ext cx="400987" cy="992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직선 연결선 223">
            <a:extLst>
              <a:ext uri="{FF2B5EF4-FFF2-40B4-BE49-F238E27FC236}">
                <a16:creationId xmlns="" xmlns:a16="http://schemas.microsoft.com/office/drawing/2014/main" id="{E51E869A-4DED-69B2-BF8D-AC43ED80CB3F}"/>
              </a:ext>
            </a:extLst>
          </p:cNvPr>
          <p:cNvCxnSpPr>
            <a:cxnSpLocks/>
            <a:endCxn id="83" idx="2"/>
          </p:cNvCxnSpPr>
          <p:nvPr/>
        </p:nvCxnSpPr>
        <p:spPr>
          <a:xfrm flipV="1">
            <a:off x="4597248" y="4236585"/>
            <a:ext cx="407349" cy="275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7" name="그룹 236">
            <a:extLst>
              <a:ext uri="{FF2B5EF4-FFF2-40B4-BE49-F238E27FC236}">
                <a16:creationId xmlns="" xmlns:a16="http://schemas.microsoft.com/office/drawing/2014/main" id="{353DFD74-0797-64BD-5E06-7E13E5F19B2B}"/>
              </a:ext>
            </a:extLst>
          </p:cNvPr>
          <p:cNvGrpSpPr/>
          <p:nvPr/>
        </p:nvGrpSpPr>
        <p:grpSpPr>
          <a:xfrm>
            <a:off x="5198606" y="3521285"/>
            <a:ext cx="405558" cy="715300"/>
            <a:chOff x="5198606" y="3521285"/>
            <a:chExt cx="405558" cy="715300"/>
          </a:xfrm>
        </p:grpSpPr>
        <p:cxnSp>
          <p:nvCxnSpPr>
            <p:cNvPr id="229" name="직선 연결선 228">
              <a:extLst>
                <a:ext uri="{FF2B5EF4-FFF2-40B4-BE49-F238E27FC236}">
                  <a16:creationId xmlns="" xmlns:a16="http://schemas.microsoft.com/office/drawing/2014/main" id="{59FA3CD6-F3CD-80FA-FBDF-DC9A56DBAEBD}"/>
                </a:ext>
              </a:extLst>
            </p:cNvPr>
            <p:cNvCxnSpPr>
              <a:cxnSpLocks/>
            </p:cNvCxnSpPr>
            <p:nvPr/>
          </p:nvCxnSpPr>
          <p:spPr>
            <a:xfrm>
              <a:off x="5198606" y="3523613"/>
              <a:ext cx="4055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직선 연결선 230">
              <a:extLst>
                <a:ext uri="{FF2B5EF4-FFF2-40B4-BE49-F238E27FC236}">
                  <a16:creationId xmlns="" xmlns:a16="http://schemas.microsoft.com/office/drawing/2014/main" id="{7C2E4B5B-34C8-7A6C-1BA1-ADA989455544}"/>
                </a:ext>
              </a:extLst>
            </p:cNvPr>
            <p:cNvCxnSpPr>
              <a:cxnSpLocks/>
              <a:stCxn id="76" idx="6"/>
              <a:endCxn id="85" idx="2"/>
            </p:cNvCxnSpPr>
            <p:nvPr/>
          </p:nvCxnSpPr>
          <p:spPr>
            <a:xfrm>
              <a:off x="5198606" y="3521285"/>
              <a:ext cx="404324" cy="253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직선 연결선 233">
              <a:extLst>
                <a:ext uri="{FF2B5EF4-FFF2-40B4-BE49-F238E27FC236}">
                  <a16:creationId xmlns="" xmlns:a16="http://schemas.microsoft.com/office/drawing/2014/main" id="{F036951F-14CC-B662-F40E-2B57046348C6}"/>
                </a:ext>
              </a:extLst>
            </p:cNvPr>
            <p:cNvCxnSpPr>
              <a:cxnSpLocks/>
              <a:stCxn id="76" idx="6"/>
              <a:endCxn id="86" idx="2"/>
            </p:cNvCxnSpPr>
            <p:nvPr/>
          </p:nvCxnSpPr>
          <p:spPr>
            <a:xfrm>
              <a:off x="5198606" y="3521285"/>
              <a:ext cx="404324" cy="71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 name="그룹 237">
            <a:extLst>
              <a:ext uri="{FF2B5EF4-FFF2-40B4-BE49-F238E27FC236}">
                <a16:creationId xmlns="" xmlns:a16="http://schemas.microsoft.com/office/drawing/2014/main" id="{E854F77C-8396-3402-9D71-A159D344260B}"/>
              </a:ext>
            </a:extLst>
          </p:cNvPr>
          <p:cNvGrpSpPr/>
          <p:nvPr/>
        </p:nvGrpSpPr>
        <p:grpSpPr>
          <a:xfrm flipV="1">
            <a:off x="5192256" y="3521285"/>
            <a:ext cx="410674" cy="715300"/>
            <a:chOff x="5198606" y="3521285"/>
            <a:chExt cx="410674" cy="715300"/>
          </a:xfrm>
        </p:grpSpPr>
        <p:cxnSp>
          <p:nvCxnSpPr>
            <p:cNvPr id="239" name="직선 연결선 238">
              <a:extLst>
                <a:ext uri="{FF2B5EF4-FFF2-40B4-BE49-F238E27FC236}">
                  <a16:creationId xmlns="" xmlns:a16="http://schemas.microsoft.com/office/drawing/2014/main" id="{18BE9F58-39BE-6FAC-A202-A5F5DC3E2E77}"/>
                </a:ext>
              </a:extLst>
            </p:cNvPr>
            <p:cNvCxnSpPr>
              <a:cxnSpLocks/>
            </p:cNvCxnSpPr>
            <p:nvPr/>
          </p:nvCxnSpPr>
          <p:spPr>
            <a:xfrm>
              <a:off x="5198606" y="3523613"/>
              <a:ext cx="4055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직선 연결선 239">
              <a:extLst>
                <a:ext uri="{FF2B5EF4-FFF2-40B4-BE49-F238E27FC236}">
                  <a16:creationId xmlns="" xmlns:a16="http://schemas.microsoft.com/office/drawing/2014/main" id="{CD7F9213-9345-0343-294D-F5F902CADD14}"/>
                </a:ext>
              </a:extLst>
            </p:cNvPr>
            <p:cNvCxnSpPr>
              <a:cxnSpLocks/>
              <a:endCxn id="85" idx="2"/>
            </p:cNvCxnSpPr>
            <p:nvPr/>
          </p:nvCxnSpPr>
          <p:spPr>
            <a:xfrm>
              <a:off x="5198606" y="3521285"/>
              <a:ext cx="410674" cy="46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직선 연결선 240">
              <a:extLst>
                <a:ext uri="{FF2B5EF4-FFF2-40B4-BE49-F238E27FC236}">
                  <a16:creationId xmlns="" xmlns:a16="http://schemas.microsoft.com/office/drawing/2014/main" id="{2E16D0D3-A416-5CA0-3591-9036CE06EAEA}"/>
                </a:ext>
              </a:extLst>
            </p:cNvPr>
            <p:cNvCxnSpPr>
              <a:cxnSpLocks/>
            </p:cNvCxnSpPr>
            <p:nvPr/>
          </p:nvCxnSpPr>
          <p:spPr>
            <a:xfrm>
              <a:off x="5198606" y="3521285"/>
              <a:ext cx="404324" cy="715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그룹 242">
            <a:extLst>
              <a:ext uri="{FF2B5EF4-FFF2-40B4-BE49-F238E27FC236}">
                <a16:creationId xmlns="" xmlns:a16="http://schemas.microsoft.com/office/drawing/2014/main" id="{A8C53619-4443-EB2B-B17D-AAD1F2D26588}"/>
              </a:ext>
            </a:extLst>
          </p:cNvPr>
          <p:cNvGrpSpPr/>
          <p:nvPr/>
        </p:nvGrpSpPr>
        <p:grpSpPr>
          <a:xfrm>
            <a:off x="5196087" y="3521285"/>
            <a:ext cx="406843" cy="715300"/>
            <a:chOff x="5198606" y="3270150"/>
            <a:chExt cx="406843" cy="715300"/>
          </a:xfrm>
        </p:grpSpPr>
        <p:cxnSp>
          <p:nvCxnSpPr>
            <p:cNvPr id="244" name="직선 연결선 243">
              <a:extLst>
                <a:ext uri="{FF2B5EF4-FFF2-40B4-BE49-F238E27FC236}">
                  <a16:creationId xmlns="" xmlns:a16="http://schemas.microsoft.com/office/drawing/2014/main" id="{029056AD-41ED-F7EA-7F81-AD98F1EB888B}"/>
                </a:ext>
              </a:extLst>
            </p:cNvPr>
            <p:cNvCxnSpPr>
              <a:cxnSpLocks/>
            </p:cNvCxnSpPr>
            <p:nvPr/>
          </p:nvCxnSpPr>
          <p:spPr>
            <a:xfrm>
              <a:off x="5198606" y="3523613"/>
              <a:ext cx="4055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직선 연결선 244">
              <a:extLst>
                <a:ext uri="{FF2B5EF4-FFF2-40B4-BE49-F238E27FC236}">
                  <a16:creationId xmlns="" xmlns:a16="http://schemas.microsoft.com/office/drawing/2014/main" id="{C47703C0-29F9-A6CD-5637-C14A031EC2C5}"/>
                </a:ext>
              </a:extLst>
            </p:cNvPr>
            <p:cNvCxnSpPr>
              <a:cxnSpLocks/>
              <a:endCxn id="86" idx="2"/>
            </p:cNvCxnSpPr>
            <p:nvPr/>
          </p:nvCxnSpPr>
          <p:spPr>
            <a:xfrm>
              <a:off x="5198606" y="3521285"/>
              <a:ext cx="406843" cy="464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직선 연결선 245">
              <a:extLst>
                <a:ext uri="{FF2B5EF4-FFF2-40B4-BE49-F238E27FC236}">
                  <a16:creationId xmlns="" xmlns:a16="http://schemas.microsoft.com/office/drawing/2014/main" id="{4170D3C3-0EF2-6357-FE22-4C9D4572C019}"/>
                </a:ext>
              </a:extLst>
            </p:cNvPr>
            <p:cNvCxnSpPr>
              <a:cxnSpLocks/>
              <a:endCxn id="84" idx="2"/>
            </p:cNvCxnSpPr>
            <p:nvPr/>
          </p:nvCxnSpPr>
          <p:spPr>
            <a:xfrm flipV="1">
              <a:off x="5198606" y="3270150"/>
              <a:ext cx="406843" cy="251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그룹 257">
            <a:extLst>
              <a:ext uri="{FF2B5EF4-FFF2-40B4-BE49-F238E27FC236}">
                <a16:creationId xmlns="" xmlns:a16="http://schemas.microsoft.com/office/drawing/2014/main" id="{B8BB9C3C-0585-18D5-2AD3-8D6306093F8E}"/>
              </a:ext>
            </a:extLst>
          </p:cNvPr>
          <p:cNvGrpSpPr/>
          <p:nvPr/>
        </p:nvGrpSpPr>
        <p:grpSpPr>
          <a:xfrm>
            <a:off x="5798335" y="3249778"/>
            <a:ext cx="402927" cy="1221408"/>
            <a:chOff x="5798335" y="3249778"/>
            <a:chExt cx="402927" cy="1221408"/>
          </a:xfrm>
        </p:grpSpPr>
        <p:grpSp>
          <p:nvGrpSpPr>
            <p:cNvPr id="249" name="그룹 248">
              <a:extLst>
                <a:ext uri="{FF2B5EF4-FFF2-40B4-BE49-F238E27FC236}">
                  <a16:creationId xmlns="" xmlns:a16="http://schemas.microsoft.com/office/drawing/2014/main" id="{2009CD9E-9E5D-ABBC-F53B-A1F3F44DA5C1}"/>
                </a:ext>
              </a:extLst>
            </p:cNvPr>
            <p:cNvGrpSpPr/>
            <p:nvPr/>
          </p:nvGrpSpPr>
          <p:grpSpPr>
            <a:xfrm>
              <a:off x="5798992" y="3249778"/>
              <a:ext cx="402270" cy="735544"/>
              <a:chOff x="5198606" y="3249779"/>
              <a:chExt cx="402270" cy="735544"/>
            </a:xfrm>
          </p:grpSpPr>
          <p:cxnSp>
            <p:nvCxnSpPr>
              <p:cNvPr id="250" name="직선 연결선 249">
                <a:extLst>
                  <a:ext uri="{FF2B5EF4-FFF2-40B4-BE49-F238E27FC236}">
                    <a16:creationId xmlns="" xmlns:a16="http://schemas.microsoft.com/office/drawing/2014/main" id="{4BE3F799-B474-C9CA-7F14-D90E352E7C41}"/>
                  </a:ext>
                </a:extLst>
              </p:cNvPr>
              <p:cNvCxnSpPr>
                <a:cxnSpLocks/>
                <a:endCxn id="89" idx="2"/>
              </p:cNvCxnSpPr>
              <p:nvPr/>
            </p:nvCxnSpPr>
            <p:spPr>
              <a:xfrm flipV="1">
                <a:off x="5198606" y="3249779"/>
                <a:ext cx="402270" cy="273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직선 연결선 250">
                <a:extLst>
                  <a:ext uri="{FF2B5EF4-FFF2-40B4-BE49-F238E27FC236}">
                    <a16:creationId xmlns="" xmlns:a16="http://schemas.microsoft.com/office/drawing/2014/main" id="{6DAEBDBE-E9BA-250F-3BF1-0AABBC18496C}"/>
                  </a:ext>
                </a:extLst>
              </p:cNvPr>
              <p:cNvCxnSpPr>
                <a:cxnSpLocks/>
                <a:endCxn id="90" idx="2"/>
              </p:cNvCxnSpPr>
              <p:nvPr/>
            </p:nvCxnSpPr>
            <p:spPr>
              <a:xfrm flipV="1">
                <a:off x="5198606" y="3502833"/>
                <a:ext cx="402270" cy="184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직선 연결선 251">
                <a:extLst>
                  <a:ext uri="{FF2B5EF4-FFF2-40B4-BE49-F238E27FC236}">
                    <a16:creationId xmlns="" xmlns:a16="http://schemas.microsoft.com/office/drawing/2014/main" id="{172B9D2A-5D37-82CC-88E2-1F05DAA0B6DF}"/>
                  </a:ext>
                </a:extLst>
              </p:cNvPr>
              <p:cNvCxnSpPr>
                <a:cxnSpLocks/>
                <a:endCxn id="91" idx="2"/>
              </p:cNvCxnSpPr>
              <p:nvPr/>
            </p:nvCxnSpPr>
            <p:spPr>
              <a:xfrm>
                <a:off x="5198606" y="3521285"/>
                <a:ext cx="402270" cy="4640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6" name="직선 연결선 255">
              <a:extLst>
                <a:ext uri="{FF2B5EF4-FFF2-40B4-BE49-F238E27FC236}">
                  <a16:creationId xmlns="" xmlns:a16="http://schemas.microsoft.com/office/drawing/2014/main" id="{78FB6F84-B6E4-4DEB-8345-BDEB47EE3EFA}"/>
                </a:ext>
              </a:extLst>
            </p:cNvPr>
            <p:cNvCxnSpPr>
              <a:cxnSpLocks/>
              <a:endCxn id="92" idx="2"/>
            </p:cNvCxnSpPr>
            <p:nvPr/>
          </p:nvCxnSpPr>
          <p:spPr>
            <a:xfrm>
              <a:off x="5798335" y="3521284"/>
              <a:ext cx="402927" cy="949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그룹 258">
            <a:extLst>
              <a:ext uri="{FF2B5EF4-FFF2-40B4-BE49-F238E27FC236}">
                <a16:creationId xmlns="" xmlns:a16="http://schemas.microsoft.com/office/drawing/2014/main" id="{D69F8D11-D89F-7F83-C852-5F7321B004AF}"/>
              </a:ext>
            </a:extLst>
          </p:cNvPr>
          <p:cNvGrpSpPr/>
          <p:nvPr/>
        </p:nvGrpSpPr>
        <p:grpSpPr>
          <a:xfrm flipV="1">
            <a:off x="5798728" y="3263787"/>
            <a:ext cx="402534" cy="1207399"/>
            <a:chOff x="5798335" y="3288131"/>
            <a:chExt cx="402534" cy="1207399"/>
          </a:xfrm>
        </p:grpSpPr>
        <p:grpSp>
          <p:nvGrpSpPr>
            <p:cNvPr id="260" name="그룹 259">
              <a:extLst>
                <a:ext uri="{FF2B5EF4-FFF2-40B4-BE49-F238E27FC236}">
                  <a16:creationId xmlns="" xmlns:a16="http://schemas.microsoft.com/office/drawing/2014/main" id="{AC90A703-102C-D45B-EE98-71CDCD83D8D4}"/>
                </a:ext>
              </a:extLst>
            </p:cNvPr>
            <p:cNvGrpSpPr/>
            <p:nvPr/>
          </p:nvGrpSpPr>
          <p:grpSpPr>
            <a:xfrm>
              <a:off x="5798992" y="3288131"/>
              <a:ext cx="401877" cy="968354"/>
              <a:chOff x="5198606" y="3288132"/>
              <a:chExt cx="401877" cy="968354"/>
            </a:xfrm>
          </p:grpSpPr>
          <p:cxnSp>
            <p:nvCxnSpPr>
              <p:cNvPr id="262" name="직선 연결선 261">
                <a:extLst>
                  <a:ext uri="{FF2B5EF4-FFF2-40B4-BE49-F238E27FC236}">
                    <a16:creationId xmlns="" xmlns:a16="http://schemas.microsoft.com/office/drawing/2014/main" id="{51A43BED-73E4-9A90-8D6A-52D9B5864567}"/>
                  </a:ext>
                </a:extLst>
              </p:cNvPr>
              <p:cNvCxnSpPr>
                <a:cxnSpLocks/>
                <a:endCxn id="92" idx="2"/>
              </p:cNvCxnSpPr>
              <p:nvPr/>
            </p:nvCxnSpPr>
            <p:spPr>
              <a:xfrm flipV="1">
                <a:off x="5198606" y="3288132"/>
                <a:ext cx="401877" cy="235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직선 연결선 262">
                <a:extLst>
                  <a:ext uri="{FF2B5EF4-FFF2-40B4-BE49-F238E27FC236}">
                    <a16:creationId xmlns="" xmlns:a16="http://schemas.microsoft.com/office/drawing/2014/main" id="{073B29C1-1F89-BB82-CD7A-341569866E8F}"/>
                  </a:ext>
                </a:extLst>
              </p:cNvPr>
              <p:cNvCxnSpPr>
                <a:cxnSpLocks/>
                <a:endCxn id="91" idx="2"/>
              </p:cNvCxnSpPr>
              <p:nvPr/>
            </p:nvCxnSpPr>
            <p:spPr>
              <a:xfrm>
                <a:off x="5198606" y="3521285"/>
                <a:ext cx="401877" cy="252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직선 연결선 263">
                <a:extLst>
                  <a:ext uri="{FF2B5EF4-FFF2-40B4-BE49-F238E27FC236}">
                    <a16:creationId xmlns="" xmlns:a16="http://schemas.microsoft.com/office/drawing/2014/main" id="{FD35355B-6599-14D3-4EB7-D31BC019BA77}"/>
                  </a:ext>
                </a:extLst>
              </p:cNvPr>
              <p:cNvCxnSpPr>
                <a:cxnSpLocks/>
                <a:endCxn id="90" idx="2"/>
              </p:cNvCxnSpPr>
              <p:nvPr/>
            </p:nvCxnSpPr>
            <p:spPr>
              <a:xfrm>
                <a:off x="5198606" y="3521285"/>
                <a:ext cx="401877" cy="735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1" name="직선 연결선 260">
              <a:extLst>
                <a:ext uri="{FF2B5EF4-FFF2-40B4-BE49-F238E27FC236}">
                  <a16:creationId xmlns="" xmlns:a16="http://schemas.microsoft.com/office/drawing/2014/main" id="{E7A845B2-BE61-9A83-6A06-37A0E4837FC2}"/>
                </a:ext>
              </a:extLst>
            </p:cNvPr>
            <p:cNvCxnSpPr>
              <a:cxnSpLocks/>
            </p:cNvCxnSpPr>
            <p:nvPr/>
          </p:nvCxnSpPr>
          <p:spPr>
            <a:xfrm>
              <a:off x="5798335" y="3521284"/>
              <a:ext cx="396965" cy="974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 name="그룹 269">
            <a:extLst>
              <a:ext uri="{FF2B5EF4-FFF2-40B4-BE49-F238E27FC236}">
                <a16:creationId xmlns="" xmlns:a16="http://schemas.microsoft.com/office/drawing/2014/main" id="{383A94F1-5FF4-C503-9544-06FA0E603896}"/>
              </a:ext>
            </a:extLst>
          </p:cNvPr>
          <p:cNvGrpSpPr/>
          <p:nvPr/>
        </p:nvGrpSpPr>
        <p:grpSpPr>
          <a:xfrm flipV="1">
            <a:off x="5798728" y="3249778"/>
            <a:ext cx="402534" cy="1221408"/>
            <a:chOff x="5798335" y="2829936"/>
            <a:chExt cx="402534" cy="1221408"/>
          </a:xfrm>
        </p:grpSpPr>
        <p:grpSp>
          <p:nvGrpSpPr>
            <p:cNvPr id="271" name="그룹 270">
              <a:extLst>
                <a:ext uri="{FF2B5EF4-FFF2-40B4-BE49-F238E27FC236}">
                  <a16:creationId xmlns="" xmlns:a16="http://schemas.microsoft.com/office/drawing/2014/main" id="{778B5FD0-87C0-9030-5411-1AD440E32421}"/>
                </a:ext>
              </a:extLst>
            </p:cNvPr>
            <p:cNvGrpSpPr/>
            <p:nvPr/>
          </p:nvGrpSpPr>
          <p:grpSpPr>
            <a:xfrm>
              <a:off x="5798992" y="3327126"/>
              <a:ext cx="401877" cy="724218"/>
              <a:chOff x="5198606" y="3327127"/>
              <a:chExt cx="401877" cy="724218"/>
            </a:xfrm>
          </p:grpSpPr>
          <p:cxnSp>
            <p:nvCxnSpPr>
              <p:cNvPr id="273" name="직선 연결선 272">
                <a:extLst>
                  <a:ext uri="{FF2B5EF4-FFF2-40B4-BE49-F238E27FC236}">
                    <a16:creationId xmlns="" xmlns:a16="http://schemas.microsoft.com/office/drawing/2014/main" id="{C8AEF2EF-6C36-8B04-DCAD-01E24574BBAF}"/>
                  </a:ext>
                </a:extLst>
              </p:cNvPr>
              <p:cNvCxnSpPr>
                <a:cxnSpLocks/>
              </p:cNvCxnSpPr>
              <p:nvPr/>
            </p:nvCxnSpPr>
            <p:spPr>
              <a:xfrm flipV="1">
                <a:off x="5198606" y="3327127"/>
                <a:ext cx="388364" cy="196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직선 연결선 273">
                <a:extLst>
                  <a:ext uri="{FF2B5EF4-FFF2-40B4-BE49-F238E27FC236}">
                    <a16:creationId xmlns="" xmlns:a16="http://schemas.microsoft.com/office/drawing/2014/main" id="{6BD7E501-675C-1822-1FAF-89014929FEF8}"/>
                  </a:ext>
                </a:extLst>
              </p:cNvPr>
              <p:cNvCxnSpPr>
                <a:cxnSpLocks/>
              </p:cNvCxnSpPr>
              <p:nvPr/>
            </p:nvCxnSpPr>
            <p:spPr>
              <a:xfrm>
                <a:off x="5198606" y="3521285"/>
                <a:ext cx="388364" cy="2651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직선 연결선 274">
                <a:extLst>
                  <a:ext uri="{FF2B5EF4-FFF2-40B4-BE49-F238E27FC236}">
                    <a16:creationId xmlns="" xmlns:a16="http://schemas.microsoft.com/office/drawing/2014/main" id="{2C563044-1547-0141-A65E-76C28FB1E293}"/>
                  </a:ext>
                </a:extLst>
              </p:cNvPr>
              <p:cNvCxnSpPr>
                <a:cxnSpLocks/>
                <a:endCxn id="89" idx="2"/>
              </p:cNvCxnSpPr>
              <p:nvPr/>
            </p:nvCxnSpPr>
            <p:spPr>
              <a:xfrm>
                <a:off x="5198606" y="3521285"/>
                <a:ext cx="401877" cy="5300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2" name="직선 연결선 271">
              <a:extLst>
                <a:ext uri="{FF2B5EF4-FFF2-40B4-BE49-F238E27FC236}">
                  <a16:creationId xmlns="" xmlns:a16="http://schemas.microsoft.com/office/drawing/2014/main" id="{E53B4618-C47F-C032-E9D6-578D0CA7C3F3}"/>
                </a:ext>
              </a:extLst>
            </p:cNvPr>
            <p:cNvCxnSpPr>
              <a:cxnSpLocks/>
              <a:endCxn id="92" idx="2"/>
            </p:cNvCxnSpPr>
            <p:nvPr/>
          </p:nvCxnSpPr>
          <p:spPr>
            <a:xfrm flipV="1">
              <a:off x="5798335" y="2829936"/>
              <a:ext cx="402534" cy="6913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2" name="TextBox 161">
            <a:extLst>
              <a:ext uri="{FF2B5EF4-FFF2-40B4-BE49-F238E27FC236}">
                <a16:creationId xmlns="" xmlns:a16="http://schemas.microsoft.com/office/drawing/2014/main" id="{653392FB-B423-55C2-6DF0-487CDF0ABEE7}"/>
              </a:ext>
            </a:extLst>
          </p:cNvPr>
          <p:cNvSpPr txBox="1"/>
          <p:nvPr/>
        </p:nvSpPr>
        <p:spPr>
          <a:xfrm>
            <a:off x="6082748" y="-436"/>
            <a:ext cx="3133076" cy="466281"/>
          </a:xfrm>
          <a:prstGeom prst="rect">
            <a:avLst/>
          </a:prstGeom>
          <a:noFill/>
        </p:spPr>
        <p:txBody>
          <a:bodyPr wrap="square">
            <a:spAutoFit/>
          </a:bodyPr>
          <a:lstStyle/>
          <a:p>
            <a:pPr>
              <a:lnSpc>
                <a:spcPct val="90000"/>
              </a:lnSpc>
            </a:pPr>
            <a:r>
              <a:rPr lang="de-DE" altLang="ko-KR" sz="900" dirty="0">
                <a:solidFill>
                  <a:schemeClr val="bg1"/>
                </a:solidFill>
              </a:rPr>
              <a:t>[Schorn '18] Schorn, Christoph, et al. Efficient on-line error detection and mitigation for deep neural network accelerators, SAFECOMP 2018</a:t>
            </a:r>
          </a:p>
        </p:txBody>
      </p:sp>
    </p:spTree>
    <p:extLst>
      <p:ext uri="{BB962C8B-B14F-4D97-AF65-F5344CB8AC3E}">
        <p14:creationId xmlns:p14="http://schemas.microsoft.com/office/powerpoint/2010/main" val="922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smtClean="0">
                <a:solidFill>
                  <a:prstClr val="white"/>
                </a:solidFill>
                <a:latin typeface="Calibri" panose="020F0502020204030204"/>
              </a:rPr>
              <a:t>Efficient Architectural Reliability Improvement</a:t>
            </a:r>
            <a:endParaRPr lang="en-US"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2</a:t>
            </a:fld>
            <a:endParaRPr lang="en-US" noProof="1"/>
          </a:p>
        </p:txBody>
      </p:sp>
      <p:grpSp>
        <p:nvGrpSpPr>
          <p:cNvPr id="9" name="그룹 8"/>
          <p:cNvGrpSpPr/>
          <p:nvPr/>
        </p:nvGrpSpPr>
        <p:grpSpPr>
          <a:xfrm>
            <a:off x="532399" y="2882718"/>
            <a:ext cx="8108682" cy="1843396"/>
            <a:chOff x="240415" y="2680285"/>
            <a:chExt cx="8692649" cy="1976152"/>
          </a:xfrm>
        </p:grpSpPr>
        <p:grpSp>
          <p:nvGrpSpPr>
            <p:cNvPr id="16" name="그룹 15">
              <a:extLst>
                <a:ext uri="{FF2B5EF4-FFF2-40B4-BE49-F238E27FC236}">
                  <a16:creationId xmlns="" xmlns:a16="http://schemas.microsoft.com/office/drawing/2014/main" id="{DD01A2CE-56C4-9055-887C-358610C2370D}"/>
                </a:ext>
              </a:extLst>
            </p:cNvPr>
            <p:cNvGrpSpPr/>
            <p:nvPr/>
          </p:nvGrpSpPr>
          <p:grpSpPr>
            <a:xfrm>
              <a:off x="240415" y="2795215"/>
              <a:ext cx="3308021" cy="1861222"/>
              <a:chOff x="484255" y="1630680"/>
              <a:chExt cx="3308021" cy="1861222"/>
            </a:xfrm>
          </p:grpSpPr>
          <p:grpSp>
            <p:nvGrpSpPr>
              <p:cNvPr id="14" name="그룹 13">
                <a:extLst>
                  <a:ext uri="{FF2B5EF4-FFF2-40B4-BE49-F238E27FC236}">
                    <a16:creationId xmlns="" xmlns:a16="http://schemas.microsoft.com/office/drawing/2014/main" id="{B675703D-1A9E-0AC4-44A6-BC66844F7AE7}"/>
                  </a:ext>
                </a:extLst>
              </p:cNvPr>
              <p:cNvGrpSpPr/>
              <p:nvPr/>
            </p:nvGrpSpPr>
            <p:grpSpPr>
              <a:xfrm>
                <a:off x="747979" y="1630680"/>
                <a:ext cx="2632686" cy="1477810"/>
                <a:chOff x="789594" y="1709099"/>
                <a:chExt cx="2031711" cy="1140463"/>
              </a:xfrm>
            </p:grpSpPr>
            <p:pic>
              <p:nvPicPr>
                <p:cNvPr id="2" name="Picture 8" descr="현미경의 무료 벡터 그래픽">
                  <a:extLst>
                    <a:ext uri="{FF2B5EF4-FFF2-40B4-BE49-F238E27FC236}">
                      <a16:creationId xmlns="" xmlns:a16="http://schemas.microsoft.com/office/drawing/2014/main" id="{6B983BBB-6547-B5A6-C06A-6AA8968D22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90916" y="1709099"/>
                  <a:ext cx="730389" cy="11404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a:extLst>
                    <a:ext uri="{FF2B5EF4-FFF2-40B4-BE49-F238E27FC236}">
                      <a16:creationId xmlns="" xmlns:a16="http://schemas.microsoft.com/office/drawing/2014/main" id="{F2E80EA5-98C9-92A5-5286-1614A6BE36B9}"/>
                    </a:ext>
                  </a:extLst>
                </p:cNvPr>
                <p:cNvGrpSpPr/>
                <p:nvPr/>
              </p:nvGrpSpPr>
              <p:grpSpPr>
                <a:xfrm>
                  <a:off x="789594" y="1739172"/>
                  <a:ext cx="982980" cy="982980"/>
                  <a:chOff x="5032029" y="3042192"/>
                  <a:chExt cx="982980" cy="982980"/>
                </a:xfrm>
              </p:grpSpPr>
              <p:sp>
                <p:nvSpPr>
                  <p:cNvPr id="8" name="타원 7">
                    <a:extLst>
                      <a:ext uri="{FF2B5EF4-FFF2-40B4-BE49-F238E27FC236}">
                        <a16:creationId xmlns="" xmlns:a16="http://schemas.microsoft.com/office/drawing/2014/main" id="{00BB4833-03EB-12BD-12B3-36ACA9081026}"/>
                      </a:ext>
                    </a:extLst>
                  </p:cNvPr>
                  <p:cNvSpPr/>
                  <p:nvPr/>
                </p:nvSpPr>
                <p:spPr>
                  <a:xfrm>
                    <a:off x="5032029" y="3042192"/>
                    <a:ext cx="982980" cy="9829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b="1"/>
                  </a:p>
                </p:txBody>
              </p:sp>
              <p:pic>
                <p:nvPicPr>
                  <p:cNvPr id="10" name="Picture 4" descr="칩의 무료 벡터 그래픽">
                    <a:extLst>
                      <a:ext uri="{FF2B5EF4-FFF2-40B4-BE49-F238E27FC236}">
                        <a16:creationId xmlns="" xmlns:a16="http://schemas.microsoft.com/office/drawing/2014/main" id="{3D0137A5-CBC9-E11E-95A5-9E7E26E5B7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69" y="3133632"/>
                    <a:ext cx="800100" cy="8001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직선 연결선 10">
                  <a:extLst>
                    <a:ext uri="{FF2B5EF4-FFF2-40B4-BE49-F238E27FC236}">
                      <a16:creationId xmlns="" xmlns:a16="http://schemas.microsoft.com/office/drawing/2014/main" id="{CDC0A011-E8CF-604B-64C8-4429AC7D7ECD}"/>
                    </a:ext>
                  </a:extLst>
                </p:cNvPr>
                <p:cNvCxnSpPr>
                  <a:cxnSpLocks/>
                </p:cNvCxnSpPr>
                <p:nvPr/>
              </p:nvCxnSpPr>
              <p:spPr>
                <a:xfrm>
                  <a:off x="1591151" y="1847374"/>
                  <a:ext cx="678657" cy="650081"/>
                </a:xfrm>
                <a:prstGeom prst="line">
                  <a:avLst/>
                </a:prstGeom>
              </p:spPr>
              <p:style>
                <a:lnRef idx="2">
                  <a:schemeClr val="dk1"/>
                </a:lnRef>
                <a:fillRef idx="1">
                  <a:schemeClr val="lt1"/>
                </a:fillRef>
                <a:effectRef idx="0">
                  <a:schemeClr val="dk1"/>
                </a:effectRef>
                <a:fontRef idx="minor">
                  <a:schemeClr val="dk1"/>
                </a:fontRef>
              </p:style>
            </p:cxnSp>
            <p:cxnSp>
              <p:nvCxnSpPr>
                <p:cNvPr id="12" name="직선 연결선 11">
                  <a:extLst>
                    <a:ext uri="{FF2B5EF4-FFF2-40B4-BE49-F238E27FC236}">
                      <a16:creationId xmlns="" xmlns:a16="http://schemas.microsoft.com/office/drawing/2014/main" id="{1196779A-7207-7988-FD96-5ACE9688FE8E}"/>
                    </a:ext>
                  </a:extLst>
                </p:cNvPr>
                <p:cNvCxnSpPr>
                  <a:cxnSpLocks/>
                </p:cNvCxnSpPr>
                <p:nvPr/>
              </p:nvCxnSpPr>
              <p:spPr>
                <a:xfrm flipV="1">
                  <a:off x="1354109" y="2497455"/>
                  <a:ext cx="922842" cy="224271"/>
                </a:xfrm>
                <a:prstGeom prst="line">
                  <a:avLst/>
                </a:prstGeom>
              </p:spPr>
              <p:style>
                <a:lnRef idx="2">
                  <a:schemeClr val="dk1"/>
                </a:lnRef>
                <a:fillRef idx="1">
                  <a:schemeClr val="lt1"/>
                </a:fillRef>
                <a:effectRef idx="0">
                  <a:schemeClr val="dk1"/>
                </a:effectRef>
                <a:fontRef idx="minor">
                  <a:schemeClr val="dk1"/>
                </a:fontRef>
              </p:style>
            </p:cxnSp>
          </p:grpSp>
          <p:sp>
            <p:nvSpPr>
              <p:cNvPr id="13" name="TextBox 12">
                <a:extLst>
                  <a:ext uri="{FF2B5EF4-FFF2-40B4-BE49-F238E27FC236}">
                    <a16:creationId xmlns="" xmlns:a16="http://schemas.microsoft.com/office/drawing/2014/main" id="{0A7814D8-66A7-ED9D-D65F-75755DF1235A}"/>
                  </a:ext>
                </a:extLst>
              </p:cNvPr>
              <p:cNvSpPr txBox="1"/>
              <p:nvPr/>
            </p:nvSpPr>
            <p:spPr>
              <a:xfrm>
                <a:off x="484255" y="3122570"/>
                <a:ext cx="3308021" cy="369332"/>
              </a:xfrm>
              <a:prstGeom prst="rect">
                <a:avLst/>
              </a:prstGeom>
              <a:noFill/>
            </p:spPr>
            <p:txBody>
              <a:bodyPr wrap="none" rtlCol="0">
                <a:spAutoFit/>
              </a:bodyPr>
              <a:lstStyle/>
              <a:p>
                <a:r>
                  <a:rPr lang="en-US" altLang="ko-KR" b="1" dirty="0"/>
                  <a:t>Modeling architectural reliability</a:t>
                </a:r>
                <a:endParaRPr lang="ko-KR" altLang="en-US" b="1" dirty="0"/>
              </a:p>
            </p:txBody>
          </p:sp>
        </p:grpSp>
        <p:sp>
          <p:nvSpPr>
            <p:cNvPr id="15" name="화살표: 오른쪽 14">
              <a:extLst>
                <a:ext uri="{FF2B5EF4-FFF2-40B4-BE49-F238E27FC236}">
                  <a16:creationId xmlns="" xmlns:a16="http://schemas.microsoft.com/office/drawing/2014/main" id="{13C7F2D6-0E67-0648-3CF1-1CAB78EE7B86}"/>
                </a:ext>
              </a:extLst>
            </p:cNvPr>
            <p:cNvSpPr/>
            <p:nvPr/>
          </p:nvSpPr>
          <p:spPr>
            <a:xfrm>
              <a:off x="3907747" y="3374336"/>
              <a:ext cx="666280" cy="4266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 xmlns:a16="http://schemas.microsoft.com/office/drawing/2014/main" id="{30DC4BA4-6C54-33EE-39A9-B5A44DAFF65F}"/>
                </a:ext>
              </a:extLst>
            </p:cNvPr>
            <p:cNvSpPr txBox="1"/>
            <p:nvPr/>
          </p:nvSpPr>
          <p:spPr>
            <a:xfrm>
              <a:off x="5641599" y="4287105"/>
              <a:ext cx="2890022" cy="369332"/>
            </a:xfrm>
            <a:prstGeom prst="rect">
              <a:avLst/>
            </a:prstGeom>
            <a:noFill/>
          </p:spPr>
          <p:txBody>
            <a:bodyPr wrap="none" rtlCol="0">
              <a:spAutoFit/>
            </a:bodyPr>
            <a:lstStyle/>
            <a:p>
              <a:pPr algn="ctr"/>
              <a:r>
                <a:rPr lang="en-US" altLang="ko-KR" b="1" dirty="0"/>
                <a:t>Protecting system efficiently</a:t>
              </a:r>
              <a:endParaRPr lang="ko-KR" altLang="en-US" b="1" dirty="0"/>
            </a:p>
          </p:txBody>
        </p:sp>
        <p:pic>
          <p:nvPicPr>
            <p:cNvPr id="25" name="Picture 4" descr="칩의 무료 벡터 그래픽">
              <a:extLst>
                <a:ext uri="{FF2B5EF4-FFF2-40B4-BE49-F238E27FC236}">
                  <a16:creationId xmlns="" xmlns:a16="http://schemas.microsoft.com/office/drawing/2014/main" id="{AA6349C7-0ECD-088D-5066-C6CBFC76C4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4492" y="2861232"/>
              <a:ext cx="1219648" cy="1219648"/>
            </a:xfrm>
            <a:prstGeom prst="rect">
              <a:avLst/>
            </a:prstGeom>
            <a:noFill/>
            <a:extLst>
              <a:ext uri="{909E8E84-426E-40DD-AFC4-6F175D3DCCD1}">
                <a14:hiddenFill xmlns:a14="http://schemas.microsoft.com/office/drawing/2010/main">
                  <a:solidFill>
                    <a:srgbClr val="FFFFFF"/>
                  </a:solidFill>
                </a14:hiddenFill>
              </a:ext>
            </a:extLst>
          </p:spPr>
        </p:pic>
        <p:sp>
          <p:nvSpPr>
            <p:cNvPr id="28" name="자유형: 도형 27">
              <a:extLst>
                <a:ext uri="{FF2B5EF4-FFF2-40B4-BE49-F238E27FC236}">
                  <a16:creationId xmlns="" xmlns:a16="http://schemas.microsoft.com/office/drawing/2014/main" id="{F5B17B9F-34AB-55E1-E029-1FFED171DFB4}"/>
                </a:ext>
              </a:extLst>
            </p:cNvPr>
            <p:cNvSpPr/>
            <p:nvPr/>
          </p:nvSpPr>
          <p:spPr>
            <a:xfrm>
              <a:off x="5082540" y="2779975"/>
              <a:ext cx="1531620" cy="1417320"/>
            </a:xfrm>
            <a:custGeom>
              <a:avLst/>
              <a:gdLst>
                <a:gd name="connsiteX0" fmla="*/ 0 w 1531620"/>
                <a:gd name="connsiteY0" fmla="*/ 0 h 1417320"/>
                <a:gd name="connsiteX1" fmla="*/ 1531620 w 1531620"/>
                <a:gd name="connsiteY1" fmla="*/ 0 h 1417320"/>
                <a:gd name="connsiteX2" fmla="*/ 1531620 w 1531620"/>
                <a:gd name="connsiteY2" fmla="*/ 594360 h 1417320"/>
                <a:gd name="connsiteX3" fmla="*/ 754380 w 1531620"/>
                <a:gd name="connsiteY3" fmla="*/ 594360 h 1417320"/>
                <a:gd name="connsiteX4" fmla="*/ 754380 w 1531620"/>
                <a:gd name="connsiteY4" fmla="*/ 1417320 h 1417320"/>
                <a:gd name="connsiteX5" fmla="*/ 0 w 1531620"/>
                <a:gd name="connsiteY5" fmla="*/ 1417320 h 1417320"/>
                <a:gd name="connsiteX6" fmla="*/ 0 w 1531620"/>
                <a:gd name="connsiteY6" fmla="*/ 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620" h="1417320">
                  <a:moveTo>
                    <a:pt x="0" y="0"/>
                  </a:moveTo>
                  <a:lnTo>
                    <a:pt x="1531620" y="0"/>
                  </a:lnTo>
                  <a:lnTo>
                    <a:pt x="1531620" y="594360"/>
                  </a:lnTo>
                  <a:lnTo>
                    <a:pt x="754380" y="594360"/>
                  </a:lnTo>
                  <a:lnTo>
                    <a:pt x="754380" y="1417320"/>
                  </a:lnTo>
                  <a:lnTo>
                    <a:pt x="0" y="1417320"/>
                  </a:lnTo>
                  <a:lnTo>
                    <a:pt x="0" y="0"/>
                  </a:lnTo>
                  <a:close/>
                </a:path>
              </a:pathLst>
            </a:custGeom>
            <a:solidFill>
              <a:srgbClr val="70AD47">
                <a:alpha val="20000"/>
              </a:srgbClr>
            </a:solidFill>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TextBox 29">
              <a:extLst>
                <a:ext uri="{FF2B5EF4-FFF2-40B4-BE49-F238E27FC236}">
                  <a16:creationId xmlns="" xmlns:a16="http://schemas.microsoft.com/office/drawing/2014/main" id="{A998759E-05BF-A747-237A-1FE39E9C041D}"/>
                </a:ext>
              </a:extLst>
            </p:cNvPr>
            <p:cNvSpPr txBox="1"/>
            <p:nvPr/>
          </p:nvSpPr>
          <p:spPr>
            <a:xfrm>
              <a:off x="7214923" y="2680285"/>
              <a:ext cx="1499193" cy="584775"/>
            </a:xfrm>
            <a:prstGeom prst="rect">
              <a:avLst/>
            </a:prstGeom>
            <a:noFill/>
          </p:spPr>
          <p:txBody>
            <a:bodyPr wrap="none" rtlCol="0">
              <a:spAutoFit/>
            </a:bodyPr>
            <a:lstStyle/>
            <a:p>
              <a:pPr algn="ctr"/>
              <a:r>
                <a:rPr lang="en-US" altLang="ko-KR" sz="1600" dirty="0"/>
                <a:t>Safe: Less need </a:t>
              </a:r>
              <a:br>
                <a:rPr lang="en-US" altLang="ko-KR" sz="1600" dirty="0"/>
              </a:br>
              <a:r>
                <a:rPr lang="en-US" altLang="ko-KR" sz="1600" dirty="0"/>
                <a:t>to be protected</a:t>
              </a:r>
            </a:p>
          </p:txBody>
        </p:sp>
        <p:sp>
          <p:nvSpPr>
            <p:cNvPr id="31" name="TextBox 30">
              <a:extLst>
                <a:ext uri="{FF2B5EF4-FFF2-40B4-BE49-F238E27FC236}">
                  <a16:creationId xmlns="" xmlns:a16="http://schemas.microsoft.com/office/drawing/2014/main" id="{CDB0DD78-761C-A25F-506F-DF6762D88788}"/>
                </a:ext>
              </a:extLst>
            </p:cNvPr>
            <p:cNvSpPr txBox="1"/>
            <p:nvPr/>
          </p:nvSpPr>
          <p:spPr>
            <a:xfrm>
              <a:off x="6935018" y="3581655"/>
              <a:ext cx="1998046" cy="584775"/>
            </a:xfrm>
            <a:prstGeom prst="rect">
              <a:avLst/>
            </a:prstGeom>
            <a:noFill/>
          </p:spPr>
          <p:txBody>
            <a:bodyPr wrap="none" rtlCol="0">
              <a:spAutoFit/>
            </a:bodyPr>
            <a:lstStyle/>
            <a:p>
              <a:pPr algn="ctr"/>
              <a:r>
                <a:rPr lang="en-US" altLang="ko-KR" sz="1600" dirty="0"/>
                <a:t>Vulnerable: should be</a:t>
              </a:r>
              <a:br>
                <a:rPr lang="en-US" altLang="ko-KR" sz="1600" dirty="0"/>
              </a:br>
              <a:r>
                <a:rPr lang="en-US" altLang="ko-KR" sz="1600" dirty="0"/>
                <a:t>protected</a:t>
              </a:r>
              <a:endParaRPr lang="ko-KR" altLang="en-US" sz="1600" dirty="0"/>
            </a:p>
          </p:txBody>
        </p:sp>
        <p:sp>
          <p:nvSpPr>
            <p:cNvPr id="32" name="직사각형 31">
              <a:extLst>
                <a:ext uri="{FF2B5EF4-FFF2-40B4-BE49-F238E27FC236}">
                  <a16:creationId xmlns="" xmlns:a16="http://schemas.microsoft.com/office/drawing/2014/main" id="{2B18EC0F-A585-DF37-EBD4-BAAAFAA63668}"/>
                </a:ext>
              </a:extLst>
            </p:cNvPr>
            <p:cNvSpPr/>
            <p:nvPr/>
          </p:nvSpPr>
          <p:spPr>
            <a:xfrm>
              <a:off x="5905500" y="3442915"/>
              <a:ext cx="708660" cy="754380"/>
            </a:xfrm>
            <a:prstGeom prst="rect">
              <a:avLst/>
            </a:prstGeom>
            <a:solidFill>
              <a:srgbClr val="FF6565">
                <a:alpha val="20000"/>
              </a:srgbClr>
            </a:solid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자유형: 도형 35">
              <a:extLst>
                <a:ext uri="{FF2B5EF4-FFF2-40B4-BE49-F238E27FC236}">
                  <a16:creationId xmlns="" xmlns:a16="http://schemas.microsoft.com/office/drawing/2014/main" id="{21D47B0D-9B0C-BA28-0BFC-FCDE93F6E249}"/>
                </a:ext>
              </a:extLst>
            </p:cNvPr>
            <p:cNvSpPr/>
            <p:nvPr/>
          </p:nvSpPr>
          <p:spPr>
            <a:xfrm>
              <a:off x="6659880" y="2947615"/>
              <a:ext cx="571500" cy="137160"/>
            </a:xfrm>
            <a:custGeom>
              <a:avLst/>
              <a:gdLst>
                <a:gd name="connsiteX0" fmla="*/ 571500 w 571500"/>
                <a:gd name="connsiteY0" fmla="*/ 0 h 137160"/>
                <a:gd name="connsiteX1" fmla="*/ 228600 w 571500"/>
                <a:gd name="connsiteY1" fmla="*/ 0 h 137160"/>
                <a:gd name="connsiteX2" fmla="*/ 228600 w 571500"/>
                <a:gd name="connsiteY2" fmla="*/ 137160 h 137160"/>
                <a:gd name="connsiteX3" fmla="*/ 0 w 571500"/>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571500" h="137160">
                  <a:moveTo>
                    <a:pt x="571500" y="0"/>
                  </a:moveTo>
                  <a:lnTo>
                    <a:pt x="228600" y="0"/>
                  </a:lnTo>
                  <a:lnTo>
                    <a:pt x="228600" y="137160"/>
                  </a:lnTo>
                  <a:lnTo>
                    <a:pt x="0" y="13716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7" name="자유형: 도형 36">
              <a:extLst>
                <a:ext uri="{FF2B5EF4-FFF2-40B4-BE49-F238E27FC236}">
                  <a16:creationId xmlns="" xmlns:a16="http://schemas.microsoft.com/office/drawing/2014/main" id="{761C9D40-8133-E641-6A5C-7952611E6CD0}"/>
                </a:ext>
              </a:extLst>
            </p:cNvPr>
            <p:cNvSpPr/>
            <p:nvPr/>
          </p:nvSpPr>
          <p:spPr>
            <a:xfrm>
              <a:off x="6705600" y="3747715"/>
              <a:ext cx="662940" cy="205740"/>
            </a:xfrm>
            <a:custGeom>
              <a:avLst/>
              <a:gdLst>
                <a:gd name="connsiteX0" fmla="*/ 662940 w 662940"/>
                <a:gd name="connsiteY0" fmla="*/ 205740 h 205740"/>
                <a:gd name="connsiteX1" fmla="*/ 182880 w 662940"/>
                <a:gd name="connsiteY1" fmla="*/ 205740 h 205740"/>
                <a:gd name="connsiteX2" fmla="*/ 182880 w 662940"/>
                <a:gd name="connsiteY2" fmla="*/ 0 h 205740"/>
                <a:gd name="connsiteX3" fmla="*/ 0 w 662940"/>
                <a:gd name="connsiteY3" fmla="*/ 0 h 205740"/>
              </a:gdLst>
              <a:ahLst/>
              <a:cxnLst>
                <a:cxn ang="0">
                  <a:pos x="connsiteX0" y="connsiteY0"/>
                </a:cxn>
                <a:cxn ang="0">
                  <a:pos x="connsiteX1" y="connsiteY1"/>
                </a:cxn>
                <a:cxn ang="0">
                  <a:pos x="connsiteX2" y="connsiteY2"/>
                </a:cxn>
                <a:cxn ang="0">
                  <a:pos x="connsiteX3" y="connsiteY3"/>
                </a:cxn>
              </a:cxnLst>
              <a:rect l="l" t="t" r="r" b="b"/>
              <a:pathLst>
                <a:path w="662940" h="205740">
                  <a:moveTo>
                    <a:pt x="662940" y="205740"/>
                  </a:moveTo>
                  <a:lnTo>
                    <a:pt x="182880" y="205740"/>
                  </a:lnTo>
                  <a:lnTo>
                    <a:pt x="182880" y="0"/>
                  </a:lnTo>
                  <a:lnTo>
                    <a:pt x="0" y="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22" name="Inhaltsplatzhalter 1">
            <a:extLst>
              <a:ext uri="{FF2B5EF4-FFF2-40B4-BE49-F238E27FC236}">
                <a16:creationId xmlns="" xmlns:a16="http://schemas.microsoft.com/office/drawing/2014/main" id="{DF2FBE98-BCDC-E11C-0268-81D3232B29AA}"/>
              </a:ext>
            </a:extLst>
          </p:cNvPr>
          <p:cNvSpPr>
            <a:spLocks noGrp="1"/>
          </p:cNvSpPr>
          <p:nvPr>
            <p:ph idx="1"/>
          </p:nvPr>
        </p:nvSpPr>
        <p:spPr>
          <a:xfrm>
            <a:off x="336499" y="816788"/>
            <a:ext cx="8304581" cy="3615910"/>
          </a:xfrm>
        </p:spPr>
        <p:txBody>
          <a:bodyPr>
            <a:normAutofit/>
          </a:bodyPr>
          <a:lstStyle/>
          <a:p>
            <a:pPr>
              <a:lnSpc>
                <a:spcPct val="85000"/>
              </a:lnSpc>
            </a:pPr>
            <a:r>
              <a:rPr lang="de-DE" altLang="ko-KR" dirty="0" smtClean="0"/>
              <a:t>Full-protection for architecture is expensive</a:t>
            </a:r>
          </a:p>
          <a:p>
            <a:pPr>
              <a:lnSpc>
                <a:spcPct val="85000"/>
              </a:lnSpc>
            </a:pPr>
            <a:endParaRPr lang="de-DE" altLang="ko-KR" dirty="0"/>
          </a:p>
          <a:p>
            <a:pPr>
              <a:lnSpc>
                <a:spcPct val="85000"/>
              </a:lnSpc>
            </a:pPr>
            <a:endParaRPr lang="de-DE" altLang="ko-KR" dirty="0" smtClean="0"/>
          </a:p>
          <a:p>
            <a:pPr marL="0" indent="0">
              <a:lnSpc>
                <a:spcPct val="85000"/>
              </a:lnSpc>
              <a:buNone/>
            </a:pPr>
            <a:endParaRPr lang="de-DE" altLang="ko-KR" dirty="0"/>
          </a:p>
          <a:p>
            <a:pPr>
              <a:lnSpc>
                <a:spcPct val="85000"/>
              </a:lnSpc>
            </a:pPr>
            <a:r>
              <a:rPr lang="de-DE" altLang="ko-KR" dirty="0" smtClean="0"/>
              <a:t>How </a:t>
            </a:r>
            <a:r>
              <a:rPr lang="de-DE" altLang="ko-KR" dirty="0"/>
              <a:t>to efficiently improve the architectural reliability?</a:t>
            </a:r>
          </a:p>
        </p:txBody>
      </p:sp>
      <p:grpSp>
        <p:nvGrpSpPr>
          <p:cNvPr id="35" name="그룹 34"/>
          <p:cNvGrpSpPr/>
          <p:nvPr/>
        </p:nvGrpSpPr>
        <p:grpSpPr>
          <a:xfrm>
            <a:off x="1494179" y="1322650"/>
            <a:ext cx="6237581" cy="967119"/>
            <a:chOff x="1494179" y="1210890"/>
            <a:chExt cx="6237581" cy="967119"/>
          </a:xfrm>
        </p:grpSpPr>
        <p:grpSp>
          <p:nvGrpSpPr>
            <p:cNvPr id="24" name="그룹 23"/>
            <p:cNvGrpSpPr/>
            <p:nvPr/>
          </p:nvGrpSpPr>
          <p:grpSpPr>
            <a:xfrm>
              <a:off x="1494179" y="1210890"/>
              <a:ext cx="3658257" cy="967119"/>
              <a:chOff x="610259" y="1312490"/>
              <a:chExt cx="3658257" cy="967119"/>
            </a:xfrm>
          </p:grpSpPr>
          <p:pic>
            <p:nvPicPr>
              <p:cNvPr id="26" name="Picture 4" descr="칩의 무료 벡터 그래픽">
                <a:extLst>
                  <a:ext uri="{FF2B5EF4-FFF2-40B4-BE49-F238E27FC236}">
                    <a16:creationId xmlns="" xmlns:a16="http://schemas.microsoft.com/office/drawing/2014/main" id="{3D0137A5-CBC9-E11E-95A5-9E7E26E5B7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259" y="1312490"/>
                <a:ext cx="967118" cy="96711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직선 연결선 17"/>
              <p:cNvCxnSpPr/>
              <p:nvPr/>
            </p:nvCxnSpPr>
            <p:spPr>
              <a:xfrm>
                <a:off x="1706779" y="1769923"/>
                <a:ext cx="1524101"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4" descr="칩의 무료 벡터 그래픽">
                <a:extLst>
                  <a:ext uri="{FF2B5EF4-FFF2-40B4-BE49-F238E27FC236}">
                    <a16:creationId xmlns="" xmlns:a16="http://schemas.microsoft.com/office/drawing/2014/main" id="{3D0137A5-CBC9-E11E-95A5-9E7E26E5B704}"/>
                  </a:ext>
                </a:extLst>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01398" y="1312490"/>
                <a:ext cx="967118" cy="9671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38300" y="1369690"/>
                <a:ext cx="1702902" cy="369332"/>
              </a:xfrm>
              <a:prstGeom prst="rect">
                <a:avLst/>
              </a:prstGeom>
              <a:noFill/>
            </p:spPr>
            <p:txBody>
              <a:bodyPr wrap="none" rtlCol="0">
                <a:spAutoFit/>
              </a:bodyPr>
              <a:lstStyle/>
              <a:p>
                <a:r>
                  <a:rPr lang="en-US" altLang="ko-KR" dirty="0" smtClean="0"/>
                  <a:t>Full-redundancy</a:t>
                </a:r>
                <a:endParaRPr lang="ko-KR" altLang="en-US" dirty="0"/>
              </a:p>
            </p:txBody>
          </p:sp>
        </p:grpSp>
        <p:sp>
          <p:nvSpPr>
            <p:cNvPr id="34" name="직사각형 33"/>
            <p:cNvSpPr/>
            <p:nvPr/>
          </p:nvSpPr>
          <p:spPr>
            <a:xfrm>
              <a:off x="5699760" y="1210890"/>
              <a:ext cx="2032000" cy="96711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800" dirty="0" smtClean="0"/>
                <a:t>Requires</a:t>
              </a:r>
            </a:p>
            <a:p>
              <a:pPr algn="ctr"/>
              <a:r>
                <a:rPr lang="en-US" altLang="ko-KR" sz="2800" dirty="0" smtClean="0"/>
                <a:t>~ 2x cost</a:t>
              </a:r>
              <a:endParaRPr lang="ko-KR" altLang="en-US" sz="2800" dirty="0"/>
            </a:p>
          </p:txBody>
        </p:sp>
      </p:grpSp>
    </p:spTree>
    <p:extLst>
      <p:ext uri="{BB962C8B-B14F-4D97-AF65-F5344CB8AC3E}">
        <p14:creationId xmlns:p14="http://schemas.microsoft.com/office/powerpoint/2010/main" val="269627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8" y="816788"/>
            <a:ext cx="8921801" cy="3615910"/>
          </a:xfrm>
        </p:spPr>
        <p:txBody>
          <a:bodyPr>
            <a:normAutofit/>
          </a:bodyPr>
          <a:lstStyle/>
          <a:p>
            <a:r>
              <a:rPr lang="en-US" sz="2100" dirty="0" err="1"/>
              <a:t>WarningNet</a:t>
            </a:r>
            <a:r>
              <a:rPr lang="en-US" sz="2100" dirty="0"/>
              <a:t>: A Deep Learning Platform for Early Warning of Task Failures</a:t>
            </a:r>
            <a:br>
              <a:rPr lang="en-US" sz="2100" dirty="0"/>
            </a:br>
            <a:r>
              <a:rPr lang="en-US" sz="2100" dirty="0"/>
              <a:t>under Input Perturbation for Reliable Autonomous Platforms </a:t>
            </a:r>
            <a:r>
              <a:rPr lang="en-US" sz="2100" baseline="30000" dirty="0"/>
              <a:t>[Lee '20]</a:t>
            </a:r>
            <a:endParaRPr lang="de-DE" sz="2100" baseline="30000" dirty="0"/>
          </a:p>
          <a:p>
            <a:pPr lvl="1"/>
            <a:r>
              <a:rPr lang="de-DE" b="0" dirty="0"/>
              <a:t>Motivation: input perturbations can degrade performances of neural netowrks</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ML-based Symptom-based Protection:</a:t>
            </a:r>
            <a:br>
              <a:rPr lang="en-US" altLang="ko-KR" sz="2400" dirty="0"/>
            </a:br>
            <a:r>
              <a:rPr lang="en-US" altLang="ko-KR" sz="2400" dirty="0" smtClean="0"/>
              <a:t>D-2) </a:t>
            </a:r>
            <a:r>
              <a:rPr lang="en-US" altLang="ko-KR" sz="2400" dirty="0" err="1" smtClean="0"/>
              <a:t>WarningNet</a:t>
            </a:r>
            <a:r>
              <a:rPr lang="en-US" altLang="ko-KR" sz="2400" dirty="0" smtClean="0"/>
              <a:t> </a:t>
            </a:r>
            <a:r>
              <a:rPr lang="en-US" altLang="ko-KR" sz="2400" dirty="0"/>
              <a:t>(1/2)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20</a:t>
            </a:fld>
            <a:endParaRPr lang="en-US" noProof="1"/>
          </a:p>
        </p:txBody>
      </p:sp>
      <p:pic>
        <p:nvPicPr>
          <p:cNvPr id="8" name="그림 7">
            <a:extLst>
              <a:ext uri="{FF2B5EF4-FFF2-40B4-BE49-F238E27FC236}">
                <a16:creationId xmlns="" xmlns:a16="http://schemas.microsoft.com/office/drawing/2014/main" id="{896387B8-60B2-FAEB-2057-030C58F5FE4F}"/>
              </a:ext>
            </a:extLst>
          </p:cNvPr>
          <p:cNvPicPr>
            <a:picLocks noChangeAspect="1"/>
          </p:cNvPicPr>
          <p:nvPr/>
        </p:nvPicPr>
        <p:blipFill>
          <a:blip r:embed="rId3"/>
          <a:stretch>
            <a:fillRect/>
          </a:stretch>
        </p:blipFill>
        <p:spPr>
          <a:xfrm>
            <a:off x="4885521" y="2240021"/>
            <a:ext cx="1951996" cy="1951995"/>
          </a:xfrm>
          <a:prstGeom prst="rect">
            <a:avLst/>
          </a:prstGeom>
        </p:spPr>
      </p:pic>
      <p:pic>
        <p:nvPicPr>
          <p:cNvPr id="10" name="그림 9">
            <a:extLst>
              <a:ext uri="{FF2B5EF4-FFF2-40B4-BE49-F238E27FC236}">
                <a16:creationId xmlns="" xmlns:a16="http://schemas.microsoft.com/office/drawing/2014/main" id="{4A589BD2-A3B8-97CB-7215-B60E349F4E40}"/>
              </a:ext>
            </a:extLst>
          </p:cNvPr>
          <p:cNvPicPr>
            <a:picLocks noChangeAspect="1"/>
          </p:cNvPicPr>
          <p:nvPr/>
        </p:nvPicPr>
        <p:blipFill>
          <a:blip r:embed="rId4"/>
          <a:stretch>
            <a:fillRect/>
          </a:stretch>
        </p:blipFill>
        <p:spPr>
          <a:xfrm>
            <a:off x="7012935" y="2240021"/>
            <a:ext cx="1951996" cy="1951995"/>
          </a:xfrm>
          <a:prstGeom prst="rect">
            <a:avLst/>
          </a:prstGeom>
        </p:spPr>
      </p:pic>
      <p:sp>
        <p:nvSpPr>
          <p:cNvPr id="15" name="TextBox 14">
            <a:extLst>
              <a:ext uri="{FF2B5EF4-FFF2-40B4-BE49-F238E27FC236}">
                <a16:creationId xmlns="" xmlns:a16="http://schemas.microsoft.com/office/drawing/2014/main" id="{8746BB4F-440C-EEE8-32E1-C2F896EF03C4}"/>
              </a:ext>
            </a:extLst>
          </p:cNvPr>
          <p:cNvSpPr txBox="1"/>
          <p:nvPr/>
        </p:nvSpPr>
        <p:spPr>
          <a:xfrm>
            <a:off x="5445215" y="1895475"/>
            <a:ext cx="2970722" cy="309737"/>
          </a:xfrm>
          <a:prstGeom prst="rect">
            <a:avLst/>
          </a:prstGeom>
          <a:noFill/>
        </p:spPr>
        <p:txBody>
          <a:bodyPr wrap="none" rtlCol="0">
            <a:spAutoFit/>
          </a:bodyPr>
          <a:lstStyle/>
          <a:p>
            <a:pPr algn="ctr"/>
            <a:r>
              <a:rPr lang="en-US" altLang="ko-KR" sz="1600" dirty="0"/>
              <a:t>Examples of action detection failures</a:t>
            </a:r>
            <a:endParaRPr lang="ko-KR" altLang="en-US" sz="1600" dirty="0"/>
          </a:p>
        </p:txBody>
      </p:sp>
      <p:sp>
        <p:nvSpPr>
          <p:cNvPr id="16" name="TextBox 15">
            <a:extLst>
              <a:ext uri="{FF2B5EF4-FFF2-40B4-BE49-F238E27FC236}">
                <a16:creationId xmlns="" xmlns:a16="http://schemas.microsoft.com/office/drawing/2014/main" id="{E528D3B3-4FF5-9846-C8A1-A04F1AEB98EB}"/>
              </a:ext>
            </a:extLst>
          </p:cNvPr>
          <p:cNvSpPr txBox="1"/>
          <p:nvPr/>
        </p:nvSpPr>
        <p:spPr>
          <a:xfrm>
            <a:off x="5531900" y="4192651"/>
            <a:ext cx="708880" cy="369332"/>
          </a:xfrm>
          <a:prstGeom prst="rect">
            <a:avLst/>
          </a:prstGeom>
          <a:noFill/>
        </p:spPr>
        <p:txBody>
          <a:bodyPr wrap="square" rtlCol="0">
            <a:spAutoFit/>
          </a:bodyPr>
          <a:lstStyle/>
          <a:p>
            <a:pPr algn="ctr"/>
            <a:r>
              <a:rPr lang="en-US" altLang="ko-KR" dirty="0"/>
              <a:t>Noise</a:t>
            </a:r>
            <a:endParaRPr lang="ko-KR" altLang="en-US" dirty="0"/>
          </a:p>
        </p:txBody>
      </p:sp>
      <p:sp>
        <p:nvSpPr>
          <p:cNvPr id="17" name="TextBox 16">
            <a:extLst>
              <a:ext uri="{FF2B5EF4-FFF2-40B4-BE49-F238E27FC236}">
                <a16:creationId xmlns="" xmlns:a16="http://schemas.microsoft.com/office/drawing/2014/main" id="{E11FDB33-2099-BAA8-8897-EC361110EF8B}"/>
              </a:ext>
            </a:extLst>
          </p:cNvPr>
          <p:cNvSpPr txBox="1"/>
          <p:nvPr/>
        </p:nvSpPr>
        <p:spPr>
          <a:xfrm>
            <a:off x="7639911" y="4192651"/>
            <a:ext cx="650084" cy="337896"/>
          </a:xfrm>
          <a:prstGeom prst="rect">
            <a:avLst/>
          </a:prstGeom>
          <a:noFill/>
        </p:spPr>
        <p:txBody>
          <a:bodyPr wrap="square" rtlCol="0">
            <a:spAutoFit/>
          </a:bodyPr>
          <a:lstStyle/>
          <a:p>
            <a:pPr algn="ctr"/>
            <a:r>
              <a:rPr lang="en-US" altLang="ko-KR" dirty="0"/>
              <a:t>Rain</a:t>
            </a:r>
            <a:endParaRPr lang="ko-KR" altLang="en-US" dirty="0"/>
          </a:p>
        </p:txBody>
      </p:sp>
      <p:sp>
        <p:nvSpPr>
          <p:cNvPr id="18" name="TextBox 17">
            <a:extLst>
              <a:ext uri="{FF2B5EF4-FFF2-40B4-BE49-F238E27FC236}">
                <a16:creationId xmlns="" xmlns:a16="http://schemas.microsoft.com/office/drawing/2014/main" id="{073237B2-FD4F-6F39-282F-4AC0AEB20408}"/>
              </a:ext>
            </a:extLst>
          </p:cNvPr>
          <p:cNvSpPr txBox="1"/>
          <p:nvPr/>
        </p:nvSpPr>
        <p:spPr>
          <a:xfrm>
            <a:off x="380096" y="2084659"/>
            <a:ext cx="4068806" cy="584775"/>
          </a:xfrm>
          <a:prstGeom prst="rect">
            <a:avLst/>
          </a:prstGeom>
          <a:noFill/>
        </p:spPr>
        <p:txBody>
          <a:bodyPr wrap="none" rtlCol="0">
            <a:spAutoFit/>
          </a:bodyPr>
          <a:lstStyle/>
          <a:p>
            <a:pPr algn="ctr"/>
            <a:r>
              <a:rPr lang="en-US" altLang="ko-KR" sz="1600" dirty="0"/>
              <a:t>Normalized accuracy of various tasks under</a:t>
            </a:r>
            <a:br>
              <a:rPr lang="en-US" altLang="ko-KR" sz="1600" dirty="0"/>
            </a:br>
            <a:r>
              <a:rPr lang="en-US" altLang="ko-KR" sz="1600" dirty="0"/>
              <a:t>additive white gaussian noise (AWGN) and rain</a:t>
            </a:r>
            <a:endParaRPr lang="ko-KR" altLang="en-US" sz="1600" dirty="0"/>
          </a:p>
        </p:txBody>
      </p:sp>
      <p:graphicFrame>
        <p:nvGraphicFramePr>
          <p:cNvPr id="19" name="표 19">
            <a:extLst>
              <a:ext uri="{FF2B5EF4-FFF2-40B4-BE49-F238E27FC236}">
                <a16:creationId xmlns="" xmlns:a16="http://schemas.microsoft.com/office/drawing/2014/main" id="{C1EEC1FA-6CA4-1429-330D-01FAD8108617}"/>
              </a:ext>
            </a:extLst>
          </p:cNvPr>
          <p:cNvGraphicFramePr>
            <a:graphicFrameLocks noGrp="1"/>
          </p:cNvGraphicFramePr>
          <p:nvPr>
            <p:extLst>
              <p:ext uri="{D42A27DB-BD31-4B8C-83A1-F6EECF244321}">
                <p14:modId xmlns:p14="http://schemas.microsoft.com/office/powerpoint/2010/main" val="1072434509"/>
              </p:ext>
            </p:extLst>
          </p:nvPr>
        </p:nvGraphicFramePr>
        <p:xfrm>
          <a:off x="124757" y="2696971"/>
          <a:ext cx="4569166" cy="1198880"/>
        </p:xfrm>
        <a:graphic>
          <a:graphicData uri="http://schemas.openxmlformats.org/drawingml/2006/table">
            <a:tbl>
              <a:tblPr firstRow="1" bandRow="1">
                <a:tableStyleId>{5C22544A-7EE6-4342-B048-85BDC9FD1C3A}</a:tableStyleId>
              </a:tblPr>
              <a:tblGrid>
                <a:gridCol w="686957">
                  <a:extLst>
                    <a:ext uri="{9D8B030D-6E8A-4147-A177-3AD203B41FA5}">
                      <a16:colId xmlns="" xmlns:a16="http://schemas.microsoft.com/office/drawing/2014/main" val="3999014243"/>
                    </a:ext>
                  </a:extLst>
                </a:gridCol>
                <a:gridCol w="773246">
                  <a:extLst>
                    <a:ext uri="{9D8B030D-6E8A-4147-A177-3AD203B41FA5}">
                      <a16:colId xmlns="" xmlns:a16="http://schemas.microsoft.com/office/drawing/2014/main" val="2480929145"/>
                    </a:ext>
                  </a:extLst>
                </a:gridCol>
                <a:gridCol w="1036321">
                  <a:extLst>
                    <a:ext uri="{9D8B030D-6E8A-4147-A177-3AD203B41FA5}">
                      <a16:colId xmlns="" xmlns:a16="http://schemas.microsoft.com/office/drawing/2014/main" val="1105822374"/>
                    </a:ext>
                  </a:extLst>
                </a:gridCol>
                <a:gridCol w="1036321">
                  <a:extLst>
                    <a:ext uri="{9D8B030D-6E8A-4147-A177-3AD203B41FA5}">
                      <a16:colId xmlns="" xmlns:a16="http://schemas.microsoft.com/office/drawing/2014/main" val="967858530"/>
                    </a:ext>
                  </a:extLst>
                </a:gridCol>
                <a:gridCol w="1036321">
                  <a:extLst>
                    <a:ext uri="{9D8B030D-6E8A-4147-A177-3AD203B41FA5}">
                      <a16:colId xmlns="" xmlns:a16="http://schemas.microsoft.com/office/drawing/2014/main" val="2424166676"/>
                    </a:ext>
                  </a:extLst>
                </a:gridCol>
              </a:tblGrid>
              <a:tr h="370840">
                <a:tc>
                  <a:txBody>
                    <a:bodyPr/>
                    <a:lstStyle/>
                    <a:p>
                      <a:pPr algn="ctr" latinLnBrk="1"/>
                      <a:endParaRPr lang="ko-KR" altLang="en-US" sz="1200" dirty="0"/>
                    </a:p>
                  </a:txBody>
                  <a:tcPr anchor="ctr"/>
                </a:tc>
                <a:tc>
                  <a:txBody>
                    <a:bodyPr/>
                    <a:lstStyle/>
                    <a:p>
                      <a:pPr algn="ctr" latinLnBrk="1"/>
                      <a:r>
                        <a:rPr lang="en-US" altLang="ko-KR" sz="1200" dirty="0"/>
                        <a:t>PSNR</a:t>
                      </a:r>
                      <a:endParaRPr lang="ko-KR" altLang="en-US" sz="1200" dirty="0"/>
                    </a:p>
                  </a:txBody>
                  <a:tcPr anchor="ctr"/>
                </a:tc>
                <a:tc>
                  <a:txBody>
                    <a:bodyPr/>
                    <a:lstStyle/>
                    <a:p>
                      <a:pPr algn="ctr" latinLnBrk="1"/>
                      <a:r>
                        <a:rPr lang="en-US" altLang="ko-KR" sz="1200" dirty="0"/>
                        <a:t>Image</a:t>
                      </a:r>
                      <a:br>
                        <a:rPr lang="en-US" altLang="ko-KR" sz="1200" dirty="0"/>
                      </a:br>
                      <a:r>
                        <a:rPr lang="en-US" altLang="ko-KR" sz="1200" dirty="0"/>
                        <a:t>classification</a:t>
                      </a:r>
                      <a:endParaRPr lang="ko-KR" altLang="en-US" sz="1200" dirty="0"/>
                    </a:p>
                  </a:txBody>
                  <a:tcPr anchor="ctr"/>
                </a:tc>
                <a:tc>
                  <a:txBody>
                    <a:bodyPr/>
                    <a:lstStyle/>
                    <a:p>
                      <a:pPr algn="ctr" latinLnBrk="1"/>
                      <a:r>
                        <a:rPr lang="en-US" altLang="ko-KR" sz="1200" dirty="0"/>
                        <a:t>Object</a:t>
                      </a:r>
                      <a:br>
                        <a:rPr lang="en-US" altLang="ko-KR" sz="1200" dirty="0"/>
                      </a:br>
                      <a:r>
                        <a:rPr lang="en-US" altLang="ko-KR" sz="1200" dirty="0"/>
                        <a:t>detection</a:t>
                      </a:r>
                      <a:endParaRPr lang="ko-KR" altLang="en-US" sz="1200" dirty="0"/>
                    </a:p>
                  </a:txBody>
                  <a:tcPr anchor="ctr"/>
                </a:tc>
                <a:tc>
                  <a:txBody>
                    <a:bodyPr/>
                    <a:lstStyle/>
                    <a:p>
                      <a:pPr algn="ctr" latinLnBrk="1"/>
                      <a:r>
                        <a:rPr lang="en-US" altLang="ko-KR" sz="1200" dirty="0"/>
                        <a:t>Action</a:t>
                      </a:r>
                      <a:br>
                        <a:rPr lang="en-US" altLang="ko-KR" sz="1200" dirty="0"/>
                      </a:br>
                      <a:r>
                        <a:rPr lang="en-US" altLang="ko-KR" sz="1200" dirty="0"/>
                        <a:t>detection</a:t>
                      </a:r>
                      <a:endParaRPr lang="ko-KR" altLang="en-US" sz="1200" dirty="0"/>
                    </a:p>
                  </a:txBody>
                  <a:tcPr anchor="ctr"/>
                </a:tc>
                <a:extLst>
                  <a:ext uri="{0D108BD9-81ED-4DB2-BD59-A6C34878D82A}">
                    <a16:rowId xmlns="" xmlns:a16="http://schemas.microsoft.com/office/drawing/2014/main" val="1731070086"/>
                  </a:ext>
                </a:extLst>
              </a:tr>
              <a:tr h="370840">
                <a:tc>
                  <a:txBody>
                    <a:bodyPr/>
                    <a:lstStyle/>
                    <a:p>
                      <a:pPr algn="ctr" latinLnBrk="1"/>
                      <a:r>
                        <a:rPr lang="en-US" altLang="ko-KR" sz="1200" dirty="0"/>
                        <a:t>AWGN</a:t>
                      </a:r>
                      <a:endParaRPr lang="ko-KR" altLang="en-US" sz="1200" dirty="0"/>
                    </a:p>
                  </a:txBody>
                  <a:tcPr anchor="ctr"/>
                </a:tc>
                <a:tc>
                  <a:txBody>
                    <a:bodyPr/>
                    <a:lstStyle/>
                    <a:p>
                      <a:pPr algn="ctr" latinLnBrk="1"/>
                      <a:r>
                        <a:rPr lang="en-US" altLang="ko-KR" sz="1200" dirty="0"/>
                        <a:t>23.7</a:t>
                      </a:r>
                      <a:endParaRPr lang="ko-KR" altLang="en-US" sz="1200" dirty="0"/>
                    </a:p>
                  </a:txBody>
                  <a:tcPr anchor="ctr"/>
                </a:tc>
                <a:tc>
                  <a:txBody>
                    <a:bodyPr/>
                    <a:lstStyle/>
                    <a:p>
                      <a:pPr algn="ctr" latinLnBrk="1"/>
                      <a:r>
                        <a:rPr lang="en-US" altLang="ko-KR" sz="1200" dirty="0"/>
                        <a:t>0.876</a:t>
                      </a:r>
                      <a:endParaRPr lang="ko-KR" altLang="en-US" sz="1200" dirty="0"/>
                    </a:p>
                  </a:txBody>
                  <a:tcPr anchor="ctr"/>
                </a:tc>
                <a:tc>
                  <a:txBody>
                    <a:bodyPr/>
                    <a:lstStyle/>
                    <a:p>
                      <a:pPr algn="ctr" latinLnBrk="1"/>
                      <a:r>
                        <a:rPr lang="en-US" altLang="ko-KR" sz="1200" dirty="0"/>
                        <a:t>0.878</a:t>
                      </a:r>
                      <a:endParaRPr lang="ko-KR" altLang="en-US" sz="1200" dirty="0"/>
                    </a:p>
                  </a:txBody>
                  <a:tcPr anchor="ctr"/>
                </a:tc>
                <a:tc>
                  <a:txBody>
                    <a:bodyPr/>
                    <a:lstStyle/>
                    <a:p>
                      <a:pPr algn="ctr" latinLnBrk="1"/>
                      <a:r>
                        <a:rPr lang="en-US" altLang="ko-KR" sz="1200" dirty="0"/>
                        <a:t>0.781</a:t>
                      </a:r>
                      <a:endParaRPr lang="ko-KR" altLang="en-US" sz="1200" dirty="0"/>
                    </a:p>
                  </a:txBody>
                  <a:tcPr anchor="ctr"/>
                </a:tc>
                <a:extLst>
                  <a:ext uri="{0D108BD9-81ED-4DB2-BD59-A6C34878D82A}">
                    <a16:rowId xmlns="" xmlns:a16="http://schemas.microsoft.com/office/drawing/2014/main" val="3668433783"/>
                  </a:ext>
                </a:extLst>
              </a:tr>
              <a:tr h="370840">
                <a:tc>
                  <a:txBody>
                    <a:bodyPr/>
                    <a:lstStyle/>
                    <a:p>
                      <a:pPr algn="ctr" latinLnBrk="1"/>
                      <a:r>
                        <a:rPr lang="en-US" altLang="ko-KR" sz="1200" dirty="0"/>
                        <a:t>Rain</a:t>
                      </a:r>
                      <a:endParaRPr lang="ko-KR" altLang="en-US" sz="1200" dirty="0"/>
                    </a:p>
                  </a:txBody>
                  <a:tcPr anchor="ctr"/>
                </a:tc>
                <a:tc>
                  <a:txBody>
                    <a:bodyPr/>
                    <a:lstStyle/>
                    <a:p>
                      <a:pPr algn="ctr" latinLnBrk="1"/>
                      <a:r>
                        <a:rPr lang="en-US" altLang="ko-KR" sz="1200" dirty="0"/>
                        <a:t>23.1</a:t>
                      </a:r>
                      <a:endParaRPr lang="ko-KR" altLang="en-US" sz="1200" dirty="0"/>
                    </a:p>
                  </a:txBody>
                  <a:tcPr anchor="ctr"/>
                </a:tc>
                <a:tc>
                  <a:txBody>
                    <a:bodyPr/>
                    <a:lstStyle/>
                    <a:p>
                      <a:pPr algn="ctr" latinLnBrk="1"/>
                      <a:r>
                        <a:rPr lang="en-US" altLang="ko-KR" sz="1200" dirty="0"/>
                        <a:t>0.689</a:t>
                      </a:r>
                      <a:endParaRPr lang="ko-KR" altLang="en-US" sz="1200" dirty="0"/>
                    </a:p>
                  </a:txBody>
                  <a:tcPr anchor="ctr"/>
                </a:tc>
                <a:tc>
                  <a:txBody>
                    <a:bodyPr/>
                    <a:lstStyle/>
                    <a:p>
                      <a:pPr algn="ctr" latinLnBrk="1"/>
                      <a:r>
                        <a:rPr lang="en-US" altLang="ko-KR" sz="1200" dirty="0"/>
                        <a:t>0.771</a:t>
                      </a:r>
                      <a:endParaRPr lang="ko-KR" altLang="en-US" sz="1200" dirty="0"/>
                    </a:p>
                  </a:txBody>
                  <a:tcPr anchor="ctr"/>
                </a:tc>
                <a:tc>
                  <a:txBody>
                    <a:bodyPr/>
                    <a:lstStyle/>
                    <a:p>
                      <a:pPr algn="ctr" latinLnBrk="1"/>
                      <a:r>
                        <a:rPr lang="en-US" altLang="ko-KR" sz="1200" dirty="0"/>
                        <a:t>0.630</a:t>
                      </a:r>
                      <a:endParaRPr lang="ko-KR" altLang="en-US" sz="1200" dirty="0"/>
                    </a:p>
                  </a:txBody>
                  <a:tcPr anchor="ctr"/>
                </a:tc>
                <a:extLst>
                  <a:ext uri="{0D108BD9-81ED-4DB2-BD59-A6C34878D82A}">
                    <a16:rowId xmlns="" xmlns:a16="http://schemas.microsoft.com/office/drawing/2014/main" val="2262690054"/>
                  </a:ext>
                </a:extLst>
              </a:tr>
            </a:tbl>
          </a:graphicData>
        </a:graphic>
      </p:graphicFrame>
      <p:sp>
        <p:nvSpPr>
          <p:cNvPr id="21" name="TextBox 20">
            <a:extLst>
              <a:ext uri="{FF2B5EF4-FFF2-40B4-BE49-F238E27FC236}">
                <a16:creationId xmlns="" xmlns:a16="http://schemas.microsoft.com/office/drawing/2014/main" id="{FEB4D14A-7FE7-1901-A555-B461BD3527F3}"/>
              </a:ext>
            </a:extLst>
          </p:cNvPr>
          <p:cNvSpPr txBox="1"/>
          <p:nvPr/>
        </p:nvSpPr>
        <p:spPr>
          <a:xfrm>
            <a:off x="336498" y="3971036"/>
            <a:ext cx="4006290" cy="584775"/>
          </a:xfrm>
          <a:prstGeom prst="rect">
            <a:avLst/>
          </a:prstGeom>
          <a:noFill/>
        </p:spPr>
        <p:txBody>
          <a:bodyPr wrap="none" rtlCol="0">
            <a:spAutoFit/>
          </a:bodyPr>
          <a:lstStyle/>
          <a:p>
            <a:pPr marL="285750" indent="-285750">
              <a:buFont typeface="Arial" panose="020B0604020202020204" pitchFamily="34" charset="0"/>
              <a:buChar char="•"/>
            </a:pPr>
            <a:r>
              <a:rPr lang="en-US" altLang="ko-KR" sz="1600" dirty="0"/>
              <a:t>AWGN can be considered as random noise</a:t>
            </a:r>
          </a:p>
          <a:p>
            <a:pPr marL="285750" indent="-285750">
              <a:buFont typeface="Arial" panose="020B0604020202020204" pitchFamily="34" charset="0"/>
              <a:buChar char="•"/>
            </a:pPr>
            <a:r>
              <a:rPr lang="en-US" altLang="ko-KR" sz="1600" dirty="0"/>
              <a:t>Rain can be considered as structured noise</a:t>
            </a:r>
            <a:endParaRPr lang="ko-KR" altLang="en-US" sz="1600" dirty="0"/>
          </a:p>
        </p:txBody>
      </p:sp>
      <p:sp>
        <p:nvSpPr>
          <p:cNvPr id="9" name="TextBox 8">
            <a:extLst>
              <a:ext uri="{FF2B5EF4-FFF2-40B4-BE49-F238E27FC236}">
                <a16:creationId xmlns="" xmlns:a16="http://schemas.microsoft.com/office/drawing/2014/main" id="{00BE5222-57CF-7C9D-599E-BDDE2898DCF5}"/>
              </a:ext>
            </a:extLst>
          </p:cNvPr>
          <p:cNvSpPr txBox="1"/>
          <p:nvPr/>
        </p:nvSpPr>
        <p:spPr>
          <a:xfrm>
            <a:off x="5981700" y="-9021"/>
            <a:ext cx="3330570" cy="466281"/>
          </a:xfrm>
          <a:prstGeom prst="rect">
            <a:avLst/>
          </a:prstGeom>
          <a:noFill/>
        </p:spPr>
        <p:txBody>
          <a:bodyPr wrap="square">
            <a:spAutoFit/>
          </a:bodyPr>
          <a:lstStyle/>
          <a:p>
            <a:pPr>
              <a:lnSpc>
                <a:spcPct val="90000"/>
              </a:lnSpc>
            </a:pPr>
            <a:r>
              <a:rPr lang="de-DE" altLang="ko-KR" sz="900" dirty="0">
                <a:solidFill>
                  <a:schemeClr val="bg1"/>
                </a:solidFill>
              </a:rPr>
              <a:t>[Lee '20] </a:t>
            </a:r>
            <a:r>
              <a:rPr lang="de-DE" altLang="ko-KR" sz="900" dirty="0" smtClean="0">
                <a:solidFill>
                  <a:schemeClr val="bg1"/>
                </a:solidFill>
              </a:rPr>
              <a:t>Lee, </a:t>
            </a:r>
            <a:r>
              <a:rPr lang="de-DE" altLang="ko-KR" sz="900" dirty="0">
                <a:solidFill>
                  <a:schemeClr val="bg1"/>
                </a:solidFill>
              </a:rPr>
              <a:t>Minah, et al. Warningnet: A deep learning platform for early warning of task failures under input perturbation for reliable autonomous </a:t>
            </a:r>
            <a:r>
              <a:rPr lang="de-DE" altLang="ko-KR" sz="900" dirty="0" smtClean="0">
                <a:solidFill>
                  <a:schemeClr val="bg1"/>
                </a:solidFill>
              </a:rPr>
              <a:t>platforms, DAC 2020</a:t>
            </a:r>
            <a:endParaRPr lang="de-DE" altLang="ko-KR" sz="900" dirty="0">
              <a:solidFill>
                <a:schemeClr val="bg1"/>
              </a:solidFill>
            </a:endParaRPr>
          </a:p>
        </p:txBody>
      </p:sp>
    </p:spTree>
    <p:extLst>
      <p:ext uri="{BB962C8B-B14F-4D97-AF65-F5344CB8AC3E}">
        <p14:creationId xmlns:p14="http://schemas.microsoft.com/office/powerpoint/2010/main" val="1877086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직선 화살표 연결선 34">
            <a:extLst>
              <a:ext uri="{FF2B5EF4-FFF2-40B4-BE49-F238E27FC236}">
                <a16:creationId xmlns="" xmlns:a16="http://schemas.microsoft.com/office/drawing/2014/main" id="{367338BC-451A-10E3-7EBE-FC6312EA425C}"/>
              </a:ext>
            </a:extLst>
          </p:cNvPr>
          <p:cNvCxnSpPr>
            <a:cxnSpLocks/>
          </p:cNvCxnSpPr>
          <p:nvPr/>
        </p:nvCxnSpPr>
        <p:spPr>
          <a:xfrm>
            <a:off x="1228725" y="3409950"/>
            <a:ext cx="8286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Inhaltsplatzhalter 1">
            <a:extLst>
              <a:ext uri="{FF2B5EF4-FFF2-40B4-BE49-F238E27FC236}">
                <a16:creationId xmlns="" xmlns:a16="http://schemas.microsoft.com/office/drawing/2014/main" id="{55C9B42C-AB5D-4EE2-90BB-AEF054507B81}"/>
              </a:ext>
            </a:extLst>
          </p:cNvPr>
          <p:cNvSpPr>
            <a:spLocks noGrp="1"/>
          </p:cNvSpPr>
          <p:nvPr>
            <p:ph idx="1"/>
          </p:nvPr>
        </p:nvSpPr>
        <p:spPr>
          <a:xfrm>
            <a:off x="336498" y="816788"/>
            <a:ext cx="8921801" cy="3615910"/>
          </a:xfrm>
        </p:spPr>
        <p:txBody>
          <a:bodyPr>
            <a:normAutofit/>
          </a:bodyPr>
          <a:lstStyle/>
          <a:p>
            <a:r>
              <a:rPr lang="de-DE" dirty="0"/>
              <a:t>WarningNet provides early warning of input perturbations</a:t>
            </a:r>
          </a:p>
          <a:p>
            <a:pPr lvl="1"/>
            <a:r>
              <a:rPr lang="de-DE" b="0" dirty="0"/>
              <a:t>By predicting types of input perbutations and </a:t>
            </a:r>
            <a:br>
              <a:rPr lang="de-DE" b="0" dirty="0"/>
            </a:br>
            <a:r>
              <a:rPr lang="de-DE" b="0" dirty="0"/>
              <a:t>the probability of accuracy drop based on types of perbutations and the tasks</a:t>
            </a:r>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2. ML-based Symptom-based Protection</a:t>
            </a:r>
            <a:r>
              <a:rPr lang="en-US" altLang="ko-KR" sz="2400" dirty="0" smtClean="0"/>
              <a:t>:</a:t>
            </a:r>
            <a:r>
              <a:rPr lang="en-US" altLang="ko-KR" sz="2400" dirty="0"/>
              <a:t/>
            </a:r>
            <a:br>
              <a:rPr lang="en-US" altLang="ko-KR" sz="2400" dirty="0"/>
            </a:br>
            <a:r>
              <a:rPr lang="en-US" altLang="ko-KR" sz="2400" dirty="0"/>
              <a:t>D-2</a:t>
            </a:r>
            <a:r>
              <a:rPr lang="en-US" altLang="ko-KR" sz="2400" dirty="0" smtClean="0"/>
              <a:t>) </a:t>
            </a:r>
            <a:r>
              <a:rPr lang="en-US" altLang="ko-KR" sz="2400" dirty="0" err="1" smtClean="0"/>
              <a:t>WarningNet</a:t>
            </a:r>
            <a:r>
              <a:rPr lang="en-US" altLang="ko-KR" sz="2400" dirty="0" smtClean="0"/>
              <a:t> </a:t>
            </a:r>
            <a:r>
              <a:rPr lang="en-US" altLang="ko-KR" sz="2400" dirty="0"/>
              <a:t>(2/2)</a:t>
            </a:r>
            <a:endParaRPr lang="de-DE"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21</a:t>
            </a:fld>
            <a:endParaRPr lang="en-US" noProof="1"/>
          </a:p>
        </p:txBody>
      </p:sp>
      <p:pic>
        <p:nvPicPr>
          <p:cNvPr id="8" name="그림 7">
            <a:extLst>
              <a:ext uri="{FF2B5EF4-FFF2-40B4-BE49-F238E27FC236}">
                <a16:creationId xmlns="" xmlns:a16="http://schemas.microsoft.com/office/drawing/2014/main" id="{E6A8634E-4703-9D63-B421-5EBE55E59884}"/>
              </a:ext>
            </a:extLst>
          </p:cNvPr>
          <p:cNvPicPr>
            <a:picLocks noChangeAspect="1"/>
          </p:cNvPicPr>
          <p:nvPr/>
        </p:nvPicPr>
        <p:blipFill>
          <a:blip r:embed="rId3"/>
          <a:stretch>
            <a:fillRect/>
          </a:stretch>
        </p:blipFill>
        <p:spPr>
          <a:xfrm>
            <a:off x="227780" y="2867026"/>
            <a:ext cx="1047488" cy="1039552"/>
          </a:xfrm>
          <a:prstGeom prst="rect">
            <a:avLst/>
          </a:prstGeom>
        </p:spPr>
      </p:pic>
      <p:grpSp>
        <p:nvGrpSpPr>
          <p:cNvPr id="33" name="그룹 32">
            <a:extLst>
              <a:ext uri="{FF2B5EF4-FFF2-40B4-BE49-F238E27FC236}">
                <a16:creationId xmlns="" xmlns:a16="http://schemas.microsoft.com/office/drawing/2014/main" id="{0479BF84-9927-1742-C04B-1CD9E916E094}"/>
              </a:ext>
            </a:extLst>
          </p:cNvPr>
          <p:cNvGrpSpPr/>
          <p:nvPr/>
        </p:nvGrpSpPr>
        <p:grpSpPr>
          <a:xfrm>
            <a:off x="2114550" y="2009396"/>
            <a:ext cx="2543175" cy="2743579"/>
            <a:chOff x="2085975" y="1809371"/>
            <a:chExt cx="2543175" cy="2743579"/>
          </a:xfrm>
        </p:grpSpPr>
        <p:sp>
          <p:nvSpPr>
            <p:cNvPr id="32" name="직사각형 31">
              <a:extLst>
                <a:ext uri="{FF2B5EF4-FFF2-40B4-BE49-F238E27FC236}">
                  <a16:creationId xmlns="" xmlns:a16="http://schemas.microsoft.com/office/drawing/2014/main" id="{8354782B-FB80-298A-D19F-95A8A12B2BD4}"/>
                </a:ext>
              </a:extLst>
            </p:cNvPr>
            <p:cNvSpPr/>
            <p:nvPr/>
          </p:nvSpPr>
          <p:spPr>
            <a:xfrm>
              <a:off x="2085975" y="1838325"/>
              <a:ext cx="2543175" cy="271462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10" name="그림 9">
              <a:extLst>
                <a:ext uri="{FF2B5EF4-FFF2-40B4-BE49-F238E27FC236}">
                  <a16:creationId xmlns="" xmlns:a16="http://schemas.microsoft.com/office/drawing/2014/main" id="{9A041CCD-D939-8890-6C10-0A7246AD3D6C}"/>
                </a:ext>
              </a:extLst>
            </p:cNvPr>
            <p:cNvPicPr>
              <a:picLocks noChangeAspect="1"/>
            </p:cNvPicPr>
            <p:nvPr/>
          </p:nvPicPr>
          <p:blipFill>
            <a:blip r:embed="rId3"/>
            <a:stretch>
              <a:fillRect/>
            </a:stretch>
          </p:blipFill>
          <p:spPr>
            <a:xfrm>
              <a:off x="2246934" y="2105563"/>
              <a:ext cx="1047488" cy="1039552"/>
            </a:xfrm>
            <a:prstGeom prst="rect">
              <a:avLst/>
            </a:prstGeom>
          </p:spPr>
        </p:pic>
        <p:pic>
          <p:nvPicPr>
            <p:cNvPr id="13" name="그림 12">
              <a:extLst>
                <a:ext uri="{FF2B5EF4-FFF2-40B4-BE49-F238E27FC236}">
                  <a16:creationId xmlns="" xmlns:a16="http://schemas.microsoft.com/office/drawing/2014/main" id="{B1FF6255-B392-C0A7-FAA6-17C403553EF4}"/>
                </a:ext>
              </a:extLst>
            </p:cNvPr>
            <p:cNvPicPr>
              <a:picLocks noChangeAspect="1"/>
            </p:cNvPicPr>
            <p:nvPr/>
          </p:nvPicPr>
          <p:blipFill>
            <a:blip r:embed="rId4"/>
            <a:stretch>
              <a:fillRect/>
            </a:stretch>
          </p:blipFill>
          <p:spPr>
            <a:xfrm>
              <a:off x="3425062" y="2105563"/>
              <a:ext cx="1047488" cy="1039552"/>
            </a:xfrm>
            <a:prstGeom prst="rect">
              <a:avLst/>
            </a:prstGeom>
          </p:spPr>
        </p:pic>
        <p:pic>
          <p:nvPicPr>
            <p:cNvPr id="16" name="그림 15">
              <a:extLst>
                <a:ext uri="{FF2B5EF4-FFF2-40B4-BE49-F238E27FC236}">
                  <a16:creationId xmlns="" xmlns:a16="http://schemas.microsoft.com/office/drawing/2014/main" id="{7470153F-0A9F-B848-9CD3-2B110E3AC313}"/>
                </a:ext>
              </a:extLst>
            </p:cNvPr>
            <p:cNvPicPr>
              <a:picLocks noChangeAspect="1"/>
            </p:cNvPicPr>
            <p:nvPr/>
          </p:nvPicPr>
          <p:blipFill>
            <a:blip r:embed="rId5"/>
            <a:stretch>
              <a:fillRect/>
            </a:stretch>
          </p:blipFill>
          <p:spPr>
            <a:xfrm>
              <a:off x="2246934" y="3379185"/>
              <a:ext cx="1047488" cy="1039552"/>
            </a:xfrm>
            <a:prstGeom prst="rect">
              <a:avLst/>
            </a:prstGeom>
          </p:spPr>
        </p:pic>
        <p:pic>
          <p:nvPicPr>
            <p:cNvPr id="18" name="그림 17">
              <a:extLst>
                <a:ext uri="{FF2B5EF4-FFF2-40B4-BE49-F238E27FC236}">
                  <a16:creationId xmlns="" xmlns:a16="http://schemas.microsoft.com/office/drawing/2014/main" id="{3F02FC78-8251-B33C-461E-6FD24426306F}"/>
                </a:ext>
              </a:extLst>
            </p:cNvPr>
            <p:cNvPicPr>
              <a:picLocks noChangeAspect="1"/>
            </p:cNvPicPr>
            <p:nvPr/>
          </p:nvPicPr>
          <p:blipFill>
            <a:blip r:embed="rId6"/>
            <a:stretch>
              <a:fillRect/>
            </a:stretch>
          </p:blipFill>
          <p:spPr>
            <a:xfrm>
              <a:off x="3425062" y="3375239"/>
              <a:ext cx="1047488" cy="1039552"/>
            </a:xfrm>
            <a:prstGeom prst="rect">
              <a:avLst/>
            </a:prstGeom>
          </p:spPr>
        </p:pic>
        <p:sp>
          <p:nvSpPr>
            <p:cNvPr id="24" name="TextBox 23">
              <a:extLst>
                <a:ext uri="{FF2B5EF4-FFF2-40B4-BE49-F238E27FC236}">
                  <a16:creationId xmlns="" xmlns:a16="http://schemas.microsoft.com/office/drawing/2014/main" id="{0F374AC0-7B42-F45C-6717-5534F6DCED8E}"/>
                </a:ext>
              </a:extLst>
            </p:cNvPr>
            <p:cNvSpPr txBox="1"/>
            <p:nvPr/>
          </p:nvSpPr>
          <p:spPr>
            <a:xfrm>
              <a:off x="2358158" y="1809371"/>
              <a:ext cx="833883" cy="338554"/>
            </a:xfrm>
            <a:prstGeom prst="rect">
              <a:avLst/>
            </a:prstGeom>
            <a:noFill/>
          </p:spPr>
          <p:txBody>
            <a:bodyPr wrap="none" rtlCol="0">
              <a:spAutoFit/>
            </a:bodyPr>
            <a:lstStyle/>
            <a:p>
              <a:pPr algn="ctr"/>
              <a:r>
                <a:rPr lang="en-US" altLang="ko-KR" sz="1600" dirty="0"/>
                <a:t>Original</a:t>
              </a:r>
              <a:endParaRPr lang="ko-KR" altLang="en-US" sz="1600" dirty="0"/>
            </a:p>
          </p:txBody>
        </p:sp>
        <p:sp>
          <p:nvSpPr>
            <p:cNvPr id="25" name="TextBox 24">
              <a:extLst>
                <a:ext uri="{FF2B5EF4-FFF2-40B4-BE49-F238E27FC236}">
                  <a16:creationId xmlns="" xmlns:a16="http://schemas.microsoft.com/office/drawing/2014/main" id="{1B63B122-DC97-B669-3F7F-B7C7245392D1}"/>
                </a:ext>
              </a:extLst>
            </p:cNvPr>
            <p:cNvSpPr txBox="1"/>
            <p:nvPr/>
          </p:nvSpPr>
          <p:spPr>
            <a:xfrm>
              <a:off x="3515216" y="1809371"/>
              <a:ext cx="881973" cy="338554"/>
            </a:xfrm>
            <a:prstGeom prst="rect">
              <a:avLst/>
            </a:prstGeom>
            <a:noFill/>
          </p:spPr>
          <p:txBody>
            <a:bodyPr wrap="none" rtlCol="0">
              <a:spAutoFit/>
            </a:bodyPr>
            <a:lstStyle/>
            <a:p>
              <a:pPr algn="ctr"/>
              <a:r>
                <a:rPr lang="en-US" altLang="ko-KR" sz="1600" dirty="0"/>
                <a:t>Random</a:t>
              </a:r>
              <a:endParaRPr lang="ko-KR" altLang="en-US" sz="1600" dirty="0"/>
            </a:p>
          </p:txBody>
        </p:sp>
        <p:sp>
          <p:nvSpPr>
            <p:cNvPr id="26" name="TextBox 25">
              <a:extLst>
                <a:ext uri="{FF2B5EF4-FFF2-40B4-BE49-F238E27FC236}">
                  <a16:creationId xmlns="" xmlns:a16="http://schemas.microsoft.com/office/drawing/2014/main" id="{78FFE3D6-9F31-EB0A-3413-F4FADC1789A5}"/>
                </a:ext>
              </a:extLst>
            </p:cNvPr>
            <p:cNvSpPr txBox="1"/>
            <p:nvPr/>
          </p:nvSpPr>
          <p:spPr>
            <a:xfrm>
              <a:off x="2232138" y="3114481"/>
              <a:ext cx="1070037" cy="338554"/>
            </a:xfrm>
            <a:prstGeom prst="rect">
              <a:avLst/>
            </a:prstGeom>
            <a:noFill/>
          </p:spPr>
          <p:txBody>
            <a:bodyPr wrap="none" rtlCol="0">
              <a:spAutoFit/>
            </a:bodyPr>
            <a:lstStyle/>
            <a:p>
              <a:pPr algn="ctr"/>
              <a:r>
                <a:rPr lang="en-US" altLang="ko-KR" sz="1600" dirty="0"/>
                <a:t>Structured</a:t>
              </a:r>
              <a:endParaRPr lang="ko-KR" altLang="en-US" sz="1600" dirty="0"/>
            </a:p>
          </p:txBody>
        </p:sp>
        <p:sp>
          <p:nvSpPr>
            <p:cNvPr id="31" name="TextBox 30">
              <a:extLst>
                <a:ext uri="{FF2B5EF4-FFF2-40B4-BE49-F238E27FC236}">
                  <a16:creationId xmlns="" xmlns:a16="http://schemas.microsoft.com/office/drawing/2014/main" id="{436C9C7F-A4D1-E35E-BDAE-CB319CEAC949}"/>
                </a:ext>
              </a:extLst>
            </p:cNvPr>
            <p:cNvSpPr txBox="1"/>
            <p:nvPr/>
          </p:nvSpPr>
          <p:spPr>
            <a:xfrm>
              <a:off x="3407002" y="3095246"/>
              <a:ext cx="1067920" cy="584775"/>
            </a:xfrm>
            <a:prstGeom prst="rect">
              <a:avLst/>
            </a:prstGeom>
            <a:noFill/>
          </p:spPr>
          <p:txBody>
            <a:bodyPr wrap="none" rtlCol="0">
              <a:spAutoFit/>
            </a:bodyPr>
            <a:lstStyle/>
            <a:p>
              <a:pPr algn="ctr"/>
              <a:r>
                <a:rPr lang="en-US" altLang="ko-KR" sz="1600" dirty="0"/>
                <a:t>Random &amp;</a:t>
              </a:r>
              <a:br>
                <a:rPr lang="en-US" altLang="ko-KR" sz="1600" dirty="0"/>
              </a:br>
              <a:r>
                <a:rPr lang="en-US" altLang="ko-KR" sz="1600" dirty="0">
                  <a:solidFill>
                    <a:schemeClr val="bg1"/>
                  </a:solidFill>
                </a:rPr>
                <a:t>structured</a:t>
              </a:r>
              <a:endParaRPr lang="ko-KR" altLang="en-US" sz="1600" dirty="0">
                <a:solidFill>
                  <a:schemeClr val="bg1"/>
                </a:solidFill>
              </a:endParaRPr>
            </a:p>
          </p:txBody>
        </p:sp>
      </p:grpSp>
      <p:sp>
        <p:nvSpPr>
          <p:cNvPr id="37" name="타원 36">
            <a:extLst>
              <a:ext uri="{FF2B5EF4-FFF2-40B4-BE49-F238E27FC236}">
                <a16:creationId xmlns="" xmlns:a16="http://schemas.microsoft.com/office/drawing/2014/main" id="{9D93E766-E126-7180-6B09-6BF0186B59C1}"/>
              </a:ext>
            </a:extLst>
          </p:cNvPr>
          <p:cNvSpPr/>
          <p:nvPr/>
        </p:nvSpPr>
        <p:spPr>
          <a:xfrm>
            <a:off x="1465206" y="3228974"/>
            <a:ext cx="371475" cy="371475"/>
          </a:xfrm>
          <a:prstGeom prst="ellipse">
            <a:avLst/>
          </a:prstGeom>
          <a:ln w="28575"/>
        </p:spPr>
        <p:style>
          <a:lnRef idx="2">
            <a:schemeClr val="dk1"/>
          </a:lnRef>
          <a:fillRef idx="1">
            <a:schemeClr val="lt1"/>
          </a:fillRef>
          <a:effectRef idx="0">
            <a:schemeClr val="dk1"/>
          </a:effectRef>
          <a:fontRef idx="minor">
            <a:schemeClr val="dk1"/>
          </a:fontRef>
        </p:style>
        <p:txBody>
          <a:bodyPr bIns="72000" rtlCol="0" anchor="ctr"/>
          <a:lstStyle/>
          <a:p>
            <a:pPr algn="ctr"/>
            <a:r>
              <a:rPr lang="en-US" altLang="ko-KR" sz="3600" dirty="0"/>
              <a:t>+</a:t>
            </a:r>
            <a:endParaRPr lang="ko-KR" altLang="en-US" sz="3200" dirty="0"/>
          </a:p>
        </p:txBody>
      </p:sp>
      <p:sp>
        <p:nvSpPr>
          <p:cNvPr id="38" name="TextBox 37">
            <a:extLst>
              <a:ext uri="{FF2B5EF4-FFF2-40B4-BE49-F238E27FC236}">
                <a16:creationId xmlns="" xmlns:a16="http://schemas.microsoft.com/office/drawing/2014/main" id="{2E455B2A-7320-C484-ED70-EAB8C03870C5}"/>
              </a:ext>
            </a:extLst>
          </p:cNvPr>
          <p:cNvSpPr txBox="1"/>
          <p:nvPr/>
        </p:nvSpPr>
        <p:spPr>
          <a:xfrm>
            <a:off x="185263" y="2142746"/>
            <a:ext cx="1922128" cy="584775"/>
          </a:xfrm>
          <a:prstGeom prst="rect">
            <a:avLst/>
          </a:prstGeom>
          <a:noFill/>
        </p:spPr>
        <p:txBody>
          <a:bodyPr wrap="none" rtlCol="0">
            <a:spAutoFit/>
          </a:bodyPr>
          <a:lstStyle/>
          <a:p>
            <a:pPr algn="r"/>
            <a:r>
              <a:rPr lang="en-US" altLang="ko-KR" sz="1600" dirty="0"/>
              <a:t>Random / structured</a:t>
            </a:r>
          </a:p>
          <a:p>
            <a:pPr algn="r"/>
            <a:r>
              <a:rPr lang="en-US" altLang="ko-KR" sz="1600" dirty="0"/>
              <a:t>perturbation</a:t>
            </a:r>
            <a:endParaRPr lang="ko-KR" altLang="en-US" sz="1600" dirty="0"/>
          </a:p>
        </p:txBody>
      </p:sp>
      <p:cxnSp>
        <p:nvCxnSpPr>
          <p:cNvPr id="39" name="직선 화살표 연결선 38">
            <a:extLst>
              <a:ext uri="{FF2B5EF4-FFF2-40B4-BE49-F238E27FC236}">
                <a16:creationId xmlns="" xmlns:a16="http://schemas.microsoft.com/office/drawing/2014/main" id="{9B2D50C1-0E42-17E0-56F1-4FB1A3B48C46}"/>
              </a:ext>
            </a:extLst>
          </p:cNvPr>
          <p:cNvCxnSpPr>
            <a:cxnSpLocks/>
          </p:cNvCxnSpPr>
          <p:nvPr/>
        </p:nvCxnSpPr>
        <p:spPr>
          <a:xfrm>
            <a:off x="1646181" y="2727521"/>
            <a:ext cx="0" cy="4538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직사각형 40">
            <a:extLst>
              <a:ext uri="{FF2B5EF4-FFF2-40B4-BE49-F238E27FC236}">
                <a16:creationId xmlns="" xmlns:a16="http://schemas.microsoft.com/office/drawing/2014/main" id="{D6862AA1-084C-6981-CDEE-9FA0651F51A0}"/>
              </a:ext>
            </a:extLst>
          </p:cNvPr>
          <p:cNvSpPr/>
          <p:nvPr/>
        </p:nvSpPr>
        <p:spPr>
          <a:xfrm>
            <a:off x="6000750" y="2981325"/>
            <a:ext cx="2657474" cy="914814"/>
          </a:xfrm>
          <a:prstGeom prst="rect">
            <a:avLst/>
          </a:prstGeom>
          <a:solidFill>
            <a:srgbClr val="CADFF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err="1">
                <a:solidFill>
                  <a:schemeClr val="tx1"/>
                </a:solidFill>
              </a:rPr>
              <a:t>WarningNet</a:t>
            </a:r>
            <a:r>
              <a:rPr lang="en-US" altLang="ko-KR" sz="1600" b="1" dirty="0">
                <a:solidFill>
                  <a:schemeClr val="tx1"/>
                </a:solidFill>
              </a:rPr>
              <a:t>:</a:t>
            </a:r>
            <a:r>
              <a:rPr lang="ko-KR" altLang="en-US" sz="1600" b="1" dirty="0">
                <a:solidFill>
                  <a:schemeClr val="tx1"/>
                </a:solidFill>
              </a:rPr>
              <a:t> </a:t>
            </a:r>
            <a:r>
              <a:rPr lang="en-US" altLang="ko-KR" sz="1600" dirty="0">
                <a:solidFill>
                  <a:schemeClr val="tx1"/>
                </a:solidFill>
              </a:rPr>
              <a:t>can</a:t>
            </a:r>
            <a:r>
              <a:rPr lang="ko-KR" altLang="en-US" sz="1600" dirty="0">
                <a:solidFill>
                  <a:schemeClr val="tx1"/>
                </a:solidFill>
              </a:rPr>
              <a:t> </a:t>
            </a:r>
            <a:r>
              <a:rPr lang="en-US" altLang="ko-KR" sz="1600" dirty="0">
                <a:solidFill>
                  <a:schemeClr val="tx1"/>
                </a:solidFill>
              </a:rPr>
              <a:t>predict the input perturbation of</a:t>
            </a:r>
            <a:br>
              <a:rPr lang="en-US" altLang="ko-KR" sz="1600" dirty="0">
                <a:solidFill>
                  <a:schemeClr val="tx1"/>
                </a:solidFill>
              </a:rPr>
            </a:br>
            <a:r>
              <a:rPr lang="en-US" altLang="ko-KR" sz="1600" dirty="0">
                <a:solidFill>
                  <a:schemeClr val="tx1"/>
                </a:solidFill>
              </a:rPr>
              <a:t>input image</a:t>
            </a:r>
          </a:p>
        </p:txBody>
      </p:sp>
      <p:cxnSp>
        <p:nvCxnSpPr>
          <p:cNvPr id="42" name="직선 화살표 연결선 41">
            <a:extLst>
              <a:ext uri="{FF2B5EF4-FFF2-40B4-BE49-F238E27FC236}">
                <a16:creationId xmlns="" xmlns:a16="http://schemas.microsoft.com/office/drawing/2014/main" id="{B1658704-3604-1F8D-EAB4-0AA418AC2B0B}"/>
              </a:ext>
            </a:extLst>
          </p:cNvPr>
          <p:cNvCxnSpPr>
            <a:cxnSpLocks/>
          </p:cNvCxnSpPr>
          <p:nvPr/>
        </p:nvCxnSpPr>
        <p:spPr>
          <a:xfrm>
            <a:off x="4657725" y="3409950"/>
            <a:ext cx="128587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9128FE9A-DF0A-7B4E-AE5E-EB73BF648184}"/>
              </a:ext>
            </a:extLst>
          </p:cNvPr>
          <p:cNvSpPr txBox="1"/>
          <p:nvPr/>
        </p:nvSpPr>
        <p:spPr>
          <a:xfrm>
            <a:off x="4693875" y="3432093"/>
            <a:ext cx="1250407" cy="584775"/>
          </a:xfrm>
          <a:prstGeom prst="rect">
            <a:avLst/>
          </a:prstGeom>
          <a:noFill/>
        </p:spPr>
        <p:txBody>
          <a:bodyPr wrap="none" rtlCol="0">
            <a:spAutoFit/>
          </a:bodyPr>
          <a:lstStyle/>
          <a:p>
            <a:pPr algn="ctr"/>
            <a:r>
              <a:rPr lang="en-US" altLang="ko-KR" sz="1600" dirty="0"/>
              <a:t>Perturbation</a:t>
            </a:r>
            <a:br>
              <a:rPr lang="en-US" altLang="ko-KR" sz="1600" dirty="0"/>
            </a:br>
            <a:r>
              <a:rPr lang="en-US" altLang="ko-KR" sz="1600" dirty="0"/>
              <a:t>type</a:t>
            </a:r>
            <a:endParaRPr lang="ko-KR" altLang="en-US" sz="1600" dirty="0"/>
          </a:p>
        </p:txBody>
      </p:sp>
      <p:sp>
        <p:nvSpPr>
          <p:cNvPr id="46" name="자유형: 도형 45">
            <a:extLst>
              <a:ext uri="{FF2B5EF4-FFF2-40B4-BE49-F238E27FC236}">
                <a16:creationId xmlns="" xmlns:a16="http://schemas.microsoft.com/office/drawing/2014/main" id="{FE3AE1E2-E4E0-F60A-BCCE-A56F7AB0617F}"/>
              </a:ext>
            </a:extLst>
          </p:cNvPr>
          <p:cNvSpPr/>
          <p:nvPr/>
        </p:nvSpPr>
        <p:spPr>
          <a:xfrm>
            <a:off x="4914900" y="2209800"/>
            <a:ext cx="257175" cy="1200151"/>
          </a:xfrm>
          <a:custGeom>
            <a:avLst/>
            <a:gdLst>
              <a:gd name="connsiteX0" fmla="*/ 0 w 371475"/>
              <a:gd name="connsiteY0" fmla="*/ 942975 h 942975"/>
              <a:gd name="connsiteX1" fmla="*/ 0 w 371475"/>
              <a:gd name="connsiteY1" fmla="*/ 0 h 942975"/>
              <a:gd name="connsiteX2" fmla="*/ 371475 w 371475"/>
              <a:gd name="connsiteY2" fmla="*/ 0 h 942975"/>
            </a:gdLst>
            <a:ahLst/>
            <a:cxnLst>
              <a:cxn ang="0">
                <a:pos x="connsiteX0" y="connsiteY0"/>
              </a:cxn>
              <a:cxn ang="0">
                <a:pos x="connsiteX1" y="connsiteY1"/>
              </a:cxn>
              <a:cxn ang="0">
                <a:pos x="connsiteX2" y="connsiteY2"/>
              </a:cxn>
            </a:cxnLst>
            <a:rect l="l" t="t" r="r" b="b"/>
            <a:pathLst>
              <a:path w="371475" h="942975">
                <a:moveTo>
                  <a:pt x="0" y="942975"/>
                </a:moveTo>
                <a:lnTo>
                  <a:pt x="0" y="0"/>
                </a:lnTo>
                <a:lnTo>
                  <a:pt x="371475"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7" name="직사각형 46">
            <a:extLst>
              <a:ext uri="{FF2B5EF4-FFF2-40B4-BE49-F238E27FC236}">
                <a16:creationId xmlns="" xmlns:a16="http://schemas.microsoft.com/office/drawing/2014/main" id="{D5BF0A3B-2BA5-61E0-0FC7-903D614C1091}"/>
              </a:ext>
            </a:extLst>
          </p:cNvPr>
          <p:cNvSpPr/>
          <p:nvPr/>
        </p:nvSpPr>
        <p:spPr>
          <a:xfrm>
            <a:off x="5230358" y="1943488"/>
            <a:ext cx="656093" cy="552062"/>
          </a:xfrm>
          <a:prstGeom prst="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rPr>
              <a:t>Task</a:t>
            </a:r>
            <a:endParaRPr lang="ko-KR" altLang="en-US" sz="1600" b="1" dirty="0">
              <a:solidFill>
                <a:schemeClr val="tx1"/>
              </a:solidFill>
            </a:endParaRPr>
          </a:p>
        </p:txBody>
      </p:sp>
      <p:sp>
        <p:nvSpPr>
          <p:cNvPr id="50" name="직사각형 49">
            <a:extLst>
              <a:ext uri="{FF2B5EF4-FFF2-40B4-BE49-F238E27FC236}">
                <a16:creationId xmlns="" xmlns:a16="http://schemas.microsoft.com/office/drawing/2014/main" id="{34E39D64-F3EF-6C17-1647-8777080EF1AC}"/>
              </a:ext>
            </a:extLst>
          </p:cNvPr>
          <p:cNvSpPr/>
          <p:nvPr/>
        </p:nvSpPr>
        <p:spPr>
          <a:xfrm>
            <a:off x="6219791" y="2038350"/>
            <a:ext cx="1009684" cy="41873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b="1" dirty="0">
                <a:solidFill>
                  <a:schemeClr val="tx1"/>
                </a:solidFill>
              </a:rPr>
              <a:t>Labeling</a:t>
            </a:r>
            <a:endParaRPr lang="ko-KR" altLang="en-US" sz="1600" b="1" dirty="0">
              <a:solidFill>
                <a:schemeClr val="tx1"/>
              </a:solidFill>
            </a:endParaRPr>
          </a:p>
        </p:txBody>
      </p:sp>
      <p:cxnSp>
        <p:nvCxnSpPr>
          <p:cNvPr id="52" name="직선 화살표 연결선 51">
            <a:extLst>
              <a:ext uri="{FF2B5EF4-FFF2-40B4-BE49-F238E27FC236}">
                <a16:creationId xmlns="" xmlns:a16="http://schemas.microsoft.com/office/drawing/2014/main" id="{A10CF8E0-B98C-D27F-0F3E-627711E264C5}"/>
              </a:ext>
            </a:extLst>
          </p:cNvPr>
          <p:cNvCxnSpPr/>
          <p:nvPr/>
        </p:nvCxnSpPr>
        <p:spPr>
          <a:xfrm>
            <a:off x="6715125" y="2466975"/>
            <a:ext cx="0" cy="4857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96523DB5-AA08-CB0B-F8D9-9287DFA4CEED}"/>
              </a:ext>
            </a:extLst>
          </p:cNvPr>
          <p:cNvSpPr txBox="1"/>
          <p:nvPr/>
        </p:nvSpPr>
        <p:spPr>
          <a:xfrm>
            <a:off x="7400925" y="2029156"/>
            <a:ext cx="1734449" cy="584775"/>
          </a:xfrm>
          <a:prstGeom prst="rect">
            <a:avLst/>
          </a:prstGeom>
          <a:noFill/>
        </p:spPr>
        <p:txBody>
          <a:bodyPr wrap="none" rtlCol="0">
            <a:spAutoFit/>
          </a:bodyPr>
          <a:lstStyle/>
          <a:p>
            <a:pPr algn="ctr"/>
            <a:r>
              <a:rPr lang="en-US" altLang="ko-KR" sz="1600" dirty="0" smtClean="0"/>
              <a:t>Impact </a:t>
            </a:r>
            <a:r>
              <a:rPr lang="en-US" altLang="ko-KR" sz="1600" dirty="0"/>
              <a:t>of</a:t>
            </a:r>
            <a:br>
              <a:rPr lang="en-US" altLang="ko-KR" sz="1600" dirty="0"/>
            </a:br>
            <a:r>
              <a:rPr lang="en-US" altLang="ko-KR" sz="1600"/>
              <a:t>input </a:t>
            </a:r>
            <a:r>
              <a:rPr lang="en-US" altLang="ko-KR" sz="1600" smtClean="0"/>
              <a:t>perturbation</a:t>
            </a:r>
            <a:endParaRPr lang="ko-KR" altLang="en-US" sz="1600" dirty="0"/>
          </a:p>
        </p:txBody>
      </p:sp>
      <p:cxnSp>
        <p:nvCxnSpPr>
          <p:cNvPr id="54" name="직선 화살표 연결선 53">
            <a:extLst>
              <a:ext uri="{FF2B5EF4-FFF2-40B4-BE49-F238E27FC236}">
                <a16:creationId xmlns="" xmlns:a16="http://schemas.microsoft.com/office/drawing/2014/main" id="{0F990EE2-A3E0-F6DF-246B-44E28D8B9C94}"/>
              </a:ext>
            </a:extLst>
          </p:cNvPr>
          <p:cNvCxnSpPr>
            <a:cxnSpLocks/>
          </p:cNvCxnSpPr>
          <p:nvPr/>
        </p:nvCxnSpPr>
        <p:spPr>
          <a:xfrm flipH="1">
            <a:off x="6858000" y="2495550"/>
            <a:ext cx="571500"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직선 화살표 연결선 57">
            <a:extLst>
              <a:ext uri="{FF2B5EF4-FFF2-40B4-BE49-F238E27FC236}">
                <a16:creationId xmlns="" xmlns:a16="http://schemas.microsoft.com/office/drawing/2014/main" id="{F1CA398E-38AB-1347-7E1A-0D12F3A41137}"/>
              </a:ext>
            </a:extLst>
          </p:cNvPr>
          <p:cNvCxnSpPr>
            <a:cxnSpLocks/>
          </p:cNvCxnSpPr>
          <p:nvPr/>
        </p:nvCxnSpPr>
        <p:spPr>
          <a:xfrm>
            <a:off x="5881688" y="2233613"/>
            <a:ext cx="31909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8868C8CD-4ACA-31A6-8C38-B85B32A648EA}"/>
              </a:ext>
            </a:extLst>
          </p:cNvPr>
          <p:cNvSpPr txBox="1"/>
          <p:nvPr/>
        </p:nvSpPr>
        <p:spPr>
          <a:xfrm>
            <a:off x="5981700" y="-9021"/>
            <a:ext cx="3330570" cy="466281"/>
          </a:xfrm>
          <a:prstGeom prst="rect">
            <a:avLst/>
          </a:prstGeom>
          <a:noFill/>
        </p:spPr>
        <p:txBody>
          <a:bodyPr wrap="square">
            <a:spAutoFit/>
          </a:bodyPr>
          <a:lstStyle/>
          <a:p>
            <a:pPr>
              <a:lnSpc>
                <a:spcPct val="90000"/>
              </a:lnSpc>
            </a:pPr>
            <a:r>
              <a:rPr lang="de-DE" altLang="ko-KR" sz="900" dirty="0">
                <a:solidFill>
                  <a:schemeClr val="bg1"/>
                </a:solidFill>
              </a:rPr>
              <a:t>[Lee '20] Lee, Minah, et al. Warningnet: A deep learning platform for early warning of task failures under input perturbation for reliable autonomous platforms, DAC 2020</a:t>
            </a:r>
          </a:p>
        </p:txBody>
      </p:sp>
      <p:cxnSp>
        <p:nvCxnSpPr>
          <p:cNvPr id="34" name="직선 화살표 연결선 33">
            <a:extLst>
              <a:ext uri="{FF2B5EF4-FFF2-40B4-BE49-F238E27FC236}">
                <a16:creationId xmlns="" xmlns:a16="http://schemas.microsoft.com/office/drawing/2014/main" id="{9B2D50C1-0E42-17E0-56F1-4FB1A3B48C46}"/>
              </a:ext>
            </a:extLst>
          </p:cNvPr>
          <p:cNvCxnSpPr>
            <a:cxnSpLocks/>
          </p:cNvCxnSpPr>
          <p:nvPr/>
        </p:nvCxnSpPr>
        <p:spPr>
          <a:xfrm>
            <a:off x="7286720" y="3896139"/>
            <a:ext cx="0" cy="5804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66484" y="4427596"/>
            <a:ext cx="2233497" cy="646331"/>
          </a:xfrm>
          <a:prstGeom prst="rect">
            <a:avLst/>
          </a:prstGeom>
          <a:noFill/>
        </p:spPr>
        <p:txBody>
          <a:bodyPr wrap="none" rtlCol="0">
            <a:spAutoFit/>
          </a:bodyPr>
          <a:lstStyle/>
          <a:p>
            <a:pPr algn="ctr"/>
            <a:r>
              <a:rPr lang="en-US" altLang="ko-KR" dirty="0" smtClean="0"/>
              <a:t>Apply noise reduction</a:t>
            </a:r>
            <a:br>
              <a:rPr lang="en-US" altLang="ko-KR" dirty="0" smtClean="0"/>
            </a:br>
            <a:r>
              <a:rPr lang="en-US" altLang="ko-KR" dirty="0" smtClean="0"/>
              <a:t>before the task</a:t>
            </a:r>
            <a:endParaRPr lang="ko-KR" altLang="en-US" dirty="0"/>
          </a:p>
        </p:txBody>
      </p:sp>
      <p:sp>
        <p:nvSpPr>
          <p:cNvPr id="11" name="TextBox 10"/>
          <p:cNvSpPr txBox="1"/>
          <p:nvPr/>
        </p:nvSpPr>
        <p:spPr>
          <a:xfrm>
            <a:off x="7275281" y="3890466"/>
            <a:ext cx="1894749" cy="584775"/>
          </a:xfrm>
          <a:prstGeom prst="rect">
            <a:avLst/>
          </a:prstGeom>
          <a:noFill/>
        </p:spPr>
        <p:txBody>
          <a:bodyPr wrap="none" rtlCol="0">
            <a:spAutoFit/>
          </a:bodyPr>
          <a:lstStyle/>
          <a:p>
            <a:pPr algn="ctr"/>
            <a:r>
              <a:rPr lang="en-US" altLang="ko-KR" sz="1600" dirty="0" smtClean="0"/>
              <a:t>If input perturbation</a:t>
            </a:r>
            <a:br>
              <a:rPr lang="en-US" altLang="ko-KR" sz="1600" dirty="0" smtClean="0"/>
            </a:br>
            <a:r>
              <a:rPr lang="en-US" altLang="ko-KR" sz="1600" dirty="0" smtClean="0"/>
              <a:t>is detected</a:t>
            </a:r>
            <a:endParaRPr lang="ko-KR" altLang="en-US" sz="1600" dirty="0"/>
          </a:p>
        </p:txBody>
      </p:sp>
    </p:spTree>
    <p:extLst>
      <p:ext uri="{BB962C8B-B14F-4D97-AF65-F5344CB8AC3E}">
        <p14:creationId xmlns:p14="http://schemas.microsoft.com/office/powerpoint/2010/main" val="3876138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그룹 38">
            <a:extLst>
              <a:ext uri="{FF2B5EF4-FFF2-40B4-BE49-F238E27FC236}">
                <a16:creationId xmlns="" xmlns:a16="http://schemas.microsoft.com/office/drawing/2014/main" id="{2ABC46C9-EA5D-B640-1925-469D31659DB9}"/>
              </a:ext>
            </a:extLst>
          </p:cNvPr>
          <p:cNvGrpSpPr/>
          <p:nvPr/>
        </p:nvGrpSpPr>
        <p:grpSpPr>
          <a:xfrm>
            <a:off x="5155962" y="1686667"/>
            <a:ext cx="2044938" cy="1308011"/>
            <a:chOff x="5453142" y="1760765"/>
            <a:chExt cx="1827832" cy="1169143"/>
          </a:xfrm>
        </p:grpSpPr>
        <p:grpSp>
          <p:nvGrpSpPr>
            <p:cNvPr id="30" name="그룹 29">
              <a:extLst>
                <a:ext uri="{FF2B5EF4-FFF2-40B4-BE49-F238E27FC236}">
                  <a16:creationId xmlns="" xmlns:a16="http://schemas.microsoft.com/office/drawing/2014/main" id="{9237D082-4729-C48F-6DA0-E9021015F3F1}"/>
                </a:ext>
              </a:extLst>
            </p:cNvPr>
            <p:cNvGrpSpPr/>
            <p:nvPr/>
          </p:nvGrpSpPr>
          <p:grpSpPr>
            <a:xfrm>
              <a:off x="5453142" y="1760765"/>
              <a:ext cx="1648698" cy="1169143"/>
              <a:chOff x="104775" y="2402372"/>
              <a:chExt cx="2778134" cy="1970061"/>
            </a:xfrm>
          </p:grpSpPr>
          <p:grpSp>
            <p:nvGrpSpPr>
              <p:cNvPr id="32" name="그룹 31">
                <a:extLst>
                  <a:ext uri="{FF2B5EF4-FFF2-40B4-BE49-F238E27FC236}">
                    <a16:creationId xmlns="" xmlns:a16="http://schemas.microsoft.com/office/drawing/2014/main" id="{403C3493-6B9F-CE45-A12E-4CB366BB5120}"/>
                  </a:ext>
                </a:extLst>
              </p:cNvPr>
              <p:cNvGrpSpPr/>
              <p:nvPr/>
            </p:nvGrpSpPr>
            <p:grpSpPr>
              <a:xfrm>
                <a:off x="104775" y="2402372"/>
                <a:ext cx="1423506" cy="1970061"/>
                <a:chOff x="685800" y="602821"/>
                <a:chExt cx="4000500" cy="5536495"/>
              </a:xfrm>
            </p:grpSpPr>
            <p:pic>
              <p:nvPicPr>
                <p:cNvPr id="34" name="그림 33">
                  <a:extLst>
                    <a:ext uri="{FF2B5EF4-FFF2-40B4-BE49-F238E27FC236}">
                      <a16:creationId xmlns="" xmlns:a16="http://schemas.microsoft.com/office/drawing/2014/main" id="{BB0F55EF-9945-675E-8E4E-845E7869A4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19"/>
                <a:stretch/>
              </p:blipFill>
              <p:spPr>
                <a:xfrm>
                  <a:off x="685800" y="2642709"/>
                  <a:ext cx="4000500" cy="3496607"/>
                </a:xfrm>
                <a:prstGeom prst="rect">
                  <a:avLst/>
                </a:prstGeom>
              </p:spPr>
            </p:pic>
            <p:pic>
              <p:nvPicPr>
                <p:cNvPr id="35" name="그림 34">
                  <a:extLst>
                    <a:ext uri="{FF2B5EF4-FFF2-40B4-BE49-F238E27FC236}">
                      <a16:creationId xmlns="" xmlns:a16="http://schemas.microsoft.com/office/drawing/2014/main" id="{2189234A-16C8-E0E9-2F26-CF5701F548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981"/>
                <a:stretch/>
              </p:blipFill>
              <p:spPr>
                <a:xfrm>
                  <a:off x="685800" y="602821"/>
                  <a:ext cx="4000500" cy="1646894"/>
                </a:xfrm>
                <a:prstGeom prst="rect">
                  <a:avLst/>
                </a:prstGeom>
              </p:spPr>
            </p:pic>
          </p:grpSp>
          <p:cxnSp>
            <p:nvCxnSpPr>
              <p:cNvPr id="33" name="직선 연결선 32">
                <a:extLst>
                  <a:ext uri="{FF2B5EF4-FFF2-40B4-BE49-F238E27FC236}">
                    <a16:creationId xmlns="" xmlns:a16="http://schemas.microsoft.com/office/drawing/2014/main" id="{91BB7B57-0E7E-61DD-5D6D-DA9C8C8A08C3}"/>
                  </a:ext>
                </a:extLst>
              </p:cNvPr>
              <p:cNvCxnSpPr>
                <a:cxnSpLocks/>
              </p:cNvCxnSpPr>
              <p:nvPr/>
            </p:nvCxnSpPr>
            <p:spPr>
              <a:xfrm>
                <a:off x="130728" y="3057525"/>
                <a:ext cx="2752181" cy="0"/>
              </a:xfrm>
              <a:prstGeom prst="line">
                <a:avLst/>
              </a:prstGeom>
              <a:ln w="28575">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 xmlns:a16="http://schemas.microsoft.com/office/drawing/2014/main" id="{AE372370-3720-A564-8564-5F530E95EEB3}"/>
                </a:ext>
              </a:extLst>
            </p:cNvPr>
            <p:cNvSpPr txBox="1"/>
            <p:nvPr/>
          </p:nvSpPr>
          <p:spPr>
            <a:xfrm>
              <a:off x="6198242" y="1763901"/>
              <a:ext cx="1082732" cy="338554"/>
            </a:xfrm>
            <a:prstGeom prst="rect">
              <a:avLst/>
            </a:prstGeom>
            <a:noFill/>
          </p:spPr>
          <p:txBody>
            <a:bodyPr wrap="none" rtlCol="0">
              <a:spAutoFit/>
            </a:bodyPr>
            <a:lstStyle/>
            <a:p>
              <a:pPr algn="ctr"/>
              <a:r>
                <a:rPr lang="en-US" altLang="ko-KR" sz="1600" dirty="0"/>
                <a:t>Vulnerable</a:t>
              </a:r>
              <a:endParaRPr lang="ko-KR" altLang="en-US" sz="1600" dirty="0"/>
            </a:p>
          </p:txBody>
        </p:sp>
        <p:sp>
          <p:nvSpPr>
            <p:cNvPr id="38" name="TextBox 37">
              <a:extLst>
                <a:ext uri="{FF2B5EF4-FFF2-40B4-BE49-F238E27FC236}">
                  <a16:creationId xmlns="" xmlns:a16="http://schemas.microsoft.com/office/drawing/2014/main" id="{094268CF-A49C-202C-14F0-46BE8A157FAE}"/>
                </a:ext>
              </a:extLst>
            </p:cNvPr>
            <p:cNvSpPr txBox="1"/>
            <p:nvPr/>
          </p:nvSpPr>
          <p:spPr>
            <a:xfrm>
              <a:off x="6471714" y="2335401"/>
              <a:ext cx="535788" cy="338554"/>
            </a:xfrm>
            <a:prstGeom prst="rect">
              <a:avLst/>
            </a:prstGeom>
            <a:noFill/>
          </p:spPr>
          <p:txBody>
            <a:bodyPr wrap="none" rtlCol="0">
              <a:spAutoFit/>
            </a:bodyPr>
            <a:lstStyle/>
            <a:p>
              <a:pPr algn="ctr"/>
              <a:r>
                <a:rPr lang="en-US" altLang="ko-KR" sz="1600" dirty="0"/>
                <a:t>Safe</a:t>
              </a:r>
              <a:endParaRPr lang="ko-KR" altLang="en-US" sz="1600" dirty="0"/>
            </a:p>
          </p:txBody>
        </p:sp>
      </p:gr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sz="2400" dirty="0"/>
              <a:t>Summary</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22</a:t>
            </a:fld>
            <a:endParaRPr lang="en-US" noProof="1"/>
          </a:p>
        </p:txBody>
      </p:sp>
      <p:sp>
        <p:nvSpPr>
          <p:cNvPr id="8" name="Inhaltsplatzhalter 1">
            <a:extLst>
              <a:ext uri="{FF2B5EF4-FFF2-40B4-BE49-F238E27FC236}">
                <a16:creationId xmlns="" xmlns:a16="http://schemas.microsoft.com/office/drawing/2014/main" id="{3D7436BE-CDB6-859D-9EB5-608380EFE620}"/>
              </a:ext>
            </a:extLst>
          </p:cNvPr>
          <p:cNvSpPr>
            <a:spLocks noGrp="1"/>
          </p:cNvSpPr>
          <p:nvPr>
            <p:ph idx="1"/>
          </p:nvPr>
        </p:nvSpPr>
        <p:spPr>
          <a:xfrm>
            <a:off x="336499" y="816788"/>
            <a:ext cx="8083602" cy="3615910"/>
          </a:xfrm>
        </p:spPr>
        <p:txBody>
          <a:bodyPr>
            <a:normAutofit/>
          </a:bodyPr>
          <a:lstStyle/>
          <a:p>
            <a:r>
              <a:rPr lang="de-DE" dirty="0"/>
              <a:t>Machine learning can support architectural reliability</a:t>
            </a:r>
          </a:p>
        </p:txBody>
      </p:sp>
      <p:grpSp>
        <p:nvGrpSpPr>
          <p:cNvPr id="20" name="그룹 19">
            <a:extLst>
              <a:ext uri="{FF2B5EF4-FFF2-40B4-BE49-F238E27FC236}">
                <a16:creationId xmlns="" xmlns:a16="http://schemas.microsoft.com/office/drawing/2014/main" id="{080FC932-A254-5F76-393F-EE585AEDBF7C}"/>
              </a:ext>
            </a:extLst>
          </p:cNvPr>
          <p:cNvGrpSpPr/>
          <p:nvPr/>
        </p:nvGrpSpPr>
        <p:grpSpPr>
          <a:xfrm>
            <a:off x="303218" y="1602581"/>
            <a:ext cx="8537565" cy="3085871"/>
            <a:chOff x="203630" y="1621631"/>
            <a:chExt cx="8537565" cy="3085871"/>
          </a:xfrm>
        </p:grpSpPr>
        <p:grpSp>
          <p:nvGrpSpPr>
            <p:cNvPr id="19" name="그룹 18">
              <a:extLst>
                <a:ext uri="{FF2B5EF4-FFF2-40B4-BE49-F238E27FC236}">
                  <a16:creationId xmlns="" xmlns:a16="http://schemas.microsoft.com/office/drawing/2014/main" id="{FC71847B-EE8B-FAD0-EF86-DB6E195E8BD4}"/>
                </a:ext>
              </a:extLst>
            </p:cNvPr>
            <p:cNvGrpSpPr/>
            <p:nvPr/>
          </p:nvGrpSpPr>
          <p:grpSpPr>
            <a:xfrm>
              <a:off x="203630" y="1621631"/>
              <a:ext cx="8537565" cy="3085871"/>
              <a:chOff x="203630" y="1621631"/>
              <a:chExt cx="8537565" cy="3085871"/>
            </a:xfrm>
          </p:grpSpPr>
          <p:sp>
            <p:nvSpPr>
              <p:cNvPr id="15" name="사각형: 둥근 모서리 14">
                <a:extLst>
                  <a:ext uri="{FF2B5EF4-FFF2-40B4-BE49-F238E27FC236}">
                    <a16:creationId xmlns="" xmlns:a16="http://schemas.microsoft.com/office/drawing/2014/main" id="{52202C6C-6D5C-70C1-D965-F93D09BB79CC}"/>
                  </a:ext>
                </a:extLst>
              </p:cNvPr>
              <p:cNvSpPr/>
              <p:nvPr/>
            </p:nvSpPr>
            <p:spPr>
              <a:xfrm>
                <a:off x="4538847" y="1621631"/>
                <a:ext cx="4202348" cy="1459149"/>
              </a:xfrm>
              <a:prstGeom prst="roundRect">
                <a:avLst/>
              </a:prstGeom>
              <a:noFill/>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dk1"/>
                  </a:solidFill>
                </a:endParaRPr>
              </a:p>
            </p:txBody>
          </p:sp>
          <p:sp>
            <p:nvSpPr>
              <p:cNvPr id="16" name="사각형: 둥근 모서리 15">
                <a:extLst>
                  <a:ext uri="{FF2B5EF4-FFF2-40B4-BE49-F238E27FC236}">
                    <a16:creationId xmlns="" xmlns:a16="http://schemas.microsoft.com/office/drawing/2014/main" id="{A27B8D1E-46C6-D21C-BD54-037087923DCE}"/>
                  </a:ext>
                </a:extLst>
              </p:cNvPr>
              <p:cNvSpPr/>
              <p:nvPr/>
            </p:nvSpPr>
            <p:spPr>
              <a:xfrm>
                <a:off x="4538846" y="3248353"/>
                <a:ext cx="4202348" cy="1459149"/>
              </a:xfrm>
              <a:prstGeom prst="roundRect">
                <a:avLst/>
              </a:prstGeom>
              <a:noFill/>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dk1"/>
                  </a:solidFill>
                </a:endParaRPr>
              </a:p>
            </p:txBody>
          </p:sp>
          <p:sp>
            <p:nvSpPr>
              <p:cNvPr id="17" name="사각형: 둥근 모서리 16">
                <a:extLst>
                  <a:ext uri="{FF2B5EF4-FFF2-40B4-BE49-F238E27FC236}">
                    <a16:creationId xmlns="" xmlns:a16="http://schemas.microsoft.com/office/drawing/2014/main" id="{1F9D9539-3A2B-DE7D-A103-8C6D95EF5648}"/>
                  </a:ext>
                </a:extLst>
              </p:cNvPr>
              <p:cNvSpPr/>
              <p:nvPr/>
            </p:nvSpPr>
            <p:spPr>
              <a:xfrm>
                <a:off x="203631" y="1621631"/>
                <a:ext cx="4202348" cy="1459149"/>
              </a:xfrm>
              <a:prstGeom prst="roundRect">
                <a:avLst/>
              </a:prstGeom>
              <a:noFill/>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dk1"/>
                  </a:solidFill>
                </a:endParaRPr>
              </a:p>
            </p:txBody>
          </p:sp>
          <p:sp>
            <p:nvSpPr>
              <p:cNvPr id="18" name="사각형: 둥근 모서리 17">
                <a:extLst>
                  <a:ext uri="{FF2B5EF4-FFF2-40B4-BE49-F238E27FC236}">
                    <a16:creationId xmlns="" xmlns:a16="http://schemas.microsoft.com/office/drawing/2014/main" id="{FEB954C7-6159-ED29-B3DA-E3A183845F71}"/>
                  </a:ext>
                </a:extLst>
              </p:cNvPr>
              <p:cNvSpPr/>
              <p:nvPr/>
            </p:nvSpPr>
            <p:spPr>
              <a:xfrm>
                <a:off x="203630" y="3248353"/>
                <a:ext cx="4202348" cy="1459149"/>
              </a:xfrm>
              <a:prstGeom prst="roundRect">
                <a:avLst/>
              </a:prstGeom>
              <a:noFill/>
              <a:ln w="19050"/>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dk1"/>
                  </a:solidFill>
                </a:endParaRPr>
              </a:p>
            </p:txBody>
          </p:sp>
        </p:grpSp>
        <p:grpSp>
          <p:nvGrpSpPr>
            <p:cNvPr id="13" name="그룹 12">
              <a:extLst>
                <a:ext uri="{FF2B5EF4-FFF2-40B4-BE49-F238E27FC236}">
                  <a16:creationId xmlns="" xmlns:a16="http://schemas.microsoft.com/office/drawing/2014/main" id="{9E03E457-6CA7-2196-1649-2B174FE53A2B}"/>
                </a:ext>
              </a:extLst>
            </p:cNvPr>
            <p:cNvGrpSpPr/>
            <p:nvPr/>
          </p:nvGrpSpPr>
          <p:grpSpPr>
            <a:xfrm>
              <a:off x="3801204" y="2493358"/>
              <a:ext cx="1342417" cy="1342417"/>
              <a:chOff x="3456752" y="2048921"/>
              <a:chExt cx="1342417" cy="1342417"/>
            </a:xfrm>
          </p:grpSpPr>
          <p:sp>
            <p:nvSpPr>
              <p:cNvPr id="12" name="타원 11">
                <a:extLst>
                  <a:ext uri="{FF2B5EF4-FFF2-40B4-BE49-F238E27FC236}">
                    <a16:creationId xmlns="" xmlns:a16="http://schemas.microsoft.com/office/drawing/2014/main" id="{DAE73B99-E033-E7BE-DBBB-C3063078CF24}"/>
                  </a:ext>
                </a:extLst>
              </p:cNvPr>
              <p:cNvSpPr/>
              <p:nvPr/>
            </p:nvSpPr>
            <p:spPr>
              <a:xfrm>
                <a:off x="3456752" y="2048921"/>
                <a:ext cx="1342417" cy="1342417"/>
              </a:xfrm>
              <a:prstGeom prst="ellipse">
                <a:avLst/>
              </a:prstGeom>
              <a:ln w="19050">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10" name="Picture 10" descr="회로의 무료 벡터 그래픽">
                <a:extLst>
                  <a:ext uri="{FF2B5EF4-FFF2-40B4-BE49-F238E27FC236}">
                    <a16:creationId xmlns="" xmlns:a16="http://schemas.microsoft.com/office/drawing/2014/main" id="{8054D728-F260-EEA7-DD11-C39964248A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64" t="12317" r="16017" b="11713"/>
              <a:stretch/>
            </p:blipFill>
            <p:spPr bwMode="auto">
              <a:xfrm>
                <a:off x="3560032" y="2216494"/>
                <a:ext cx="1135856" cy="1007269"/>
              </a:xfrm>
              <a:prstGeom prst="roundRect">
                <a:avLst>
                  <a:gd name="adj" fmla="val 36525"/>
                </a:avLst>
              </a:prstGeom>
              <a:noFill/>
              <a:extLst>
                <a:ext uri="{909E8E84-426E-40DD-AFC4-6F175D3DCCD1}">
                  <a14:hiddenFill xmlns:a14="http://schemas.microsoft.com/office/drawing/2010/main">
                    <a:solidFill>
                      <a:srgbClr val="FFFFFF"/>
                    </a:solidFill>
                  </a14:hiddenFill>
                </a:ext>
              </a:extLst>
            </p:spPr>
          </p:pic>
        </p:grpSp>
      </p:grpSp>
      <p:sp>
        <p:nvSpPr>
          <p:cNvPr id="27" name="TextBox 26">
            <a:extLst>
              <a:ext uri="{FF2B5EF4-FFF2-40B4-BE49-F238E27FC236}">
                <a16:creationId xmlns="" xmlns:a16="http://schemas.microsoft.com/office/drawing/2014/main" id="{4EAE32C0-92E0-924B-4F83-314000C047C1}"/>
              </a:ext>
            </a:extLst>
          </p:cNvPr>
          <p:cNvSpPr txBox="1"/>
          <p:nvPr/>
        </p:nvSpPr>
        <p:spPr>
          <a:xfrm>
            <a:off x="571782" y="1236211"/>
            <a:ext cx="3665220" cy="369332"/>
          </a:xfrm>
          <a:prstGeom prst="rect">
            <a:avLst/>
          </a:prstGeom>
          <a:noFill/>
        </p:spPr>
        <p:txBody>
          <a:bodyPr wrap="square">
            <a:spAutoFit/>
          </a:bodyPr>
          <a:lstStyle/>
          <a:p>
            <a:pPr algn="ctr"/>
            <a:r>
              <a:rPr lang="en-US" altLang="ko-KR" b="1" dirty="0"/>
              <a:t>Learning-based Reliability Modeling</a:t>
            </a:r>
            <a:endParaRPr lang="ko-KR" altLang="en-US" b="1" dirty="0"/>
          </a:p>
        </p:txBody>
      </p:sp>
      <p:sp>
        <p:nvSpPr>
          <p:cNvPr id="28" name="TextBox 27">
            <a:extLst>
              <a:ext uri="{FF2B5EF4-FFF2-40B4-BE49-F238E27FC236}">
                <a16:creationId xmlns="" xmlns:a16="http://schemas.microsoft.com/office/drawing/2014/main" id="{E7D1259F-E292-88B3-2A5D-62A109BB3CED}"/>
              </a:ext>
            </a:extLst>
          </p:cNvPr>
          <p:cNvSpPr txBox="1"/>
          <p:nvPr/>
        </p:nvSpPr>
        <p:spPr>
          <a:xfrm>
            <a:off x="4692958" y="1236211"/>
            <a:ext cx="4054802" cy="369332"/>
          </a:xfrm>
          <a:prstGeom prst="rect">
            <a:avLst/>
          </a:prstGeom>
          <a:noFill/>
        </p:spPr>
        <p:txBody>
          <a:bodyPr wrap="square">
            <a:spAutoFit/>
          </a:bodyPr>
          <a:lstStyle/>
          <a:p>
            <a:pPr algn="ctr"/>
            <a:r>
              <a:rPr lang="en-US" altLang="ko-KR" b="1" dirty="0"/>
              <a:t>Learning-based Reliability Improvement</a:t>
            </a:r>
            <a:endParaRPr lang="ko-KR" altLang="en-US" b="1" dirty="0"/>
          </a:p>
        </p:txBody>
      </p:sp>
      <p:sp>
        <p:nvSpPr>
          <p:cNvPr id="59" name="TextBox 58">
            <a:extLst>
              <a:ext uri="{FF2B5EF4-FFF2-40B4-BE49-F238E27FC236}">
                <a16:creationId xmlns="" xmlns:a16="http://schemas.microsoft.com/office/drawing/2014/main" id="{2521ABC4-4F8E-2490-B163-624D5576C8D4}"/>
              </a:ext>
            </a:extLst>
          </p:cNvPr>
          <p:cNvSpPr txBox="1"/>
          <p:nvPr/>
        </p:nvSpPr>
        <p:spPr>
          <a:xfrm>
            <a:off x="7013658" y="1895475"/>
            <a:ext cx="1868910" cy="830997"/>
          </a:xfrm>
          <a:prstGeom prst="rect">
            <a:avLst/>
          </a:prstGeom>
          <a:noFill/>
        </p:spPr>
        <p:txBody>
          <a:bodyPr wrap="none" rtlCol="0">
            <a:spAutoFit/>
          </a:bodyPr>
          <a:lstStyle/>
          <a:p>
            <a:pPr algn="ctr"/>
            <a:r>
              <a:rPr lang="en-US" altLang="ko-KR" sz="1600" dirty="0" smtClean="0"/>
              <a:t>C. Distinguishing</a:t>
            </a:r>
            <a:r>
              <a:rPr lang="en-US" altLang="ko-KR" sz="1600" dirty="0"/>
              <a:t/>
            </a:r>
            <a:br>
              <a:rPr lang="en-US" altLang="ko-KR" sz="1600" dirty="0"/>
            </a:br>
            <a:r>
              <a:rPr lang="en-US" altLang="ko-KR" sz="1600" dirty="0"/>
              <a:t>vulnerable parts for</a:t>
            </a:r>
            <a:br>
              <a:rPr lang="en-US" altLang="ko-KR" sz="1600" dirty="0"/>
            </a:br>
            <a:r>
              <a:rPr lang="en-US" altLang="ko-KR" sz="1600" dirty="0"/>
              <a:t>selective protection</a:t>
            </a:r>
            <a:endParaRPr lang="ko-KR" altLang="en-US" sz="1600" dirty="0"/>
          </a:p>
        </p:txBody>
      </p:sp>
      <p:sp>
        <p:nvSpPr>
          <p:cNvPr id="60" name="TextBox 59">
            <a:extLst>
              <a:ext uri="{FF2B5EF4-FFF2-40B4-BE49-F238E27FC236}">
                <a16:creationId xmlns="" xmlns:a16="http://schemas.microsoft.com/office/drawing/2014/main" id="{84C959C3-2F37-52A2-C00B-38F980BA59C8}"/>
              </a:ext>
            </a:extLst>
          </p:cNvPr>
          <p:cNvSpPr txBox="1"/>
          <p:nvPr/>
        </p:nvSpPr>
        <p:spPr>
          <a:xfrm>
            <a:off x="7043378" y="3503295"/>
            <a:ext cx="1809470" cy="830997"/>
          </a:xfrm>
          <a:prstGeom prst="rect">
            <a:avLst/>
          </a:prstGeom>
          <a:noFill/>
        </p:spPr>
        <p:txBody>
          <a:bodyPr wrap="none" rtlCol="0">
            <a:spAutoFit/>
          </a:bodyPr>
          <a:lstStyle/>
          <a:p>
            <a:pPr algn="ctr"/>
            <a:r>
              <a:rPr lang="en-US" altLang="ko-KR" sz="1600" dirty="0" smtClean="0"/>
              <a:t>D. Providing</a:t>
            </a:r>
            <a:r>
              <a:rPr lang="en-US" altLang="ko-KR" sz="1600" dirty="0"/>
              <a:t/>
            </a:r>
            <a:br>
              <a:rPr lang="en-US" altLang="ko-KR" sz="1600" dirty="0"/>
            </a:br>
            <a:r>
              <a:rPr lang="en-US" altLang="ko-KR" sz="1600" dirty="0"/>
              <a:t>learning-oriented</a:t>
            </a:r>
            <a:br>
              <a:rPr lang="en-US" altLang="ko-KR" sz="1600" dirty="0"/>
            </a:br>
            <a:r>
              <a:rPr lang="en-US" altLang="ko-KR" sz="1600" dirty="0"/>
              <a:t>symptoms of errors</a:t>
            </a:r>
            <a:endParaRPr lang="ko-KR" altLang="en-US" sz="1600" dirty="0"/>
          </a:p>
        </p:txBody>
      </p:sp>
      <p:sp>
        <p:nvSpPr>
          <p:cNvPr id="61" name="TextBox 60">
            <a:extLst>
              <a:ext uri="{FF2B5EF4-FFF2-40B4-BE49-F238E27FC236}">
                <a16:creationId xmlns="" xmlns:a16="http://schemas.microsoft.com/office/drawing/2014/main" id="{35B620FA-5A4C-8233-D760-AAD4F8BDC8D6}"/>
              </a:ext>
            </a:extLst>
          </p:cNvPr>
          <p:cNvSpPr txBox="1"/>
          <p:nvPr/>
        </p:nvSpPr>
        <p:spPr>
          <a:xfrm>
            <a:off x="260676" y="1895475"/>
            <a:ext cx="1428469" cy="830997"/>
          </a:xfrm>
          <a:prstGeom prst="rect">
            <a:avLst/>
          </a:prstGeom>
          <a:noFill/>
        </p:spPr>
        <p:txBody>
          <a:bodyPr wrap="none" rtlCol="0">
            <a:spAutoFit/>
          </a:bodyPr>
          <a:lstStyle/>
          <a:p>
            <a:pPr algn="ctr"/>
            <a:r>
              <a:rPr lang="en-US" altLang="ko-KR" sz="1600" dirty="0" smtClean="0"/>
              <a:t>A. Accelerating</a:t>
            </a:r>
            <a:r>
              <a:rPr lang="en-US" altLang="ko-KR" sz="1600" dirty="0"/>
              <a:t/>
            </a:r>
            <a:br>
              <a:rPr lang="en-US" altLang="ko-KR" sz="1600" dirty="0"/>
            </a:br>
            <a:r>
              <a:rPr lang="en-US" altLang="ko-KR" sz="1600" dirty="0"/>
              <a:t>fault injection</a:t>
            </a:r>
          </a:p>
          <a:p>
            <a:pPr algn="ctr"/>
            <a:r>
              <a:rPr lang="en-US" altLang="ko-KR" sz="1600" dirty="0"/>
              <a:t>experiments</a:t>
            </a:r>
            <a:endParaRPr lang="ko-KR" altLang="en-US" sz="1600" dirty="0"/>
          </a:p>
        </p:txBody>
      </p:sp>
      <p:sp>
        <p:nvSpPr>
          <p:cNvPr id="62" name="TextBox 61">
            <a:extLst>
              <a:ext uri="{FF2B5EF4-FFF2-40B4-BE49-F238E27FC236}">
                <a16:creationId xmlns="" xmlns:a16="http://schemas.microsoft.com/office/drawing/2014/main" id="{5E05F53B-3F39-16F1-5BD6-45F05A6FAF19}"/>
              </a:ext>
            </a:extLst>
          </p:cNvPr>
          <p:cNvSpPr txBox="1"/>
          <p:nvPr/>
        </p:nvSpPr>
        <p:spPr>
          <a:xfrm>
            <a:off x="302394" y="3503295"/>
            <a:ext cx="1619353" cy="830997"/>
          </a:xfrm>
          <a:prstGeom prst="rect">
            <a:avLst/>
          </a:prstGeom>
          <a:noFill/>
        </p:spPr>
        <p:txBody>
          <a:bodyPr wrap="none" rtlCol="0">
            <a:spAutoFit/>
          </a:bodyPr>
          <a:lstStyle/>
          <a:p>
            <a:pPr algn="ctr"/>
            <a:r>
              <a:rPr lang="en-US" altLang="ko-KR" sz="1600" dirty="0" smtClean="0"/>
              <a:t>B. Analyzing</a:t>
            </a:r>
            <a:r>
              <a:rPr lang="en-US" altLang="ko-KR" sz="1600" dirty="0"/>
              <a:t/>
            </a:r>
            <a:br>
              <a:rPr lang="en-US" altLang="ko-KR" sz="1600" dirty="0"/>
            </a:br>
            <a:r>
              <a:rPr lang="en-US" altLang="ko-KR" sz="1600" dirty="0"/>
              <a:t>the resiliency by</a:t>
            </a:r>
            <a:br>
              <a:rPr lang="en-US" altLang="ko-KR" sz="1600" dirty="0"/>
            </a:br>
            <a:r>
              <a:rPr lang="en-US" altLang="ko-KR" sz="1600" dirty="0"/>
              <a:t>machine learning</a:t>
            </a:r>
          </a:p>
        </p:txBody>
      </p:sp>
      <p:grpSp>
        <p:nvGrpSpPr>
          <p:cNvPr id="111" name="그룹 110">
            <a:extLst>
              <a:ext uri="{FF2B5EF4-FFF2-40B4-BE49-F238E27FC236}">
                <a16:creationId xmlns="" xmlns:a16="http://schemas.microsoft.com/office/drawing/2014/main" id="{C59542A9-9067-C654-7D26-D96C2655D063}"/>
              </a:ext>
            </a:extLst>
          </p:cNvPr>
          <p:cNvGrpSpPr/>
          <p:nvPr/>
        </p:nvGrpSpPr>
        <p:grpSpPr>
          <a:xfrm>
            <a:off x="1690160" y="1696762"/>
            <a:ext cx="2561165" cy="1013102"/>
            <a:chOff x="1690160" y="1677712"/>
            <a:chExt cx="2561165" cy="1013102"/>
          </a:xfrm>
        </p:grpSpPr>
        <p:grpSp>
          <p:nvGrpSpPr>
            <p:cNvPr id="103" name="그룹 102">
              <a:extLst>
                <a:ext uri="{FF2B5EF4-FFF2-40B4-BE49-F238E27FC236}">
                  <a16:creationId xmlns="" xmlns:a16="http://schemas.microsoft.com/office/drawing/2014/main" id="{AA5945E6-A7BB-7656-322F-1B172EA501EF}"/>
                </a:ext>
              </a:extLst>
            </p:cNvPr>
            <p:cNvGrpSpPr/>
            <p:nvPr/>
          </p:nvGrpSpPr>
          <p:grpSpPr>
            <a:xfrm>
              <a:off x="1690160" y="1712636"/>
              <a:ext cx="2561165" cy="722854"/>
              <a:chOff x="1544110" y="1899799"/>
              <a:chExt cx="2887980" cy="815094"/>
            </a:xfrm>
          </p:grpSpPr>
          <p:pic>
            <p:nvPicPr>
              <p:cNvPr id="84" name="Picture 4" descr="칩의 무료 벡터 그래픽">
                <a:extLst>
                  <a:ext uri="{FF2B5EF4-FFF2-40B4-BE49-F238E27FC236}">
                    <a16:creationId xmlns="" xmlns:a16="http://schemas.microsoft.com/office/drawing/2014/main" id="{42B351DC-C359-2285-8720-1890FB6B12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4110" y="1914793"/>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칩의 무료 벡터 그래픽">
                <a:extLst>
                  <a:ext uri="{FF2B5EF4-FFF2-40B4-BE49-F238E27FC236}">
                    <a16:creationId xmlns="" xmlns:a16="http://schemas.microsoft.com/office/drawing/2014/main" id="{5F801146-DF79-6221-E296-70A6E49165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8050" y="1914793"/>
                <a:ext cx="8001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칩의 무료 벡터 그래픽">
                <a:extLst>
                  <a:ext uri="{FF2B5EF4-FFF2-40B4-BE49-F238E27FC236}">
                    <a16:creationId xmlns="" xmlns:a16="http://schemas.microsoft.com/office/drawing/2014/main" id="{A53ECF02-CCA4-97EE-8B8C-895F0DED23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1990" y="1914793"/>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95" name="사각형: 둥근 모서리 94">
                <a:extLst>
                  <a:ext uri="{FF2B5EF4-FFF2-40B4-BE49-F238E27FC236}">
                    <a16:creationId xmlns="" xmlns:a16="http://schemas.microsoft.com/office/drawing/2014/main" id="{B97F869D-C844-B131-82AD-82676EF56D44}"/>
                  </a:ext>
                </a:extLst>
              </p:cNvPr>
              <p:cNvSpPr/>
              <p:nvPr/>
            </p:nvSpPr>
            <p:spPr>
              <a:xfrm>
                <a:off x="3849498" y="2370018"/>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1</a:t>
                </a:r>
                <a:endParaRPr lang="ko-KR" altLang="en-US" sz="1400" b="1" dirty="0"/>
              </a:p>
            </p:txBody>
          </p:sp>
          <p:sp>
            <p:nvSpPr>
              <p:cNvPr id="96" name="번개 95">
                <a:extLst>
                  <a:ext uri="{FF2B5EF4-FFF2-40B4-BE49-F238E27FC236}">
                    <a16:creationId xmlns="" xmlns:a16="http://schemas.microsoft.com/office/drawing/2014/main" id="{8DF77712-EB21-DCCF-596D-C7F2C7ED7814}"/>
                  </a:ext>
                </a:extLst>
              </p:cNvPr>
              <p:cNvSpPr/>
              <p:nvPr/>
            </p:nvSpPr>
            <p:spPr>
              <a:xfrm>
                <a:off x="3498660" y="2031244"/>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사각형: 둥근 모서리 98">
                <a:extLst>
                  <a:ext uri="{FF2B5EF4-FFF2-40B4-BE49-F238E27FC236}">
                    <a16:creationId xmlns="" xmlns:a16="http://schemas.microsoft.com/office/drawing/2014/main" id="{04971FFE-11AF-30D0-8A51-D5AFDD2A6155}"/>
                  </a:ext>
                </a:extLst>
              </p:cNvPr>
              <p:cNvSpPr/>
              <p:nvPr/>
            </p:nvSpPr>
            <p:spPr>
              <a:xfrm>
                <a:off x="2798572" y="2236385"/>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100" name="번개 99">
                <a:extLst>
                  <a:ext uri="{FF2B5EF4-FFF2-40B4-BE49-F238E27FC236}">
                    <a16:creationId xmlns="" xmlns:a16="http://schemas.microsoft.com/office/drawing/2014/main" id="{FC90E75A-9951-0F4B-2D58-D3AC759C13B2}"/>
                  </a:ext>
                </a:extLst>
              </p:cNvPr>
              <p:cNvSpPr/>
              <p:nvPr/>
            </p:nvSpPr>
            <p:spPr>
              <a:xfrm>
                <a:off x="2461388" y="1899799"/>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1" name="사각형: 둥근 모서리 100">
                <a:extLst>
                  <a:ext uri="{FF2B5EF4-FFF2-40B4-BE49-F238E27FC236}">
                    <a16:creationId xmlns="" xmlns:a16="http://schemas.microsoft.com/office/drawing/2014/main" id="{F79F8099-65C7-C393-03CA-F035DFE1F43D}"/>
                  </a:ext>
                </a:extLst>
              </p:cNvPr>
              <p:cNvSpPr/>
              <p:nvPr/>
            </p:nvSpPr>
            <p:spPr>
              <a:xfrm>
                <a:off x="1945136" y="2239077"/>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102" name="번개 101">
                <a:extLst>
                  <a:ext uri="{FF2B5EF4-FFF2-40B4-BE49-F238E27FC236}">
                    <a16:creationId xmlns="" xmlns:a16="http://schemas.microsoft.com/office/drawing/2014/main" id="{7ED02387-0BCF-1502-F637-232E6267E64D}"/>
                  </a:ext>
                </a:extLst>
              </p:cNvPr>
              <p:cNvSpPr/>
              <p:nvPr/>
            </p:nvSpPr>
            <p:spPr>
              <a:xfrm>
                <a:off x="1596963" y="1899800"/>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4" name="사각형: 둥근 모서리 103">
              <a:extLst>
                <a:ext uri="{FF2B5EF4-FFF2-40B4-BE49-F238E27FC236}">
                  <a16:creationId xmlns="" xmlns:a16="http://schemas.microsoft.com/office/drawing/2014/main" id="{7C7BAEF1-AB29-CF3B-145B-C6FDE6C7D4B2}"/>
                </a:ext>
              </a:extLst>
            </p:cNvPr>
            <p:cNvSpPr/>
            <p:nvPr/>
          </p:nvSpPr>
          <p:spPr>
            <a:xfrm>
              <a:off x="2447735" y="1677712"/>
              <a:ext cx="955865" cy="1013102"/>
            </a:xfrm>
            <a:prstGeom prst="roundRect">
              <a:avLst>
                <a:gd name="adj" fmla="val 8448"/>
              </a:avLst>
            </a:prstGeom>
            <a:solidFill>
              <a:srgbClr val="70AD47">
                <a:alpha val="20000"/>
              </a:srgb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pic>
          <p:nvPicPr>
            <p:cNvPr id="105" name="Picture 6" descr="음악의 무료 벡터 그래픽">
              <a:extLst>
                <a:ext uri="{FF2B5EF4-FFF2-40B4-BE49-F238E27FC236}">
                  <a16:creationId xmlns="" xmlns:a16="http://schemas.microsoft.com/office/drawing/2014/main" id="{24B0E646-BB7F-FA10-5B31-9C8A0D96F9F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458" t="42084" b="35833"/>
            <a:stretch/>
          </p:blipFill>
          <p:spPr bwMode="auto">
            <a:xfrm>
              <a:off x="2492028" y="2495584"/>
              <a:ext cx="260417" cy="155080"/>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자유형: 도형 107">
            <a:extLst>
              <a:ext uri="{FF2B5EF4-FFF2-40B4-BE49-F238E27FC236}">
                <a16:creationId xmlns="" xmlns:a16="http://schemas.microsoft.com/office/drawing/2014/main" id="{8BB88374-92C6-75E4-363A-341DB61A6E74}"/>
              </a:ext>
            </a:extLst>
          </p:cNvPr>
          <p:cNvSpPr/>
          <p:nvPr/>
        </p:nvSpPr>
        <p:spPr>
          <a:xfrm>
            <a:off x="4857750" y="2120900"/>
            <a:ext cx="285750" cy="419100"/>
          </a:xfrm>
          <a:custGeom>
            <a:avLst/>
            <a:gdLst>
              <a:gd name="connsiteX0" fmla="*/ 0 w 304800"/>
              <a:gd name="connsiteY0" fmla="*/ 400050 h 400050"/>
              <a:gd name="connsiteX1" fmla="*/ 0 w 304800"/>
              <a:gd name="connsiteY1" fmla="*/ 0 h 400050"/>
              <a:gd name="connsiteX2" fmla="*/ 304800 w 304800"/>
              <a:gd name="connsiteY2" fmla="*/ 0 h 400050"/>
            </a:gdLst>
            <a:ahLst/>
            <a:cxnLst>
              <a:cxn ang="0">
                <a:pos x="connsiteX0" y="connsiteY0"/>
              </a:cxn>
              <a:cxn ang="0">
                <a:pos x="connsiteX1" y="connsiteY1"/>
              </a:cxn>
              <a:cxn ang="0">
                <a:pos x="connsiteX2" y="connsiteY2"/>
              </a:cxn>
            </a:cxnLst>
            <a:rect l="l" t="t" r="r" b="b"/>
            <a:pathLst>
              <a:path w="304800" h="400050">
                <a:moveTo>
                  <a:pt x="0" y="400050"/>
                </a:moveTo>
                <a:lnTo>
                  <a:pt x="0" y="0"/>
                </a:lnTo>
                <a:lnTo>
                  <a:pt x="304800" y="0"/>
                </a:lnTo>
              </a:path>
            </a:pathLst>
          </a:custGeom>
          <a:noFill/>
          <a:ln w="19050">
            <a:solidFill>
              <a:schemeClr val="accent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 name="자유형: 도형 108">
            <a:extLst>
              <a:ext uri="{FF2B5EF4-FFF2-40B4-BE49-F238E27FC236}">
                <a16:creationId xmlns="" xmlns:a16="http://schemas.microsoft.com/office/drawing/2014/main" id="{B567C672-D24A-641C-7BB2-F730223564CA}"/>
              </a:ext>
            </a:extLst>
          </p:cNvPr>
          <p:cNvSpPr/>
          <p:nvPr/>
        </p:nvSpPr>
        <p:spPr>
          <a:xfrm>
            <a:off x="3438524" y="2540000"/>
            <a:ext cx="581025" cy="228600"/>
          </a:xfrm>
          <a:custGeom>
            <a:avLst/>
            <a:gdLst>
              <a:gd name="connsiteX0" fmla="*/ 647700 w 647700"/>
              <a:gd name="connsiteY0" fmla="*/ 228600 h 228600"/>
              <a:gd name="connsiteX1" fmla="*/ 323850 w 647700"/>
              <a:gd name="connsiteY1" fmla="*/ 228600 h 228600"/>
              <a:gd name="connsiteX2" fmla="*/ 323850 w 647700"/>
              <a:gd name="connsiteY2" fmla="*/ 0 h 228600"/>
              <a:gd name="connsiteX3" fmla="*/ 0 w 647700"/>
              <a:gd name="connsiteY3" fmla="*/ 0 h 228600"/>
            </a:gdLst>
            <a:ahLst/>
            <a:cxnLst>
              <a:cxn ang="0">
                <a:pos x="connsiteX0" y="connsiteY0"/>
              </a:cxn>
              <a:cxn ang="0">
                <a:pos x="connsiteX1" y="connsiteY1"/>
              </a:cxn>
              <a:cxn ang="0">
                <a:pos x="connsiteX2" y="connsiteY2"/>
              </a:cxn>
              <a:cxn ang="0">
                <a:pos x="connsiteX3" y="connsiteY3"/>
              </a:cxn>
            </a:cxnLst>
            <a:rect l="l" t="t" r="r" b="b"/>
            <a:pathLst>
              <a:path w="647700" h="228600">
                <a:moveTo>
                  <a:pt x="647700" y="228600"/>
                </a:moveTo>
                <a:lnTo>
                  <a:pt x="323850" y="228600"/>
                </a:lnTo>
                <a:lnTo>
                  <a:pt x="323850" y="0"/>
                </a:lnTo>
                <a:lnTo>
                  <a:pt x="0" y="0"/>
                </a:lnTo>
              </a:path>
            </a:pathLst>
          </a:custGeom>
          <a:noFill/>
          <a:ln w="19050">
            <a:solidFill>
              <a:schemeClr val="accent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TextBox 109">
            <a:extLst>
              <a:ext uri="{FF2B5EF4-FFF2-40B4-BE49-F238E27FC236}">
                <a16:creationId xmlns="" xmlns:a16="http://schemas.microsoft.com/office/drawing/2014/main" id="{4B57184B-10ED-0F66-0438-4684CA6CEB86}"/>
              </a:ext>
            </a:extLst>
          </p:cNvPr>
          <p:cNvSpPr txBox="1"/>
          <p:nvPr/>
        </p:nvSpPr>
        <p:spPr>
          <a:xfrm>
            <a:off x="2688643" y="2688701"/>
            <a:ext cx="526105" cy="338554"/>
          </a:xfrm>
          <a:prstGeom prst="rect">
            <a:avLst/>
          </a:prstGeom>
          <a:noFill/>
        </p:spPr>
        <p:txBody>
          <a:bodyPr wrap="none" rtlCol="0">
            <a:spAutoFit/>
          </a:bodyPr>
          <a:lstStyle/>
          <a:p>
            <a:pPr algn="ctr"/>
            <a:r>
              <a:rPr lang="en-US" altLang="ko-KR" sz="1600" dirty="0"/>
              <a:t>Skip</a:t>
            </a:r>
            <a:endParaRPr lang="ko-KR" altLang="en-US" sz="1600" dirty="0"/>
          </a:p>
        </p:txBody>
      </p:sp>
      <p:grpSp>
        <p:nvGrpSpPr>
          <p:cNvPr id="116" name="그룹 115">
            <a:extLst>
              <a:ext uri="{FF2B5EF4-FFF2-40B4-BE49-F238E27FC236}">
                <a16:creationId xmlns="" xmlns:a16="http://schemas.microsoft.com/office/drawing/2014/main" id="{BC1DE272-2C66-ECA7-8547-DAA99E5AA93B}"/>
              </a:ext>
            </a:extLst>
          </p:cNvPr>
          <p:cNvGrpSpPr/>
          <p:nvPr/>
        </p:nvGrpSpPr>
        <p:grpSpPr>
          <a:xfrm>
            <a:off x="5770137" y="3327401"/>
            <a:ext cx="1170414" cy="1230830"/>
            <a:chOff x="5231935" y="3354526"/>
            <a:chExt cx="1253691" cy="1318405"/>
          </a:xfrm>
        </p:grpSpPr>
        <p:pic>
          <p:nvPicPr>
            <p:cNvPr id="112" name="그림 111">
              <a:extLst>
                <a:ext uri="{FF2B5EF4-FFF2-40B4-BE49-F238E27FC236}">
                  <a16:creationId xmlns="" xmlns:a16="http://schemas.microsoft.com/office/drawing/2014/main" id="{DFBC16CA-7E97-FD0E-B9D5-BCA7D379D4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34"/>
            <a:stretch/>
          </p:blipFill>
          <p:spPr>
            <a:xfrm>
              <a:off x="5471060" y="3385898"/>
              <a:ext cx="1014566" cy="1287033"/>
            </a:xfrm>
            <a:prstGeom prst="rect">
              <a:avLst/>
            </a:prstGeom>
          </p:spPr>
        </p:pic>
        <p:grpSp>
          <p:nvGrpSpPr>
            <p:cNvPr id="113" name="그룹 112">
              <a:extLst>
                <a:ext uri="{FF2B5EF4-FFF2-40B4-BE49-F238E27FC236}">
                  <a16:creationId xmlns="" xmlns:a16="http://schemas.microsoft.com/office/drawing/2014/main" id="{B2FF9564-D7AD-2CF0-E9BA-F03E1054210A}"/>
                </a:ext>
              </a:extLst>
            </p:cNvPr>
            <p:cNvGrpSpPr/>
            <p:nvPr/>
          </p:nvGrpSpPr>
          <p:grpSpPr>
            <a:xfrm>
              <a:off x="5231935" y="3354526"/>
              <a:ext cx="540668" cy="540668"/>
              <a:chOff x="6164932" y="2565563"/>
              <a:chExt cx="762000" cy="762000"/>
            </a:xfrm>
          </p:grpSpPr>
          <p:sp>
            <p:nvSpPr>
              <p:cNvPr id="114" name="타원 113">
                <a:extLst>
                  <a:ext uri="{FF2B5EF4-FFF2-40B4-BE49-F238E27FC236}">
                    <a16:creationId xmlns="" xmlns:a16="http://schemas.microsoft.com/office/drawing/2014/main" id="{E16BF68F-C3A0-9C14-640E-4E65C74AC672}"/>
                  </a:ext>
                </a:extLst>
              </p:cNvPr>
              <p:cNvSpPr/>
              <p:nvPr/>
            </p:nvSpPr>
            <p:spPr>
              <a:xfrm>
                <a:off x="6164932" y="2565563"/>
                <a:ext cx="762000" cy="762000"/>
              </a:xfrm>
              <a:prstGeom prst="ellipse">
                <a:avLst/>
              </a:prstGeom>
              <a:solidFill>
                <a:srgbClr val="FFC9C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5" name="그림 114" descr="텍스트, 좌석, 클립아트, 벡터그래픽이(가) 표시된 사진&#10;&#10;자동 생성된 설명">
                <a:extLst>
                  <a:ext uri="{FF2B5EF4-FFF2-40B4-BE49-F238E27FC236}">
                    <a16:creationId xmlns="" xmlns:a16="http://schemas.microsoft.com/office/drawing/2014/main" id="{46F14275-F604-5D97-0A2D-0321D4F2C7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3860" y="2631112"/>
                <a:ext cx="364144" cy="644834"/>
              </a:xfrm>
              <a:prstGeom prst="rect">
                <a:avLst/>
              </a:prstGeom>
            </p:spPr>
          </p:pic>
        </p:grpSp>
      </p:grpSp>
      <p:cxnSp>
        <p:nvCxnSpPr>
          <p:cNvPr id="118" name="직선 화살표 연결선 117">
            <a:extLst>
              <a:ext uri="{FF2B5EF4-FFF2-40B4-BE49-F238E27FC236}">
                <a16:creationId xmlns="" xmlns:a16="http://schemas.microsoft.com/office/drawing/2014/main" id="{F62FA184-7929-2CD0-DF63-5E1F7304EA97}"/>
              </a:ext>
            </a:extLst>
          </p:cNvPr>
          <p:cNvCxnSpPr>
            <a:cxnSpLocks/>
          </p:cNvCxnSpPr>
          <p:nvPr/>
        </p:nvCxnSpPr>
        <p:spPr>
          <a:xfrm>
            <a:off x="5105400" y="3556000"/>
            <a:ext cx="590550" cy="0"/>
          </a:xfrm>
          <a:prstGeom prst="straightConnector1">
            <a:avLst/>
          </a:prstGeom>
          <a:noFill/>
          <a:ln w="19050">
            <a:solidFill>
              <a:schemeClr val="accent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22" name="말풍선: 모서리가 둥근 사각형 121">
            <a:extLst>
              <a:ext uri="{FF2B5EF4-FFF2-40B4-BE49-F238E27FC236}">
                <a16:creationId xmlns="" xmlns:a16="http://schemas.microsoft.com/office/drawing/2014/main" id="{28EAB9B1-40EA-967E-4D5E-E027DD235811}"/>
              </a:ext>
            </a:extLst>
          </p:cNvPr>
          <p:cNvSpPr/>
          <p:nvPr/>
        </p:nvSpPr>
        <p:spPr>
          <a:xfrm>
            <a:off x="4970428" y="3829050"/>
            <a:ext cx="878668" cy="715358"/>
          </a:xfrm>
          <a:prstGeom prst="wedgeRoundRectCallout">
            <a:avLst>
              <a:gd name="adj1" fmla="val 37704"/>
              <a:gd name="adj2" fmla="val -776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0" name="Picture 2" descr="경고 표시의 무료 벡터 그래픽">
            <a:extLst>
              <a:ext uri="{FF2B5EF4-FFF2-40B4-BE49-F238E27FC236}">
                <a16:creationId xmlns="" xmlns:a16="http://schemas.microsoft.com/office/drawing/2014/main" id="{4B07CAEC-2C23-85D5-A1CA-D21BF50003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5399" y="3926732"/>
            <a:ext cx="590552" cy="49149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그룹 128">
            <a:extLst>
              <a:ext uri="{FF2B5EF4-FFF2-40B4-BE49-F238E27FC236}">
                <a16:creationId xmlns="" xmlns:a16="http://schemas.microsoft.com/office/drawing/2014/main" id="{880E3EFB-8F0F-992A-1139-9AEF456A5B7B}"/>
              </a:ext>
            </a:extLst>
          </p:cNvPr>
          <p:cNvGrpSpPr/>
          <p:nvPr/>
        </p:nvGrpSpPr>
        <p:grpSpPr>
          <a:xfrm>
            <a:off x="1980327" y="3442134"/>
            <a:ext cx="1583977" cy="985376"/>
            <a:chOff x="1819216" y="3239640"/>
            <a:chExt cx="1833277" cy="1140463"/>
          </a:xfrm>
        </p:grpSpPr>
        <p:pic>
          <p:nvPicPr>
            <p:cNvPr id="123" name="Picture 8" descr="현미경의 무료 벡터 그래픽">
              <a:extLst>
                <a:ext uri="{FF2B5EF4-FFF2-40B4-BE49-F238E27FC236}">
                  <a16:creationId xmlns="" xmlns:a16="http://schemas.microsoft.com/office/drawing/2014/main" id="{A7C78062-500C-13FC-E77C-3734A9B9A99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2922105" y="3239640"/>
              <a:ext cx="730388" cy="1140463"/>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그룹 123">
              <a:extLst>
                <a:ext uri="{FF2B5EF4-FFF2-40B4-BE49-F238E27FC236}">
                  <a16:creationId xmlns="" xmlns:a16="http://schemas.microsoft.com/office/drawing/2014/main" id="{2259E06A-27DE-3412-3012-E69756F56037}"/>
                </a:ext>
              </a:extLst>
            </p:cNvPr>
            <p:cNvGrpSpPr/>
            <p:nvPr/>
          </p:nvGrpSpPr>
          <p:grpSpPr>
            <a:xfrm>
              <a:off x="1819216" y="3269713"/>
              <a:ext cx="982980" cy="982980"/>
              <a:chOff x="5032029" y="3042192"/>
              <a:chExt cx="982980" cy="982980"/>
            </a:xfrm>
          </p:grpSpPr>
          <p:sp>
            <p:nvSpPr>
              <p:cNvPr id="125" name="타원 124">
                <a:extLst>
                  <a:ext uri="{FF2B5EF4-FFF2-40B4-BE49-F238E27FC236}">
                    <a16:creationId xmlns="" xmlns:a16="http://schemas.microsoft.com/office/drawing/2014/main" id="{E322376F-2F40-AFB7-F4F7-7DB4A5DCA041}"/>
                  </a:ext>
                </a:extLst>
              </p:cNvPr>
              <p:cNvSpPr/>
              <p:nvPr/>
            </p:nvSpPr>
            <p:spPr>
              <a:xfrm>
                <a:off x="5032029" y="3042192"/>
                <a:ext cx="982980" cy="9829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b="1"/>
              </a:p>
            </p:txBody>
          </p:sp>
          <p:pic>
            <p:nvPicPr>
              <p:cNvPr id="126" name="Picture 4" descr="칩의 무료 벡터 그래픽">
                <a:extLst>
                  <a:ext uri="{FF2B5EF4-FFF2-40B4-BE49-F238E27FC236}">
                    <a16:creationId xmlns="" xmlns:a16="http://schemas.microsoft.com/office/drawing/2014/main" id="{D5FAF69F-BAB8-6477-FF3F-F5B0CCDBDA1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23469" y="3133632"/>
                <a:ext cx="800100" cy="8001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7" name="직선 연결선 126">
              <a:extLst>
                <a:ext uri="{FF2B5EF4-FFF2-40B4-BE49-F238E27FC236}">
                  <a16:creationId xmlns="" xmlns:a16="http://schemas.microsoft.com/office/drawing/2014/main" id="{AE797A3C-9113-FB87-EE44-71B603A268C9}"/>
                </a:ext>
              </a:extLst>
            </p:cNvPr>
            <p:cNvCxnSpPr>
              <a:cxnSpLocks/>
            </p:cNvCxnSpPr>
            <p:nvPr/>
          </p:nvCxnSpPr>
          <p:spPr>
            <a:xfrm>
              <a:off x="2624447" y="3377916"/>
              <a:ext cx="577470" cy="658634"/>
            </a:xfrm>
            <a:prstGeom prst="line">
              <a:avLst/>
            </a:prstGeom>
          </p:spPr>
          <p:style>
            <a:lnRef idx="2">
              <a:schemeClr val="dk1"/>
            </a:lnRef>
            <a:fillRef idx="1">
              <a:schemeClr val="lt1"/>
            </a:fillRef>
            <a:effectRef idx="0">
              <a:schemeClr val="dk1"/>
            </a:effectRef>
            <a:fontRef idx="minor">
              <a:schemeClr val="dk1"/>
            </a:fontRef>
          </p:style>
        </p:cxnSp>
        <p:cxnSp>
          <p:nvCxnSpPr>
            <p:cNvPr id="128" name="직선 연결선 127">
              <a:extLst>
                <a:ext uri="{FF2B5EF4-FFF2-40B4-BE49-F238E27FC236}">
                  <a16:creationId xmlns="" xmlns:a16="http://schemas.microsoft.com/office/drawing/2014/main" id="{5B9133DA-FCEA-1E29-12A9-1DE81FCF060E}"/>
                </a:ext>
              </a:extLst>
            </p:cNvPr>
            <p:cNvCxnSpPr>
              <a:cxnSpLocks/>
            </p:cNvCxnSpPr>
            <p:nvPr/>
          </p:nvCxnSpPr>
          <p:spPr>
            <a:xfrm flipV="1">
              <a:off x="2387406" y="4032875"/>
              <a:ext cx="814511" cy="215718"/>
            </a:xfrm>
            <a:prstGeom prst="line">
              <a:avLst/>
            </a:prstGeom>
          </p:spPr>
          <p:style>
            <a:lnRef idx="2">
              <a:schemeClr val="dk1"/>
            </a:lnRef>
            <a:fillRef idx="1">
              <a:schemeClr val="lt1"/>
            </a:fillRef>
            <a:effectRef idx="0">
              <a:schemeClr val="dk1"/>
            </a:effectRef>
            <a:fontRef idx="minor">
              <a:schemeClr val="dk1"/>
            </a:fontRef>
          </p:style>
        </p:cxnSp>
      </p:grpSp>
      <p:cxnSp>
        <p:nvCxnSpPr>
          <p:cNvPr id="130" name="직선 화살표 연결선 129">
            <a:extLst>
              <a:ext uri="{FF2B5EF4-FFF2-40B4-BE49-F238E27FC236}">
                <a16:creationId xmlns="" xmlns:a16="http://schemas.microsoft.com/office/drawing/2014/main" id="{22A75FDB-17AF-59FC-5988-A8C58BFB88C7}"/>
              </a:ext>
            </a:extLst>
          </p:cNvPr>
          <p:cNvCxnSpPr>
            <a:cxnSpLocks/>
          </p:cNvCxnSpPr>
          <p:nvPr/>
        </p:nvCxnSpPr>
        <p:spPr>
          <a:xfrm flipH="1">
            <a:off x="3594100" y="3503295"/>
            <a:ext cx="416671" cy="0"/>
          </a:xfrm>
          <a:prstGeom prst="straightConnector1">
            <a:avLst/>
          </a:prstGeom>
          <a:noFill/>
          <a:ln w="19050">
            <a:solidFill>
              <a:schemeClr val="accent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847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sz="2400" dirty="0" smtClean="0"/>
              <a:t>Machine Learning Can Help Architectural Reliability Modeling</a:t>
            </a:r>
            <a:endParaRPr lang="en-US"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3</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336499" y="816788"/>
            <a:ext cx="8817026" cy="3615910"/>
          </a:xfrm>
        </p:spPr>
        <p:txBody>
          <a:bodyPr/>
          <a:lstStyle/>
          <a:p>
            <a:r>
              <a:rPr lang="de-DE" altLang="ko-KR" spc="-40" dirty="0" smtClean="0"/>
              <a:t>Fundamental methodology: fault injection &amp; result analysis</a:t>
            </a:r>
            <a:endParaRPr lang="de-DE" altLang="ko-KR" spc="-40" dirty="0"/>
          </a:p>
          <a:p>
            <a:endParaRPr lang="de-DE" altLang="ko-KR" dirty="0"/>
          </a:p>
        </p:txBody>
      </p:sp>
      <p:grpSp>
        <p:nvGrpSpPr>
          <p:cNvPr id="13" name="그룹 12"/>
          <p:cNvGrpSpPr/>
          <p:nvPr/>
        </p:nvGrpSpPr>
        <p:grpSpPr>
          <a:xfrm>
            <a:off x="128772" y="2847896"/>
            <a:ext cx="9082570" cy="1924452"/>
            <a:chOff x="128772" y="2847896"/>
            <a:chExt cx="9082570" cy="1924452"/>
          </a:xfrm>
        </p:grpSpPr>
        <p:pic>
          <p:nvPicPr>
            <p:cNvPr id="3082" name="Picture 10" descr="회로의 무료 벡터 그래픽">
              <a:extLst>
                <a:ext uri="{FF2B5EF4-FFF2-40B4-BE49-F238E27FC236}">
                  <a16:creationId xmlns="" xmlns:a16="http://schemas.microsoft.com/office/drawing/2014/main" id="{1E9195A1-4772-3BA5-59C9-BEED69A36B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971" y="3185177"/>
              <a:ext cx="1617371" cy="12615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21D2DFD-56AB-66EB-CCD6-FE86028054D0}"/>
                </a:ext>
              </a:extLst>
            </p:cNvPr>
            <p:cNvSpPr txBox="1"/>
            <p:nvPr/>
          </p:nvSpPr>
          <p:spPr>
            <a:xfrm>
              <a:off x="454279" y="2847896"/>
              <a:ext cx="3248675" cy="351399"/>
            </a:xfrm>
            <a:prstGeom prst="rect">
              <a:avLst/>
            </a:prstGeom>
            <a:noFill/>
          </p:spPr>
          <p:txBody>
            <a:bodyPr wrap="none" rtlCol="0">
              <a:spAutoFit/>
            </a:bodyPr>
            <a:lstStyle/>
            <a:p>
              <a:pPr algn="ctr"/>
              <a:r>
                <a:rPr lang="en-US" altLang="ko-KR" b="1" dirty="0"/>
                <a:t>Accelerating Fault Injection by ML</a:t>
              </a:r>
              <a:endParaRPr lang="ko-KR" altLang="en-US" b="1" dirty="0"/>
            </a:p>
          </p:txBody>
        </p:sp>
        <p:sp>
          <p:nvSpPr>
            <p:cNvPr id="18" name="TextBox 17">
              <a:extLst>
                <a:ext uri="{FF2B5EF4-FFF2-40B4-BE49-F238E27FC236}">
                  <a16:creationId xmlns="" xmlns:a16="http://schemas.microsoft.com/office/drawing/2014/main" id="{43295176-F7B1-E436-DD14-8C941653780A}"/>
                </a:ext>
              </a:extLst>
            </p:cNvPr>
            <p:cNvSpPr txBox="1"/>
            <p:nvPr/>
          </p:nvSpPr>
          <p:spPr>
            <a:xfrm>
              <a:off x="5782400" y="2847896"/>
              <a:ext cx="2740244" cy="351399"/>
            </a:xfrm>
            <a:prstGeom prst="rect">
              <a:avLst/>
            </a:prstGeom>
            <a:noFill/>
          </p:spPr>
          <p:txBody>
            <a:bodyPr wrap="none" rtlCol="0">
              <a:spAutoFit/>
            </a:bodyPr>
            <a:lstStyle/>
            <a:p>
              <a:pPr algn="ctr"/>
              <a:r>
                <a:rPr lang="en-US" altLang="ko-KR" b="1" dirty="0"/>
                <a:t>ML-based resiliency analysis</a:t>
              </a:r>
              <a:endParaRPr lang="ko-KR" altLang="en-US" b="1" dirty="0"/>
            </a:p>
          </p:txBody>
        </p:sp>
        <p:grpSp>
          <p:nvGrpSpPr>
            <p:cNvPr id="27" name="그룹 26">
              <a:extLst>
                <a:ext uri="{FF2B5EF4-FFF2-40B4-BE49-F238E27FC236}">
                  <a16:creationId xmlns="" xmlns:a16="http://schemas.microsoft.com/office/drawing/2014/main" id="{FD851915-DB4E-6557-620B-FD62DEC365D7}"/>
                </a:ext>
              </a:extLst>
            </p:cNvPr>
            <p:cNvGrpSpPr/>
            <p:nvPr/>
          </p:nvGrpSpPr>
          <p:grpSpPr>
            <a:xfrm>
              <a:off x="128772" y="3168218"/>
              <a:ext cx="761252" cy="1176961"/>
              <a:chOff x="164762" y="3179471"/>
              <a:chExt cx="800100" cy="1237024"/>
            </a:xfrm>
          </p:grpSpPr>
          <p:pic>
            <p:nvPicPr>
              <p:cNvPr id="3076" name="Picture 4" descr="칩의 무료 벡터 그래픽">
                <a:extLst>
                  <a:ext uri="{FF2B5EF4-FFF2-40B4-BE49-F238E27FC236}">
                    <a16:creationId xmlns="" xmlns:a16="http://schemas.microsoft.com/office/drawing/2014/main" id="{449A79D8-9695-4A1E-2B76-4FB66497DE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DE4964F8-00EB-0C50-0D21-6225B637BBBF}"/>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1</a:t>
                </a:r>
                <a:endParaRPr lang="ko-KR" altLang="en-US" dirty="0"/>
              </a:p>
            </p:txBody>
          </p:sp>
        </p:grpSp>
        <p:grpSp>
          <p:nvGrpSpPr>
            <p:cNvPr id="28" name="그룹 27">
              <a:extLst>
                <a:ext uri="{FF2B5EF4-FFF2-40B4-BE49-F238E27FC236}">
                  <a16:creationId xmlns="" xmlns:a16="http://schemas.microsoft.com/office/drawing/2014/main" id="{659C8495-1021-7684-DDAA-55FE6510DD93}"/>
                </a:ext>
              </a:extLst>
            </p:cNvPr>
            <p:cNvGrpSpPr/>
            <p:nvPr/>
          </p:nvGrpSpPr>
          <p:grpSpPr>
            <a:xfrm>
              <a:off x="1122024" y="3168218"/>
              <a:ext cx="761252" cy="1176961"/>
              <a:chOff x="164762" y="3179471"/>
              <a:chExt cx="800100" cy="1237024"/>
            </a:xfrm>
          </p:grpSpPr>
          <p:pic>
            <p:nvPicPr>
              <p:cNvPr id="29" name="Picture 4" descr="칩의 무료 벡터 그래픽">
                <a:extLst>
                  <a:ext uri="{FF2B5EF4-FFF2-40B4-BE49-F238E27FC236}">
                    <a16:creationId xmlns="" xmlns:a16="http://schemas.microsoft.com/office/drawing/2014/main" id="{B7F1839E-A016-E031-C1C1-AB135C735B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3E20FE3D-78F7-C1EE-399B-01FC085391F1}"/>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2</a:t>
                </a:r>
                <a:endParaRPr lang="ko-KR" altLang="en-US" dirty="0"/>
              </a:p>
            </p:txBody>
          </p:sp>
        </p:grpSp>
        <p:grpSp>
          <p:nvGrpSpPr>
            <p:cNvPr id="31" name="그룹 30">
              <a:extLst>
                <a:ext uri="{FF2B5EF4-FFF2-40B4-BE49-F238E27FC236}">
                  <a16:creationId xmlns="" xmlns:a16="http://schemas.microsoft.com/office/drawing/2014/main" id="{1169CB89-AEED-6F66-E4C9-200C0733B1F2}"/>
                </a:ext>
              </a:extLst>
            </p:cNvPr>
            <p:cNvGrpSpPr/>
            <p:nvPr/>
          </p:nvGrpSpPr>
          <p:grpSpPr>
            <a:xfrm>
              <a:off x="2115277" y="3168218"/>
              <a:ext cx="761252" cy="1176961"/>
              <a:chOff x="164762" y="3179471"/>
              <a:chExt cx="800100" cy="1237024"/>
            </a:xfrm>
          </p:grpSpPr>
          <p:pic>
            <p:nvPicPr>
              <p:cNvPr id="32" name="Picture 4" descr="칩의 무료 벡터 그래픽">
                <a:extLst>
                  <a:ext uri="{FF2B5EF4-FFF2-40B4-BE49-F238E27FC236}">
                    <a16:creationId xmlns="" xmlns:a16="http://schemas.microsoft.com/office/drawing/2014/main" id="{DC996202-37C7-B8FE-36FC-0D76E07AC6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7EBE2E97-7103-734F-2B4B-2DDDB9FD2003}"/>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3</a:t>
                </a:r>
                <a:endParaRPr lang="ko-KR" altLang="en-US" dirty="0"/>
              </a:p>
            </p:txBody>
          </p:sp>
        </p:grpSp>
        <p:grpSp>
          <p:nvGrpSpPr>
            <p:cNvPr id="34" name="그룹 33">
              <a:extLst>
                <a:ext uri="{FF2B5EF4-FFF2-40B4-BE49-F238E27FC236}">
                  <a16:creationId xmlns="" xmlns:a16="http://schemas.microsoft.com/office/drawing/2014/main" id="{A6DB07F7-AD02-EDC8-4FF7-7B9204786F37}"/>
                </a:ext>
              </a:extLst>
            </p:cNvPr>
            <p:cNvGrpSpPr/>
            <p:nvPr/>
          </p:nvGrpSpPr>
          <p:grpSpPr>
            <a:xfrm>
              <a:off x="3108529" y="3168218"/>
              <a:ext cx="761252" cy="1176961"/>
              <a:chOff x="164762" y="3179471"/>
              <a:chExt cx="800100" cy="1237024"/>
            </a:xfrm>
          </p:grpSpPr>
          <p:pic>
            <p:nvPicPr>
              <p:cNvPr id="35" name="Picture 4" descr="칩의 무료 벡터 그래픽">
                <a:extLst>
                  <a:ext uri="{FF2B5EF4-FFF2-40B4-BE49-F238E27FC236}">
                    <a16:creationId xmlns="" xmlns:a16="http://schemas.microsoft.com/office/drawing/2014/main" id="{BEDEF09B-F701-4A85-CC79-83BD42D4D7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CC6E251F-3B46-0FE4-516C-76BB64B15136}"/>
                  </a:ext>
                </a:extLst>
              </p:cNvPr>
              <p:cNvSpPr txBox="1"/>
              <p:nvPr/>
            </p:nvSpPr>
            <p:spPr>
              <a:xfrm>
                <a:off x="190287" y="3179471"/>
                <a:ext cx="749051" cy="369332"/>
              </a:xfrm>
              <a:prstGeom prst="rect">
                <a:avLst/>
              </a:prstGeom>
              <a:noFill/>
            </p:spPr>
            <p:txBody>
              <a:bodyPr wrap="none" rtlCol="0">
                <a:spAutoFit/>
              </a:bodyPr>
              <a:lstStyle/>
              <a:p>
                <a:pPr algn="ctr"/>
                <a:r>
                  <a:rPr lang="en-US" altLang="ko-KR"/>
                  <a:t>Trial 4</a:t>
                </a:r>
                <a:endParaRPr lang="ko-KR" altLang="en-US" dirty="0"/>
              </a:p>
            </p:txBody>
          </p:sp>
        </p:grpSp>
        <p:sp>
          <p:nvSpPr>
            <p:cNvPr id="41" name="사각형: 둥근 모서리 40">
              <a:extLst>
                <a:ext uri="{FF2B5EF4-FFF2-40B4-BE49-F238E27FC236}">
                  <a16:creationId xmlns="" xmlns:a16="http://schemas.microsoft.com/office/drawing/2014/main" id="{58EB67E8-7328-4B7C-ABF4-F666639FB3C7}"/>
                </a:ext>
              </a:extLst>
            </p:cNvPr>
            <p:cNvSpPr/>
            <p:nvPr/>
          </p:nvSpPr>
          <p:spPr>
            <a:xfrm>
              <a:off x="2322224" y="4017050"/>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1</a:t>
              </a:r>
              <a:endParaRPr lang="ko-KR" altLang="en-US" sz="1400" b="1" dirty="0"/>
            </a:p>
          </p:txBody>
        </p:sp>
        <p:sp>
          <p:nvSpPr>
            <p:cNvPr id="39" name="번개 38">
              <a:extLst>
                <a:ext uri="{FF2B5EF4-FFF2-40B4-BE49-F238E27FC236}">
                  <a16:creationId xmlns="" xmlns:a16="http://schemas.microsoft.com/office/drawing/2014/main" id="{FBA594E2-B2A4-6BB4-145D-60689F26F597}"/>
                </a:ext>
              </a:extLst>
            </p:cNvPr>
            <p:cNvSpPr/>
            <p:nvPr/>
          </p:nvSpPr>
          <p:spPr>
            <a:xfrm>
              <a:off x="1988420" y="3694724"/>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사각형: 둥근 모서리 41">
              <a:extLst>
                <a:ext uri="{FF2B5EF4-FFF2-40B4-BE49-F238E27FC236}">
                  <a16:creationId xmlns="" xmlns:a16="http://schemas.microsoft.com/office/drawing/2014/main" id="{7FBB17C0-794C-E621-85DB-CE38643F5939}"/>
                </a:ext>
              </a:extLst>
            </p:cNvPr>
            <p:cNvSpPr/>
            <p:nvPr/>
          </p:nvSpPr>
          <p:spPr>
            <a:xfrm>
              <a:off x="3406704" y="4012249"/>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40" name="번개 39">
              <a:extLst>
                <a:ext uri="{FF2B5EF4-FFF2-40B4-BE49-F238E27FC236}">
                  <a16:creationId xmlns="" xmlns:a16="http://schemas.microsoft.com/office/drawing/2014/main" id="{FC3FCDAE-4D3B-44BD-D566-6D1810F625AC}"/>
                </a:ext>
              </a:extLst>
            </p:cNvPr>
            <p:cNvSpPr/>
            <p:nvPr/>
          </p:nvSpPr>
          <p:spPr>
            <a:xfrm>
              <a:off x="3089517" y="3699255"/>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사각형: 둥근 모서리 42">
              <a:extLst>
                <a:ext uri="{FF2B5EF4-FFF2-40B4-BE49-F238E27FC236}">
                  <a16:creationId xmlns="" xmlns:a16="http://schemas.microsoft.com/office/drawing/2014/main" id="{7DF26101-3F63-CB11-D0E1-6B4D3A83E247}"/>
                </a:ext>
              </a:extLst>
            </p:cNvPr>
            <p:cNvSpPr/>
            <p:nvPr/>
          </p:nvSpPr>
          <p:spPr>
            <a:xfrm>
              <a:off x="1322325" y="3889905"/>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38" name="번개 37">
              <a:extLst>
                <a:ext uri="{FF2B5EF4-FFF2-40B4-BE49-F238E27FC236}">
                  <a16:creationId xmlns="" xmlns:a16="http://schemas.microsoft.com/office/drawing/2014/main" id="{93A68F89-546F-3976-005D-1BD559419C83}"/>
                </a:ext>
              </a:extLst>
            </p:cNvPr>
            <p:cNvSpPr/>
            <p:nvPr/>
          </p:nvSpPr>
          <p:spPr>
            <a:xfrm>
              <a:off x="1001512" y="3569662"/>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사각형: 둥근 모서리 43">
              <a:extLst>
                <a:ext uri="{FF2B5EF4-FFF2-40B4-BE49-F238E27FC236}">
                  <a16:creationId xmlns="" xmlns:a16="http://schemas.microsoft.com/office/drawing/2014/main" id="{BA252362-EC0B-4B40-465A-BE7DD6620875}"/>
                </a:ext>
              </a:extLst>
            </p:cNvPr>
            <p:cNvSpPr/>
            <p:nvPr/>
          </p:nvSpPr>
          <p:spPr>
            <a:xfrm>
              <a:off x="510326" y="3763026"/>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1</a:t>
              </a:r>
              <a:endParaRPr lang="ko-KR" altLang="en-US" sz="1400" b="1" dirty="0"/>
            </a:p>
          </p:txBody>
        </p:sp>
        <p:sp>
          <p:nvSpPr>
            <p:cNvPr id="37" name="번개 36">
              <a:extLst>
                <a:ext uri="{FF2B5EF4-FFF2-40B4-BE49-F238E27FC236}">
                  <a16:creationId xmlns="" xmlns:a16="http://schemas.microsoft.com/office/drawing/2014/main" id="{D572F3D4-4DAC-C655-4DA0-F8AD7B0CD9C1}"/>
                </a:ext>
              </a:extLst>
            </p:cNvPr>
            <p:cNvSpPr/>
            <p:nvPr/>
          </p:nvSpPr>
          <p:spPr>
            <a:xfrm>
              <a:off x="179544" y="3508662"/>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사각형: 둥근 모서리 44">
              <a:extLst>
                <a:ext uri="{FF2B5EF4-FFF2-40B4-BE49-F238E27FC236}">
                  <a16:creationId xmlns="" xmlns:a16="http://schemas.microsoft.com/office/drawing/2014/main" id="{6AE0AFBE-2A39-BBD8-5A7B-EB73D7365784}"/>
                </a:ext>
              </a:extLst>
            </p:cNvPr>
            <p:cNvSpPr/>
            <p:nvPr/>
          </p:nvSpPr>
          <p:spPr>
            <a:xfrm>
              <a:off x="1947459" y="3205691"/>
              <a:ext cx="2308103" cy="1245262"/>
            </a:xfrm>
            <a:prstGeom prst="roundRect">
              <a:avLst>
                <a:gd name="adj" fmla="val 3964"/>
              </a:avLst>
            </a:prstGeom>
            <a:solidFill>
              <a:srgbClr val="70AD47">
                <a:alpha val="20000"/>
              </a:srgb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46" name="TextBox 45">
              <a:extLst>
                <a:ext uri="{FF2B5EF4-FFF2-40B4-BE49-F238E27FC236}">
                  <a16:creationId xmlns="" xmlns:a16="http://schemas.microsoft.com/office/drawing/2014/main" id="{CD5027BE-DE93-F79E-51EF-2DEE5EBF1155}"/>
                </a:ext>
              </a:extLst>
            </p:cNvPr>
            <p:cNvSpPr txBox="1"/>
            <p:nvPr/>
          </p:nvSpPr>
          <p:spPr>
            <a:xfrm>
              <a:off x="219009" y="4450232"/>
              <a:ext cx="4043898" cy="322116"/>
            </a:xfrm>
            <a:prstGeom prst="rect">
              <a:avLst/>
            </a:prstGeom>
            <a:noFill/>
          </p:spPr>
          <p:txBody>
            <a:bodyPr wrap="none" rtlCol="0">
              <a:spAutoFit/>
            </a:bodyPr>
            <a:lstStyle/>
            <a:p>
              <a:pPr algn="ctr"/>
              <a:r>
                <a:rPr lang="en-US" altLang="ko-KR" sz="1600" dirty="0"/>
                <a:t>Skipping predictable fault injection </a:t>
              </a:r>
              <a:r>
                <a:rPr lang="en-US" altLang="ko-KR" sz="1600" dirty="0" smtClean="0"/>
                <a:t>trials with ML</a:t>
              </a:r>
              <a:endParaRPr lang="ko-KR" altLang="en-US" sz="1600" dirty="0"/>
            </a:p>
          </p:txBody>
        </p:sp>
        <p:pic>
          <p:nvPicPr>
            <p:cNvPr id="3078" name="Picture 6" descr="음악의 무료 벡터 그래픽">
              <a:extLst>
                <a:ext uri="{FF2B5EF4-FFF2-40B4-BE49-F238E27FC236}">
                  <a16:creationId xmlns="" xmlns:a16="http://schemas.microsoft.com/office/drawing/2014/main" id="{CAF06697-F88E-7C2D-275B-C2D161748A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458" t="42084" b="35833"/>
            <a:stretch/>
          </p:blipFill>
          <p:spPr bwMode="auto">
            <a:xfrm>
              <a:off x="3873199" y="3273497"/>
              <a:ext cx="326975" cy="19471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 xmlns:a16="http://schemas.microsoft.com/office/drawing/2014/main" id="{23F70291-4B07-E1ED-0006-40237FE87BE1}"/>
                </a:ext>
              </a:extLst>
            </p:cNvPr>
            <p:cNvSpPr txBox="1"/>
            <p:nvPr/>
          </p:nvSpPr>
          <p:spPr>
            <a:xfrm>
              <a:off x="5921850" y="4450232"/>
              <a:ext cx="2418676" cy="322116"/>
            </a:xfrm>
            <a:prstGeom prst="rect">
              <a:avLst/>
            </a:prstGeom>
            <a:noFill/>
          </p:spPr>
          <p:txBody>
            <a:bodyPr wrap="none" rtlCol="0">
              <a:spAutoFit/>
            </a:bodyPr>
            <a:lstStyle/>
            <a:p>
              <a:pPr algn="ctr"/>
              <a:r>
                <a:rPr lang="en-US" altLang="ko-KR" sz="1600" dirty="0"/>
                <a:t>Analyzing </a:t>
              </a:r>
              <a:r>
                <a:rPr lang="en-US" altLang="ko-KR" sz="1600" dirty="0" smtClean="0"/>
                <a:t>fault data with ML</a:t>
              </a:r>
              <a:endParaRPr lang="ko-KR" altLang="en-US" sz="1600" dirty="0"/>
            </a:p>
          </p:txBody>
        </p:sp>
        <p:pic>
          <p:nvPicPr>
            <p:cNvPr id="3080" name="Picture 8" descr="현미경의 무료 벡터 그래픽">
              <a:extLst>
                <a:ext uri="{FF2B5EF4-FFF2-40B4-BE49-F238E27FC236}">
                  <a16:creationId xmlns="" xmlns:a16="http://schemas.microsoft.com/office/drawing/2014/main" id="{43516BB1-12FC-4CC9-246D-83492DEDEF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32318" y="3315305"/>
              <a:ext cx="694926" cy="1085089"/>
            </a:xfrm>
            <a:prstGeom prst="rect">
              <a:avLst/>
            </a:prstGeom>
            <a:noFill/>
            <a:extLst>
              <a:ext uri="{909E8E84-426E-40DD-AFC4-6F175D3DCCD1}">
                <a14:hiddenFill xmlns:a14="http://schemas.microsoft.com/office/drawing/2010/main">
                  <a:solidFill>
                    <a:srgbClr val="FFFFFF"/>
                  </a:solidFill>
                </a14:hiddenFill>
              </a:ext>
            </a:extLst>
          </p:spPr>
        </p:pic>
        <p:sp>
          <p:nvSpPr>
            <p:cNvPr id="50" name="자유형: 도형 49">
              <a:extLst>
                <a:ext uri="{FF2B5EF4-FFF2-40B4-BE49-F238E27FC236}">
                  <a16:creationId xmlns="" xmlns:a16="http://schemas.microsoft.com/office/drawing/2014/main" id="{35C02D57-36AB-B9FE-CFD6-A17B67916C99}"/>
                </a:ext>
              </a:extLst>
            </p:cNvPr>
            <p:cNvSpPr/>
            <p:nvPr/>
          </p:nvSpPr>
          <p:spPr>
            <a:xfrm>
              <a:off x="7392494" y="3363944"/>
              <a:ext cx="391501" cy="435001"/>
            </a:xfrm>
            <a:custGeom>
              <a:avLst/>
              <a:gdLst>
                <a:gd name="connsiteX0" fmla="*/ 411480 w 411480"/>
                <a:gd name="connsiteY0" fmla="*/ 457200 h 457200"/>
                <a:gd name="connsiteX1" fmla="*/ 182880 w 411480"/>
                <a:gd name="connsiteY1" fmla="*/ 457200 h 457200"/>
                <a:gd name="connsiteX2" fmla="*/ 182880 w 411480"/>
                <a:gd name="connsiteY2" fmla="*/ 0 h 457200"/>
                <a:gd name="connsiteX3" fmla="*/ 0 w 411480"/>
                <a:gd name="connsiteY3" fmla="*/ 0 h 457200"/>
              </a:gdLst>
              <a:ahLst/>
              <a:cxnLst>
                <a:cxn ang="0">
                  <a:pos x="connsiteX0" y="connsiteY0"/>
                </a:cxn>
                <a:cxn ang="0">
                  <a:pos x="connsiteX1" y="connsiteY1"/>
                </a:cxn>
                <a:cxn ang="0">
                  <a:pos x="connsiteX2" y="connsiteY2"/>
                </a:cxn>
                <a:cxn ang="0">
                  <a:pos x="connsiteX3" y="connsiteY3"/>
                </a:cxn>
              </a:cxnLst>
              <a:rect l="l" t="t" r="r" b="b"/>
              <a:pathLst>
                <a:path w="411480" h="457200">
                  <a:moveTo>
                    <a:pt x="411480" y="457200"/>
                  </a:moveTo>
                  <a:lnTo>
                    <a:pt x="182880" y="457200"/>
                  </a:lnTo>
                  <a:lnTo>
                    <a:pt x="182880" y="0"/>
                  </a:lnTo>
                  <a:lnTo>
                    <a:pt x="0" y="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55" name="그룹 54">
              <a:extLst>
                <a:ext uri="{FF2B5EF4-FFF2-40B4-BE49-F238E27FC236}">
                  <a16:creationId xmlns="" xmlns:a16="http://schemas.microsoft.com/office/drawing/2014/main" id="{942D7A52-6036-F3D7-CC18-75E37A743AEA}"/>
                </a:ext>
              </a:extLst>
            </p:cNvPr>
            <p:cNvGrpSpPr/>
            <p:nvPr/>
          </p:nvGrpSpPr>
          <p:grpSpPr>
            <a:xfrm>
              <a:off x="5394181" y="3343918"/>
              <a:ext cx="935252" cy="935252"/>
              <a:chOff x="5032029" y="3042192"/>
              <a:chExt cx="982980" cy="982980"/>
            </a:xfrm>
          </p:grpSpPr>
          <p:sp>
            <p:nvSpPr>
              <p:cNvPr id="54" name="타원 53">
                <a:extLst>
                  <a:ext uri="{FF2B5EF4-FFF2-40B4-BE49-F238E27FC236}">
                    <a16:creationId xmlns="" xmlns:a16="http://schemas.microsoft.com/office/drawing/2014/main" id="{6E534286-7A94-D0D4-5373-11DF6E1E2F26}"/>
                  </a:ext>
                </a:extLst>
              </p:cNvPr>
              <p:cNvSpPr/>
              <p:nvPr/>
            </p:nvSpPr>
            <p:spPr>
              <a:xfrm>
                <a:off x="5032029" y="3042192"/>
                <a:ext cx="982980" cy="9829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b="1"/>
              </a:p>
            </p:txBody>
          </p:sp>
          <p:pic>
            <p:nvPicPr>
              <p:cNvPr id="52" name="Picture 4" descr="칩의 무료 벡터 그래픽">
                <a:extLst>
                  <a:ext uri="{FF2B5EF4-FFF2-40B4-BE49-F238E27FC236}">
                    <a16:creationId xmlns="" xmlns:a16="http://schemas.microsoft.com/office/drawing/2014/main" id="{A80A9BBE-C76C-4875-9CB9-D60F148296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69" y="3133632"/>
                <a:ext cx="800100" cy="8001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7" name="직선 연결선 56">
              <a:extLst>
                <a:ext uri="{FF2B5EF4-FFF2-40B4-BE49-F238E27FC236}">
                  <a16:creationId xmlns="" xmlns:a16="http://schemas.microsoft.com/office/drawing/2014/main" id="{C52A1718-0EB3-5CA0-DB11-CA6D441B3400}"/>
                </a:ext>
              </a:extLst>
            </p:cNvPr>
            <p:cNvCxnSpPr>
              <a:cxnSpLocks/>
            </p:cNvCxnSpPr>
            <p:nvPr/>
          </p:nvCxnSpPr>
          <p:spPr>
            <a:xfrm>
              <a:off x="6156819" y="3446866"/>
              <a:ext cx="645705" cy="618517"/>
            </a:xfrm>
            <a:prstGeom prst="line">
              <a:avLst/>
            </a:prstGeom>
          </p:spPr>
          <p:style>
            <a:lnRef idx="2">
              <a:schemeClr val="dk1"/>
            </a:lnRef>
            <a:fillRef idx="1">
              <a:schemeClr val="lt1"/>
            </a:fillRef>
            <a:effectRef idx="0">
              <a:schemeClr val="dk1"/>
            </a:effectRef>
            <a:fontRef idx="minor">
              <a:schemeClr val="dk1"/>
            </a:fontRef>
          </p:style>
        </p:cxnSp>
        <p:cxnSp>
          <p:nvCxnSpPr>
            <p:cNvPr id="60" name="직선 연결선 59">
              <a:extLst>
                <a:ext uri="{FF2B5EF4-FFF2-40B4-BE49-F238E27FC236}">
                  <a16:creationId xmlns="" xmlns:a16="http://schemas.microsoft.com/office/drawing/2014/main" id="{8789E118-A1C6-C7CC-81BE-982DA180D3D2}"/>
                </a:ext>
              </a:extLst>
            </p:cNvPr>
            <p:cNvCxnSpPr>
              <a:cxnSpLocks/>
            </p:cNvCxnSpPr>
            <p:nvPr/>
          </p:nvCxnSpPr>
          <p:spPr>
            <a:xfrm flipV="1">
              <a:off x="5931286" y="4065383"/>
              <a:ext cx="878034" cy="213382"/>
            </a:xfrm>
            <a:prstGeom prst="line">
              <a:avLst/>
            </a:prstGeom>
          </p:spPr>
          <p:style>
            <a:lnRef idx="2">
              <a:schemeClr val="dk1"/>
            </a:lnRef>
            <a:fillRef idx="1">
              <a:schemeClr val="lt1"/>
            </a:fillRef>
            <a:effectRef idx="0">
              <a:schemeClr val="dk1"/>
            </a:effectRef>
            <a:fontRef idx="minor">
              <a:schemeClr val="dk1"/>
            </a:fontRef>
          </p:style>
        </p:cxnSp>
      </p:grpSp>
      <p:grpSp>
        <p:nvGrpSpPr>
          <p:cNvPr id="12" name="그룹 11"/>
          <p:cNvGrpSpPr/>
          <p:nvPr/>
        </p:nvGrpSpPr>
        <p:grpSpPr>
          <a:xfrm>
            <a:off x="2788647" y="1153894"/>
            <a:ext cx="3570450" cy="1594643"/>
            <a:chOff x="2645524" y="1153894"/>
            <a:chExt cx="3570450" cy="1594643"/>
          </a:xfrm>
        </p:grpSpPr>
        <p:grpSp>
          <p:nvGrpSpPr>
            <p:cNvPr id="10" name="그룹 9"/>
            <p:cNvGrpSpPr/>
            <p:nvPr/>
          </p:nvGrpSpPr>
          <p:grpSpPr>
            <a:xfrm>
              <a:off x="2714107" y="1472759"/>
              <a:ext cx="1378184" cy="1275778"/>
              <a:chOff x="426399" y="1179837"/>
              <a:chExt cx="1881361" cy="1741565"/>
            </a:xfrm>
          </p:grpSpPr>
          <p:pic>
            <p:nvPicPr>
              <p:cNvPr id="74" name="Picture 4" descr="칩의 무료 벡터 그래픽">
                <a:extLst>
                  <a:ext uri="{FF2B5EF4-FFF2-40B4-BE49-F238E27FC236}">
                    <a16:creationId xmlns="" xmlns:a16="http://schemas.microsoft.com/office/drawing/2014/main" id="{449A79D8-9695-4A1E-2B76-4FB66497DE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256" y="1255102"/>
                <a:ext cx="761252" cy="76125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칩의 무료 벡터 그래픽">
                <a:extLst>
                  <a:ext uri="{FF2B5EF4-FFF2-40B4-BE49-F238E27FC236}">
                    <a16:creationId xmlns="" xmlns:a16="http://schemas.microsoft.com/office/drawing/2014/main" id="{B7F1839E-A016-E031-C1C1-AB135C735B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508" y="1255102"/>
                <a:ext cx="761252" cy="76125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칩의 무료 벡터 그래픽">
                <a:extLst>
                  <a:ext uri="{FF2B5EF4-FFF2-40B4-BE49-F238E27FC236}">
                    <a16:creationId xmlns="" xmlns:a16="http://schemas.microsoft.com/office/drawing/2014/main" id="{DC996202-37C7-B8FE-36FC-0D76E07AC6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256" y="2160148"/>
                <a:ext cx="761252" cy="76125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칩의 무료 벡터 그래픽">
                <a:extLst>
                  <a:ext uri="{FF2B5EF4-FFF2-40B4-BE49-F238E27FC236}">
                    <a16:creationId xmlns="" xmlns:a16="http://schemas.microsoft.com/office/drawing/2014/main" id="{BEDEF09B-F701-4A85-CC79-83BD42D4D7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6508" y="2160148"/>
                <a:ext cx="761252" cy="761254"/>
              </a:xfrm>
              <a:prstGeom prst="rect">
                <a:avLst/>
              </a:prstGeom>
              <a:noFill/>
              <a:extLst>
                <a:ext uri="{909E8E84-426E-40DD-AFC4-6F175D3DCCD1}">
                  <a14:hiddenFill xmlns:a14="http://schemas.microsoft.com/office/drawing/2010/main">
                    <a:solidFill>
                      <a:srgbClr val="FFFFFF"/>
                    </a:solidFill>
                  </a14:hiddenFill>
                </a:ext>
              </a:extLst>
            </p:spPr>
          </p:pic>
          <p:sp>
            <p:nvSpPr>
              <p:cNvPr id="85" name="사각형: 둥근 모서리 40">
                <a:extLst>
                  <a:ext uri="{FF2B5EF4-FFF2-40B4-BE49-F238E27FC236}">
                    <a16:creationId xmlns="" xmlns:a16="http://schemas.microsoft.com/office/drawing/2014/main" id="{58EB67E8-7328-4B7C-ABF4-F666639FB3C7}"/>
                  </a:ext>
                </a:extLst>
              </p:cNvPr>
              <p:cNvSpPr/>
              <p:nvPr/>
            </p:nvSpPr>
            <p:spPr>
              <a:xfrm>
                <a:off x="760202" y="2593272"/>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100" b="1" dirty="0"/>
                  <a:t>1</a:t>
                </a:r>
                <a:endParaRPr lang="ko-KR" altLang="en-US" sz="1100" b="1" dirty="0"/>
              </a:p>
            </p:txBody>
          </p:sp>
          <p:sp>
            <p:nvSpPr>
              <p:cNvPr id="86" name="번개 85">
                <a:extLst>
                  <a:ext uri="{FF2B5EF4-FFF2-40B4-BE49-F238E27FC236}">
                    <a16:creationId xmlns="" xmlns:a16="http://schemas.microsoft.com/office/drawing/2014/main" id="{FBA594E2-B2A4-6BB4-145D-60689F26F597}"/>
                  </a:ext>
                </a:extLst>
              </p:cNvPr>
              <p:cNvSpPr/>
              <p:nvPr/>
            </p:nvSpPr>
            <p:spPr>
              <a:xfrm>
                <a:off x="426399" y="2270944"/>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87" name="사각형: 둥근 모서리 41">
                <a:extLst>
                  <a:ext uri="{FF2B5EF4-FFF2-40B4-BE49-F238E27FC236}">
                    <a16:creationId xmlns="" xmlns:a16="http://schemas.microsoft.com/office/drawing/2014/main" id="{7FBB17C0-794C-E621-85DB-CE38643F5939}"/>
                  </a:ext>
                </a:extLst>
              </p:cNvPr>
              <p:cNvSpPr/>
              <p:nvPr/>
            </p:nvSpPr>
            <p:spPr>
              <a:xfrm>
                <a:off x="1844683" y="2588471"/>
                <a:ext cx="99688" cy="135937"/>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100" b="1" dirty="0"/>
                  <a:t>0</a:t>
                </a:r>
                <a:endParaRPr lang="ko-KR" altLang="en-US" sz="1100" b="1" dirty="0"/>
              </a:p>
            </p:txBody>
          </p:sp>
          <p:sp>
            <p:nvSpPr>
              <p:cNvPr id="88" name="번개 87">
                <a:extLst>
                  <a:ext uri="{FF2B5EF4-FFF2-40B4-BE49-F238E27FC236}">
                    <a16:creationId xmlns="" xmlns:a16="http://schemas.microsoft.com/office/drawing/2014/main" id="{FC3FCDAE-4D3B-44BD-D566-6D1810F625AC}"/>
                  </a:ext>
                </a:extLst>
              </p:cNvPr>
              <p:cNvSpPr/>
              <p:nvPr/>
            </p:nvSpPr>
            <p:spPr>
              <a:xfrm>
                <a:off x="1527496" y="2275477"/>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89" name="사각형: 둥근 모서리 42">
                <a:extLst>
                  <a:ext uri="{FF2B5EF4-FFF2-40B4-BE49-F238E27FC236}">
                    <a16:creationId xmlns="" xmlns:a16="http://schemas.microsoft.com/office/drawing/2014/main" id="{7DF26101-3F63-CB11-D0E1-6B4D3A83E247}"/>
                  </a:ext>
                </a:extLst>
              </p:cNvPr>
              <p:cNvSpPr/>
              <p:nvPr/>
            </p:nvSpPr>
            <p:spPr>
              <a:xfrm>
                <a:off x="1746810" y="1561080"/>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100" b="1" dirty="0"/>
                  <a:t>0</a:t>
                </a:r>
                <a:endParaRPr lang="ko-KR" altLang="en-US" sz="1100" b="1" dirty="0"/>
              </a:p>
            </p:txBody>
          </p:sp>
          <p:sp>
            <p:nvSpPr>
              <p:cNvPr id="90" name="번개 89">
                <a:extLst>
                  <a:ext uri="{FF2B5EF4-FFF2-40B4-BE49-F238E27FC236}">
                    <a16:creationId xmlns="" xmlns:a16="http://schemas.microsoft.com/office/drawing/2014/main" id="{93A68F89-546F-3976-005D-1BD559419C83}"/>
                  </a:ext>
                </a:extLst>
              </p:cNvPr>
              <p:cNvSpPr/>
              <p:nvPr/>
            </p:nvSpPr>
            <p:spPr>
              <a:xfrm>
                <a:off x="1425996" y="1240837"/>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91" name="사각형: 둥근 모서리 43">
                <a:extLst>
                  <a:ext uri="{FF2B5EF4-FFF2-40B4-BE49-F238E27FC236}">
                    <a16:creationId xmlns="" xmlns:a16="http://schemas.microsoft.com/office/drawing/2014/main" id="{BA252362-EC0B-4B40-465A-BE7DD6620875}"/>
                  </a:ext>
                </a:extLst>
              </p:cNvPr>
              <p:cNvSpPr/>
              <p:nvPr/>
            </p:nvSpPr>
            <p:spPr>
              <a:xfrm>
                <a:off x="934811" y="1434201"/>
                <a:ext cx="99688" cy="135938"/>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100" b="1" dirty="0"/>
                  <a:t>1</a:t>
                </a:r>
                <a:endParaRPr lang="ko-KR" altLang="en-US" sz="1100" b="1" dirty="0"/>
              </a:p>
            </p:txBody>
          </p:sp>
          <p:sp>
            <p:nvSpPr>
              <p:cNvPr id="92" name="번개 91">
                <a:extLst>
                  <a:ext uri="{FF2B5EF4-FFF2-40B4-BE49-F238E27FC236}">
                    <a16:creationId xmlns="" xmlns:a16="http://schemas.microsoft.com/office/drawing/2014/main" id="{D572F3D4-4DAC-C655-4DA0-F8AD7B0CD9C1}"/>
                  </a:ext>
                </a:extLst>
              </p:cNvPr>
              <p:cNvSpPr/>
              <p:nvPr/>
            </p:nvSpPr>
            <p:spPr>
              <a:xfrm>
                <a:off x="604029" y="1179837"/>
                <a:ext cx="326251" cy="326251"/>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grpSp>
        <p:pic>
          <p:nvPicPr>
            <p:cNvPr id="95" name="Picture 8" descr="현미경의 무료 벡터 그래픽">
              <a:extLst>
                <a:ext uri="{FF2B5EF4-FFF2-40B4-BE49-F238E27FC236}">
                  <a16:creationId xmlns="" xmlns:a16="http://schemas.microsoft.com/office/drawing/2014/main" id="{43516BB1-12FC-4CC9-246D-83492DEDEF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68175" y="1575290"/>
              <a:ext cx="694926" cy="1085089"/>
            </a:xfrm>
            <a:prstGeom prst="rect">
              <a:avLst/>
            </a:prstGeom>
            <a:noFill/>
            <a:extLst>
              <a:ext uri="{909E8E84-426E-40DD-AFC4-6F175D3DCCD1}">
                <a14:hiddenFill xmlns:a14="http://schemas.microsoft.com/office/drawing/2010/main">
                  <a:solidFill>
                    <a:srgbClr val="FFFFFF"/>
                  </a:solidFill>
                </a14:hiddenFill>
              </a:ext>
            </a:extLst>
          </p:spPr>
        </p:pic>
        <p:sp>
          <p:nvSpPr>
            <p:cNvPr id="96" name="화살표: 오른쪽 14">
              <a:extLst>
                <a:ext uri="{FF2B5EF4-FFF2-40B4-BE49-F238E27FC236}">
                  <a16:creationId xmlns="" xmlns:a16="http://schemas.microsoft.com/office/drawing/2014/main" id="{13C7F2D6-0E67-0648-3CF1-1CAB78EE7B86}"/>
                </a:ext>
              </a:extLst>
            </p:cNvPr>
            <p:cNvSpPr/>
            <p:nvPr/>
          </p:nvSpPr>
          <p:spPr>
            <a:xfrm>
              <a:off x="4325859" y="1814566"/>
              <a:ext cx="621520" cy="3979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1" name="TextBox 10"/>
            <p:cNvSpPr txBox="1"/>
            <p:nvPr/>
          </p:nvSpPr>
          <p:spPr>
            <a:xfrm>
              <a:off x="2645524" y="1153894"/>
              <a:ext cx="1515351" cy="369332"/>
            </a:xfrm>
            <a:prstGeom prst="rect">
              <a:avLst/>
            </a:prstGeom>
            <a:noFill/>
          </p:spPr>
          <p:txBody>
            <a:bodyPr wrap="none" rtlCol="0">
              <a:spAutoFit/>
            </a:bodyPr>
            <a:lstStyle/>
            <a:p>
              <a:r>
                <a:rPr lang="en-US" altLang="ko-KR" dirty="0" smtClean="0"/>
                <a:t>Fault injection</a:t>
              </a:r>
              <a:endParaRPr lang="ko-KR" altLang="en-US" dirty="0"/>
            </a:p>
          </p:txBody>
        </p:sp>
        <p:sp>
          <p:nvSpPr>
            <p:cNvPr id="97" name="TextBox 96"/>
            <p:cNvSpPr txBox="1"/>
            <p:nvPr/>
          </p:nvSpPr>
          <p:spPr>
            <a:xfrm>
              <a:off x="4670102" y="1153894"/>
              <a:ext cx="1545872" cy="369332"/>
            </a:xfrm>
            <a:prstGeom prst="rect">
              <a:avLst/>
            </a:prstGeom>
            <a:noFill/>
          </p:spPr>
          <p:txBody>
            <a:bodyPr wrap="none" rtlCol="0">
              <a:spAutoFit/>
            </a:bodyPr>
            <a:lstStyle/>
            <a:p>
              <a:r>
                <a:rPr lang="en-US" altLang="ko-KR" dirty="0" smtClean="0"/>
                <a:t>Result analysis</a:t>
              </a:r>
              <a:endParaRPr lang="ko-KR" altLang="en-US" dirty="0"/>
            </a:p>
          </p:txBody>
        </p:sp>
      </p:grpSp>
      <p:sp>
        <p:nvSpPr>
          <p:cNvPr id="98" name="직사각형 97"/>
          <p:cNvSpPr/>
          <p:nvPr/>
        </p:nvSpPr>
        <p:spPr>
          <a:xfrm>
            <a:off x="126252" y="1378044"/>
            <a:ext cx="2593094" cy="1271001"/>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180000" indent="-180000">
              <a:buFont typeface="Arial" panose="020B0604020202020204" pitchFamily="34" charset="0"/>
              <a:buChar char="•"/>
            </a:pPr>
            <a:r>
              <a:rPr lang="en-US" altLang="ko-KR" dirty="0" smtClean="0">
                <a:solidFill>
                  <a:schemeClr val="tx1"/>
                </a:solidFill>
              </a:rPr>
              <a:t>Exhaustive fault injection is impractical</a:t>
            </a:r>
          </a:p>
          <a:p>
            <a:pPr marL="180000" indent="-180000">
              <a:buFont typeface="Arial" panose="020B0604020202020204" pitchFamily="34" charset="0"/>
              <a:buChar char="•"/>
            </a:pPr>
            <a:r>
              <a:rPr lang="en-US" altLang="ko-KR" dirty="0" smtClean="0">
                <a:solidFill>
                  <a:schemeClr val="tx1"/>
                </a:solidFill>
              </a:rPr>
              <a:t>Statistical fault injection have lower confidence</a:t>
            </a:r>
            <a:endParaRPr lang="ko-KR" altLang="en-US" dirty="0">
              <a:solidFill>
                <a:schemeClr val="tx1"/>
              </a:solidFill>
            </a:endParaRPr>
          </a:p>
        </p:txBody>
      </p:sp>
      <p:sp>
        <p:nvSpPr>
          <p:cNvPr id="99" name="직사각형 98"/>
          <p:cNvSpPr/>
          <p:nvPr/>
        </p:nvSpPr>
        <p:spPr>
          <a:xfrm>
            <a:off x="6414719" y="1378044"/>
            <a:ext cx="2593094" cy="1271001"/>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marL="180000" indent="-180000">
              <a:buFont typeface="Arial" panose="020B0604020202020204" pitchFamily="34" charset="0"/>
              <a:buChar char="•"/>
            </a:pPr>
            <a:r>
              <a:rPr lang="en-US" altLang="ko-KR" dirty="0" smtClean="0">
                <a:solidFill>
                  <a:schemeClr val="tx1"/>
                </a:solidFill>
              </a:rPr>
              <a:t>Huge fault data</a:t>
            </a:r>
            <a:br>
              <a:rPr lang="en-US" altLang="ko-KR" dirty="0" smtClean="0">
                <a:solidFill>
                  <a:schemeClr val="tx1"/>
                </a:solidFill>
              </a:rPr>
            </a:br>
            <a:r>
              <a:rPr lang="en-US" altLang="ko-KR" dirty="0" smtClean="0">
                <a:solidFill>
                  <a:schemeClr val="tx1"/>
                </a:solidFill>
              </a:rPr>
              <a:t>is hard to analyze</a:t>
            </a:r>
          </a:p>
          <a:p>
            <a:pPr marL="180000" indent="-180000">
              <a:buFont typeface="Arial" panose="020B0604020202020204" pitchFamily="34" charset="0"/>
              <a:buChar char="•"/>
            </a:pPr>
            <a:r>
              <a:rPr lang="en-US" altLang="ko-KR" dirty="0" smtClean="0">
                <a:solidFill>
                  <a:schemeClr val="tx1"/>
                </a:solidFill>
              </a:rPr>
              <a:t>Human-crafted features</a:t>
            </a:r>
            <a:br>
              <a:rPr lang="en-US" altLang="ko-KR" dirty="0" smtClean="0">
                <a:solidFill>
                  <a:schemeClr val="tx1"/>
                </a:solidFill>
              </a:rPr>
            </a:br>
            <a:r>
              <a:rPr lang="en-US" altLang="ko-KR" dirty="0" smtClean="0">
                <a:solidFill>
                  <a:schemeClr val="tx1"/>
                </a:solidFill>
              </a:rPr>
              <a:t>may be inaccurate</a:t>
            </a:r>
            <a:endParaRPr lang="ko-KR" altLang="en-US" dirty="0">
              <a:solidFill>
                <a:schemeClr val="tx1"/>
              </a:solidFill>
            </a:endParaRPr>
          </a:p>
        </p:txBody>
      </p:sp>
    </p:spTree>
    <p:extLst>
      <p:ext uri="{BB962C8B-B14F-4D97-AF65-F5344CB8AC3E}">
        <p14:creationId xmlns:p14="http://schemas.microsoft.com/office/powerpoint/2010/main" val="222112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Machine Learning Can Help Architectural Reliability </a:t>
            </a:r>
            <a:r>
              <a:rPr lang="en-US" altLang="ko-KR" sz="2400" dirty="0" smtClean="0"/>
              <a:t>Improvement</a:t>
            </a:r>
            <a:endParaRPr lang="en-US"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4</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336499" y="816788"/>
            <a:ext cx="8817026" cy="4159072"/>
          </a:xfrm>
        </p:spPr>
        <p:txBody>
          <a:bodyPr>
            <a:normAutofit/>
          </a:bodyPr>
          <a:lstStyle/>
          <a:p>
            <a:r>
              <a:rPr lang="de-DE" altLang="ko-KR" sz="2000" dirty="0" smtClean="0"/>
              <a:t>Alternative of full-redundancy </a:t>
            </a:r>
            <a:r>
              <a:rPr lang="de-DE" altLang="ko-KR" sz="2000" dirty="0" smtClean="0">
                <a:sym typeface="Wingdings" panose="05000000000000000000" pitchFamily="2" charset="2"/>
              </a:rPr>
              <a:t> selective / symptom-based protection</a:t>
            </a:r>
            <a:endParaRPr lang="de-DE" altLang="ko-KR" dirty="0"/>
          </a:p>
          <a:p>
            <a:endParaRPr lang="de-DE" altLang="ko-KR" dirty="0"/>
          </a:p>
          <a:p>
            <a:endParaRPr lang="de-DE" altLang="ko-KR" dirty="0"/>
          </a:p>
          <a:p>
            <a:endParaRPr lang="de-DE" altLang="ko-KR" dirty="0"/>
          </a:p>
          <a:p>
            <a:endParaRPr lang="de-DE" altLang="ko-KR" sz="4400" dirty="0"/>
          </a:p>
          <a:p>
            <a:endParaRPr lang="de-DE" altLang="ko-KR" dirty="0"/>
          </a:p>
          <a:p>
            <a:pPr marL="0" indent="0">
              <a:buNone/>
            </a:pPr>
            <a:endParaRPr lang="de-DE" altLang="ko-KR" sz="1100" dirty="0"/>
          </a:p>
        </p:txBody>
      </p:sp>
      <p:grpSp>
        <p:nvGrpSpPr>
          <p:cNvPr id="13" name="그룹 12"/>
          <p:cNvGrpSpPr/>
          <p:nvPr/>
        </p:nvGrpSpPr>
        <p:grpSpPr>
          <a:xfrm>
            <a:off x="550348" y="1140246"/>
            <a:ext cx="7909840" cy="2212124"/>
            <a:chOff x="387350" y="1150319"/>
            <a:chExt cx="8235836" cy="2303295"/>
          </a:xfrm>
        </p:grpSpPr>
        <p:grpSp>
          <p:nvGrpSpPr>
            <p:cNvPr id="50" name="그룹 49">
              <a:extLst>
                <a:ext uri="{FF2B5EF4-FFF2-40B4-BE49-F238E27FC236}">
                  <a16:creationId xmlns="" xmlns:a16="http://schemas.microsoft.com/office/drawing/2014/main" id="{C210F79E-A61F-5F92-F6BB-91E94D6BADF7}"/>
                </a:ext>
              </a:extLst>
            </p:cNvPr>
            <p:cNvGrpSpPr/>
            <p:nvPr/>
          </p:nvGrpSpPr>
          <p:grpSpPr>
            <a:xfrm>
              <a:off x="387350" y="1150319"/>
              <a:ext cx="2879327" cy="2303295"/>
              <a:chOff x="206375" y="2348538"/>
              <a:chExt cx="2879327" cy="2303295"/>
            </a:xfrm>
          </p:grpSpPr>
          <p:grpSp>
            <p:nvGrpSpPr>
              <p:cNvPr id="48" name="그룹 47">
                <a:extLst>
                  <a:ext uri="{FF2B5EF4-FFF2-40B4-BE49-F238E27FC236}">
                    <a16:creationId xmlns="" xmlns:a16="http://schemas.microsoft.com/office/drawing/2014/main" id="{C4FF8985-C7F7-D7AC-67C8-3EB2ED092001}"/>
                  </a:ext>
                </a:extLst>
              </p:cNvPr>
              <p:cNvGrpSpPr/>
              <p:nvPr/>
            </p:nvGrpSpPr>
            <p:grpSpPr>
              <a:xfrm>
                <a:off x="206375" y="2694612"/>
                <a:ext cx="1423506" cy="1957221"/>
                <a:chOff x="104775" y="2415212"/>
                <a:chExt cx="1423506" cy="1957221"/>
              </a:xfrm>
            </p:grpSpPr>
            <p:grpSp>
              <p:nvGrpSpPr>
                <p:cNvPr id="35" name="그룹 34">
                  <a:extLst>
                    <a:ext uri="{FF2B5EF4-FFF2-40B4-BE49-F238E27FC236}">
                      <a16:creationId xmlns="" xmlns:a16="http://schemas.microsoft.com/office/drawing/2014/main" id="{86CC48B9-BEB7-3607-D57E-67DAEF4FCC71}"/>
                    </a:ext>
                  </a:extLst>
                </p:cNvPr>
                <p:cNvGrpSpPr/>
                <p:nvPr/>
              </p:nvGrpSpPr>
              <p:grpSpPr>
                <a:xfrm>
                  <a:off x="104775" y="2415212"/>
                  <a:ext cx="1423506" cy="1957221"/>
                  <a:chOff x="685800" y="638906"/>
                  <a:chExt cx="4000500" cy="5500410"/>
                </a:xfrm>
              </p:grpSpPr>
              <p:pic>
                <p:nvPicPr>
                  <p:cNvPr id="34" name="그림 33">
                    <a:extLst>
                      <a:ext uri="{FF2B5EF4-FFF2-40B4-BE49-F238E27FC236}">
                        <a16:creationId xmlns="" xmlns:a16="http://schemas.microsoft.com/office/drawing/2014/main" id="{579B2E36-FF2E-7A63-092A-C4688EEA8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19"/>
                  <a:stretch/>
                </p:blipFill>
                <p:spPr>
                  <a:xfrm>
                    <a:off x="685800" y="2642709"/>
                    <a:ext cx="4000500" cy="3496607"/>
                  </a:xfrm>
                  <a:prstGeom prst="rect">
                    <a:avLst/>
                  </a:prstGeom>
                </p:spPr>
              </p:pic>
              <p:pic>
                <p:nvPicPr>
                  <p:cNvPr id="32" name="그림 31">
                    <a:extLst>
                      <a:ext uri="{FF2B5EF4-FFF2-40B4-BE49-F238E27FC236}">
                        <a16:creationId xmlns="" xmlns:a16="http://schemas.microsoft.com/office/drawing/2014/main" id="{45C77EAC-CEAF-C102-ECBC-17C00A392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981"/>
                  <a:stretch/>
                </p:blipFill>
                <p:spPr>
                  <a:xfrm>
                    <a:off x="685800" y="638906"/>
                    <a:ext cx="4000500" cy="1646892"/>
                  </a:xfrm>
                  <a:prstGeom prst="rect">
                    <a:avLst/>
                  </a:prstGeom>
                </p:spPr>
              </p:pic>
            </p:grpSp>
            <p:cxnSp>
              <p:nvCxnSpPr>
                <p:cNvPr id="43" name="직선 연결선 42">
                  <a:extLst>
                    <a:ext uri="{FF2B5EF4-FFF2-40B4-BE49-F238E27FC236}">
                      <a16:creationId xmlns="" xmlns:a16="http://schemas.microsoft.com/office/drawing/2014/main" id="{928232DB-CFEF-FB79-89CA-CF33EC7C1D00}"/>
                    </a:ext>
                  </a:extLst>
                </p:cNvPr>
                <p:cNvCxnSpPr>
                  <a:cxnSpLocks/>
                </p:cNvCxnSpPr>
                <p:nvPr/>
              </p:nvCxnSpPr>
              <p:spPr>
                <a:xfrm>
                  <a:off x="130728" y="3057525"/>
                  <a:ext cx="1371600" cy="0"/>
                </a:xfrm>
                <a:prstGeom prst="line">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 xmlns:a16="http://schemas.microsoft.com/office/drawing/2014/main" id="{E66ED8B9-D55E-CB6C-120F-6E4C5001B596}"/>
                  </a:ext>
                </a:extLst>
              </p:cNvPr>
              <p:cNvSpPr txBox="1"/>
              <p:nvPr/>
            </p:nvSpPr>
            <p:spPr>
              <a:xfrm>
                <a:off x="999618" y="2348538"/>
                <a:ext cx="2086084" cy="369332"/>
              </a:xfrm>
              <a:prstGeom prst="rect">
                <a:avLst/>
              </a:prstGeom>
              <a:noFill/>
            </p:spPr>
            <p:txBody>
              <a:bodyPr wrap="none" rtlCol="0">
                <a:spAutoFit/>
              </a:bodyPr>
              <a:lstStyle/>
              <a:p>
                <a:pPr algn="ctr"/>
                <a:r>
                  <a:rPr lang="en-US" altLang="ko-KR" b="1" dirty="0"/>
                  <a:t>Selective protection</a:t>
                </a:r>
                <a:endParaRPr lang="ko-KR" altLang="en-US" b="1" dirty="0"/>
              </a:p>
            </p:txBody>
          </p:sp>
        </p:grpSp>
        <p:sp>
          <p:nvSpPr>
            <p:cNvPr id="53" name="TextBox 52">
              <a:extLst>
                <a:ext uri="{FF2B5EF4-FFF2-40B4-BE49-F238E27FC236}">
                  <a16:creationId xmlns="" xmlns:a16="http://schemas.microsoft.com/office/drawing/2014/main" id="{B5780BBD-A5F5-897B-D6A4-2E81CF8EE914}"/>
                </a:ext>
              </a:extLst>
            </p:cNvPr>
            <p:cNvSpPr txBox="1"/>
            <p:nvPr/>
          </p:nvSpPr>
          <p:spPr>
            <a:xfrm>
              <a:off x="5427484" y="1150319"/>
              <a:ext cx="2787110" cy="369332"/>
            </a:xfrm>
            <a:prstGeom prst="rect">
              <a:avLst/>
            </a:prstGeom>
            <a:noFill/>
          </p:spPr>
          <p:txBody>
            <a:bodyPr wrap="none" rtlCol="0">
              <a:spAutoFit/>
            </a:bodyPr>
            <a:lstStyle/>
            <a:p>
              <a:pPr algn="ctr"/>
              <a:r>
                <a:rPr lang="en-US" altLang="ko-KR" b="1" dirty="0"/>
                <a:t>Symptom-based protection</a:t>
              </a:r>
              <a:endParaRPr lang="ko-KR" altLang="en-US" b="1" dirty="0"/>
            </a:p>
          </p:txBody>
        </p:sp>
        <p:pic>
          <p:nvPicPr>
            <p:cNvPr id="63" name="그림 62">
              <a:extLst>
                <a:ext uri="{FF2B5EF4-FFF2-40B4-BE49-F238E27FC236}">
                  <a16:creationId xmlns="" xmlns:a16="http://schemas.microsoft.com/office/drawing/2014/main" id="{1D972323-C285-25E4-C4D4-3BCCBEBF25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34"/>
            <a:stretch/>
          </p:blipFill>
          <p:spPr>
            <a:xfrm>
              <a:off x="5537282" y="1532622"/>
              <a:ext cx="1014566" cy="1287033"/>
            </a:xfrm>
            <a:prstGeom prst="rect">
              <a:avLst/>
            </a:prstGeom>
          </p:spPr>
        </p:pic>
        <p:grpSp>
          <p:nvGrpSpPr>
            <p:cNvPr id="1030" name="그룹 1029">
              <a:extLst>
                <a:ext uri="{FF2B5EF4-FFF2-40B4-BE49-F238E27FC236}">
                  <a16:creationId xmlns="" xmlns:a16="http://schemas.microsoft.com/office/drawing/2014/main" id="{8BC9EBC6-360A-D78E-878D-56C365BD039C}"/>
                </a:ext>
              </a:extLst>
            </p:cNvPr>
            <p:cNvGrpSpPr/>
            <p:nvPr/>
          </p:nvGrpSpPr>
          <p:grpSpPr>
            <a:xfrm>
              <a:off x="6231607" y="1596517"/>
              <a:ext cx="540668" cy="540668"/>
              <a:chOff x="6164932" y="2565563"/>
              <a:chExt cx="762000" cy="762000"/>
            </a:xfrm>
          </p:grpSpPr>
          <p:sp>
            <p:nvSpPr>
              <p:cNvPr id="1029" name="타원 1028">
                <a:extLst>
                  <a:ext uri="{FF2B5EF4-FFF2-40B4-BE49-F238E27FC236}">
                    <a16:creationId xmlns="" xmlns:a16="http://schemas.microsoft.com/office/drawing/2014/main" id="{7C1F6EE3-0D86-A41D-482D-4F39BCA262BD}"/>
                  </a:ext>
                </a:extLst>
              </p:cNvPr>
              <p:cNvSpPr/>
              <p:nvPr/>
            </p:nvSpPr>
            <p:spPr>
              <a:xfrm>
                <a:off x="6164932" y="2565563"/>
                <a:ext cx="762000" cy="762000"/>
              </a:xfrm>
              <a:prstGeom prst="ellipse">
                <a:avLst/>
              </a:prstGeom>
              <a:solidFill>
                <a:srgbClr val="FFC9C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7" name="그림 1026" descr="텍스트, 좌석, 클립아트, 벡터그래픽이(가) 표시된 사진&#10;&#10;자동 생성된 설명">
                <a:extLst>
                  <a:ext uri="{FF2B5EF4-FFF2-40B4-BE49-F238E27FC236}">
                    <a16:creationId xmlns="" xmlns:a16="http://schemas.microsoft.com/office/drawing/2014/main" id="{BC77CFA5-2782-4890-AE1F-D03E06DDDF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3860" y="2631112"/>
                <a:ext cx="364144" cy="644834"/>
              </a:xfrm>
              <a:prstGeom prst="rect">
                <a:avLst/>
              </a:prstGeom>
            </p:spPr>
          </p:pic>
        </p:grpSp>
        <p:pic>
          <p:nvPicPr>
            <p:cNvPr id="2050" name="Picture 2" descr="경고 표시의 무료 벡터 그래픽">
              <a:extLst>
                <a:ext uri="{FF2B5EF4-FFF2-40B4-BE49-F238E27FC236}">
                  <a16:creationId xmlns="" xmlns:a16="http://schemas.microsoft.com/office/drawing/2014/main" id="{88F73441-6430-685F-3CCF-DBF6E99D9D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5610" y="1777847"/>
              <a:ext cx="1043756" cy="868680"/>
            </a:xfrm>
            <a:prstGeom prst="rect">
              <a:avLst/>
            </a:prstGeom>
            <a:noFill/>
            <a:extLst>
              <a:ext uri="{909E8E84-426E-40DD-AFC4-6F175D3DCCD1}">
                <a14:hiddenFill xmlns:a14="http://schemas.microsoft.com/office/drawing/2010/main">
                  <a:solidFill>
                    <a:srgbClr val="FFFFFF"/>
                  </a:solidFill>
                </a14:hiddenFill>
              </a:ext>
            </a:extLst>
          </p:spPr>
        </p:pic>
        <p:sp>
          <p:nvSpPr>
            <p:cNvPr id="1033" name="자유형: 도형 1032">
              <a:extLst>
                <a:ext uri="{FF2B5EF4-FFF2-40B4-BE49-F238E27FC236}">
                  <a16:creationId xmlns="" xmlns:a16="http://schemas.microsoft.com/office/drawing/2014/main" id="{DB0F507C-637B-440D-6A5C-B898D1091ECF}"/>
                </a:ext>
              </a:extLst>
            </p:cNvPr>
            <p:cNvSpPr/>
            <p:nvPr/>
          </p:nvSpPr>
          <p:spPr>
            <a:xfrm>
              <a:off x="6848475" y="1850002"/>
              <a:ext cx="731520" cy="320040"/>
            </a:xfrm>
            <a:custGeom>
              <a:avLst/>
              <a:gdLst>
                <a:gd name="connsiteX0" fmla="*/ 0 w 731520"/>
                <a:gd name="connsiteY0" fmla="*/ 0 h 320040"/>
                <a:gd name="connsiteX1" fmla="*/ 274320 w 731520"/>
                <a:gd name="connsiteY1" fmla="*/ 0 h 320040"/>
                <a:gd name="connsiteX2" fmla="*/ 274320 w 731520"/>
                <a:gd name="connsiteY2" fmla="*/ 320040 h 320040"/>
                <a:gd name="connsiteX3" fmla="*/ 731520 w 731520"/>
                <a:gd name="connsiteY3" fmla="*/ 320040 h 320040"/>
              </a:gdLst>
              <a:ahLst/>
              <a:cxnLst>
                <a:cxn ang="0">
                  <a:pos x="connsiteX0" y="connsiteY0"/>
                </a:cxn>
                <a:cxn ang="0">
                  <a:pos x="connsiteX1" y="connsiteY1"/>
                </a:cxn>
                <a:cxn ang="0">
                  <a:pos x="connsiteX2" y="connsiteY2"/>
                </a:cxn>
                <a:cxn ang="0">
                  <a:pos x="connsiteX3" y="connsiteY3"/>
                </a:cxn>
              </a:cxnLst>
              <a:rect l="l" t="t" r="r" b="b"/>
              <a:pathLst>
                <a:path w="731520" h="320040">
                  <a:moveTo>
                    <a:pt x="0" y="0"/>
                  </a:moveTo>
                  <a:lnTo>
                    <a:pt x="274320" y="0"/>
                  </a:lnTo>
                  <a:lnTo>
                    <a:pt x="274320" y="320040"/>
                  </a:lnTo>
                  <a:lnTo>
                    <a:pt x="731520" y="320040"/>
                  </a:lnTo>
                </a:path>
              </a:pathLst>
            </a:cu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자유형: 도형 9">
              <a:extLst>
                <a:ext uri="{FF2B5EF4-FFF2-40B4-BE49-F238E27FC236}">
                  <a16:creationId xmlns="" xmlns:a16="http://schemas.microsoft.com/office/drawing/2014/main" id="{D147ABD5-254D-FE0D-D506-8B2ED0CF894C}"/>
                </a:ext>
              </a:extLst>
            </p:cNvPr>
            <p:cNvSpPr/>
            <p:nvPr/>
          </p:nvSpPr>
          <p:spPr>
            <a:xfrm>
              <a:off x="1864995" y="2141881"/>
              <a:ext cx="594360" cy="411480"/>
            </a:xfrm>
            <a:custGeom>
              <a:avLst/>
              <a:gdLst>
                <a:gd name="connsiteX0" fmla="*/ 594360 w 594360"/>
                <a:gd name="connsiteY0" fmla="*/ 411480 h 411480"/>
                <a:gd name="connsiteX1" fmla="*/ 228600 w 594360"/>
                <a:gd name="connsiteY1" fmla="*/ 411480 h 411480"/>
                <a:gd name="connsiteX2" fmla="*/ 228600 w 594360"/>
                <a:gd name="connsiteY2" fmla="*/ 0 h 411480"/>
                <a:gd name="connsiteX3" fmla="*/ 0 w 594360"/>
                <a:gd name="connsiteY3" fmla="*/ 0 h 411480"/>
              </a:gdLst>
              <a:ahLst/>
              <a:cxnLst>
                <a:cxn ang="0">
                  <a:pos x="connsiteX0" y="connsiteY0"/>
                </a:cxn>
                <a:cxn ang="0">
                  <a:pos x="connsiteX1" y="connsiteY1"/>
                </a:cxn>
                <a:cxn ang="0">
                  <a:pos x="connsiteX2" y="connsiteY2"/>
                </a:cxn>
                <a:cxn ang="0">
                  <a:pos x="connsiteX3" y="connsiteY3"/>
                </a:cxn>
              </a:cxnLst>
              <a:rect l="l" t="t" r="r" b="b"/>
              <a:pathLst>
                <a:path w="594360" h="411480">
                  <a:moveTo>
                    <a:pt x="594360" y="411480"/>
                  </a:moveTo>
                  <a:lnTo>
                    <a:pt x="228600" y="411480"/>
                  </a:lnTo>
                  <a:lnTo>
                    <a:pt x="228600" y="0"/>
                  </a:lnTo>
                  <a:lnTo>
                    <a:pt x="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1" name="사각형: 둥근 모서리 10">
              <a:extLst>
                <a:ext uri="{FF2B5EF4-FFF2-40B4-BE49-F238E27FC236}">
                  <a16:creationId xmlns="" xmlns:a16="http://schemas.microsoft.com/office/drawing/2014/main" id="{7B64571C-53D2-BFB3-0C97-5360B3A9C479}"/>
                </a:ext>
              </a:extLst>
            </p:cNvPr>
            <p:cNvSpPr/>
            <p:nvPr/>
          </p:nvSpPr>
          <p:spPr>
            <a:xfrm>
              <a:off x="2687955" y="1844702"/>
              <a:ext cx="1371600" cy="135249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1600" dirty="0"/>
                <a:t>How to</a:t>
              </a:r>
              <a:br>
                <a:rPr lang="en-US" altLang="ko-KR" sz="1600" dirty="0"/>
              </a:br>
              <a:r>
                <a:rPr lang="en-US" altLang="ko-KR" sz="1600" dirty="0"/>
                <a:t>distinguish</a:t>
              </a:r>
              <a:br>
                <a:rPr lang="en-US" altLang="ko-KR" sz="1600" dirty="0"/>
              </a:br>
              <a:r>
                <a:rPr lang="en-US" altLang="ko-KR" sz="1600" dirty="0"/>
                <a:t>vulnerable</a:t>
              </a:r>
              <a:br>
                <a:rPr lang="en-US" altLang="ko-KR" sz="1600" dirty="0"/>
              </a:br>
              <a:r>
                <a:rPr lang="en-US" altLang="ko-KR" sz="1600" dirty="0"/>
                <a:t>parts?</a:t>
              </a:r>
              <a:endParaRPr lang="ko-KR" altLang="en-US" sz="1600" dirty="0"/>
            </a:p>
          </p:txBody>
        </p:sp>
        <p:sp>
          <p:nvSpPr>
            <p:cNvPr id="15" name="사각형: 둥근 모서리 14">
              <a:extLst>
                <a:ext uri="{FF2B5EF4-FFF2-40B4-BE49-F238E27FC236}">
                  <a16:creationId xmlns="" xmlns:a16="http://schemas.microsoft.com/office/drawing/2014/main" id="{EE950B3B-1DDE-FE74-0089-C4C885A48964}"/>
                </a:ext>
              </a:extLst>
            </p:cNvPr>
            <p:cNvSpPr/>
            <p:nvPr/>
          </p:nvSpPr>
          <p:spPr>
            <a:xfrm>
              <a:off x="5362624" y="2886322"/>
              <a:ext cx="3260562" cy="53317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1600" dirty="0"/>
                <a:t>What symptoms should the system use to detect errors?</a:t>
              </a:r>
            </a:p>
          </p:txBody>
        </p:sp>
        <p:sp>
          <p:nvSpPr>
            <p:cNvPr id="16" name="자유형: 도형 15">
              <a:extLst>
                <a:ext uri="{FF2B5EF4-FFF2-40B4-BE49-F238E27FC236}">
                  <a16:creationId xmlns="" xmlns:a16="http://schemas.microsoft.com/office/drawing/2014/main" id="{E6F66EE5-0F4D-E6B8-CA76-730654652C14}"/>
                </a:ext>
              </a:extLst>
            </p:cNvPr>
            <p:cNvSpPr/>
            <p:nvPr/>
          </p:nvSpPr>
          <p:spPr>
            <a:xfrm>
              <a:off x="6619875" y="2246242"/>
              <a:ext cx="457200" cy="571500"/>
            </a:xfrm>
            <a:custGeom>
              <a:avLst/>
              <a:gdLst>
                <a:gd name="connsiteX0" fmla="*/ 457200 w 457200"/>
                <a:gd name="connsiteY0" fmla="*/ 571500 h 571500"/>
                <a:gd name="connsiteX1" fmla="*/ 457200 w 457200"/>
                <a:gd name="connsiteY1" fmla="*/ 342900 h 571500"/>
                <a:gd name="connsiteX2" fmla="*/ 0 w 457200"/>
                <a:gd name="connsiteY2" fmla="*/ 342900 h 571500"/>
                <a:gd name="connsiteX3" fmla="*/ 0 w 457200"/>
                <a:gd name="connsiteY3" fmla="*/ 0 h 571500"/>
              </a:gdLst>
              <a:ahLst/>
              <a:cxnLst>
                <a:cxn ang="0">
                  <a:pos x="connsiteX0" y="connsiteY0"/>
                </a:cxn>
                <a:cxn ang="0">
                  <a:pos x="connsiteX1" y="connsiteY1"/>
                </a:cxn>
                <a:cxn ang="0">
                  <a:pos x="connsiteX2" y="connsiteY2"/>
                </a:cxn>
                <a:cxn ang="0">
                  <a:pos x="connsiteX3" y="connsiteY3"/>
                </a:cxn>
              </a:cxnLst>
              <a:rect l="l" t="t" r="r" b="b"/>
              <a:pathLst>
                <a:path w="457200" h="571500">
                  <a:moveTo>
                    <a:pt x="457200" y="571500"/>
                  </a:moveTo>
                  <a:lnTo>
                    <a:pt x="457200" y="342900"/>
                  </a:lnTo>
                  <a:lnTo>
                    <a:pt x="0" y="342900"/>
                  </a:lnTo>
                  <a:lnTo>
                    <a:pt x="0"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2" name="TextBox 1"/>
            <p:cNvSpPr txBox="1"/>
            <p:nvPr/>
          </p:nvSpPr>
          <p:spPr>
            <a:xfrm>
              <a:off x="1525943" y="1620124"/>
              <a:ext cx="1082732" cy="338554"/>
            </a:xfrm>
            <a:prstGeom prst="rect">
              <a:avLst/>
            </a:prstGeom>
            <a:noFill/>
          </p:spPr>
          <p:txBody>
            <a:bodyPr wrap="none" rtlCol="0">
              <a:spAutoFit/>
            </a:bodyPr>
            <a:lstStyle/>
            <a:p>
              <a:r>
                <a:rPr lang="en-US" altLang="ko-KR" sz="1600" dirty="0" smtClean="0"/>
                <a:t>Vulnerable</a:t>
              </a:r>
              <a:endParaRPr lang="ko-KR" altLang="en-US" sz="1600" dirty="0"/>
            </a:p>
          </p:txBody>
        </p:sp>
        <p:sp>
          <p:nvSpPr>
            <p:cNvPr id="26" name="TextBox 25"/>
            <p:cNvSpPr txBox="1"/>
            <p:nvPr/>
          </p:nvSpPr>
          <p:spPr>
            <a:xfrm>
              <a:off x="1653048" y="2941981"/>
              <a:ext cx="535788" cy="338554"/>
            </a:xfrm>
            <a:prstGeom prst="rect">
              <a:avLst/>
            </a:prstGeom>
            <a:noFill/>
          </p:spPr>
          <p:txBody>
            <a:bodyPr wrap="none" rtlCol="0">
              <a:spAutoFit/>
            </a:bodyPr>
            <a:lstStyle/>
            <a:p>
              <a:r>
                <a:rPr lang="en-US" altLang="ko-KR" sz="1600" dirty="0" smtClean="0"/>
                <a:t>Safe</a:t>
              </a:r>
              <a:endParaRPr lang="ko-KR" altLang="en-US" sz="1600" dirty="0"/>
            </a:p>
          </p:txBody>
        </p:sp>
      </p:grpSp>
      <p:sp>
        <p:nvSpPr>
          <p:cNvPr id="36" name="사각형: 둥근 모서리 23">
            <a:extLst>
              <a:ext uri="{FF2B5EF4-FFF2-40B4-BE49-F238E27FC236}">
                <a16:creationId xmlns="" xmlns:a16="http://schemas.microsoft.com/office/drawing/2014/main" id="{F05CE2BA-E937-3875-FDC6-94CD3C8C9D8E}"/>
              </a:ext>
            </a:extLst>
          </p:cNvPr>
          <p:cNvSpPr/>
          <p:nvPr/>
        </p:nvSpPr>
        <p:spPr>
          <a:xfrm>
            <a:off x="2592152" y="3665551"/>
            <a:ext cx="3959696" cy="4243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Heuristics / probabilistic methods</a:t>
            </a:r>
            <a:endParaRPr lang="ko-KR" altLang="en-US" dirty="0">
              <a:solidFill>
                <a:schemeClr val="tx1"/>
              </a:solidFill>
            </a:endParaRPr>
          </a:p>
        </p:txBody>
      </p:sp>
      <p:sp>
        <p:nvSpPr>
          <p:cNvPr id="14" name="자유형 13"/>
          <p:cNvSpPr/>
          <p:nvPr/>
        </p:nvSpPr>
        <p:spPr>
          <a:xfrm>
            <a:off x="2218414" y="3180522"/>
            <a:ext cx="1224501" cy="691763"/>
          </a:xfrm>
          <a:custGeom>
            <a:avLst/>
            <a:gdLst>
              <a:gd name="connsiteX0" fmla="*/ 365760 w 1224501"/>
              <a:gd name="connsiteY0" fmla="*/ 691763 h 691763"/>
              <a:gd name="connsiteX1" fmla="*/ 0 w 1224501"/>
              <a:gd name="connsiteY1" fmla="*/ 691763 h 691763"/>
              <a:gd name="connsiteX2" fmla="*/ 0 w 1224501"/>
              <a:gd name="connsiteY2" fmla="*/ 230588 h 691763"/>
              <a:gd name="connsiteX3" fmla="*/ 1224501 w 1224501"/>
              <a:gd name="connsiteY3" fmla="*/ 230588 h 691763"/>
              <a:gd name="connsiteX4" fmla="*/ 1224501 w 1224501"/>
              <a:gd name="connsiteY4" fmla="*/ 0 h 69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501" h="691763">
                <a:moveTo>
                  <a:pt x="365760" y="691763"/>
                </a:moveTo>
                <a:lnTo>
                  <a:pt x="0" y="691763"/>
                </a:lnTo>
                <a:lnTo>
                  <a:pt x="0" y="230588"/>
                </a:lnTo>
                <a:lnTo>
                  <a:pt x="1224501" y="230588"/>
                </a:lnTo>
                <a:lnTo>
                  <a:pt x="1224501"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17" name="자유형 16"/>
          <p:cNvSpPr/>
          <p:nvPr/>
        </p:nvSpPr>
        <p:spPr>
          <a:xfrm>
            <a:off x="6551875" y="3395207"/>
            <a:ext cx="461175" cy="477078"/>
          </a:xfrm>
          <a:custGeom>
            <a:avLst/>
            <a:gdLst>
              <a:gd name="connsiteX0" fmla="*/ 0 w 461175"/>
              <a:gd name="connsiteY0" fmla="*/ 477078 h 477078"/>
              <a:gd name="connsiteX1" fmla="*/ 461175 w 461175"/>
              <a:gd name="connsiteY1" fmla="*/ 477078 h 477078"/>
              <a:gd name="connsiteX2" fmla="*/ 461175 w 461175"/>
              <a:gd name="connsiteY2" fmla="*/ 0 h 477078"/>
            </a:gdLst>
            <a:ahLst/>
            <a:cxnLst>
              <a:cxn ang="0">
                <a:pos x="connsiteX0" y="connsiteY0"/>
              </a:cxn>
              <a:cxn ang="0">
                <a:pos x="connsiteX1" y="connsiteY1"/>
              </a:cxn>
              <a:cxn ang="0">
                <a:pos x="connsiteX2" y="connsiteY2"/>
              </a:cxn>
            </a:cxnLst>
            <a:rect l="l" t="t" r="r" b="b"/>
            <a:pathLst>
              <a:path w="461175" h="477078">
                <a:moveTo>
                  <a:pt x="0" y="477078"/>
                </a:moveTo>
                <a:lnTo>
                  <a:pt x="461175" y="477078"/>
                </a:lnTo>
                <a:lnTo>
                  <a:pt x="461175" y="0"/>
                </a:lnTo>
              </a:path>
            </a:pathLst>
          </a:cu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grpSp>
        <p:nvGrpSpPr>
          <p:cNvPr id="20" name="그룹 19"/>
          <p:cNvGrpSpPr/>
          <p:nvPr/>
        </p:nvGrpSpPr>
        <p:grpSpPr>
          <a:xfrm>
            <a:off x="417632" y="3559380"/>
            <a:ext cx="8636311" cy="1225316"/>
            <a:chOff x="417632" y="3559380"/>
            <a:chExt cx="8636311" cy="1225316"/>
          </a:xfrm>
        </p:grpSpPr>
        <p:grpSp>
          <p:nvGrpSpPr>
            <p:cNvPr id="19" name="그룹 18"/>
            <p:cNvGrpSpPr/>
            <p:nvPr/>
          </p:nvGrpSpPr>
          <p:grpSpPr>
            <a:xfrm>
              <a:off x="2592152" y="3666877"/>
              <a:ext cx="3959696" cy="1117819"/>
              <a:chOff x="2592152" y="3666877"/>
              <a:chExt cx="3959696" cy="1117819"/>
            </a:xfrm>
          </p:grpSpPr>
          <p:sp>
            <p:nvSpPr>
              <p:cNvPr id="38" name="사각형: 둥근 모서리 23">
                <a:extLst>
                  <a:ext uri="{FF2B5EF4-FFF2-40B4-BE49-F238E27FC236}">
                    <a16:creationId xmlns="" xmlns:a16="http://schemas.microsoft.com/office/drawing/2014/main" id="{F05CE2BA-E937-3875-FDC6-94CD3C8C9D8E}"/>
                  </a:ext>
                </a:extLst>
              </p:cNvPr>
              <p:cNvSpPr/>
              <p:nvPr/>
            </p:nvSpPr>
            <p:spPr>
              <a:xfrm>
                <a:off x="2592152" y="3666877"/>
                <a:ext cx="3959696" cy="1117819"/>
              </a:xfrm>
              <a:prstGeom prst="roundRect">
                <a:avLst>
                  <a:gd name="adj" fmla="val 307"/>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ltLang="ko-KR" sz="700" strike="sngStrike" dirty="0" smtClean="0">
                  <a:solidFill>
                    <a:schemeClr val="tx1"/>
                  </a:solidFill>
                </a:endParaRPr>
              </a:p>
              <a:p>
                <a:pPr algn="ctr"/>
                <a:r>
                  <a:rPr lang="en-US" altLang="ko-KR" dirty="0" smtClean="0">
                    <a:solidFill>
                      <a:schemeClr val="tx1"/>
                    </a:solidFill>
                  </a:rPr>
                  <a:t>Heuristics / probabilistic methods</a:t>
                </a:r>
              </a:p>
              <a:p>
                <a:pPr algn="ctr"/>
                <a:endParaRPr lang="en-US" altLang="ko-KR" dirty="0">
                  <a:solidFill>
                    <a:schemeClr val="tx1"/>
                  </a:solidFill>
                </a:endParaRPr>
              </a:p>
              <a:p>
                <a:pPr algn="ctr"/>
                <a:endParaRPr lang="en-US" altLang="ko-KR" dirty="0" smtClean="0">
                  <a:solidFill>
                    <a:schemeClr val="tx1"/>
                  </a:solidFill>
                </a:endParaRPr>
              </a:p>
              <a:p>
                <a:pPr algn="ctr"/>
                <a:endParaRPr lang="ko-KR" altLang="en-US" dirty="0">
                  <a:solidFill>
                    <a:schemeClr val="tx1"/>
                  </a:solidFill>
                </a:endParaRPr>
              </a:p>
            </p:txBody>
          </p:sp>
          <p:pic>
            <p:nvPicPr>
              <p:cNvPr id="39" name="Picture 10" descr="회로의 무료 벡터 그래픽">
                <a:extLst>
                  <a:ext uri="{FF2B5EF4-FFF2-40B4-BE49-F238E27FC236}">
                    <a16:creationId xmlns="" xmlns:a16="http://schemas.microsoft.com/office/drawing/2014/main" id="{5A55B979-14C6-13B0-9058-EB1899DC7BA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512" t="8853" r="11512" b="10113"/>
              <a:stretch/>
            </p:blipFill>
            <p:spPr bwMode="auto">
              <a:xfrm>
                <a:off x="2683748" y="3983437"/>
                <a:ext cx="893112" cy="733335"/>
              </a:xfrm>
              <a:prstGeom prst="roundRect">
                <a:avLst>
                  <a:gd name="adj" fmla="val 27305"/>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668456" y="4098554"/>
                <a:ext cx="2750048" cy="646331"/>
              </a:xfrm>
              <a:prstGeom prst="rect">
                <a:avLst/>
              </a:prstGeom>
              <a:noFill/>
            </p:spPr>
            <p:txBody>
              <a:bodyPr wrap="none" rtlCol="0">
                <a:spAutoFit/>
              </a:bodyPr>
              <a:lstStyle/>
              <a:p>
                <a:pPr algn="ctr"/>
                <a:r>
                  <a:rPr lang="en-US" altLang="ko-KR" dirty="0" smtClean="0"/>
                  <a:t>Alternative)</a:t>
                </a:r>
              </a:p>
              <a:p>
                <a:pPr algn="ctr"/>
                <a:r>
                  <a:rPr lang="en-US" altLang="ko-KR" dirty="0" smtClean="0"/>
                  <a:t>Learning-oriented methods</a:t>
                </a:r>
                <a:endParaRPr lang="ko-KR" altLang="en-US" dirty="0"/>
              </a:p>
            </p:txBody>
          </p:sp>
        </p:grpSp>
        <p:sp>
          <p:nvSpPr>
            <p:cNvPr id="42" name="TextBox 41"/>
            <p:cNvSpPr txBox="1"/>
            <p:nvPr/>
          </p:nvSpPr>
          <p:spPr>
            <a:xfrm>
              <a:off x="417632" y="3559380"/>
              <a:ext cx="1709186" cy="923330"/>
            </a:xfrm>
            <a:prstGeom prst="rect">
              <a:avLst/>
            </a:prstGeom>
            <a:noFill/>
          </p:spPr>
          <p:txBody>
            <a:bodyPr wrap="none" rtlCol="0">
              <a:spAutoFit/>
            </a:bodyPr>
            <a:lstStyle/>
            <a:p>
              <a:pPr algn="ctr"/>
              <a:r>
                <a:rPr lang="en-US" altLang="ko-KR" dirty="0" smtClean="0"/>
                <a:t>Distinguishing</a:t>
              </a:r>
              <a:br>
                <a:rPr lang="en-US" altLang="ko-KR" dirty="0" smtClean="0"/>
              </a:br>
              <a:r>
                <a:rPr lang="en-US" altLang="ko-KR" dirty="0" smtClean="0"/>
                <a:t>vulnerable parts</a:t>
              </a:r>
              <a:br>
                <a:rPr lang="en-US" altLang="ko-KR" dirty="0" smtClean="0"/>
              </a:br>
              <a:r>
                <a:rPr lang="en-US" altLang="ko-KR" dirty="0" smtClean="0"/>
                <a:t>by ML</a:t>
              </a:r>
              <a:endParaRPr lang="ko-KR" altLang="en-US" dirty="0"/>
            </a:p>
          </p:txBody>
        </p:sp>
        <p:sp>
          <p:nvSpPr>
            <p:cNvPr id="45" name="TextBox 44"/>
            <p:cNvSpPr txBox="1"/>
            <p:nvPr/>
          </p:nvSpPr>
          <p:spPr>
            <a:xfrm>
              <a:off x="7045766" y="3559380"/>
              <a:ext cx="2008177" cy="923330"/>
            </a:xfrm>
            <a:prstGeom prst="rect">
              <a:avLst/>
            </a:prstGeom>
            <a:noFill/>
          </p:spPr>
          <p:txBody>
            <a:bodyPr wrap="none" rtlCol="0">
              <a:spAutoFit/>
            </a:bodyPr>
            <a:lstStyle/>
            <a:p>
              <a:pPr algn="ctr"/>
              <a:r>
                <a:rPr lang="en-US" altLang="ko-KR" dirty="0" smtClean="0"/>
                <a:t>Suggesting</a:t>
              </a:r>
              <a:br>
                <a:rPr lang="en-US" altLang="ko-KR" dirty="0" smtClean="0"/>
              </a:br>
              <a:r>
                <a:rPr lang="en-US" altLang="ko-KR" dirty="0" smtClean="0"/>
                <a:t>symptoms of errors</a:t>
              </a:r>
              <a:br>
                <a:rPr lang="en-US" altLang="ko-KR" dirty="0" smtClean="0"/>
              </a:br>
              <a:r>
                <a:rPr lang="en-US" altLang="ko-KR" dirty="0" smtClean="0"/>
                <a:t>by ML</a:t>
              </a:r>
              <a:endParaRPr lang="ko-KR" altLang="en-US" dirty="0"/>
            </a:p>
          </p:txBody>
        </p:sp>
      </p:grpSp>
    </p:spTree>
    <p:extLst>
      <p:ext uri="{BB962C8B-B14F-4D97-AF65-F5344CB8AC3E}">
        <p14:creationId xmlns:p14="http://schemas.microsoft.com/office/powerpoint/2010/main" val="185031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smtClean="0">
                <a:solidFill>
                  <a:prstClr val="white"/>
                </a:solidFill>
                <a:latin typeface="Calibri" panose="020F0502020204030204"/>
              </a:rPr>
              <a:t>Machine </a:t>
            </a:r>
            <a:r>
              <a:rPr lang="en-US" altLang="ko-KR" sz="2400" dirty="0">
                <a:solidFill>
                  <a:prstClr val="white"/>
                </a:solidFill>
                <a:latin typeface="Calibri" panose="020F0502020204030204"/>
              </a:rPr>
              <a:t>Learning </a:t>
            </a:r>
            <a:r>
              <a:rPr lang="en-US" altLang="ko-KR" sz="2400" dirty="0" smtClean="0">
                <a:solidFill>
                  <a:prstClr val="white"/>
                </a:solidFill>
                <a:latin typeface="Calibri" panose="020F0502020204030204"/>
              </a:rPr>
              <a:t>Can Support </a:t>
            </a:r>
            <a:r>
              <a:rPr lang="en-US" altLang="ko-KR" sz="2400" dirty="0">
                <a:solidFill>
                  <a:prstClr val="white"/>
                </a:solidFill>
                <a:latin typeface="Calibri" panose="020F0502020204030204"/>
              </a:rPr>
              <a:t>Architectural Reliability</a:t>
            </a:r>
            <a:endParaRPr lang="en-US" sz="24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5</a:t>
            </a:fld>
            <a:endParaRPr lang="en-US" noProof="1"/>
          </a:p>
        </p:txBody>
      </p:sp>
      <p:grpSp>
        <p:nvGrpSpPr>
          <p:cNvPr id="16" name="그룹 15">
            <a:extLst>
              <a:ext uri="{FF2B5EF4-FFF2-40B4-BE49-F238E27FC236}">
                <a16:creationId xmlns="" xmlns:a16="http://schemas.microsoft.com/office/drawing/2014/main" id="{DD01A2CE-56C4-9055-887C-358610C2370D}"/>
              </a:ext>
            </a:extLst>
          </p:cNvPr>
          <p:cNvGrpSpPr/>
          <p:nvPr/>
        </p:nvGrpSpPr>
        <p:grpSpPr>
          <a:xfrm>
            <a:off x="240415" y="1140460"/>
            <a:ext cx="3308021" cy="1861222"/>
            <a:chOff x="484255" y="1630680"/>
            <a:chExt cx="3308021" cy="1861222"/>
          </a:xfrm>
        </p:grpSpPr>
        <p:grpSp>
          <p:nvGrpSpPr>
            <p:cNvPr id="14" name="그룹 13">
              <a:extLst>
                <a:ext uri="{FF2B5EF4-FFF2-40B4-BE49-F238E27FC236}">
                  <a16:creationId xmlns="" xmlns:a16="http://schemas.microsoft.com/office/drawing/2014/main" id="{B675703D-1A9E-0AC4-44A6-BC66844F7AE7}"/>
                </a:ext>
              </a:extLst>
            </p:cNvPr>
            <p:cNvGrpSpPr/>
            <p:nvPr/>
          </p:nvGrpSpPr>
          <p:grpSpPr>
            <a:xfrm>
              <a:off x="747979" y="1630680"/>
              <a:ext cx="2632686" cy="1477810"/>
              <a:chOff x="789594" y="1709099"/>
              <a:chExt cx="2031711" cy="1140463"/>
            </a:xfrm>
          </p:grpSpPr>
          <p:pic>
            <p:nvPicPr>
              <p:cNvPr id="2" name="Picture 8" descr="현미경의 무료 벡터 그래픽">
                <a:extLst>
                  <a:ext uri="{FF2B5EF4-FFF2-40B4-BE49-F238E27FC236}">
                    <a16:creationId xmlns="" xmlns:a16="http://schemas.microsoft.com/office/drawing/2014/main" id="{6B983BBB-6547-B5A6-C06A-6AA8968D22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90916" y="1709099"/>
                <a:ext cx="730389" cy="11404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그룹 6">
                <a:extLst>
                  <a:ext uri="{FF2B5EF4-FFF2-40B4-BE49-F238E27FC236}">
                    <a16:creationId xmlns="" xmlns:a16="http://schemas.microsoft.com/office/drawing/2014/main" id="{F2E80EA5-98C9-92A5-5286-1614A6BE36B9}"/>
                  </a:ext>
                </a:extLst>
              </p:cNvPr>
              <p:cNvGrpSpPr/>
              <p:nvPr/>
            </p:nvGrpSpPr>
            <p:grpSpPr>
              <a:xfrm>
                <a:off x="789594" y="1739172"/>
                <a:ext cx="982980" cy="982980"/>
                <a:chOff x="5032029" y="3042192"/>
                <a:chExt cx="982980" cy="982980"/>
              </a:xfrm>
            </p:grpSpPr>
            <p:sp>
              <p:nvSpPr>
                <p:cNvPr id="8" name="타원 7">
                  <a:extLst>
                    <a:ext uri="{FF2B5EF4-FFF2-40B4-BE49-F238E27FC236}">
                      <a16:creationId xmlns="" xmlns:a16="http://schemas.microsoft.com/office/drawing/2014/main" id="{00BB4833-03EB-12BD-12B3-36ACA9081026}"/>
                    </a:ext>
                  </a:extLst>
                </p:cNvPr>
                <p:cNvSpPr/>
                <p:nvPr/>
              </p:nvSpPr>
              <p:spPr>
                <a:xfrm>
                  <a:off x="5032029" y="3042192"/>
                  <a:ext cx="982980" cy="9829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b="1"/>
                </a:p>
              </p:txBody>
            </p:sp>
            <p:pic>
              <p:nvPicPr>
                <p:cNvPr id="10" name="Picture 4" descr="칩의 무료 벡터 그래픽">
                  <a:extLst>
                    <a:ext uri="{FF2B5EF4-FFF2-40B4-BE49-F238E27FC236}">
                      <a16:creationId xmlns="" xmlns:a16="http://schemas.microsoft.com/office/drawing/2014/main" id="{3D0137A5-CBC9-E11E-95A5-9E7E26E5B7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69" y="3133632"/>
                  <a:ext cx="800100" cy="8001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직선 연결선 10">
                <a:extLst>
                  <a:ext uri="{FF2B5EF4-FFF2-40B4-BE49-F238E27FC236}">
                    <a16:creationId xmlns="" xmlns:a16="http://schemas.microsoft.com/office/drawing/2014/main" id="{CDC0A011-E8CF-604B-64C8-4429AC7D7ECD}"/>
                  </a:ext>
                </a:extLst>
              </p:cNvPr>
              <p:cNvCxnSpPr>
                <a:cxnSpLocks/>
              </p:cNvCxnSpPr>
              <p:nvPr/>
            </p:nvCxnSpPr>
            <p:spPr>
              <a:xfrm>
                <a:off x="1591151" y="1847374"/>
                <a:ext cx="678657" cy="650081"/>
              </a:xfrm>
              <a:prstGeom prst="line">
                <a:avLst/>
              </a:prstGeom>
            </p:spPr>
            <p:style>
              <a:lnRef idx="2">
                <a:schemeClr val="dk1"/>
              </a:lnRef>
              <a:fillRef idx="1">
                <a:schemeClr val="lt1"/>
              </a:fillRef>
              <a:effectRef idx="0">
                <a:schemeClr val="dk1"/>
              </a:effectRef>
              <a:fontRef idx="minor">
                <a:schemeClr val="dk1"/>
              </a:fontRef>
            </p:style>
          </p:cxnSp>
          <p:cxnSp>
            <p:nvCxnSpPr>
              <p:cNvPr id="12" name="직선 연결선 11">
                <a:extLst>
                  <a:ext uri="{FF2B5EF4-FFF2-40B4-BE49-F238E27FC236}">
                    <a16:creationId xmlns="" xmlns:a16="http://schemas.microsoft.com/office/drawing/2014/main" id="{1196779A-7207-7988-FD96-5ACE9688FE8E}"/>
                  </a:ext>
                </a:extLst>
              </p:cNvPr>
              <p:cNvCxnSpPr>
                <a:cxnSpLocks/>
              </p:cNvCxnSpPr>
              <p:nvPr/>
            </p:nvCxnSpPr>
            <p:spPr>
              <a:xfrm flipV="1">
                <a:off x="1354109" y="2497455"/>
                <a:ext cx="922842" cy="224271"/>
              </a:xfrm>
              <a:prstGeom prst="line">
                <a:avLst/>
              </a:prstGeom>
            </p:spPr>
            <p:style>
              <a:lnRef idx="2">
                <a:schemeClr val="dk1"/>
              </a:lnRef>
              <a:fillRef idx="1">
                <a:schemeClr val="lt1"/>
              </a:fillRef>
              <a:effectRef idx="0">
                <a:schemeClr val="dk1"/>
              </a:effectRef>
              <a:fontRef idx="minor">
                <a:schemeClr val="dk1"/>
              </a:fontRef>
            </p:style>
          </p:cxnSp>
        </p:grpSp>
        <p:sp>
          <p:nvSpPr>
            <p:cNvPr id="13" name="TextBox 12">
              <a:extLst>
                <a:ext uri="{FF2B5EF4-FFF2-40B4-BE49-F238E27FC236}">
                  <a16:creationId xmlns="" xmlns:a16="http://schemas.microsoft.com/office/drawing/2014/main" id="{0A7814D8-66A7-ED9D-D65F-75755DF1235A}"/>
                </a:ext>
              </a:extLst>
            </p:cNvPr>
            <p:cNvSpPr txBox="1"/>
            <p:nvPr/>
          </p:nvSpPr>
          <p:spPr>
            <a:xfrm>
              <a:off x="484255" y="3122570"/>
              <a:ext cx="3308021" cy="369332"/>
            </a:xfrm>
            <a:prstGeom prst="rect">
              <a:avLst/>
            </a:prstGeom>
            <a:noFill/>
          </p:spPr>
          <p:txBody>
            <a:bodyPr wrap="none" rtlCol="0">
              <a:spAutoFit/>
            </a:bodyPr>
            <a:lstStyle/>
            <a:p>
              <a:r>
                <a:rPr lang="en-US" altLang="ko-KR" b="1" dirty="0"/>
                <a:t>Modeling architectural reliability</a:t>
              </a:r>
              <a:endParaRPr lang="ko-KR" altLang="en-US" b="1" dirty="0"/>
            </a:p>
          </p:txBody>
        </p:sp>
      </p:grpSp>
      <p:sp>
        <p:nvSpPr>
          <p:cNvPr id="15" name="화살표: 오른쪽 14">
            <a:extLst>
              <a:ext uri="{FF2B5EF4-FFF2-40B4-BE49-F238E27FC236}">
                <a16:creationId xmlns="" xmlns:a16="http://schemas.microsoft.com/office/drawing/2014/main" id="{13C7F2D6-0E67-0648-3CF1-1CAB78EE7B86}"/>
              </a:ext>
            </a:extLst>
          </p:cNvPr>
          <p:cNvSpPr/>
          <p:nvPr/>
        </p:nvSpPr>
        <p:spPr>
          <a:xfrm>
            <a:off x="3907747" y="1719581"/>
            <a:ext cx="666280" cy="4266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9" name="TextBox 18">
            <a:extLst>
              <a:ext uri="{FF2B5EF4-FFF2-40B4-BE49-F238E27FC236}">
                <a16:creationId xmlns="" xmlns:a16="http://schemas.microsoft.com/office/drawing/2014/main" id="{30DC4BA4-6C54-33EE-39A9-B5A44DAFF65F}"/>
              </a:ext>
            </a:extLst>
          </p:cNvPr>
          <p:cNvSpPr txBox="1"/>
          <p:nvPr/>
        </p:nvSpPr>
        <p:spPr>
          <a:xfrm>
            <a:off x="5641599" y="2632350"/>
            <a:ext cx="2890022" cy="369332"/>
          </a:xfrm>
          <a:prstGeom prst="rect">
            <a:avLst/>
          </a:prstGeom>
          <a:noFill/>
        </p:spPr>
        <p:txBody>
          <a:bodyPr wrap="none" rtlCol="0">
            <a:spAutoFit/>
          </a:bodyPr>
          <a:lstStyle/>
          <a:p>
            <a:pPr algn="ctr"/>
            <a:r>
              <a:rPr lang="en-US" altLang="ko-KR" b="1" dirty="0"/>
              <a:t>Protecting system efficiently</a:t>
            </a:r>
            <a:endParaRPr lang="ko-KR" altLang="en-US" b="1" dirty="0"/>
          </a:p>
        </p:txBody>
      </p:sp>
      <p:pic>
        <p:nvPicPr>
          <p:cNvPr id="25" name="Picture 4" descr="칩의 무료 벡터 그래픽">
            <a:extLst>
              <a:ext uri="{FF2B5EF4-FFF2-40B4-BE49-F238E27FC236}">
                <a16:creationId xmlns="" xmlns:a16="http://schemas.microsoft.com/office/drawing/2014/main" id="{AA6349C7-0ECD-088D-5066-C6CBFC76C4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4492" y="1206477"/>
            <a:ext cx="1219648" cy="1219648"/>
          </a:xfrm>
          <a:prstGeom prst="rect">
            <a:avLst/>
          </a:prstGeom>
          <a:noFill/>
          <a:extLst>
            <a:ext uri="{909E8E84-426E-40DD-AFC4-6F175D3DCCD1}">
              <a14:hiddenFill xmlns:a14="http://schemas.microsoft.com/office/drawing/2010/main">
                <a:solidFill>
                  <a:srgbClr val="FFFFFF"/>
                </a:solidFill>
              </a14:hiddenFill>
            </a:ext>
          </a:extLst>
        </p:spPr>
      </p:pic>
      <p:sp>
        <p:nvSpPr>
          <p:cNvPr id="28" name="자유형: 도형 27">
            <a:extLst>
              <a:ext uri="{FF2B5EF4-FFF2-40B4-BE49-F238E27FC236}">
                <a16:creationId xmlns="" xmlns:a16="http://schemas.microsoft.com/office/drawing/2014/main" id="{F5B17B9F-34AB-55E1-E029-1FFED171DFB4}"/>
              </a:ext>
            </a:extLst>
          </p:cNvPr>
          <p:cNvSpPr/>
          <p:nvPr/>
        </p:nvSpPr>
        <p:spPr>
          <a:xfrm>
            <a:off x="5082540" y="1125220"/>
            <a:ext cx="1531620" cy="1417320"/>
          </a:xfrm>
          <a:custGeom>
            <a:avLst/>
            <a:gdLst>
              <a:gd name="connsiteX0" fmla="*/ 0 w 1531620"/>
              <a:gd name="connsiteY0" fmla="*/ 0 h 1417320"/>
              <a:gd name="connsiteX1" fmla="*/ 1531620 w 1531620"/>
              <a:gd name="connsiteY1" fmla="*/ 0 h 1417320"/>
              <a:gd name="connsiteX2" fmla="*/ 1531620 w 1531620"/>
              <a:gd name="connsiteY2" fmla="*/ 594360 h 1417320"/>
              <a:gd name="connsiteX3" fmla="*/ 754380 w 1531620"/>
              <a:gd name="connsiteY3" fmla="*/ 594360 h 1417320"/>
              <a:gd name="connsiteX4" fmla="*/ 754380 w 1531620"/>
              <a:gd name="connsiteY4" fmla="*/ 1417320 h 1417320"/>
              <a:gd name="connsiteX5" fmla="*/ 0 w 1531620"/>
              <a:gd name="connsiteY5" fmla="*/ 1417320 h 1417320"/>
              <a:gd name="connsiteX6" fmla="*/ 0 w 1531620"/>
              <a:gd name="connsiteY6" fmla="*/ 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1620" h="1417320">
                <a:moveTo>
                  <a:pt x="0" y="0"/>
                </a:moveTo>
                <a:lnTo>
                  <a:pt x="1531620" y="0"/>
                </a:lnTo>
                <a:lnTo>
                  <a:pt x="1531620" y="594360"/>
                </a:lnTo>
                <a:lnTo>
                  <a:pt x="754380" y="594360"/>
                </a:lnTo>
                <a:lnTo>
                  <a:pt x="754380" y="1417320"/>
                </a:lnTo>
                <a:lnTo>
                  <a:pt x="0" y="1417320"/>
                </a:lnTo>
                <a:lnTo>
                  <a:pt x="0" y="0"/>
                </a:lnTo>
                <a:close/>
              </a:path>
            </a:pathLst>
          </a:custGeom>
          <a:solidFill>
            <a:srgbClr val="70AD47">
              <a:alpha val="20000"/>
            </a:srgbClr>
          </a:solidFill>
          <a:ln w="381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0" name="TextBox 29">
            <a:extLst>
              <a:ext uri="{FF2B5EF4-FFF2-40B4-BE49-F238E27FC236}">
                <a16:creationId xmlns="" xmlns:a16="http://schemas.microsoft.com/office/drawing/2014/main" id="{A998759E-05BF-A747-237A-1FE39E9C041D}"/>
              </a:ext>
            </a:extLst>
          </p:cNvPr>
          <p:cNvSpPr txBox="1"/>
          <p:nvPr/>
        </p:nvSpPr>
        <p:spPr>
          <a:xfrm>
            <a:off x="7214923" y="1025530"/>
            <a:ext cx="1499193" cy="584775"/>
          </a:xfrm>
          <a:prstGeom prst="rect">
            <a:avLst/>
          </a:prstGeom>
          <a:noFill/>
        </p:spPr>
        <p:txBody>
          <a:bodyPr wrap="none" rtlCol="0">
            <a:spAutoFit/>
          </a:bodyPr>
          <a:lstStyle/>
          <a:p>
            <a:pPr algn="ctr"/>
            <a:r>
              <a:rPr lang="en-US" altLang="ko-KR" sz="1600" dirty="0"/>
              <a:t>Safe: Less need </a:t>
            </a:r>
            <a:br>
              <a:rPr lang="en-US" altLang="ko-KR" sz="1600" dirty="0"/>
            </a:br>
            <a:r>
              <a:rPr lang="en-US" altLang="ko-KR" sz="1600" dirty="0"/>
              <a:t>to be protected</a:t>
            </a:r>
          </a:p>
        </p:txBody>
      </p:sp>
      <p:sp>
        <p:nvSpPr>
          <p:cNvPr id="31" name="TextBox 30">
            <a:extLst>
              <a:ext uri="{FF2B5EF4-FFF2-40B4-BE49-F238E27FC236}">
                <a16:creationId xmlns="" xmlns:a16="http://schemas.microsoft.com/office/drawing/2014/main" id="{CDB0DD78-761C-A25F-506F-DF6762D88788}"/>
              </a:ext>
            </a:extLst>
          </p:cNvPr>
          <p:cNvSpPr txBox="1"/>
          <p:nvPr/>
        </p:nvSpPr>
        <p:spPr>
          <a:xfrm>
            <a:off x="6935018" y="1926900"/>
            <a:ext cx="1998046" cy="584775"/>
          </a:xfrm>
          <a:prstGeom prst="rect">
            <a:avLst/>
          </a:prstGeom>
          <a:noFill/>
        </p:spPr>
        <p:txBody>
          <a:bodyPr wrap="none" rtlCol="0">
            <a:spAutoFit/>
          </a:bodyPr>
          <a:lstStyle/>
          <a:p>
            <a:pPr algn="ctr"/>
            <a:r>
              <a:rPr lang="en-US" altLang="ko-KR" sz="1600" dirty="0"/>
              <a:t>Vulnerable: should be</a:t>
            </a:r>
            <a:br>
              <a:rPr lang="en-US" altLang="ko-KR" sz="1600" dirty="0"/>
            </a:br>
            <a:r>
              <a:rPr lang="en-US" altLang="ko-KR" sz="1600" dirty="0"/>
              <a:t>protected</a:t>
            </a:r>
            <a:endParaRPr lang="ko-KR" altLang="en-US" sz="1600" dirty="0"/>
          </a:p>
        </p:txBody>
      </p:sp>
      <p:sp>
        <p:nvSpPr>
          <p:cNvPr id="32" name="직사각형 31">
            <a:extLst>
              <a:ext uri="{FF2B5EF4-FFF2-40B4-BE49-F238E27FC236}">
                <a16:creationId xmlns="" xmlns:a16="http://schemas.microsoft.com/office/drawing/2014/main" id="{2B18EC0F-A585-DF37-EBD4-BAAAFAA63668}"/>
              </a:ext>
            </a:extLst>
          </p:cNvPr>
          <p:cNvSpPr/>
          <p:nvPr/>
        </p:nvSpPr>
        <p:spPr>
          <a:xfrm>
            <a:off x="5905500" y="1788160"/>
            <a:ext cx="708660" cy="754380"/>
          </a:xfrm>
          <a:prstGeom prst="rect">
            <a:avLst/>
          </a:prstGeom>
          <a:solidFill>
            <a:srgbClr val="FF6565">
              <a:alpha val="20000"/>
            </a:srgbClr>
          </a:solidFill>
          <a:ln w="381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6" name="자유형: 도형 35">
            <a:extLst>
              <a:ext uri="{FF2B5EF4-FFF2-40B4-BE49-F238E27FC236}">
                <a16:creationId xmlns="" xmlns:a16="http://schemas.microsoft.com/office/drawing/2014/main" id="{21D47B0D-9B0C-BA28-0BFC-FCDE93F6E249}"/>
              </a:ext>
            </a:extLst>
          </p:cNvPr>
          <p:cNvSpPr/>
          <p:nvPr/>
        </p:nvSpPr>
        <p:spPr>
          <a:xfrm>
            <a:off x="6659880" y="1292860"/>
            <a:ext cx="571500" cy="137160"/>
          </a:xfrm>
          <a:custGeom>
            <a:avLst/>
            <a:gdLst>
              <a:gd name="connsiteX0" fmla="*/ 571500 w 571500"/>
              <a:gd name="connsiteY0" fmla="*/ 0 h 137160"/>
              <a:gd name="connsiteX1" fmla="*/ 228600 w 571500"/>
              <a:gd name="connsiteY1" fmla="*/ 0 h 137160"/>
              <a:gd name="connsiteX2" fmla="*/ 228600 w 571500"/>
              <a:gd name="connsiteY2" fmla="*/ 137160 h 137160"/>
              <a:gd name="connsiteX3" fmla="*/ 0 w 571500"/>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571500" h="137160">
                <a:moveTo>
                  <a:pt x="571500" y="0"/>
                </a:moveTo>
                <a:lnTo>
                  <a:pt x="228600" y="0"/>
                </a:lnTo>
                <a:lnTo>
                  <a:pt x="228600" y="137160"/>
                </a:lnTo>
                <a:lnTo>
                  <a:pt x="0" y="13716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7" name="자유형: 도형 36">
            <a:extLst>
              <a:ext uri="{FF2B5EF4-FFF2-40B4-BE49-F238E27FC236}">
                <a16:creationId xmlns="" xmlns:a16="http://schemas.microsoft.com/office/drawing/2014/main" id="{761C9D40-8133-E641-6A5C-7952611E6CD0}"/>
              </a:ext>
            </a:extLst>
          </p:cNvPr>
          <p:cNvSpPr/>
          <p:nvPr/>
        </p:nvSpPr>
        <p:spPr>
          <a:xfrm>
            <a:off x="6705600" y="2092960"/>
            <a:ext cx="662940" cy="205740"/>
          </a:xfrm>
          <a:custGeom>
            <a:avLst/>
            <a:gdLst>
              <a:gd name="connsiteX0" fmla="*/ 662940 w 662940"/>
              <a:gd name="connsiteY0" fmla="*/ 205740 h 205740"/>
              <a:gd name="connsiteX1" fmla="*/ 182880 w 662940"/>
              <a:gd name="connsiteY1" fmla="*/ 205740 h 205740"/>
              <a:gd name="connsiteX2" fmla="*/ 182880 w 662940"/>
              <a:gd name="connsiteY2" fmla="*/ 0 h 205740"/>
              <a:gd name="connsiteX3" fmla="*/ 0 w 662940"/>
              <a:gd name="connsiteY3" fmla="*/ 0 h 205740"/>
            </a:gdLst>
            <a:ahLst/>
            <a:cxnLst>
              <a:cxn ang="0">
                <a:pos x="connsiteX0" y="connsiteY0"/>
              </a:cxn>
              <a:cxn ang="0">
                <a:pos x="connsiteX1" y="connsiteY1"/>
              </a:cxn>
              <a:cxn ang="0">
                <a:pos x="connsiteX2" y="connsiteY2"/>
              </a:cxn>
              <a:cxn ang="0">
                <a:pos x="connsiteX3" y="connsiteY3"/>
              </a:cxn>
            </a:cxnLst>
            <a:rect l="l" t="t" r="r" b="b"/>
            <a:pathLst>
              <a:path w="662940" h="205740">
                <a:moveTo>
                  <a:pt x="662940" y="205740"/>
                </a:moveTo>
                <a:lnTo>
                  <a:pt x="182880" y="205740"/>
                </a:lnTo>
                <a:lnTo>
                  <a:pt x="182880" y="0"/>
                </a:lnTo>
                <a:lnTo>
                  <a:pt x="0" y="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33" name="그룹 32">
            <a:extLst>
              <a:ext uri="{FF2B5EF4-FFF2-40B4-BE49-F238E27FC236}">
                <a16:creationId xmlns="" xmlns:a16="http://schemas.microsoft.com/office/drawing/2014/main" id="{0C45AB28-FA37-F5D4-0842-CB38519704C1}"/>
              </a:ext>
            </a:extLst>
          </p:cNvPr>
          <p:cNvGrpSpPr/>
          <p:nvPr/>
        </p:nvGrpSpPr>
        <p:grpSpPr>
          <a:xfrm>
            <a:off x="1760220" y="3159760"/>
            <a:ext cx="5623560" cy="1136874"/>
            <a:chOff x="1744980" y="3383280"/>
            <a:chExt cx="5623560" cy="1136874"/>
          </a:xfrm>
        </p:grpSpPr>
        <p:sp>
          <p:nvSpPr>
            <p:cNvPr id="24" name="사각형: 둥근 모서리 23">
              <a:extLst>
                <a:ext uri="{FF2B5EF4-FFF2-40B4-BE49-F238E27FC236}">
                  <a16:creationId xmlns="" xmlns:a16="http://schemas.microsoft.com/office/drawing/2014/main" id="{F05CE2BA-E937-3875-FDC6-94CD3C8C9D8E}"/>
                </a:ext>
              </a:extLst>
            </p:cNvPr>
            <p:cNvSpPr/>
            <p:nvPr/>
          </p:nvSpPr>
          <p:spPr>
            <a:xfrm>
              <a:off x="1744980" y="3383280"/>
              <a:ext cx="5623560" cy="113687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3" name="Picture 10" descr="회로의 무료 벡터 그래픽">
              <a:extLst>
                <a:ext uri="{FF2B5EF4-FFF2-40B4-BE49-F238E27FC236}">
                  <a16:creationId xmlns="" xmlns:a16="http://schemas.microsoft.com/office/drawing/2014/main" id="{5A55B979-14C6-13B0-9058-EB1899DC7B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12" t="8853" r="11512" b="10113"/>
            <a:stretch/>
          </p:blipFill>
          <p:spPr bwMode="auto">
            <a:xfrm>
              <a:off x="1760221" y="3406139"/>
              <a:ext cx="1308512" cy="1074421"/>
            </a:xfrm>
            <a:prstGeom prst="roundRect">
              <a:avLst>
                <a:gd name="adj" fmla="val 27305"/>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C1C40657-756C-8E83-DA63-34FC422CA5F7}"/>
                </a:ext>
              </a:extLst>
            </p:cNvPr>
            <p:cNvSpPr txBox="1"/>
            <p:nvPr/>
          </p:nvSpPr>
          <p:spPr>
            <a:xfrm>
              <a:off x="3021330" y="3406988"/>
              <a:ext cx="4331970" cy="1089529"/>
            </a:xfrm>
            <a:prstGeom prst="rect">
              <a:avLst/>
            </a:prstGeom>
            <a:noFill/>
          </p:spPr>
          <p:txBody>
            <a:bodyPr wrap="square">
              <a:spAutoFit/>
            </a:bodyPr>
            <a:lstStyle/>
            <a:p>
              <a:pPr>
                <a:lnSpc>
                  <a:spcPct val="120000"/>
                </a:lnSpc>
              </a:pPr>
              <a:r>
                <a:rPr lang="de-DE" altLang="ko-KR" dirty="0"/>
                <a:t>Machine learning can </a:t>
              </a:r>
              <a:r>
                <a:rPr lang="de-DE" altLang="ko-KR" dirty="0" smtClean="0"/>
                <a:t>help both</a:t>
              </a:r>
              <a:endParaRPr lang="de-DE" altLang="ko-KR" dirty="0"/>
            </a:p>
            <a:p>
              <a:pPr marL="144000" indent="-144000">
                <a:lnSpc>
                  <a:spcPct val="120000"/>
                </a:lnSpc>
                <a:buFont typeface="Arial" panose="020B0604020202020204" pitchFamily="34" charset="0"/>
                <a:buChar char="•"/>
              </a:pPr>
              <a:r>
                <a:rPr lang="de-DE" altLang="ko-KR" dirty="0"/>
                <a:t>Architecture-level reliability analysis</a:t>
              </a:r>
            </a:p>
            <a:p>
              <a:pPr marL="144000" indent="-144000">
                <a:lnSpc>
                  <a:spcPct val="120000"/>
                </a:lnSpc>
                <a:buFont typeface="Arial" panose="020B0604020202020204" pitchFamily="34" charset="0"/>
                <a:buChar char="•"/>
              </a:pPr>
              <a:r>
                <a:rPr lang="de-DE" altLang="ko-KR" dirty="0"/>
                <a:t>Architecture-level reliability </a:t>
              </a:r>
              <a:r>
                <a:rPr lang="de-DE" altLang="ko-KR" dirty="0" smtClean="0"/>
                <a:t>improvenent</a:t>
              </a:r>
              <a:endParaRPr lang="de-DE" altLang="ko-KR" dirty="0"/>
            </a:p>
          </p:txBody>
        </p:sp>
      </p:grpSp>
      <p:sp>
        <p:nvSpPr>
          <p:cNvPr id="34" name="자유형: 도형 33">
            <a:extLst>
              <a:ext uri="{FF2B5EF4-FFF2-40B4-BE49-F238E27FC236}">
                <a16:creationId xmlns="" xmlns:a16="http://schemas.microsoft.com/office/drawing/2014/main" id="{F0CF1F9C-38D2-0279-F17F-C787B6F2B40F}"/>
              </a:ext>
            </a:extLst>
          </p:cNvPr>
          <p:cNvSpPr/>
          <p:nvPr/>
        </p:nvSpPr>
        <p:spPr>
          <a:xfrm>
            <a:off x="1036320" y="3114040"/>
            <a:ext cx="594360" cy="640080"/>
          </a:xfrm>
          <a:custGeom>
            <a:avLst/>
            <a:gdLst>
              <a:gd name="connsiteX0" fmla="*/ 594360 w 594360"/>
              <a:gd name="connsiteY0" fmla="*/ 640080 h 640080"/>
              <a:gd name="connsiteX1" fmla="*/ 0 w 594360"/>
              <a:gd name="connsiteY1" fmla="*/ 640080 h 640080"/>
              <a:gd name="connsiteX2" fmla="*/ 0 w 594360"/>
              <a:gd name="connsiteY2" fmla="*/ 0 h 640080"/>
            </a:gdLst>
            <a:ahLst/>
            <a:cxnLst>
              <a:cxn ang="0">
                <a:pos x="connsiteX0" y="connsiteY0"/>
              </a:cxn>
              <a:cxn ang="0">
                <a:pos x="connsiteX1" y="connsiteY1"/>
              </a:cxn>
              <a:cxn ang="0">
                <a:pos x="connsiteX2" y="connsiteY2"/>
              </a:cxn>
            </a:cxnLst>
            <a:rect l="l" t="t" r="r" b="b"/>
            <a:pathLst>
              <a:path w="594360" h="640080">
                <a:moveTo>
                  <a:pt x="594360" y="640080"/>
                </a:moveTo>
                <a:lnTo>
                  <a:pt x="0" y="640080"/>
                </a:lnTo>
                <a:lnTo>
                  <a:pt x="0" y="0"/>
                </a:ln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5" name="자유형: 도형 34">
            <a:extLst>
              <a:ext uri="{FF2B5EF4-FFF2-40B4-BE49-F238E27FC236}">
                <a16:creationId xmlns="" xmlns:a16="http://schemas.microsoft.com/office/drawing/2014/main" id="{927EB373-339F-AFB7-5F54-B56B4139C520}"/>
              </a:ext>
            </a:extLst>
          </p:cNvPr>
          <p:cNvSpPr/>
          <p:nvPr/>
        </p:nvSpPr>
        <p:spPr>
          <a:xfrm flipH="1">
            <a:off x="7520940" y="3114040"/>
            <a:ext cx="487680" cy="640080"/>
          </a:xfrm>
          <a:custGeom>
            <a:avLst/>
            <a:gdLst>
              <a:gd name="connsiteX0" fmla="*/ 594360 w 594360"/>
              <a:gd name="connsiteY0" fmla="*/ 640080 h 640080"/>
              <a:gd name="connsiteX1" fmla="*/ 0 w 594360"/>
              <a:gd name="connsiteY1" fmla="*/ 640080 h 640080"/>
              <a:gd name="connsiteX2" fmla="*/ 0 w 594360"/>
              <a:gd name="connsiteY2" fmla="*/ 0 h 640080"/>
            </a:gdLst>
            <a:ahLst/>
            <a:cxnLst>
              <a:cxn ang="0">
                <a:pos x="connsiteX0" y="connsiteY0"/>
              </a:cxn>
              <a:cxn ang="0">
                <a:pos x="connsiteX1" y="connsiteY1"/>
              </a:cxn>
              <a:cxn ang="0">
                <a:pos x="connsiteX2" y="connsiteY2"/>
              </a:cxn>
            </a:cxnLst>
            <a:rect l="l" t="t" r="r" b="b"/>
            <a:pathLst>
              <a:path w="594360" h="640080">
                <a:moveTo>
                  <a:pt x="594360" y="640080"/>
                </a:moveTo>
                <a:lnTo>
                  <a:pt x="0" y="640080"/>
                </a:lnTo>
                <a:lnTo>
                  <a:pt x="0" y="0"/>
                </a:lnTo>
              </a:path>
            </a:pathLst>
          </a:cu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90516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sz="2400" dirty="0"/>
              <a:t>Agenda</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6</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336499" y="816788"/>
            <a:ext cx="8817026" cy="3615910"/>
          </a:xfrm>
        </p:spPr>
        <p:txBody>
          <a:bodyPr/>
          <a:lstStyle/>
          <a:p>
            <a:pPr marL="457200" indent="-457200">
              <a:lnSpc>
                <a:spcPct val="80000"/>
              </a:lnSpc>
              <a:buFont typeface="+mj-lt"/>
              <a:buAutoNum type="arabicPeriod"/>
            </a:pPr>
            <a:r>
              <a:rPr lang="en-US" altLang="ko-KR" dirty="0"/>
              <a:t>Learning-based Architectural Reliability Modeling</a:t>
            </a:r>
          </a:p>
          <a:p>
            <a:pPr marL="457200" indent="-457200">
              <a:lnSpc>
                <a:spcPct val="80000"/>
              </a:lnSpc>
              <a:buFont typeface="+mj-lt"/>
              <a:buAutoNum type="arabicPeriod"/>
            </a:pPr>
            <a:r>
              <a:rPr lang="en-US" altLang="ko-KR" dirty="0">
                <a:solidFill>
                  <a:schemeClr val="bg1">
                    <a:lumMod val="65000"/>
                  </a:schemeClr>
                </a:solidFill>
              </a:rPr>
              <a:t>Learning-based Architectural Reliability Improvement</a:t>
            </a:r>
          </a:p>
        </p:txBody>
      </p:sp>
      <p:pic>
        <p:nvPicPr>
          <p:cNvPr id="2" name="Picture 10" descr="회로의 무료 벡터 그래픽">
            <a:extLst>
              <a:ext uri="{FF2B5EF4-FFF2-40B4-BE49-F238E27FC236}">
                <a16:creationId xmlns="" xmlns:a16="http://schemas.microsoft.com/office/drawing/2014/main" id="{0C078266-DD38-A28F-8505-CFD1AB3D76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9324" y="2589600"/>
            <a:ext cx="1699909" cy="1325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BA0C72D9-EB95-EC83-6C1F-8DFAD0825F04}"/>
              </a:ext>
            </a:extLst>
          </p:cNvPr>
          <p:cNvSpPr txBox="1"/>
          <p:nvPr/>
        </p:nvSpPr>
        <p:spPr>
          <a:xfrm>
            <a:off x="503235" y="2256463"/>
            <a:ext cx="3669402" cy="369332"/>
          </a:xfrm>
          <a:prstGeom prst="rect">
            <a:avLst/>
          </a:prstGeom>
          <a:noFill/>
        </p:spPr>
        <p:txBody>
          <a:bodyPr wrap="none" rtlCol="0">
            <a:spAutoFit/>
          </a:bodyPr>
          <a:lstStyle/>
          <a:p>
            <a:pPr algn="ctr"/>
            <a:r>
              <a:rPr lang="en-US" altLang="ko-KR" b="1" dirty="0" smtClean="0"/>
              <a:t>A. Accelerating </a:t>
            </a:r>
            <a:r>
              <a:rPr lang="en-US" altLang="ko-KR" b="1" dirty="0"/>
              <a:t>Fault Injection by ML</a:t>
            </a:r>
            <a:endParaRPr lang="ko-KR" altLang="en-US" b="1" dirty="0"/>
          </a:p>
        </p:txBody>
      </p:sp>
      <p:sp>
        <p:nvSpPr>
          <p:cNvPr id="8" name="TextBox 7">
            <a:extLst>
              <a:ext uri="{FF2B5EF4-FFF2-40B4-BE49-F238E27FC236}">
                <a16:creationId xmlns="" xmlns:a16="http://schemas.microsoft.com/office/drawing/2014/main" id="{279C57BD-E0FE-6E03-3A1D-FED1260985C3}"/>
              </a:ext>
            </a:extLst>
          </p:cNvPr>
          <p:cNvSpPr txBox="1"/>
          <p:nvPr/>
        </p:nvSpPr>
        <p:spPr>
          <a:xfrm>
            <a:off x="5373478" y="2256463"/>
            <a:ext cx="3123740" cy="369332"/>
          </a:xfrm>
          <a:prstGeom prst="rect">
            <a:avLst/>
          </a:prstGeom>
          <a:noFill/>
        </p:spPr>
        <p:txBody>
          <a:bodyPr wrap="none" rtlCol="0">
            <a:spAutoFit/>
          </a:bodyPr>
          <a:lstStyle/>
          <a:p>
            <a:pPr algn="ctr"/>
            <a:r>
              <a:rPr lang="en-US" altLang="ko-KR" b="1" dirty="0" smtClean="0"/>
              <a:t>B. ML-based </a:t>
            </a:r>
            <a:r>
              <a:rPr lang="en-US" altLang="ko-KR" b="1" dirty="0"/>
              <a:t>resiliency analysis</a:t>
            </a:r>
            <a:endParaRPr lang="ko-KR" altLang="en-US" b="1" dirty="0"/>
          </a:p>
        </p:txBody>
      </p:sp>
      <p:grpSp>
        <p:nvGrpSpPr>
          <p:cNvPr id="10" name="그룹 9">
            <a:extLst>
              <a:ext uri="{FF2B5EF4-FFF2-40B4-BE49-F238E27FC236}">
                <a16:creationId xmlns="" xmlns:a16="http://schemas.microsoft.com/office/drawing/2014/main" id="{27081AC2-F4C1-47A8-8E51-47D6744704EB}"/>
              </a:ext>
            </a:extLst>
          </p:cNvPr>
          <p:cNvGrpSpPr/>
          <p:nvPr/>
        </p:nvGrpSpPr>
        <p:grpSpPr>
          <a:xfrm>
            <a:off x="288587" y="2571776"/>
            <a:ext cx="800100" cy="1237024"/>
            <a:chOff x="164762" y="3179471"/>
            <a:chExt cx="800100" cy="1237024"/>
          </a:xfrm>
        </p:grpSpPr>
        <p:pic>
          <p:nvPicPr>
            <p:cNvPr id="11" name="Picture 4" descr="칩의 무료 벡터 그래픽">
              <a:extLst>
                <a:ext uri="{FF2B5EF4-FFF2-40B4-BE49-F238E27FC236}">
                  <a16:creationId xmlns="" xmlns:a16="http://schemas.microsoft.com/office/drawing/2014/main" id="{2244C9A2-6996-178B-B566-DEA6A2FC7C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84305A42-3134-0D72-DDFE-6F211B67377D}"/>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1</a:t>
              </a:r>
              <a:endParaRPr lang="ko-KR" altLang="en-US" dirty="0"/>
            </a:p>
          </p:txBody>
        </p:sp>
      </p:grpSp>
      <p:grpSp>
        <p:nvGrpSpPr>
          <p:cNvPr id="13" name="그룹 12">
            <a:extLst>
              <a:ext uri="{FF2B5EF4-FFF2-40B4-BE49-F238E27FC236}">
                <a16:creationId xmlns="" xmlns:a16="http://schemas.microsoft.com/office/drawing/2014/main" id="{71911BA0-B7AA-E685-7D81-C5C4DB10D92B}"/>
              </a:ext>
            </a:extLst>
          </p:cNvPr>
          <p:cNvGrpSpPr/>
          <p:nvPr/>
        </p:nvGrpSpPr>
        <p:grpSpPr>
          <a:xfrm>
            <a:off x="1332527" y="2571776"/>
            <a:ext cx="800100" cy="1237024"/>
            <a:chOff x="164762" y="3179471"/>
            <a:chExt cx="800100" cy="1237024"/>
          </a:xfrm>
        </p:grpSpPr>
        <p:pic>
          <p:nvPicPr>
            <p:cNvPr id="14" name="Picture 4" descr="칩의 무료 벡터 그래픽">
              <a:extLst>
                <a:ext uri="{FF2B5EF4-FFF2-40B4-BE49-F238E27FC236}">
                  <a16:creationId xmlns="" xmlns:a16="http://schemas.microsoft.com/office/drawing/2014/main" id="{40D9CA4F-BDB1-CBCB-AF30-C8DD6EB36A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FB8A5633-6C0B-8ADE-9CF4-B3BF3469F95B}"/>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2</a:t>
              </a:r>
              <a:endParaRPr lang="ko-KR" altLang="en-US" dirty="0"/>
            </a:p>
          </p:txBody>
        </p:sp>
      </p:grpSp>
      <p:grpSp>
        <p:nvGrpSpPr>
          <p:cNvPr id="16" name="그룹 15">
            <a:extLst>
              <a:ext uri="{FF2B5EF4-FFF2-40B4-BE49-F238E27FC236}">
                <a16:creationId xmlns="" xmlns:a16="http://schemas.microsoft.com/office/drawing/2014/main" id="{89A1C2BB-F2DF-62A1-57F8-6F661DD36403}"/>
              </a:ext>
            </a:extLst>
          </p:cNvPr>
          <p:cNvGrpSpPr/>
          <p:nvPr/>
        </p:nvGrpSpPr>
        <p:grpSpPr>
          <a:xfrm>
            <a:off x="2376467" y="2571776"/>
            <a:ext cx="800100" cy="1237024"/>
            <a:chOff x="164762" y="3179471"/>
            <a:chExt cx="800100" cy="1237024"/>
          </a:xfrm>
        </p:grpSpPr>
        <p:pic>
          <p:nvPicPr>
            <p:cNvPr id="17" name="Picture 4" descr="칩의 무료 벡터 그래픽">
              <a:extLst>
                <a:ext uri="{FF2B5EF4-FFF2-40B4-BE49-F238E27FC236}">
                  <a16:creationId xmlns="" xmlns:a16="http://schemas.microsoft.com/office/drawing/2014/main" id="{85113F00-BD20-3905-2232-F2876E054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E058232F-6AD2-4C1B-E315-94EAB3E0AC41}"/>
                </a:ext>
              </a:extLst>
            </p:cNvPr>
            <p:cNvSpPr txBox="1"/>
            <p:nvPr/>
          </p:nvSpPr>
          <p:spPr>
            <a:xfrm>
              <a:off x="190287" y="3179471"/>
              <a:ext cx="749051" cy="369332"/>
            </a:xfrm>
            <a:prstGeom prst="rect">
              <a:avLst/>
            </a:prstGeom>
            <a:noFill/>
          </p:spPr>
          <p:txBody>
            <a:bodyPr wrap="none" rtlCol="0">
              <a:spAutoFit/>
            </a:bodyPr>
            <a:lstStyle/>
            <a:p>
              <a:pPr algn="ctr"/>
              <a:r>
                <a:rPr lang="en-US" altLang="ko-KR" dirty="0"/>
                <a:t>Trial 3</a:t>
              </a:r>
              <a:endParaRPr lang="ko-KR" altLang="en-US" dirty="0"/>
            </a:p>
          </p:txBody>
        </p:sp>
      </p:grpSp>
      <p:grpSp>
        <p:nvGrpSpPr>
          <p:cNvPr id="19" name="그룹 18">
            <a:extLst>
              <a:ext uri="{FF2B5EF4-FFF2-40B4-BE49-F238E27FC236}">
                <a16:creationId xmlns="" xmlns:a16="http://schemas.microsoft.com/office/drawing/2014/main" id="{367F4E23-4C4D-DF91-1DAD-23236E2937BB}"/>
              </a:ext>
            </a:extLst>
          </p:cNvPr>
          <p:cNvGrpSpPr/>
          <p:nvPr/>
        </p:nvGrpSpPr>
        <p:grpSpPr>
          <a:xfrm>
            <a:off x="3420407" y="2571776"/>
            <a:ext cx="800100" cy="1237024"/>
            <a:chOff x="164762" y="3179471"/>
            <a:chExt cx="800100" cy="1237024"/>
          </a:xfrm>
        </p:grpSpPr>
        <p:pic>
          <p:nvPicPr>
            <p:cNvPr id="20" name="Picture 4" descr="칩의 무료 벡터 그래픽">
              <a:extLst>
                <a:ext uri="{FF2B5EF4-FFF2-40B4-BE49-F238E27FC236}">
                  <a16:creationId xmlns="" xmlns:a16="http://schemas.microsoft.com/office/drawing/2014/main" id="{74F38CF5-FE8C-D188-B674-D0D6A15947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762" y="3616395"/>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248249A2-F703-9C61-8D8F-F3FDBF6B5155}"/>
                </a:ext>
              </a:extLst>
            </p:cNvPr>
            <p:cNvSpPr txBox="1"/>
            <p:nvPr/>
          </p:nvSpPr>
          <p:spPr>
            <a:xfrm>
              <a:off x="190287" y="3179471"/>
              <a:ext cx="749051" cy="369332"/>
            </a:xfrm>
            <a:prstGeom prst="rect">
              <a:avLst/>
            </a:prstGeom>
            <a:noFill/>
          </p:spPr>
          <p:txBody>
            <a:bodyPr wrap="none" rtlCol="0">
              <a:spAutoFit/>
            </a:bodyPr>
            <a:lstStyle/>
            <a:p>
              <a:pPr algn="ctr"/>
              <a:r>
                <a:rPr lang="en-US" altLang="ko-KR"/>
                <a:t>Trial 4</a:t>
              </a:r>
              <a:endParaRPr lang="ko-KR" altLang="en-US" dirty="0"/>
            </a:p>
          </p:txBody>
        </p:sp>
      </p:grpSp>
      <p:sp>
        <p:nvSpPr>
          <p:cNvPr id="22" name="사각형: 둥근 모서리 21">
            <a:extLst>
              <a:ext uri="{FF2B5EF4-FFF2-40B4-BE49-F238E27FC236}">
                <a16:creationId xmlns="" xmlns:a16="http://schemas.microsoft.com/office/drawing/2014/main" id="{6BDC2D88-ECF6-C3BE-278D-E8BFC4F8D535}"/>
              </a:ext>
            </a:extLst>
          </p:cNvPr>
          <p:cNvSpPr/>
          <p:nvPr/>
        </p:nvSpPr>
        <p:spPr>
          <a:xfrm>
            <a:off x="2593975" y="3463925"/>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1</a:t>
            </a:r>
            <a:endParaRPr lang="ko-KR" altLang="en-US" sz="1400" b="1" dirty="0"/>
          </a:p>
        </p:txBody>
      </p:sp>
      <p:sp>
        <p:nvSpPr>
          <p:cNvPr id="23" name="번개 22">
            <a:extLst>
              <a:ext uri="{FF2B5EF4-FFF2-40B4-BE49-F238E27FC236}">
                <a16:creationId xmlns="" xmlns:a16="http://schemas.microsoft.com/office/drawing/2014/main" id="{D7DD179C-2740-F779-CFAB-8AD0BD371EB2}"/>
              </a:ext>
            </a:extLst>
          </p:cNvPr>
          <p:cNvSpPr/>
          <p:nvPr/>
        </p:nvSpPr>
        <p:spPr>
          <a:xfrm>
            <a:off x="2243137" y="3125151"/>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사각형: 둥근 모서리 23">
            <a:extLst>
              <a:ext uri="{FF2B5EF4-FFF2-40B4-BE49-F238E27FC236}">
                <a16:creationId xmlns="" xmlns:a16="http://schemas.microsoft.com/office/drawing/2014/main" id="{0463A42C-C193-E622-FB74-5D52BA87BB9F}"/>
              </a:ext>
            </a:extLst>
          </p:cNvPr>
          <p:cNvSpPr/>
          <p:nvPr/>
        </p:nvSpPr>
        <p:spPr>
          <a:xfrm>
            <a:off x="3733799" y="3458879"/>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25" name="번개 24">
            <a:extLst>
              <a:ext uri="{FF2B5EF4-FFF2-40B4-BE49-F238E27FC236}">
                <a16:creationId xmlns="" xmlns:a16="http://schemas.microsoft.com/office/drawing/2014/main" id="{4A47303B-B705-2A94-4B44-EC1534996F9A}"/>
              </a:ext>
            </a:extLst>
          </p:cNvPr>
          <p:cNvSpPr/>
          <p:nvPr/>
        </p:nvSpPr>
        <p:spPr>
          <a:xfrm>
            <a:off x="3400425" y="3129913"/>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사각형: 둥근 모서리 25">
            <a:extLst>
              <a:ext uri="{FF2B5EF4-FFF2-40B4-BE49-F238E27FC236}">
                <a16:creationId xmlns="" xmlns:a16="http://schemas.microsoft.com/office/drawing/2014/main" id="{CC8DDD28-8E80-E061-B95E-55D7BF444758}"/>
              </a:ext>
            </a:extLst>
          </p:cNvPr>
          <p:cNvSpPr/>
          <p:nvPr/>
        </p:nvSpPr>
        <p:spPr>
          <a:xfrm>
            <a:off x="1543049" y="3330292"/>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0</a:t>
            </a:r>
            <a:endParaRPr lang="ko-KR" altLang="en-US" sz="1400" b="1" dirty="0"/>
          </a:p>
        </p:txBody>
      </p:sp>
      <p:sp>
        <p:nvSpPr>
          <p:cNvPr id="27" name="번개 26">
            <a:extLst>
              <a:ext uri="{FF2B5EF4-FFF2-40B4-BE49-F238E27FC236}">
                <a16:creationId xmlns="" xmlns:a16="http://schemas.microsoft.com/office/drawing/2014/main" id="{0703F07C-9B8D-B3E5-B388-BB2E7BBD0C06}"/>
              </a:ext>
            </a:extLst>
          </p:cNvPr>
          <p:cNvSpPr/>
          <p:nvPr/>
        </p:nvSpPr>
        <p:spPr>
          <a:xfrm>
            <a:off x="1205865" y="2993706"/>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사각형: 둥근 모서리 27">
            <a:extLst>
              <a:ext uri="{FF2B5EF4-FFF2-40B4-BE49-F238E27FC236}">
                <a16:creationId xmlns="" xmlns:a16="http://schemas.microsoft.com/office/drawing/2014/main" id="{44A24C55-D973-8BAA-E8F4-D87B27A8B625}"/>
              </a:ext>
            </a:extLst>
          </p:cNvPr>
          <p:cNvSpPr/>
          <p:nvPr/>
        </p:nvSpPr>
        <p:spPr>
          <a:xfrm>
            <a:off x="689613" y="3196938"/>
            <a:ext cx="104775" cy="142875"/>
          </a:xfrm>
          <a:prstGeom prst="round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400" b="1" dirty="0"/>
              <a:t>1</a:t>
            </a:r>
            <a:endParaRPr lang="ko-KR" altLang="en-US" sz="1400" b="1" dirty="0"/>
          </a:p>
        </p:txBody>
      </p:sp>
      <p:sp>
        <p:nvSpPr>
          <p:cNvPr id="29" name="번개 28">
            <a:extLst>
              <a:ext uri="{FF2B5EF4-FFF2-40B4-BE49-F238E27FC236}">
                <a16:creationId xmlns="" xmlns:a16="http://schemas.microsoft.com/office/drawing/2014/main" id="{1C420BC4-AD97-0230-631B-B1413FF7F8C5}"/>
              </a:ext>
            </a:extLst>
          </p:cNvPr>
          <p:cNvSpPr/>
          <p:nvPr/>
        </p:nvSpPr>
        <p:spPr>
          <a:xfrm>
            <a:off x="341950" y="2844165"/>
            <a:ext cx="342900" cy="342900"/>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사각형: 둥근 모서리 29">
            <a:extLst>
              <a:ext uri="{FF2B5EF4-FFF2-40B4-BE49-F238E27FC236}">
                <a16:creationId xmlns="" xmlns:a16="http://schemas.microsoft.com/office/drawing/2014/main" id="{E25D089E-EB00-0BBD-1ED6-38CC07E80D04}"/>
              </a:ext>
            </a:extLst>
          </p:cNvPr>
          <p:cNvSpPr/>
          <p:nvPr/>
        </p:nvSpPr>
        <p:spPr>
          <a:xfrm>
            <a:off x="2200085" y="2611161"/>
            <a:ext cx="2425890" cy="1308810"/>
          </a:xfrm>
          <a:prstGeom prst="roundRect">
            <a:avLst>
              <a:gd name="adj" fmla="val 3964"/>
            </a:avLst>
          </a:prstGeom>
          <a:solidFill>
            <a:srgbClr val="70AD47">
              <a:alpha val="20000"/>
            </a:srgb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ko-KR" altLang="en-US"/>
          </a:p>
        </p:txBody>
      </p:sp>
      <p:sp>
        <p:nvSpPr>
          <p:cNvPr id="31" name="TextBox 30">
            <a:extLst>
              <a:ext uri="{FF2B5EF4-FFF2-40B4-BE49-F238E27FC236}">
                <a16:creationId xmlns="" xmlns:a16="http://schemas.microsoft.com/office/drawing/2014/main" id="{572F3D18-1071-881F-8892-DC12B7327D45}"/>
              </a:ext>
            </a:extLst>
          </p:cNvPr>
          <p:cNvSpPr txBox="1"/>
          <p:nvPr/>
        </p:nvSpPr>
        <p:spPr>
          <a:xfrm>
            <a:off x="468898" y="3919214"/>
            <a:ext cx="4079323" cy="338554"/>
          </a:xfrm>
          <a:prstGeom prst="rect">
            <a:avLst/>
          </a:prstGeom>
          <a:noFill/>
        </p:spPr>
        <p:txBody>
          <a:bodyPr wrap="none" rtlCol="0">
            <a:spAutoFit/>
          </a:bodyPr>
          <a:lstStyle/>
          <a:p>
            <a:pPr algn="ctr"/>
            <a:r>
              <a:rPr lang="en-US" altLang="ko-KR" sz="1600" dirty="0"/>
              <a:t>Skipping predictable fault injection </a:t>
            </a:r>
            <a:r>
              <a:rPr lang="en-US" altLang="ko-KR" sz="1600" dirty="0" smtClean="0"/>
              <a:t>trials by ML</a:t>
            </a:r>
            <a:endParaRPr lang="ko-KR" altLang="en-US" sz="1600" dirty="0"/>
          </a:p>
        </p:txBody>
      </p:sp>
      <p:pic>
        <p:nvPicPr>
          <p:cNvPr id="32" name="Picture 6" descr="음악의 무료 벡터 그래픽">
            <a:extLst>
              <a:ext uri="{FF2B5EF4-FFF2-40B4-BE49-F238E27FC236}">
                <a16:creationId xmlns="" xmlns:a16="http://schemas.microsoft.com/office/drawing/2014/main" id="{72F76578-A59C-39CE-291F-E208DE1DC5F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458" t="42084" b="35833"/>
          <a:stretch/>
        </p:blipFill>
        <p:spPr bwMode="auto">
          <a:xfrm>
            <a:off x="4224100" y="2682427"/>
            <a:ext cx="343661" cy="20465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6151C55D-A7B7-F239-E2AD-971D17C802A8}"/>
              </a:ext>
            </a:extLst>
          </p:cNvPr>
          <p:cNvSpPr txBox="1"/>
          <p:nvPr/>
        </p:nvSpPr>
        <p:spPr>
          <a:xfrm>
            <a:off x="5641871" y="3919214"/>
            <a:ext cx="2542106" cy="338554"/>
          </a:xfrm>
          <a:prstGeom prst="rect">
            <a:avLst/>
          </a:prstGeom>
          <a:noFill/>
        </p:spPr>
        <p:txBody>
          <a:bodyPr wrap="none" rtlCol="0">
            <a:spAutoFit/>
          </a:bodyPr>
          <a:lstStyle/>
          <a:p>
            <a:pPr algn="ctr"/>
            <a:r>
              <a:rPr lang="en-US" altLang="ko-KR" sz="1600" dirty="0"/>
              <a:t>Analyzing fault data with ML</a:t>
            </a:r>
            <a:endParaRPr lang="ko-KR" altLang="en-US" sz="1600" dirty="0"/>
          </a:p>
        </p:txBody>
      </p:sp>
      <p:pic>
        <p:nvPicPr>
          <p:cNvPr id="34" name="Picture 8" descr="현미경의 무료 벡터 그래픽">
            <a:extLst>
              <a:ext uri="{FF2B5EF4-FFF2-40B4-BE49-F238E27FC236}">
                <a16:creationId xmlns="" xmlns:a16="http://schemas.microsoft.com/office/drawing/2014/main" id="{F1D2A16D-7CAF-23E4-C3A0-4AA8C6CA3B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88596" y="2726369"/>
            <a:ext cx="730389" cy="1140463"/>
          </a:xfrm>
          <a:prstGeom prst="rect">
            <a:avLst/>
          </a:prstGeom>
          <a:noFill/>
          <a:extLst>
            <a:ext uri="{909E8E84-426E-40DD-AFC4-6F175D3DCCD1}">
              <a14:hiddenFill xmlns:a14="http://schemas.microsoft.com/office/drawing/2010/main">
                <a:solidFill>
                  <a:srgbClr val="FFFFFF"/>
                </a:solidFill>
              </a14:hiddenFill>
            </a:ext>
          </a:extLst>
        </p:spPr>
      </p:pic>
      <p:sp>
        <p:nvSpPr>
          <p:cNvPr id="35" name="자유형: 도형 34">
            <a:extLst>
              <a:ext uri="{FF2B5EF4-FFF2-40B4-BE49-F238E27FC236}">
                <a16:creationId xmlns="" xmlns:a16="http://schemas.microsoft.com/office/drawing/2014/main" id="{4B9535CB-735F-9043-5E6F-1D6532212822}"/>
              </a:ext>
            </a:extLst>
          </p:cNvPr>
          <p:cNvSpPr/>
          <p:nvPr/>
        </p:nvSpPr>
        <p:spPr>
          <a:xfrm>
            <a:off x="7187565" y="2777490"/>
            <a:ext cx="411480" cy="457200"/>
          </a:xfrm>
          <a:custGeom>
            <a:avLst/>
            <a:gdLst>
              <a:gd name="connsiteX0" fmla="*/ 411480 w 411480"/>
              <a:gd name="connsiteY0" fmla="*/ 457200 h 457200"/>
              <a:gd name="connsiteX1" fmla="*/ 182880 w 411480"/>
              <a:gd name="connsiteY1" fmla="*/ 457200 h 457200"/>
              <a:gd name="connsiteX2" fmla="*/ 182880 w 411480"/>
              <a:gd name="connsiteY2" fmla="*/ 0 h 457200"/>
              <a:gd name="connsiteX3" fmla="*/ 0 w 411480"/>
              <a:gd name="connsiteY3" fmla="*/ 0 h 457200"/>
            </a:gdLst>
            <a:ahLst/>
            <a:cxnLst>
              <a:cxn ang="0">
                <a:pos x="connsiteX0" y="connsiteY0"/>
              </a:cxn>
              <a:cxn ang="0">
                <a:pos x="connsiteX1" y="connsiteY1"/>
              </a:cxn>
              <a:cxn ang="0">
                <a:pos x="connsiteX2" y="connsiteY2"/>
              </a:cxn>
              <a:cxn ang="0">
                <a:pos x="connsiteX3" y="connsiteY3"/>
              </a:cxn>
            </a:cxnLst>
            <a:rect l="l" t="t" r="r" b="b"/>
            <a:pathLst>
              <a:path w="411480" h="457200">
                <a:moveTo>
                  <a:pt x="411480" y="457200"/>
                </a:moveTo>
                <a:lnTo>
                  <a:pt x="182880" y="457200"/>
                </a:lnTo>
                <a:lnTo>
                  <a:pt x="182880" y="0"/>
                </a:lnTo>
                <a:lnTo>
                  <a:pt x="0" y="0"/>
                </a:lnTo>
              </a:path>
            </a:pathLst>
          </a:cu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nvGrpSpPr>
          <p:cNvPr id="36" name="그룹 35">
            <a:extLst>
              <a:ext uri="{FF2B5EF4-FFF2-40B4-BE49-F238E27FC236}">
                <a16:creationId xmlns="" xmlns:a16="http://schemas.microsoft.com/office/drawing/2014/main" id="{E647374F-4A33-A00A-F947-D0462DD99B26}"/>
              </a:ext>
            </a:extLst>
          </p:cNvPr>
          <p:cNvGrpSpPr/>
          <p:nvPr/>
        </p:nvGrpSpPr>
        <p:grpSpPr>
          <a:xfrm>
            <a:off x="5087274" y="2756442"/>
            <a:ext cx="982980" cy="982980"/>
            <a:chOff x="5032029" y="3042192"/>
            <a:chExt cx="982980" cy="982980"/>
          </a:xfrm>
        </p:grpSpPr>
        <p:sp>
          <p:nvSpPr>
            <p:cNvPr id="37" name="타원 36">
              <a:extLst>
                <a:ext uri="{FF2B5EF4-FFF2-40B4-BE49-F238E27FC236}">
                  <a16:creationId xmlns="" xmlns:a16="http://schemas.microsoft.com/office/drawing/2014/main" id="{EE773A1F-F77D-DC8E-4002-E1BBB30A7C65}"/>
                </a:ext>
              </a:extLst>
            </p:cNvPr>
            <p:cNvSpPr/>
            <p:nvPr/>
          </p:nvSpPr>
          <p:spPr>
            <a:xfrm>
              <a:off x="5032029" y="3042192"/>
              <a:ext cx="982980" cy="9829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b="1"/>
            </a:p>
          </p:txBody>
        </p:sp>
        <p:pic>
          <p:nvPicPr>
            <p:cNvPr id="38" name="Picture 4" descr="칩의 무료 벡터 그래픽">
              <a:extLst>
                <a:ext uri="{FF2B5EF4-FFF2-40B4-BE49-F238E27FC236}">
                  <a16:creationId xmlns="" xmlns:a16="http://schemas.microsoft.com/office/drawing/2014/main" id="{6AD3CF2E-EEEC-4F25-964B-DF762F5014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469" y="3133632"/>
              <a:ext cx="800100" cy="8001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직선 연결선 38">
            <a:extLst>
              <a:ext uri="{FF2B5EF4-FFF2-40B4-BE49-F238E27FC236}">
                <a16:creationId xmlns="" xmlns:a16="http://schemas.microsoft.com/office/drawing/2014/main" id="{521F98AD-3BBD-8DC3-C543-FBFB3C8E9EE6}"/>
              </a:ext>
            </a:extLst>
          </p:cNvPr>
          <p:cNvCxnSpPr>
            <a:cxnSpLocks/>
          </p:cNvCxnSpPr>
          <p:nvPr/>
        </p:nvCxnSpPr>
        <p:spPr>
          <a:xfrm>
            <a:off x="5888831" y="2864644"/>
            <a:ext cx="678657" cy="650081"/>
          </a:xfrm>
          <a:prstGeom prst="line">
            <a:avLst/>
          </a:prstGeom>
        </p:spPr>
        <p:style>
          <a:lnRef idx="2">
            <a:schemeClr val="dk1"/>
          </a:lnRef>
          <a:fillRef idx="1">
            <a:schemeClr val="lt1"/>
          </a:fillRef>
          <a:effectRef idx="0">
            <a:schemeClr val="dk1"/>
          </a:effectRef>
          <a:fontRef idx="minor">
            <a:schemeClr val="dk1"/>
          </a:fontRef>
        </p:style>
      </p:cxnSp>
      <p:cxnSp>
        <p:nvCxnSpPr>
          <p:cNvPr id="40" name="직선 연결선 39">
            <a:extLst>
              <a:ext uri="{FF2B5EF4-FFF2-40B4-BE49-F238E27FC236}">
                <a16:creationId xmlns="" xmlns:a16="http://schemas.microsoft.com/office/drawing/2014/main" id="{86140DF2-B5F3-1425-89A6-F2269E0ABF2B}"/>
              </a:ext>
            </a:extLst>
          </p:cNvPr>
          <p:cNvCxnSpPr>
            <a:cxnSpLocks/>
          </p:cNvCxnSpPr>
          <p:nvPr/>
        </p:nvCxnSpPr>
        <p:spPr>
          <a:xfrm flipV="1">
            <a:off x="5651789" y="3514725"/>
            <a:ext cx="922842" cy="224271"/>
          </a:xfrm>
          <a:prstGeom prst="line">
            <a:avLst/>
          </a:prstGeom>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355960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a:t>
            </a:r>
            <a:r>
              <a:rPr lang="en-US" sz="2400" dirty="0"/>
              <a:t>Accelerating Fault Injection by ML:</a:t>
            </a:r>
            <a:br>
              <a:rPr lang="en-US" sz="2400" dirty="0"/>
            </a:br>
            <a:r>
              <a:rPr lang="en-US" sz="2400" dirty="0" smtClean="0"/>
              <a:t>A-1) Training </a:t>
            </a:r>
            <a:r>
              <a:rPr lang="en-US" sz="2400" dirty="0"/>
              <a:t>Vulnerable Flip-flops</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7</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336499" y="816787"/>
            <a:ext cx="8817026" cy="4217125"/>
          </a:xfrm>
        </p:spPr>
        <p:txBody>
          <a:bodyPr>
            <a:normAutofit/>
          </a:bodyPr>
          <a:lstStyle/>
          <a:p>
            <a:r>
              <a:rPr lang="en-US" dirty="0"/>
              <a:t>On the Estimation of Complex Circuits Functional Failure Rate by Machine Learning Techniques </a:t>
            </a:r>
            <a:r>
              <a:rPr lang="en-US" baseline="30000" dirty="0"/>
              <a:t>[Lange ‘19</a:t>
            </a:r>
            <a:r>
              <a:rPr lang="en-US" baseline="30000" dirty="0" smtClean="0"/>
              <a:t>]</a:t>
            </a:r>
          </a:p>
          <a:p>
            <a:pPr lvl="1"/>
            <a:r>
              <a:rPr lang="en-US" altLang="ko-KR" b="0" dirty="0"/>
              <a:t>Goal: Estimating </a:t>
            </a:r>
            <a:r>
              <a:rPr lang="en-US" altLang="ko-KR" b="0" dirty="0" smtClean="0"/>
              <a:t>functional</a:t>
            </a:r>
            <a:br>
              <a:rPr lang="en-US" altLang="ko-KR" b="0" dirty="0" smtClean="0"/>
            </a:br>
            <a:r>
              <a:rPr lang="en-US" altLang="ko-KR" b="0" dirty="0" smtClean="0"/>
              <a:t>           vulnerability factor of flip-flops</a:t>
            </a:r>
            <a:r>
              <a:rPr lang="en-US" altLang="ko-KR" b="0" dirty="0"/>
              <a:t/>
            </a:r>
            <a:br>
              <a:rPr lang="en-US" altLang="ko-KR" b="0" dirty="0"/>
            </a:br>
            <a:r>
              <a:rPr lang="en-US" altLang="ko-KR" b="0" dirty="0"/>
              <a:t>          </a:t>
            </a:r>
            <a:r>
              <a:rPr lang="en-US" altLang="ko-KR" b="0" dirty="0" smtClean="0"/>
              <a:t> with minimum </a:t>
            </a:r>
            <a:r>
              <a:rPr lang="en-US" altLang="ko-KR" b="0" dirty="0"/>
              <a:t>fault injection </a:t>
            </a:r>
            <a:r>
              <a:rPr lang="en-US" altLang="ko-KR" b="0" dirty="0" smtClean="0"/>
              <a:t>trials</a:t>
            </a:r>
            <a:endParaRPr lang="en-US" altLang="ko-KR" b="0" dirty="0"/>
          </a:p>
          <a:p>
            <a:pPr lvl="1"/>
            <a:endParaRPr lang="en-US" altLang="ko-KR" sz="1200" b="0" dirty="0"/>
          </a:p>
          <a:p>
            <a:pPr lvl="1"/>
            <a:r>
              <a:rPr lang="en-US" altLang="ko-KR" b="0" dirty="0"/>
              <a:t>Training regression model with</a:t>
            </a:r>
          </a:p>
          <a:p>
            <a:pPr lvl="2"/>
            <a:r>
              <a:rPr lang="en-US" altLang="ko-KR" b="0" dirty="0"/>
              <a:t>Features from the flip-flops</a:t>
            </a:r>
          </a:p>
          <a:p>
            <a:pPr lvl="2"/>
            <a:r>
              <a:rPr lang="en-US" altLang="ko-KR" b="0" dirty="0"/>
              <a:t>Statistical fault injection with</a:t>
            </a:r>
            <a:br>
              <a:rPr lang="en-US" altLang="ko-KR" b="0" dirty="0"/>
            </a:br>
            <a:r>
              <a:rPr lang="en-US" altLang="ko-KR" b="0" dirty="0" smtClean="0"/>
              <a:t>few part </a:t>
            </a:r>
            <a:r>
              <a:rPr lang="en-US" altLang="ko-KR" b="0" dirty="0"/>
              <a:t>of flip-flops </a:t>
            </a:r>
          </a:p>
          <a:p>
            <a:pPr lvl="1"/>
            <a:endParaRPr lang="en-US" altLang="ko-KR" sz="1200" b="0" dirty="0"/>
          </a:p>
          <a:p>
            <a:pPr lvl="1"/>
            <a:r>
              <a:rPr lang="en-US" altLang="ko-KR" b="0" dirty="0"/>
              <a:t>Accurate prediction of flip-flop-vulnerability </a:t>
            </a:r>
            <a:br>
              <a:rPr lang="en-US" altLang="ko-KR" b="0" dirty="0"/>
            </a:br>
            <a:r>
              <a:rPr lang="en-US" altLang="ko-KR" b="0" dirty="0"/>
              <a:t>using only 20% of data</a:t>
            </a:r>
          </a:p>
          <a:p>
            <a:endParaRPr lang="en-US" baseline="30000" dirty="0"/>
          </a:p>
        </p:txBody>
      </p:sp>
      <p:sp>
        <p:nvSpPr>
          <p:cNvPr id="17" name="TextBox 16">
            <a:extLst>
              <a:ext uri="{FF2B5EF4-FFF2-40B4-BE49-F238E27FC236}">
                <a16:creationId xmlns="" xmlns:a16="http://schemas.microsoft.com/office/drawing/2014/main" id="{E19AC915-8B65-A620-EE4F-AB11C5364FA9}"/>
              </a:ext>
            </a:extLst>
          </p:cNvPr>
          <p:cNvSpPr txBox="1"/>
          <p:nvPr/>
        </p:nvSpPr>
        <p:spPr>
          <a:xfrm>
            <a:off x="5654040" y="-2192"/>
            <a:ext cx="3538013" cy="341632"/>
          </a:xfrm>
          <a:prstGeom prst="rect">
            <a:avLst/>
          </a:prstGeom>
          <a:noFill/>
        </p:spPr>
        <p:txBody>
          <a:bodyPr wrap="square">
            <a:spAutoFit/>
          </a:bodyPr>
          <a:lstStyle/>
          <a:p>
            <a:pPr>
              <a:lnSpc>
                <a:spcPct val="90000"/>
              </a:lnSpc>
            </a:pPr>
            <a:r>
              <a:rPr lang="de-DE" altLang="ko-KR" sz="900" dirty="0">
                <a:solidFill>
                  <a:schemeClr val="bg1"/>
                </a:solidFill>
              </a:rPr>
              <a:t>[Lange '19] </a:t>
            </a:r>
            <a:r>
              <a:rPr lang="de-DE" altLang="ko-KR" sz="900" dirty="0" smtClean="0">
                <a:solidFill>
                  <a:schemeClr val="bg1"/>
                </a:solidFill>
              </a:rPr>
              <a:t>Lange, Thomas, et </a:t>
            </a:r>
            <a:r>
              <a:rPr lang="de-DE" altLang="ko-KR" sz="900" dirty="0">
                <a:solidFill>
                  <a:schemeClr val="bg1"/>
                </a:solidFill>
              </a:rPr>
              <a:t>al. On the estimation of complex circuits functional failure rate by machine learning </a:t>
            </a:r>
            <a:r>
              <a:rPr lang="de-DE" altLang="ko-KR" sz="900" dirty="0" smtClean="0">
                <a:solidFill>
                  <a:schemeClr val="bg1"/>
                </a:solidFill>
              </a:rPr>
              <a:t>techniques, DSN-S</a:t>
            </a:r>
            <a:r>
              <a:rPr lang="de-DE" altLang="ko-KR" sz="900" dirty="0">
                <a:solidFill>
                  <a:schemeClr val="bg1"/>
                </a:solidFill>
              </a:rPr>
              <a:t> </a:t>
            </a:r>
            <a:r>
              <a:rPr lang="de-DE" altLang="ko-KR" sz="900" dirty="0" smtClean="0">
                <a:solidFill>
                  <a:schemeClr val="bg1"/>
                </a:solidFill>
              </a:rPr>
              <a:t>2019</a:t>
            </a:r>
            <a:endParaRPr lang="de-DE" altLang="ko-KR" sz="900" dirty="0">
              <a:solidFill>
                <a:schemeClr val="bg1"/>
              </a:solidFill>
            </a:endParaRPr>
          </a:p>
        </p:txBody>
      </p:sp>
      <p:grpSp>
        <p:nvGrpSpPr>
          <p:cNvPr id="21" name="그룹 20"/>
          <p:cNvGrpSpPr/>
          <p:nvPr/>
        </p:nvGrpSpPr>
        <p:grpSpPr>
          <a:xfrm>
            <a:off x="5774918" y="1328798"/>
            <a:ext cx="3273662" cy="3528272"/>
            <a:chOff x="5412352" y="1090570"/>
            <a:chExt cx="3636232" cy="3919039"/>
          </a:xfrm>
        </p:grpSpPr>
        <p:sp>
          <p:nvSpPr>
            <p:cNvPr id="20" name="직사각형 19"/>
            <p:cNvSpPr/>
            <p:nvPr/>
          </p:nvSpPr>
          <p:spPr>
            <a:xfrm>
              <a:off x="6363677" y="1090571"/>
              <a:ext cx="2684907" cy="3615357"/>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a:p>
          </p:txBody>
        </p:sp>
        <p:grpSp>
          <p:nvGrpSpPr>
            <p:cNvPr id="16" name="그룹 15"/>
            <p:cNvGrpSpPr/>
            <p:nvPr/>
          </p:nvGrpSpPr>
          <p:grpSpPr>
            <a:xfrm>
              <a:off x="6659322" y="1579976"/>
              <a:ext cx="618878" cy="686146"/>
              <a:chOff x="437321" y="1709531"/>
              <a:chExt cx="731521" cy="811033"/>
            </a:xfrm>
          </p:grpSpPr>
          <p:sp>
            <p:nvSpPr>
              <p:cNvPr id="10" name="직사각형 9"/>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r>
                  <a:rPr lang="en-US" altLang="ko-KR" sz="1400" dirty="0" smtClean="0"/>
                  <a:t>Flip-flop</a:t>
                </a:r>
                <a:endParaRPr lang="ko-KR" altLang="en-US" sz="1400" dirty="0"/>
              </a:p>
            </p:txBody>
          </p:sp>
          <p:sp>
            <p:nvSpPr>
              <p:cNvPr id="14" name="이등변 삼각형 13"/>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30" name="그룹 29"/>
            <p:cNvGrpSpPr/>
            <p:nvPr/>
          </p:nvGrpSpPr>
          <p:grpSpPr>
            <a:xfrm>
              <a:off x="7423972" y="1579976"/>
              <a:ext cx="618878" cy="686146"/>
              <a:chOff x="437321" y="1709531"/>
              <a:chExt cx="731521" cy="811033"/>
            </a:xfrm>
          </p:grpSpPr>
          <p:sp>
            <p:nvSpPr>
              <p:cNvPr id="31" name="직사각형 30"/>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32" name="이등변 삼각형 31"/>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33" name="그룹 32"/>
            <p:cNvGrpSpPr/>
            <p:nvPr/>
          </p:nvGrpSpPr>
          <p:grpSpPr>
            <a:xfrm>
              <a:off x="8188622" y="1579976"/>
              <a:ext cx="618878" cy="686146"/>
              <a:chOff x="437321" y="1709531"/>
              <a:chExt cx="731521" cy="811033"/>
            </a:xfrm>
          </p:grpSpPr>
          <p:sp>
            <p:nvSpPr>
              <p:cNvPr id="34" name="직사각형 33"/>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38" name="이등변 삼각형 37"/>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47" name="그룹 46"/>
            <p:cNvGrpSpPr/>
            <p:nvPr/>
          </p:nvGrpSpPr>
          <p:grpSpPr>
            <a:xfrm>
              <a:off x="6659322" y="2640502"/>
              <a:ext cx="618878" cy="686146"/>
              <a:chOff x="437321" y="1709531"/>
              <a:chExt cx="731521" cy="811033"/>
            </a:xfrm>
          </p:grpSpPr>
          <p:sp>
            <p:nvSpPr>
              <p:cNvPr id="49" name="직사각형 48"/>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50" name="이등변 삼각형 49"/>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51" name="그룹 50"/>
            <p:cNvGrpSpPr/>
            <p:nvPr/>
          </p:nvGrpSpPr>
          <p:grpSpPr>
            <a:xfrm>
              <a:off x="7423972" y="2640502"/>
              <a:ext cx="618878" cy="686146"/>
              <a:chOff x="437321" y="1709531"/>
              <a:chExt cx="731521" cy="811033"/>
            </a:xfrm>
          </p:grpSpPr>
          <p:sp>
            <p:nvSpPr>
              <p:cNvPr id="52" name="직사각형 51"/>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53" name="이등변 삼각형 52"/>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54" name="그룹 53"/>
            <p:cNvGrpSpPr/>
            <p:nvPr/>
          </p:nvGrpSpPr>
          <p:grpSpPr>
            <a:xfrm>
              <a:off x="8188622" y="2640502"/>
              <a:ext cx="618878" cy="686146"/>
              <a:chOff x="437321" y="1709531"/>
              <a:chExt cx="731521" cy="811033"/>
            </a:xfrm>
          </p:grpSpPr>
          <p:sp>
            <p:nvSpPr>
              <p:cNvPr id="55" name="직사각형 54"/>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56" name="이등변 삼각형 55"/>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60" name="그룹 59"/>
            <p:cNvGrpSpPr/>
            <p:nvPr/>
          </p:nvGrpSpPr>
          <p:grpSpPr>
            <a:xfrm>
              <a:off x="6659322" y="3478231"/>
              <a:ext cx="618878" cy="686146"/>
              <a:chOff x="437321" y="1709531"/>
              <a:chExt cx="731521" cy="811033"/>
            </a:xfrm>
          </p:grpSpPr>
          <p:sp>
            <p:nvSpPr>
              <p:cNvPr id="61" name="직사각형 60"/>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62" name="이등변 삼각형 61"/>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63" name="그룹 62"/>
            <p:cNvGrpSpPr/>
            <p:nvPr/>
          </p:nvGrpSpPr>
          <p:grpSpPr>
            <a:xfrm>
              <a:off x="7423972" y="3478231"/>
              <a:ext cx="618878" cy="686146"/>
              <a:chOff x="437321" y="1709531"/>
              <a:chExt cx="731521" cy="811033"/>
            </a:xfrm>
          </p:grpSpPr>
          <p:sp>
            <p:nvSpPr>
              <p:cNvPr id="64" name="직사각형 63"/>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65" name="이등변 삼각형 64"/>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grpSp>
          <p:nvGrpSpPr>
            <p:cNvPr id="66" name="그룹 65"/>
            <p:cNvGrpSpPr/>
            <p:nvPr/>
          </p:nvGrpSpPr>
          <p:grpSpPr>
            <a:xfrm>
              <a:off x="8188622" y="3478231"/>
              <a:ext cx="618878" cy="686146"/>
              <a:chOff x="437321" y="1709531"/>
              <a:chExt cx="731521" cy="811033"/>
            </a:xfrm>
          </p:grpSpPr>
          <p:sp>
            <p:nvSpPr>
              <p:cNvPr id="67" name="직사각형 66"/>
              <p:cNvSpPr/>
              <p:nvPr/>
            </p:nvSpPr>
            <p:spPr>
              <a:xfrm>
                <a:off x="437321" y="1709531"/>
                <a:ext cx="731521" cy="8110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dirty="0"/>
              </a:p>
            </p:txBody>
          </p:sp>
          <p:sp>
            <p:nvSpPr>
              <p:cNvPr id="68" name="이등변 삼각형 67"/>
              <p:cNvSpPr/>
              <p:nvPr/>
            </p:nvSpPr>
            <p:spPr>
              <a:xfrm rot="5400000">
                <a:off x="419576" y="2004141"/>
                <a:ext cx="257302" cy="22181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r"/>
                <a:endParaRPr lang="ko-KR" altLang="en-US" sz="1400">
                  <a:solidFill>
                    <a:schemeClr val="dk1"/>
                  </a:solidFill>
                </a:endParaRPr>
              </a:p>
            </p:txBody>
          </p:sp>
        </p:grpSp>
        <p:sp>
          <p:nvSpPr>
            <p:cNvPr id="72" name="번개 71">
              <a:extLst>
                <a:ext uri="{FF2B5EF4-FFF2-40B4-BE49-F238E27FC236}">
                  <a16:creationId xmlns="" xmlns:a16="http://schemas.microsoft.com/office/drawing/2014/main" id="{1C420BC4-AD97-0230-631B-B1413FF7F8C5}"/>
                </a:ext>
              </a:extLst>
            </p:cNvPr>
            <p:cNvSpPr/>
            <p:nvPr/>
          </p:nvSpPr>
          <p:spPr>
            <a:xfrm>
              <a:off x="5869091" y="1090570"/>
              <a:ext cx="536169" cy="536168"/>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8" name="TextBox 17"/>
            <p:cNvSpPr txBox="1"/>
            <p:nvPr/>
          </p:nvSpPr>
          <p:spPr>
            <a:xfrm>
              <a:off x="6847078" y="4671055"/>
              <a:ext cx="1594411" cy="338554"/>
            </a:xfrm>
            <a:prstGeom prst="rect">
              <a:avLst/>
            </a:prstGeom>
            <a:noFill/>
          </p:spPr>
          <p:txBody>
            <a:bodyPr wrap="none" rtlCol="0">
              <a:spAutoFit/>
            </a:bodyPr>
            <a:lstStyle/>
            <a:p>
              <a:r>
                <a:rPr lang="en-US" altLang="ko-KR" sz="1600" dirty="0" smtClean="0"/>
                <a:t>Gate-level </a:t>
              </a:r>
              <a:r>
                <a:rPr lang="en-US" altLang="ko-KR" sz="1600" dirty="0" err="1" smtClean="0"/>
                <a:t>netlist</a:t>
              </a:r>
              <a:endParaRPr lang="ko-KR" altLang="en-US" sz="1600" dirty="0"/>
            </a:p>
          </p:txBody>
        </p:sp>
        <p:sp>
          <p:nvSpPr>
            <p:cNvPr id="19" name="모서리가 둥근 직사각형 18"/>
            <p:cNvSpPr/>
            <p:nvPr/>
          </p:nvSpPr>
          <p:spPr>
            <a:xfrm>
              <a:off x="6535972" y="1486894"/>
              <a:ext cx="2409245" cy="89054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73" name="모서리가 둥근 직사각형 72"/>
            <p:cNvSpPr/>
            <p:nvPr/>
          </p:nvSpPr>
          <p:spPr>
            <a:xfrm>
              <a:off x="6528787" y="2500353"/>
              <a:ext cx="2409245" cy="1777448"/>
            </a:xfrm>
            <a:prstGeom prst="roundRect">
              <a:avLst>
                <a:gd name="adj" fmla="val 7720"/>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74" name="TextBox 73"/>
            <p:cNvSpPr txBox="1"/>
            <p:nvPr/>
          </p:nvSpPr>
          <p:spPr>
            <a:xfrm>
              <a:off x="5412352" y="1447461"/>
              <a:ext cx="909223" cy="584775"/>
            </a:xfrm>
            <a:prstGeom prst="rect">
              <a:avLst/>
            </a:prstGeom>
            <a:noFill/>
          </p:spPr>
          <p:txBody>
            <a:bodyPr wrap="none" rtlCol="0">
              <a:spAutoFit/>
            </a:bodyPr>
            <a:lstStyle/>
            <a:p>
              <a:pPr algn="ctr"/>
              <a:r>
                <a:rPr lang="en-US" altLang="ko-KR" sz="1600" dirty="0" smtClean="0"/>
                <a:t>Fault</a:t>
              </a:r>
              <a:br>
                <a:rPr lang="en-US" altLang="ko-KR" sz="1600" dirty="0" smtClean="0"/>
              </a:br>
              <a:r>
                <a:rPr lang="en-US" altLang="ko-KR" sz="1600" dirty="0" smtClean="0"/>
                <a:t>injection</a:t>
              </a:r>
              <a:endParaRPr lang="ko-KR" altLang="en-US" sz="1600" dirty="0"/>
            </a:p>
          </p:txBody>
        </p:sp>
      </p:grpSp>
      <p:sp>
        <p:nvSpPr>
          <p:cNvPr id="75" name="평행 사변형 74">
            <a:extLst>
              <a:ext uri="{FF2B5EF4-FFF2-40B4-BE49-F238E27FC236}">
                <a16:creationId xmlns="" xmlns:a16="http://schemas.microsoft.com/office/drawing/2014/main" id="{1FC5A914-74BF-0937-46C7-67F618C9D2D2}"/>
              </a:ext>
            </a:extLst>
          </p:cNvPr>
          <p:cNvSpPr/>
          <p:nvPr/>
        </p:nvSpPr>
        <p:spPr>
          <a:xfrm>
            <a:off x="5209125" y="2539824"/>
            <a:ext cx="1182686" cy="504402"/>
          </a:xfrm>
          <a:prstGeom prst="parallelogram">
            <a:avLst/>
          </a:prstGeom>
          <a:ln w="12700"/>
        </p:spPr>
        <p:style>
          <a:lnRef idx="2">
            <a:schemeClr val="dk1"/>
          </a:lnRef>
          <a:fillRef idx="1">
            <a:schemeClr val="lt1"/>
          </a:fillRef>
          <a:effectRef idx="0">
            <a:schemeClr val="dk1"/>
          </a:effectRef>
          <a:fontRef idx="minor">
            <a:schemeClr val="dk1"/>
          </a:fontRef>
        </p:style>
        <p:txBody>
          <a:bodyPr wrap="none" lIns="0" rIns="0" rtlCol="0" anchor="ctr"/>
          <a:lstStyle/>
          <a:p>
            <a:pPr algn="ctr">
              <a:lnSpc>
                <a:spcPct val="90000"/>
              </a:lnSpc>
            </a:pPr>
            <a:r>
              <a:rPr lang="en-US" altLang="ko-KR" sz="1600" dirty="0" smtClean="0"/>
              <a:t>Regression</a:t>
            </a:r>
            <a:br>
              <a:rPr lang="en-US" altLang="ko-KR" sz="1600" dirty="0" smtClean="0"/>
            </a:br>
            <a:r>
              <a:rPr lang="en-US" altLang="ko-KR" sz="1600" dirty="0" smtClean="0"/>
              <a:t>model</a:t>
            </a:r>
            <a:endParaRPr lang="ko-KR" altLang="en-US" sz="1600" dirty="0"/>
          </a:p>
        </p:txBody>
      </p:sp>
      <p:sp>
        <p:nvSpPr>
          <p:cNvPr id="22" name="자유형 21"/>
          <p:cNvSpPr/>
          <p:nvPr/>
        </p:nvSpPr>
        <p:spPr>
          <a:xfrm>
            <a:off x="5597718" y="1980281"/>
            <a:ext cx="166582" cy="444867"/>
          </a:xfrm>
          <a:custGeom>
            <a:avLst/>
            <a:gdLst>
              <a:gd name="connsiteX0" fmla="*/ 333955 w 333955"/>
              <a:gd name="connsiteY0" fmla="*/ 0 h 349857"/>
              <a:gd name="connsiteX1" fmla="*/ 0 w 333955"/>
              <a:gd name="connsiteY1" fmla="*/ 0 h 349857"/>
              <a:gd name="connsiteX2" fmla="*/ 0 w 333955"/>
              <a:gd name="connsiteY2" fmla="*/ 349857 h 349857"/>
            </a:gdLst>
            <a:ahLst/>
            <a:cxnLst>
              <a:cxn ang="0">
                <a:pos x="connsiteX0" y="connsiteY0"/>
              </a:cxn>
              <a:cxn ang="0">
                <a:pos x="connsiteX1" y="connsiteY1"/>
              </a:cxn>
              <a:cxn ang="0">
                <a:pos x="connsiteX2" y="connsiteY2"/>
              </a:cxn>
            </a:cxnLst>
            <a:rect l="l" t="t" r="r" b="b"/>
            <a:pathLst>
              <a:path w="333955" h="349857">
                <a:moveTo>
                  <a:pt x="333955" y="0"/>
                </a:moveTo>
                <a:lnTo>
                  <a:pt x="0" y="0"/>
                </a:lnTo>
                <a:lnTo>
                  <a:pt x="0" y="349857"/>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24" name="TextBox 23"/>
          <p:cNvSpPr txBox="1"/>
          <p:nvPr/>
        </p:nvSpPr>
        <p:spPr>
          <a:xfrm>
            <a:off x="5272194" y="1626170"/>
            <a:ext cx="656655" cy="369332"/>
          </a:xfrm>
          <a:prstGeom prst="rect">
            <a:avLst/>
          </a:prstGeom>
          <a:noFill/>
        </p:spPr>
        <p:txBody>
          <a:bodyPr wrap="none" rtlCol="0">
            <a:spAutoFit/>
          </a:bodyPr>
          <a:lstStyle/>
          <a:p>
            <a:r>
              <a:rPr lang="en-US" altLang="ko-KR" b="1" dirty="0" smtClean="0"/>
              <a:t>Train</a:t>
            </a:r>
            <a:endParaRPr lang="ko-KR" altLang="en-US" b="1" dirty="0"/>
          </a:p>
        </p:txBody>
      </p:sp>
      <p:sp>
        <p:nvSpPr>
          <p:cNvPr id="76" name="TextBox 75"/>
          <p:cNvSpPr txBox="1"/>
          <p:nvPr/>
        </p:nvSpPr>
        <p:spPr>
          <a:xfrm>
            <a:off x="5158070" y="3369986"/>
            <a:ext cx="1383456" cy="646331"/>
          </a:xfrm>
          <a:prstGeom prst="rect">
            <a:avLst/>
          </a:prstGeom>
          <a:noFill/>
        </p:spPr>
        <p:txBody>
          <a:bodyPr wrap="none" rtlCol="0">
            <a:spAutoFit/>
          </a:bodyPr>
          <a:lstStyle/>
          <a:p>
            <a:pPr algn="ctr"/>
            <a:r>
              <a:rPr lang="en-US" altLang="ko-KR" b="1" dirty="0" smtClean="0"/>
              <a:t>Predict</a:t>
            </a:r>
            <a:br>
              <a:rPr lang="en-US" altLang="ko-KR" b="1" dirty="0" smtClean="0"/>
            </a:br>
            <a:r>
              <a:rPr lang="en-US" altLang="ko-KR" b="1" dirty="0" smtClean="0"/>
              <a:t>vulnerability</a:t>
            </a:r>
            <a:endParaRPr lang="ko-KR" altLang="en-US" b="1" dirty="0"/>
          </a:p>
        </p:txBody>
      </p:sp>
      <p:sp>
        <p:nvSpPr>
          <p:cNvPr id="26" name="자유형 25"/>
          <p:cNvSpPr/>
          <p:nvPr/>
        </p:nvSpPr>
        <p:spPr>
          <a:xfrm>
            <a:off x="5756744" y="3037398"/>
            <a:ext cx="1017767" cy="357809"/>
          </a:xfrm>
          <a:custGeom>
            <a:avLst/>
            <a:gdLst>
              <a:gd name="connsiteX0" fmla="*/ 0 w 1017767"/>
              <a:gd name="connsiteY0" fmla="*/ 0 h 357809"/>
              <a:gd name="connsiteX1" fmla="*/ 0 w 1017767"/>
              <a:gd name="connsiteY1" fmla="*/ 357809 h 357809"/>
              <a:gd name="connsiteX2" fmla="*/ 1017767 w 1017767"/>
              <a:gd name="connsiteY2" fmla="*/ 357809 h 357809"/>
            </a:gdLst>
            <a:ahLst/>
            <a:cxnLst>
              <a:cxn ang="0">
                <a:pos x="connsiteX0" y="connsiteY0"/>
              </a:cxn>
              <a:cxn ang="0">
                <a:pos x="connsiteX1" y="connsiteY1"/>
              </a:cxn>
              <a:cxn ang="0">
                <a:pos x="connsiteX2" y="connsiteY2"/>
              </a:cxn>
            </a:cxnLst>
            <a:rect l="l" t="t" r="r" b="b"/>
            <a:pathLst>
              <a:path w="1017767" h="357809">
                <a:moveTo>
                  <a:pt x="0" y="0"/>
                </a:moveTo>
                <a:lnTo>
                  <a:pt x="0" y="357809"/>
                </a:lnTo>
                <a:lnTo>
                  <a:pt x="1017767" y="357809"/>
                </a:lnTo>
              </a:path>
            </a:pathLst>
          </a:cu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sp>
        <p:nvSpPr>
          <p:cNvPr id="2" name="TextBox 1"/>
          <p:cNvSpPr txBox="1"/>
          <p:nvPr/>
        </p:nvSpPr>
        <p:spPr>
          <a:xfrm>
            <a:off x="6658818" y="1323177"/>
            <a:ext cx="2429127" cy="338554"/>
          </a:xfrm>
          <a:prstGeom prst="rect">
            <a:avLst/>
          </a:prstGeom>
          <a:noFill/>
        </p:spPr>
        <p:txBody>
          <a:bodyPr wrap="none" rtlCol="0">
            <a:spAutoFit/>
          </a:bodyPr>
          <a:lstStyle/>
          <a:p>
            <a:r>
              <a:rPr lang="en-US" altLang="ko-KR" sz="1600" dirty="0" smtClean="0"/>
              <a:t>Flip-flops for fault injection</a:t>
            </a:r>
            <a:endParaRPr lang="ko-KR" altLang="en-US" sz="1600" dirty="0"/>
          </a:p>
        </p:txBody>
      </p:sp>
      <p:sp>
        <p:nvSpPr>
          <p:cNvPr id="48" name="TextBox 47"/>
          <p:cNvSpPr txBox="1"/>
          <p:nvPr/>
        </p:nvSpPr>
        <p:spPr>
          <a:xfrm>
            <a:off x="7058365" y="4206848"/>
            <a:ext cx="1592680" cy="338554"/>
          </a:xfrm>
          <a:prstGeom prst="rect">
            <a:avLst/>
          </a:prstGeom>
          <a:noFill/>
        </p:spPr>
        <p:txBody>
          <a:bodyPr wrap="none" rtlCol="0">
            <a:spAutoFit/>
          </a:bodyPr>
          <a:lstStyle/>
          <a:p>
            <a:r>
              <a:rPr lang="en-US" altLang="ko-KR" sz="1600" dirty="0" smtClean="0"/>
              <a:t>Unseen flip-flops</a:t>
            </a:r>
            <a:endParaRPr lang="ko-KR" altLang="en-US" sz="1600" dirty="0"/>
          </a:p>
        </p:txBody>
      </p:sp>
    </p:spTree>
    <p:extLst>
      <p:ext uri="{BB962C8B-B14F-4D97-AF65-F5344CB8AC3E}">
        <p14:creationId xmlns:p14="http://schemas.microsoft.com/office/powerpoint/2010/main" val="218569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a:t>
            </a:r>
            <a:r>
              <a:rPr kumimoji="0" lang="en-US" altLang="ko-KR" sz="2400" b="1" i="0" u="none" strike="noStrike" kern="1200" cap="none" spc="0" normalizeH="0" baseline="0" noProof="0" dirty="0">
                <a:ln>
                  <a:noFill/>
                </a:ln>
                <a:solidFill>
                  <a:prstClr val="white"/>
                </a:solidFill>
                <a:effectLst/>
                <a:uLnTx/>
                <a:uFillTx/>
                <a:latin typeface="Calibri" panose="020F0502020204030204"/>
                <a:ea typeface="+mj-ea"/>
                <a:cs typeface="+mj-cs"/>
              </a:rPr>
              <a:t>Accelerating Fault Injection by ML:</a:t>
            </a:r>
            <a:br>
              <a:rPr kumimoji="0" lang="en-US" altLang="ko-KR" sz="2400" b="1" i="0" u="none" strike="noStrike" kern="1200" cap="none" spc="0" normalizeH="0" baseline="0" noProof="0" dirty="0">
                <a:ln>
                  <a:noFill/>
                </a:ln>
                <a:solidFill>
                  <a:prstClr val="white"/>
                </a:solidFill>
                <a:effectLst/>
                <a:uLnTx/>
                <a:uFillTx/>
                <a:latin typeface="Calibri" panose="020F0502020204030204"/>
                <a:ea typeface="+mj-ea"/>
                <a:cs typeface="+mj-cs"/>
              </a:rPr>
            </a:br>
            <a:r>
              <a:rPr kumimoji="0" lang="en-US" altLang="ko-KR" sz="2400" b="1" i="0" u="none" strike="noStrike" kern="1200" cap="none" spc="0" normalizeH="0" baseline="0" noProof="0" dirty="0" smtClean="0">
                <a:ln>
                  <a:noFill/>
                </a:ln>
                <a:solidFill>
                  <a:prstClr val="white"/>
                </a:solidFill>
                <a:effectLst/>
                <a:uLnTx/>
                <a:uFillTx/>
                <a:latin typeface="Calibri" panose="020F0502020204030204"/>
                <a:ea typeface="+mj-ea"/>
                <a:cs typeface="+mj-cs"/>
              </a:rPr>
              <a:t>A-2) </a:t>
            </a:r>
            <a:r>
              <a:rPr kumimoji="0" lang="en-US" altLang="ko-KR" sz="2400" b="1" i="0" u="none" strike="noStrike" kern="1200" cap="none" spc="0" normalizeH="0" baseline="0" noProof="0" dirty="0" smtClean="0">
                <a:ln>
                  <a:noFill/>
                </a:ln>
                <a:solidFill>
                  <a:prstClr val="white"/>
                </a:solidFill>
                <a:effectLst/>
                <a:uLnTx/>
                <a:uFillTx/>
                <a:latin typeface="Calibri" panose="020F0502020204030204"/>
                <a:ea typeface="맑은 고딕" panose="020B0503020000020004" pitchFamily="50" charset="-127"/>
                <a:cs typeface="+mj-cs"/>
              </a:rPr>
              <a:t>Predicting </a:t>
            </a:r>
            <a:r>
              <a:rPr kumimoji="0" lang="en-US" altLang="ko-KR" sz="24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50" charset="-127"/>
                <a:cs typeface="+mj-cs"/>
              </a:rPr>
              <a:t>Fault Behaviors</a:t>
            </a:r>
            <a:endParaRPr lang="en-US" sz="3200" dirty="0"/>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8</a:t>
            </a:fld>
            <a:endParaRPr lang="en-US" noProof="1"/>
          </a:p>
        </p:txBody>
      </p:sp>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153619" y="816788"/>
            <a:ext cx="8817026" cy="3615910"/>
          </a:xfrm>
        </p:spPr>
        <p:txBody>
          <a:bodyPr>
            <a:normAutofit/>
          </a:bodyPr>
          <a:lstStyle/>
          <a:p>
            <a:r>
              <a:rPr lang="en-US" dirty="0"/>
              <a:t>Understanding Scale-dependent Soft-error Behavior of </a:t>
            </a:r>
            <a:br>
              <a:rPr lang="en-US" dirty="0"/>
            </a:br>
            <a:r>
              <a:rPr lang="en-US" dirty="0"/>
              <a:t>Scientific Applications </a:t>
            </a:r>
            <a:r>
              <a:rPr lang="en-US" baseline="30000" dirty="0"/>
              <a:t>[</a:t>
            </a:r>
            <a:r>
              <a:rPr lang="en-US" baseline="30000" dirty="0" err="1"/>
              <a:t>Kestor</a:t>
            </a:r>
            <a:r>
              <a:rPr lang="en-US" baseline="30000" dirty="0"/>
              <a:t> ‘18]</a:t>
            </a:r>
          </a:p>
          <a:p>
            <a:pPr lvl="1">
              <a:lnSpc>
                <a:spcPct val="85000"/>
              </a:lnSpc>
            </a:pPr>
            <a:r>
              <a:rPr lang="en-US" b="0" dirty="0" smtClean="0"/>
              <a:t>Motivation: In </a:t>
            </a:r>
            <a:r>
              <a:rPr lang="en-US" b="0" dirty="0"/>
              <a:t>large-scale </a:t>
            </a:r>
            <a:r>
              <a:rPr lang="en-US" b="0" dirty="0" smtClean="0"/>
              <a:t>system</a:t>
            </a:r>
            <a:r>
              <a:rPr lang="en-US" b="0" dirty="0" smtClean="0"/>
              <a:t>, </a:t>
            </a:r>
            <a:r>
              <a:rPr lang="en-US" b="0" dirty="0"/>
              <a:t>even </a:t>
            </a:r>
            <a:r>
              <a:rPr lang="en-US" b="0" dirty="0" smtClean="0"/>
              <a:t>few fault injections may </a:t>
            </a:r>
            <a:r>
              <a:rPr lang="en-US" b="0" dirty="0"/>
              <a:t>be </a:t>
            </a:r>
            <a:r>
              <a:rPr lang="en-US" b="0" dirty="0" smtClean="0"/>
              <a:t>slow</a:t>
            </a:r>
            <a:endParaRPr lang="en-US" b="0" dirty="0"/>
          </a:p>
          <a:p>
            <a:pPr lvl="2">
              <a:lnSpc>
                <a:spcPct val="85000"/>
              </a:lnSpc>
            </a:pPr>
            <a:r>
              <a:rPr lang="en-US" b="0" dirty="0" smtClean="0"/>
              <a:t>Idea) Collect data </a:t>
            </a:r>
            <a:r>
              <a:rPr lang="en-US" b="0" dirty="0"/>
              <a:t>at small </a:t>
            </a:r>
            <a:r>
              <a:rPr lang="en-US" b="0" dirty="0" smtClean="0"/>
              <a:t>scale to predict fault behavior at large scale</a:t>
            </a:r>
            <a:endParaRPr lang="en-US" b="0" dirty="0"/>
          </a:p>
        </p:txBody>
      </p:sp>
      <p:sp>
        <p:nvSpPr>
          <p:cNvPr id="22" name="TextBox 21">
            <a:extLst>
              <a:ext uri="{FF2B5EF4-FFF2-40B4-BE49-F238E27FC236}">
                <a16:creationId xmlns="" xmlns:a16="http://schemas.microsoft.com/office/drawing/2014/main" id="{C524E6CA-CD0A-954D-B58F-41607F0A4B26}"/>
              </a:ext>
            </a:extLst>
          </p:cNvPr>
          <p:cNvSpPr txBox="1"/>
          <p:nvPr/>
        </p:nvSpPr>
        <p:spPr>
          <a:xfrm>
            <a:off x="384209" y="3819315"/>
            <a:ext cx="1354455" cy="535531"/>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Fault </a:t>
            </a:r>
            <a: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injection at </a:t>
            </a:r>
            <a:r>
              <a:rPr kumimoji="0" lang="en-US" altLang="ko-KR"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small </a:t>
            </a:r>
            <a: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scale</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
        <p:nvSpPr>
          <p:cNvPr id="24" name="TextBox 23">
            <a:extLst>
              <a:ext uri="{FF2B5EF4-FFF2-40B4-BE49-F238E27FC236}">
                <a16:creationId xmlns="" xmlns:a16="http://schemas.microsoft.com/office/drawing/2014/main" id="{98096906-A6EE-C787-51DB-FE33894C25A4}"/>
              </a:ext>
            </a:extLst>
          </p:cNvPr>
          <p:cNvSpPr txBox="1"/>
          <p:nvPr/>
        </p:nvSpPr>
        <p:spPr>
          <a:xfrm>
            <a:off x="2958860" y="3819315"/>
            <a:ext cx="1854762" cy="757130"/>
          </a:xfrm>
          <a:prstGeom prst="rect">
            <a:avLst/>
          </a:prstGeom>
          <a:noFill/>
        </p:spPr>
        <p:txBody>
          <a:bodyPr wrap="square">
            <a:spAutoFit/>
          </a:bodyPr>
          <a:lstStyle/>
          <a:p>
            <a:pPr algn="ctr">
              <a:lnSpc>
                <a:spcPct val="90000"/>
              </a:lnSpc>
              <a:defRPr/>
            </a:pPr>
            <a:r>
              <a:rPr lang="en-US" altLang="ko-KR" sz="1600" dirty="0">
                <a:solidFill>
                  <a:prstClr val="black"/>
                </a:solidFill>
                <a:latin typeface="Calibri" panose="020F0502020204030204"/>
                <a:ea typeface="맑은 고딕" panose="020B0503020000020004" pitchFamily="50" charset="-127"/>
              </a:rPr>
              <a:t>Machine learning</a:t>
            </a:r>
            <a:br>
              <a:rPr lang="en-US" altLang="ko-KR" sz="1600" dirty="0">
                <a:solidFill>
                  <a:prstClr val="black"/>
                </a:solidFill>
                <a:latin typeface="Calibri" panose="020F0502020204030204"/>
                <a:ea typeface="맑은 고딕" panose="020B0503020000020004" pitchFamily="50" charset="-127"/>
              </a:rPr>
            </a:br>
            <a:r>
              <a:rPr lang="en-US" altLang="ko-KR" sz="1600" dirty="0">
                <a:solidFill>
                  <a:prstClr val="black"/>
                </a:solidFill>
                <a:latin typeface="Calibri" panose="020F0502020204030204"/>
                <a:ea typeface="맑은 고딕" panose="020B0503020000020004" pitchFamily="50" charset="-127"/>
              </a:rPr>
              <a:t>models with </a:t>
            </a:r>
            <a:br>
              <a:rPr lang="en-US" altLang="ko-KR" sz="1600" dirty="0">
                <a:solidFill>
                  <a:prstClr val="black"/>
                </a:solidFill>
                <a:latin typeface="Calibri" panose="020F0502020204030204"/>
                <a:ea typeface="맑은 고딕" panose="020B0503020000020004" pitchFamily="50" charset="-127"/>
              </a:rPr>
            </a:br>
            <a:r>
              <a:rPr lang="en-US" altLang="ko-KR" sz="1600" dirty="0">
                <a:solidFill>
                  <a:prstClr val="black"/>
                </a:solidFill>
                <a:latin typeface="Calibri" panose="020F0502020204030204"/>
                <a:ea typeface="맑은 고딕" panose="020B0503020000020004" pitchFamily="50" charset="-127"/>
              </a:rPr>
              <a:t>various algorithm</a:t>
            </a:r>
            <a:endParaRPr lang="ko-KR" altLang="en-US" sz="1600" dirty="0">
              <a:solidFill>
                <a:prstClr val="black"/>
              </a:solidFill>
              <a:latin typeface="Calibri" panose="020F0502020204030204"/>
              <a:ea typeface="맑은 고딕" panose="020B0503020000020004" pitchFamily="50" charset="-127"/>
            </a:endParaRPr>
          </a:p>
        </p:txBody>
      </p:sp>
      <p:grpSp>
        <p:nvGrpSpPr>
          <p:cNvPr id="76" name="그룹 75">
            <a:extLst>
              <a:ext uri="{FF2B5EF4-FFF2-40B4-BE49-F238E27FC236}">
                <a16:creationId xmlns="" xmlns:a16="http://schemas.microsoft.com/office/drawing/2014/main" id="{D34D0956-687B-1DB3-A196-10AF28437B69}"/>
              </a:ext>
            </a:extLst>
          </p:cNvPr>
          <p:cNvGrpSpPr/>
          <p:nvPr/>
        </p:nvGrpSpPr>
        <p:grpSpPr>
          <a:xfrm>
            <a:off x="3549856" y="2666779"/>
            <a:ext cx="730426" cy="1114888"/>
            <a:chOff x="4538216" y="2400300"/>
            <a:chExt cx="805309" cy="1229188"/>
          </a:xfrm>
        </p:grpSpPr>
        <p:sp>
          <p:nvSpPr>
            <p:cNvPr id="73" name="사각형: 둥근 모서리 72">
              <a:extLst>
                <a:ext uri="{FF2B5EF4-FFF2-40B4-BE49-F238E27FC236}">
                  <a16:creationId xmlns="" xmlns:a16="http://schemas.microsoft.com/office/drawing/2014/main" id="{043C3640-E02A-8158-0F1D-9D3DD291DCF0}"/>
                </a:ext>
              </a:extLst>
            </p:cNvPr>
            <p:cNvSpPr/>
            <p:nvPr/>
          </p:nvSpPr>
          <p:spPr>
            <a:xfrm>
              <a:off x="4833491" y="3048000"/>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sp>
          <p:nvSpPr>
            <p:cNvPr id="72" name="사각형: 둥근 모서리 71">
              <a:extLst>
                <a:ext uri="{FF2B5EF4-FFF2-40B4-BE49-F238E27FC236}">
                  <a16:creationId xmlns="" xmlns:a16="http://schemas.microsoft.com/office/drawing/2014/main" id="{C8850E22-1D78-7E44-5FE7-E07F553FC364}"/>
                </a:ext>
              </a:extLst>
            </p:cNvPr>
            <p:cNvSpPr/>
            <p:nvPr/>
          </p:nvSpPr>
          <p:spPr>
            <a:xfrm>
              <a:off x="4700141" y="2400300"/>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sp>
          <p:nvSpPr>
            <p:cNvPr id="70" name="사각형: 둥근 모서리 69">
              <a:extLst>
                <a:ext uri="{FF2B5EF4-FFF2-40B4-BE49-F238E27FC236}">
                  <a16:creationId xmlns="" xmlns:a16="http://schemas.microsoft.com/office/drawing/2014/main" id="{78045AF8-A5EC-9F99-D66E-F4A59D5D8BD1}"/>
                </a:ext>
              </a:extLst>
            </p:cNvPr>
            <p:cNvSpPr/>
            <p:nvPr/>
          </p:nvSpPr>
          <p:spPr>
            <a:xfrm>
              <a:off x="4538216" y="2676525"/>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sp>
          <p:nvSpPr>
            <p:cNvPr id="71" name="사각형: 둥근 모서리 70">
              <a:extLst>
                <a:ext uri="{FF2B5EF4-FFF2-40B4-BE49-F238E27FC236}">
                  <a16:creationId xmlns="" xmlns:a16="http://schemas.microsoft.com/office/drawing/2014/main" id="{546E06DC-3B09-F8AF-7FF9-AF0C256E8237}"/>
                </a:ext>
              </a:extLst>
            </p:cNvPr>
            <p:cNvSpPr/>
            <p:nvPr/>
          </p:nvSpPr>
          <p:spPr>
            <a:xfrm>
              <a:off x="4623941" y="3209925"/>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sp>
          <p:nvSpPr>
            <p:cNvPr id="74" name="사각형: 둥근 모서리 73">
              <a:extLst>
                <a:ext uri="{FF2B5EF4-FFF2-40B4-BE49-F238E27FC236}">
                  <a16:creationId xmlns="" xmlns:a16="http://schemas.microsoft.com/office/drawing/2014/main" id="{CEFC8EEC-61FF-BBB9-678B-059B1C8316A3}"/>
                </a:ext>
              </a:extLst>
            </p:cNvPr>
            <p:cNvSpPr/>
            <p:nvPr/>
          </p:nvSpPr>
          <p:spPr>
            <a:xfrm>
              <a:off x="5052566" y="3276600"/>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sp>
          <p:nvSpPr>
            <p:cNvPr id="75" name="사각형: 둥근 모서리 74">
              <a:extLst>
                <a:ext uri="{FF2B5EF4-FFF2-40B4-BE49-F238E27FC236}">
                  <a16:creationId xmlns="" xmlns:a16="http://schemas.microsoft.com/office/drawing/2014/main" id="{FB8027F5-B92A-BDC1-2904-4FEFE79E2F45}"/>
                </a:ext>
              </a:extLst>
            </p:cNvPr>
            <p:cNvSpPr/>
            <p:nvPr/>
          </p:nvSpPr>
          <p:spPr>
            <a:xfrm>
              <a:off x="5062091" y="2609850"/>
              <a:ext cx="281434" cy="35288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a:t>M</a:t>
              </a:r>
              <a:endParaRPr lang="ko-KR" altLang="en-US" dirty="0"/>
            </a:p>
          </p:txBody>
        </p:sp>
      </p:grpSp>
      <p:sp>
        <p:nvSpPr>
          <p:cNvPr id="7" name="TextBox 6">
            <a:extLst>
              <a:ext uri="{FF2B5EF4-FFF2-40B4-BE49-F238E27FC236}">
                <a16:creationId xmlns="" xmlns:a16="http://schemas.microsoft.com/office/drawing/2014/main" id="{17569CE2-4F35-09E9-C2E8-EC686096023B}"/>
              </a:ext>
            </a:extLst>
          </p:cNvPr>
          <p:cNvSpPr txBox="1"/>
          <p:nvPr/>
        </p:nvSpPr>
        <p:spPr>
          <a:xfrm>
            <a:off x="5981700" y="-3943"/>
            <a:ext cx="3192781" cy="466281"/>
          </a:xfrm>
          <a:prstGeom prst="rect">
            <a:avLst/>
          </a:prstGeom>
          <a:noFill/>
        </p:spPr>
        <p:txBody>
          <a:bodyPr wrap="square">
            <a:spAutoFit/>
          </a:bodyPr>
          <a:lstStyle/>
          <a:p>
            <a:pPr>
              <a:lnSpc>
                <a:spcPct val="90000"/>
              </a:lnSpc>
            </a:pPr>
            <a:r>
              <a:rPr lang="de-DE" altLang="ko-KR" sz="900" dirty="0">
                <a:solidFill>
                  <a:schemeClr val="bg1"/>
                </a:solidFill>
              </a:rPr>
              <a:t>[Kestor '18] Kestor, Gokcen, et al. Understanding scale-dependent soft-error behavior of scientific </a:t>
            </a:r>
            <a:r>
              <a:rPr lang="de-DE" altLang="ko-KR" sz="900" dirty="0" smtClean="0">
                <a:solidFill>
                  <a:schemeClr val="bg1"/>
                </a:solidFill>
              </a:rPr>
              <a:t>applications, CCGRID 2018</a:t>
            </a:r>
            <a:endParaRPr lang="de-DE" altLang="ko-KR" sz="900" dirty="0">
              <a:solidFill>
                <a:schemeClr val="bg1"/>
              </a:solidFill>
            </a:endParaRPr>
          </a:p>
        </p:txBody>
      </p:sp>
      <p:sp>
        <p:nvSpPr>
          <p:cNvPr id="94" name="사각형: 둥근 모서리 71">
            <a:extLst>
              <a:ext uri="{FF2B5EF4-FFF2-40B4-BE49-F238E27FC236}">
                <a16:creationId xmlns="" xmlns:a16="http://schemas.microsoft.com/office/drawing/2014/main" id="{C8850E22-1D78-7E44-5FE7-E07F553FC364}"/>
              </a:ext>
            </a:extLst>
          </p:cNvPr>
          <p:cNvSpPr/>
          <p:nvPr/>
        </p:nvSpPr>
        <p:spPr>
          <a:xfrm>
            <a:off x="165890" y="2965837"/>
            <a:ext cx="859825"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1 core</a:t>
            </a:r>
            <a:endParaRPr lang="ko-KR" altLang="en-US" sz="1600" dirty="0"/>
          </a:p>
        </p:txBody>
      </p:sp>
      <p:sp>
        <p:nvSpPr>
          <p:cNvPr id="95" name="사각형: 둥근 모서리 71">
            <a:extLst>
              <a:ext uri="{FF2B5EF4-FFF2-40B4-BE49-F238E27FC236}">
                <a16:creationId xmlns="" xmlns:a16="http://schemas.microsoft.com/office/drawing/2014/main" id="{C8850E22-1D78-7E44-5FE7-E07F553FC364}"/>
              </a:ext>
            </a:extLst>
          </p:cNvPr>
          <p:cNvSpPr/>
          <p:nvPr/>
        </p:nvSpPr>
        <p:spPr>
          <a:xfrm>
            <a:off x="161362" y="3299644"/>
            <a:ext cx="859825"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2 cores</a:t>
            </a:r>
            <a:endParaRPr lang="ko-KR" altLang="en-US" sz="1600" dirty="0"/>
          </a:p>
        </p:txBody>
      </p:sp>
      <p:sp>
        <p:nvSpPr>
          <p:cNvPr id="96" name="사각형: 둥근 모서리 71">
            <a:extLst>
              <a:ext uri="{FF2B5EF4-FFF2-40B4-BE49-F238E27FC236}">
                <a16:creationId xmlns="" xmlns:a16="http://schemas.microsoft.com/office/drawing/2014/main" id="{C8850E22-1D78-7E44-5FE7-E07F553FC364}"/>
              </a:ext>
            </a:extLst>
          </p:cNvPr>
          <p:cNvSpPr/>
          <p:nvPr/>
        </p:nvSpPr>
        <p:spPr>
          <a:xfrm>
            <a:off x="1137527" y="2965837"/>
            <a:ext cx="859825"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4 cores</a:t>
            </a:r>
            <a:endParaRPr lang="ko-KR" altLang="en-US" sz="1600" dirty="0"/>
          </a:p>
        </p:txBody>
      </p:sp>
      <p:sp>
        <p:nvSpPr>
          <p:cNvPr id="97" name="사각형: 둥근 모서리 71">
            <a:extLst>
              <a:ext uri="{FF2B5EF4-FFF2-40B4-BE49-F238E27FC236}">
                <a16:creationId xmlns="" xmlns:a16="http://schemas.microsoft.com/office/drawing/2014/main" id="{C8850E22-1D78-7E44-5FE7-E07F553FC364}"/>
              </a:ext>
            </a:extLst>
          </p:cNvPr>
          <p:cNvSpPr/>
          <p:nvPr/>
        </p:nvSpPr>
        <p:spPr>
          <a:xfrm>
            <a:off x="1132999" y="3299644"/>
            <a:ext cx="859825"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8 cores</a:t>
            </a:r>
            <a:endParaRPr lang="ko-KR" altLang="en-US" sz="1600" dirty="0"/>
          </a:p>
        </p:txBody>
      </p:sp>
      <p:sp>
        <p:nvSpPr>
          <p:cNvPr id="99" name="모서리가 둥근 직사각형 98"/>
          <p:cNvSpPr/>
          <p:nvPr/>
        </p:nvSpPr>
        <p:spPr>
          <a:xfrm>
            <a:off x="79512" y="2847125"/>
            <a:ext cx="2011679" cy="8017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98" name="번개 97">
            <a:extLst>
              <a:ext uri="{FF2B5EF4-FFF2-40B4-BE49-F238E27FC236}">
                <a16:creationId xmlns="" xmlns:a16="http://schemas.microsoft.com/office/drawing/2014/main" id="{1C420BC4-AD97-0230-631B-B1413FF7F8C5}"/>
              </a:ext>
            </a:extLst>
          </p:cNvPr>
          <p:cNvSpPr/>
          <p:nvPr/>
        </p:nvSpPr>
        <p:spPr>
          <a:xfrm flipH="1">
            <a:off x="1848825" y="2434611"/>
            <a:ext cx="482707" cy="482707"/>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 name="오른쪽 화살표 1"/>
          <p:cNvSpPr/>
          <p:nvPr/>
        </p:nvSpPr>
        <p:spPr>
          <a:xfrm>
            <a:off x="2305877" y="3053301"/>
            <a:ext cx="1017767"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0" name="TextBox 9"/>
          <p:cNvSpPr txBox="1"/>
          <p:nvPr/>
        </p:nvSpPr>
        <p:spPr>
          <a:xfrm>
            <a:off x="2361792" y="2541824"/>
            <a:ext cx="840999" cy="535531"/>
          </a:xfrm>
          <a:prstGeom prst="rect">
            <a:avLst/>
          </a:prstGeom>
          <a:noFill/>
        </p:spPr>
        <p:txBody>
          <a:bodyPr wrap="none" rtlCol="0">
            <a:spAutoFit/>
          </a:bodyPr>
          <a:lstStyle/>
          <a:p>
            <a:pPr algn="ctr">
              <a:lnSpc>
                <a:spcPct val="90000"/>
              </a:lnSpc>
              <a:defRPr/>
            </a:pPr>
            <a:r>
              <a:rPr lang="en-US" altLang="ko-KR" sz="1600" dirty="0">
                <a:solidFill>
                  <a:prstClr val="black"/>
                </a:solidFill>
                <a:latin typeface="Calibri" panose="020F0502020204030204"/>
                <a:ea typeface="맑은 고딕" panose="020B0503020000020004" pitchFamily="50" charset="-127"/>
              </a:rPr>
              <a:t>Training</a:t>
            </a:r>
            <a:br>
              <a:rPr lang="en-US" altLang="ko-KR" sz="1600" dirty="0">
                <a:solidFill>
                  <a:prstClr val="black"/>
                </a:solidFill>
                <a:latin typeface="Calibri" panose="020F0502020204030204"/>
                <a:ea typeface="맑은 고딕" panose="020B0503020000020004" pitchFamily="50" charset="-127"/>
              </a:rPr>
            </a:br>
            <a:r>
              <a:rPr lang="en-US" altLang="ko-KR" sz="1600" dirty="0">
                <a:solidFill>
                  <a:prstClr val="black"/>
                </a:solidFill>
                <a:latin typeface="Calibri" panose="020F0502020204030204"/>
                <a:ea typeface="맑은 고딕" panose="020B0503020000020004" pitchFamily="50" charset="-127"/>
              </a:rPr>
              <a:t>data</a:t>
            </a:r>
            <a:endParaRPr lang="ko-KR" altLang="en-US" sz="1600" dirty="0">
              <a:solidFill>
                <a:prstClr val="black"/>
              </a:solidFill>
              <a:latin typeface="Calibri" panose="020F0502020204030204"/>
              <a:ea typeface="맑은 고딕" panose="020B0503020000020004" pitchFamily="50" charset="-127"/>
            </a:endParaRPr>
          </a:p>
        </p:txBody>
      </p:sp>
      <p:sp>
        <p:nvSpPr>
          <p:cNvPr id="101" name="사각형: 둥근 모서리 82">
            <a:extLst>
              <a:ext uri="{FF2B5EF4-FFF2-40B4-BE49-F238E27FC236}">
                <a16:creationId xmlns="" xmlns:a16="http://schemas.microsoft.com/office/drawing/2014/main" id="{4842210E-21EA-7865-3C56-61544F976D0F}"/>
              </a:ext>
            </a:extLst>
          </p:cNvPr>
          <p:cNvSpPr/>
          <p:nvPr/>
        </p:nvSpPr>
        <p:spPr>
          <a:xfrm>
            <a:off x="6994472" y="3193197"/>
            <a:ext cx="390834" cy="490064"/>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400" dirty="0"/>
              <a:t>B</a:t>
            </a:r>
            <a:endParaRPr lang="ko-KR" altLang="en-US" sz="2400" dirty="0"/>
          </a:p>
        </p:txBody>
      </p:sp>
      <p:sp>
        <p:nvSpPr>
          <p:cNvPr id="102" name="TextBox 101">
            <a:extLst>
              <a:ext uri="{FF2B5EF4-FFF2-40B4-BE49-F238E27FC236}">
                <a16:creationId xmlns="" xmlns:a16="http://schemas.microsoft.com/office/drawing/2014/main" id="{2FCF75B6-7DBA-F5D3-03A2-D3A2A5E0DBB4}"/>
              </a:ext>
            </a:extLst>
          </p:cNvPr>
          <p:cNvSpPr txBox="1"/>
          <p:nvPr/>
        </p:nvSpPr>
        <p:spPr>
          <a:xfrm>
            <a:off x="6637756" y="3811322"/>
            <a:ext cx="1104266" cy="535531"/>
          </a:xfrm>
          <a:prstGeom prst="rect">
            <a:avLst/>
          </a:prstGeom>
          <a:noFill/>
        </p:spPr>
        <p:txBody>
          <a:bodyPr wrap="square">
            <a:spAutoFit/>
          </a:bodyPr>
          <a:lstStyle/>
          <a:p>
            <a:pPr marR="0" lvl="0" indent="0" algn="ctr" fontAlgn="auto">
              <a:lnSpc>
                <a:spcPct val="90000"/>
              </a:lnSpc>
              <a:spcBef>
                <a:spcPts val="0"/>
              </a:spcBef>
              <a:spcAft>
                <a:spcPts val="0"/>
              </a:spcAft>
              <a:buClrTx/>
              <a:buSzTx/>
              <a:buFontTx/>
              <a:buNone/>
              <a:tabLst/>
              <a:defRPr/>
            </a:pPr>
            <a:r>
              <a:rPr lang="en-US" altLang="ko-KR" sz="1600" dirty="0">
                <a:solidFill>
                  <a:prstClr val="black"/>
                </a:solidFill>
                <a:latin typeface="Calibri" panose="020F0502020204030204"/>
                <a:ea typeface="맑은 고딕" panose="020B0503020000020004" pitchFamily="50" charset="-127"/>
              </a:rPr>
              <a:t>Best model</a:t>
            </a:r>
            <a:endParaRPr lang="ko-KR" altLang="en-US" sz="1600" dirty="0">
              <a:solidFill>
                <a:prstClr val="black"/>
              </a:solidFill>
              <a:latin typeface="Calibri" panose="020F0502020204030204"/>
              <a:ea typeface="맑은 고딕" panose="020B0503020000020004" pitchFamily="50" charset="-127"/>
            </a:endParaRPr>
          </a:p>
        </p:txBody>
      </p:sp>
      <p:grpSp>
        <p:nvGrpSpPr>
          <p:cNvPr id="19" name="그룹 18"/>
          <p:cNvGrpSpPr/>
          <p:nvPr/>
        </p:nvGrpSpPr>
        <p:grpSpPr>
          <a:xfrm>
            <a:off x="4474335" y="2373287"/>
            <a:ext cx="2638703" cy="801750"/>
            <a:chOff x="4720874" y="2393180"/>
            <a:chExt cx="2638703" cy="801750"/>
          </a:xfrm>
        </p:grpSpPr>
        <p:sp>
          <p:nvSpPr>
            <p:cNvPr id="103" name="사각형: 둥근 모서리 71">
              <a:extLst>
                <a:ext uri="{FF2B5EF4-FFF2-40B4-BE49-F238E27FC236}">
                  <a16:creationId xmlns="" xmlns:a16="http://schemas.microsoft.com/office/drawing/2014/main" id="{C8850E22-1D78-7E44-5FE7-E07F553FC364}"/>
                </a:ext>
              </a:extLst>
            </p:cNvPr>
            <p:cNvSpPr/>
            <p:nvPr/>
          </p:nvSpPr>
          <p:spPr>
            <a:xfrm>
              <a:off x="4835955" y="2480015"/>
              <a:ext cx="920790"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16 cores</a:t>
              </a:r>
              <a:endParaRPr lang="ko-KR" altLang="en-US" sz="1600" dirty="0"/>
            </a:p>
          </p:txBody>
        </p:sp>
        <p:sp>
          <p:nvSpPr>
            <p:cNvPr id="104" name="사각형: 둥근 모서리 71">
              <a:extLst>
                <a:ext uri="{FF2B5EF4-FFF2-40B4-BE49-F238E27FC236}">
                  <a16:creationId xmlns="" xmlns:a16="http://schemas.microsoft.com/office/drawing/2014/main" id="{C8850E22-1D78-7E44-5FE7-E07F553FC364}"/>
                </a:ext>
              </a:extLst>
            </p:cNvPr>
            <p:cNvSpPr/>
            <p:nvPr/>
          </p:nvSpPr>
          <p:spPr>
            <a:xfrm>
              <a:off x="4835955" y="2825805"/>
              <a:ext cx="920790" cy="25670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a:t>
              </a:r>
              <a:endParaRPr lang="ko-KR" altLang="en-US" sz="1600" dirty="0"/>
            </a:p>
          </p:txBody>
        </p:sp>
        <p:sp>
          <p:nvSpPr>
            <p:cNvPr id="105" name="모서리가 둥근 직사각형 104"/>
            <p:cNvSpPr/>
            <p:nvPr/>
          </p:nvSpPr>
          <p:spPr>
            <a:xfrm>
              <a:off x="4720874" y="2393180"/>
              <a:ext cx="1123335" cy="80175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6" name="번개 105">
              <a:extLst>
                <a:ext uri="{FF2B5EF4-FFF2-40B4-BE49-F238E27FC236}">
                  <a16:creationId xmlns="" xmlns:a16="http://schemas.microsoft.com/office/drawing/2014/main" id="{1C420BC4-AD97-0230-631B-B1413FF7F8C5}"/>
                </a:ext>
              </a:extLst>
            </p:cNvPr>
            <p:cNvSpPr/>
            <p:nvPr/>
          </p:nvSpPr>
          <p:spPr>
            <a:xfrm flipH="1">
              <a:off x="5651018" y="2393180"/>
              <a:ext cx="482707" cy="482707"/>
            </a:xfrm>
            <a:prstGeom prst="lightningBolt">
              <a:avLst/>
            </a:prstGeom>
            <a:solidFill>
              <a:srgbClr val="FFC9C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7" name="TextBox 106">
              <a:extLst>
                <a:ext uri="{FF2B5EF4-FFF2-40B4-BE49-F238E27FC236}">
                  <a16:creationId xmlns="" xmlns:a16="http://schemas.microsoft.com/office/drawing/2014/main" id="{C524E6CA-CD0A-954D-B58F-41607F0A4B26}"/>
                </a:ext>
              </a:extLst>
            </p:cNvPr>
            <p:cNvSpPr txBox="1"/>
            <p:nvPr/>
          </p:nvSpPr>
          <p:spPr>
            <a:xfrm>
              <a:off x="6005122" y="2393180"/>
              <a:ext cx="1354455" cy="757130"/>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Test models</a:t>
              </a:r>
              <a:b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br>
              <a: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with FI at</a:t>
              </a:r>
              <a:b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br>
              <a:r>
                <a:rPr kumimoji="0" lang="en-US" altLang="ko-KR" sz="16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small scale</a:t>
              </a:r>
              <a:endParaRPr kumimoji="0" lang="ko-KR" altLang="en-US" sz="1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grpSp>
      <p:sp>
        <p:nvSpPr>
          <p:cNvPr id="108" name="오른쪽 화살표 107"/>
          <p:cNvSpPr/>
          <p:nvPr/>
        </p:nvSpPr>
        <p:spPr>
          <a:xfrm>
            <a:off x="4468295" y="3246933"/>
            <a:ext cx="2401632"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09" name="사각형: 둥근 모서리 71">
            <a:extLst>
              <a:ext uri="{FF2B5EF4-FFF2-40B4-BE49-F238E27FC236}">
                <a16:creationId xmlns="" xmlns:a16="http://schemas.microsoft.com/office/drawing/2014/main" id="{C8850E22-1D78-7E44-5FE7-E07F553FC364}"/>
              </a:ext>
            </a:extLst>
          </p:cNvPr>
          <p:cNvSpPr/>
          <p:nvPr/>
        </p:nvSpPr>
        <p:spPr>
          <a:xfrm>
            <a:off x="8181892" y="2735249"/>
            <a:ext cx="882594" cy="1358078"/>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4,096</a:t>
            </a:r>
            <a:br>
              <a:rPr lang="en-US" altLang="ko-KR" sz="1600" dirty="0" smtClean="0"/>
            </a:br>
            <a:r>
              <a:rPr lang="en-US" altLang="ko-KR" sz="1600" dirty="0" smtClean="0"/>
              <a:t>cores</a:t>
            </a:r>
            <a:br>
              <a:rPr lang="en-US" altLang="ko-KR" sz="1600" dirty="0" smtClean="0"/>
            </a:br>
            <a:r>
              <a:rPr lang="en-US" altLang="ko-KR" sz="1600" dirty="0" smtClean="0"/>
              <a:t>large scale system</a:t>
            </a:r>
            <a:endParaRPr lang="ko-KR" altLang="en-US" sz="1600" dirty="0"/>
          </a:p>
        </p:txBody>
      </p:sp>
      <p:sp>
        <p:nvSpPr>
          <p:cNvPr id="110" name="오른쪽 화살표 109"/>
          <p:cNvSpPr/>
          <p:nvPr/>
        </p:nvSpPr>
        <p:spPr>
          <a:xfrm>
            <a:off x="7555020" y="3246933"/>
            <a:ext cx="563261"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17" name="TextBox 116">
            <a:extLst>
              <a:ext uri="{FF2B5EF4-FFF2-40B4-BE49-F238E27FC236}">
                <a16:creationId xmlns="" xmlns:a16="http://schemas.microsoft.com/office/drawing/2014/main" id="{C524E6CA-CD0A-954D-B58F-41607F0A4B26}"/>
              </a:ext>
            </a:extLst>
          </p:cNvPr>
          <p:cNvSpPr txBox="1"/>
          <p:nvPr/>
        </p:nvSpPr>
        <p:spPr>
          <a:xfrm>
            <a:off x="7113038" y="2908170"/>
            <a:ext cx="1354455" cy="313932"/>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altLang="ko-KR" sz="160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Predict</a:t>
            </a:r>
            <a:endParaRPr kumimoji="0" lang="ko-KR" altLang="en-US" sz="160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53149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1">
            <a:extLst>
              <a:ext uri="{FF2B5EF4-FFF2-40B4-BE49-F238E27FC236}">
                <a16:creationId xmlns="" xmlns:a16="http://schemas.microsoft.com/office/drawing/2014/main" id="{CCE27740-BABF-F823-337E-5BC4946B26FD}"/>
              </a:ext>
            </a:extLst>
          </p:cNvPr>
          <p:cNvSpPr>
            <a:spLocks noGrp="1"/>
          </p:cNvSpPr>
          <p:nvPr>
            <p:ph idx="1"/>
          </p:nvPr>
        </p:nvSpPr>
        <p:spPr>
          <a:xfrm>
            <a:off x="115518" y="816788"/>
            <a:ext cx="9173261" cy="4006672"/>
          </a:xfrm>
        </p:spPr>
        <p:txBody>
          <a:bodyPr>
            <a:normAutofit/>
          </a:bodyPr>
          <a:lstStyle/>
          <a:p>
            <a:r>
              <a:rPr lang="en-US" altLang="ko-KR" dirty="0"/>
              <a:t>Machine Learning Models for GPU Error Prediction in a </a:t>
            </a:r>
            <a:br>
              <a:rPr lang="en-US" altLang="ko-KR" dirty="0"/>
            </a:br>
            <a:r>
              <a:rPr lang="en-US" altLang="ko-KR" dirty="0"/>
              <a:t>Large Scale HPC System</a:t>
            </a:r>
            <a:r>
              <a:rPr lang="en-US" altLang="ko-KR" baseline="30000" dirty="0"/>
              <a:t> [</a:t>
            </a:r>
            <a:r>
              <a:rPr lang="en-US" altLang="ko-KR" baseline="30000" dirty="0" err="1"/>
              <a:t>Nie</a:t>
            </a:r>
            <a:r>
              <a:rPr lang="en-US" altLang="ko-KR" baseline="30000" dirty="0"/>
              <a:t> ‘18</a:t>
            </a:r>
            <a:r>
              <a:rPr lang="en-US" altLang="ko-KR" baseline="30000" dirty="0" smtClean="0"/>
              <a:t>]</a:t>
            </a:r>
          </a:p>
          <a:p>
            <a:pPr lvl="1"/>
            <a:r>
              <a:rPr lang="en-US" altLang="ko-KR" b="0" dirty="0"/>
              <a:t>Goal) Analyzing </a:t>
            </a:r>
            <a:r>
              <a:rPr lang="en-US" altLang="ko-KR" b="0" dirty="0" smtClean="0"/>
              <a:t>six-month ECC data to train error occurrence classifier</a:t>
            </a:r>
            <a:endParaRPr lang="en-US" altLang="ko-KR" dirty="0"/>
          </a:p>
        </p:txBody>
      </p:sp>
      <p:sp>
        <p:nvSpPr>
          <p:cNvPr id="29" name="직사각형 28"/>
          <p:cNvSpPr/>
          <p:nvPr/>
        </p:nvSpPr>
        <p:spPr>
          <a:xfrm>
            <a:off x="153619" y="2099142"/>
            <a:ext cx="2417194" cy="1956021"/>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600"/>
          </a:p>
        </p:txBody>
      </p:sp>
      <p:sp>
        <p:nvSpPr>
          <p:cNvPr id="30" name="TextBox 29"/>
          <p:cNvSpPr txBox="1"/>
          <p:nvPr/>
        </p:nvSpPr>
        <p:spPr>
          <a:xfrm>
            <a:off x="335236" y="4063216"/>
            <a:ext cx="2053960" cy="584775"/>
          </a:xfrm>
          <a:prstGeom prst="rect">
            <a:avLst/>
          </a:prstGeom>
          <a:noFill/>
        </p:spPr>
        <p:txBody>
          <a:bodyPr wrap="none" rtlCol="0">
            <a:spAutoFit/>
          </a:bodyPr>
          <a:lstStyle/>
          <a:p>
            <a:pPr algn="ctr"/>
            <a:r>
              <a:rPr lang="en-US" altLang="ko-KR" sz="1600" dirty="0" smtClean="0"/>
              <a:t>HPC system</a:t>
            </a:r>
            <a:br>
              <a:rPr lang="en-US" altLang="ko-KR" sz="1600" dirty="0" smtClean="0"/>
            </a:br>
            <a:r>
              <a:rPr lang="en-US" altLang="ko-KR" sz="1600" dirty="0" smtClean="0"/>
              <a:t>(Titan supercomputer)</a:t>
            </a:r>
            <a:endParaRPr lang="ko-KR" altLang="en-US" sz="1600" dirty="0"/>
          </a:p>
        </p:txBody>
      </p:sp>
      <p:sp>
        <p:nvSpPr>
          <p:cNvPr id="3" name="Titel 2">
            <a:extLst>
              <a:ext uri="{FF2B5EF4-FFF2-40B4-BE49-F238E27FC236}">
                <a16:creationId xmlns="" xmlns:a16="http://schemas.microsoft.com/office/drawing/2014/main" id="{1E0EDDE1-A7E8-47B2-A9C8-9C90BF2DA7EE}"/>
              </a:ext>
            </a:extLst>
          </p:cNvPr>
          <p:cNvSpPr>
            <a:spLocks noGrp="1"/>
          </p:cNvSpPr>
          <p:nvPr>
            <p:ph type="title"/>
          </p:nvPr>
        </p:nvSpPr>
        <p:spPr/>
        <p:txBody>
          <a:bodyPr/>
          <a:lstStyle/>
          <a:p>
            <a:r>
              <a:rPr lang="en-US" altLang="ko-KR" sz="2400" dirty="0"/>
              <a:t>1. ML-based </a:t>
            </a:r>
            <a:r>
              <a:rPr lang="en-US" sz="2400" dirty="0"/>
              <a:t>Resiliency Analysis:</a:t>
            </a:r>
            <a:br>
              <a:rPr lang="en-US" sz="2400" dirty="0"/>
            </a:br>
            <a:r>
              <a:rPr lang="en-US" sz="2400" dirty="0" smtClean="0"/>
              <a:t>B-1) Analyzing </a:t>
            </a:r>
            <a:r>
              <a:rPr lang="en-US" sz="2400" dirty="0"/>
              <a:t>Huge Amount FI Data</a:t>
            </a:r>
          </a:p>
        </p:txBody>
      </p:sp>
      <p:sp>
        <p:nvSpPr>
          <p:cNvPr id="4" name="Datumsplatzhalter 3">
            <a:extLst>
              <a:ext uri="{FF2B5EF4-FFF2-40B4-BE49-F238E27FC236}">
                <a16:creationId xmlns="" xmlns:a16="http://schemas.microsoft.com/office/drawing/2014/main" id="{238ED465-1E00-4BD8-9924-F42480680030}"/>
              </a:ext>
            </a:extLst>
          </p:cNvPr>
          <p:cNvSpPr>
            <a:spLocks noGrp="1"/>
          </p:cNvSpPr>
          <p:nvPr>
            <p:ph type="dt" sz="half" idx="10"/>
          </p:nvPr>
        </p:nvSpPr>
        <p:spPr/>
        <p:txBody>
          <a:bodyPr/>
          <a:lstStyle/>
          <a:p>
            <a:fld id="{84175BF1-37F0-45AF-AE8E-509AB62BA502}" type="datetime3">
              <a:rPr lang="en-US" noProof="1" smtClean="0"/>
              <a:pPr/>
              <a:t>19 April 2023</a:t>
            </a:fld>
            <a:endParaRPr lang="en-US" noProof="1"/>
          </a:p>
        </p:txBody>
      </p:sp>
      <p:sp>
        <p:nvSpPr>
          <p:cNvPr id="5" name="Fußzeilenplatzhalter 4">
            <a:extLst>
              <a:ext uri="{FF2B5EF4-FFF2-40B4-BE49-F238E27FC236}">
                <a16:creationId xmlns="" xmlns:a16="http://schemas.microsoft.com/office/drawing/2014/main" id="{3AC9ABE8-B69F-4350-A4CF-11D254CECF7F}"/>
              </a:ext>
            </a:extLst>
          </p:cNvPr>
          <p:cNvSpPr>
            <a:spLocks noGrp="1"/>
          </p:cNvSpPr>
          <p:nvPr>
            <p:ph type="ftr" sz="quarter" idx="11"/>
          </p:nvPr>
        </p:nvSpPr>
        <p:spPr/>
        <p:txBody>
          <a:bodyPr/>
          <a:lstStyle/>
          <a:p>
            <a:r>
              <a:rPr lang="en-US" noProof="1" smtClean="0"/>
              <a:t>Hwisoo So, Yonsei &amp; ASU</a:t>
            </a:r>
            <a:endParaRPr lang="en-US" noProof="1"/>
          </a:p>
        </p:txBody>
      </p:sp>
      <p:sp>
        <p:nvSpPr>
          <p:cNvPr id="6" name="Foliennummernplatzhalter 5">
            <a:extLst>
              <a:ext uri="{FF2B5EF4-FFF2-40B4-BE49-F238E27FC236}">
                <a16:creationId xmlns="" xmlns:a16="http://schemas.microsoft.com/office/drawing/2014/main" id="{F46B9C5D-3690-4080-ADC4-B4DBF0810FD7}"/>
              </a:ext>
            </a:extLst>
          </p:cNvPr>
          <p:cNvSpPr>
            <a:spLocks noGrp="1"/>
          </p:cNvSpPr>
          <p:nvPr>
            <p:ph type="sldNum" sz="quarter" idx="12"/>
          </p:nvPr>
        </p:nvSpPr>
        <p:spPr/>
        <p:txBody>
          <a:bodyPr/>
          <a:lstStyle/>
          <a:p>
            <a:fld id="{22DECF6A-13F7-418C-BBFC-95033FFCD5F1}" type="slidenum">
              <a:rPr lang="en-US" noProof="1" smtClean="0"/>
              <a:pPr/>
              <a:t>9</a:t>
            </a:fld>
            <a:endParaRPr lang="en-US" noProof="1"/>
          </a:p>
        </p:txBody>
      </p:sp>
      <p:sp>
        <p:nvSpPr>
          <p:cNvPr id="7" name="TextBox 6">
            <a:extLst>
              <a:ext uri="{FF2B5EF4-FFF2-40B4-BE49-F238E27FC236}">
                <a16:creationId xmlns="" xmlns:a16="http://schemas.microsoft.com/office/drawing/2014/main" id="{2A2303E3-46D0-86B7-B685-3B37EE0BA9D8}"/>
              </a:ext>
            </a:extLst>
          </p:cNvPr>
          <p:cNvSpPr txBox="1"/>
          <p:nvPr/>
        </p:nvSpPr>
        <p:spPr>
          <a:xfrm>
            <a:off x="5220510" y="0"/>
            <a:ext cx="3994825" cy="341632"/>
          </a:xfrm>
          <a:prstGeom prst="rect">
            <a:avLst/>
          </a:prstGeom>
          <a:noFill/>
        </p:spPr>
        <p:txBody>
          <a:bodyPr wrap="square">
            <a:spAutoFit/>
          </a:bodyPr>
          <a:lstStyle/>
          <a:p>
            <a:pPr>
              <a:lnSpc>
                <a:spcPct val="90000"/>
              </a:lnSpc>
            </a:pPr>
            <a:r>
              <a:rPr lang="de-DE" altLang="ko-KR" sz="900" dirty="0">
                <a:solidFill>
                  <a:schemeClr val="bg1"/>
                </a:solidFill>
              </a:rPr>
              <a:t>[Nie '18] </a:t>
            </a:r>
            <a:r>
              <a:rPr lang="de-DE" altLang="ko-KR" sz="900" dirty="0" smtClean="0">
                <a:solidFill>
                  <a:schemeClr val="bg1"/>
                </a:solidFill>
              </a:rPr>
              <a:t>Nie, </a:t>
            </a:r>
            <a:r>
              <a:rPr lang="de-DE" altLang="ko-KR" sz="900" dirty="0">
                <a:solidFill>
                  <a:schemeClr val="bg1"/>
                </a:solidFill>
              </a:rPr>
              <a:t>Bin, et al. Machine learning models for GPU error prediction in a large scale HPC </a:t>
            </a:r>
            <a:r>
              <a:rPr lang="de-DE" altLang="ko-KR" sz="900" dirty="0" smtClean="0">
                <a:solidFill>
                  <a:schemeClr val="bg1"/>
                </a:solidFill>
              </a:rPr>
              <a:t>system</a:t>
            </a:r>
            <a:r>
              <a:rPr lang="de-DE" altLang="ko-KR" sz="900" dirty="0">
                <a:solidFill>
                  <a:schemeClr val="bg1"/>
                </a:solidFill>
              </a:rPr>
              <a:t>,</a:t>
            </a:r>
            <a:r>
              <a:rPr lang="de-DE" altLang="ko-KR" sz="900" dirty="0" smtClean="0">
                <a:solidFill>
                  <a:schemeClr val="bg1"/>
                </a:solidFill>
              </a:rPr>
              <a:t> DSN 2018</a:t>
            </a:r>
            <a:endParaRPr lang="de-DE" altLang="ko-KR" sz="900" dirty="0">
              <a:solidFill>
                <a:schemeClr val="bg1"/>
              </a:solidFill>
            </a:endParaRPr>
          </a:p>
        </p:txBody>
      </p:sp>
      <p:grpSp>
        <p:nvGrpSpPr>
          <p:cNvPr id="28" name="그룹 27"/>
          <p:cNvGrpSpPr/>
          <p:nvPr/>
        </p:nvGrpSpPr>
        <p:grpSpPr>
          <a:xfrm>
            <a:off x="328548" y="2226362"/>
            <a:ext cx="2224355" cy="1697407"/>
            <a:chOff x="336499" y="1876507"/>
            <a:chExt cx="2224355" cy="1697407"/>
          </a:xfrm>
        </p:grpSpPr>
        <p:grpSp>
          <p:nvGrpSpPr>
            <p:cNvPr id="2" name="그룹 1"/>
            <p:cNvGrpSpPr/>
            <p:nvPr/>
          </p:nvGrpSpPr>
          <p:grpSpPr>
            <a:xfrm>
              <a:off x="336499" y="1876507"/>
              <a:ext cx="1248355" cy="336222"/>
              <a:chOff x="0" y="1828799"/>
              <a:chExt cx="1470993" cy="336222"/>
            </a:xfrm>
          </p:grpSpPr>
          <p:sp>
            <p:nvSpPr>
              <p:cNvPr id="11" name="사각형: 둥근 모서리 71">
                <a:extLst>
                  <a:ext uri="{FF2B5EF4-FFF2-40B4-BE49-F238E27FC236}">
                    <a16:creationId xmlns="" xmlns:a16="http://schemas.microsoft.com/office/drawing/2014/main" id="{C8850E22-1D78-7E44-5FE7-E07F553FC364}"/>
                  </a:ext>
                </a:extLst>
              </p:cNvPr>
              <p:cNvSpPr/>
              <p:nvPr/>
            </p:nvSpPr>
            <p:spPr>
              <a:xfrm>
                <a:off x="77867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GPU</a:t>
                </a:r>
              </a:p>
            </p:txBody>
          </p:sp>
          <p:sp>
            <p:nvSpPr>
              <p:cNvPr id="16" name="사각형: 둥근 모서리 71">
                <a:extLst>
                  <a:ext uri="{FF2B5EF4-FFF2-40B4-BE49-F238E27FC236}">
                    <a16:creationId xmlns="" xmlns:a16="http://schemas.microsoft.com/office/drawing/2014/main" id="{C8850E22-1D78-7E44-5FE7-E07F553FC364}"/>
                  </a:ext>
                </a:extLst>
              </p:cNvPr>
              <p:cNvSpPr/>
              <p:nvPr/>
            </p:nvSpPr>
            <p:spPr>
              <a:xfrm>
                <a:off x="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CPU</a:t>
                </a:r>
              </a:p>
            </p:txBody>
          </p:sp>
        </p:grpSp>
        <p:grpSp>
          <p:nvGrpSpPr>
            <p:cNvPr id="17" name="그룹 16"/>
            <p:cNvGrpSpPr/>
            <p:nvPr/>
          </p:nvGrpSpPr>
          <p:grpSpPr>
            <a:xfrm>
              <a:off x="336499" y="2330235"/>
              <a:ext cx="1248355" cy="336222"/>
              <a:chOff x="0" y="1828799"/>
              <a:chExt cx="1470993" cy="336222"/>
            </a:xfrm>
          </p:grpSpPr>
          <p:sp>
            <p:nvSpPr>
              <p:cNvPr id="18" name="사각형: 둥근 모서리 71">
                <a:extLst>
                  <a:ext uri="{FF2B5EF4-FFF2-40B4-BE49-F238E27FC236}">
                    <a16:creationId xmlns="" xmlns:a16="http://schemas.microsoft.com/office/drawing/2014/main" id="{C8850E22-1D78-7E44-5FE7-E07F553FC364}"/>
                  </a:ext>
                </a:extLst>
              </p:cNvPr>
              <p:cNvSpPr/>
              <p:nvPr/>
            </p:nvSpPr>
            <p:spPr>
              <a:xfrm>
                <a:off x="77867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GPU</a:t>
                </a:r>
              </a:p>
            </p:txBody>
          </p:sp>
          <p:sp>
            <p:nvSpPr>
              <p:cNvPr id="19" name="사각형: 둥근 모서리 71">
                <a:extLst>
                  <a:ext uri="{FF2B5EF4-FFF2-40B4-BE49-F238E27FC236}">
                    <a16:creationId xmlns="" xmlns:a16="http://schemas.microsoft.com/office/drawing/2014/main" id="{C8850E22-1D78-7E44-5FE7-E07F553FC364}"/>
                  </a:ext>
                </a:extLst>
              </p:cNvPr>
              <p:cNvSpPr/>
              <p:nvPr/>
            </p:nvSpPr>
            <p:spPr>
              <a:xfrm>
                <a:off x="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CPU</a:t>
                </a:r>
              </a:p>
            </p:txBody>
          </p:sp>
        </p:grpSp>
        <p:grpSp>
          <p:nvGrpSpPr>
            <p:cNvPr id="20" name="그룹 19"/>
            <p:cNvGrpSpPr/>
            <p:nvPr/>
          </p:nvGrpSpPr>
          <p:grpSpPr>
            <a:xfrm>
              <a:off x="336499" y="2783963"/>
              <a:ext cx="1248355" cy="336222"/>
              <a:chOff x="0" y="1828799"/>
              <a:chExt cx="1470993" cy="336222"/>
            </a:xfrm>
          </p:grpSpPr>
          <p:sp>
            <p:nvSpPr>
              <p:cNvPr id="21" name="사각형: 둥근 모서리 71">
                <a:extLst>
                  <a:ext uri="{FF2B5EF4-FFF2-40B4-BE49-F238E27FC236}">
                    <a16:creationId xmlns="" xmlns:a16="http://schemas.microsoft.com/office/drawing/2014/main" id="{C8850E22-1D78-7E44-5FE7-E07F553FC364}"/>
                  </a:ext>
                </a:extLst>
              </p:cNvPr>
              <p:cNvSpPr/>
              <p:nvPr/>
            </p:nvSpPr>
            <p:spPr>
              <a:xfrm>
                <a:off x="77867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GPU</a:t>
                </a:r>
              </a:p>
            </p:txBody>
          </p:sp>
          <p:sp>
            <p:nvSpPr>
              <p:cNvPr id="22" name="사각형: 둥근 모서리 71">
                <a:extLst>
                  <a:ext uri="{FF2B5EF4-FFF2-40B4-BE49-F238E27FC236}">
                    <a16:creationId xmlns="" xmlns:a16="http://schemas.microsoft.com/office/drawing/2014/main" id="{C8850E22-1D78-7E44-5FE7-E07F553FC364}"/>
                  </a:ext>
                </a:extLst>
              </p:cNvPr>
              <p:cNvSpPr/>
              <p:nvPr/>
            </p:nvSpPr>
            <p:spPr>
              <a:xfrm>
                <a:off x="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CPU</a:t>
                </a:r>
              </a:p>
            </p:txBody>
          </p:sp>
        </p:grpSp>
        <p:grpSp>
          <p:nvGrpSpPr>
            <p:cNvPr id="23" name="그룹 22"/>
            <p:cNvGrpSpPr/>
            <p:nvPr/>
          </p:nvGrpSpPr>
          <p:grpSpPr>
            <a:xfrm>
              <a:off x="336499" y="3237692"/>
              <a:ext cx="1248355" cy="336222"/>
              <a:chOff x="0" y="1828799"/>
              <a:chExt cx="1470993" cy="336222"/>
            </a:xfrm>
          </p:grpSpPr>
          <p:sp>
            <p:nvSpPr>
              <p:cNvPr id="24" name="사각형: 둥근 모서리 71">
                <a:extLst>
                  <a:ext uri="{FF2B5EF4-FFF2-40B4-BE49-F238E27FC236}">
                    <a16:creationId xmlns="" xmlns:a16="http://schemas.microsoft.com/office/drawing/2014/main" id="{C8850E22-1D78-7E44-5FE7-E07F553FC364}"/>
                  </a:ext>
                </a:extLst>
              </p:cNvPr>
              <p:cNvSpPr/>
              <p:nvPr/>
            </p:nvSpPr>
            <p:spPr>
              <a:xfrm>
                <a:off x="77867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a:t>
                </a:r>
              </a:p>
            </p:txBody>
          </p:sp>
          <p:sp>
            <p:nvSpPr>
              <p:cNvPr id="25" name="사각형: 둥근 모서리 71">
                <a:extLst>
                  <a:ext uri="{FF2B5EF4-FFF2-40B4-BE49-F238E27FC236}">
                    <a16:creationId xmlns="" xmlns:a16="http://schemas.microsoft.com/office/drawing/2014/main" id="{C8850E22-1D78-7E44-5FE7-E07F553FC364}"/>
                  </a:ext>
                </a:extLst>
              </p:cNvPr>
              <p:cNvSpPr/>
              <p:nvPr/>
            </p:nvSpPr>
            <p:spPr>
              <a:xfrm>
                <a:off x="0" y="1828799"/>
                <a:ext cx="692323" cy="336222"/>
              </a:xfrm>
              <a:prstGeom prst="round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t>…</a:t>
                </a:r>
              </a:p>
            </p:txBody>
          </p:sp>
        </p:grpSp>
        <p:sp>
          <p:nvSpPr>
            <p:cNvPr id="26" name="TextBox 25"/>
            <p:cNvSpPr txBox="1"/>
            <p:nvPr/>
          </p:nvSpPr>
          <p:spPr>
            <a:xfrm>
              <a:off x="1733384" y="2534680"/>
              <a:ext cx="827470" cy="369332"/>
            </a:xfrm>
            <a:prstGeom prst="rect">
              <a:avLst/>
            </a:prstGeom>
            <a:noFill/>
          </p:spPr>
          <p:txBody>
            <a:bodyPr wrap="none" rtlCol="0">
              <a:spAutoFit/>
            </a:bodyPr>
            <a:lstStyle/>
            <a:p>
              <a:pPr algn="ctr"/>
              <a:r>
                <a:rPr lang="en-US" altLang="ko-KR" dirty="0" smtClean="0"/>
                <a:t>18,688</a:t>
              </a:r>
              <a:endParaRPr lang="ko-KR" altLang="en-US" dirty="0"/>
            </a:p>
          </p:txBody>
        </p:sp>
        <p:sp>
          <p:nvSpPr>
            <p:cNvPr id="27" name="오른쪽 대괄호 26"/>
            <p:cNvSpPr/>
            <p:nvPr/>
          </p:nvSpPr>
          <p:spPr>
            <a:xfrm>
              <a:off x="1606163" y="1892410"/>
              <a:ext cx="127221" cy="1653872"/>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31" name="오른쪽 화살표 30"/>
          <p:cNvSpPr/>
          <p:nvPr/>
        </p:nvSpPr>
        <p:spPr>
          <a:xfrm>
            <a:off x="2729839" y="2848201"/>
            <a:ext cx="506342" cy="3746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33" name="순서도: 자기 디스크 32">
            <a:extLst>
              <a:ext uri="{FF2B5EF4-FFF2-40B4-BE49-F238E27FC236}">
                <a16:creationId xmlns="" xmlns:a16="http://schemas.microsoft.com/office/drawing/2014/main" id="{74FA7327-CAC9-652A-56D2-0BDD986271E4}"/>
              </a:ext>
            </a:extLst>
          </p:cNvPr>
          <p:cNvSpPr/>
          <p:nvPr/>
        </p:nvSpPr>
        <p:spPr>
          <a:xfrm>
            <a:off x="3383070" y="2027580"/>
            <a:ext cx="1074464" cy="2099144"/>
          </a:xfrm>
          <a:prstGeom prst="flowChartMagneticDisk">
            <a:avLst/>
          </a:prstGeom>
          <a:solidFill>
            <a:srgbClr val="81B2D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ko-KR" dirty="0" smtClean="0"/>
          </a:p>
          <a:p>
            <a:pPr algn="ctr"/>
            <a:r>
              <a:rPr lang="en-US" altLang="ko-KR" dirty="0" smtClean="0"/>
              <a:t>Six-months</a:t>
            </a:r>
            <a:endParaRPr lang="en-US" altLang="ko-KR" dirty="0"/>
          </a:p>
          <a:p>
            <a:pPr algn="ctr"/>
            <a:r>
              <a:rPr lang="en-US" altLang="ko-KR" dirty="0"/>
              <a:t>ECC logs</a:t>
            </a:r>
            <a:br>
              <a:rPr lang="en-US" altLang="ko-KR" dirty="0"/>
            </a:br>
            <a:r>
              <a:rPr lang="en-US" altLang="ko-KR" dirty="0"/>
              <a:t>of GPUs</a:t>
            </a:r>
            <a:endParaRPr lang="ko-KR" altLang="en-US" dirty="0"/>
          </a:p>
        </p:txBody>
      </p:sp>
      <p:sp>
        <p:nvSpPr>
          <p:cNvPr id="35" name="직사각형 34"/>
          <p:cNvSpPr/>
          <p:nvPr/>
        </p:nvSpPr>
        <p:spPr>
          <a:xfrm>
            <a:off x="4553611" y="1916261"/>
            <a:ext cx="1832776" cy="1477328"/>
          </a:xfrm>
          <a:prstGeom prst="rect">
            <a:avLst/>
          </a:prstGeom>
        </p:spPr>
        <p:txBody>
          <a:bodyPr wrap="square">
            <a:spAutoFit/>
          </a:bodyPr>
          <a:lstStyle/>
          <a:p>
            <a:pPr marL="0" lvl="3" algn="ctr"/>
            <a:r>
              <a:rPr lang="en-US" altLang="ko-KR" dirty="0" smtClean="0"/>
              <a:t>Train with</a:t>
            </a:r>
          </a:p>
          <a:p>
            <a:pPr marL="0" lvl="3" indent="-285750">
              <a:buFont typeface="Arial" panose="020B0604020202020204" pitchFamily="34" charset="0"/>
              <a:buChar char="•"/>
            </a:pPr>
            <a:r>
              <a:rPr lang="en-US" altLang="ko-KR" dirty="0" smtClean="0"/>
              <a:t>Temperature</a:t>
            </a:r>
          </a:p>
          <a:p>
            <a:pPr marL="0" lvl="3" indent="-285750">
              <a:buFont typeface="Arial" panose="020B0604020202020204" pitchFamily="34" charset="0"/>
              <a:buChar char="•"/>
            </a:pPr>
            <a:r>
              <a:rPr lang="en-US" altLang="ko-KR" dirty="0" smtClean="0"/>
              <a:t>Power</a:t>
            </a:r>
          </a:p>
          <a:p>
            <a:pPr marL="0" lvl="3" indent="-285750">
              <a:buFont typeface="Arial" panose="020B0604020202020204" pitchFamily="34" charset="0"/>
              <a:buChar char="•"/>
            </a:pPr>
            <a:r>
              <a:rPr lang="en-US" altLang="ko-KR" dirty="0" smtClean="0"/>
              <a:t>App info</a:t>
            </a:r>
          </a:p>
          <a:p>
            <a:pPr marL="0" lvl="3" indent="-285750">
              <a:buFont typeface="Arial" panose="020B0604020202020204" pitchFamily="34" charset="0"/>
              <a:buChar char="•"/>
            </a:pPr>
            <a:r>
              <a:rPr lang="en-US" altLang="ko-KR" dirty="0" smtClean="0"/>
              <a:t>Error </a:t>
            </a:r>
            <a:r>
              <a:rPr lang="en-US" altLang="ko-KR" dirty="0"/>
              <a:t>history</a:t>
            </a:r>
          </a:p>
        </p:txBody>
      </p:sp>
      <p:sp>
        <p:nvSpPr>
          <p:cNvPr id="36" name="평행 사변형 35">
            <a:extLst>
              <a:ext uri="{FF2B5EF4-FFF2-40B4-BE49-F238E27FC236}">
                <a16:creationId xmlns="" xmlns:a16="http://schemas.microsoft.com/office/drawing/2014/main" id="{1FC5A914-74BF-0937-46C7-67F618C9D2D2}"/>
              </a:ext>
            </a:extLst>
          </p:cNvPr>
          <p:cNvSpPr/>
          <p:nvPr/>
        </p:nvSpPr>
        <p:spPr>
          <a:xfrm>
            <a:off x="6942151" y="2148248"/>
            <a:ext cx="1455523" cy="1013354"/>
          </a:xfrm>
          <a:prstGeom prst="parallelogram">
            <a:avLst/>
          </a:prstGeom>
          <a:ln w="19050"/>
        </p:spPr>
        <p:style>
          <a:lnRef idx="2">
            <a:schemeClr val="dk1"/>
          </a:lnRef>
          <a:fillRef idx="1">
            <a:schemeClr val="lt1"/>
          </a:fillRef>
          <a:effectRef idx="0">
            <a:schemeClr val="dk1"/>
          </a:effectRef>
          <a:fontRef idx="minor">
            <a:schemeClr val="dk1"/>
          </a:fontRef>
        </p:style>
        <p:txBody>
          <a:bodyPr wrap="none" lIns="0" rIns="0" rtlCol="0" anchor="ctr"/>
          <a:lstStyle/>
          <a:p>
            <a:pPr algn="ctr">
              <a:lnSpc>
                <a:spcPct val="90000"/>
              </a:lnSpc>
            </a:pPr>
            <a:r>
              <a:rPr lang="en-US" altLang="ko-KR" dirty="0"/>
              <a:t>Two-class</a:t>
            </a:r>
            <a:br>
              <a:rPr lang="en-US" altLang="ko-KR" dirty="0"/>
            </a:br>
            <a:r>
              <a:rPr lang="en-US" altLang="ko-KR" dirty="0"/>
              <a:t>classifier</a:t>
            </a:r>
            <a:endParaRPr lang="ko-KR" altLang="en-US" dirty="0"/>
          </a:p>
        </p:txBody>
      </p:sp>
      <p:sp>
        <p:nvSpPr>
          <p:cNvPr id="37" name="자유형 36"/>
          <p:cNvSpPr/>
          <p:nvPr/>
        </p:nvSpPr>
        <p:spPr>
          <a:xfrm>
            <a:off x="4476586" y="2647784"/>
            <a:ext cx="2361537" cy="898498"/>
          </a:xfrm>
          <a:custGeom>
            <a:avLst/>
            <a:gdLst>
              <a:gd name="connsiteX0" fmla="*/ 0 w 2361537"/>
              <a:gd name="connsiteY0" fmla="*/ 898498 h 898498"/>
              <a:gd name="connsiteX1" fmla="*/ 1876508 w 2361537"/>
              <a:gd name="connsiteY1" fmla="*/ 898498 h 898498"/>
              <a:gd name="connsiteX2" fmla="*/ 1876508 w 2361537"/>
              <a:gd name="connsiteY2" fmla="*/ 0 h 898498"/>
              <a:gd name="connsiteX3" fmla="*/ 2361537 w 2361537"/>
              <a:gd name="connsiteY3" fmla="*/ 0 h 898498"/>
            </a:gdLst>
            <a:ahLst/>
            <a:cxnLst>
              <a:cxn ang="0">
                <a:pos x="connsiteX0" y="connsiteY0"/>
              </a:cxn>
              <a:cxn ang="0">
                <a:pos x="connsiteX1" y="connsiteY1"/>
              </a:cxn>
              <a:cxn ang="0">
                <a:pos x="connsiteX2" y="connsiteY2"/>
              </a:cxn>
              <a:cxn ang="0">
                <a:pos x="connsiteX3" y="connsiteY3"/>
              </a:cxn>
            </a:cxnLst>
            <a:rect l="l" t="t" r="r" b="b"/>
            <a:pathLst>
              <a:path w="2361537" h="898498">
                <a:moveTo>
                  <a:pt x="0" y="898498"/>
                </a:moveTo>
                <a:lnTo>
                  <a:pt x="1876508" y="898498"/>
                </a:lnTo>
                <a:lnTo>
                  <a:pt x="1876508" y="0"/>
                </a:lnTo>
                <a:lnTo>
                  <a:pt x="2361537" y="0"/>
                </a:lnTo>
              </a:path>
            </a:pathLst>
          </a:cu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solidFill>
            </a:endParaRPr>
          </a:p>
        </p:txBody>
      </p:sp>
      <p:cxnSp>
        <p:nvCxnSpPr>
          <p:cNvPr id="39" name="직선 화살표 연결선 38"/>
          <p:cNvCxnSpPr/>
          <p:nvPr/>
        </p:nvCxnSpPr>
        <p:spPr>
          <a:xfrm>
            <a:off x="7526265" y="3161602"/>
            <a:ext cx="0" cy="7345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직사각형 40"/>
          <p:cNvSpPr/>
          <p:nvPr/>
        </p:nvSpPr>
        <p:spPr>
          <a:xfrm>
            <a:off x="5517059" y="4074160"/>
            <a:ext cx="3220542" cy="53848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Turn off ECC of target GPU</a:t>
            </a:r>
            <a:endParaRPr lang="ko-KR" altLang="en-US" dirty="0"/>
          </a:p>
        </p:txBody>
      </p:sp>
      <p:sp>
        <p:nvSpPr>
          <p:cNvPr id="43" name="TextBox 42"/>
          <p:cNvSpPr txBox="1"/>
          <p:nvPr/>
        </p:nvSpPr>
        <p:spPr>
          <a:xfrm>
            <a:off x="7665936" y="3229250"/>
            <a:ext cx="1549399" cy="646331"/>
          </a:xfrm>
          <a:prstGeom prst="rect">
            <a:avLst/>
          </a:prstGeom>
          <a:noFill/>
        </p:spPr>
        <p:txBody>
          <a:bodyPr wrap="square" rtlCol="0">
            <a:spAutoFit/>
          </a:bodyPr>
          <a:lstStyle/>
          <a:p>
            <a:r>
              <a:rPr lang="en-US" altLang="ko-KR" dirty="0" smtClean="0"/>
              <a:t>If an error is</a:t>
            </a:r>
            <a:br>
              <a:rPr lang="en-US" altLang="ko-KR" dirty="0" smtClean="0"/>
            </a:br>
            <a:r>
              <a:rPr lang="en-US" altLang="ko-KR" dirty="0" smtClean="0"/>
              <a:t>not predicted</a:t>
            </a:r>
            <a:endParaRPr lang="ko-KR" altLang="en-US" dirty="0"/>
          </a:p>
        </p:txBody>
      </p:sp>
    </p:spTree>
    <p:extLst>
      <p:ext uri="{BB962C8B-B14F-4D97-AF65-F5344CB8AC3E}">
        <p14:creationId xmlns:p14="http://schemas.microsoft.com/office/powerpoint/2010/main" val="18947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e7a3f07-f920-473d-8ace-d059ac70c890">
      <Terms xmlns="http://schemas.microsoft.com/office/infopath/2007/PartnerControls"/>
    </lcf76f155ced4ddcb4097134ff3c332f>
    <TaxCatchAll xmlns="6325b798-e2ef-461c-873a-7c2c81cc8c4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C8DA6DED8164D469DB2972074859B57" ma:contentTypeVersion="16" ma:contentTypeDescription="Ein neues Dokument erstellen." ma:contentTypeScope="" ma:versionID="8d3ffac13d2fea13086980960e3ead27">
  <xsd:schema xmlns:xsd="http://www.w3.org/2001/XMLSchema" xmlns:xs="http://www.w3.org/2001/XMLSchema" xmlns:p="http://schemas.microsoft.com/office/2006/metadata/properties" xmlns:ns2="ee7a3f07-f920-473d-8ace-d059ac70c890" xmlns:ns3="6325b798-e2ef-461c-873a-7c2c81cc8c46" targetNamespace="http://schemas.microsoft.com/office/2006/metadata/properties" ma:root="true" ma:fieldsID="74150952300ca11209b44fef966e0072" ns2:_="" ns3:_="">
    <xsd:import namespace="ee7a3f07-f920-473d-8ace-d059ac70c890"/>
    <xsd:import namespace="6325b798-e2ef-461c-873a-7c2c81cc8c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7a3f07-f920-473d-8ace-d059ac70c8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731c44e6-fe3a-48e4-b4a0-d2a855a599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325b798-e2ef-461c-873a-7c2c81cc8c46"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2a45c57e-e85f-475b-a3f8-85b290db80cb}" ma:internalName="TaxCatchAll" ma:showField="CatchAllData" ma:web="6325b798-e2ef-461c-873a-7c2c81cc8c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54B396-DF7B-4906-9868-BD0EC77F939F}">
  <ds:schemaRefs>
    <ds:schemaRef ds:uri="http://schemas.microsoft.com/sharepoint/v3/contenttype/forms"/>
  </ds:schemaRefs>
</ds:datastoreItem>
</file>

<file path=customXml/itemProps2.xml><?xml version="1.0" encoding="utf-8"?>
<ds:datastoreItem xmlns:ds="http://schemas.openxmlformats.org/officeDocument/2006/customXml" ds:itemID="{EB843148-A36E-4059-B061-760DFF98B99E}">
  <ds:schemaRefs>
    <ds:schemaRef ds:uri="http://purl.org/dc/dcmitype/"/>
    <ds:schemaRef ds:uri="ee7a3f07-f920-473d-8ace-d059ac70c890"/>
    <ds:schemaRef ds:uri="http://purl.org/dc/elements/1.1/"/>
    <ds:schemaRef ds:uri="http://purl.org/dc/terms/"/>
    <ds:schemaRef ds:uri="http://schemas.openxmlformats.org/package/2006/metadata/core-properties"/>
    <ds:schemaRef ds:uri="http://schemas.microsoft.com/office/2006/metadata/properties"/>
    <ds:schemaRef ds:uri="6325b798-e2ef-461c-873a-7c2c81cc8c46"/>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97EADFF5-7707-47A3-A8A2-7D61D4A37C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7a3f07-f920-473d-8ace-d059ac70c890"/>
    <ds:schemaRef ds:uri="6325b798-e2ef-461c-873a-7c2c81cc8c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6962</TotalTime>
  <Words>3319</Words>
  <Application>Microsoft Office PowerPoint</Application>
  <PresentationFormat>화면 슬라이드 쇼(16:9)</PresentationFormat>
  <Paragraphs>591</Paragraphs>
  <Slides>22</Slides>
  <Notes>22</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22</vt:i4>
      </vt:variant>
    </vt:vector>
  </HeadingPairs>
  <TitlesOfParts>
    <vt:vector size="28" baseType="lpstr">
      <vt:lpstr>Arial</vt:lpstr>
      <vt:lpstr>Cambria Math</vt:lpstr>
      <vt:lpstr>맑은 고딕</vt:lpstr>
      <vt:lpstr>Wingdings</vt:lpstr>
      <vt:lpstr>Calibri</vt:lpstr>
      <vt:lpstr>Office Theme</vt:lpstr>
      <vt:lpstr>Learning-based Modeling and Improving Architectural Reliability</vt:lpstr>
      <vt:lpstr>Efficient Architectural Reliability Improvement</vt:lpstr>
      <vt:lpstr>Machine Learning Can Help Architectural Reliability Modeling</vt:lpstr>
      <vt:lpstr>Machine Learning Can Help Architectural Reliability Improvement</vt:lpstr>
      <vt:lpstr>Machine Learning Can Support Architectural Reliability</vt:lpstr>
      <vt:lpstr>Agenda</vt:lpstr>
      <vt:lpstr>1. Accelerating Fault Injection by ML: A-1) Training Vulnerable Flip-flops</vt:lpstr>
      <vt:lpstr>1. Accelerating Fault Injection by ML: A-2) Predicting Fault Behaviors</vt:lpstr>
      <vt:lpstr>1. ML-based Resiliency Analysis: B-1) Analyzing Huge Amount FI Data</vt:lpstr>
      <vt:lpstr>1. ML-based Resiliency Analysis: B-2) Analyzing Huge Amount FI Data</vt:lpstr>
      <vt:lpstr>1. ML-based Resiliency Analysis: B-3) GATPS (1/2)</vt:lpstr>
      <vt:lpstr>1. ML-based Resiliency Analysis: B-3) GATPS (2/2)</vt:lpstr>
      <vt:lpstr>Agenda</vt:lpstr>
      <vt:lpstr>2. ML-based Selective Protection: C-1) IPAS (1/2)</vt:lpstr>
      <vt:lpstr>2. ML-based Selective Protection: C-1) IPAS (2/2)</vt:lpstr>
      <vt:lpstr>2. ML-based Selective Protection: C-2) Selective Memristor Protection (1/2)</vt:lpstr>
      <vt:lpstr>2. ML-based Selective Protection: C-2) Selective Memristor Protection (2/2)</vt:lpstr>
      <vt:lpstr>2. ML-based Symptom-based Protection: D-1) EDMN (1/2)</vt:lpstr>
      <vt:lpstr>2. ML-based Symptom-based Protection: D-1) EDMN (2/2)</vt:lpstr>
      <vt:lpstr>2. ML-based Symptom-based Protection: D-2) WarningNet (1/2)</vt:lpstr>
      <vt:lpstr>2. ML-based Symptom-based Protection: D-2) WarningNet (2/2)</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DATE Conference Template</dc:title>
  <dc:creator>Anja Zeun</dc:creator>
  <cp:lastModifiedBy>SoHwisoo</cp:lastModifiedBy>
  <cp:revision>366</cp:revision>
  <dcterms:created xsi:type="dcterms:W3CDTF">2016-09-12T10:42:56Z</dcterms:created>
  <dcterms:modified xsi:type="dcterms:W3CDTF">2023-04-19T07:20:07Z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0x010100DC8DA6DED8164D469DB2972074859B57</vt:lpwstr>
  </property>
  <property fmtid="{D5CDD505-2E9C-101B-9397-08002B2CF9AE}" pid="3" name="Order">
    <vt:r8>3042600</vt:r8>
  </property>
  <property fmtid="{D5CDD505-2E9C-101B-9397-08002B2CF9AE}" pid="4" name="MediaServiceImageTags">
    <vt:lpwstr/>
  </property>
</Properties>
</file>