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2" r:id="rId2"/>
    <p:sldMasterId id="2147483670" r:id="rId3"/>
  </p:sldMasterIdLst>
  <p:notesMasterIdLst>
    <p:notesMasterId r:id="rId25"/>
  </p:notesMasterIdLst>
  <p:sldIdLst>
    <p:sldId id="256" r:id="rId4"/>
    <p:sldId id="282" r:id="rId5"/>
    <p:sldId id="298" r:id="rId6"/>
    <p:sldId id="285" r:id="rId7"/>
    <p:sldId id="260" r:id="rId8"/>
    <p:sldId id="301" r:id="rId9"/>
    <p:sldId id="295" r:id="rId10"/>
    <p:sldId id="296" r:id="rId11"/>
    <p:sldId id="299" r:id="rId12"/>
    <p:sldId id="300" r:id="rId13"/>
    <p:sldId id="307" r:id="rId14"/>
    <p:sldId id="305" r:id="rId15"/>
    <p:sldId id="308" r:id="rId16"/>
    <p:sldId id="294" r:id="rId17"/>
    <p:sldId id="293" r:id="rId18"/>
    <p:sldId id="292" r:id="rId19"/>
    <p:sldId id="309" r:id="rId20"/>
    <p:sldId id="291" r:id="rId21"/>
    <p:sldId id="290" r:id="rId22"/>
    <p:sldId id="303" r:id="rId23"/>
    <p:sldId id="30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0"/>
    <a:srgbClr val="474748"/>
    <a:srgbClr val="191919"/>
    <a:srgbClr val="F2F2F2"/>
    <a:srgbClr val="001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D7A98E-C719-9D4C-9C02-C65997E4A9AC}" v="9" dt="2024-09-17T23:03:02.7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2"/>
    <p:restoredTop sz="72002"/>
  </p:normalViewPr>
  <p:slideViewPr>
    <p:cSldViewPr snapToGrid="0">
      <p:cViewPr varScale="1">
        <p:scale>
          <a:sx n="109" d="100"/>
          <a:sy n="109" d="100"/>
        </p:scale>
        <p:origin x="1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ustubh Harapanahalli (Student)" userId="04cda4a3-e969-49ba-a397-03da44c9b5b1" providerId="ADAL" clId="{02D7A98E-C719-9D4C-9C02-C65997E4A9AC}"/>
    <pc:docChg chg="undo custSel addSld modSld">
      <pc:chgData name="Kaustubh Harapanahalli (Student)" userId="04cda4a3-e969-49ba-a397-03da44c9b5b1" providerId="ADAL" clId="{02D7A98E-C719-9D4C-9C02-C65997E4A9AC}" dt="2024-09-17T23:12:22.148" v="400" actId="1076"/>
      <pc:docMkLst>
        <pc:docMk/>
      </pc:docMkLst>
      <pc:sldChg chg="addSp delSp modSp mod">
        <pc:chgData name="Kaustubh Harapanahalli (Student)" userId="04cda4a3-e969-49ba-a397-03da44c9b5b1" providerId="ADAL" clId="{02D7A98E-C719-9D4C-9C02-C65997E4A9AC}" dt="2024-09-17T23:12:22.148" v="400" actId="1076"/>
        <pc:sldMkLst>
          <pc:docMk/>
          <pc:sldMk cId="2273372393" sldId="256"/>
        </pc:sldMkLst>
        <pc:spChg chg="del">
          <ac:chgData name="Kaustubh Harapanahalli (Student)" userId="04cda4a3-e969-49ba-a397-03da44c9b5b1" providerId="ADAL" clId="{02D7A98E-C719-9D4C-9C02-C65997E4A9AC}" dt="2024-09-17T22:54:23.023" v="0" actId="478"/>
          <ac:spMkLst>
            <pc:docMk/>
            <pc:sldMk cId="2273372393" sldId="256"/>
            <ac:spMk id="2" creationId="{E9FC2BBE-BEE4-8FE6-4A23-2D92BDE96208}"/>
          </ac:spMkLst>
        </pc:spChg>
        <pc:spChg chg="del">
          <ac:chgData name="Kaustubh Harapanahalli (Student)" userId="04cda4a3-e969-49ba-a397-03da44c9b5b1" providerId="ADAL" clId="{02D7A98E-C719-9D4C-9C02-C65997E4A9AC}" dt="2024-09-17T22:54:23.023" v="0" actId="478"/>
          <ac:spMkLst>
            <pc:docMk/>
            <pc:sldMk cId="2273372393" sldId="256"/>
            <ac:spMk id="3" creationId="{57DE541B-6A36-5964-C55F-90EA923E336D}"/>
          </ac:spMkLst>
        </pc:spChg>
        <pc:spChg chg="add mod">
          <ac:chgData name="Kaustubh Harapanahalli (Student)" userId="04cda4a3-e969-49ba-a397-03da44c9b5b1" providerId="ADAL" clId="{02D7A98E-C719-9D4C-9C02-C65997E4A9AC}" dt="2024-09-17T23:00:41.387" v="329" actId="12788"/>
          <ac:spMkLst>
            <pc:docMk/>
            <pc:sldMk cId="2273372393" sldId="256"/>
            <ac:spMk id="4" creationId="{74CC353B-9D0C-D883-37BB-7A6B66772F5A}"/>
          </ac:spMkLst>
        </pc:spChg>
        <pc:spChg chg="add mod">
          <ac:chgData name="Kaustubh Harapanahalli (Student)" userId="04cda4a3-e969-49ba-a397-03da44c9b5b1" providerId="ADAL" clId="{02D7A98E-C719-9D4C-9C02-C65997E4A9AC}" dt="2024-09-17T23:00:45.327" v="330" actId="12788"/>
          <ac:spMkLst>
            <pc:docMk/>
            <pc:sldMk cId="2273372393" sldId="256"/>
            <ac:spMk id="5" creationId="{C3DBCEEC-E866-F9E1-B07F-6E512652DEB9}"/>
          </ac:spMkLst>
        </pc:spChg>
        <pc:spChg chg="add mod">
          <ac:chgData name="Kaustubh Harapanahalli (Student)" userId="04cda4a3-e969-49ba-a397-03da44c9b5b1" providerId="ADAL" clId="{02D7A98E-C719-9D4C-9C02-C65997E4A9AC}" dt="2024-09-17T23:12:15.096" v="399" actId="1076"/>
          <ac:spMkLst>
            <pc:docMk/>
            <pc:sldMk cId="2273372393" sldId="256"/>
            <ac:spMk id="7" creationId="{530D7FC6-6749-E9F2-D90A-2789653D9F8E}"/>
          </ac:spMkLst>
        </pc:spChg>
        <pc:spChg chg="add mod">
          <ac:chgData name="Kaustubh Harapanahalli (Student)" userId="04cda4a3-e969-49ba-a397-03da44c9b5b1" providerId="ADAL" clId="{02D7A98E-C719-9D4C-9C02-C65997E4A9AC}" dt="2024-09-17T23:12:22.148" v="400" actId="1076"/>
          <ac:spMkLst>
            <pc:docMk/>
            <pc:sldMk cId="2273372393" sldId="256"/>
            <ac:spMk id="8" creationId="{8989EBCF-E4E7-22B1-98E5-A64334E7467A}"/>
          </ac:spMkLst>
        </pc:spChg>
        <pc:spChg chg="add mod">
          <ac:chgData name="Kaustubh Harapanahalli (Student)" userId="04cda4a3-e969-49ba-a397-03da44c9b5b1" providerId="ADAL" clId="{02D7A98E-C719-9D4C-9C02-C65997E4A9AC}" dt="2024-09-17T22:57:00.419" v="217" actId="571"/>
          <ac:spMkLst>
            <pc:docMk/>
            <pc:sldMk cId="2273372393" sldId="256"/>
            <ac:spMk id="9" creationId="{34496E9C-3E4B-B455-28B9-D1848CE20CFC}"/>
          </ac:spMkLst>
        </pc:spChg>
        <pc:spChg chg="add mod">
          <ac:chgData name="Kaustubh Harapanahalli (Student)" userId="04cda4a3-e969-49ba-a397-03da44c9b5b1" providerId="ADAL" clId="{02D7A98E-C719-9D4C-9C02-C65997E4A9AC}" dt="2024-09-17T23:00:55.233" v="332" actId="12788"/>
          <ac:spMkLst>
            <pc:docMk/>
            <pc:sldMk cId="2273372393" sldId="256"/>
            <ac:spMk id="10" creationId="{DC01EB6D-AF64-2BA7-60AE-84638FE738EC}"/>
          </ac:spMkLst>
        </pc:spChg>
        <pc:spChg chg="add mod">
          <ac:chgData name="Kaustubh Harapanahalli (Student)" userId="04cda4a3-e969-49ba-a397-03da44c9b5b1" providerId="ADAL" clId="{02D7A98E-C719-9D4C-9C02-C65997E4A9AC}" dt="2024-09-17T22:57:41.240" v="291" actId="1076"/>
          <ac:spMkLst>
            <pc:docMk/>
            <pc:sldMk cId="2273372393" sldId="256"/>
            <ac:spMk id="11" creationId="{F9ECC8CE-E754-521B-CF09-023F79971C3B}"/>
          </ac:spMkLst>
        </pc:spChg>
        <pc:picChg chg="add del mod">
          <ac:chgData name="Kaustubh Harapanahalli (Student)" userId="04cda4a3-e969-49ba-a397-03da44c9b5b1" providerId="ADAL" clId="{02D7A98E-C719-9D4C-9C02-C65997E4A9AC}" dt="2024-09-17T22:54:25.290" v="2" actId="478"/>
          <ac:picMkLst>
            <pc:docMk/>
            <pc:sldMk cId="2273372393" sldId="256"/>
            <ac:picMk id="6" creationId="{AB27F802-D901-990A-524F-929032FF1F4B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2:58:22.440" v="299" actId="20577"/>
        <pc:sldMkLst>
          <pc:docMk/>
          <pc:sldMk cId="3905732844" sldId="260"/>
        </pc:sldMkLst>
        <pc:picChg chg="del mod">
          <ac:chgData name="Kaustubh Harapanahalli (Student)" userId="04cda4a3-e969-49ba-a397-03da44c9b5b1" providerId="ADAL" clId="{02D7A98E-C719-9D4C-9C02-C65997E4A9AC}" dt="2024-09-17T22:54:40.577" v="8" actId="478"/>
          <ac:picMkLst>
            <pc:docMk/>
            <pc:sldMk cId="3905732844" sldId="260"/>
            <ac:picMk id="3" creationId="{9C1E0688-180C-FC3A-FC9F-5D296C9D2792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1:10.849" v="334" actId="404"/>
        <pc:sldMkLst>
          <pc:docMk/>
          <pc:sldMk cId="2598704432" sldId="282"/>
        </pc:sldMkLst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10" creationId="{AA367B97-4CC3-1D93-6F34-15DD58989C8D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14" creationId="{D4CC1B3F-6837-7604-B7AB-6FD2B9B1DCD9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15" creationId="{768C96DA-275F-1FC9-A83C-6F2C40042A99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17" creationId="{5E99DE67-D682-ADE3-E604-5525BE606D5D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19" creationId="{8E5A7E43-7261-8593-23E9-E9AD823F0DDD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20" creationId="{F83D06D7-6D91-B597-463B-9E5897C47A93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23" creationId="{6059BBE4-70AE-1C11-AB07-E19CB5270326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24" creationId="{4134DEC8-DC77-9EA3-C776-2777585558EA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28" creationId="{76589B85-EB96-373B-944C-D80229F3DBCB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40" creationId="{E0EF2B43-4C23-09A0-A0B7-8FB4164992ED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41" creationId="{DE37B54A-69F1-1E02-A84A-B686F67E4AD4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42" creationId="{D305B7F2-99DC-A5DC-024C-C1023210BED7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44" creationId="{87CE4AF1-45E2-05DA-0104-59B1845DA345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55" creationId="{FF720BAE-897B-8B32-2B34-3536D15A381B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56" creationId="{67C6E2F4-EDCD-898F-811D-68F839FE5DE8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58" creationId="{D681CCC7-EF77-9F6A-778F-2DB051842742}"/>
          </ac:spMkLst>
        </pc:spChg>
        <pc:spChg chg="mod">
          <ac:chgData name="Kaustubh Harapanahalli (Student)" userId="04cda4a3-e969-49ba-a397-03da44c9b5b1" providerId="ADAL" clId="{02D7A98E-C719-9D4C-9C02-C65997E4A9AC}" dt="2024-09-17T23:01:10.849" v="334" actId="404"/>
          <ac:spMkLst>
            <pc:docMk/>
            <pc:sldMk cId="2598704432" sldId="282"/>
            <ac:spMk id="59" creationId="{E336B426-6683-B70C-B1E4-469FFFBACA90}"/>
          </ac:spMkLst>
        </pc:spChg>
        <pc:spChg chg="mod">
          <ac:chgData name="Kaustubh Harapanahalli (Student)" userId="04cda4a3-e969-49ba-a397-03da44c9b5b1" providerId="ADAL" clId="{02D7A98E-C719-9D4C-9C02-C65997E4A9AC}" dt="2024-09-17T22:59:40.169" v="317" actId="1076"/>
          <ac:spMkLst>
            <pc:docMk/>
            <pc:sldMk cId="2598704432" sldId="282"/>
            <ac:spMk id="61" creationId="{B9A2BAE1-1DBE-063A-AFE1-923478420001}"/>
          </ac:spMkLst>
        </pc:spChg>
        <pc:picChg chg="del">
          <ac:chgData name="Kaustubh Harapanahalli (Student)" userId="04cda4a3-e969-49ba-a397-03da44c9b5b1" providerId="ADAL" clId="{02D7A98E-C719-9D4C-9C02-C65997E4A9AC}" dt="2024-09-17T22:54:35.187" v="4" actId="478"/>
          <ac:picMkLst>
            <pc:docMk/>
            <pc:sldMk cId="2598704432" sldId="282"/>
            <ac:picMk id="3" creationId="{AA07360E-CBD1-5054-E379-2DC1FC742150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19.395" v="298" actId="20577"/>
        <pc:sldMkLst>
          <pc:docMk/>
          <pc:sldMk cId="499946202" sldId="285"/>
        </pc:sldMkLst>
        <pc:picChg chg="del">
          <ac:chgData name="Kaustubh Harapanahalli (Student)" userId="04cda4a3-e969-49ba-a397-03da44c9b5b1" providerId="ADAL" clId="{02D7A98E-C719-9D4C-9C02-C65997E4A9AC}" dt="2024-09-17T22:54:38.777" v="6" actId="478"/>
          <ac:picMkLst>
            <pc:docMk/>
            <pc:sldMk cId="499946202" sldId="285"/>
            <ac:picMk id="4" creationId="{F5811E04-1DE5-FF05-F99D-A790A85F168B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2:45.866" v="347" actId="1076"/>
        <pc:sldMkLst>
          <pc:docMk/>
          <pc:sldMk cId="1071393148" sldId="290"/>
        </pc:sldMkLst>
        <pc:graphicFrameChg chg="mod modGraphic">
          <ac:chgData name="Kaustubh Harapanahalli (Student)" userId="04cda4a3-e969-49ba-a397-03da44c9b5b1" providerId="ADAL" clId="{02D7A98E-C719-9D4C-9C02-C65997E4A9AC}" dt="2024-09-17T23:02:45.866" v="347" actId="1076"/>
          <ac:graphicFrameMkLst>
            <pc:docMk/>
            <pc:sldMk cId="1071393148" sldId="290"/>
            <ac:graphicFrameMk id="8" creationId="{8B1B9945-14F3-B467-EC2A-9330DE599A64}"/>
          </ac:graphicFrameMkLst>
        </pc:graphicFrameChg>
        <pc:picChg chg="del">
          <ac:chgData name="Kaustubh Harapanahalli (Student)" userId="04cda4a3-e969-49ba-a397-03da44c9b5b1" providerId="ADAL" clId="{02D7A98E-C719-9D4C-9C02-C65997E4A9AC}" dt="2024-09-17T22:55:07.159" v="23" actId="478"/>
          <ac:picMkLst>
            <pc:docMk/>
            <pc:sldMk cId="1071393148" sldId="290"/>
            <ac:picMk id="5" creationId="{EB36372C-52F6-D7AB-BA64-E4384F132E88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9:04.935" v="313" actId="20577"/>
        <pc:sldMkLst>
          <pc:docMk/>
          <pc:sldMk cId="363709098" sldId="291"/>
        </pc:sldMkLst>
        <pc:picChg chg="del">
          <ac:chgData name="Kaustubh Harapanahalli (Student)" userId="04cda4a3-e969-49ba-a397-03da44c9b5b1" providerId="ADAL" clId="{02D7A98E-C719-9D4C-9C02-C65997E4A9AC}" dt="2024-09-17T22:55:04.848" v="22" actId="478"/>
          <ac:picMkLst>
            <pc:docMk/>
            <pc:sldMk cId="363709098" sldId="291"/>
            <ac:picMk id="5" creationId="{F3B0CDF2-FDB5-84F2-729B-AB71110ADA73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2:24.446" v="343" actId="1076"/>
        <pc:sldMkLst>
          <pc:docMk/>
          <pc:sldMk cId="2905550270" sldId="292"/>
        </pc:sldMkLst>
        <pc:spChg chg="mod">
          <ac:chgData name="Kaustubh Harapanahalli (Student)" userId="04cda4a3-e969-49ba-a397-03da44c9b5b1" providerId="ADAL" clId="{02D7A98E-C719-9D4C-9C02-C65997E4A9AC}" dt="2024-09-17T23:02:24.446" v="343" actId="1076"/>
          <ac:spMkLst>
            <pc:docMk/>
            <pc:sldMk cId="2905550270" sldId="292"/>
            <ac:spMk id="4" creationId="{BCB8A181-F609-611D-1129-6C8E3BA66E54}"/>
          </ac:spMkLst>
        </pc:spChg>
        <pc:spChg chg="mod">
          <ac:chgData name="Kaustubh Harapanahalli (Student)" userId="04cda4a3-e969-49ba-a397-03da44c9b5b1" providerId="ADAL" clId="{02D7A98E-C719-9D4C-9C02-C65997E4A9AC}" dt="2024-09-17T23:02:24.446" v="343" actId="1076"/>
          <ac:spMkLst>
            <pc:docMk/>
            <pc:sldMk cId="2905550270" sldId="292"/>
            <ac:spMk id="12" creationId="{0B950446-B918-3113-B561-D33394F32DE0}"/>
          </ac:spMkLst>
        </pc:spChg>
        <pc:graphicFrameChg chg="mod modGraphic">
          <ac:chgData name="Kaustubh Harapanahalli (Student)" userId="04cda4a3-e969-49ba-a397-03da44c9b5b1" providerId="ADAL" clId="{02D7A98E-C719-9D4C-9C02-C65997E4A9AC}" dt="2024-09-17T23:02:24.446" v="343" actId="1076"/>
          <ac:graphicFrameMkLst>
            <pc:docMk/>
            <pc:sldMk cId="2905550270" sldId="292"/>
            <ac:graphicFrameMk id="2" creationId="{B270AA57-2FFB-3ED8-DFBE-CBCF57A9D66E}"/>
          </ac:graphicFrameMkLst>
        </pc:graphicFrameChg>
        <pc:graphicFrameChg chg="mod modGraphic">
          <ac:chgData name="Kaustubh Harapanahalli (Student)" userId="04cda4a3-e969-49ba-a397-03da44c9b5b1" providerId="ADAL" clId="{02D7A98E-C719-9D4C-9C02-C65997E4A9AC}" dt="2024-09-17T23:02:24.446" v="343" actId="1076"/>
          <ac:graphicFrameMkLst>
            <pc:docMk/>
            <pc:sldMk cId="2905550270" sldId="292"/>
            <ac:graphicFrameMk id="3" creationId="{3CAC3E2D-FD17-8B91-954E-DAA2AE864A30}"/>
          </ac:graphicFrameMkLst>
        </pc:graphicFrameChg>
        <pc:picChg chg="del mod">
          <ac:chgData name="Kaustubh Harapanahalli (Student)" userId="04cda4a3-e969-49ba-a397-03da44c9b5b1" providerId="ADAL" clId="{02D7A98E-C719-9D4C-9C02-C65997E4A9AC}" dt="2024-09-17T22:55:01.069" v="20" actId="478"/>
          <ac:picMkLst>
            <pc:docMk/>
            <pc:sldMk cId="2905550270" sldId="292"/>
            <ac:picMk id="6" creationId="{F7E02256-45B9-A273-2B8D-A23545B07ABC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1:57.291" v="338" actId="404"/>
        <pc:sldMkLst>
          <pc:docMk/>
          <pc:sldMk cId="1405255522" sldId="293"/>
        </pc:sldMkLst>
        <pc:spChg chg="mod">
          <ac:chgData name="Kaustubh Harapanahalli (Student)" userId="04cda4a3-e969-49ba-a397-03da44c9b5b1" providerId="ADAL" clId="{02D7A98E-C719-9D4C-9C02-C65997E4A9AC}" dt="2024-09-17T23:00:33.042" v="328" actId="14100"/>
          <ac:spMkLst>
            <pc:docMk/>
            <pc:sldMk cId="1405255522" sldId="293"/>
            <ac:spMk id="4" creationId="{95E01594-2A1C-6CFF-93A4-0B47D724B4C5}"/>
          </ac:spMkLst>
        </pc:spChg>
        <pc:spChg chg="mod">
          <ac:chgData name="Kaustubh Harapanahalli (Student)" userId="04cda4a3-e969-49ba-a397-03da44c9b5b1" providerId="ADAL" clId="{02D7A98E-C719-9D4C-9C02-C65997E4A9AC}" dt="2024-09-17T23:01:57.291" v="338" actId="404"/>
          <ac:spMkLst>
            <pc:docMk/>
            <pc:sldMk cId="1405255522" sldId="293"/>
            <ac:spMk id="5" creationId="{22FDC0F1-B520-568F-30C9-F209A8D42AFA}"/>
          </ac:spMkLst>
        </pc:spChg>
        <pc:spChg chg="mod">
          <ac:chgData name="Kaustubh Harapanahalli (Student)" userId="04cda4a3-e969-49ba-a397-03da44c9b5b1" providerId="ADAL" clId="{02D7A98E-C719-9D4C-9C02-C65997E4A9AC}" dt="2024-09-17T23:01:57.291" v="338" actId="404"/>
          <ac:spMkLst>
            <pc:docMk/>
            <pc:sldMk cId="1405255522" sldId="293"/>
            <ac:spMk id="9" creationId="{A851B8B0-DD93-922C-B424-33AB704F84A8}"/>
          </ac:spMkLst>
        </pc:spChg>
        <pc:spChg chg="mod">
          <ac:chgData name="Kaustubh Harapanahalli (Student)" userId="04cda4a3-e969-49ba-a397-03da44c9b5b1" providerId="ADAL" clId="{02D7A98E-C719-9D4C-9C02-C65997E4A9AC}" dt="2024-09-17T23:01:57.291" v="338" actId="404"/>
          <ac:spMkLst>
            <pc:docMk/>
            <pc:sldMk cId="1405255522" sldId="293"/>
            <ac:spMk id="10" creationId="{6EED5423-6D80-955E-44A2-868AA776292A}"/>
          </ac:spMkLst>
        </pc:spChg>
        <pc:spChg chg="mod">
          <ac:chgData name="Kaustubh Harapanahalli (Student)" userId="04cda4a3-e969-49ba-a397-03da44c9b5b1" providerId="ADAL" clId="{02D7A98E-C719-9D4C-9C02-C65997E4A9AC}" dt="2024-09-17T23:00:26.804" v="326" actId="20577"/>
          <ac:spMkLst>
            <pc:docMk/>
            <pc:sldMk cId="1405255522" sldId="293"/>
            <ac:spMk id="15" creationId="{C065BC34-F96A-5B31-7D7B-CB6A6D64B636}"/>
          </ac:spMkLst>
        </pc:spChg>
        <pc:spChg chg="mod">
          <ac:chgData name="Kaustubh Harapanahalli (Student)" userId="04cda4a3-e969-49ba-a397-03da44c9b5b1" providerId="ADAL" clId="{02D7A98E-C719-9D4C-9C02-C65997E4A9AC}" dt="2024-09-17T23:01:57.291" v="338" actId="404"/>
          <ac:spMkLst>
            <pc:docMk/>
            <pc:sldMk cId="1405255522" sldId="293"/>
            <ac:spMk id="17" creationId="{CEEBA764-95DD-C996-EB70-069972A9F850}"/>
          </ac:spMkLst>
        </pc:spChg>
        <pc:spChg chg="mod">
          <ac:chgData name="Kaustubh Harapanahalli (Student)" userId="04cda4a3-e969-49ba-a397-03da44c9b5b1" providerId="ADAL" clId="{02D7A98E-C719-9D4C-9C02-C65997E4A9AC}" dt="2024-09-17T23:01:57.291" v="338" actId="404"/>
          <ac:spMkLst>
            <pc:docMk/>
            <pc:sldMk cId="1405255522" sldId="293"/>
            <ac:spMk id="18" creationId="{6B5D2D07-4183-4312-DFBA-A76C0C14196C}"/>
          </ac:spMkLst>
        </pc:spChg>
        <pc:picChg chg="del">
          <ac:chgData name="Kaustubh Harapanahalli (Student)" userId="04cda4a3-e969-49ba-a397-03da44c9b5b1" providerId="ADAL" clId="{02D7A98E-C719-9D4C-9C02-C65997E4A9AC}" dt="2024-09-17T22:54:58.498" v="18" actId="478"/>
          <ac:picMkLst>
            <pc:docMk/>
            <pc:sldMk cId="1405255522" sldId="293"/>
            <ac:picMk id="13" creationId="{CDA2E7E3-C12B-5889-D1D2-FB48FCF72DE0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54.412" v="309" actId="20577"/>
        <pc:sldMkLst>
          <pc:docMk/>
          <pc:sldMk cId="3788021468" sldId="294"/>
        </pc:sldMkLst>
        <pc:picChg chg="del">
          <ac:chgData name="Kaustubh Harapanahalli (Student)" userId="04cda4a3-e969-49ba-a397-03da44c9b5b1" providerId="ADAL" clId="{02D7A98E-C719-9D4C-9C02-C65997E4A9AC}" dt="2024-09-17T22:54:57.022" v="17" actId="478"/>
          <ac:picMkLst>
            <pc:docMk/>
            <pc:sldMk cId="3788021468" sldId="294"/>
            <ac:picMk id="3" creationId="{39876ABD-68FC-FCA3-EF1B-9B686229D6D0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1:40.354" v="337" actId="404"/>
        <pc:sldMkLst>
          <pc:docMk/>
          <pc:sldMk cId="4247691288" sldId="295"/>
        </pc:sldMkLst>
        <pc:spChg chg="mod">
          <ac:chgData name="Kaustubh Harapanahalli (Student)" userId="04cda4a3-e969-49ba-a397-03da44c9b5b1" providerId="ADAL" clId="{02D7A98E-C719-9D4C-9C02-C65997E4A9AC}" dt="2024-09-17T23:01:35.321" v="336" actId="404"/>
          <ac:spMkLst>
            <pc:docMk/>
            <pc:sldMk cId="4247691288" sldId="295"/>
            <ac:spMk id="5" creationId="{5C1027CE-0EF7-C654-8D2D-D6FA8B2C0491}"/>
          </ac:spMkLst>
        </pc:spChg>
        <pc:spChg chg="mod">
          <ac:chgData name="Kaustubh Harapanahalli (Student)" userId="04cda4a3-e969-49ba-a397-03da44c9b5b1" providerId="ADAL" clId="{02D7A98E-C719-9D4C-9C02-C65997E4A9AC}" dt="2024-09-17T23:01:40.354" v="337" actId="404"/>
          <ac:spMkLst>
            <pc:docMk/>
            <pc:sldMk cId="4247691288" sldId="295"/>
            <ac:spMk id="8" creationId="{2F3E59CC-D715-7A6F-31FB-C49BF8B8B073}"/>
          </ac:spMkLst>
        </pc:spChg>
        <pc:spChg chg="mod">
          <ac:chgData name="Kaustubh Harapanahalli (Student)" userId="04cda4a3-e969-49ba-a397-03da44c9b5b1" providerId="ADAL" clId="{02D7A98E-C719-9D4C-9C02-C65997E4A9AC}" dt="2024-09-17T23:01:40.354" v="337" actId="404"/>
          <ac:spMkLst>
            <pc:docMk/>
            <pc:sldMk cId="4247691288" sldId="295"/>
            <ac:spMk id="9" creationId="{2C92F05D-3EB1-0FC5-F721-31FCF19CA3E2}"/>
          </ac:spMkLst>
        </pc:spChg>
        <pc:spChg chg="mod">
          <ac:chgData name="Kaustubh Harapanahalli (Student)" userId="04cda4a3-e969-49ba-a397-03da44c9b5b1" providerId="ADAL" clId="{02D7A98E-C719-9D4C-9C02-C65997E4A9AC}" dt="2024-09-17T23:01:40.354" v="337" actId="404"/>
          <ac:spMkLst>
            <pc:docMk/>
            <pc:sldMk cId="4247691288" sldId="295"/>
            <ac:spMk id="10" creationId="{C9C6EF88-D24E-C3C2-6F1D-2E831D6B184C}"/>
          </ac:spMkLst>
        </pc:spChg>
        <pc:spChg chg="mod">
          <ac:chgData name="Kaustubh Harapanahalli (Student)" userId="04cda4a3-e969-49ba-a397-03da44c9b5b1" providerId="ADAL" clId="{02D7A98E-C719-9D4C-9C02-C65997E4A9AC}" dt="2024-09-17T23:01:40.354" v="337" actId="404"/>
          <ac:spMkLst>
            <pc:docMk/>
            <pc:sldMk cId="4247691288" sldId="295"/>
            <ac:spMk id="17" creationId="{5BF4CBB0-1E56-EB05-F162-32CC28935CCE}"/>
          </ac:spMkLst>
        </pc:spChg>
        <pc:picChg chg="del">
          <ac:chgData name="Kaustubh Harapanahalli (Student)" userId="04cda4a3-e969-49ba-a397-03da44c9b5b1" providerId="ADAL" clId="{02D7A98E-C719-9D4C-9C02-C65997E4A9AC}" dt="2024-09-17T22:54:45.389" v="10" actId="478"/>
          <ac:picMkLst>
            <pc:docMk/>
            <pc:sldMk cId="4247691288" sldId="295"/>
            <ac:picMk id="3" creationId="{1BE1FD10-ACA8-E385-F727-592384879782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2:59:52.897" v="319" actId="404"/>
        <pc:sldMkLst>
          <pc:docMk/>
          <pc:sldMk cId="2913555921" sldId="296"/>
        </pc:sldMkLst>
        <pc:spChg chg="mod">
          <ac:chgData name="Kaustubh Harapanahalli (Student)" userId="04cda4a3-e969-49ba-a397-03da44c9b5b1" providerId="ADAL" clId="{02D7A98E-C719-9D4C-9C02-C65997E4A9AC}" dt="2024-09-17T22:59:52.897" v="319" actId="404"/>
          <ac:spMkLst>
            <pc:docMk/>
            <pc:sldMk cId="2913555921" sldId="296"/>
            <ac:spMk id="10" creationId="{064CDFB9-A739-020E-2D21-2D7C557432E5}"/>
          </ac:spMkLst>
        </pc:spChg>
        <pc:picChg chg="del">
          <ac:chgData name="Kaustubh Harapanahalli (Student)" userId="04cda4a3-e969-49ba-a397-03da44c9b5b1" providerId="ADAL" clId="{02D7A98E-C719-9D4C-9C02-C65997E4A9AC}" dt="2024-09-17T22:54:47.114" v="11" actId="478"/>
          <ac:picMkLst>
            <pc:docMk/>
            <pc:sldMk cId="2913555921" sldId="296"/>
            <ac:picMk id="5" creationId="{5DC1A4AD-CB51-E1E5-19B9-D589AE00262E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1:21.293" v="335" actId="404"/>
        <pc:sldMkLst>
          <pc:docMk/>
          <pc:sldMk cId="3226505389" sldId="298"/>
        </pc:sldMkLst>
        <pc:spChg chg="mod">
          <ac:chgData name="Kaustubh Harapanahalli (Student)" userId="04cda4a3-e969-49ba-a397-03da44c9b5b1" providerId="ADAL" clId="{02D7A98E-C719-9D4C-9C02-C65997E4A9AC}" dt="2024-09-17T22:59:44.348" v="318" actId="1076"/>
          <ac:spMkLst>
            <pc:docMk/>
            <pc:sldMk cId="3226505389" sldId="298"/>
            <ac:spMk id="6" creationId="{3D94306C-3A73-8999-7DC9-877970519068}"/>
          </ac:spMkLst>
        </pc:spChg>
        <pc:graphicFrameChg chg="modGraphic">
          <ac:chgData name="Kaustubh Harapanahalli (Student)" userId="04cda4a3-e969-49ba-a397-03da44c9b5b1" providerId="ADAL" clId="{02D7A98E-C719-9D4C-9C02-C65997E4A9AC}" dt="2024-09-17T23:01:21.293" v="335" actId="404"/>
          <ac:graphicFrameMkLst>
            <pc:docMk/>
            <pc:sldMk cId="3226505389" sldId="298"/>
            <ac:graphicFrameMk id="4" creationId="{298ED461-FFE8-4B9E-1D4C-E004F940C2F0}"/>
          </ac:graphicFrameMkLst>
        </pc:graphicFrameChg>
        <pc:picChg chg="del">
          <ac:chgData name="Kaustubh Harapanahalli (Student)" userId="04cda4a3-e969-49ba-a397-03da44c9b5b1" providerId="ADAL" clId="{02D7A98E-C719-9D4C-9C02-C65997E4A9AC}" dt="2024-09-17T22:54:36.764" v="5" actId="478"/>
          <ac:picMkLst>
            <pc:docMk/>
            <pc:sldMk cId="3226505389" sldId="298"/>
            <ac:picMk id="3" creationId="{AA07360E-CBD1-5054-E379-2DC1FC742150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38.487" v="304" actId="20577"/>
        <pc:sldMkLst>
          <pc:docMk/>
          <pc:sldMk cId="2591447268" sldId="299"/>
        </pc:sldMkLst>
        <pc:picChg chg="del">
          <ac:chgData name="Kaustubh Harapanahalli (Student)" userId="04cda4a3-e969-49ba-a397-03da44c9b5b1" providerId="ADAL" clId="{02D7A98E-C719-9D4C-9C02-C65997E4A9AC}" dt="2024-09-17T22:54:48.651" v="12" actId="478"/>
          <ac:picMkLst>
            <pc:docMk/>
            <pc:sldMk cId="2591447268" sldId="299"/>
            <ac:picMk id="13" creationId="{BD7DAE19-D459-DEE2-BAE6-262CA292AD90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42.043" v="305" actId="20577"/>
        <pc:sldMkLst>
          <pc:docMk/>
          <pc:sldMk cId="3708740654" sldId="300"/>
        </pc:sldMkLst>
        <pc:picChg chg="del">
          <ac:chgData name="Kaustubh Harapanahalli (Student)" userId="04cda4a3-e969-49ba-a397-03da44c9b5b1" providerId="ADAL" clId="{02D7A98E-C719-9D4C-9C02-C65997E4A9AC}" dt="2024-09-17T22:54:50.173" v="13" actId="478"/>
          <ac:picMkLst>
            <pc:docMk/>
            <pc:sldMk cId="3708740654" sldId="300"/>
            <ac:picMk id="3" creationId="{A086EA75-2885-8F63-1EB6-917FAFBCDC63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25.252" v="300" actId="20577"/>
        <pc:sldMkLst>
          <pc:docMk/>
          <pc:sldMk cId="3966117001" sldId="301"/>
        </pc:sldMkLst>
        <pc:picChg chg="del">
          <ac:chgData name="Kaustubh Harapanahalli (Student)" userId="04cda4a3-e969-49ba-a397-03da44c9b5b1" providerId="ADAL" clId="{02D7A98E-C719-9D4C-9C02-C65997E4A9AC}" dt="2024-09-17T22:54:43.063" v="9" actId="478"/>
          <ac:picMkLst>
            <pc:docMk/>
            <pc:sldMk cId="3966117001" sldId="301"/>
            <ac:picMk id="6" creationId="{1665B4BC-7A08-A415-0F44-0F8A1E104CC3}"/>
          </ac:picMkLst>
        </pc:picChg>
      </pc:sldChg>
      <pc:sldChg chg="addSp delSp modSp add mod modNotesTx">
        <pc:chgData name="Kaustubh Harapanahalli (Student)" userId="04cda4a3-e969-49ba-a397-03da44c9b5b1" providerId="ADAL" clId="{02D7A98E-C719-9D4C-9C02-C65997E4A9AC}" dt="2024-09-17T22:59:17.121" v="316" actId="20577"/>
        <pc:sldMkLst>
          <pc:docMk/>
          <pc:sldMk cId="4089969580" sldId="302"/>
        </pc:sldMkLst>
        <pc:spChg chg="add del">
          <ac:chgData name="Kaustubh Harapanahalli (Student)" userId="04cda4a3-e969-49ba-a397-03da44c9b5b1" providerId="ADAL" clId="{02D7A98E-C719-9D4C-9C02-C65997E4A9AC}" dt="2024-09-17T22:55:11.584" v="26" actId="478"/>
          <ac:spMkLst>
            <pc:docMk/>
            <pc:sldMk cId="4089969580" sldId="302"/>
            <ac:spMk id="6" creationId="{E8058252-576F-1D4B-D961-974DC81A1E5F}"/>
          </ac:spMkLst>
        </pc:spChg>
        <pc:picChg chg="del mod">
          <ac:chgData name="Kaustubh Harapanahalli (Student)" userId="04cda4a3-e969-49ba-a397-03da44c9b5b1" providerId="ADAL" clId="{02D7A98E-C719-9D4C-9C02-C65997E4A9AC}" dt="2024-09-17T22:55:13.174" v="28" actId="478"/>
          <ac:picMkLst>
            <pc:docMk/>
            <pc:sldMk cId="4089969580" sldId="302"/>
            <ac:picMk id="5" creationId="{720415DD-196E-A60E-4B3F-8AC00F998866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3:18.165" v="353" actId="1076"/>
        <pc:sldMkLst>
          <pc:docMk/>
          <pc:sldMk cId="2061152779" sldId="303"/>
        </pc:sldMkLst>
        <pc:spChg chg="mod">
          <ac:chgData name="Kaustubh Harapanahalli (Student)" userId="04cda4a3-e969-49ba-a397-03da44c9b5b1" providerId="ADAL" clId="{02D7A98E-C719-9D4C-9C02-C65997E4A9AC}" dt="2024-09-17T23:03:18.165" v="353" actId="1076"/>
          <ac:spMkLst>
            <pc:docMk/>
            <pc:sldMk cId="2061152779" sldId="303"/>
            <ac:spMk id="14" creationId="{7BE5C371-9B64-99F0-4BF3-A56926AF39DD}"/>
          </ac:spMkLst>
        </pc:spChg>
        <pc:spChg chg="mod">
          <ac:chgData name="Kaustubh Harapanahalli (Student)" userId="04cda4a3-e969-49ba-a397-03da44c9b5b1" providerId="ADAL" clId="{02D7A98E-C719-9D4C-9C02-C65997E4A9AC}" dt="2024-09-17T23:03:18.165" v="353" actId="1076"/>
          <ac:spMkLst>
            <pc:docMk/>
            <pc:sldMk cId="2061152779" sldId="303"/>
            <ac:spMk id="25" creationId="{EF710124-3CF8-17BA-9974-FAB6C52843AC}"/>
          </ac:spMkLst>
        </pc:spChg>
        <pc:graphicFrameChg chg="modGraphic">
          <ac:chgData name="Kaustubh Harapanahalli (Student)" userId="04cda4a3-e969-49ba-a397-03da44c9b5b1" providerId="ADAL" clId="{02D7A98E-C719-9D4C-9C02-C65997E4A9AC}" dt="2024-09-17T23:02:50.109" v="348" actId="404"/>
          <ac:graphicFrameMkLst>
            <pc:docMk/>
            <pc:sldMk cId="2061152779" sldId="303"/>
            <ac:graphicFrameMk id="16" creationId="{303FCA81-35D3-AC3C-DC3C-C176BE7180C4}"/>
          </ac:graphicFrameMkLst>
        </pc:graphicFrameChg>
        <pc:picChg chg="del">
          <ac:chgData name="Kaustubh Harapanahalli (Student)" userId="04cda4a3-e969-49ba-a397-03da44c9b5b1" providerId="ADAL" clId="{02D7A98E-C719-9D4C-9C02-C65997E4A9AC}" dt="2024-09-17T22:55:08.984" v="24" actId="478"/>
          <ac:picMkLst>
            <pc:docMk/>
            <pc:sldMk cId="2061152779" sldId="303"/>
            <ac:picMk id="6" creationId="{F7E02256-45B9-A273-2B8D-A23545B07ABC}"/>
          </ac:picMkLst>
        </pc:picChg>
        <pc:cxnChg chg="mod">
          <ac:chgData name="Kaustubh Harapanahalli (Student)" userId="04cda4a3-e969-49ba-a397-03da44c9b5b1" providerId="ADAL" clId="{02D7A98E-C719-9D4C-9C02-C65997E4A9AC}" dt="2024-09-17T23:03:11.338" v="352" actId="14100"/>
          <ac:cxnSpMkLst>
            <pc:docMk/>
            <pc:sldMk cId="2061152779" sldId="303"/>
            <ac:cxnSpMk id="13" creationId="{1262E0DA-0AB1-32A6-A7A8-9DA63E4367DA}"/>
          </ac:cxnSpMkLst>
        </pc:cxnChg>
      </pc:sldChg>
      <pc:sldChg chg="delSp add mod modNotesTx">
        <pc:chgData name="Kaustubh Harapanahalli (Student)" userId="04cda4a3-e969-49ba-a397-03da44c9b5b1" providerId="ADAL" clId="{02D7A98E-C719-9D4C-9C02-C65997E4A9AC}" dt="2024-09-17T22:58:48.713" v="307" actId="20577"/>
        <pc:sldMkLst>
          <pc:docMk/>
          <pc:sldMk cId="207698649" sldId="305"/>
        </pc:sldMkLst>
        <pc:picChg chg="del">
          <ac:chgData name="Kaustubh Harapanahalli (Student)" userId="04cda4a3-e969-49ba-a397-03da44c9b5b1" providerId="ADAL" clId="{02D7A98E-C719-9D4C-9C02-C65997E4A9AC}" dt="2024-09-17T22:54:53.618" v="15" actId="478"/>
          <ac:picMkLst>
            <pc:docMk/>
            <pc:sldMk cId="207698649" sldId="305"/>
            <ac:picMk id="4" creationId="{EBDD1F86-B663-ACA9-8AFA-842D296978D0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44.487" v="306" actId="20577"/>
        <pc:sldMkLst>
          <pc:docMk/>
          <pc:sldMk cId="2850587648" sldId="307"/>
        </pc:sldMkLst>
        <pc:picChg chg="del">
          <ac:chgData name="Kaustubh Harapanahalli (Student)" userId="04cda4a3-e969-49ba-a397-03da44c9b5b1" providerId="ADAL" clId="{02D7A98E-C719-9D4C-9C02-C65997E4A9AC}" dt="2024-09-17T22:54:52.177" v="14" actId="478"/>
          <ac:picMkLst>
            <pc:docMk/>
            <pc:sldMk cId="2850587648" sldId="307"/>
            <ac:picMk id="4" creationId="{EBDD1F86-B663-ACA9-8AFA-842D296978D0}"/>
          </ac:picMkLst>
        </pc:picChg>
      </pc:sldChg>
      <pc:sldChg chg="delSp add mod modNotesTx">
        <pc:chgData name="Kaustubh Harapanahalli (Student)" userId="04cda4a3-e969-49ba-a397-03da44c9b5b1" providerId="ADAL" clId="{02D7A98E-C719-9D4C-9C02-C65997E4A9AC}" dt="2024-09-17T22:58:51.763" v="308" actId="20577"/>
        <pc:sldMkLst>
          <pc:docMk/>
          <pc:sldMk cId="1493447751" sldId="308"/>
        </pc:sldMkLst>
        <pc:picChg chg="del">
          <ac:chgData name="Kaustubh Harapanahalli (Student)" userId="04cda4a3-e969-49ba-a397-03da44c9b5b1" providerId="ADAL" clId="{02D7A98E-C719-9D4C-9C02-C65997E4A9AC}" dt="2024-09-17T22:54:55.441" v="16" actId="478"/>
          <ac:picMkLst>
            <pc:docMk/>
            <pc:sldMk cId="1493447751" sldId="308"/>
            <ac:picMk id="4" creationId="{EBDD1F86-B663-ACA9-8AFA-842D296978D0}"/>
          </ac:picMkLst>
        </pc:picChg>
      </pc:sldChg>
      <pc:sldChg chg="delSp modSp add mod modNotesTx">
        <pc:chgData name="Kaustubh Harapanahalli (Student)" userId="04cda4a3-e969-49ba-a397-03da44c9b5b1" providerId="ADAL" clId="{02D7A98E-C719-9D4C-9C02-C65997E4A9AC}" dt="2024-09-17T23:02:30.455" v="344" actId="404"/>
        <pc:sldMkLst>
          <pc:docMk/>
          <pc:sldMk cId="940989634" sldId="309"/>
        </pc:sldMkLst>
        <pc:graphicFrameChg chg="modGraphic">
          <ac:chgData name="Kaustubh Harapanahalli (Student)" userId="04cda4a3-e969-49ba-a397-03da44c9b5b1" providerId="ADAL" clId="{02D7A98E-C719-9D4C-9C02-C65997E4A9AC}" dt="2024-09-17T23:02:30.455" v="344" actId="404"/>
          <ac:graphicFrameMkLst>
            <pc:docMk/>
            <pc:sldMk cId="940989634" sldId="309"/>
            <ac:graphicFrameMk id="10" creationId="{7EDDA566-F4FB-024B-569A-8CB87986AD60}"/>
          </ac:graphicFrameMkLst>
        </pc:graphicFrameChg>
        <pc:picChg chg="del">
          <ac:chgData name="Kaustubh Harapanahalli (Student)" userId="04cda4a3-e969-49ba-a397-03da44c9b5b1" providerId="ADAL" clId="{02D7A98E-C719-9D4C-9C02-C65997E4A9AC}" dt="2024-09-17T22:55:02.724" v="21" actId="478"/>
          <ac:picMkLst>
            <pc:docMk/>
            <pc:sldMk cId="940989634" sldId="309"/>
            <ac:picMk id="6" creationId="{F7E02256-45B9-A273-2B8D-A23545B07ABC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FD091B-108F-4CEE-95E1-6C1D802F2A0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001E219-5937-4886-98AB-85AF37C9C299}">
      <dgm:prSet phldrT="[Text]" phldr="0" custT="1"/>
      <dgm:spPr/>
      <dgm:t>
        <a:bodyPr/>
        <a:lstStyle/>
        <a:p>
          <a:pPr rtl="0"/>
          <a:r>
            <a:rPr lang="en-US" sz="1400">
              <a:latin typeface="Calibri Light" panose="020F0302020204030204"/>
            </a:rPr>
            <a:t>Randomly select Incident severity</a:t>
          </a:r>
          <a:endParaRPr lang="en-US" sz="1400"/>
        </a:p>
      </dgm:t>
    </dgm:pt>
    <dgm:pt modelId="{6FA80010-B5C4-46DF-A95B-BBE92F1FC4C2}" type="parTrans" cxnId="{70F59ADB-FD29-4F48-BCAB-389FA4586523}">
      <dgm:prSet/>
      <dgm:spPr/>
      <dgm:t>
        <a:bodyPr/>
        <a:lstStyle/>
        <a:p>
          <a:endParaRPr lang="en-US" sz="2000"/>
        </a:p>
      </dgm:t>
    </dgm:pt>
    <dgm:pt modelId="{F027534C-3810-4F76-AD80-21BA840F03FC}" type="sibTrans" cxnId="{70F59ADB-FD29-4F48-BCAB-389FA4586523}">
      <dgm:prSet custT="1"/>
      <dgm:spPr/>
      <dgm:t>
        <a:bodyPr/>
        <a:lstStyle/>
        <a:p>
          <a:endParaRPr lang="en-US" sz="1050"/>
        </a:p>
      </dgm:t>
    </dgm:pt>
    <dgm:pt modelId="{0B32EC27-A8DB-427A-94EF-B584722091D5}">
      <dgm:prSet phldrT="[Text]" phldr="0" custT="1"/>
      <dgm:spPr/>
      <dgm:t>
        <a:bodyPr/>
        <a:lstStyle/>
        <a:p>
          <a:pPr rtl="0"/>
          <a:r>
            <a:rPr lang="en-US" sz="1400">
              <a:latin typeface="Calibri Light" panose="020F0302020204030204"/>
            </a:rPr>
            <a:t>Randomly select Incident clearance time</a:t>
          </a:r>
          <a:endParaRPr lang="en-US" sz="1400"/>
        </a:p>
      </dgm:t>
    </dgm:pt>
    <dgm:pt modelId="{266A4C09-3C62-4928-BB50-674B6BBF0B4D}" type="parTrans" cxnId="{EB14B119-6D16-4B76-B21F-48129211EF8D}">
      <dgm:prSet/>
      <dgm:spPr/>
      <dgm:t>
        <a:bodyPr/>
        <a:lstStyle/>
        <a:p>
          <a:endParaRPr lang="en-US" sz="2000"/>
        </a:p>
      </dgm:t>
    </dgm:pt>
    <dgm:pt modelId="{567FEBE4-7846-4D83-BB15-F27C20D365F3}" type="sibTrans" cxnId="{EB14B119-6D16-4B76-B21F-48129211EF8D}">
      <dgm:prSet custT="1"/>
      <dgm:spPr/>
      <dgm:t>
        <a:bodyPr/>
        <a:lstStyle/>
        <a:p>
          <a:endParaRPr lang="en-US" sz="1050"/>
        </a:p>
      </dgm:t>
    </dgm:pt>
    <dgm:pt modelId="{6B133FDC-9BB9-4F6B-A158-F9967E94D341}">
      <dgm:prSet phldrT="[Text]" phldr="0" custT="1"/>
      <dgm:spPr/>
      <dgm:t>
        <a:bodyPr/>
        <a:lstStyle/>
        <a:p>
          <a:pPr rtl="0"/>
          <a:r>
            <a:rPr lang="en-US" sz="1400">
              <a:latin typeface="Calibri Light" panose="020F0302020204030204"/>
            </a:rPr>
            <a:t>Slow down cars within a radius of incident</a:t>
          </a:r>
          <a:endParaRPr lang="en-US" sz="1400"/>
        </a:p>
      </dgm:t>
    </dgm:pt>
    <dgm:pt modelId="{D4B2F764-F448-4682-8537-663A52EE6839}" type="parTrans" cxnId="{29DAE430-8470-4A29-8B5D-2A91AFED29E8}">
      <dgm:prSet/>
      <dgm:spPr/>
      <dgm:t>
        <a:bodyPr/>
        <a:lstStyle/>
        <a:p>
          <a:endParaRPr lang="en-US" sz="2000"/>
        </a:p>
      </dgm:t>
    </dgm:pt>
    <dgm:pt modelId="{F72D32E0-D15F-48EC-B01E-D13A17BCA466}" type="sibTrans" cxnId="{29DAE430-8470-4A29-8B5D-2A91AFED29E8}">
      <dgm:prSet/>
      <dgm:spPr/>
      <dgm:t>
        <a:bodyPr/>
        <a:lstStyle/>
        <a:p>
          <a:endParaRPr lang="en-US" sz="2000"/>
        </a:p>
      </dgm:t>
    </dgm:pt>
    <dgm:pt modelId="{067A6D18-AB89-1D46-9326-6B6174051947}" type="pres">
      <dgm:prSet presAssocID="{ABFD091B-108F-4CEE-95E1-6C1D802F2A0F}" presName="Name0" presStyleCnt="0">
        <dgm:presLayoutVars>
          <dgm:dir/>
          <dgm:resizeHandles val="exact"/>
        </dgm:presLayoutVars>
      </dgm:prSet>
      <dgm:spPr/>
    </dgm:pt>
    <dgm:pt modelId="{A2348DAB-9470-3343-A000-9B05D8035B04}" type="pres">
      <dgm:prSet presAssocID="{F001E219-5937-4886-98AB-85AF37C9C299}" presName="node" presStyleLbl="node1" presStyleIdx="0" presStyleCnt="3" custScaleY="62087">
        <dgm:presLayoutVars>
          <dgm:bulletEnabled val="1"/>
        </dgm:presLayoutVars>
      </dgm:prSet>
      <dgm:spPr/>
    </dgm:pt>
    <dgm:pt modelId="{DB589E69-2FA4-1943-A33F-39AD803446AB}" type="pres">
      <dgm:prSet presAssocID="{F027534C-3810-4F76-AD80-21BA840F03FC}" presName="sibTrans" presStyleLbl="sibTrans2D1" presStyleIdx="0" presStyleCnt="2"/>
      <dgm:spPr/>
    </dgm:pt>
    <dgm:pt modelId="{B802D8C3-4D5E-E248-BEA8-7B9D31E3890F}" type="pres">
      <dgm:prSet presAssocID="{F027534C-3810-4F76-AD80-21BA840F03FC}" presName="connectorText" presStyleLbl="sibTrans2D1" presStyleIdx="0" presStyleCnt="2"/>
      <dgm:spPr/>
    </dgm:pt>
    <dgm:pt modelId="{24B0C5A6-E1C1-2743-86E6-E9AFB91D1D8B}" type="pres">
      <dgm:prSet presAssocID="{0B32EC27-A8DB-427A-94EF-B584722091D5}" presName="node" presStyleLbl="node1" presStyleIdx="1" presStyleCnt="3" custScaleY="62087">
        <dgm:presLayoutVars>
          <dgm:bulletEnabled val="1"/>
        </dgm:presLayoutVars>
      </dgm:prSet>
      <dgm:spPr/>
    </dgm:pt>
    <dgm:pt modelId="{CD4AA4C7-111E-7444-8B63-5C5F0A6B6C1E}" type="pres">
      <dgm:prSet presAssocID="{567FEBE4-7846-4D83-BB15-F27C20D365F3}" presName="sibTrans" presStyleLbl="sibTrans2D1" presStyleIdx="1" presStyleCnt="2"/>
      <dgm:spPr/>
    </dgm:pt>
    <dgm:pt modelId="{E80B3E5C-2686-A04E-9A67-87F79195A16B}" type="pres">
      <dgm:prSet presAssocID="{567FEBE4-7846-4D83-BB15-F27C20D365F3}" presName="connectorText" presStyleLbl="sibTrans2D1" presStyleIdx="1" presStyleCnt="2"/>
      <dgm:spPr/>
    </dgm:pt>
    <dgm:pt modelId="{9C91DA7F-6468-2D41-9497-80EE9DC956A1}" type="pres">
      <dgm:prSet presAssocID="{6B133FDC-9BB9-4F6B-A158-F9967E94D341}" presName="node" presStyleLbl="node1" presStyleIdx="2" presStyleCnt="3" custScaleY="62087">
        <dgm:presLayoutVars>
          <dgm:bulletEnabled val="1"/>
        </dgm:presLayoutVars>
      </dgm:prSet>
      <dgm:spPr/>
    </dgm:pt>
  </dgm:ptLst>
  <dgm:cxnLst>
    <dgm:cxn modelId="{A8C33A09-A7DE-C948-87C8-620459077EE2}" type="presOf" srcId="{567FEBE4-7846-4D83-BB15-F27C20D365F3}" destId="{CD4AA4C7-111E-7444-8B63-5C5F0A6B6C1E}" srcOrd="0" destOrd="0" presId="urn:microsoft.com/office/officeart/2005/8/layout/process1"/>
    <dgm:cxn modelId="{43DCC813-FE39-8F49-9649-05B1CB607A13}" type="presOf" srcId="{ABFD091B-108F-4CEE-95E1-6C1D802F2A0F}" destId="{067A6D18-AB89-1D46-9326-6B6174051947}" srcOrd="0" destOrd="0" presId="urn:microsoft.com/office/officeart/2005/8/layout/process1"/>
    <dgm:cxn modelId="{EB14B119-6D16-4B76-B21F-48129211EF8D}" srcId="{ABFD091B-108F-4CEE-95E1-6C1D802F2A0F}" destId="{0B32EC27-A8DB-427A-94EF-B584722091D5}" srcOrd="1" destOrd="0" parTransId="{266A4C09-3C62-4928-BB50-674B6BBF0B4D}" sibTransId="{567FEBE4-7846-4D83-BB15-F27C20D365F3}"/>
    <dgm:cxn modelId="{A1DDFF2D-BA69-6F43-AF37-3BCBD88D78F2}" type="presOf" srcId="{6B133FDC-9BB9-4F6B-A158-F9967E94D341}" destId="{9C91DA7F-6468-2D41-9497-80EE9DC956A1}" srcOrd="0" destOrd="0" presId="urn:microsoft.com/office/officeart/2005/8/layout/process1"/>
    <dgm:cxn modelId="{29DAE430-8470-4A29-8B5D-2A91AFED29E8}" srcId="{ABFD091B-108F-4CEE-95E1-6C1D802F2A0F}" destId="{6B133FDC-9BB9-4F6B-A158-F9967E94D341}" srcOrd="2" destOrd="0" parTransId="{D4B2F764-F448-4682-8537-663A52EE6839}" sibTransId="{F72D32E0-D15F-48EC-B01E-D13A17BCA466}"/>
    <dgm:cxn modelId="{4A15F44E-477F-EA46-BCCA-E5EEF2C7324B}" type="presOf" srcId="{F027534C-3810-4F76-AD80-21BA840F03FC}" destId="{DB589E69-2FA4-1943-A33F-39AD803446AB}" srcOrd="0" destOrd="0" presId="urn:microsoft.com/office/officeart/2005/8/layout/process1"/>
    <dgm:cxn modelId="{81F03452-310B-8D43-A843-EB0354436596}" type="presOf" srcId="{F027534C-3810-4F76-AD80-21BA840F03FC}" destId="{B802D8C3-4D5E-E248-BEA8-7B9D31E3890F}" srcOrd="1" destOrd="0" presId="urn:microsoft.com/office/officeart/2005/8/layout/process1"/>
    <dgm:cxn modelId="{3BE85E6E-B642-1442-B98F-853BF4B34A02}" type="presOf" srcId="{567FEBE4-7846-4D83-BB15-F27C20D365F3}" destId="{E80B3E5C-2686-A04E-9A67-87F79195A16B}" srcOrd="1" destOrd="0" presId="urn:microsoft.com/office/officeart/2005/8/layout/process1"/>
    <dgm:cxn modelId="{6C04078F-61E4-E649-A737-43ABE3A9042B}" type="presOf" srcId="{0B32EC27-A8DB-427A-94EF-B584722091D5}" destId="{24B0C5A6-E1C1-2743-86E6-E9AFB91D1D8B}" srcOrd="0" destOrd="0" presId="urn:microsoft.com/office/officeart/2005/8/layout/process1"/>
    <dgm:cxn modelId="{E69952C8-CEEC-1246-9EE0-C1FEFB9B2F18}" type="presOf" srcId="{F001E219-5937-4886-98AB-85AF37C9C299}" destId="{A2348DAB-9470-3343-A000-9B05D8035B04}" srcOrd="0" destOrd="0" presId="urn:microsoft.com/office/officeart/2005/8/layout/process1"/>
    <dgm:cxn modelId="{70F59ADB-FD29-4F48-BCAB-389FA4586523}" srcId="{ABFD091B-108F-4CEE-95E1-6C1D802F2A0F}" destId="{F001E219-5937-4886-98AB-85AF37C9C299}" srcOrd="0" destOrd="0" parTransId="{6FA80010-B5C4-46DF-A95B-BBE92F1FC4C2}" sibTransId="{F027534C-3810-4F76-AD80-21BA840F03FC}"/>
    <dgm:cxn modelId="{A36105C5-9047-7146-BC42-71AAB77612A6}" type="presParOf" srcId="{067A6D18-AB89-1D46-9326-6B6174051947}" destId="{A2348DAB-9470-3343-A000-9B05D8035B04}" srcOrd="0" destOrd="0" presId="urn:microsoft.com/office/officeart/2005/8/layout/process1"/>
    <dgm:cxn modelId="{163349DA-A818-004A-98D9-8D88BEA152A8}" type="presParOf" srcId="{067A6D18-AB89-1D46-9326-6B6174051947}" destId="{DB589E69-2FA4-1943-A33F-39AD803446AB}" srcOrd="1" destOrd="0" presId="urn:microsoft.com/office/officeart/2005/8/layout/process1"/>
    <dgm:cxn modelId="{139ED822-360D-A649-80B5-8FC2349BFD86}" type="presParOf" srcId="{DB589E69-2FA4-1943-A33F-39AD803446AB}" destId="{B802D8C3-4D5E-E248-BEA8-7B9D31E3890F}" srcOrd="0" destOrd="0" presId="urn:microsoft.com/office/officeart/2005/8/layout/process1"/>
    <dgm:cxn modelId="{908C8445-882A-E84F-88E0-5A4533F2C1B8}" type="presParOf" srcId="{067A6D18-AB89-1D46-9326-6B6174051947}" destId="{24B0C5A6-E1C1-2743-86E6-E9AFB91D1D8B}" srcOrd="2" destOrd="0" presId="urn:microsoft.com/office/officeart/2005/8/layout/process1"/>
    <dgm:cxn modelId="{D525EDE5-3503-5748-8401-D5EED1EA01C8}" type="presParOf" srcId="{067A6D18-AB89-1D46-9326-6B6174051947}" destId="{CD4AA4C7-111E-7444-8B63-5C5F0A6B6C1E}" srcOrd="3" destOrd="0" presId="urn:microsoft.com/office/officeart/2005/8/layout/process1"/>
    <dgm:cxn modelId="{D2B59DB5-841E-E943-A591-1790C63A34CC}" type="presParOf" srcId="{CD4AA4C7-111E-7444-8B63-5C5F0A6B6C1E}" destId="{E80B3E5C-2686-A04E-9A67-87F79195A16B}" srcOrd="0" destOrd="0" presId="urn:microsoft.com/office/officeart/2005/8/layout/process1"/>
    <dgm:cxn modelId="{27F7BBFB-E168-1B4F-863E-582AF2EF525D}" type="presParOf" srcId="{067A6D18-AB89-1D46-9326-6B6174051947}" destId="{9C91DA7F-6468-2D41-9497-80EE9DC956A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348DAB-9470-3343-A000-9B05D8035B04}">
      <dsp:nvSpPr>
        <dsp:cNvPr id="0" name=""/>
        <dsp:cNvSpPr/>
      </dsp:nvSpPr>
      <dsp:spPr>
        <a:xfrm>
          <a:off x="8298" y="754578"/>
          <a:ext cx="1593912" cy="6513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Randomly select Incident severity</a:t>
          </a:r>
          <a:endParaRPr lang="en-US" sz="1400" kern="1200"/>
        </a:p>
      </dsp:txBody>
      <dsp:txXfrm>
        <a:off x="27377" y="773657"/>
        <a:ext cx="1555754" cy="613230"/>
      </dsp:txXfrm>
    </dsp:sp>
    <dsp:sp modelId="{DB589E69-2FA4-1943-A33F-39AD803446AB}">
      <dsp:nvSpPr>
        <dsp:cNvPr id="0" name=""/>
        <dsp:cNvSpPr/>
      </dsp:nvSpPr>
      <dsp:spPr>
        <a:xfrm>
          <a:off x="1761602" y="882627"/>
          <a:ext cx="337909" cy="395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1761602" y="961685"/>
        <a:ext cx="236536" cy="237174"/>
      </dsp:txXfrm>
    </dsp:sp>
    <dsp:sp modelId="{24B0C5A6-E1C1-2743-86E6-E9AFB91D1D8B}">
      <dsp:nvSpPr>
        <dsp:cNvPr id="0" name=""/>
        <dsp:cNvSpPr/>
      </dsp:nvSpPr>
      <dsp:spPr>
        <a:xfrm>
          <a:off x="2239775" y="753694"/>
          <a:ext cx="1593912" cy="6531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Randomly select Incident clearance time</a:t>
          </a:r>
          <a:endParaRPr lang="en-US" sz="1400" kern="1200"/>
        </a:p>
      </dsp:txBody>
      <dsp:txXfrm>
        <a:off x="2258905" y="772824"/>
        <a:ext cx="1555652" cy="614896"/>
      </dsp:txXfrm>
    </dsp:sp>
    <dsp:sp modelId="{CD4AA4C7-111E-7444-8B63-5C5F0A6B6C1E}">
      <dsp:nvSpPr>
        <dsp:cNvPr id="0" name=""/>
        <dsp:cNvSpPr/>
      </dsp:nvSpPr>
      <dsp:spPr>
        <a:xfrm>
          <a:off x="3993079" y="882627"/>
          <a:ext cx="337909" cy="3952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/>
        </a:p>
      </dsp:txBody>
      <dsp:txXfrm>
        <a:off x="3993079" y="961685"/>
        <a:ext cx="236536" cy="237174"/>
      </dsp:txXfrm>
    </dsp:sp>
    <dsp:sp modelId="{9C91DA7F-6468-2D41-9497-80EE9DC956A1}">
      <dsp:nvSpPr>
        <dsp:cNvPr id="0" name=""/>
        <dsp:cNvSpPr/>
      </dsp:nvSpPr>
      <dsp:spPr>
        <a:xfrm>
          <a:off x="4471253" y="752837"/>
          <a:ext cx="1593912" cy="6548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</a:rPr>
            <a:t>Slow down cars within a radius of incident</a:t>
          </a:r>
          <a:endParaRPr lang="en-US" sz="1400" kern="1200"/>
        </a:p>
      </dsp:txBody>
      <dsp:txXfrm>
        <a:off x="4490433" y="772017"/>
        <a:ext cx="1555552" cy="6165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2:53.5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15855 3411 16383 0 0,'0'0'0'0'0,"0"1"0"0"0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3538 4800 16383 0 0,'0'0'0'0'0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7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6010 4782 16383 0 0,'0'0'0'0'0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7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5995 6033 16383 0 0,'0'0'0'0'0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3571 6054 16383 0 0,'0'0'0'0'0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1604 7300 16383 0 0,'0'0'0'0'0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3536 7251 16383 0 0,'0'0'0'0'0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6012 7290 16383 0 0,'0'0'0'0'0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7597 4710 16383 0 0,'0'0'0'0'0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9579 5975 16383 0 0,'0'0'0'0'0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7608 7227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2:54.97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18997 3382 16383 0 0,'0'0'0'0'0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12047 7220 16383 0 0,'0'0'0'0'0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12081 4714 16383 0 0,'0'0'0'0'0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8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1564 8873 16383 0 0,'0'0'0'0'0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3557 8867 16383 0 0,'0'0'0'0'0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6089 8912 16383 0 0,'0'0'0'0'0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3584 10141 16383 0 0,'0'0'0'0'0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6046 10127 16383 0 0,'0'0'0'0'0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1601 11388 16383 0 0,'0'0'0'0'0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6067 11333 16383 0 0,'0'0'0'0'0,"0"1"0"0"0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1570 13263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3:01.02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18996 5408 16383 0 0,'0'0'0'0'0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6082 13306 16383 0 0,'0'0'0'0'0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6067 14489 16383 0 0,'0'0'0'0'0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3576 14515 16383 0 0,'0'0'0'0'0,"1"0"0"0"0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1634 15758 16383 0 0,'0'0'0'0'0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6071 15752 16383 0 0,'0'0'0'0'0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7564 8785 16383 0 0,'1'0'0'0'0,"-1"0"0"0"0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9572 10046 16383 0 0,'0'0'0'0'0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7589 11299 16383 0 0,'0'0'0'0'0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12050 11300 16383 0 0,'0'0'0'0'0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7618 13145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3:04.11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15939 7445 16383 0 0,'0'0'0'0'0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9535 14397 16383 0 0,'0'0'0'0'0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70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12072 15677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3:06.02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19036 7413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3:07.8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22926 7424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3:11.5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22908 5401 16383 0 0,'0'0'0'0'0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4T01:53:14.18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22947 3416 16383 0 0,'0'0'0'0'0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13T03:11:26.67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1588 4789 16383 0 0,'1'0'0'0'0,"-1"0"0"0"0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6AB1-11D9-094E-8154-FC568E8A4B68}" type="datetimeFigureOut">
              <a:rPr lang="en-US" smtClean="0"/>
              <a:t>9/17/24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7A31F-2F82-1943-BC98-F7B56E85F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0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9426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43883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D0D0D"/>
              </a:solidFill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547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D0D0D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0826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50529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21258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56048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8840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5012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6271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6137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86736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5815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5754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9432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8344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8750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02612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5971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D2573-7AC2-426E-BA28-4ABAE57424B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991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53B30-CEE3-403E-28D4-86A211F5D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3DEFBE-00ED-FCB2-7750-0F82B105B3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68420-168E-49C1-9B86-6A7021FE9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6507B-C861-964B-B625-FFFD3D4A145C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53FC0-B2F6-F867-D281-B3C86B431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6C9E2-7C5A-69EA-CB53-E961485AA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54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2E143-AE76-61A5-FA02-B4F7C278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5D7EA-6D0A-C748-9466-09D646458C6C}" type="datetime1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092CC-6B2A-5800-1ACF-AB87DDFA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123D-42DC-F99B-51A0-96B3F56E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Google Shape;4833;p142">
            <a:extLst>
              <a:ext uri="{FF2B5EF4-FFF2-40B4-BE49-F238E27FC236}">
                <a16:creationId xmlns:a16="http://schemas.microsoft.com/office/drawing/2014/main" id="{67228EC8-F18F-3A38-9605-3D5D3A4CF595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838200" y="2034379"/>
            <a:ext cx="5021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Contact Name 1</a:t>
            </a:r>
            <a:endParaRPr dirty="0"/>
          </a:p>
        </p:txBody>
      </p:sp>
      <p:sp>
        <p:nvSpPr>
          <p:cNvPr id="7" name="Google Shape;4835;p142">
            <a:extLst>
              <a:ext uri="{FF2B5EF4-FFF2-40B4-BE49-F238E27FC236}">
                <a16:creationId xmlns:a16="http://schemas.microsoft.com/office/drawing/2014/main" id="{8F5D9F50-8BD0-A937-5828-C83232701495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834725" y="2756700"/>
            <a:ext cx="5021100" cy="20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2400">
                <a:latin typeface="+mj-lt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Role #1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Contact Details</a:t>
            </a: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dirty="0"/>
              <a:t>Arizona State University</a:t>
            </a:r>
            <a:endParaRPr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DE1C85-5501-EEC4-98A6-5FF1407BFF0F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10" name="Google Shape;4833;p142">
            <a:extLst>
              <a:ext uri="{FF2B5EF4-FFF2-40B4-BE49-F238E27FC236}">
                <a16:creationId xmlns:a16="http://schemas.microsoft.com/office/drawing/2014/main" id="{792F23FF-5787-D20B-ACCA-AEFCA1981397}"/>
              </a:ext>
            </a:extLst>
          </p:cNvPr>
          <p:cNvSpPr txBox="1">
            <a:spLocks/>
          </p:cNvSpPr>
          <p:nvPr userDrawn="1"/>
        </p:nvSpPr>
        <p:spPr>
          <a:xfrm>
            <a:off x="6336177" y="2034379"/>
            <a:ext cx="5021100" cy="572700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Contact Name 2</a:t>
            </a:r>
          </a:p>
        </p:txBody>
      </p:sp>
      <p:sp>
        <p:nvSpPr>
          <p:cNvPr id="11" name="Google Shape;4835;p142">
            <a:extLst>
              <a:ext uri="{FF2B5EF4-FFF2-40B4-BE49-F238E27FC236}">
                <a16:creationId xmlns:a16="http://schemas.microsoft.com/office/drawing/2014/main" id="{D7A8000E-3DEC-F61D-C88C-80C3D537A7AE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6332702" y="2756700"/>
            <a:ext cx="5021100" cy="207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>
              <a:defRPr sz="2400">
                <a:latin typeface="+mj-lt"/>
              </a:defRPr>
            </a:lvl1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Role #2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Contact Details</a:t>
            </a: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dirty="0"/>
              <a:t>Arizona State University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3164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2E143-AE76-61A5-FA02-B4F7C278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35732-6C7F-C74B-8CD8-98EA8E2838AA}" type="datetime1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092CC-6B2A-5800-1ACF-AB87DDFA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123D-42DC-F99B-51A0-96B3F56E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8DE1C85-5501-EEC4-98A6-5FF1407BFF0F}"/>
              </a:ext>
            </a:extLst>
          </p:cNvPr>
          <p:cNvSpPr txBox="1">
            <a:spLocks/>
          </p:cNvSpPr>
          <p:nvPr userDrawn="1"/>
        </p:nvSpPr>
        <p:spPr>
          <a:xfrm>
            <a:off x="838200" y="2103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/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331AC4-A818-2AAF-8297-20F9CF60AEDA}"/>
              </a:ext>
            </a:extLst>
          </p:cNvPr>
          <p:cNvSpPr txBox="1">
            <a:spLocks/>
          </p:cNvSpPr>
          <p:nvPr userDrawn="1"/>
        </p:nvSpPr>
        <p:spPr>
          <a:xfrm>
            <a:off x="838200" y="3429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Open to Questions</a:t>
            </a:r>
          </a:p>
        </p:txBody>
      </p:sp>
    </p:spTree>
    <p:extLst>
      <p:ext uri="{BB962C8B-B14F-4D97-AF65-F5344CB8AC3E}">
        <p14:creationId xmlns:p14="http://schemas.microsoft.com/office/powerpoint/2010/main" val="2720727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4C83-3ED4-E679-A244-8A490DBF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544" y="3429000"/>
            <a:ext cx="9144000" cy="1909763"/>
          </a:xfrm>
        </p:spPr>
        <p:txBody>
          <a:bodyPr anchor="b"/>
          <a:lstStyle>
            <a:lvl1pPr algn="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5E5C5-6ECF-66EC-CAC6-3AB001138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8544" y="5430839"/>
            <a:ext cx="9144000" cy="827881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9DC3-415A-7D09-9229-364C36A2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8766-D096-374B-9A0B-FAB029CC5AF9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1B624-AFB9-33BA-FDB4-B98429C7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8D487142-C335-C4CD-F109-CA75759CD5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17" y="3329610"/>
            <a:ext cx="1363579" cy="514005"/>
          </a:xfrm>
          <a:prstGeom prst="rect">
            <a:avLst/>
          </a:prstGeom>
        </p:spPr>
      </p:pic>
      <p:pic>
        <p:nvPicPr>
          <p:cNvPr id="8" name="Google Shape;4753;p131">
            <a:extLst>
              <a:ext uri="{FF2B5EF4-FFF2-40B4-BE49-F238E27FC236}">
                <a16:creationId xmlns:a16="http://schemas.microsoft.com/office/drawing/2014/main" id="{AC31211D-9FC5-E576-B501-0FEE7BEB47A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 t="26247" b="9764"/>
          <a:stretch/>
        </p:blipFill>
        <p:spPr>
          <a:xfrm>
            <a:off x="-178904" y="-562331"/>
            <a:ext cx="12563061" cy="389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What was the price of my life? - Humphrey Fellows at Cronkite School of  Journalism and Mass Communication - ASU">
            <a:extLst>
              <a:ext uri="{FF2B5EF4-FFF2-40B4-BE49-F238E27FC236}">
                <a16:creationId xmlns:a16="http://schemas.microsoft.com/office/drawing/2014/main" id="{6078CF91-5110-C9C9-9F7B-F91B5379AD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1370"/>
            <a:ext cx="913786" cy="5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038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ith Imag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4C83-3ED4-E679-A244-8A490DBFA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411" y="3429000"/>
            <a:ext cx="9144000" cy="190976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05E5C5-6ECF-66EC-CAC6-3AB001138A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411" y="5430839"/>
            <a:ext cx="9144000" cy="827881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F9DC3-415A-7D09-9229-364C36A2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20A6-DD63-4840-BDAA-AB3631C94205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21B624-AFB9-33BA-FDB4-B98429C7F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pic>
        <p:nvPicPr>
          <p:cNvPr id="8" name="Google Shape;4753;p131">
            <a:extLst>
              <a:ext uri="{FF2B5EF4-FFF2-40B4-BE49-F238E27FC236}">
                <a16:creationId xmlns:a16="http://schemas.microsoft.com/office/drawing/2014/main" id="{AC31211D-9FC5-E576-B501-0FEE7BEB47A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t="26247" b="9764"/>
          <a:stretch/>
        </p:blipFill>
        <p:spPr>
          <a:xfrm>
            <a:off x="-178904" y="-562331"/>
            <a:ext cx="12563061" cy="389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6349191D-7D39-04A2-E8AF-31BE2927FA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117" y="3329610"/>
            <a:ext cx="1363579" cy="514005"/>
          </a:xfrm>
          <a:prstGeom prst="rect">
            <a:avLst/>
          </a:prstGeom>
        </p:spPr>
      </p:pic>
      <p:pic>
        <p:nvPicPr>
          <p:cNvPr id="10" name="Picture 2" descr="What was the price of my life? - Humphrey Fellows at Cronkite School of  Journalism and Mass Communication - ASU">
            <a:extLst>
              <a:ext uri="{FF2B5EF4-FFF2-40B4-BE49-F238E27FC236}">
                <a16:creationId xmlns:a16="http://schemas.microsoft.com/office/drawing/2014/main" id="{72BC6576-663D-E788-9049-1B0CD83CD3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1370"/>
            <a:ext cx="913786" cy="5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463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#1">
    <p:bg>
      <p:bgPr>
        <a:solidFill>
          <a:srgbClr val="191919">
            <a:alpha val="8993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4C83-3ED4-E679-A244-8A490DBFA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735" y="4721088"/>
            <a:ext cx="9144000" cy="1909763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2973584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#2"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4C83-3ED4-E679-A244-8A490DBFA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84735" y="2474118"/>
            <a:ext cx="9144000" cy="1909763"/>
          </a:xfrm>
        </p:spPr>
        <p:txBody>
          <a:bodyPr anchor="ctr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3776594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#3">
    <p:bg>
      <p:bgPr>
        <a:solidFill>
          <a:srgbClr val="30303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C4C83-3ED4-E679-A244-8A490DBFA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474118"/>
            <a:ext cx="9144000" cy="1909763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Break</a:t>
            </a:r>
          </a:p>
        </p:txBody>
      </p:sp>
    </p:spTree>
    <p:extLst>
      <p:ext uri="{BB962C8B-B14F-4D97-AF65-F5344CB8AC3E}">
        <p14:creationId xmlns:p14="http://schemas.microsoft.com/office/powerpoint/2010/main" val="352396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F2C99-6101-D8FE-C1B0-D176CEC9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DB7FC-4F07-6F33-7404-C7A95DC81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5421E-2714-D510-75A8-79EA7B04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D4001-2E93-9645-AE0D-A781469F1F3E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F3785-5BBE-D3C7-97B2-4D9F81B9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8B2D7-377A-B87A-552D-0B248F36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1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6093E-A5A7-5C51-9B89-6246A4BAF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C3192-662F-B7F7-86C8-EDF5C3156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8F66B-8EE8-FF9A-2A77-61C93244B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61F18-BA5C-4540-97E9-9C66D6C7A555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EC0E4-888F-F886-7993-F05722F62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A2AEB-8E61-9EE1-8E77-BD57F2DB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8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E011C-0B69-AACD-39A9-6FDF1584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7E25-DA42-BBB6-9E6B-BDF7F11C6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88B9C-6C4A-A89B-F8A2-40AA1719AC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0C47F7-2BC3-3AFA-4CEA-3DC7841E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9332F-3D91-A94D-BA93-FCF81C93C052}" type="datetime1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E6D50-75E9-CF23-289A-D335C7F7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C2F71-9F18-21C6-A6A2-684298F2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00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4CF2E-12E5-46F5-653A-63320164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A78B5-7269-BCE2-94EC-E67A13FA9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73F6B-DB98-3573-D529-5A0FFE2EE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275887-D981-4D54-F899-894C01601E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B8C3C-7703-360D-AFC9-DC578E6D4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F06B6A-D750-B3F9-0FD5-9223510A3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7F40D-6704-654F-AFC5-9C0115D1E06E}" type="datetime1">
              <a:rPr lang="en-US" smtClean="0"/>
              <a:t>9/17/24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3CFA3-B633-EF83-3D81-6E8C00ABE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0BD0-733F-18AD-1E89-44AADFADD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981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EE07-0132-3469-6B3B-537295056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B75B7-8F0C-CFFE-9A9B-704F4FE8B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B91A3-CFF5-6E4A-9E2E-B1B5F223AE52}" type="datetime1">
              <a:rPr lang="en-US" smtClean="0"/>
              <a:t>9/17/24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28F47-44B1-72F4-F507-96C65F86E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D787A-AAF9-D71C-B583-6799E7E18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00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2E143-AE76-61A5-FA02-B4F7C278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C91B-9952-4A45-A2F7-3DB3E7D4197D}" type="datetime1">
              <a:rPr lang="en-US" smtClean="0"/>
              <a:t>9/17/24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092CC-6B2A-5800-1ACF-AB87DDFA9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54123D-42DC-F99B-51A0-96B3F56E6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820C-5BA2-62FA-182C-77551F011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6A682-9EE6-6E5A-9F16-2B84E2E69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1234DB-CC78-DB43-DC55-A53D8C210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7D105F-9078-40C2-A72C-125B5128E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9CE9A-AB7D-3240-A81F-A9184AF9F82A}" type="datetime1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A66A56-D6D4-BE40-E2C3-36734F91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508A92-12B8-3A22-4D95-E700241B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62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F3317-61C3-1107-31DA-CB084715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AC146-C1D1-DD15-1854-71558783D2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F6597-042B-BCA9-7B46-2B405E744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EC352-F188-1E09-177A-B7B2D0B33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305DA-7A5B-CC47-AFB8-A7474F0A3FD0}" type="datetime1">
              <a:rPr lang="en-US" smtClean="0"/>
              <a:t>9/17/24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DCB37-BDE6-BB3C-01A4-16F53EA3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 2024 MPS-Lab. All rights reserved.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C70AC-D6CC-7EB2-E96E-3D993330C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DC811-A317-D442-B2A1-5A735965D7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115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D3FB44-70B6-4893-82E7-07C251E24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AF460-F340-8063-7033-D7608B6DF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49069-49A1-591A-38D0-7FAA878367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9D4ED2-15F9-B441-B84E-7EF71A3E37F6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C4B91-76B6-186D-435F-517B6DC1A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2024 MPS-Lab.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B2452-2AA8-26F6-EBAA-9989326F2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8964" y="6407356"/>
            <a:ext cx="593035" cy="263111"/>
          </a:xfrm>
          <a:prstGeom prst="rect">
            <a:avLst/>
          </a:prstGeom>
          <a:solidFill>
            <a:srgbClr val="001A52"/>
          </a:solidFill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DC1DC811-A317-D442-B2A1-5A735965D7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4B25BEB2-166E-E056-B6A8-16685154C07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725" y="77581"/>
            <a:ext cx="1363579" cy="514005"/>
          </a:xfrm>
          <a:prstGeom prst="rect">
            <a:avLst/>
          </a:prstGeom>
        </p:spPr>
      </p:pic>
      <p:pic>
        <p:nvPicPr>
          <p:cNvPr id="1026" name="Picture 2" descr="What was the price of my life? - Humphrey Fellows at Cronkite School of  Journalism and Mass Communication - ASU">
            <a:extLst>
              <a:ext uri="{FF2B5EF4-FFF2-40B4-BE49-F238E27FC236}">
                <a16:creationId xmlns:a16="http://schemas.microsoft.com/office/drawing/2014/main" id="{A0A976E3-6DAD-5361-39F9-D63CB9137B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6" y="108122"/>
            <a:ext cx="913786" cy="5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04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7" r:id="rId10"/>
    <p:sldLayoutId id="2147483668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F834E-49E8-D8E7-0039-F756F0FED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1A85C-B8F0-C7DA-3177-4EC7CA61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DBCBC-6957-53D1-FCD7-765E7E159F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EC048-3462-E54D-9CDB-7EAC5AFE3D6E}" type="datetime1">
              <a:rPr lang="en-US" smtClean="0"/>
              <a:t>9/17/24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692C4D-26D7-B7F0-0CA0-E91B32177D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© 2024 MPS-Lab. All rights reserved.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21550B7-8CA4-BF17-82B8-E322494D4B37}"/>
              </a:ext>
            </a:extLst>
          </p:cNvPr>
          <p:cNvSpPr txBox="1">
            <a:spLocks/>
          </p:cNvSpPr>
          <p:nvPr userDrawn="1"/>
        </p:nvSpPr>
        <p:spPr>
          <a:xfrm>
            <a:off x="11598964" y="6407356"/>
            <a:ext cx="593035" cy="263111"/>
          </a:xfrm>
          <a:prstGeom prst="rect">
            <a:avLst/>
          </a:prstGeom>
          <a:solidFill>
            <a:srgbClr val="001A52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1DC811-A317-D442-B2A1-5A735965D7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21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F834E-49E8-D8E7-0039-F756F0FED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1A85C-B8F0-C7DA-3177-4EC7CA612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436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customXml" Target="../ink/ink6.xm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png"/><Relationship Id="rId12" Type="http://schemas.openxmlformats.org/officeDocument/2006/relationships/customXml" Target="../ink/ink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8.xml"/><Relationship Id="rId10" Type="http://schemas.openxmlformats.org/officeDocument/2006/relationships/customXml" Target="../ink/ink3.xml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customXml" Target="../ink/ink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8" Type="http://schemas.openxmlformats.org/officeDocument/2006/relationships/customXml" Target="../ink/ink13.xml"/><Relationship Id="rId26" Type="http://schemas.openxmlformats.org/officeDocument/2006/relationships/customXml" Target="../ink/ink21.xml"/><Relationship Id="rId39" Type="http://schemas.openxmlformats.org/officeDocument/2006/relationships/customXml" Target="../ink/ink34.xml"/><Relationship Id="rId21" Type="http://schemas.openxmlformats.org/officeDocument/2006/relationships/customXml" Target="../ink/ink16.xml"/><Relationship Id="rId34" Type="http://schemas.openxmlformats.org/officeDocument/2006/relationships/customXml" Target="../ink/ink29.xml"/><Relationship Id="rId42" Type="http://schemas.openxmlformats.org/officeDocument/2006/relationships/customXml" Target="../ink/ink37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6" Type="http://schemas.openxmlformats.org/officeDocument/2006/relationships/customXml" Target="../ink/ink11.xml"/><Relationship Id="rId29" Type="http://schemas.openxmlformats.org/officeDocument/2006/relationships/customXml" Target="../ink/ink24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24" Type="http://schemas.openxmlformats.org/officeDocument/2006/relationships/customXml" Target="../ink/ink19.xml"/><Relationship Id="rId32" Type="http://schemas.openxmlformats.org/officeDocument/2006/relationships/customXml" Target="../ink/ink27.xml"/><Relationship Id="rId37" Type="http://schemas.openxmlformats.org/officeDocument/2006/relationships/customXml" Target="../ink/ink32.xml"/><Relationship Id="rId40" Type="http://schemas.openxmlformats.org/officeDocument/2006/relationships/customXml" Target="../ink/ink35.xml"/><Relationship Id="rId45" Type="http://schemas.openxmlformats.org/officeDocument/2006/relationships/customXml" Target="../ink/ink40.xml"/><Relationship Id="rId5" Type="http://schemas.openxmlformats.org/officeDocument/2006/relationships/image" Target="../media/image35.svg"/><Relationship Id="rId15" Type="http://schemas.openxmlformats.org/officeDocument/2006/relationships/customXml" Target="../ink/ink10.xml"/><Relationship Id="rId23" Type="http://schemas.openxmlformats.org/officeDocument/2006/relationships/customXml" Target="../ink/ink18.xml"/><Relationship Id="rId28" Type="http://schemas.openxmlformats.org/officeDocument/2006/relationships/customXml" Target="../ink/ink23.xml"/><Relationship Id="rId36" Type="http://schemas.openxmlformats.org/officeDocument/2006/relationships/customXml" Target="../ink/ink31.xml"/><Relationship Id="rId10" Type="http://schemas.openxmlformats.org/officeDocument/2006/relationships/image" Target="../media/image40.png"/><Relationship Id="rId19" Type="http://schemas.openxmlformats.org/officeDocument/2006/relationships/customXml" Target="../ink/ink14.xml"/><Relationship Id="rId31" Type="http://schemas.openxmlformats.org/officeDocument/2006/relationships/customXml" Target="../ink/ink26.xml"/><Relationship Id="rId44" Type="http://schemas.openxmlformats.org/officeDocument/2006/relationships/customXml" Target="../ink/ink39.xml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Relationship Id="rId22" Type="http://schemas.openxmlformats.org/officeDocument/2006/relationships/customXml" Target="../ink/ink17.xml"/><Relationship Id="rId27" Type="http://schemas.openxmlformats.org/officeDocument/2006/relationships/customXml" Target="../ink/ink22.xml"/><Relationship Id="rId30" Type="http://schemas.openxmlformats.org/officeDocument/2006/relationships/customXml" Target="../ink/ink25.xml"/><Relationship Id="rId35" Type="http://schemas.openxmlformats.org/officeDocument/2006/relationships/customXml" Target="../ink/ink30.xml"/><Relationship Id="rId43" Type="http://schemas.openxmlformats.org/officeDocument/2006/relationships/customXml" Target="../ink/ink38.xml"/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17.xml"/><Relationship Id="rId12" Type="http://schemas.openxmlformats.org/officeDocument/2006/relationships/customXml" Target="../ink/ink9.xml"/><Relationship Id="rId17" Type="http://schemas.openxmlformats.org/officeDocument/2006/relationships/customXml" Target="../ink/ink12.xml"/><Relationship Id="rId25" Type="http://schemas.openxmlformats.org/officeDocument/2006/relationships/customXml" Target="../ink/ink20.xml"/><Relationship Id="rId33" Type="http://schemas.openxmlformats.org/officeDocument/2006/relationships/customXml" Target="../ink/ink28.xml"/><Relationship Id="rId38" Type="http://schemas.openxmlformats.org/officeDocument/2006/relationships/customXml" Target="../ink/ink33.xml"/><Relationship Id="rId46" Type="http://schemas.openxmlformats.org/officeDocument/2006/relationships/customXml" Target="../ink/ink41.xml"/><Relationship Id="rId20" Type="http://schemas.openxmlformats.org/officeDocument/2006/relationships/customXml" Target="../ink/ink15.xml"/><Relationship Id="rId41" Type="http://schemas.openxmlformats.org/officeDocument/2006/relationships/customXml" Target="../ink/ink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ggwash.org/view/76623/traffic-cameras-that-are-swift-certain-and-fair-could-enhance-safety-not-be-predatory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hyperlink" Target="http://electronics.stackexchange.com/questions/224823/inductive-sensors-for-traffic-lights" TargetMode="Externa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12" Type="http://schemas.openxmlformats.org/officeDocument/2006/relationships/image" Target="../media/image21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0.png"/><Relationship Id="rId4" Type="http://schemas.openxmlformats.org/officeDocument/2006/relationships/image" Target="../media/image16.png"/><Relationship Id="rId9" Type="http://schemas.openxmlformats.org/officeDocument/2006/relationships/image" Target="../media/image1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8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3.pn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4CC353B-9D0C-D883-37BB-7A6B66772F5A}"/>
              </a:ext>
            </a:extLst>
          </p:cNvPr>
          <p:cNvSpPr txBox="1"/>
          <p:nvPr/>
        </p:nvSpPr>
        <p:spPr>
          <a:xfrm>
            <a:off x="3070172" y="1091807"/>
            <a:ext cx="6051657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8800" b="1" dirty="0" err="1">
                <a:solidFill>
                  <a:srgbClr val="14213D"/>
                </a:solidFill>
                <a:latin typeface="Gill Sans SemiBold" panose="020B0502020104020203" pitchFamily="34" charset="-79"/>
                <a:ea typeface="Lato Heavy" panose="020F0502020204030203" pitchFamily="34" charset="0"/>
                <a:cs typeface="Gill Sans SemiBold" panose="020B0502020104020203" pitchFamily="34" charset="-79"/>
              </a:rPr>
              <a:t>IncidentNet</a:t>
            </a:r>
            <a:endParaRPr lang="en-IN" sz="8800" b="1" dirty="0">
              <a:solidFill>
                <a:srgbClr val="14213D"/>
              </a:solidFill>
              <a:latin typeface="Gill Sans SemiBold" panose="020B0502020104020203" pitchFamily="34" charset="-79"/>
              <a:ea typeface="Lato Heavy" panose="020F0502020204030203" pitchFamily="34" charset="0"/>
              <a:cs typeface="Gill Sans SemiBold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BCEEC-E866-F9E1-B07F-6E512652DEB9}"/>
              </a:ext>
            </a:extLst>
          </p:cNvPr>
          <p:cNvSpPr txBox="1"/>
          <p:nvPr/>
        </p:nvSpPr>
        <p:spPr>
          <a:xfrm>
            <a:off x="1928129" y="2228671"/>
            <a:ext cx="8335743" cy="12003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3600" dirty="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Traffic Incident Detection, Localization</a:t>
            </a:r>
            <a:br>
              <a:rPr lang="en-US" sz="3600" dirty="0">
                <a:latin typeface="Gill Sans" panose="020B0502020104020203" pitchFamily="34" charset="-79"/>
                <a:cs typeface="Gill Sans" panose="020B0502020104020203" pitchFamily="34" charset="-79"/>
              </a:rPr>
            </a:br>
            <a:r>
              <a:rPr lang="en-US" sz="3600" dirty="0">
                <a:effectLst/>
                <a:latin typeface="Gill Sans" panose="020B0502020104020203" pitchFamily="34" charset="-79"/>
                <a:cs typeface="Gill Sans" panose="020B0502020104020203" pitchFamily="34" charset="-79"/>
              </a:rPr>
              <a:t>and Severity Estimation with Sparse Sensing</a:t>
            </a:r>
            <a:endParaRPr lang="en-IN" sz="3600" dirty="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0D7FC6-6749-E9F2-D90A-2789653D9F8E}"/>
              </a:ext>
            </a:extLst>
          </p:cNvPr>
          <p:cNvSpPr txBox="1"/>
          <p:nvPr/>
        </p:nvSpPr>
        <p:spPr>
          <a:xfrm>
            <a:off x="2276621" y="3382833"/>
            <a:ext cx="7638758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effectLst/>
                <a:cs typeface="Gill Sans" panose="020B0502020104020203" pitchFamily="34" charset="-79"/>
              </a:rPr>
              <a:t>Sai Shashank Peddiraju</a:t>
            </a:r>
            <a:r>
              <a:rPr lang="en-US" sz="1600" baseline="30000" dirty="0">
                <a:effectLst/>
                <a:cs typeface="Gill Sans" panose="020B0502020104020203" pitchFamily="34" charset="-79"/>
              </a:rPr>
              <a:t>*</a:t>
            </a:r>
            <a:r>
              <a:rPr lang="en-US" sz="1600" dirty="0">
                <a:effectLst/>
                <a:cs typeface="Gill Sans" panose="020B0502020104020203" pitchFamily="34" charset="-79"/>
              </a:rPr>
              <a:t>, Kaustubh Harapanahalli</a:t>
            </a:r>
            <a:r>
              <a:rPr lang="en-US" sz="1600" baseline="30000" dirty="0">
                <a:effectLst/>
                <a:cs typeface="Gill Sans" panose="020B0502020104020203" pitchFamily="34" charset="-79"/>
              </a:rPr>
              <a:t>*</a:t>
            </a:r>
            <a:r>
              <a:rPr lang="en-US" sz="1600" dirty="0">
                <a:effectLst/>
                <a:cs typeface="Gill Sans" panose="020B0502020104020203" pitchFamily="34" charset="-79"/>
              </a:rPr>
              <a:t>, Edward Andert, Aviral Shrivastava</a:t>
            </a:r>
          </a:p>
          <a:p>
            <a:pPr algn="ctr"/>
            <a:r>
              <a:rPr lang="en-IN" sz="1600" dirty="0">
                <a:cs typeface="Gill Sans" panose="020B0502020104020203" pitchFamily="34" charset="-79"/>
              </a:rPr>
              <a:t>Arizona State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9EBCF-E4E7-22B1-98E5-A64334E7467A}"/>
              </a:ext>
            </a:extLst>
          </p:cNvPr>
          <p:cNvSpPr txBox="1"/>
          <p:nvPr/>
        </p:nvSpPr>
        <p:spPr>
          <a:xfrm>
            <a:off x="1407088" y="4280963"/>
            <a:ext cx="9377825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>
                <a:effectLst/>
                <a:cs typeface="Gill Sans" panose="020B0502020104020203" pitchFamily="34" charset="-79"/>
              </a:rPr>
              <a:t>IEEE International Conference of Intelligent Transportation Systems (ITSC) 2024</a:t>
            </a:r>
            <a:endParaRPr lang="en-IN" sz="2000" b="1" dirty="0">
              <a:cs typeface="Gill Sans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01EB6D-AF64-2BA7-60AE-84638FE738EC}"/>
              </a:ext>
            </a:extLst>
          </p:cNvPr>
          <p:cNvSpPr txBox="1"/>
          <p:nvPr/>
        </p:nvSpPr>
        <p:spPr>
          <a:xfrm>
            <a:off x="5447842" y="3942409"/>
            <a:ext cx="1296317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600" dirty="0">
                <a:cs typeface="Gill Sans" panose="020B0502020104020203" pitchFamily="34" charset="-79"/>
              </a:rPr>
              <a:t>p</a:t>
            </a:r>
            <a:r>
              <a:rPr lang="en-US" sz="1600" dirty="0">
                <a:effectLst/>
                <a:cs typeface="Gill Sans" panose="020B0502020104020203" pitchFamily="34" charset="-79"/>
              </a:rPr>
              <a:t>resented at</a:t>
            </a:r>
            <a:endParaRPr lang="en-IN" sz="1600" dirty="0">
              <a:cs typeface="Gill Sans" panose="020B05020201040202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CC8CE-E754-521B-CF09-023F79971C3B}"/>
              </a:ext>
            </a:extLst>
          </p:cNvPr>
          <p:cNvSpPr txBox="1"/>
          <p:nvPr/>
        </p:nvSpPr>
        <p:spPr>
          <a:xfrm>
            <a:off x="0" y="6611779"/>
            <a:ext cx="1896673" cy="2462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000" dirty="0">
                <a:effectLst/>
                <a:cs typeface="Gill Sans" panose="020B0502020104020203" pitchFamily="34" charset="-79"/>
              </a:rPr>
              <a:t>* - indicates equal contribution</a:t>
            </a:r>
            <a:endParaRPr lang="en-IN" sz="1000" dirty="0"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7337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10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02DAD0F-AA1A-FA57-8B0A-35E201B40F69}"/>
              </a:ext>
            </a:extLst>
          </p:cNvPr>
          <p:cNvGraphicFramePr>
            <a:graphicFrameLocks noGrp="1"/>
          </p:cNvGraphicFramePr>
          <p:nvPr/>
        </p:nvGraphicFramePr>
        <p:xfrm>
          <a:off x="8500844" y="1910417"/>
          <a:ext cx="3171818" cy="26013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1818">
                  <a:extLst>
                    <a:ext uri="{9D8B030D-6E8A-4147-A177-3AD203B41FA5}">
                      <a16:colId xmlns:a16="http://schemas.microsoft.com/office/drawing/2014/main" val="754409056"/>
                    </a:ext>
                  </a:extLst>
                </a:gridCol>
              </a:tblGrid>
              <a:tr h="40546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Raw 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4875"/>
                  </a:ext>
                </a:extLst>
              </a:tr>
              <a:tr h="33557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Individual Vehicle Identifiers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6147400"/>
                  </a:ext>
                </a:extLst>
              </a:tr>
              <a:tr h="33557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Vehicle 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2268192"/>
                  </a:ext>
                </a:extLst>
              </a:tr>
              <a:tr h="33557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Intersection ID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524073"/>
                  </a:ext>
                </a:extLst>
              </a:tr>
              <a:tr h="33557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Timestamp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5814318"/>
                  </a:ext>
                </a:extLst>
              </a:tr>
              <a:tr h="335573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Traffic Count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058486"/>
                  </a:ext>
                </a:extLst>
              </a:tr>
              <a:tr h="367094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Traffic Occupancy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94814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5902FCE-C03B-27C7-85FD-8F100F1A91E4}"/>
              </a:ext>
            </a:extLst>
          </p:cNvPr>
          <p:cNvSpPr txBox="1"/>
          <p:nvPr/>
        </p:nvSpPr>
        <p:spPr>
          <a:xfrm>
            <a:off x="1481751" y="439574"/>
            <a:ext cx="92285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Dataset Generation from Microscopic Traffic Simulators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8F3553F-3717-8F73-60C7-7266CF174795}"/>
              </a:ext>
            </a:extLst>
          </p:cNvPr>
          <p:cNvSpPr/>
          <p:nvPr/>
        </p:nvSpPr>
        <p:spPr>
          <a:xfrm>
            <a:off x="6289822" y="3582517"/>
            <a:ext cx="2055302" cy="3775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D0038-AEA6-E215-D1BF-BC4E96162EBB}"/>
              </a:ext>
            </a:extLst>
          </p:cNvPr>
          <p:cNvSpPr txBox="1"/>
          <p:nvPr/>
        </p:nvSpPr>
        <p:spPr>
          <a:xfrm>
            <a:off x="6066115" y="3951739"/>
            <a:ext cx="25027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Calibri"/>
                <a:cs typeface="Calibri"/>
              </a:rPr>
              <a:t>Traffic Cameras placed at traffic signals collect Data</a:t>
            </a: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A57B95-145C-9E26-6E4D-14C84C36775C}"/>
              </a:ext>
            </a:extLst>
          </p:cNvPr>
          <p:cNvSpPr txBox="1"/>
          <p:nvPr/>
        </p:nvSpPr>
        <p:spPr>
          <a:xfrm>
            <a:off x="736389" y="5657500"/>
            <a:ext cx="496348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+mn-lt"/>
                <a:cs typeface="+mn-lt"/>
              </a:rPr>
              <a:t>43 traffic signals are marked as blue dots, indicating potential locations for placing traffic cameras to collect data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A2B1A957-BD7F-3782-C2A0-F8A5C4D87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25" y="1913908"/>
            <a:ext cx="5632175" cy="3538734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9A6886-6E99-CCC8-C219-845FFAA7FBAA}"/>
              </a:ext>
            </a:extLst>
          </p:cNvPr>
          <p:cNvGraphicFramePr>
            <a:graphicFrameLocks noGrp="1"/>
          </p:cNvGraphicFramePr>
          <p:nvPr/>
        </p:nvGraphicFramePr>
        <p:xfrm>
          <a:off x="8500844" y="4632154"/>
          <a:ext cx="3171818" cy="14683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71818">
                  <a:extLst>
                    <a:ext uri="{9D8B030D-6E8A-4147-A177-3AD203B41FA5}">
                      <a16:colId xmlns:a16="http://schemas.microsoft.com/office/drawing/2014/main" val="1201721934"/>
                    </a:ext>
                  </a:extLst>
                </a:gridCol>
              </a:tblGrid>
              <a:tr h="3670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Labels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9402423"/>
                  </a:ext>
                </a:extLst>
              </a:tr>
              <a:tr h="3670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Incident Occurrence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658488"/>
                  </a:ext>
                </a:extLst>
              </a:tr>
              <a:tr h="3670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Incident Severity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2508158"/>
                  </a:ext>
                </a:extLst>
              </a:tr>
              <a:tr h="36709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Incident Localization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10739"/>
                  </a:ext>
                </a:extLst>
              </a:tr>
            </a:tbl>
          </a:graphicData>
        </a:graphic>
      </p:graphicFrame>
      <p:sp>
        <p:nvSpPr>
          <p:cNvPr id="11" name="Oval 10">
            <a:extLst>
              <a:ext uri="{FF2B5EF4-FFF2-40B4-BE49-F238E27FC236}">
                <a16:creationId xmlns:a16="http://schemas.microsoft.com/office/drawing/2014/main" id="{947BDB51-E840-7D6F-3C0F-108888847AA3}"/>
              </a:ext>
            </a:extLst>
          </p:cNvPr>
          <p:cNvSpPr/>
          <p:nvPr/>
        </p:nvSpPr>
        <p:spPr>
          <a:xfrm>
            <a:off x="2466915" y="2827137"/>
            <a:ext cx="103517" cy="103517"/>
          </a:xfrm>
          <a:prstGeom prst="ellipse">
            <a:avLst/>
          </a:prstGeom>
          <a:solidFill>
            <a:srgbClr val="0000FF"/>
          </a:solidFill>
          <a:ln w="6350">
            <a:solidFill>
              <a:srgbClr val="0000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94C5CD0-F4CB-ECF4-E6BE-42E556DA8468}"/>
              </a:ext>
            </a:extLst>
          </p:cNvPr>
          <p:cNvSpPr/>
          <p:nvPr/>
        </p:nvSpPr>
        <p:spPr>
          <a:xfrm>
            <a:off x="3114615" y="2672982"/>
            <a:ext cx="103517" cy="103517"/>
          </a:xfrm>
          <a:prstGeom prst="ellipse">
            <a:avLst/>
          </a:prstGeom>
          <a:solidFill>
            <a:srgbClr val="0000FF"/>
          </a:solidFill>
          <a:ln w="6350">
            <a:solidFill>
              <a:srgbClr val="0000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E53618C-2523-B955-61FD-35E34F4B8D53}"/>
              </a:ext>
            </a:extLst>
          </p:cNvPr>
          <p:cNvSpPr/>
          <p:nvPr/>
        </p:nvSpPr>
        <p:spPr>
          <a:xfrm>
            <a:off x="3578165" y="3159338"/>
            <a:ext cx="103517" cy="103517"/>
          </a:xfrm>
          <a:prstGeom prst="ellipse">
            <a:avLst/>
          </a:prstGeom>
          <a:solidFill>
            <a:srgbClr val="0000FF"/>
          </a:solidFill>
          <a:ln w="6350">
            <a:solidFill>
              <a:srgbClr val="00004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87406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11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886C4-943D-D2DF-E80E-01489CFD2D3F}"/>
              </a:ext>
            </a:extLst>
          </p:cNvPr>
          <p:cNvSpPr txBox="1"/>
          <p:nvPr/>
        </p:nvSpPr>
        <p:spPr>
          <a:xfrm>
            <a:off x="1481751" y="439574"/>
            <a:ext cx="92285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Data Pre-processing and Feature Extraction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CA924C-B51A-D271-0DE1-186232CBA980}"/>
              </a:ext>
            </a:extLst>
          </p:cNvPr>
          <p:cNvSpPr txBox="1"/>
          <p:nvPr/>
        </p:nvSpPr>
        <p:spPr>
          <a:xfrm>
            <a:off x="7094675" y="4393798"/>
            <a:ext cx="128669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ea typeface="Calibri"/>
                <a:cs typeface="Calibri"/>
              </a:rPr>
              <a:t>Rolling Window</a:t>
            </a:r>
          </a:p>
          <a:p>
            <a:pPr algn="ctr"/>
            <a:endParaRPr lang="en-US" sz="1200">
              <a:ea typeface="Calibri"/>
              <a:cs typeface="Calibri"/>
            </a:endParaRPr>
          </a:p>
          <a:p>
            <a:pPr algn="ctr"/>
            <a:r>
              <a:rPr lang="en-US" sz="1200">
                <a:ea typeface="Calibri"/>
                <a:cs typeface="Calibri"/>
              </a:rPr>
              <a:t>Averages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7A06FB-B27A-C292-35FD-2B8BEA0B7DD1}"/>
              </a:ext>
            </a:extLst>
          </p:cNvPr>
          <p:cNvSpPr/>
          <p:nvPr/>
        </p:nvSpPr>
        <p:spPr>
          <a:xfrm>
            <a:off x="2469737" y="4196165"/>
            <a:ext cx="1950010" cy="1261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Travel Times across all Junction </a:t>
            </a:r>
            <a:br>
              <a:rPr lang="en-US">
                <a:ea typeface="Calibri"/>
                <a:cs typeface="Calibri"/>
              </a:rPr>
            </a:br>
            <a:r>
              <a:rPr lang="en-US">
                <a:ea typeface="Calibri"/>
                <a:cs typeface="Calibri"/>
              </a:rPr>
              <a:t>combinations</a:t>
            </a:r>
            <a:endParaRPr lang="en-US"/>
          </a:p>
        </p:txBody>
      </p:sp>
      <p:pic>
        <p:nvPicPr>
          <p:cNvPr id="10" name="Graphic 9" descr="Add with solid fill">
            <a:extLst>
              <a:ext uri="{FF2B5EF4-FFF2-40B4-BE49-F238E27FC236}">
                <a16:creationId xmlns:a16="http://schemas.microsoft.com/office/drawing/2014/main" id="{521C9A5C-7ED0-6F9C-FCD6-5EFDAEC0A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54558" y="4503787"/>
            <a:ext cx="508000" cy="4741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567FEB-69D7-A29E-317C-D9E7534D998E}"/>
              </a:ext>
            </a:extLst>
          </p:cNvPr>
          <p:cNvSpPr/>
          <p:nvPr/>
        </p:nvSpPr>
        <p:spPr>
          <a:xfrm>
            <a:off x="5201647" y="4196165"/>
            <a:ext cx="1950010" cy="1261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Traffic metrics from raw data</a:t>
            </a:r>
            <a:endParaRPr lang="en-US"/>
          </a:p>
        </p:txBody>
      </p:sp>
      <p:sp>
        <p:nvSpPr>
          <p:cNvPr id="12" name="Arrow: Right 2">
            <a:extLst>
              <a:ext uri="{FF2B5EF4-FFF2-40B4-BE49-F238E27FC236}">
                <a16:creationId xmlns:a16="http://schemas.microsoft.com/office/drawing/2014/main" id="{C4A7FD0A-4BDF-B6C8-7DC6-37BCF50ED186}"/>
              </a:ext>
            </a:extLst>
          </p:cNvPr>
          <p:cNvSpPr/>
          <p:nvPr/>
        </p:nvSpPr>
        <p:spPr>
          <a:xfrm>
            <a:off x="7190513" y="4630787"/>
            <a:ext cx="1095021" cy="186265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774BCC-CA74-420E-757D-BE85803A5734}"/>
              </a:ext>
            </a:extLst>
          </p:cNvPr>
          <p:cNvSpPr/>
          <p:nvPr/>
        </p:nvSpPr>
        <p:spPr>
          <a:xfrm>
            <a:off x="8524623" y="4196165"/>
            <a:ext cx="1950010" cy="12617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Processed Dataset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BE3B1D-10A0-0670-E2B6-C6900AF080BB}"/>
              </a:ext>
            </a:extLst>
          </p:cNvPr>
          <p:cNvGraphicFramePr>
            <a:graphicFrameLocks noGrp="1"/>
          </p:cNvGraphicFramePr>
          <p:nvPr/>
        </p:nvGraphicFramePr>
        <p:xfrm>
          <a:off x="2512265" y="1578930"/>
          <a:ext cx="5416790" cy="17525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3649">
                  <a:extLst>
                    <a:ext uri="{9D8B030D-6E8A-4147-A177-3AD203B41FA5}">
                      <a16:colId xmlns:a16="http://schemas.microsoft.com/office/drawing/2014/main" val="440286625"/>
                    </a:ext>
                  </a:extLst>
                </a:gridCol>
                <a:gridCol w="1149803">
                  <a:extLst>
                    <a:ext uri="{9D8B030D-6E8A-4147-A177-3AD203B41FA5}">
                      <a16:colId xmlns:a16="http://schemas.microsoft.com/office/drawing/2014/main" val="123463279"/>
                    </a:ext>
                  </a:extLst>
                </a:gridCol>
                <a:gridCol w="1519340">
                  <a:extLst>
                    <a:ext uri="{9D8B030D-6E8A-4147-A177-3AD203B41FA5}">
                      <a16:colId xmlns:a16="http://schemas.microsoft.com/office/drawing/2014/main" val="1368935393"/>
                    </a:ext>
                  </a:extLst>
                </a:gridCol>
                <a:gridCol w="1523998">
                  <a:extLst>
                    <a:ext uri="{9D8B030D-6E8A-4147-A177-3AD203B41FA5}">
                      <a16:colId xmlns:a16="http://schemas.microsoft.com/office/drawing/2014/main" val="4005914418"/>
                    </a:ext>
                  </a:extLst>
                </a:gridCol>
              </a:tblGrid>
              <a:tr h="367094">
                <a:tc>
                  <a:txBody>
                    <a:bodyPr/>
                    <a:lstStyle/>
                    <a:p>
                      <a:r>
                        <a:rPr lang="en-US"/>
                        <a:t>Timestamp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Vehicle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Junction Identified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Vehicle 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0806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7:02:10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Red SUV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1162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7:04:40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Blue SUV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046727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7:08:00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Red SUV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797496"/>
                  </a:ext>
                </a:extLst>
              </a:tr>
            </a:tbl>
          </a:graphicData>
        </a:graphic>
      </p:graphicFrame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CBD2B32-8611-3DBE-EB88-BB4D9CAB7F66}"/>
              </a:ext>
            </a:extLst>
          </p:cNvPr>
          <p:cNvSpPr/>
          <p:nvPr/>
        </p:nvSpPr>
        <p:spPr>
          <a:xfrm>
            <a:off x="2547416" y="2247065"/>
            <a:ext cx="5343988" cy="311474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C9790EC-DCC1-EF01-7365-8E89518DF8FF}"/>
              </a:ext>
            </a:extLst>
          </p:cNvPr>
          <p:cNvSpPr/>
          <p:nvPr/>
        </p:nvSpPr>
        <p:spPr>
          <a:xfrm>
            <a:off x="2548018" y="3005617"/>
            <a:ext cx="5343988" cy="278102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6ED6BA1C-5174-E66F-9DA6-F89F45E8D6F1}"/>
              </a:ext>
            </a:extLst>
          </p:cNvPr>
          <p:cNvSpPr/>
          <p:nvPr/>
        </p:nvSpPr>
        <p:spPr>
          <a:xfrm>
            <a:off x="8242949" y="2202570"/>
            <a:ext cx="444963" cy="1090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DE3429-CBAF-1770-5856-9B932839A30A}"/>
              </a:ext>
            </a:extLst>
          </p:cNvPr>
          <p:cNvSpPr/>
          <p:nvPr/>
        </p:nvSpPr>
        <p:spPr>
          <a:xfrm>
            <a:off x="8832716" y="2204954"/>
            <a:ext cx="1749777" cy="10837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Travel Time for junction 1 to 2</a:t>
            </a:r>
          </a:p>
        </p:txBody>
      </p:sp>
    </p:spTree>
    <p:extLst>
      <p:ext uri="{BB962C8B-B14F-4D97-AF65-F5344CB8AC3E}">
        <p14:creationId xmlns:p14="http://schemas.microsoft.com/office/powerpoint/2010/main" val="2850587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12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886C4-943D-D2DF-E80E-01489CFD2D3F}"/>
              </a:ext>
            </a:extLst>
          </p:cNvPr>
          <p:cNvSpPr txBox="1"/>
          <p:nvPr/>
        </p:nvSpPr>
        <p:spPr>
          <a:xfrm>
            <a:off x="1481751" y="439574"/>
            <a:ext cx="92285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Model Selection and Architecture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293384-A8E8-3B16-22FB-460622FD3080}"/>
              </a:ext>
            </a:extLst>
          </p:cNvPr>
          <p:cNvSpPr txBox="1"/>
          <p:nvPr/>
        </p:nvSpPr>
        <p:spPr>
          <a:xfrm>
            <a:off x="1400189" y="5568465"/>
            <a:ext cx="22527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ea typeface="Calibri"/>
                <a:cs typeface="Calibri"/>
              </a:rPr>
              <a:t>XGBoost</a:t>
            </a:r>
            <a:r>
              <a:rPr lang="en-US">
                <a:ea typeface="Calibri"/>
                <a:cs typeface="Calibri"/>
              </a:rPr>
              <a:t> Architecture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4BB3D-93B3-59E2-5FAB-BD2B8C679163}"/>
              </a:ext>
            </a:extLst>
          </p:cNvPr>
          <p:cNvSpPr txBox="1"/>
          <p:nvPr/>
        </p:nvSpPr>
        <p:spPr>
          <a:xfrm>
            <a:off x="7572212" y="5568465"/>
            <a:ext cx="226333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err="1">
                <a:ea typeface="Calibri"/>
                <a:cs typeface="Calibri"/>
              </a:rPr>
              <a:t>TabNet</a:t>
            </a:r>
            <a:r>
              <a:rPr lang="en-US">
                <a:ea typeface="Calibri"/>
                <a:cs typeface="Calibri"/>
              </a:rPr>
              <a:t> Architecture</a:t>
            </a:r>
            <a:endParaRPr lang="en-US"/>
          </a:p>
        </p:txBody>
      </p:sp>
      <p:pic>
        <p:nvPicPr>
          <p:cNvPr id="18" name="Picture 17" descr="A diagram of a computer algorithm&#10;&#10;Description automatically generated">
            <a:extLst>
              <a:ext uri="{FF2B5EF4-FFF2-40B4-BE49-F238E27FC236}">
                <a16:creationId xmlns:a16="http://schemas.microsoft.com/office/drawing/2014/main" id="{B960EB6E-81DC-6E3A-683F-8850189674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04" y="2920402"/>
            <a:ext cx="4689233" cy="2544062"/>
          </a:xfrm>
          <a:prstGeom prst="rect">
            <a:avLst/>
          </a:prstGeom>
        </p:spPr>
      </p:pic>
      <p:pic>
        <p:nvPicPr>
          <p:cNvPr id="21" name="Picture 20" descr="A close-up of a data&#10;&#10;Description automatically generated">
            <a:extLst>
              <a:ext uri="{FF2B5EF4-FFF2-40B4-BE49-F238E27FC236}">
                <a16:creationId xmlns:a16="http://schemas.microsoft.com/office/drawing/2014/main" id="{2352EFDE-2E59-4F21-85EB-19F92ED275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78" b="4820"/>
          <a:stretch/>
        </p:blipFill>
        <p:spPr>
          <a:xfrm>
            <a:off x="3437466" y="1236201"/>
            <a:ext cx="5317067" cy="11445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2D87DB-45E9-9B42-93CE-7D458E1906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30560"/>
            <a:ext cx="5742427" cy="3126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98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13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886C4-943D-D2DF-E80E-01489CFD2D3F}"/>
              </a:ext>
            </a:extLst>
          </p:cNvPr>
          <p:cNvSpPr txBox="1"/>
          <p:nvPr/>
        </p:nvSpPr>
        <p:spPr>
          <a:xfrm>
            <a:off x="1481751" y="439574"/>
            <a:ext cx="92285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Model Selection and Architecture </a:t>
            </a:r>
            <a:r>
              <a:rPr lang="en-US" sz="2000" b="1">
                <a:ea typeface="+mn-lt"/>
                <a:cs typeface="+mn-lt"/>
              </a:rPr>
              <a:t>(continued…)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619BE9-855A-6965-2CAA-BD9A0197DB59}"/>
              </a:ext>
            </a:extLst>
          </p:cNvPr>
          <p:cNvGrpSpPr/>
          <p:nvPr/>
        </p:nvGrpSpPr>
        <p:grpSpPr>
          <a:xfrm>
            <a:off x="218333" y="1594305"/>
            <a:ext cx="3768241" cy="4532414"/>
            <a:chOff x="4355468" y="1338451"/>
            <a:chExt cx="3768241" cy="45324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C9A366-E105-B8AD-4E5B-3A8490C910A1}"/>
                </a:ext>
              </a:extLst>
            </p:cNvPr>
            <p:cNvSpPr/>
            <p:nvPr/>
          </p:nvSpPr>
          <p:spPr>
            <a:xfrm>
              <a:off x="5769341" y="1338451"/>
              <a:ext cx="896112" cy="457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Raw Data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0A26B7-F94F-B48D-208B-314CDC8761B7}"/>
                </a:ext>
              </a:extLst>
            </p:cNvPr>
            <p:cNvSpPr/>
            <p:nvPr/>
          </p:nvSpPr>
          <p:spPr>
            <a:xfrm>
              <a:off x="5769341" y="2014309"/>
              <a:ext cx="896112" cy="4572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Feature Extraction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8BFA92-A5FA-AF19-A12E-EDCCF61FD5AB}"/>
                </a:ext>
              </a:extLst>
            </p:cNvPr>
            <p:cNvSpPr/>
            <p:nvPr/>
          </p:nvSpPr>
          <p:spPr>
            <a:xfrm>
              <a:off x="5769341" y="2690167"/>
              <a:ext cx="896112" cy="4572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Processed Data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F973FF-FEEA-7132-9552-17575AE3EB34}"/>
                </a:ext>
              </a:extLst>
            </p:cNvPr>
            <p:cNvSpPr/>
            <p:nvPr/>
          </p:nvSpPr>
          <p:spPr>
            <a:xfrm>
              <a:off x="5431013" y="3366025"/>
              <a:ext cx="1572768" cy="457200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/>
                <a:t>Incident Detection Model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4076BA-8C6D-F4D1-47A8-53EB6BD2F738}"/>
                </a:ext>
              </a:extLst>
            </p:cNvPr>
            <p:cNvSpPr/>
            <p:nvPr/>
          </p:nvSpPr>
          <p:spPr>
            <a:xfrm>
              <a:off x="4355468" y="4155995"/>
              <a:ext cx="1572768" cy="457200"/>
            </a:xfrm>
            <a:prstGeom prst="rect">
              <a:avLst/>
            </a:prstGeom>
            <a:solidFill>
              <a:srgbClr val="97BBE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Incident Localization Model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320BB0-29E6-B2E3-581B-C862651F2E20}"/>
                </a:ext>
              </a:extLst>
            </p:cNvPr>
            <p:cNvSpPr/>
            <p:nvPr/>
          </p:nvSpPr>
          <p:spPr>
            <a:xfrm>
              <a:off x="6550941" y="4161245"/>
              <a:ext cx="1572768" cy="457200"/>
            </a:xfrm>
            <a:prstGeom prst="rect">
              <a:avLst/>
            </a:prstGeom>
            <a:solidFill>
              <a:srgbClr val="97BBE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200">
                  <a:solidFill>
                    <a:schemeClr val="tx1"/>
                  </a:solidFill>
                </a:rPr>
                <a:t>Incident Severity Model</a:t>
              </a:r>
            </a:p>
          </p:txBody>
        </p: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5DE08305-A05E-8252-4E24-48FF40140057}"/>
                </a:ext>
              </a:extLst>
            </p:cNvPr>
            <p:cNvCxnSpPr>
              <a:stCxn id="13" idx="1"/>
            </p:cNvCxnSpPr>
            <p:nvPr/>
          </p:nvCxnSpPr>
          <p:spPr>
            <a:xfrm rot="10800000" flipV="1">
              <a:off x="4955525" y="2918767"/>
              <a:ext cx="813816" cy="1227286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EB5B7E85-1598-6BF6-FA76-C21403B788AD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6665453" y="2918767"/>
              <a:ext cx="960120" cy="1227286"/>
            </a:xfrm>
            <a:prstGeom prst="bentConnector2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6C47A0A-3363-9E4F-6C85-F02D6AF9838F}"/>
                </a:ext>
              </a:extLst>
            </p:cNvPr>
            <p:cNvCxnSpPr>
              <a:stCxn id="6" idx="2"/>
              <a:endCxn id="10" idx="0"/>
            </p:cNvCxnSpPr>
            <p:nvPr/>
          </p:nvCxnSpPr>
          <p:spPr>
            <a:xfrm>
              <a:off x="6217397" y="1795651"/>
              <a:ext cx="0" cy="21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0B4CEA1-32C1-55C1-3E39-A1C010BDBCA3}"/>
                </a:ext>
              </a:extLst>
            </p:cNvPr>
            <p:cNvCxnSpPr>
              <a:endCxn id="13" idx="0"/>
            </p:cNvCxnSpPr>
            <p:nvPr/>
          </p:nvCxnSpPr>
          <p:spPr>
            <a:xfrm>
              <a:off x="6217397" y="2471509"/>
              <a:ext cx="0" cy="21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EA5D984-2763-93B0-AC29-010FBA1E9571}"/>
                </a:ext>
              </a:extLst>
            </p:cNvPr>
            <p:cNvCxnSpPr>
              <a:stCxn id="13" idx="2"/>
              <a:endCxn id="14" idx="0"/>
            </p:cNvCxnSpPr>
            <p:nvPr/>
          </p:nvCxnSpPr>
          <p:spPr>
            <a:xfrm>
              <a:off x="6217397" y="3147367"/>
              <a:ext cx="0" cy="21865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86A6214-71AC-3794-C508-6DF6FBA5F20B}"/>
                </a:ext>
              </a:extLst>
            </p:cNvPr>
            <p:cNvCxnSpPr>
              <a:stCxn id="14" idx="2"/>
            </p:cNvCxnSpPr>
            <p:nvPr/>
          </p:nvCxnSpPr>
          <p:spPr>
            <a:xfrm>
              <a:off x="6217397" y="3823225"/>
              <a:ext cx="0" cy="159044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A3795B84-51BF-B532-8D42-288ACE5AE907}"/>
                </a:ext>
              </a:extLst>
            </p:cNvPr>
            <p:cNvCxnSpPr>
              <a:stCxn id="14" idx="2"/>
              <a:endCxn id="15" idx="0"/>
            </p:cNvCxnSpPr>
            <p:nvPr/>
          </p:nvCxnSpPr>
          <p:spPr>
            <a:xfrm rot="5400000">
              <a:off x="5513240" y="3451838"/>
              <a:ext cx="332770" cy="1075545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74DDDB36-0F55-4AA3-DC95-C4C525CCCC68}"/>
                </a:ext>
              </a:extLst>
            </p:cNvPr>
            <p:cNvCxnSpPr>
              <a:stCxn id="14" idx="2"/>
              <a:endCxn id="16" idx="0"/>
            </p:cNvCxnSpPr>
            <p:nvPr/>
          </p:nvCxnSpPr>
          <p:spPr>
            <a:xfrm rot="16200000" flipH="1">
              <a:off x="6608351" y="3432271"/>
              <a:ext cx="338020" cy="1119928"/>
            </a:xfrm>
            <a:prstGeom prst="bentConnector3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AB21CD2-4562-BF4A-06AB-5D1650DAE289}"/>
                </a:ext>
              </a:extLst>
            </p:cNvPr>
            <p:cNvCxnSpPr>
              <a:stCxn id="15" idx="2"/>
            </p:cNvCxnSpPr>
            <p:nvPr/>
          </p:nvCxnSpPr>
          <p:spPr>
            <a:xfrm>
              <a:off x="5141852" y="4613195"/>
              <a:ext cx="0" cy="80047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8516AF0A-071B-97DB-07E3-610FE7F5271F}"/>
                </a:ext>
              </a:extLst>
            </p:cNvPr>
            <p:cNvCxnSpPr>
              <a:stCxn id="16" idx="2"/>
            </p:cNvCxnSpPr>
            <p:nvPr/>
          </p:nvCxnSpPr>
          <p:spPr>
            <a:xfrm>
              <a:off x="7337325" y="4618445"/>
              <a:ext cx="0" cy="79522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4D746D0-086A-7970-C523-26904246B0FD}"/>
                </a:ext>
              </a:extLst>
            </p:cNvPr>
            <p:cNvSpPr txBox="1"/>
            <p:nvPr/>
          </p:nvSpPr>
          <p:spPr>
            <a:xfrm>
              <a:off x="4621811" y="5409200"/>
              <a:ext cx="997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Incident Localization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68E8CAA-DD62-61DF-778F-CBE6F6C88329}"/>
                </a:ext>
              </a:extLst>
            </p:cNvPr>
            <p:cNvSpPr txBox="1"/>
            <p:nvPr/>
          </p:nvSpPr>
          <p:spPr>
            <a:xfrm>
              <a:off x="5762871" y="5409199"/>
              <a:ext cx="997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/>
                <a:t>Incident Detection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7BE9EC-8C05-0E62-3977-36B0F57395CB}"/>
                </a:ext>
              </a:extLst>
            </p:cNvPr>
            <p:cNvSpPr txBox="1"/>
            <p:nvPr/>
          </p:nvSpPr>
          <p:spPr>
            <a:xfrm>
              <a:off x="6821743" y="5406073"/>
              <a:ext cx="9978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Severity Prediction</a:t>
              </a:r>
            </a:p>
          </p:txBody>
        </p:sp>
      </p:grpSp>
      <p:pic>
        <p:nvPicPr>
          <p:cNvPr id="17" name="Picture 16" descr="A map and dice on a black background&#10;&#10;Description automatically generated">
            <a:extLst>
              <a:ext uri="{FF2B5EF4-FFF2-40B4-BE49-F238E27FC236}">
                <a16:creationId xmlns:a16="http://schemas.microsoft.com/office/drawing/2014/main" id="{1EF6CD75-E34B-FF4F-4706-86FA620E9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138" y="1914229"/>
            <a:ext cx="7565215" cy="3383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447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E7505-F782-6FC3-F02F-FD88230E5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D84366A-CE56-61F8-CC79-08E6E449A56C}"/>
              </a:ext>
            </a:extLst>
          </p:cNvPr>
          <p:cNvSpPr txBox="1"/>
          <p:nvPr/>
        </p:nvSpPr>
        <p:spPr>
          <a:xfrm>
            <a:off x="2004048" y="2416569"/>
            <a:ext cx="8402685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-IN" sz="6000">
                <a:solidFill>
                  <a:prstClr val="black"/>
                </a:solidFill>
                <a:latin typeface="Lato Heavy"/>
                <a:ea typeface="Lato Heavy" panose="020F0502020204030203" pitchFamily="34" charset="0"/>
                <a:cs typeface="Lato Heavy" panose="020F0502020204030203" pitchFamily="34" charset="0"/>
              </a:rPr>
              <a:t>Experiments and Results</a:t>
            </a:r>
            <a:endParaRPr kumimoji="0" lang="en-IN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Heavy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021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250628D7-7ABA-26E9-62C7-4535E29E37C8}"/>
              </a:ext>
            </a:extLst>
          </p:cNvPr>
          <p:cNvSpPr txBox="1"/>
          <p:nvPr/>
        </p:nvSpPr>
        <p:spPr>
          <a:xfrm>
            <a:off x="4276376" y="3182111"/>
            <a:ext cx="1533466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+mn-lt"/>
                <a:cs typeface="+mn-lt"/>
              </a:rPr>
              <a:t>Kolmogorov-Smirnov </a:t>
            </a:r>
          </a:p>
          <a:p>
            <a:pPr algn="ctr"/>
            <a:endParaRPr lang="en-US" sz="1000">
              <a:ea typeface="+mn-lt"/>
              <a:cs typeface="+mn-lt"/>
            </a:endParaRPr>
          </a:p>
          <a:p>
            <a:pPr algn="ctr"/>
            <a:r>
              <a:rPr lang="en-US" sz="1000">
                <a:ea typeface="+mn-lt"/>
                <a:cs typeface="+mn-lt"/>
              </a:rPr>
              <a:t>test</a:t>
            </a:r>
            <a:endParaRPr lang="en-US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15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C8F0C1-9DE9-B0EF-E7AE-6F6DE24E69DD}"/>
              </a:ext>
            </a:extLst>
          </p:cNvPr>
          <p:cNvSpPr txBox="1"/>
          <p:nvPr/>
        </p:nvSpPr>
        <p:spPr>
          <a:xfrm>
            <a:off x="1481750" y="439574"/>
            <a:ext cx="92285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Our Microscopic Data Matches with Real-World Macroscopic Data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E5C909-EC8C-DFFD-D247-22E5B6D8E432}"/>
              </a:ext>
            </a:extLst>
          </p:cNvPr>
          <p:cNvSpPr txBox="1"/>
          <p:nvPr/>
        </p:nvSpPr>
        <p:spPr>
          <a:xfrm>
            <a:off x="1123761" y="2496891"/>
            <a:ext cx="1902218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000">
                <a:ea typeface="Calibri"/>
                <a:cs typeface="Calibri"/>
              </a:rPr>
              <a:t>Aggregated over </a:t>
            </a:r>
          </a:p>
          <a:p>
            <a:pPr algn="ctr"/>
            <a:endParaRPr lang="en-US" sz="1000">
              <a:ea typeface="Calibri"/>
              <a:cs typeface="Calibri"/>
            </a:endParaRPr>
          </a:p>
          <a:p>
            <a:pPr algn="ctr"/>
            <a:r>
              <a:rPr lang="en-US" sz="1000">
                <a:ea typeface="Calibri"/>
                <a:cs typeface="Calibri"/>
              </a:rPr>
              <a:t>15-minute window</a:t>
            </a:r>
          </a:p>
        </p:txBody>
      </p:sp>
      <p:sp>
        <p:nvSpPr>
          <p:cNvPr id="5" name="Flowchart: Internal Storage 4">
            <a:extLst>
              <a:ext uri="{FF2B5EF4-FFF2-40B4-BE49-F238E27FC236}">
                <a16:creationId xmlns:a16="http://schemas.microsoft.com/office/drawing/2014/main" id="{22FDC0F1-B520-568F-30C9-F209A8D42AFA}"/>
              </a:ext>
            </a:extLst>
          </p:cNvPr>
          <p:cNvSpPr/>
          <p:nvPr/>
        </p:nvSpPr>
        <p:spPr>
          <a:xfrm>
            <a:off x="341660" y="2322151"/>
            <a:ext cx="1209021" cy="889927"/>
          </a:xfrm>
          <a:prstGeom prst="flowChartInternalStorage">
            <a:avLst/>
          </a:prstGeom>
          <a:solidFill>
            <a:srgbClr val="1E93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>
                    <a:lumMod val="95000"/>
                  </a:schemeClr>
                </a:solidFill>
                <a:ea typeface="Calibri"/>
                <a:cs typeface="Calibri"/>
              </a:rPr>
              <a:t>Simulated Microscopic Data</a:t>
            </a:r>
            <a:endParaRPr 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BAB54EB-3691-5562-00EA-731BBAC25E63}"/>
              </a:ext>
            </a:extLst>
          </p:cNvPr>
          <p:cNvSpPr/>
          <p:nvPr/>
        </p:nvSpPr>
        <p:spPr>
          <a:xfrm>
            <a:off x="1695903" y="2687706"/>
            <a:ext cx="801156" cy="1625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Internal Storage 8">
            <a:extLst>
              <a:ext uri="{FF2B5EF4-FFF2-40B4-BE49-F238E27FC236}">
                <a16:creationId xmlns:a16="http://schemas.microsoft.com/office/drawing/2014/main" id="{A851B8B0-DD93-922C-B424-33AB704F84A8}"/>
              </a:ext>
            </a:extLst>
          </p:cNvPr>
          <p:cNvSpPr/>
          <p:nvPr/>
        </p:nvSpPr>
        <p:spPr>
          <a:xfrm>
            <a:off x="2641673" y="2322152"/>
            <a:ext cx="1298526" cy="889927"/>
          </a:xfrm>
          <a:prstGeom prst="flowChartInternalStorage">
            <a:avLst/>
          </a:prstGeom>
          <a:solidFill>
            <a:srgbClr val="1E93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  <a:ea typeface="Calibri"/>
                <a:cs typeface="Calibri"/>
              </a:rPr>
              <a:t> Macroscopic Data</a:t>
            </a:r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Flowchart: Internal Storage 9">
            <a:extLst>
              <a:ext uri="{FF2B5EF4-FFF2-40B4-BE49-F238E27FC236}">
                <a16:creationId xmlns:a16="http://schemas.microsoft.com/office/drawing/2014/main" id="{6EED5423-6D80-955E-44A2-868AA776292A}"/>
              </a:ext>
            </a:extLst>
          </p:cNvPr>
          <p:cNvSpPr/>
          <p:nvPr/>
        </p:nvSpPr>
        <p:spPr>
          <a:xfrm>
            <a:off x="2641672" y="3645919"/>
            <a:ext cx="1298526" cy="889928"/>
          </a:xfrm>
          <a:prstGeom prst="flowChartInternalStorage">
            <a:avLst/>
          </a:prstGeom>
          <a:solidFill>
            <a:srgbClr val="1E935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solidFill>
                  <a:schemeClr val="bg1">
                    <a:lumMod val="95000"/>
                  </a:schemeClr>
                </a:solidFill>
                <a:ea typeface="Calibri"/>
                <a:cs typeface="Calibri"/>
              </a:rPr>
              <a:t> Real-world Macroscopic Data</a:t>
            </a:r>
            <a:endParaRPr lang="en-US" sz="12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D31515C-D406-0A5A-5CE1-6F0598C66C03}"/>
              </a:ext>
            </a:extLst>
          </p:cNvPr>
          <p:cNvSpPr/>
          <p:nvPr/>
        </p:nvSpPr>
        <p:spPr>
          <a:xfrm>
            <a:off x="4014960" y="2322152"/>
            <a:ext cx="522832" cy="221369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0DE1F1FF-8BAA-B2AA-FC7C-813367C96D8B}"/>
              </a:ext>
            </a:extLst>
          </p:cNvPr>
          <p:cNvSpPr/>
          <p:nvPr/>
        </p:nvSpPr>
        <p:spPr>
          <a:xfrm>
            <a:off x="4682405" y="3368562"/>
            <a:ext cx="954321" cy="18109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EBA764-95DD-C996-EB70-069972A9F850}"/>
              </a:ext>
            </a:extLst>
          </p:cNvPr>
          <p:cNvSpPr/>
          <p:nvPr/>
        </p:nvSpPr>
        <p:spPr>
          <a:xfrm>
            <a:off x="5687208" y="3003479"/>
            <a:ext cx="1227826" cy="3848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p-Value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B5D2D07-4183-4312-DFBA-A76C0C14196C}"/>
              </a:ext>
            </a:extLst>
          </p:cNvPr>
          <p:cNvSpPr/>
          <p:nvPr/>
        </p:nvSpPr>
        <p:spPr>
          <a:xfrm>
            <a:off x="5690256" y="3579706"/>
            <a:ext cx="1227827" cy="3848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KS Statistic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4AC1FB-E001-9F19-5318-7EB94A56F45A}"/>
              </a:ext>
            </a:extLst>
          </p:cNvPr>
          <p:cNvSpPr txBox="1"/>
          <p:nvPr/>
        </p:nvSpPr>
        <p:spPr>
          <a:xfrm>
            <a:off x="8638710" y="1822175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Evaluation Metrics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E01594-2A1C-6CFF-93A4-0B47D724B4C5}"/>
              </a:ext>
            </a:extLst>
          </p:cNvPr>
          <p:cNvSpPr txBox="1"/>
          <p:nvPr/>
        </p:nvSpPr>
        <p:spPr>
          <a:xfrm>
            <a:off x="1324708" y="4912264"/>
            <a:ext cx="9542584" cy="646331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Two similar distributions will have the same cumulative probability distribution function (CDF) </a:t>
            </a:r>
            <a:endParaRPr lang="en-US" dirty="0"/>
          </a:p>
          <a:p>
            <a:pPr algn="ctr"/>
            <a:r>
              <a:rPr lang="en-US" dirty="0">
                <a:ea typeface="Calibri"/>
                <a:cs typeface="Calibri"/>
              </a:rPr>
              <a:t>CDF : F(x) = P(X &lt;= x))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65BC34-F96A-5B31-7D7B-CB6A6D64B636}"/>
              </a:ext>
            </a:extLst>
          </p:cNvPr>
          <p:cNvSpPr txBox="1"/>
          <p:nvPr/>
        </p:nvSpPr>
        <p:spPr>
          <a:xfrm>
            <a:off x="2189338" y="5760528"/>
            <a:ext cx="7813324" cy="369332"/>
          </a:xfrm>
          <a:prstGeom prst="rect">
            <a:avLst/>
          </a:prstGeom>
          <a:noFill/>
          <a:ln>
            <a:solidFill>
              <a:srgbClr val="4472C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ea typeface="Calibri"/>
                <a:cs typeface="Calibri"/>
              </a:rPr>
              <a:t>Null Hypothesis: The two samples come from same continuous distribution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F83EEDE6-9B7C-D220-08B7-1842EB77DE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3472" y="2132824"/>
            <a:ext cx="4255699" cy="2649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5255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16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3AA92F99-2C92-DBE1-3856-9B114C49D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227" y="1589500"/>
            <a:ext cx="2711544" cy="1578104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270AA57-2FFB-3ED8-DFBE-CBCF57A9D6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579001"/>
              </p:ext>
            </p:extLst>
          </p:nvPr>
        </p:nvGraphicFramePr>
        <p:xfrm>
          <a:off x="1053645" y="4063169"/>
          <a:ext cx="3881886" cy="1400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920">
                  <a:extLst>
                    <a:ext uri="{9D8B030D-6E8A-4147-A177-3AD203B41FA5}">
                      <a16:colId xmlns:a16="http://schemas.microsoft.com/office/drawing/2014/main" val="12938532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938028790"/>
                    </a:ext>
                  </a:extLst>
                </a:gridCol>
                <a:gridCol w="948905">
                  <a:extLst>
                    <a:ext uri="{9D8B030D-6E8A-4147-A177-3AD203B41FA5}">
                      <a16:colId xmlns:a16="http://schemas.microsoft.com/office/drawing/2014/main" val="3615178708"/>
                    </a:ext>
                  </a:extLst>
                </a:gridCol>
                <a:gridCol w="672861">
                  <a:extLst>
                    <a:ext uri="{9D8B030D-6E8A-4147-A177-3AD203B41FA5}">
                      <a16:colId xmlns:a16="http://schemas.microsoft.com/office/drawing/2014/main" val="3941379047"/>
                    </a:ext>
                  </a:extLst>
                </a:gridCol>
              </a:tblGrid>
              <a:tr h="40759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MTTD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071765"/>
                  </a:ext>
                </a:extLst>
              </a:tr>
              <a:tr h="336430">
                <a:tc>
                  <a:txBody>
                    <a:bodyPr/>
                    <a:lstStyle/>
                    <a:p>
                      <a:pPr algn="ctr"/>
                      <a:r>
                        <a:rPr lang="en-US" sz="1100" err="1"/>
                        <a:t>IncidentNet</a:t>
                      </a:r>
                      <a:r>
                        <a:rPr lang="en-US" sz="1100"/>
                        <a:t> (XG Boost)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96%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94 secs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11%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934433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pPr algn="ctr"/>
                      <a:r>
                        <a:rPr lang="en-US" sz="1100" err="1"/>
                        <a:t>IncidentNet</a:t>
                      </a:r>
                      <a:r>
                        <a:rPr lang="en-US" sz="1100"/>
                        <a:t> (</a:t>
                      </a:r>
                      <a:r>
                        <a:rPr lang="en-US" sz="1100" err="1"/>
                        <a:t>TabNet</a:t>
                      </a:r>
                      <a:r>
                        <a:rPr lang="en-US" sz="1100"/>
                        <a:t>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98%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197 secs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6%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428430"/>
                  </a:ext>
                </a:extLst>
              </a:tr>
              <a:tr h="30312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Zhu </a:t>
                      </a:r>
                      <a:r>
                        <a:rPr lang="en-US" sz="1100" i="1" dirty="0"/>
                        <a:t>et al. </a:t>
                      </a:r>
                      <a:r>
                        <a:rPr lang="en-US" sz="1100" i="0" dirty="0"/>
                        <a:t>(CNN)</a:t>
                      </a:r>
                      <a:endParaRPr lang="en-US" sz="16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471 secs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104897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AEFF0EF-D982-00CE-61A2-3EE6EDA50730}"/>
              </a:ext>
            </a:extLst>
          </p:cNvPr>
          <p:cNvSpPr txBox="1"/>
          <p:nvPr/>
        </p:nvSpPr>
        <p:spPr>
          <a:xfrm>
            <a:off x="4300979" y="3187535"/>
            <a:ext cx="359004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cs typeface="Calibri"/>
              </a:rPr>
              <a:t>8 sensor placement for incident detection evaluation</a:t>
            </a:r>
            <a:endParaRPr lang="en-US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226DE1-A773-772B-1F7D-71CA35C4CA25}"/>
              </a:ext>
            </a:extLst>
          </p:cNvPr>
          <p:cNvSpPr txBox="1"/>
          <p:nvPr/>
        </p:nvSpPr>
        <p:spPr>
          <a:xfrm>
            <a:off x="909648" y="439574"/>
            <a:ext cx="1037270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 err="1">
                <a:latin typeface="Gill Sans SemiBold" panose="020B0502020104020203" pitchFamily="34" charset="-79"/>
                <a:cs typeface="Gill Sans SemiBold"/>
              </a:rPr>
              <a:t>IncidentNet</a:t>
            </a:r>
            <a:r>
              <a:rPr lang="en-US" sz="3200" b="1" dirty="0">
                <a:latin typeface="Gill Sans SemiBold" panose="020B0502020104020203" pitchFamily="34" charset="-79"/>
                <a:cs typeface="Gill Sans SemiBold"/>
              </a:rPr>
              <a:t> Detects 2x More Incidents with 2.5x Faster Mean-Time-To-Detect while Reducing False Alarms by 6x</a:t>
            </a:r>
            <a:endParaRPr lang="en-US" sz="32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50446-B918-3113-B561-D33394F32DE0}"/>
              </a:ext>
            </a:extLst>
          </p:cNvPr>
          <p:cNvSpPr txBox="1"/>
          <p:nvPr/>
        </p:nvSpPr>
        <p:spPr>
          <a:xfrm>
            <a:off x="5021491" y="3696055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Evaluation Metrics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CAC3E2D-FD17-8B91-954E-DAA2AE864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113380"/>
              </p:ext>
            </p:extLst>
          </p:nvPr>
        </p:nvGraphicFramePr>
        <p:xfrm>
          <a:off x="5021491" y="4066528"/>
          <a:ext cx="6280030" cy="1400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049">
                  <a:extLst>
                    <a:ext uri="{9D8B030D-6E8A-4147-A177-3AD203B41FA5}">
                      <a16:colId xmlns:a16="http://schemas.microsoft.com/office/drawing/2014/main" val="1611244682"/>
                    </a:ext>
                  </a:extLst>
                </a:gridCol>
                <a:gridCol w="1052422">
                  <a:extLst>
                    <a:ext uri="{9D8B030D-6E8A-4147-A177-3AD203B41FA5}">
                      <a16:colId xmlns:a16="http://schemas.microsoft.com/office/drawing/2014/main" val="2288644602"/>
                    </a:ext>
                  </a:extLst>
                </a:gridCol>
                <a:gridCol w="828136">
                  <a:extLst>
                    <a:ext uri="{9D8B030D-6E8A-4147-A177-3AD203B41FA5}">
                      <a16:colId xmlns:a16="http://schemas.microsoft.com/office/drawing/2014/main" val="1236653685"/>
                    </a:ext>
                  </a:extLst>
                </a:gridCol>
                <a:gridCol w="1000664">
                  <a:extLst>
                    <a:ext uri="{9D8B030D-6E8A-4147-A177-3AD203B41FA5}">
                      <a16:colId xmlns:a16="http://schemas.microsoft.com/office/drawing/2014/main" val="3263421929"/>
                    </a:ext>
                  </a:extLst>
                </a:gridCol>
                <a:gridCol w="1147314">
                  <a:extLst>
                    <a:ext uri="{9D8B030D-6E8A-4147-A177-3AD203B41FA5}">
                      <a16:colId xmlns:a16="http://schemas.microsoft.com/office/drawing/2014/main" val="1106286461"/>
                    </a:ext>
                  </a:extLst>
                </a:gridCol>
                <a:gridCol w="1190445">
                  <a:extLst>
                    <a:ext uri="{9D8B030D-6E8A-4147-A177-3AD203B41FA5}">
                      <a16:colId xmlns:a16="http://schemas.microsoft.com/office/drawing/2014/main" val="3837039415"/>
                    </a:ext>
                  </a:extLst>
                </a:gridCol>
              </a:tblGrid>
              <a:tr h="407597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F1 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AUC-ROC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Specificity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325963"/>
                  </a:ext>
                </a:extLst>
              </a:tr>
              <a:tr h="336430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92%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93%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996177"/>
                  </a:ext>
                </a:extLst>
              </a:tr>
              <a:tr h="353683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93%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397543"/>
                  </a:ext>
                </a:extLst>
              </a:tr>
              <a:tr h="303127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60%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50%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51%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64%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835491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CB8A181-F609-611D-1129-6C8E3BA66E54}"/>
              </a:ext>
            </a:extLst>
          </p:cNvPr>
          <p:cNvSpPr txBox="1"/>
          <p:nvPr/>
        </p:nvSpPr>
        <p:spPr>
          <a:xfrm>
            <a:off x="1053645" y="5464006"/>
            <a:ext cx="2721942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>
                <a:cs typeface="Calibri"/>
              </a:rPr>
              <a:t>DR: Detection Rate</a:t>
            </a:r>
          </a:p>
          <a:p>
            <a:r>
              <a:rPr lang="en-US" sz="1400">
                <a:cs typeface="Calibri"/>
              </a:rPr>
              <a:t>MTTD: Mean-Time-To-Detect</a:t>
            </a:r>
          </a:p>
          <a:p>
            <a:pPr algn="just"/>
            <a:r>
              <a:rPr lang="en-US" sz="1400">
                <a:cs typeface="Calibri"/>
              </a:rPr>
              <a:t>FAR: False Alarm Rate</a:t>
            </a:r>
            <a:endParaRPr lang="en-US" sz="14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CC0CADA-C863-4618-800B-C52ED368EB06}"/>
                  </a:ext>
                </a:extLst>
              </p14:cNvPr>
              <p14:cNvContentPartPr/>
              <p14:nvPr/>
            </p14:nvContentPartPr>
            <p14:xfrm>
              <a:off x="4792584" y="1665865"/>
              <a:ext cx="9584" cy="9584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CC0CADA-C863-4618-800B-C52ED368EB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34184" y="1186665"/>
                <a:ext cx="1916800" cy="963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3B37748-1D85-48C3-B2FE-A715E5C5CD19}"/>
                  </a:ext>
                </a:extLst>
              </p14:cNvPr>
              <p14:cNvContentPartPr/>
              <p14:nvPr/>
            </p14:nvContentPartPr>
            <p14:xfrm>
              <a:off x="5927179" y="1651506"/>
              <a:ext cx="9584" cy="9584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3B37748-1D85-48C3-B2FE-A715E5C5CD1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68779" y="693106"/>
                <a:ext cx="1916800" cy="19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DBA9963-D11C-583F-DAD2-F307CCE8CA48}"/>
                  </a:ext>
                </a:extLst>
              </p14:cNvPr>
              <p14:cNvContentPartPr/>
              <p14:nvPr/>
            </p14:nvContentPartPr>
            <p14:xfrm>
              <a:off x="5930754" y="2389151"/>
              <a:ext cx="9584" cy="9584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DBA9963-D11C-583F-DAD2-F307CCE8CA4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2354" y="1430751"/>
                <a:ext cx="1916800" cy="19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2B2375-61DE-4CBF-CA06-8AD46C162841}"/>
                  </a:ext>
                </a:extLst>
              </p14:cNvPr>
              <p14:cNvContentPartPr/>
              <p14:nvPr/>
            </p14:nvContentPartPr>
            <p14:xfrm>
              <a:off x="4823323" y="3123313"/>
              <a:ext cx="9584" cy="9584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2B2375-61DE-4CBF-CA06-8AD46C16284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64923" y="2164913"/>
                <a:ext cx="1916800" cy="19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7A7B04D-E291-F52C-80B6-EE2C3BA35A2B}"/>
                  </a:ext>
                </a:extLst>
              </p14:cNvPr>
              <p14:cNvContentPartPr/>
              <p14:nvPr/>
            </p14:nvContentPartPr>
            <p14:xfrm>
              <a:off x="5933619" y="3115769"/>
              <a:ext cx="9584" cy="9584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7A7B04D-E291-F52C-80B6-EE2C3BA35A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5219" y="2157369"/>
                <a:ext cx="1916800" cy="19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B9689B1-1324-B26E-FA7E-84E406FCEACD}"/>
                  </a:ext>
                </a:extLst>
              </p14:cNvPr>
              <p14:cNvContentPartPr/>
              <p14:nvPr/>
            </p14:nvContentPartPr>
            <p14:xfrm>
              <a:off x="7350612" y="3115675"/>
              <a:ext cx="9584" cy="9584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B9689B1-1324-B26E-FA7E-84E406FCEA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2212" y="2157275"/>
                <a:ext cx="1916800" cy="19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380774F-5CE4-9D6C-61D9-422D688943EA}"/>
                  </a:ext>
                </a:extLst>
              </p14:cNvPr>
              <p14:cNvContentPartPr/>
              <p14:nvPr/>
            </p14:nvContentPartPr>
            <p14:xfrm>
              <a:off x="7351585" y="2382842"/>
              <a:ext cx="9584" cy="9584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380774F-5CE4-9D6C-61D9-422D688943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3185" y="1424442"/>
                <a:ext cx="1916800" cy="19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4118AC4-86E4-09C2-2051-951D90B3BCDE}"/>
                  </a:ext>
                </a:extLst>
              </p14:cNvPr>
              <p14:cNvContentPartPr/>
              <p14:nvPr/>
            </p14:nvContentPartPr>
            <p14:xfrm>
              <a:off x="7350126" y="1660062"/>
              <a:ext cx="9584" cy="9584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4118AC4-86E4-09C2-2051-951D90B3BCD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91726" y="701662"/>
                <a:ext cx="1916800" cy="19168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905550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17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EDDA566-F4FB-024B-569A-8CB87986A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2518789"/>
              </p:ext>
            </p:extLst>
          </p:nvPr>
        </p:nvGraphicFramePr>
        <p:xfrm>
          <a:off x="1661027" y="4881964"/>
          <a:ext cx="8869945" cy="941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62">
                  <a:extLst>
                    <a:ext uri="{9D8B030D-6E8A-4147-A177-3AD203B41FA5}">
                      <a16:colId xmlns:a16="http://schemas.microsoft.com/office/drawing/2014/main" val="1210537157"/>
                    </a:ext>
                  </a:extLst>
                </a:gridCol>
                <a:gridCol w="1102264">
                  <a:extLst>
                    <a:ext uri="{9D8B030D-6E8A-4147-A177-3AD203B41FA5}">
                      <a16:colId xmlns:a16="http://schemas.microsoft.com/office/drawing/2014/main" val="324367890"/>
                    </a:ext>
                  </a:extLst>
                </a:gridCol>
                <a:gridCol w="1997621">
                  <a:extLst>
                    <a:ext uri="{9D8B030D-6E8A-4147-A177-3AD203B41FA5}">
                      <a16:colId xmlns:a16="http://schemas.microsoft.com/office/drawing/2014/main" val="1054575162"/>
                    </a:ext>
                  </a:extLst>
                </a:gridCol>
                <a:gridCol w="2014692">
                  <a:extLst>
                    <a:ext uri="{9D8B030D-6E8A-4147-A177-3AD203B41FA5}">
                      <a16:colId xmlns:a16="http://schemas.microsoft.com/office/drawing/2014/main" val="4089422035"/>
                    </a:ext>
                  </a:extLst>
                </a:gridCol>
                <a:gridCol w="2027206">
                  <a:extLst>
                    <a:ext uri="{9D8B030D-6E8A-4147-A177-3AD203B41FA5}">
                      <a16:colId xmlns:a16="http://schemas.microsoft.com/office/drawing/2014/main" val="656160409"/>
                    </a:ext>
                  </a:extLst>
                </a:gridCol>
              </a:tblGrid>
              <a:tr h="362262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Severity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Localization - Top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FFFFFF"/>
                          </a:solidFill>
                          <a:latin typeface="Calibri"/>
                        </a:rPr>
                        <a:t>Localization - Top 2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b="1" i="0" u="none" strike="noStrike" noProof="0">
                          <a:solidFill>
                            <a:srgbClr val="FFFFFF"/>
                          </a:solidFill>
                          <a:latin typeface="Calibri"/>
                        </a:rPr>
                        <a:t>Localization - Top 3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730161"/>
                  </a:ext>
                </a:extLst>
              </a:tr>
              <a:tr h="29422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IncidentNet (XGBoost)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77%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68%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75%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365950"/>
                  </a:ext>
                </a:extLst>
              </a:tr>
              <a:tr h="284671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100" b="0" i="0" u="none" strike="noStrike" noProof="0" dirty="0" err="1">
                          <a:solidFill>
                            <a:srgbClr val="000000"/>
                          </a:solidFill>
                        </a:rPr>
                        <a:t>IncidentNet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</a:rPr>
                        <a:t> 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 (</a:t>
                      </a:r>
                      <a:r>
                        <a:rPr lang="en-US" sz="1100" b="0" i="0" u="none" strike="noStrike" noProof="0" dirty="0" err="1">
                          <a:solidFill>
                            <a:srgbClr val="000000"/>
                          </a:solidFill>
                          <a:latin typeface="Calibri"/>
                        </a:rPr>
                        <a:t>TabNet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70%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85%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074616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A226DE1-A773-772B-1F7D-71CA35C4CA25}"/>
              </a:ext>
            </a:extLst>
          </p:cNvPr>
          <p:cNvSpPr txBox="1"/>
          <p:nvPr/>
        </p:nvSpPr>
        <p:spPr>
          <a:xfrm>
            <a:off x="1481750" y="439574"/>
            <a:ext cx="92285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 err="1">
                <a:latin typeface="Gill Sans SemiBold" panose="020B0502020104020203" pitchFamily="34" charset="-79"/>
                <a:cs typeface="Gill Sans SemiBold"/>
              </a:rPr>
              <a:t>IncidentNet</a:t>
            </a:r>
            <a:r>
              <a:rPr lang="en-US" sz="3200" b="1" dirty="0">
                <a:latin typeface="Gill Sans SemiBold" panose="020B0502020104020203" pitchFamily="34" charset="-79"/>
                <a:cs typeface="Gill Sans SemiBold"/>
              </a:rPr>
              <a:t> can also Localize and Estimate Severity of Incidents</a:t>
            </a:r>
            <a:endParaRPr lang="en-US" sz="32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950446-B918-3113-B561-D33394F32DE0}"/>
              </a:ext>
            </a:extLst>
          </p:cNvPr>
          <p:cNvSpPr txBox="1"/>
          <p:nvPr/>
        </p:nvSpPr>
        <p:spPr>
          <a:xfrm>
            <a:off x="5116533" y="4436492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Evaluation Metrics</a:t>
            </a:r>
          </a:p>
        </p:txBody>
      </p:sp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DFED1B5F-C143-466F-9A12-E47BF118B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9231" y="1773794"/>
            <a:ext cx="4133536" cy="24056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2040853-7126-3867-208D-C31BB584F0F8}"/>
              </a:ext>
            </a:extLst>
          </p:cNvPr>
          <p:cNvCxnSpPr/>
          <p:nvPr/>
        </p:nvCxnSpPr>
        <p:spPr>
          <a:xfrm>
            <a:off x="4114800" y="1924050"/>
            <a:ext cx="0" cy="1014492"/>
          </a:xfrm>
          <a:prstGeom prst="line">
            <a:avLst/>
          </a:prstGeom>
          <a:ln w="76200">
            <a:solidFill>
              <a:srgbClr val="FF7F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881D0C-D727-402B-D600-82DD79997999}"/>
              </a:ext>
            </a:extLst>
          </p:cNvPr>
          <p:cNvCxnSpPr>
            <a:cxnSpLocks/>
          </p:cNvCxnSpPr>
          <p:nvPr/>
        </p:nvCxnSpPr>
        <p:spPr>
          <a:xfrm>
            <a:off x="4181475" y="1876425"/>
            <a:ext cx="1590675" cy="0"/>
          </a:xfrm>
          <a:prstGeom prst="line">
            <a:avLst/>
          </a:prstGeom>
          <a:ln w="57150">
            <a:solidFill>
              <a:srgbClr val="1E9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F473E9-4E17-D016-075F-377FDA8E0280}"/>
              </a:ext>
            </a:extLst>
          </p:cNvPr>
          <p:cNvCxnSpPr/>
          <p:nvPr/>
        </p:nvCxnSpPr>
        <p:spPr>
          <a:xfrm>
            <a:off x="5848350" y="1924050"/>
            <a:ext cx="0" cy="101449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4098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B5F23BA-C6B5-6C45-7455-7CCF3AB5A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8189" y="1903486"/>
            <a:ext cx="7615207" cy="3789066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18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C506D2-1308-0BC2-26AB-CBD1ED1BC73C}"/>
              </a:ext>
            </a:extLst>
          </p:cNvPr>
          <p:cNvSpPr txBox="1"/>
          <p:nvPr/>
        </p:nvSpPr>
        <p:spPr>
          <a:xfrm>
            <a:off x="1187907" y="439574"/>
            <a:ext cx="9816186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 err="1">
                <a:latin typeface="Gill Sans SemiBold" panose="020B0502020104020203" pitchFamily="34" charset="-79"/>
                <a:cs typeface="Gill Sans SemiBold"/>
              </a:rPr>
              <a:t>IncidentNet</a:t>
            </a:r>
            <a:r>
              <a:rPr lang="en-US" sz="3200" b="1" dirty="0">
                <a:latin typeface="Gill Sans SemiBold" panose="020B0502020104020203" pitchFamily="34" charset="-79"/>
                <a:cs typeface="Gill Sans SemiBold"/>
              </a:rPr>
              <a:t> can Accurately Detect, Localize and Estimate Severity with Few (8/43 to 3/43) Sensors</a:t>
            </a:r>
            <a:endParaRPr lang="en-US" sz="32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4A83E9-85F0-4FA7-A887-5AD3CC9B1261}"/>
              </a:ext>
            </a:extLst>
          </p:cNvPr>
          <p:cNvSpPr txBox="1"/>
          <p:nvPr/>
        </p:nvSpPr>
        <p:spPr>
          <a:xfrm>
            <a:off x="7117045" y="1540162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/>
              <a:t>Evaluation Metrics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57794B-6D85-5BCA-1982-1A4E8A8AC2E5}"/>
              </a:ext>
            </a:extLst>
          </p:cNvPr>
          <p:cNvSpPr txBox="1"/>
          <p:nvPr/>
        </p:nvSpPr>
        <p:spPr>
          <a:xfrm>
            <a:off x="4930098" y="4813507"/>
            <a:ext cx="3997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Calibri"/>
                <a:cs typeface="Calibri"/>
              </a:rPr>
              <a:t>6%</a:t>
            </a:r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0062B1-2F57-1D33-3757-0774666C26D1}"/>
              </a:ext>
            </a:extLst>
          </p:cNvPr>
          <p:cNvSpPr txBox="1"/>
          <p:nvPr/>
        </p:nvSpPr>
        <p:spPr>
          <a:xfrm>
            <a:off x="5521376" y="4813506"/>
            <a:ext cx="5746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Calibri"/>
                <a:cs typeface="Calibri"/>
              </a:rPr>
              <a:t>6.5%</a:t>
            </a:r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AD59FC6-F8A7-91AC-AEEB-0EF6A427FB3F}"/>
              </a:ext>
            </a:extLst>
          </p:cNvPr>
          <p:cNvSpPr txBox="1"/>
          <p:nvPr/>
        </p:nvSpPr>
        <p:spPr>
          <a:xfrm>
            <a:off x="6312524" y="4809343"/>
            <a:ext cx="6079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Calibri"/>
                <a:cs typeface="Calibri"/>
              </a:rPr>
              <a:t>8%</a:t>
            </a:r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3688873-8074-C2D4-3F2D-D89E28DD498F}"/>
              </a:ext>
            </a:extLst>
          </p:cNvPr>
          <p:cNvSpPr txBox="1"/>
          <p:nvPr/>
        </p:nvSpPr>
        <p:spPr>
          <a:xfrm>
            <a:off x="7012065" y="4734392"/>
            <a:ext cx="39973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Calibri"/>
                <a:cs typeface="Calibri"/>
              </a:rPr>
              <a:t>9%</a:t>
            </a:r>
            <a:endParaRPr lang="en-US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29D05D5-5381-4023-9505-393D63CE8255}"/>
              </a:ext>
            </a:extLst>
          </p:cNvPr>
          <p:cNvSpPr txBox="1"/>
          <p:nvPr/>
        </p:nvSpPr>
        <p:spPr>
          <a:xfrm>
            <a:off x="7615836" y="4671933"/>
            <a:ext cx="60793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Calibri"/>
                <a:cs typeface="Calibri"/>
              </a:rPr>
              <a:t>10.5%</a:t>
            </a:r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728CEE9-F7ED-38AF-5FD5-B78CE94CAF42}"/>
              </a:ext>
            </a:extLst>
          </p:cNvPr>
          <p:cNvSpPr txBox="1"/>
          <p:nvPr/>
        </p:nvSpPr>
        <p:spPr>
          <a:xfrm>
            <a:off x="8427802" y="4671933"/>
            <a:ext cx="54130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ea typeface="Calibri"/>
                <a:cs typeface="Calibri"/>
              </a:rPr>
              <a:t>11%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4A8B67-32EA-AED7-D038-41CB1EE4C4E6}"/>
              </a:ext>
            </a:extLst>
          </p:cNvPr>
          <p:cNvGrpSpPr/>
          <p:nvPr/>
        </p:nvGrpSpPr>
        <p:grpSpPr>
          <a:xfrm>
            <a:off x="384795" y="1514903"/>
            <a:ext cx="3378495" cy="4239185"/>
            <a:chOff x="384795" y="1514903"/>
            <a:chExt cx="3378495" cy="4239185"/>
          </a:xfrm>
        </p:grpSpPr>
        <p:pic>
          <p:nvPicPr>
            <p:cNvPr id="6" name="Picture 5" descr="A map of a city&#10;&#10;Description automatically generated">
              <a:extLst>
                <a:ext uri="{FF2B5EF4-FFF2-40B4-BE49-F238E27FC236}">
                  <a16:creationId xmlns:a16="http://schemas.microsoft.com/office/drawing/2014/main" id="{14FDE19D-DDAC-0EF5-6BF9-ACDA17F7C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4795" y="2179425"/>
              <a:ext cx="1488529" cy="853202"/>
            </a:xfrm>
            <a:prstGeom prst="rect">
              <a:avLst/>
            </a:prstGeom>
          </p:spPr>
        </p:pic>
        <p:pic>
          <p:nvPicPr>
            <p:cNvPr id="8" name="Picture 7" descr="A map of a city&#10;&#10;Description automatically generated">
              <a:extLst>
                <a:ext uri="{FF2B5EF4-FFF2-40B4-BE49-F238E27FC236}">
                  <a16:creationId xmlns:a16="http://schemas.microsoft.com/office/drawing/2014/main" id="{B1E1188A-EC48-F6F3-86C8-C855FE94F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84795" y="3341465"/>
              <a:ext cx="1488529" cy="854877"/>
            </a:xfrm>
            <a:prstGeom prst="rect">
              <a:avLst/>
            </a:prstGeom>
          </p:spPr>
        </p:pic>
        <p:pic>
          <p:nvPicPr>
            <p:cNvPr id="9" name="Picture 8" descr="A map of a city&#10;&#10;Description automatically generated">
              <a:extLst>
                <a:ext uri="{FF2B5EF4-FFF2-40B4-BE49-F238E27FC236}">
                  <a16:creationId xmlns:a16="http://schemas.microsoft.com/office/drawing/2014/main" id="{4B7B35E6-7E85-CB47-5332-16218D9B8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795" y="4583728"/>
              <a:ext cx="1488529" cy="866235"/>
            </a:xfrm>
            <a:prstGeom prst="rect">
              <a:avLst/>
            </a:prstGeom>
          </p:spPr>
        </p:pic>
        <p:pic>
          <p:nvPicPr>
            <p:cNvPr id="10" name="Picture 9" descr="A map of a city&#10;&#10;Description automatically generated">
              <a:extLst>
                <a:ext uri="{FF2B5EF4-FFF2-40B4-BE49-F238E27FC236}">
                  <a16:creationId xmlns:a16="http://schemas.microsoft.com/office/drawing/2014/main" id="{B1D33834-3705-02F2-1870-9EFBCBF0B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274762" y="2186831"/>
              <a:ext cx="1488528" cy="846890"/>
            </a:xfrm>
            <a:prstGeom prst="rect">
              <a:avLst/>
            </a:prstGeom>
          </p:spPr>
        </p:pic>
        <p:pic>
          <p:nvPicPr>
            <p:cNvPr id="11" name="Picture 10" descr="A map of a city&#10;&#10;Description automatically generated">
              <a:extLst>
                <a:ext uri="{FF2B5EF4-FFF2-40B4-BE49-F238E27FC236}">
                  <a16:creationId xmlns:a16="http://schemas.microsoft.com/office/drawing/2014/main" id="{916051D3-130C-11A3-3552-E511956C8E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274762" y="3347252"/>
              <a:ext cx="1488528" cy="858327"/>
            </a:xfrm>
            <a:prstGeom prst="rect">
              <a:avLst/>
            </a:prstGeom>
          </p:spPr>
        </p:pic>
        <p:pic>
          <p:nvPicPr>
            <p:cNvPr id="12" name="Picture 11" descr="A map of a city&#10;&#10;Description automatically generated">
              <a:extLst>
                <a:ext uri="{FF2B5EF4-FFF2-40B4-BE49-F238E27FC236}">
                  <a16:creationId xmlns:a16="http://schemas.microsoft.com/office/drawing/2014/main" id="{52EEB806-F119-B2E4-32B8-A71A3AEA8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74762" y="4576470"/>
              <a:ext cx="1488528" cy="869841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BA6232-F7AE-1C1A-AE2A-C484E37F9394}"/>
                </a:ext>
              </a:extLst>
            </p:cNvPr>
            <p:cNvSpPr txBox="1"/>
            <p:nvPr/>
          </p:nvSpPr>
          <p:spPr>
            <a:xfrm>
              <a:off x="589685" y="3020853"/>
              <a:ext cx="119128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8 junctions</a:t>
              </a:r>
              <a:endParaRPr lang="en-US" sz="1400">
                <a:ea typeface="Calibri"/>
                <a:cs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E54B9EE-D248-5BF0-D2B5-B74603831B2D}"/>
                </a:ext>
              </a:extLst>
            </p:cNvPr>
            <p:cNvSpPr txBox="1"/>
            <p:nvPr/>
          </p:nvSpPr>
          <p:spPr>
            <a:xfrm>
              <a:off x="533416" y="4224599"/>
              <a:ext cx="119128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7 junctions</a:t>
              </a:r>
              <a:endParaRPr lang="en-US" sz="1400">
                <a:ea typeface="Calibri"/>
                <a:cs typeface="Calibri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123848-7CA7-BBBC-B56E-034893FC3E62}"/>
                </a:ext>
              </a:extLst>
            </p:cNvPr>
            <p:cNvSpPr txBox="1"/>
            <p:nvPr/>
          </p:nvSpPr>
          <p:spPr>
            <a:xfrm>
              <a:off x="533416" y="5446311"/>
              <a:ext cx="119128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6 junctions</a:t>
              </a:r>
              <a:endParaRPr lang="en-US" sz="1400">
                <a:ea typeface="Calibri"/>
                <a:cs typeface="Calibri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F99C4DE-609A-BBE0-6E38-005D18F77F4F}"/>
                </a:ext>
              </a:extLst>
            </p:cNvPr>
            <p:cNvSpPr txBox="1"/>
            <p:nvPr/>
          </p:nvSpPr>
          <p:spPr>
            <a:xfrm>
              <a:off x="2423383" y="3020156"/>
              <a:ext cx="119128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5 junctions</a:t>
              </a:r>
              <a:endParaRPr lang="en-US" sz="1400">
                <a:ea typeface="Calibri"/>
                <a:cs typeface="Calibri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2AF95A7-9FDA-5F14-E9B4-E502711CD905}"/>
                </a:ext>
              </a:extLst>
            </p:cNvPr>
            <p:cNvSpPr txBox="1"/>
            <p:nvPr/>
          </p:nvSpPr>
          <p:spPr>
            <a:xfrm>
              <a:off x="2423383" y="4224598"/>
              <a:ext cx="119128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4 junctions</a:t>
              </a:r>
              <a:endParaRPr lang="en-US" sz="1400">
                <a:ea typeface="Calibri"/>
                <a:cs typeface="Calibri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2DEBA5A-8DCA-FF53-F3A5-F8F4168B75D9}"/>
                </a:ext>
              </a:extLst>
            </p:cNvPr>
            <p:cNvSpPr txBox="1"/>
            <p:nvPr/>
          </p:nvSpPr>
          <p:spPr>
            <a:xfrm>
              <a:off x="2423383" y="5446311"/>
              <a:ext cx="1191286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cs typeface="Calibri"/>
                </a:rPr>
                <a:t>3 junctions</a:t>
              </a:r>
              <a:endParaRPr lang="en-US" sz="1400">
                <a:ea typeface="Calibri"/>
                <a:cs typeface="Calibri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75E6453-8263-DF71-8BDC-B01D1A4F5C11}"/>
                    </a:ext>
                  </a:extLst>
                </p14:cNvPr>
                <p14:cNvContentPartPr/>
                <p14:nvPr/>
              </p14:nvContentPartPr>
              <p14:xfrm>
                <a:off x="424517" y="2229274"/>
                <a:ext cx="8327" cy="8327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75E6453-8263-DF71-8BDC-B01D1A4F5C1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67" y="1396574"/>
                  <a:ext cx="836864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F33FB41-5F33-6792-339C-102E01D4175F}"/>
                    </a:ext>
                  </a:extLst>
                </p14:cNvPr>
                <p14:cNvContentPartPr/>
                <p14:nvPr/>
              </p14:nvContentPartPr>
              <p14:xfrm>
                <a:off x="1038047" y="2228326"/>
                <a:ext cx="8327" cy="8327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F33FB41-5F33-6792-339C-102E01D4175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5347" y="1395626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3C78982-3FCD-86BC-B1AC-D9D2504B56FD}"/>
                    </a:ext>
                  </a:extLst>
                </p14:cNvPr>
                <p14:cNvContentPartPr/>
                <p14:nvPr/>
              </p14:nvContentPartPr>
              <p14:xfrm>
                <a:off x="1820643" y="2227062"/>
                <a:ext cx="8327" cy="8327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3C78982-3FCD-86BC-B1AC-D9D2504B56F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7943" y="1394362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04C399E-B23D-4F0E-A159-E0FEED27F361}"/>
                    </a:ext>
                  </a:extLst>
                </p14:cNvPr>
                <p14:cNvContentPartPr/>
                <p14:nvPr/>
              </p14:nvContentPartPr>
              <p14:xfrm>
                <a:off x="1815926" y="2616222"/>
                <a:ext cx="8327" cy="8327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04C399E-B23D-4F0E-A159-E0FEED27F36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3226" y="1783522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F89EE16-0EB5-6A0C-FF0D-E39C84309A7C}"/>
                    </a:ext>
                  </a:extLst>
                </p14:cNvPr>
                <p14:cNvContentPartPr/>
                <p14:nvPr/>
              </p14:nvContentPartPr>
              <p14:xfrm>
                <a:off x="1044321" y="2614067"/>
                <a:ext cx="8327" cy="8327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F89EE16-0EB5-6A0C-FF0D-E39C84309A7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1621" y="1781367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60B4FB9-575E-53FB-59B3-27FEB6E8051B}"/>
                    </a:ext>
                  </a:extLst>
                </p14:cNvPr>
                <p14:cNvContentPartPr/>
                <p14:nvPr/>
              </p14:nvContentPartPr>
              <p14:xfrm>
                <a:off x="429592" y="3006420"/>
                <a:ext cx="8327" cy="8327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60B4FB9-575E-53FB-59B3-27FEB6E8051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403108" y="2173720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4034F2D-5F8C-D792-32C7-8729F3E91111}"/>
                    </a:ext>
                  </a:extLst>
                </p14:cNvPr>
                <p14:cNvContentPartPr/>
                <p14:nvPr/>
              </p14:nvContentPartPr>
              <p14:xfrm>
                <a:off x="1037494" y="2999597"/>
                <a:ext cx="8327" cy="8327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4034F2D-5F8C-D792-32C7-8729F3E9111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4794" y="2166897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DEC285D-2B0A-DF9C-F332-863A5CA5AAAA}"/>
                    </a:ext>
                  </a:extLst>
                </p14:cNvPr>
                <p14:cNvContentPartPr/>
                <p14:nvPr/>
              </p14:nvContentPartPr>
              <p14:xfrm>
                <a:off x="1816897" y="3011829"/>
                <a:ext cx="8327" cy="8327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DEC285D-2B0A-DF9C-F332-863A5CA5AAA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84197" y="2179129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1728A39-C86A-DD5D-5318-884281E39522}"/>
                    </a:ext>
                  </a:extLst>
                </p14:cNvPr>
                <p14:cNvContentPartPr/>
                <p14:nvPr/>
              </p14:nvContentPartPr>
              <p14:xfrm>
                <a:off x="2320315" y="2228726"/>
                <a:ext cx="8327" cy="8327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1728A39-C86A-DD5D-5318-884281E3952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87615" y="1396026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6769B21-8E9F-887C-6F51-8703A81C5D77}"/>
                    </a:ext>
                  </a:extLst>
                </p14:cNvPr>
                <p14:cNvContentPartPr/>
                <p14:nvPr/>
              </p14:nvContentPartPr>
              <p14:xfrm>
                <a:off x="2939566" y="2613779"/>
                <a:ext cx="8327" cy="8327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6769B21-8E9F-887C-6F51-8703A81C5D7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06866" y="1781079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4129062-D30D-F66B-31D2-C5BF20F32E21}"/>
                    </a:ext>
                  </a:extLst>
                </p14:cNvPr>
                <p14:cNvContentPartPr/>
                <p14:nvPr/>
              </p14:nvContentPartPr>
              <p14:xfrm>
                <a:off x="2328094" y="3016388"/>
                <a:ext cx="8327" cy="8327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4129062-D30D-F66B-31D2-C5BF20F32E2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95394" y="2183688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68FC2DA-9F8C-3CD4-BADC-026E5955E39A}"/>
                    </a:ext>
                  </a:extLst>
                </p14:cNvPr>
                <p14:cNvContentPartPr/>
                <p14:nvPr/>
              </p14:nvContentPartPr>
              <p14:xfrm>
                <a:off x="3725159" y="3014372"/>
                <a:ext cx="8327" cy="8327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68FC2DA-9F8C-3CD4-BADC-026E5955E39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2459" y="2181672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21C8713-C433-632C-A6DC-B197BF84E300}"/>
                    </a:ext>
                  </a:extLst>
                </p14:cNvPr>
                <p14:cNvContentPartPr/>
                <p14:nvPr/>
              </p14:nvContentPartPr>
              <p14:xfrm>
                <a:off x="3722674" y="2230092"/>
                <a:ext cx="8327" cy="8327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21C8713-C433-632C-A6DC-B197BF84E3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89974" y="1397392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60A559F-A22B-DF85-E9AA-8ACC3212E25D}"/>
                    </a:ext>
                  </a:extLst>
                </p14:cNvPr>
                <p14:cNvContentPartPr/>
                <p14:nvPr/>
              </p14:nvContentPartPr>
              <p14:xfrm>
                <a:off x="416775" y="3383275"/>
                <a:ext cx="8327" cy="8327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60A559F-A22B-DF85-E9AA-8ACC3212E25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415925" y="2550575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787347A-0795-08E0-3118-53ACE9DC08CD}"/>
                    </a:ext>
                  </a:extLst>
                </p14:cNvPr>
                <p14:cNvContentPartPr/>
                <p14:nvPr/>
              </p14:nvContentPartPr>
              <p14:xfrm>
                <a:off x="1039636" y="3372498"/>
                <a:ext cx="8327" cy="8327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787347A-0795-08E0-3118-53ACE9DC08C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6936" y="2539798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D753FAF-EB3D-3DF3-7D2B-108DCCA973C6}"/>
                    </a:ext>
                  </a:extLst>
                </p14:cNvPr>
                <p14:cNvContentPartPr/>
                <p14:nvPr/>
              </p14:nvContentPartPr>
              <p14:xfrm>
                <a:off x="1832373" y="3373591"/>
                <a:ext cx="8327" cy="8327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D753FAF-EB3D-3DF3-7D2B-108DCCA973C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9673" y="2540891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16CF83D-8D80-391E-B1F0-CFB4095DDBF3}"/>
                    </a:ext>
                  </a:extLst>
                </p14:cNvPr>
                <p14:cNvContentPartPr/>
                <p14:nvPr/>
              </p14:nvContentPartPr>
              <p14:xfrm>
                <a:off x="1048127" y="3769369"/>
                <a:ext cx="8327" cy="8327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16CF83D-8D80-391E-B1F0-CFB4095DDBF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5427" y="2936669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76929CB-87EF-9FCC-82B2-593E215572C1}"/>
                    </a:ext>
                  </a:extLst>
                </p14:cNvPr>
                <p14:cNvContentPartPr/>
                <p14:nvPr/>
              </p14:nvContentPartPr>
              <p14:xfrm>
                <a:off x="1832029" y="3769211"/>
                <a:ext cx="8327" cy="8327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76929CB-87EF-9FCC-82B2-593E215572C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9329" y="2936511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4011B2D-A649-9121-4737-CAD75F5E1606}"/>
                    </a:ext>
                  </a:extLst>
                </p14:cNvPr>
                <p14:cNvContentPartPr/>
                <p14:nvPr/>
              </p14:nvContentPartPr>
              <p14:xfrm>
                <a:off x="428551" y="4165988"/>
                <a:ext cx="8327" cy="8327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4011B2D-A649-9121-4737-CAD75F5E160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404149" y="3333288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5FF4F63-C77D-91E9-77D9-ECCEF08CA42B}"/>
                    </a:ext>
                  </a:extLst>
                </p14:cNvPr>
                <p14:cNvContentPartPr/>
                <p14:nvPr/>
              </p14:nvContentPartPr>
              <p14:xfrm>
                <a:off x="1834106" y="4162000"/>
                <a:ext cx="8327" cy="8327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5FF4F63-C77D-91E9-77D9-ECCEF08CA42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1406" y="3745650"/>
                  <a:ext cx="1665400" cy="8368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6CEA1E3-109F-B92C-B4BC-F699469533C3}"/>
                    </a:ext>
                  </a:extLst>
                </p14:cNvPr>
                <p14:cNvContentPartPr/>
                <p14:nvPr/>
              </p14:nvContentPartPr>
              <p14:xfrm>
                <a:off x="427518" y="4627763"/>
                <a:ext cx="8327" cy="8327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6CEA1E3-109F-B92C-B4BC-F699469533C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405182" y="3795063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1A22F2E-2C88-5F65-B4B8-1D67AD781585}"/>
                    </a:ext>
                  </a:extLst>
                </p14:cNvPr>
                <p14:cNvContentPartPr/>
                <p14:nvPr/>
              </p14:nvContentPartPr>
              <p14:xfrm>
                <a:off x="1834460" y="4628270"/>
                <a:ext cx="8327" cy="8327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1A22F2E-2C88-5F65-B4B8-1D67AD78158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1760" y="3795570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84B1FFA5-86C3-B5B4-BF97-0CF493B9489F}"/>
                    </a:ext>
                  </a:extLst>
                </p14:cNvPr>
                <p14:cNvContentPartPr/>
                <p14:nvPr/>
              </p14:nvContentPartPr>
              <p14:xfrm>
                <a:off x="1829645" y="5022564"/>
                <a:ext cx="8327" cy="8327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4B1FFA5-86C3-B5B4-BF97-0CF493B9489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6945" y="4189864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FC2A59F-2378-C9FD-F90B-375CC8C50E41}"/>
                    </a:ext>
                  </a:extLst>
                </p14:cNvPr>
                <p14:cNvContentPartPr/>
                <p14:nvPr/>
              </p14:nvContentPartPr>
              <p14:xfrm>
                <a:off x="1050018" y="5017672"/>
                <a:ext cx="8327" cy="8327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FC2A59F-2378-C9FD-F90B-375CC8C50E4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33668" y="4184972"/>
                  <a:ext cx="836864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44A9481-3F0B-F977-D194-7F1E4C7F3F00}"/>
                    </a:ext>
                  </a:extLst>
                </p14:cNvPr>
                <p14:cNvContentPartPr/>
                <p14:nvPr/>
              </p14:nvContentPartPr>
              <p14:xfrm>
                <a:off x="438830" y="5413120"/>
                <a:ext cx="8327" cy="8327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44A9481-3F0B-F977-D194-7F1E4C7F3F0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-393870" y="4580420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D49D705-CAF8-0C5E-DFCC-9BA2CAC95E78}"/>
                    </a:ext>
                  </a:extLst>
                </p14:cNvPr>
                <p14:cNvContentPartPr/>
                <p14:nvPr/>
              </p14:nvContentPartPr>
              <p14:xfrm>
                <a:off x="1831109" y="5411363"/>
                <a:ext cx="8327" cy="8327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D49D705-CAF8-0C5E-DFCC-9BA2CAC95E7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98409" y="4578663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AE43DE8-4587-6C91-9AF6-C4C5C4093DAB}"/>
                    </a:ext>
                  </a:extLst>
                </p14:cNvPr>
                <p14:cNvContentPartPr/>
                <p14:nvPr/>
              </p14:nvContentPartPr>
              <p14:xfrm>
                <a:off x="2314269" y="3384201"/>
                <a:ext cx="8327" cy="8327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AE43DE8-4587-6C91-9AF6-C4C5C4093DA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97919" y="2551501"/>
                  <a:ext cx="836864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7B67C68-2D45-0D06-CD49-FCFDC1A5593E}"/>
                    </a:ext>
                  </a:extLst>
                </p14:cNvPr>
                <p14:cNvContentPartPr/>
                <p14:nvPr/>
              </p14:nvContentPartPr>
              <p14:xfrm>
                <a:off x="2933088" y="3767693"/>
                <a:ext cx="8327" cy="8327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7B67C68-2D45-0D06-CD49-FCFDC1A5593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00388" y="2934993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018106D-2831-112B-427C-D371D0309143}"/>
                    </a:ext>
                  </a:extLst>
                </p14:cNvPr>
                <p14:cNvContentPartPr/>
                <p14:nvPr/>
              </p14:nvContentPartPr>
              <p14:xfrm>
                <a:off x="2313186" y="4171050"/>
                <a:ext cx="8327" cy="8327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018106D-2831-112B-427C-D371D030914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80486" y="3338350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DC14E08-EB7D-5CAE-18CF-AA7712EAC9DA}"/>
                    </a:ext>
                  </a:extLst>
                </p14:cNvPr>
                <p14:cNvContentPartPr/>
                <p14:nvPr/>
              </p14:nvContentPartPr>
              <p14:xfrm>
                <a:off x="3713077" y="4167012"/>
                <a:ext cx="8327" cy="8327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DC14E08-EB7D-5CAE-18CF-AA7712EAC9D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80377" y="3334312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72C3898-6873-F787-58D4-FC2CC0FFF8AE}"/>
                    </a:ext>
                  </a:extLst>
                </p14:cNvPr>
                <p14:cNvContentPartPr/>
                <p14:nvPr/>
              </p14:nvContentPartPr>
              <p14:xfrm>
                <a:off x="2317964" y="4614507"/>
                <a:ext cx="8327" cy="8327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72C3898-6873-F787-58D4-FC2CC0FFF8A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85264" y="3781807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F1417EC-58E0-8565-6A55-6FB4FC3DF922}"/>
                    </a:ext>
                  </a:extLst>
                </p14:cNvPr>
                <p14:cNvContentPartPr/>
                <p14:nvPr/>
              </p14:nvContentPartPr>
              <p14:xfrm>
                <a:off x="2934630" y="5008519"/>
                <a:ext cx="8327" cy="8327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F1417EC-58E0-8565-6A55-6FB4FC3DF92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101930" y="4175819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6B82F89-A8C6-D0F8-7545-B19C90ED4D62}"/>
                    </a:ext>
                  </a:extLst>
                </p14:cNvPr>
                <p14:cNvContentPartPr/>
                <p14:nvPr/>
              </p14:nvContentPartPr>
              <p14:xfrm>
                <a:off x="3724402" y="5402458"/>
                <a:ext cx="8327" cy="8327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6B82F89-A8C6-D0F8-7545-B19C90ED4D6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891702" y="4569758"/>
                  <a:ext cx="1665400" cy="1665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65DFA63-33C4-35AC-99F5-86C855DF1A09}"/>
                </a:ext>
              </a:extLst>
            </p:cNvPr>
            <p:cNvSpPr txBox="1"/>
            <p:nvPr/>
          </p:nvSpPr>
          <p:spPr>
            <a:xfrm>
              <a:off x="462019" y="1514903"/>
              <a:ext cx="3228366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b="1" u="sng">
                  <a:ea typeface="Calibri"/>
                  <a:cs typeface="Calibri"/>
                </a:rPr>
                <a:t>Evaluating </a:t>
              </a:r>
              <a:r>
                <a:rPr lang="en-US" b="1" u="sng" err="1">
                  <a:ea typeface="Calibri"/>
                  <a:cs typeface="Calibri"/>
                </a:rPr>
                <a:t>IncidentNet</a:t>
              </a:r>
              <a:r>
                <a:rPr lang="en-US" b="1" u="sng">
                  <a:ea typeface="Calibri"/>
                  <a:cs typeface="Calibri"/>
                </a:rPr>
                <a:t> up to 8 out of 43 sensors</a:t>
              </a:r>
              <a:endParaRPr lang="en-US" b="1" u="sng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70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DEA086C-9351-8F0C-A0EF-4E52501FA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93" y="1714821"/>
            <a:ext cx="10025811" cy="2388395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19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B1B9945-14F3-B467-EC2A-9330DE599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03352"/>
              </p:ext>
            </p:extLst>
          </p:nvPr>
        </p:nvGraphicFramePr>
        <p:xfrm>
          <a:off x="3866637" y="5195669"/>
          <a:ext cx="4458726" cy="1003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582">
                  <a:extLst>
                    <a:ext uri="{9D8B030D-6E8A-4147-A177-3AD203B41FA5}">
                      <a16:colId xmlns:a16="http://schemas.microsoft.com/office/drawing/2014/main" val="1293853215"/>
                    </a:ext>
                  </a:extLst>
                </a:gridCol>
                <a:gridCol w="715992">
                  <a:extLst>
                    <a:ext uri="{9D8B030D-6E8A-4147-A177-3AD203B41FA5}">
                      <a16:colId xmlns:a16="http://schemas.microsoft.com/office/drawing/2014/main" val="1938028790"/>
                    </a:ext>
                  </a:extLst>
                </a:gridCol>
                <a:gridCol w="914401">
                  <a:extLst>
                    <a:ext uri="{9D8B030D-6E8A-4147-A177-3AD203B41FA5}">
                      <a16:colId xmlns:a16="http://schemas.microsoft.com/office/drawing/2014/main" val="3615178708"/>
                    </a:ext>
                  </a:extLst>
                </a:gridCol>
                <a:gridCol w="767751">
                  <a:extLst>
                    <a:ext uri="{9D8B030D-6E8A-4147-A177-3AD203B41FA5}">
                      <a16:colId xmlns:a16="http://schemas.microsoft.com/office/drawing/2014/main" val="3941379047"/>
                    </a:ext>
                  </a:extLst>
                </a:gridCol>
              </a:tblGrid>
              <a:tr h="36667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Algorithm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DR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MTTD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FAR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071765"/>
                  </a:ext>
                </a:extLst>
              </a:tr>
              <a:tr h="287311">
                <a:tc>
                  <a:txBody>
                    <a:bodyPr/>
                    <a:lstStyle/>
                    <a:p>
                      <a:pPr algn="ctr"/>
                      <a:r>
                        <a:rPr lang="en-US" sz="1100" err="1"/>
                        <a:t>IncidentNet</a:t>
                      </a:r>
                      <a:r>
                        <a:rPr lang="en-US" sz="1100"/>
                        <a:t> (</a:t>
                      </a:r>
                      <a:r>
                        <a:rPr lang="en-US" sz="1100" err="1"/>
                        <a:t>XGBoost</a:t>
                      </a:r>
                      <a:r>
                        <a:rPr lang="en-US" sz="1100"/>
                        <a:t>)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98%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45 secs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6.02%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1934433"/>
                  </a:ext>
                </a:extLst>
              </a:tr>
              <a:tr h="34977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IncidentNet</a:t>
                      </a:r>
                      <a:r>
                        <a:rPr lang="en-US" sz="1100" dirty="0"/>
                        <a:t> (</a:t>
                      </a:r>
                      <a:r>
                        <a:rPr lang="en-US" sz="1100" dirty="0" err="1"/>
                        <a:t>TabNet</a:t>
                      </a:r>
                      <a:r>
                        <a:rPr lang="en-US" sz="1100" dirty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99%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70 secs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4.17%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42843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A80BE49-1CE1-A67F-269F-D032A8A8A1AB}"/>
              </a:ext>
            </a:extLst>
          </p:cNvPr>
          <p:cNvSpPr txBox="1"/>
          <p:nvPr/>
        </p:nvSpPr>
        <p:spPr>
          <a:xfrm>
            <a:off x="1481751" y="439574"/>
            <a:ext cx="92285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dirty="0" err="1">
                <a:latin typeface="Gill Sans SemiBold" panose="020B0502020104020203" pitchFamily="34" charset="-79"/>
                <a:cs typeface="Gill Sans SemiBold"/>
              </a:rPr>
              <a:t>IncidentNet</a:t>
            </a:r>
            <a:r>
              <a:rPr lang="en-US" sz="3200" b="1" dirty="0">
                <a:latin typeface="Gill Sans SemiBold" panose="020B0502020104020203" pitchFamily="34" charset="-79"/>
                <a:cs typeface="Gill Sans SemiBold"/>
              </a:rPr>
              <a:t> can also Accurately Detect Incidents on Highways </a:t>
            </a:r>
            <a:endParaRPr lang="en-US" sz="3200" b="1" dirty="0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28BE3D-5DB9-B6D3-86FA-C4FE2DC025A6}"/>
              </a:ext>
            </a:extLst>
          </p:cNvPr>
          <p:cNvSpPr txBox="1"/>
          <p:nvPr/>
        </p:nvSpPr>
        <p:spPr>
          <a:xfrm>
            <a:off x="5116533" y="4826337"/>
            <a:ext cx="1958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Evaluation Metrics</a:t>
            </a:r>
          </a:p>
        </p:txBody>
      </p:sp>
      <p:pic>
        <p:nvPicPr>
          <p:cNvPr id="4" name="Graphic 3" descr="Security camera with solid fill">
            <a:extLst>
              <a:ext uri="{FF2B5EF4-FFF2-40B4-BE49-F238E27FC236}">
                <a16:creationId xmlns:a16="http://schemas.microsoft.com/office/drawing/2014/main" id="{10B78B8D-802D-0401-F1FF-18BC1980B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1933" y="1923056"/>
            <a:ext cx="231474" cy="204136"/>
          </a:xfrm>
          <a:prstGeom prst="rect">
            <a:avLst/>
          </a:prstGeom>
        </p:spPr>
      </p:pic>
      <p:pic>
        <p:nvPicPr>
          <p:cNvPr id="6" name="Graphic 5" descr="Security camera with solid fill">
            <a:extLst>
              <a:ext uri="{FF2B5EF4-FFF2-40B4-BE49-F238E27FC236}">
                <a16:creationId xmlns:a16="http://schemas.microsoft.com/office/drawing/2014/main" id="{F09F31DC-F72E-5BF4-B569-FC4C95B082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3881" y="3764639"/>
            <a:ext cx="231474" cy="204135"/>
          </a:xfrm>
          <a:prstGeom prst="rect">
            <a:avLst/>
          </a:prstGeom>
        </p:spPr>
      </p:pic>
      <p:pic>
        <p:nvPicPr>
          <p:cNvPr id="9" name="Graphic 8" descr="Security camera with solid fill">
            <a:extLst>
              <a:ext uri="{FF2B5EF4-FFF2-40B4-BE49-F238E27FC236}">
                <a16:creationId xmlns:a16="http://schemas.microsoft.com/office/drawing/2014/main" id="{9173D66D-0805-73F5-41C6-F859F7D11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31464" y="3030902"/>
            <a:ext cx="231474" cy="2041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393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37115-730E-1476-7408-A4E29D4D7649}"/>
              </a:ext>
            </a:extLst>
          </p:cNvPr>
          <p:cNvSpPr txBox="1">
            <a:spLocks/>
          </p:cNvSpPr>
          <p:nvPr/>
        </p:nvSpPr>
        <p:spPr>
          <a:xfrm>
            <a:off x="11679455" y="6460728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2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7F366-8DE1-5752-0C6F-C45A3484FF28}"/>
              </a:ext>
            </a:extLst>
          </p:cNvPr>
          <p:cNvSpPr txBox="1"/>
          <p:nvPr/>
        </p:nvSpPr>
        <p:spPr>
          <a:xfrm>
            <a:off x="1129819" y="439574"/>
            <a:ext cx="10126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 panose="020B0502020104020203" pitchFamily="34" charset="-79"/>
              </a:rPr>
              <a:t>Motivation for Incident Detection</a:t>
            </a:r>
            <a:endParaRPr lang="en-IN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65231E9-84E8-F2D5-02D6-9DF0AC4A917B}"/>
              </a:ext>
            </a:extLst>
          </p:cNvPr>
          <p:cNvSpPr txBox="1"/>
          <p:nvPr/>
        </p:nvSpPr>
        <p:spPr>
          <a:xfrm>
            <a:off x="109683" y="4430824"/>
            <a:ext cx="133041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n-US" sz="1200"/>
              <a:t>Road Maintenance</a:t>
            </a:r>
            <a:endParaRPr lang="en-US" sz="1200">
              <a:cs typeface="Calibri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A2BAE1-1DBE-063A-AFE1-923478420001}"/>
              </a:ext>
            </a:extLst>
          </p:cNvPr>
          <p:cNvSpPr txBox="1"/>
          <p:nvPr/>
        </p:nvSpPr>
        <p:spPr>
          <a:xfrm>
            <a:off x="36049" y="6304002"/>
            <a:ext cx="7724297" cy="5539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000" dirty="0">
                <a:ea typeface="+mn-lt"/>
                <a:cs typeface="+mn-lt"/>
              </a:rPr>
              <a:t>[1] Lawrence </a:t>
            </a:r>
            <a:r>
              <a:rPr lang="en-US" sz="1000" dirty="0" err="1">
                <a:ea typeface="+mn-lt"/>
                <a:cs typeface="+mn-lt"/>
              </a:rPr>
              <a:t>Blincoe</a:t>
            </a:r>
            <a:r>
              <a:rPr lang="en-US" sz="1000" dirty="0">
                <a:ea typeface="+mn-lt"/>
                <a:cs typeface="+mn-lt"/>
              </a:rPr>
              <a:t> et al. The economic and societal impact of motor vehicle crashes, 2019. Technical report, 2022.</a:t>
            </a:r>
          </a:p>
          <a:p>
            <a:r>
              <a:rPr lang="en-US" sz="1000" dirty="0">
                <a:ea typeface="+mn-lt"/>
                <a:cs typeface="+mn-lt"/>
              </a:rPr>
              <a:t>[2] James P Byrne et al. Association between emergency medical service response time and motor vehicle crash mortality in the United States. JAMA Surgery, 154:286–293, 2019.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B118F8-5106-24EB-34CD-32F569EB70D8}"/>
              </a:ext>
            </a:extLst>
          </p:cNvPr>
          <p:cNvGrpSpPr/>
          <p:nvPr/>
        </p:nvGrpSpPr>
        <p:grpSpPr>
          <a:xfrm>
            <a:off x="549058" y="1483783"/>
            <a:ext cx="11397589" cy="4515831"/>
            <a:chOff x="549058" y="1483783"/>
            <a:chExt cx="11397589" cy="451583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37B54A-69F1-1E02-A84A-B686F67E4AD4}"/>
                </a:ext>
              </a:extLst>
            </p:cNvPr>
            <p:cNvSpPr txBox="1"/>
            <p:nvPr/>
          </p:nvSpPr>
          <p:spPr>
            <a:xfrm>
              <a:off x="549058" y="2219361"/>
              <a:ext cx="878414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en-US" sz="1100"/>
                <a:t>Cargo Spills</a:t>
              </a:r>
              <a:endParaRPr lang="en-US" sz="1100">
                <a:cs typeface="Calibri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305B7F2-99DC-A5DC-024C-C1023210BED7}"/>
                </a:ext>
              </a:extLst>
            </p:cNvPr>
            <p:cNvSpPr txBox="1"/>
            <p:nvPr/>
          </p:nvSpPr>
          <p:spPr>
            <a:xfrm>
              <a:off x="3244255" y="4545626"/>
              <a:ext cx="823496" cy="4308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100"/>
                <a:t>Traffic Accidents</a:t>
              </a:r>
              <a:endParaRPr lang="en-US" sz="1100">
                <a:cs typeface="Calibri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7CE4AF1-45E2-05DA-0104-59B1845DA345}"/>
                </a:ext>
              </a:extLst>
            </p:cNvPr>
            <p:cNvSpPr txBox="1"/>
            <p:nvPr/>
          </p:nvSpPr>
          <p:spPr>
            <a:xfrm>
              <a:off x="3287358" y="2242823"/>
              <a:ext cx="1117601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100"/>
                <a:t>Stalled Vehicles</a:t>
              </a:r>
              <a:endParaRPr lang="en-US" sz="1100">
                <a:cs typeface="Calibri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83957CD-F931-A211-E42A-D4A0FF31AF05}"/>
                </a:ext>
              </a:extLst>
            </p:cNvPr>
            <p:cNvGrpSpPr/>
            <p:nvPr/>
          </p:nvGrpSpPr>
          <p:grpSpPr>
            <a:xfrm>
              <a:off x="10156042" y="2105158"/>
              <a:ext cx="1385316" cy="1219540"/>
              <a:chOff x="7308751" y="4301479"/>
              <a:chExt cx="2063241" cy="1856214"/>
            </a:xfrm>
          </p:grpSpPr>
          <p:pic>
            <p:nvPicPr>
              <p:cNvPr id="54" name="Graphic 53" descr="Stopwatch with solid fill">
                <a:extLst>
                  <a:ext uri="{FF2B5EF4-FFF2-40B4-BE49-F238E27FC236}">
                    <a16:creationId xmlns:a16="http://schemas.microsoft.com/office/drawing/2014/main" id="{0C4E1069-111A-F6B8-B3E2-E117B3FB69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662220" y="4514318"/>
                <a:ext cx="367389" cy="367389"/>
              </a:xfrm>
              <a:prstGeom prst="rect">
                <a:avLst/>
              </a:prstGeom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E289429-F797-8DF8-3D67-24CC26929FBB}"/>
                  </a:ext>
                </a:extLst>
              </p:cNvPr>
              <p:cNvGrpSpPr/>
              <p:nvPr/>
            </p:nvGrpSpPr>
            <p:grpSpPr>
              <a:xfrm>
                <a:off x="7308751" y="4301479"/>
                <a:ext cx="2063241" cy="1856214"/>
                <a:chOff x="7308751" y="4301479"/>
                <a:chExt cx="2063241" cy="1856214"/>
              </a:xfrm>
            </p:grpSpPr>
            <p:pic>
              <p:nvPicPr>
                <p:cNvPr id="50" name="Picture 49" descr="A black background with a black square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4130C147-8C64-0B03-AFC2-2EDD07EDF7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duotone>
                    <a:prstClr val="black"/>
                    <a:srgbClr val="001A52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53666" y="4301479"/>
                  <a:ext cx="1375944" cy="1375944"/>
                </a:xfrm>
                <a:prstGeom prst="rect">
                  <a:avLst/>
                </a:prstGeom>
              </p:spPr>
            </p:pic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FF720BAE-897B-8B32-2B34-3536D15A381B}"/>
                    </a:ext>
                  </a:extLst>
                </p:cNvPr>
                <p:cNvSpPr txBox="1"/>
                <p:nvPr/>
              </p:nvSpPr>
              <p:spPr>
                <a:xfrm>
                  <a:off x="7308751" y="5501857"/>
                  <a:ext cx="2063241" cy="655836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1100"/>
                    <a:t>Delayed emergency</a:t>
                  </a:r>
                  <a:endParaRPr lang="en-US" sz="1100">
                    <a:cs typeface="Calibri"/>
                  </a:endParaRPr>
                </a:p>
                <a:p>
                  <a:pPr algn="ctr"/>
                  <a:r>
                    <a:rPr lang="en-US" sz="1100"/>
                    <a:t>services</a:t>
                  </a:r>
                  <a:endParaRPr lang="en-US" sz="1100">
                    <a:cs typeface="Calibri"/>
                  </a:endParaRP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A959A9-1F9D-3679-16C1-BFD23D29466D}"/>
                </a:ext>
              </a:extLst>
            </p:cNvPr>
            <p:cNvGrpSpPr/>
            <p:nvPr/>
          </p:nvGrpSpPr>
          <p:grpSpPr>
            <a:xfrm>
              <a:off x="10211345" y="4881578"/>
              <a:ext cx="1274708" cy="1118036"/>
              <a:chOff x="9512481" y="4324465"/>
              <a:chExt cx="1748317" cy="160191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11C4215-4027-88EE-CD59-9290FC1ED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prstClr val="black"/>
                  <a:srgbClr val="001A52">
                    <a:tint val="45000"/>
                    <a:satMod val="400000"/>
                  </a:srgbClr>
                </a:duotone>
              </a:blip>
              <a:stretch>
                <a:fillRect/>
              </a:stretch>
            </p:blipFill>
            <p:spPr>
              <a:xfrm>
                <a:off x="9698664" y="4324465"/>
                <a:ext cx="1375944" cy="1375944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7C6E2F4-EDCD-898F-811D-68F839FE5DE8}"/>
                  </a:ext>
                </a:extLst>
              </p:cNvPr>
              <p:cNvSpPr txBox="1"/>
              <p:nvPr/>
            </p:nvSpPr>
            <p:spPr>
              <a:xfrm>
                <a:off x="9512481" y="5551549"/>
                <a:ext cx="1748317" cy="374834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00"/>
                  <a:t>Traffic congestion</a:t>
                </a:r>
                <a:endParaRPr lang="en-US" sz="1100">
                  <a:cs typeface="Calibri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A00CDA4-C5AA-322A-E173-842EFFD648AF}"/>
                </a:ext>
              </a:extLst>
            </p:cNvPr>
            <p:cNvGrpSpPr/>
            <p:nvPr/>
          </p:nvGrpSpPr>
          <p:grpSpPr>
            <a:xfrm>
              <a:off x="10172873" y="3483302"/>
              <a:ext cx="1351652" cy="1298952"/>
              <a:chOff x="10452646" y="3460241"/>
              <a:chExt cx="1351652" cy="1298952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2235CA99-E3FF-6151-BA51-038F7A7C2C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93396" y="3460241"/>
                <a:ext cx="870151" cy="947473"/>
              </a:xfrm>
              <a:prstGeom prst="rect">
                <a:avLst/>
              </a:prstGeom>
            </p:spPr>
          </p:pic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681CCC7-EF77-9F6A-778F-2DB051842742}"/>
                  </a:ext>
                </a:extLst>
              </p:cNvPr>
              <p:cNvSpPr txBox="1"/>
              <p:nvPr/>
            </p:nvSpPr>
            <p:spPr>
              <a:xfrm>
                <a:off x="10452646" y="4497583"/>
                <a:ext cx="1351652" cy="26161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 rtlCol="0" anchor="t">
                <a:spAutoFit/>
              </a:bodyPr>
              <a:lstStyle/>
              <a:p>
                <a:pPr algn="ctr"/>
                <a:r>
                  <a:rPr lang="en-US" sz="1100"/>
                  <a:t>Commuter’s safety</a:t>
                </a:r>
                <a:endParaRPr lang="en-US" sz="1100">
                  <a:cs typeface="Calibri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336B426-6683-B70C-B1E4-469FFFBACA90}"/>
                </a:ext>
              </a:extLst>
            </p:cNvPr>
            <p:cNvSpPr txBox="1"/>
            <p:nvPr/>
          </p:nvSpPr>
          <p:spPr>
            <a:xfrm>
              <a:off x="9750751" y="1483783"/>
              <a:ext cx="2195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/>
                <a:t>Broader Issues of Traffic Incidents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3D0A169-18EF-433C-EF1E-EAAB0A43ACB1}"/>
                </a:ext>
              </a:extLst>
            </p:cNvPr>
            <p:cNvGrpSpPr/>
            <p:nvPr/>
          </p:nvGrpSpPr>
          <p:grpSpPr>
            <a:xfrm>
              <a:off x="988138" y="2328788"/>
              <a:ext cx="2640532" cy="2530825"/>
              <a:chOff x="2089316" y="1844371"/>
              <a:chExt cx="3169126" cy="3169257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B9D9393-3D4B-4F18-68CD-BBD979E0EBCA}"/>
                  </a:ext>
                </a:extLst>
              </p:cNvPr>
              <p:cNvGrpSpPr/>
              <p:nvPr/>
            </p:nvGrpSpPr>
            <p:grpSpPr>
              <a:xfrm>
                <a:off x="3056845" y="2661018"/>
                <a:ext cx="1234067" cy="1538935"/>
                <a:chOff x="5136479" y="2944939"/>
                <a:chExt cx="1354945" cy="168967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4CC1B3F-6837-7604-B7AB-6FD2B9B1DCD9}"/>
                    </a:ext>
                  </a:extLst>
                </p:cNvPr>
                <p:cNvSpPr txBox="1"/>
                <p:nvPr/>
              </p:nvSpPr>
              <p:spPr>
                <a:xfrm>
                  <a:off x="5136479" y="2944939"/>
                  <a:ext cx="1354945" cy="59243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/>
                    <a:t>Traffic Incidents</a:t>
                  </a: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011A05AF-B2BC-5B0A-D3C8-8ECE62D2D5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tx1">
                      <a:lumMod val="75000"/>
                      <a:lumOff val="25000"/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298626" y="3603962"/>
                  <a:ext cx="1030653" cy="1030653"/>
                </a:xfrm>
                <a:prstGeom prst="rect">
                  <a:avLst/>
                </a:prstGeom>
              </p:spPr>
            </p:pic>
          </p:grp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E0EF2B43-4C23-09A0-A0B7-8FB4164992ED}"/>
                  </a:ext>
                </a:extLst>
              </p:cNvPr>
              <p:cNvSpPr/>
              <p:nvPr/>
            </p:nvSpPr>
            <p:spPr>
              <a:xfrm>
                <a:off x="2089316" y="1844371"/>
                <a:ext cx="3169126" cy="3169257"/>
              </a:xfrm>
              <a:custGeom>
                <a:avLst/>
                <a:gdLst>
                  <a:gd name="connsiteX0" fmla="*/ 2993478 w 3479545"/>
                  <a:gd name="connsiteY0" fmla="*/ 1762704 h 3479690"/>
                  <a:gd name="connsiteX1" fmla="*/ 3479545 w 3479545"/>
                  <a:gd name="connsiteY1" fmla="*/ 1762704 h 3479690"/>
                  <a:gd name="connsiteX2" fmla="*/ 3471711 w 3479545"/>
                  <a:gd name="connsiteY2" fmla="*/ 1917845 h 3479690"/>
                  <a:gd name="connsiteX3" fmla="*/ 1906788 w 3479545"/>
                  <a:gd name="connsiteY3" fmla="*/ 3472864 h 3479690"/>
                  <a:gd name="connsiteX4" fmla="*/ 1762631 w 3479545"/>
                  <a:gd name="connsiteY4" fmla="*/ 3479690 h 3479690"/>
                  <a:gd name="connsiteX5" fmla="*/ 1762631 w 3479545"/>
                  <a:gd name="connsiteY5" fmla="*/ 2993623 h 3479690"/>
                  <a:gd name="connsiteX6" fmla="*/ 1860158 w 3479545"/>
                  <a:gd name="connsiteY6" fmla="*/ 2989005 h 3479690"/>
                  <a:gd name="connsiteX7" fmla="*/ 2988154 w 3479545"/>
                  <a:gd name="connsiteY7" fmla="*/ 1868147 h 3479690"/>
                  <a:gd name="connsiteX8" fmla="*/ 0 w 3479545"/>
                  <a:gd name="connsiteY8" fmla="*/ 1762704 h 3479690"/>
                  <a:gd name="connsiteX9" fmla="*/ 486067 w 3479545"/>
                  <a:gd name="connsiteY9" fmla="*/ 1762704 h 3479690"/>
                  <a:gd name="connsiteX10" fmla="*/ 491391 w 3479545"/>
                  <a:gd name="connsiteY10" fmla="*/ 1868147 h 3479690"/>
                  <a:gd name="connsiteX11" fmla="*/ 1619387 w 3479545"/>
                  <a:gd name="connsiteY11" fmla="*/ 2989005 h 3479690"/>
                  <a:gd name="connsiteX12" fmla="*/ 1716912 w 3479545"/>
                  <a:gd name="connsiteY12" fmla="*/ 2993623 h 3479690"/>
                  <a:gd name="connsiteX13" fmla="*/ 1716912 w 3479545"/>
                  <a:gd name="connsiteY13" fmla="*/ 3479690 h 3479690"/>
                  <a:gd name="connsiteX14" fmla="*/ 1572756 w 3479545"/>
                  <a:gd name="connsiteY14" fmla="*/ 3472864 h 3479690"/>
                  <a:gd name="connsiteX15" fmla="*/ 7834 w 3479545"/>
                  <a:gd name="connsiteY15" fmla="*/ 1917845 h 3479690"/>
                  <a:gd name="connsiteX16" fmla="*/ 1716912 w 3479545"/>
                  <a:gd name="connsiteY16" fmla="*/ 1 h 3479690"/>
                  <a:gd name="connsiteX17" fmla="*/ 1716912 w 3479545"/>
                  <a:gd name="connsiteY17" fmla="*/ 486068 h 3479690"/>
                  <a:gd name="connsiteX18" fmla="*/ 1619387 w 3479545"/>
                  <a:gd name="connsiteY18" fmla="*/ 490685 h 3479690"/>
                  <a:gd name="connsiteX19" fmla="*/ 491391 w 3479545"/>
                  <a:gd name="connsiteY19" fmla="*/ 1611543 h 3479690"/>
                  <a:gd name="connsiteX20" fmla="*/ 486067 w 3479545"/>
                  <a:gd name="connsiteY20" fmla="*/ 1716985 h 3479690"/>
                  <a:gd name="connsiteX21" fmla="*/ 0 w 3479545"/>
                  <a:gd name="connsiteY21" fmla="*/ 1716985 h 3479690"/>
                  <a:gd name="connsiteX22" fmla="*/ 7834 w 3479545"/>
                  <a:gd name="connsiteY22" fmla="*/ 1561846 h 3479690"/>
                  <a:gd name="connsiteX23" fmla="*/ 1572756 w 3479545"/>
                  <a:gd name="connsiteY23" fmla="*/ 6826 h 3479690"/>
                  <a:gd name="connsiteX24" fmla="*/ 1762631 w 3479545"/>
                  <a:gd name="connsiteY24" fmla="*/ 0 h 3479690"/>
                  <a:gd name="connsiteX25" fmla="*/ 1906788 w 3479545"/>
                  <a:gd name="connsiteY25" fmla="*/ 6826 h 3479690"/>
                  <a:gd name="connsiteX26" fmla="*/ 3471711 w 3479545"/>
                  <a:gd name="connsiteY26" fmla="*/ 1561846 h 3479690"/>
                  <a:gd name="connsiteX27" fmla="*/ 3479545 w 3479545"/>
                  <a:gd name="connsiteY27" fmla="*/ 1716985 h 3479690"/>
                  <a:gd name="connsiteX28" fmla="*/ 2993478 w 3479545"/>
                  <a:gd name="connsiteY28" fmla="*/ 1716985 h 3479690"/>
                  <a:gd name="connsiteX29" fmla="*/ 2988154 w 3479545"/>
                  <a:gd name="connsiteY29" fmla="*/ 1611543 h 3479690"/>
                  <a:gd name="connsiteX30" fmla="*/ 1860158 w 3479545"/>
                  <a:gd name="connsiteY30" fmla="*/ 490685 h 3479690"/>
                  <a:gd name="connsiteX31" fmla="*/ 1762631 w 3479545"/>
                  <a:gd name="connsiteY31" fmla="*/ 486067 h 3479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479545" h="3479690">
                    <a:moveTo>
                      <a:pt x="2993478" y="1762704"/>
                    </a:moveTo>
                    <a:lnTo>
                      <a:pt x="3479545" y="1762704"/>
                    </a:lnTo>
                    <a:lnTo>
                      <a:pt x="3471711" y="1917845"/>
                    </a:lnTo>
                    <a:cubicBezTo>
                      <a:pt x="3388130" y="2740851"/>
                      <a:pt x="2731292" y="3394387"/>
                      <a:pt x="1906788" y="3472864"/>
                    </a:cubicBezTo>
                    <a:lnTo>
                      <a:pt x="1762631" y="3479690"/>
                    </a:lnTo>
                    <a:lnTo>
                      <a:pt x="1762631" y="2993623"/>
                    </a:lnTo>
                    <a:lnTo>
                      <a:pt x="1860158" y="2989005"/>
                    </a:lnTo>
                    <a:cubicBezTo>
                      <a:pt x="2454460" y="2932439"/>
                      <a:pt x="2927909" y="2461370"/>
                      <a:pt x="2988154" y="1868147"/>
                    </a:cubicBezTo>
                    <a:close/>
                    <a:moveTo>
                      <a:pt x="0" y="1762704"/>
                    </a:moveTo>
                    <a:lnTo>
                      <a:pt x="486067" y="1762704"/>
                    </a:lnTo>
                    <a:lnTo>
                      <a:pt x="491391" y="1868147"/>
                    </a:lnTo>
                    <a:cubicBezTo>
                      <a:pt x="551636" y="2461370"/>
                      <a:pt x="1025084" y="2932439"/>
                      <a:pt x="1619387" y="2989005"/>
                    </a:cubicBezTo>
                    <a:lnTo>
                      <a:pt x="1716912" y="2993623"/>
                    </a:lnTo>
                    <a:lnTo>
                      <a:pt x="1716912" y="3479690"/>
                    </a:lnTo>
                    <a:lnTo>
                      <a:pt x="1572756" y="3472864"/>
                    </a:lnTo>
                    <a:cubicBezTo>
                      <a:pt x="748252" y="3394387"/>
                      <a:pt x="91414" y="2740851"/>
                      <a:pt x="7834" y="1917845"/>
                    </a:cubicBezTo>
                    <a:close/>
                    <a:moveTo>
                      <a:pt x="1716912" y="1"/>
                    </a:moveTo>
                    <a:lnTo>
                      <a:pt x="1716912" y="486068"/>
                    </a:lnTo>
                    <a:lnTo>
                      <a:pt x="1619387" y="490685"/>
                    </a:lnTo>
                    <a:cubicBezTo>
                      <a:pt x="1025084" y="547251"/>
                      <a:pt x="551636" y="1018321"/>
                      <a:pt x="491391" y="1611543"/>
                    </a:cubicBezTo>
                    <a:lnTo>
                      <a:pt x="486067" y="1716985"/>
                    </a:lnTo>
                    <a:lnTo>
                      <a:pt x="0" y="1716985"/>
                    </a:lnTo>
                    <a:lnTo>
                      <a:pt x="7834" y="1561846"/>
                    </a:lnTo>
                    <a:cubicBezTo>
                      <a:pt x="91414" y="738840"/>
                      <a:pt x="748252" y="85303"/>
                      <a:pt x="1572756" y="6826"/>
                    </a:cubicBezTo>
                    <a:close/>
                    <a:moveTo>
                      <a:pt x="1762631" y="0"/>
                    </a:moveTo>
                    <a:lnTo>
                      <a:pt x="1906788" y="6826"/>
                    </a:lnTo>
                    <a:cubicBezTo>
                      <a:pt x="2731292" y="85303"/>
                      <a:pt x="3388130" y="738840"/>
                      <a:pt x="3471711" y="1561846"/>
                    </a:cubicBezTo>
                    <a:lnTo>
                      <a:pt x="3479545" y="1716985"/>
                    </a:lnTo>
                    <a:lnTo>
                      <a:pt x="2993478" y="1716985"/>
                    </a:lnTo>
                    <a:lnTo>
                      <a:pt x="2988154" y="1611543"/>
                    </a:lnTo>
                    <a:cubicBezTo>
                      <a:pt x="2927909" y="1018321"/>
                      <a:pt x="2454460" y="547251"/>
                      <a:pt x="1860158" y="490685"/>
                    </a:cubicBezTo>
                    <a:lnTo>
                      <a:pt x="1762631" y="486067"/>
                    </a:lnTo>
                    <a:close/>
                  </a:path>
                </a:pathLst>
              </a:custGeom>
              <a:solidFill>
                <a:srgbClr val="001A52">
                  <a:alpha val="50196"/>
                </a:srgbClr>
              </a:solidFill>
              <a:ln>
                <a:solidFill>
                  <a:srgbClr val="001A5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F4731F7-98C5-9764-9601-13C2C4794906}"/>
                </a:ext>
              </a:extLst>
            </p:cNvPr>
            <p:cNvGrpSpPr/>
            <p:nvPr/>
          </p:nvGrpSpPr>
          <p:grpSpPr>
            <a:xfrm>
              <a:off x="5179814" y="2294478"/>
              <a:ext cx="2679138" cy="2565135"/>
              <a:chOff x="4083637" y="1552128"/>
              <a:chExt cx="3481909" cy="348185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DA664CB-CD95-F44C-3A55-305EBAF3676F}"/>
                  </a:ext>
                </a:extLst>
              </p:cNvPr>
              <p:cNvGrpSpPr/>
              <p:nvPr/>
            </p:nvGrpSpPr>
            <p:grpSpPr>
              <a:xfrm>
                <a:off x="4961473" y="2338196"/>
                <a:ext cx="1726236" cy="1909657"/>
                <a:chOff x="4961473" y="2338196"/>
                <a:chExt cx="1726236" cy="1909657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55446294-DAC3-E560-FDBE-0F29EDF79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prstClr val="black"/>
                    <a:schemeClr val="tx1">
                      <a:tint val="45000"/>
                      <a:satMod val="400000"/>
                    </a:schemeClr>
                  </a:duotone>
                  <a:alphaModFix/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artisticMarker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26854" y="2652379"/>
                  <a:ext cx="1595474" cy="1595474"/>
                </a:xfrm>
                <a:prstGeom prst="rect">
                  <a:avLst/>
                </a:prstGeom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5E99DE67-D682-ADE3-E604-5525BE606D5D}"/>
                    </a:ext>
                  </a:extLst>
                </p:cNvPr>
                <p:cNvSpPr txBox="1"/>
                <p:nvPr/>
              </p:nvSpPr>
              <p:spPr>
                <a:xfrm>
                  <a:off x="4961473" y="2338196"/>
                  <a:ext cx="1726236" cy="355103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lang="en-US" sz="1100"/>
                    <a:t>Traffic Accidents</a:t>
                  </a:r>
                </a:p>
              </p:txBody>
            </p:sp>
          </p:grpSp>
          <p:sp>
            <p:nvSpPr>
              <p:cNvPr id="15" name="Freeform 58">
                <a:extLst>
                  <a:ext uri="{FF2B5EF4-FFF2-40B4-BE49-F238E27FC236}">
                    <a16:creationId xmlns:a16="http://schemas.microsoft.com/office/drawing/2014/main" id="{768C96DA-275F-1FC9-A83C-6F2C40042A99}"/>
                  </a:ext>
                </a:extLst>
              </p:cNvPr>
              <p:cNvSpPr/>
              <p:nvPr/>
            </p:nvSpPr>
            <p:spPr>
              <a:xfrm>
                <a:off x="4083637" y="1552128"/>
                <a:ext cx="3481909" cy="3481852"/>
              </a:xfrm>
              <a:custGeom>
                <a:avLst/>
                <a:gdLst>
                  <a:gd name="connsiteX0" fmla="*/ 3244991 w 3988340"/>
                  <a:gd name="connsiteY0" fmla="*/ 2714844 h 3988275"/>
                  <a:gd name="connsiteX1" fmla="*/ 3720484 w 3988340"/>
                  <a:gd name="connsiteY1" fmla="*/ 2989370 h 3988275"/>
                  <a:gd name="connsiteX2" fmla="*/ 3647767 w 3988340"/>
                  <a:gd name="connsiteY2" fmla="*/ 3109065 h 3988275"/>
                  <a:gd name="connsiteX3" fmla="*/ 1994170 w 3988340"/>
                  <a:gd name="connsiteY3" fmla="*/ 3988275 h 3988275"/>
                  <a:gd name="connsiteX4" fmla="*/ 340573 w 3988340"/>
                  <a:gd name="connsiteY4" fmla="*/ 3109065 h 3988275"/>
                  <a:gd name="connsiteX5" fmla="*/ 285969 w 3988340"/>
                  <a:gd name="connsiteY5" fmla="*/ 3019183 h 3988275"/>
                  <a:gd name="connsiteX6" fmla="*/ 761461 w 3988340"/>
                  <a:gd name="connsiteY6" fmla="*/ 2744658 h 3988275"/>
                  <a:gd name="connsiteX7" fmla="*/ 796206 w 3988340"/>
                  <a:gd name="connsiteY7" fmla="*/ 2801849 h 3988275"/>
                  <a:gd name="connsiteX8" fmla="*/ 1994170 w 3988340"/>
                  <a:gd name="connsiteY8" fmla="*/ 3438801 h 3988275"/>
                  <a:gd name="connsiteX9" fmla="*/ 3192135 w 3988340"/>
                  <a:gd name="connsiteY9" fmla="*/ 2801849 h 3988275"/>
                  <a:gd name="connsiteX10" fmla="*/ 2038598 w 3988340"/>
                  <a:gd name="connsiteY10" fmla="*/ 2179 h 3988275"/>
                  <a:gd name="connsiteX11" fmla="*/ 2198063 w 3988340"/>
                  <a:gd name="connsiteY11" fmla="*/ 10231 h 3988275"/>
                  <a:gd name="connsiteX12" fmla="*/ 3988340 w 3988340"/>
                  <a:gd name="connsiteY12" fmla="*/ 1994105 h 3988275"/>
                  <a:gd name="connsiteX13" fmla="*/ 3747655 w 3988340"/>
                  <a:gd name="connsiteY13" fmla="*/ 2944645 h 3988275"/>
                  <a:gd name="connsiteX14" fmla="*/ 3744227 w 3988340"/>
                  <a:gd name="connsiteY14" fmla="*/ 2950287 h 3988275"/>
                  <a:gd name="connsiteX15" fmla="*/ 3268049 w 3988340"/>
                  <a:gd name="connsiteY15" fmla="*/ 2675365 h 3988275"/>
                  <a:gd name="connsiteX16" fmla="*/ 3325335 w 3988340"/>
                  <a:gd name="connsiteY16" fmla="*/ 2556446 h 3988275"/>
                  <a:gd name="connsiteX17" fmla="*/ 3438866 w 3988340"/>
                  <a:gd name="connsiteY17" fmla="*/ 1994105 h 3988275"/>
                  <a:gd name="connsiteX18" fmla="*/ 2141882 w 3988340"/>
                  <a:gd name="connsiteY18" fmla="*/ 556868 h 3988275"/>
                  <a:gd name="connsiteX19" fmla="*/ 2038598 w 3988340"/>
                  <a:gd name="connsiteY19" fmla="*/ 551653 h 3988275"/>
                  <a:gd name="connsiteX20" fmla="*/ 1992879 w 3988340"/>
                  <a:gd name="connsiteY20" fmla="*/ 0 h 3988275"/>
                  <a:gd name="connsiteX21" fmla="*/ 1992879 w 3988340"/>
                  <a:gd name="connsiteY21" fmla="*/ 549474 h 3988275"/>
                  <a:gd name="connsiteX22" fmla="*/ 1846458 w 3988340"/>
                  <a:gd name="connsiteY22" fmla="*/ 556868 h 3988275"/>
                  <a:gd name="connsiteX23" fmla="*/ 549474 w 3988340"/>
                  <a:gd name="connsiteY23" fmla="*/ 1994105 h 3988275"/>
                  <a:gd name="connsiteX24" fmla="*/ 723841 w 3988340"/>
                  <a:gd name="connsiteY24" fmla="*/ 2682733 h 3988275"/>
                  <a:gd name="connsiteX25" fmla="*/ 737718 w 3988340"/>
                  <a:gd name="connsiteY25" fmla="*/ 2705574 h 3988275"/>
                  <a:gd name="connsiteX26" fmla="*/ 262225 w 3988340"/>
                  <a:gd name="connsiteY26" fmla="*/ 2980100 h 3988275"/>
                  <a:gd name="connsiteX27" fmla="*/ 240686 w 3988340"/>
                  <a:gd name="connsiteY27" fmla="*/ 2944645 h 3988275"/>
                  <a:gd name="connsiteX28" fmla="*/ 0 w 3988340"/>
                  <a:gd name="connsiteY28" fmla="*/ 1994105 h 3988275"/>
                  <a:gd name="connsiteX29" fmla="*/ 1790278 w 3988340"/>
                  <a:gd name="connsiteY29" fmla="*/ 10231 h 3988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88340" h="3988275">
                    <a:moveTo>
                      <a:pt x="3244991" y="2714844"/>
                    </a:moveTo>
                    <a:lnTo>
                      <a:pt x="3720484" y="2989370"/>
                    </a:lnTo>
                    <a:lnTo>
                      <a:pt x="3647767" y="3109065"/>
                    </a:lnTo>
                    <a:cubicBezTo>
                      <a:pt x="3289401" y="3639517"/>
                      <a:pt x="2682514" y="3988275"/>
                      <a:pt x="1994170" y="3988275"/>
                    </a:cubicBezTo>
                    <a:cubicBezTo>
                      <a:pt x="1305827" y="3988275"/>
                      <a:pt x="698940" y="3639517"/>
                      <a:pt x="340573" y="3109065"/>
                    </a:cubicBezTo>
                    <a:lnTo>
                      <a:pt x="285969" y="3019183"/>
                    </a:lnTo>
                    <a:lnTo>
                      <a:pt x="761461" y="2744658"/>
                    </a:lnTo>
                    <a:lnTo>
                      <a:pt x="796206" y="2801849"/>
                    </a:lnTo>
                    <a:cubicBezTo>
                      <a:pt x="1055828" y="3186140"/>
                      <a:pt x="1495493" y="3438801"/>
                      <a:pt x="1994170" y="3438801"/>
                    </a:cubicBezTo>
                    <a:cubicBezTo>
                      <a:pt x="2492848" y="3438801"/>
                      <a:pt x="2932513" y="3186140"/>
                      <a:pt x="3192135" y="2801849"/>
                    </a:cubicBezTo>
                    <a:close/>
                    <a:moveTo>
                      <a:pt x="2038598" y="2179"/>
                    </a:moveTo>
                    <a:lnTo>
                      <a:pt x="2198063" y="10231"/>
                    </a:lnTo>
                    <a:cubicBezTo>
                      <a:pt x="3203635" y="112352"/>
                      <a:pt x="3988340" y="961590"/>
                      <a:pt x="3988340" y="1994105"/>
                    </a:cubicBezTo>
                    <a:cubicBezTo>
                      <a:pt x="3988340" y="2338277"/>
                      <a:pt x="3901151" y="2662085"/>
                      <a:pt x="3747655" y="2944645"/>
                    </a:cubicBezTo>
                    <a:lnTo>
                      <a:pt x="3744227" y="2950287"/>
                    </a:lnTo>
                    <a:lnTo>
                      <a:pt x="3268049" y="2675365"/>
                    </a:lnTo>
                    <a:lnTo>
                      <a:pt x="3325335" y="2556446"/>
                    </a:lnTo>
                    <a:cubicBezTo>
                      <a:pt x="3398440" y="2383605"/>
                      <a:pt x="3438866" y="2193576"/>
                      <a:pt x="3438866" y="1994105"/>
                    </a:cubicBezTo>
                    <a:cubicBezTo>
                      <a:pt x="3438866" y="1246089"/>
                      <a:pt x="2870379" y="630851"/>
                      <a:pt x="2141882" y="556868"/>
                    </a:cubicBezTo>
                    <a:lnTo>
                      <a:pt x="2038598" y="551653"/>
                    </a:lnTo>
                    <a:close/>
                    <a:moveTo>
                      <a:pt x="1992879" y="0"/>
                    </a:moveTo>
                    <a:lnTo>
                      <a:pt x="1992879" y="549474"/>
                    </a:lnTo>
                    <a:lnTo>
                      <a:pt x="1846458" y="556868"/>
                    </a:lnTo>
                    <a:cubicBezTo>
                      <a:pt x="1117961" y="630851"/>
                      <a:pt x="549474" y="1246089"/>
                      <a:pt x="549474" y="1994105"/>
                    </a:cubicBezTo>
                    <a:cubicBezTo>
                      <a:pt x="549474" y="2243444"/>
                      <a:pt x="612640" y="2478029"/>
                      <a:pt x="723841" y="2682733"/>
                    </a:cubicBezTo>
                    <a:lnTo>
                      <a:pt x="737718" y="2705574"/>
                    </a:lnTo>
                    <a:lnTo>
                      <a:pt x="262225" y="2980100"/>
                    </a:lnTo>
                    <a:lnTo>
                      <a:pt x="240686" y="2944645"/>
                    </a:lnTo>
                    <a:cubicBezTo>
                      <a:pt x="87190" y="2662085"/>
                      <a:pt x="0" y="2338277"/>
                      <a:pt x="0" y="1994105"/>
                    </a:cubicBezTo>
                    <a:cubicBezTo>
                      <a:pt x="0" y="961590"/>
                      <a:pt x="784705" y="112352"/>
                      <a:pt x="1790278" y="10231"/>
                    </a:cubicBezTo>
                    <a:close/>
                  </a:path>
                </a:pathLst>
              </a:custGeom>
              <a:solidFill>
                <a:srgbClr val="001A52">
                  <a:alpha val="50196"/>
                </a:srgbClr>
              </a:solidFill>
              <a:ln>
                <a:solidFill>
                  <a:srgbClr val="001A5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3D06D7-6D91-B597-463B-9E5897C47A93}"/>
                </a:ext>
              </a:extLst>
            </p:cNvPr>
            <p:cNvSpPr txBox="1"/>
            <p:nvPr/>
          </p:nvSpPr>
          <p:spPr>
            <a:xfrm>
              <a:off x="6962381" y="2022046"/>
              <a:ext cx="2032588" cy="6001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en-US" sz="1100"/>
                <a:t>Emergency response delayed by 5-minutes, increasing fatality rate by 46% </a:t>
              </a:r>
              <a:r>
                <a:rPr lang="en-US" sz="1100" baseline="30000"/>
                <a:t>[2]</a:t>
              </a:r>
              <a:endParaRPr lang="en-US" sz="1100" baseline="30000">
                <a:cs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34DEC8-DC77-9EA3-C776-2777585558EA}"/>
                </a:ext>
              </a:extLst>
            </p:cNvPr>
            <p:cNvSpPr txBox="1"/>
            <p:nvPr/>
          </p:nvSpPr>
          <p:spPr>
            <a:xfrm>
              <a:off x="5234042" y="4931415"/>
              <a:ext cx="2563738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100"/>
                <a:t>Emergency response under 7-minutes, decreasing fatality rate by 58% </a:t>
              </a:r>
              <a:r>
                <a:rPr lang="en-US" sz="1100" baseline="30000"/>
                <a:t>[2]</a:t>
              </a:r>
              <a:endParaRPr lang="en-US" sz="1100" baseline="30000">
                <a:cs typeface="Calibri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589B85-EB96-373B-944C-D80229F3DBCB}"/>
                </a:ext>
              </a:extLst>
            </p:cNvPr>
            <p:cNvSpPr txBox="1"/>
            <p:nvPr/>
          </p:nvSpPr>
          <p:spPr>
            <a:xfrm>
              <a:off x="4259037" y="1994341"/>
              <a:ext cx="1841999" cy="43088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100"/>
                <a:t>28 million incidents, costing of $340 Billion</a:t>
              </a:r>
              <a:r>
                <a:rPr lang="en-US" sz="1100" baseline="30000"/>
                <a:t>[1]</a:t>
              </a:r>
              <a:endParaRPr lang="en-US" sz="1100" baseline="30000">
                <a:cs typeface="Calibri"/>
              </a:endParaRPr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AA367B97-4CC3-1D93-6F34-15DD58989C8D}"/>
                </a:ext>
              </a:extLst>
            </p:cNvPr>
            <p:cNvSpPr/>
            <p:nvPr/>
          </p:nvSpPr>
          <p:spPr>
            <a:xfrm rot="20067589">
              <a:off x="4157767" y="4150366"/>
              <a:ext cx="1027279" cy="221438"/>
            </a:xfrm>
            <a:prstGeom prst="rightArrow">
              <a:avLst/>
            </a:prstGeom>
            <a:solidFill>
              <a:srgbClr val="7A86A1">
                <a:alpha val="67059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5A7E43-7261-8593-23E9-E9AD823F0DDD}"/>
                </a:ext>
              </a:extLst>
            </p:cNvPr>
            <p:cNvSpPr txBox="1"/>
            <p:nvPr/>
          </p:nvSpPr>
          <p:spPr>
            <a:xfrm>
              <a:off x="4903444" y="1483783"/>
              <a:ext cx="32249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/>
                <a:t>Impact of Traffic Accident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059BBE4-70AE-1C11-AB07-E19CB5270326}"/>
                </a:ext>
              </a:extLst>
            </p:cNvPr>
            <p:cNvSpPr txBox="1"/>
            <p:nvPr/>
          </p:nvSpPr>
          <p:spPr>
            <a:xfrm>
              <a:off x="556429" y="1485607"/>
              <a:ext cx="3344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u="sng"/>
                <a:t>Traffic Incident Categories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7044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20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27407-193D-8FCF-1212-7B70AD4265D2}"/>
              </a:ext>
            </a:extLst>
          </p:cNvPr>
          <p:cNvSpPr txBox="1"/>
          <p:nvPr/>
        </p:nvSpPr>
        <p:spPr>
          <a:xfrm>
            <a:off x="1481751" y="439574"/>
            <a:ext cx="922850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Importance of Sensor Placement (Future Direction)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03FCA81-35D3-AC3C-DC3C-C176BE718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612205"/>
              </p:ext>
            </p:extLst>
          </p:nvPr>
        </p:nvGraphicFramePr>
        <p:xfrm>
          <a:off x="2745335" y="4247998"/>
          <a:ext cx="6612339" cy="1228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4567">
                  <a:extLst>
                    <a:ext uri="{9D8B030D-6E8A-4147-A177-3AD203B41FA5}">
                      <a16:colId xmlns:a16="http://schemas.microsoft.com/office/drawing/2014/main" val="1949996296"/>
                    </a:ext>
                  </a:extLst>
                </a:gridCol>
                <a:gridCol w="1933797">
                  <a:extLst>
                    <a:ext uri="{9D8B030D-6E8A-4147-A177-3AD203B41FA5}">
                      <a16:colId xmlns:a16="http://schemas.microsoft.com/office/drawing/2014/main" val="1124110386"/>
                    </a:ext>
                  </a:extLst>
                </a:gridCol>
                <a:gridCol w="2003975">
                  <a:extLst>
                    <a:ext uri="{9D8B030D-6E8A-4147-A177-3AD203B41FA5}">
                      <a16:colId xmlns:a16="http://schemas.microsoft.com/office/drawing/2014/main" val="31862792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Sensor Placement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Accuracy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/>
                        <a:t>F1 score (%)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1573938"/>
                  </a:ext>
                </a:extLst>
              </a:tr>
              <a:tr h="286948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Placement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88.22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86.17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948447"/>
                  </a:ext>
                </a:extLst>
              </a:tr>
              <a:tr h="28522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Placement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95.73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94.96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7203876"/>
                  </a:ext>
                </a:extLst>
              </a:tr>
              <a:tr h="28522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Placement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97.85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97.46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970889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5698EA03-67DA-4FE0-F35F-0A3C5DA1B057}"/>
              </a:ext>
            </a:extLst>
          </p:cNvPr>
          <p:cNvGrpSpPr/>
          <p:nvPr/>
        </p:nvGrpSpPr>
        <p:grpSpPr>
          <a:xfrm>
            <a:off x="1946991" y="2009091"/>
            <a:ext cx="2493818" cy="1714619"/>
            <a:chOff x="1499118" y="2518793"/>
            <a:chExt cx="2493818" cy="1714619"/>
          </a:xfrm>
        </p:grpSpPr>
        <p:pic>
          <p:nvPicPr>
            <p:cNvPr id="17" name="Picture 16" descr="A map of a city&#10;&#10;Description automatically generated">
              <a:extLst>
                <a:ext uri="{FF2B5EF4-FFF2-40B4-BE49-F238E27FC236}">
                  <a16:creationId xmlns:a16="http://schemas.microsoft.com/office/drawing/2014/main" id="{2EB156A2-370B-2E39-798B-5A8ABEE80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9118" y="2518793"/>
              <a:ext cx="2493818" cy="1478214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B9D031-6E0F-3F7F-09FC-284505E75ADA}"/>
                </a:ext>
              </a:extLst>
            </p:cNvPr>
            <p:cNvSpPr txBox="1"/>
            <p:nvPr/>
          </p:nvSpPr>
          <p:spPr>
            <a:xfrm>
              <a:off x="2224649" y="4009575"/>
              <a:ext cx="1042756" cy="2238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cs typeface="Calibri"/>
                </a:rPr>
                <a:t>Placement 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707399C-5BA7-6713-A748-C9CE994548BC}"/>
              </a:ext>
            </a:extLst>
          </p:cNvPr>
          <p:cNvGrpSpPr/>
          <p:nvPr/>
        </p:nvGrpSpPr>
        <p:grpSpPr>
          <a:xfrm>
            <a:off x="4804595" y="2027361"/>
            <a:ext cx="2493818" cy="1709649"/>
            <a:chOff x="4488506" y="2537063"/>
            <a:chExt cx="2493818" cy="1709649"/>
          </a:xfrm>
        </p:grpSpPr>
        <p:pic>
          <p:nvPicPr>
            <p:cNvPr id="18" name="Picture 17" descr="A map of a city&#10;&#10;Description automatically generated">
              <a:extLst>
                <a:ext uri="{FF2B5EF4-FFF2-40B4-BE49-F238E27FC236}">
                  <a16:creationId xmlns:a16="http://schemas.microsoft.com/office/drawing/2014/main" id="{F596B6E9-99FE-AA6A-85B8-37D35F30E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8506" y="2537063"/>
              <a:ext cx="2493818" cy="147821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5D7E6A7-541F-4B42-7C94-B58073EE7E06}"/>
                </a:ext>
              </a:extLst>
            </p:cNvPr>
            <p:cNvSpPr txBox="1"/>
            <p:nvPr/>
          </p:nvSpPr>
          <p:spPr>
            <a:xfrm>
              <a:off x="4917203" y="4022875"/>
              <a:ext cx="1636425" cy="2238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cs typeface="Calibri"/>
                </a:rPr>
                <a:t>Placement 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5FEE3CB-99B0-FE55-4095-2006AF48BB19}"/>
              </a:ext>
            </a:extLst>
          </p:cNvPr>
          <p:cNvGrpSpPr/>
          <p:nvPr/>
        </p:nvGrpSpPr>
        <p:grpSpPr>
          <a:xfrm>
            <a:off x="7662199" y="2022111"/>
            <a:ext cx="2493818" cy="1742705"/>
            <a:chOff x="7477894" y="2518793"/>
            <a:chExt cx="2493818" cy="1742705"/>
          </a:xfrm>
        </p:grpSpPr>
        <p:pic>
          <p:nvPicPr>
            <p:cNvPr id="19" name="Picture 18" descr="A map of a city&#10;&#10;Description automatically generated">
              <a:extLst>
                <a:ext uri="{FF2B5EF4-FFF2-40B4-BE49-F238E27FC236}">
                  <a16:creationId xmlns:a16="http://schemas.microsoft.com/office/drawing/2014/main" id="{FB948092-4B4C-980A-BE4C-B91039FB9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7894" y="2518793"/>
              <a:ext cx="2493818" cy="145729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17EE9F-570B-7249-56F4-D609E51973DB}"/>
                </a:ext>
              </a:extLst>
            </p:cNvPr>
            <p:cNvSpPr txBox="1"/>
            <p:nvPr/>
          </p:nvSpPr>
          <p:spPr>
            <a:xfrm>
              <a:off x="7906591" y="4015277"/>
              <a:ext cx="1636425" cy="24622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000">
                  <a:cs typeface="Calibri"/>
                </a:rPr>
                <a:t>Placement 3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90C083-546F-1CC9-E9BF-B49EEE30BC66}"/>
              </a:ext>
            </a:extLst>
          </p:cNvPr>
          <p:cNvSpPr txBox="1"/>
          <p:nvPr/>
        </p:nvSpPr>
        <p:spPr>
          <a:xfrm>
            <a:off x="4332939" y="3912175"/>
            <a:ext cx="343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Evaluation Metrics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5A161DF-1600-574C-75CC-30FAA036958E}"/>
              </a:ext>
            </a:extLst>
          </p:cNvPr>
          <p:cNvSpPr/>
          <p:nvPr/>
        </p:nvSpPr>
        <p:spPr>
          <a:xfrm>
            <a:off x="5449454" y="4652817"/>
            <a:ext cx="3902363" cy="18472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C2BCE9C-127D-1DFE-B7DE-F73D30760626}"/>
              </a:ext>
            </a:extLst>
          </p:cNvPr>
          <p:cNvSpPr/>
          <p:nvPr/>
        </p:nvSpPr>
        <p:spPr>
          <a:xfrm>
            <a:off x="5449454" y="5241346"/>
            <a:ext cx="3902363" cy="184727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2F700AE-C283-52F8-0066-E979FDFC2086}"/>
              </a:ext>
            </a:extLst>
          </p:cNvPr>
          <p:cNvCxnSpPr/>
          <p:nvPr/>
        </p:nvCxnSpPr>
        <p:spPr>
          <a:xfrm>
            <a:off x="9398000" y="4762498"/>
            <a:ext cx="490681" cy="1789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2E0DA-0AB1-32A6-A7A8-9DA63E4367DA}"/>
              </a:ext>
            </a:extLst>
          </p:cNvPr>
          <p:cNvCxnSpPr>
            <a:cxnSpLocks/>
          </p:cNvCxnSpPr>
          <p:nvPr/>
        </p:nvCxnSpPr>
        <p:spPr>
          <a:xfrm flipV="1">
            <a:off x="9398000" y="5225143"/>
            <a:ext cx="526638" cy="108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E5C371-9B64-99F0-4BF3-A56926AF39DD}"/>
                  </a:ext>
                </a:extLst>
              </p:cNvPr>
              <p:cNvSpPr txBox="1"/>
              <p:nvPr/>
            </p:nvSpPr>
            <p:spPr>
              <a:xfrm>
                <a:off x="9775017" y="4899832"/>
                <a:ext cx="762000" cy="338554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~</m:t>
                    </m:r>
                  </m:oMath>
                </a14:m>
                <a:r>
                  <a:rPr lang="en-US" sz="1600" dirty="0">
                    <a:ea typeface="Calibri"/>
                    <a:cs typeface="Calibri"/>
                  </a:rPr>
                  <a:t>10%</a:t>
                </a:r>
                <a:endParaRPr lang="en-US" sz="1600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BE5C371-9B64-99F0-4BF3-A56926AF39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5017" y="4899832"/>
                <a:ext cx="762000" cy="338554"/>
              </a:xfrm>
              <a:prstGeom prst="rect">
                <a:avLst/>
              </a:prstGeom>
              <a:blipFill>
                <a:blip r:embed="rId7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Arrow: Up 24">
            <a:extLst>
              <a:ext uri="{FF2B5EF4-FFF2-40B4-BE49-F238E27FC236}">
                <a16:creationId xmlns:a16="http://schemas.microsoft.com/office/drawing/2014/main" id="{EF710124-3CF8-17BA-9974-FAB6C52843AC}"/>
              </a:ext>
            </a:extLst>
          </p:cNvPr>
          <p:cNvSpPr/>
          <p:nvPr/>
        </p:nvSpPr>
        <p:spPr>
          <a:xfrm>
            <a:off x="10452268" y="4968982"/>
            <a:ext cx="92363" cy="254000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5DEF52-6FCC-B98C-D336-316A3454D4EA}"/>
                  </a:ext>
                </a:extLst>
              </p:cNvPr>
              <p:cNvSpPr txBox="1"/>
              <p:nvPr/>
            </p:nvSpPr>
            <p:spPr>
              <a:xfrm>
                <a:off x="3047999" y="5889924"/>
                <a:ext cx="6163095" cy="369332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>
                    <a:ea typeface="Calibri"/>
                    <a:cs typeface="Calibri"/>
                  </a:rPr>
                  <a:t>For 3 sensor placement : We have </a:t>
                </a:r>
                <a14:m>
                  <m:oMath xmlns:m="http://schemas.openxmlformats.org/officeDocument/2006/math">
                    <m:r>
                      <a:rPr lang="en-US" b="0" i="1" baseline="30000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43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𝐶</m:t>
                    </m:r>
                    <m:r>
                      <a:rPr lang="en-US" b="0" i="1" baseline="-25000" smtClean="0">
                        <a:latin typeface="Cambria Math" panose="02040503050406030204" pitchFamily="18" charset="0"/>
                        <a:ea typeface="Calibri"/>
                        <a:cs typeface="Calibri"/>
                      </a:rPr>
                      <m:t>3</m:t>
                    </m:r>
                  </m:oMath>
                </a14:m>
                <a:r>
                  <a:rPr lang="en-US">
                    <a:ea typeface="Calibri"/>
                    <a:cs typeface="Calibri"/>
                  </a:rPr>
                  <a:t>= 12341 combinations!!</a:t>
                </a:r>
                <a:endParaRPr lang="en-US" sz="1200">
                  <a:solidFill>
                    <a:srgbClr val="333333"/>
                  </a:solidFill>
                  <a:latin typeface="Arial"/>
                  <a:ea typeface="Calibri"/>
                  <a:cs typeface="Arial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5DEF52-6FCC-B98C-D336-316A3454D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9" y="5889924"/>
                <a:ext cx="6163095" cy="369332"/>
              </a:xfrm>
              <a:prstGeom prst="rect">
                <a:avLst/>
              </a:prstGeom>
              <a:blipFill>
                <a:blip r:embed="rId9"/>
                <a:stretch>
                  <a:fillRect l="-79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578A927-F681-AFFD-4B6A-6DB83A1721B5}"/>
              </a:ext>
            </a:extLst>
          </p:cNvPr>
          <p:cNvSpPr txBox="1"/>
          <p:nvPr/>
        </p:nvSpPr>
        <p:spPr>
          <a:xfrm>
            <a:off x="2267363" y="1632857"/>
            <a:ext cx="7657275" cy="376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/>
              <a:t>Randomly selected 3 sensor placements out of 12341 possibilities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15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21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058252-576F-1D4B-D961-974DC81A1E5F}"/>
              </a:ext>
            </a:extLst>
          </p:cNvPr>
          <p:cNvSpPr txBox="1"/>
          <p:nvPr/>
        </p:nvSpPr>
        <p:spPr>
          <a:xfrm>
            <a:off x="1481751" y="439574"/>
            <a:ext cx="922850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Conclusion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26AA3-AA27-ECDB-B9DD-9A709B9DC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547" y="1383033"/>
            <a:ext cx="1113188" cy="11131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B4A52-17A0-0B30-BC65-51D0692C8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266" y="1383032"/>
            <a:ext cx="1113190" cy="11131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B00789-E772-B867-6478-069A7576AD7F}"/>
              </a:ext>
            </a:extLst>
          </p:cNvPr>
          <p:cNvSpPr txBox="1"/>
          <p:nvPr/>
        </p:nvSpPr>
        <p:spPr>
          <a:xfrm>
            <a:off x="1525093" y="2535605"/>
            <a:ext cx="4509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ea typeface="+mn-lt"/>
                <a:cs typeface="+mn-lt"/>
              </a:rPr>
              <a:t>Validation</a:t>
            </a:r>
          </a:p>
          <a:p>
            <a:pPr algn="ctr"/>
            <a:r>
              <a:rPr lang="en-US">
                <a:ea typeface="+mn-lt"/>
                <a:cs typeface="+mn-lt"/>
              </a:rPr>
              <a:t>Simulation-based generated traffic data was similar to real-world macroscopic data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57CFD5-5429-6568-FEE6-5AB548CA0CA8}"/>
              </a:ext>
            </a:extLst>
          </p:cNvPr>
          <p:cNvSpPr txBox="1"/>
          <p:nvPr/>
        </p:nvSpPr>
        <p:spPr>
          <a:xfrm>
            <a:off x="6157374" y="2535604"/>
            <a:ext cx="45095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ea typeface="+mn-lt"/>
                <a:cs typeface="+mn-lt"/>
              </a:rPr>
              <a:t>Generalization</a:t>
            </a:r>
          </a:p>
          <a:p>
            <a:pPr algn="ctr"/>
            <a:r>
              <a:rPr lang="en-IN"/>
              <a:t>IncidentNet can detect incidents for landscapes such as for urban regions and highways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C3297-C6E5-3EDB-D33F-3ACD14694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803" y="4133998"/>
            <a:ext cx="1113188" cy="1113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6542F8-4054-6B71-07D6-53DC418B1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080" y="4133998"/>
            <a:ext cx="1113190" cy="11131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82CADF-2BA5-DF7E-B3CE-F7113CF8D0B9}"/>
              </a:ext>
            </a:extLst>
          </p:cNvPr>
          <p:cNvSpPr txBox="1"/>
          <p:nvPr/>
        </p:nvSpPr>
        <p:spPr>
          <a:xfrm>
            <a:off x="1580556" y="5312982"/>
            <a:ext cx="4287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ea typeface="+mn-lt"/>
                <a:cs typeface="+mn-lt"/>
              </a:rPr>
              <a:t>Efficiency</a:t>
            </a:r>
          </a:p>
          <a:p>
            <a:pPr algn="ctr"/>
            <a:r>
              <a:rPr lang="en-US">
                <a:ea typeface="+mn-lt"/>
                <a:cs typeface="+mn-lt"/>
              </a:rPr>
              <a:t>IncidentNet can detect more incidents with minimal false alarms while being faster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0A7AC-958D-6B99-ADD1-E7C4409A2A99}"/>
              </a:ext>
            </a:extLst>
          </p:cNvPr>
          <p:cNvSpPr txBox="1"/>
          <p:nvPr/>
        </p:nvSpPr>
        <p:spPr>
          <a:xfrm>
            <a:off x="6305734" y="5313256"/>
            <a:ext cx="43057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u="sng">
                <a:ea typeface="Calibri" panose="020F0502020204030204"/>
                <a:cs typeface="Calibri" panose="020F0502020204030204"/>
              </a:rPr>
              <a:t>Insightful</a:t>
            </a:r>
          </a:p>
          <a:p>
            <a:pPr algn="ctr"/>
            <a:r>
              <a:rPr lang="en-US">
                <a:ea typeface="Calibri" panose="020F0502020204030204"/>
                <a:cs typeface="Calibri" panose="020F0502020204030204"/>
              </a:rPr>
              <a:t>IncidentNet can also localize the incident and estimate its severity.</a:t>
            </a:r>
          </a:p>
        </p:txBody>
      </p:sp>
    </p:spTree>
    <p:extLst>
      <p:ext uri="{BB962C8B-B14F-4D97-AF65-F5344CB8AC3E}">
        <p14:creationId xmlns:p14="http://schemas.microsoft.com/office/powerpoint/2010/main" val="408996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637115-730E-1476-7408-A4E29D4D7649}"/>
              </a:ext>
            </a:extLst>
          </p:cNvPr>
          <p:cNvSpPr txBox="1">
            <a:spLocks/>
          </p:cNvSpPr>
          <p:nvPr/>
        </p:nvSpPr>
        <p:spPr>
          <a:xfrm>
            <a:off x="11679455" y="6460728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3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07F366-8DE1-5752-0C6F-C45A3484FF28}"/>
              </a:ext>
            </a:extLst>
          </p:cNvPr>
          <p:cNvSpPr txBox="1"/>
          <p:nvPr/>
        </p:nvSpPr>
        <p:spPr>
          <a:xfrm>
            <a:off x="1877959" y="439574"/>
            <a:ext cx="84360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Existing Incident Detection Works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94306C-3A73-8999-7DC9-877970519068}"/>
              </a:ext>
            </a:extLst>
          </p:cNvPr>
          <p:cNvSpPr txBox="1"/>
          <p:nvPr/>
        </p:nvSpPr>
        <p:spPr>
          <a:xfrm>
            <a:off x="-931" y="6073170"/>
            <a:ext cx="6470041" cy="7848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900">
                <a:ea typeface="+mn-lt"/>
                <a:cs typeface="+mn-lt"/>
              </a:rPr>
              <a:t>[1] Chen et al. More robust and better: Automatic traffic incident detection based on </a:t>
            </a:r>
            <a:r>
              <a:rPr lang="en-US" sz="900" err="1">
                <a:ea typeface="+mn-lt"/>
                <a:cs typeface="+mn-lt"/>
              </a:rPr>
              <a:t>XGBoost</a:t>
            </a:r>
            <a:r>
              <a:rPr lang="en-US" sz="900">
                <a:ea typeface="+mn-lt"/>
                <a:cs typeface="+mn-lt"/>
              </a:rPr>
              <a:t> (ATTCA 2023)</a:t>
            </a:r>
          </a:p>
          <a:p>
            <a:r>
              <a:rPr lang="en-US" sz="900">
                <a:ea typeface="+mn-lt"/>
                <a:cs typeface="+mn-lt"/>
              </a:rPr>
              <a:t>[2] Bao et al.  Research on Highway Traffic Event Detection Method Based on Image Processing (IOP EES 2021)</a:t>
            </a:r>
            <a:endParaRPr lang="en-US" sz="900"/>
          </a:p>
          <a:p>
            <a:r>
              <a:rPr lang="en-US" sz="900">
                <a:ea typeface="+mn-lt"/>
                <a:cs typeface="+mn-lt"/>
              </a:rPr>
              <a:t>[3] Han et al. Traffic incident detection: A trajectory-based approach, (ICDE 2020)</a:t>
            </a:r>
          </a:p>
          <a:p>
            <a:r>
              <a:rPr lang="en-US" sz="900">
                <a:ea typeface="+mn-lt"/>
                <a:cs typeface="+mn-lt"/>
              </a:rPr>
              <a:t>[4] Yang et al. Traffic Incident Generation And Supervised Learning-Based Detection Via A Microscopic Simulation Platform (ITSC 2023)</a:t>
            </a:r>
          </a:p>
          <a:p>
            <a:r>
              <a:rPr lang="en-US" sz="900">
                <a:ea typeface="+mn-lt"/>
                <a:cs typeface="+mn-lt"/>
              </a:rPr>
              <a:t>[5] Zhu et al. Deep learning approach for traffic incident detection in urban networks, (ITSC 2018)</a:t>
            </a:r>
            <a:endParaRPr lang="en-US" sz="900">
              <a:ea typeface="Calibri"/>
              <a:cs typeface="Calibri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8ED461-FFE8-4B9E-1D4C-E004F940C2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036442"/>
              </p:ext>
            </p:extLst>
          </p:nvPr>
        </p:nvGraphicFramePr>
        <p:xfrm>
          <a:off x="137572" y="1202917"/>
          <a:ext cx="11917033" cy="364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317">
                  <a:extLst>
                    <a:ext uri="{9D8B030D-6E8A-4147-A177-3AD203B41FA5}">
                      <a16:colId xmlns:a16="http://schemas.microsoft.com/office/drawing/2014/main" val="758492386"/>
                    </a:ext>
                  </a:extLst>
                </a:gridCol>
                <a:gridCol w="912029">
                  <a:extLst>
                    <a:ext uri="{9D8B030D-6E8A-4147-A177-3AD203B41FA5}">
                      <a16:colId xmlns:a16="http://schemas.microsoft.com/office/drawing/2014/main" val="3563282434"/>
                    </a:ext>
                  </a:extLst>
                </a:gridCol>
                <a:gridCol w="974220">
                  <a:extLst>
                    <a:ext uri="{9D8B030D-6E8A-4147-A177-3AD203B41FA5}">
                      <a16:colId xmlns:a16="http://schemas.microsoft.com/office/drawing/2014/main" val="1144541546"/>
                    </a:ext>
                  </a:extLst>
                </a:gridCol>
                <a:gridCol w="1760434">
                  <a:extLst>
                    <a:ext uri="{9D8B030D-6E8A-4147-A177-3AD203B41FA5}">
                      <a16:colId xmlns:a16="http://schemas.microsoft.com/office/drawing/2014/main" val="1172055023"/>
                    </a:ext>
                  </a:extLst>
                </a:gridCol>
                <a:gridCol w="1068224">
                  <a:extLst>
                    <a:ext uri="{9D8B030D-6E8A-4147-A177-3AD203B41FA5}">
                      <a16:colId xmlns:a16="http://schemas.microsoft.com/office/drawing/2014/main" val="2767472438"/>
                    </a:ext>
                  </a:extLst>
                </a:gridCol>
                <a:gridCol w="2726109">
                  <a:extLst>
                    <a:ext uri="{9D8B030D-6E8A-4147-A177-3AD203B41FA5}">
                      <a16:colId xmlns:a16="http://schemas.microsoft.com/office/drawing/2014/main" val="1415710392"/>
                    </a:ext>
                  </a:extLst>
                </a:gridCol>
                <a:gridCol w="3021700">
                  <a:extLst>
                    <a:ext uri="{9D8B030D-6E8A-4147-A177-3AD203B41FA5}">
                      <a16:colId xmlns:a16="http://schemas.microsoft.com/office/drawing/2014/main" val="3947463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Previous Works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Sensor Modality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/>
                        <a:t>Approach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/>
                        <a:t>Limitations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098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/>
                        <a:t>Chen </a:t>
                      </a:r>
                      <a:r>
                        <a:rPr lang="en-US" sz="1100" i="1"/>
                        <a:t>et al</a:t>
                      </a:r>
                      <a:r>
                        <a:rPr lang="en-US" sz="1100"/>
                        <a:t>.</a:t>
                      </a:r>
                      <a:r>
                        <a:rPr lang="en-US" sz="1100" baseline="30000"/>
                        <a:t>[1]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Highway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Macroscopic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Inductive Loop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err="1"/>
                        <a:t>XGBoost</a:t>
                      </a: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Trained on data from upstream and downstream traffic detectors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Requires data from consecutive detectors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7348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/>
                        <a:t>Bao </a:t>
                      </a:r>
                      <a:r>
                        <a:rPr lang="en-US" sz="1100" i="1"/>
                        <a:t>et al.</a:t>
                      </a:r>
                      <a:r>
                        <a:rPr lang="en-US" sz="1100" baseline="30000"/>
                        <a:t>[2]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Highway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Microscopic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Traffic 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YOLOv3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Calibri"/>
                        </a:rPr>
                        <a:t>Detects incidents based on vehicle speed by tracking vehicles in the </a:t>
                      </a:r>
                      <a:r>
                        <a:rPr lang="en-US" sz="1100" b="0" i="0" u="none" strike="noStrike" noProof="0">
                          <a:solidFill>
                            <a:srgbClr val="000000"/>
                          </a:solidFill>
                          <a:latin typeface="+mn-lt"/>
                        </a:rPr>
                        <a:t>camera’s field of view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Can detect incidents only in field-of-view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060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/>
                        <a:t>Han </a:t>
                      </a:r>
                      <a:r>
                        <a:rPr lang="en-US" sz="1100" i="1"/>
                        <a:t>et al.</a:t>
                      </a:r>
                      <a:r>
                        <a:rPr lang="en-US" sz="1100" baseline="30000"/>
                        <a:t>[3]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Microscopic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GPS probes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Clustering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Detects incidents by 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matching real-time 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GPS speed vectors with historical incident patterns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D0D0D"/>
                          </a:solidFill>
                          <a:latin typeface="+mn-lt"/>
                        </a:rPr>
                        <a:t>Affected by noise and interference and mandates the installation of a</a:t>
                      </a:r>
                      <a:r>
                        <a:rPr lang="en-US" sz="1100" b="0" i="0" u="none" strike="noStrike" noProof="0">
                          <a:solidFill>
                            <a:srgbClr val="0D0D0D"/>
                          </a:solidFill>
                          <a:latin typeface="Calibri"/>
                        </a:rPr>
                        <a:t> GPS probe in every vehicle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6056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/>
                        <a:t>Yang </a:t>
                      </a:r>
                      <a:r>
                        <a:rPr lang="en-US" sz="1100" i="1"/>
                        <a:t>et al.</a:t>
                      </a:r>
                      <a:r>
                        <a:rPr lang="en-US" sz="1100" baseline="30000"/>
                        <a:t>[4]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Macroscopic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Inductive Loop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Deep 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Detects incidents using 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+mn-lt"/>
                        </a:rPr>
                        <a:t>deep-learning </a:t>
                      </a:r>
                      <a:r>
                        <a:rPr lang="en-US" sz="1100" b="0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network to detect incidents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b="0" i="0" u="none" strike="noStrike" noProof="0">
                          <a:solidFill>
                            <a:srgbClr val="0D0D0D"/>
                          </a:solidFill>
                          <a:latin typeface="Calibri"/>
                        </a:rPr>
                        <a:t>Uses Simplistic simulation which does not model real city traffic</a:t>
                      </a:r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1350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Zhu </a:t>
                      </a:r>
                      <a:r>
                        <a:rPr lang="en-US" sz="1100" i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et al.</a:t>
                      </a:r>
                      <a:r>
                        <a:rPr lang="en-US" sz="1100" baseline="300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[5]</a:t>
                      </a:r>
                      <a:r>
                        <a:rPr lang="en-US" sz="1100" baseline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Macroscopic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Inductive Loop Detectors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Custom 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rgbClr val="C55A11"/>
                          </a:solidFill>
                          <a:latin typeface="Calibri"/>
                        </a:rPr>
                        <a:t>Detects incidents based on constructed a connectivity matrix of sensors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Uses only traffic counts for detecting incidents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21905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100" baseline="0" err="1">
                          <a:solidFill>
                            <a:schemeClr val="accent6"/>
                          </a:solidFill>
                        </a:rPr>
                        <a:t>IncidentNet</a:t>
                      </a:r>
                      <a:endParaRPr lang="en-US" sz="1100" baseline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6"/>
                          </a:solidFill>
                        </a:rPr>
                        <a:t>Urban</a:t>
                      </a:r>
                    </a:p>
                    <a:p>
                      <a:r>
                        <a:rPr lang="en-US" sz="1100">
                          <a:solidFill>
                            <a:schemeClr val="accent6"/>
                          </a:solidFill>
                        </a:rPr>
                        <a:t>Highways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6"/>
                          </a:solidFill>
                        </a:rPr>
                        <a:t>Microscopic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6"/>
                          </a:solidFill>
                        </a:rPr>
                        <a:t>Traffic 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err="1">
                          <a:solidFill>
                            <a:schemeClr val="accent6"/>
                          </a:solidFill>
                        </a:rPr>
                        <a:t>XGBoost</a:t>
                      </a:r>
                      <a:endParaRPr lang="en-US" sz="1100">
                        <a:solidFill>
                          <a:schemeClr val="accent6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err="1">
                          <a:solidFill>
                            <a:schemeClr val="accent6"/>
                          </a:solidFill>
                        </a:rPr>
                        <a:t>TabNet</a:t>
                      </a:r>
                      <a:endParaRPr lang="en-US" sz="110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Used Tabular ML models to detect incidents from data derived from microscopic traffic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6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6495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650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4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464" name="Rectangle 463">
            <a:extLst>
              <a:ext uri="{FF2B5EF4-FFF2-40B4-BE49-F238E27FC236}">
                <a16:creationId xmlns:a16="http://schemas.microsoft.com/office/drawing/2014/main" id="{5E55D862-A3B3-8997-BA9D-F0F98DD5386A}"/>
              </a:ext>
            </a:extLst>
          </p:cNvPr>
          <p:cNvSpPr/>
          <p:nvPr/>
        </p:nvSpPr>
        <p:spPr>
          <a:xfrm>
            <a:off x="450117" y="1584048"/>
            <a:ext cx="4836991" cy="13308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Calibri"/>
                <a:cs typeface="Calibri"/>
              </a:rPr>
              <a:t>Features: average traffic flow, count, and density calculated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Calibri"/>
                <a:cs typeface="Calibri"/>
              </a:rPr>
              <a:t>Sensors: Inductive Loop Detectors.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Calibri"/>
                <a:cs typeface="Calibri"/>
              </a:rPr>
              <a:t>Examples: datasets PEMS Bay, METR-LA,  SFO I-880</a:t>
            </a:r>
          </a:p>
        </p:txBody>
      </p:sp>
      <p:sp>
        <p:nvSpPr>
          <p:cNvPr id="466" name="Rectangle 465">
            <a:extLst>
              <a:ext uri="{FF2B5EF4-FFF2-40B4-BE49-F238E27FC236}">
                <a16:creationId xmlns:a16="http://schemas.microsoft.com/office/drawing/2014/main" id="{426A990C-03AE-3891-AA04-BE93C1DEAFD9}"/>
              </a:ext>
            </a:extLst>
          </p:cNvPr>
          <p:cNvSpPr/>
          <p:nvPr/>
        </p:nvSpPr>
        <p:spPr>
          <a:xfrm>
            <a:off x="6904894" y="1527741"/>
            <a:ext cx="4834997" cy="1225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Features: individual vehicle speed, timestamps, vehicle unique identifiers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Sensors: Cameras, Bluetooth Sensors, GPS.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ea typeface="Calibri" panose="020F0502020204030204"/>
                <a:cs typeface="Calibri" panose="020F0502020204030204"/>
              </a:rPr>
              <a:t>Example datasets: Highway 99-W, NYC taxi data.</a:t>
            </a:r>
          </a:p>
        </p:txBody>
      </p:sp>
      <p:sp>
        <p:nvSpPr>
          <p:cNvPr id="468" name="Rectangle 467">
            <a:extLst>
              <a:ext uri="{FF2B5EF4-FFF2-40B4-BE49-F238E27FC236}">
                <a16:creationId xmlns:a16="http://schemas.microsoft.com/office/drawing/2014/main" id="{9DDD9C33-B6B1-6723-C8BC-5B95BE83209F}"/>
              </a:ext>
            </a:extLst>
          </p:cNvPr>
          <p:cNvSpPr/>
          <p:nvPr/>
        </p:nvSpPr>
        <p:spPr>
          <a:xfrm>
            <a:off x="1750642" y="1038968"/>
            <a:ext cx="2235941" cy="545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ea typeface="Calibri"/>
                <a:cs typeface="Calibri"/>
              </a:rPr>
              <a:t>Macroscopic dataset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469" name="Rectangle 468">
            <a:extLst>
              <a:ext uri="{FF2B5EF4-FFF2-40B4-BE49-F238E27FC236}">
                <a16:creationId xmlns:a16="http://schemas.microsoft.com/office/drawing/2014/main" id="{067D2A3F-33B6-F1B6-AC9A-41E3565F5CC2}"/>
              </a:ext>
            </a:extLst>
          </p:cNvPr>
          <p:cNvSpPr/>
          <p:nvPr/>
        </p:nvSpPr>
        <p:spPr>
          <a:xfrm>
            <a:off x="8204422" y="1038968"/>
            <a:ext cx="2235941" cy="545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Calibri"/>
                <a:cs typeface="Calibri"/>
              </a:rPr>
              <a:t>Microscopic dataset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A diagram of a car driving&#10;&#10;Description automatically generated">
            <a:extLst>
              <a:ext uri="{FF2B5EF4-FFF2-40B4-BE49-F238E27FC236}">
                <a16:creationId xmlns:a16="http://schemas.microsoft.com/office/drawing/2014/main" id="{FE4AD674-3AFC-E4BF-D1AC-5170B70FE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94093" y="3002201"/>
            <a:ext cx="1949037" cy="1447429"/>
          </a:xfrm>
          <a:prstGeom prst="rect">
            <a:avLst/>
          </a:prstGeom>
        </p:spPr>
      </p:pic>
      <p:pic>
        <p:nvPicPr>
          <p:cNvPr id="10" name="Picture 9" descr="A traffic light and camera&#10;&#10;Description automatically generated">
            <a:extLst>
              <a:ext uri="{FF2B5EF4-FFF2-40B4-BE49-F238E27FC236}">
                <a16:creationId xmlns:a16="http://schemas.microsoft.com/office/drawing/2014/main" id="{36EFDF6A-2599-B3C9-6670-FF696D7310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47827" y="3014530"/>
            <a:ext cx="1949130" cy="143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39DF42-05DE-548D-8B65-220FD655B92F}"/>
              </a:ext>
            </a:extLst>
          </p:cNvPr>
          <p:cNvSpPr txBox="1"/>
          <p:nvPr/>
        </p:nvSpPr>
        <p:spPr>
          <a:xfrm>
            <a:off x="1877959" y="439574"/>
            <a:ext cx="843608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Existing Incident Detection Works </a:t>
            </a:r>
            <a:r>
              <a:rPr lang="en-US" sz="2000" b="1">
                <a:latin typeface="Gill Sans SemiBold" panose="020B0502020104020203" pitchFamily="34" charset="-79"/>
                <a:cs typeface="Gill Sans SemiBold"/>
              </a:rPr>
              <a:t>(continued…)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4EA496-A09C-8450-B4B8-5904E07B74BE}"/>
              </a:ext>
            </a:extLst>
          </p:cNvPr>
          <p:cNvGraphicFramePr>
            <a:graphicFrameLocks noGrp="1"/>
          </p:cNvGraphicFramePr>
          <p:nvPr/>
        </p:nvGraphicFramePr>
        <p:xfrm>
          <a:off x="1176261" y="4821239"/>
          <a:ext cx="3386775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0456">
                  <a:extLst>
                    <a:ext uri="{9D8B030D-6E8A-4147-A177-3AD203B41FA5}">
                      <a16:colId xmlns:a16="http://schemas.microsoft.com/office/drawing/2014/main" val="3891559697"/>
                    </a:ext>
                  </a:extLst>
                </a:gridCol>
                <a:gridCol w="683774">
                  <a:extLst>
                    <a:ext uri="{9D8B030D-6E8A-4147-A177-3AD203B41FA5}">
                      <a16:colId xmlns:a16="http://schemas.microsoft.com/office/drawing/2014/main" val="2124429414"/>
                    </a:ext>
                  </a:extLst>
                </a:gridCol>
                <a:gridCol w="1026095">
                  <a:extLst>
                    <a:ext uri="{9D8B030D-6E8A-4147-A177-3AD203B41FA5}">
                      <a16:colId xmlns:a16="http://schemas.microsoft.com/office/drawing/2014/main" val="1999667174"/>
                    </a:ext>
                  </a:extLst>
                </a:gridCol>
                <a:gridCol w="1116450">
                  <a:extLst>
                    <a:ext uri="{9D8B030D-6E8A-4147-A177-3AD203B41FA5}">
                      <a16:colId xmlns:a16="http://schemas.microsoft.com/office/drawing/2014/main" val="3548496390"/>
                    </a:ext>
                  </a:extLst>
                </a:gridCol>
              </a:tblGrid>
              <a:tr h="458973">
                <a:tc>
                  <a:txBody>
                    <a:bodyPr/>
                    <a:lstStyle/>
                    <a:p>
                      <a:r>
                        <a:rPr lang="en-US" sz="120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Average 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Traffic Count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Average traffic occupancy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462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67.04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71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93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53831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D16C65-798B-2BFD-6FEC-1357CBA8FA8E}"/>
              </a:ext>
            </a:extLst>
          </p:cNvPr>
          <p:cNvGraphicFramePr>
            <a:graphicFrameLocks noGrp="1"/>
          </p:cNvGraphicFramePr>
          <p:nvPr/>
        </p:nvGraphicFramePr>
        <p:xfrm>
          <a:off x="7472898" y="4821239"/>
          <a:ext cx="3698987" cy="1656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7733">
                  <a:extLst>
                    <a:ext uri="{9D8B030D-6E8A-4147-A177-3AD203B41FA5}">
                      <a16:colId xmlns:a16="http://schemas.microsoft.com/office/drawing/2014/main" val="3891559697"/>
                    </a:ext>
                  </a:extLst>
                </a:gridCol>
                <a:gridCol w="1006515">
                  <a:extLst>
                    <a:ext uri="{9D8B030D-6E8A-4147-A177-3AD203B41FA5}">
                      <a16:colId xmlns:a16="http://schemas.microsoft.com/office/drawing/2014/main" val="2124429414"/>
                    </a:ext>
                  </a:extLst>
                </a:gridCol>
                <a:gridCol w="784951">
                  <a:extLst>
                    <a:ext uri="{9D8B030D-6E8A-4147-A177-3AD203B41FA5}">
                      <a16:colId xmlns:a16="http://schemas.microsoft.com/office/drawing/2014/main" val="1999667174"/>
                    </a:ext>
                  </a:extLst>
                </a:gridCol>
                <a:gridCol w="929788">
                  <a:extLst>
                    <a:ext uri="{9D8B030D-6E8A-4147-A177-3AD203B41FA5}">
                      <a16:colId xmlns:a16="http://schemas.microsoft.com/office/drawing/2014/main" val="3548496390"/>
                    </a:ext>
                  </a:extLst>
                </a:gridCol>
              </a:tblGrid>
              <a:tr h="368549">
                <a:tc>
                  <a:txBody>
                    <a:bodyPr/>
                    <a:lstStyle/>
                    <a:p>
                      <a:r>
                        <a:rPr lang="en-US" sz="1200"/>
                        <a:t>Timestamp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Vehicle Identifier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Speed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Lane Number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462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10:00:23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Purple Sedan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718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10:02:11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Blue SUV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9384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/>
                        <a:t>10:07:00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Black Sedan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453831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99946202"/>
      </p:ext>
    </p:extLst>
  </p:cSld>
  <p:clrMapOvr>
    <a:masterClrMapping/>
  </p:clrMapOvr>
  <p:extLst>
    <p:ext uri="{E180D4A7-C9FB-4DFB-919C-405C955672EB}">
      <p14:showEvtLst xmlns:p14="http://schemas.microsoft.com/office/powerpoint/2010/main">
        <p14:playEvt time="17798" objId="2"/>
        <p14:pauseEvt time="141438" objId="2"/>
        <p14:stopEvt time="141438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5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8882A-D47C-AF4D-D2FA-6908FC896ED8}"/>
              </a:ext>
            </a:extLst>
          </p:cNvPr>
          <p:cNvSpPr txBox="1"/>
          <p:nvPr/>
        </p:nvSpPr>
        <p:spPr>
          <a:xfrm>
            <a:off x="1831070" y="4458310"/>
            <a:ext cx="3713436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Gill Sans" panose="020B0502020104020203" pitchFamily="34" charset="-79"/>
                <a:cs typeface="Gill Sans" panose="020B0502020104020203" pitchFamily="34" charset="-79"/>
              </a:rPr>
              <a:t>Algorithm to detect, locate, and estimate severity of incidents in urban regions</a:t>
            </a:r>
          </a:p>
        </p:txBody>
      </p:sp>
      <p:sp>
        <p:nvSpPr>
          <p:cNvPr id="3201" name="TextBox 3200">
            <a:extLst>
              <a:ext uri="{FF2B5EF4-FFF2-40B4-BE49-F238E27FC236}">
                <a16:creationId xmlns:a16="http://schemas.microsoft.com/office/drawing/2014/main" id="{F938E23F-84AB-2E90-D1CB-6919A718A1BC}"/>
              </a:ext>
            </a:extLst>
          </p:cNvPr>
          <p:cNvSpPr txBox="1"/>
          <p:nvPr/>
        </p:nvSpPr>
        <p:spPr>
          <a:xfrm>
            <a:off x="1831070" y="2570922"/>
            <a:ext cx="371343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Gill Sans" panose="020B0502020104020203" pitchFamily="34" charset="-79"/>
                <a:cs typeface="Gill Sans" panose="020B0502020104020203" pitchFamily="34" charset="-79"/>
              </a:rPr>
              <a:t>Lack</a:t>
            </a:r>
            <a:r>
              <a:rPr lang="en-US" sz="2000">
                <a:latin typeface="Gill Sans" panose="020B0502020104020203" pitchFamily="34" charset="-79"/>
                <a:ea typeface="+mn-lt"/>
                <a:cs typeface="Gill Sans" panose="020B0502020104020203" pitchFamily="34" charset="-79"/>
              </a:rPr>
              <a:t> of microscopic datasets</a:t>
            </a:r>
            <a:endParaRPr lang="en-US" sz="2000"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08C201-33D8-4071-C387-4861820D9108}"/>
              </a:ext>
            </a:extLst>
          </p:cNvPr>
          <p:cNvSpPr txBox="1"/>
          <p:nvPr/>
        </p:nvSpPr>
        <p:spPr>
          <a:xfrm>
            <a:off x="1657206" y="439574"/>
            <a:ext cx="421804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Challenges for Accurate Incident Detection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7B884-DDDE-E37D-17DD-D5B22553E4F9}"/>
              </a:ext>
            </a:extLst>
          </p:cNvPr>
          <p:cNvSpPr txBox="1"/>
          <p:nvPr/>
        </p:nvSpPr>
        <p:spPr>
          <a:xfrm>
            <a:off x="7014647" y="439574"/>
            <a:ext cx="3326860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Our Contributions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D7D097C-E019-79D2-2C6F-3576A18AD0D3}"/>
              </a:ext>
            </a:extLst>
          </p:cNvPr>
          <p:cNvSpPr/>
          <p:nvPr/>
        </p:nvSpPr>
        <p:spPr>
          <a:xfrm>
            <a:off x="5875247" y="4777421"/>
            <a:ext cx="762000" cy="3774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5D67D83-6F21-AC30-E7DD-CE706694E56D}"/>
              </a:ext>
            </a:extLst>
          </p:cNvPr>
          <p:cNvSpPr/>
          <p:nvPr/>
        </p:nvSpPr>
        <p:spPr>
          <a:xfrm>
            <a:off x="5875247" y="2736145"/>
            <a:ext cx="762000" cy="3774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7C5FDB-0993-C36F-CB1C-EC5A93A37BF8}"/>
              </a:ext>
            </a:extLst>
          </p:cNvPr>
          <p:cNvSpPr txBox="1"/>
          <p:nvPr/>
        </p:nvSpPr>
        <p:spPr>
          <a:xfrm>
            <a:off x="6821359" y="4150532"/>
            <a:ext cx="3713436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Gill Sans" panose="020B0502020104020203" pitchFamily="34" charset="-79"/>
                <a:cs typeface="Gill Sans" panose="020B0502020104020203" pitchFamily="34" charset="-79"/>
              </a:rPr>
              <a:t>A deep-learning-based algorithm that can detect, localize and estimate severity on microscopic datasets for both urban regions and highways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904084-8CC2-9C8D-A4A5-13E3F38A32ED}"/>
              </a:ext>
            </a:extLst>
          </p:cNvPr>
          <p:cNvSpPr txBox="1"/>
          <p:nvPr/>
        </p:nvSpPr>
        <p:spPr>
          <a:xfrm>
            <a:off x="6821359" y="2263144"/>
            <a:ext cx="371343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>
                <a:latin typeface="Gill Sans" panose="020B0502020104020203" pitchFamily="34" charset="-79"/>
                <a:cs typeface="Gill Sans" panose="020B0502020104020203" pitchFamily="34" charset="-79"/>
              </a:rPr>
              <a:t>A generic approach for generating realistic microscopic datasets using real-world captured macroscopic data</a:t>
            </a:r>
          </a:p>
        </p:txBody>
      </p:sp>
    </p:spTree>
    <p:extLst>
      <p:ext uri="{BB962C8B-B14F-4D97-AF65-F5344CB8AC3E}">
        <p14:creationId xmlns:p14="http://schemas.microsoft.com/office/powerpoint/2010/main" val="3905732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4C654BA-54C7-B713-C531-615B6CF3627A}"/>
              </a:ext>
            </a:extLst>
          </p:cNvPr>
          <p:cNvSpPr txBox="1">
            <a:spLocks/>
          </p:cNvSpPr>
          <p:nvPr/>
        </p:nvSpPr>
        <p:spPr>
          <a:xfrm>
            <a:off x="683665" y="3550139"/>
            <a:ext cx="10824672" cy="786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>
                <a:latin typeface="Lato Semibold" panose="020F0502020204030203" pitchFamily="34" charset="0"/>
                <a:cs typeface="Lato Semibold" panose="020F0502020204030203" pitchFamily="34" charset="0"/>
              </a:rPr>
              <a:t>Workflow of Microscopic Traffic Dataset Generation | Generalized Approach for Traffic Incident Detection, Localization and Severity Estimation</a:t>
            </a:r>
            <a:endParaRPr lang="en-IN" sz="2400">
              <a:latin typeface="Lato Semibold" panose="020F0502020204030203" pitchFamily="34" charset="0"/>
              <a:cs typeface="Lato Semibold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127A6-D6C1-D4E3-E3B5-D7821AFA8139}"/>
              </a:ext>
            </a:extLst>
          </p:cNvPr>
          <p:cNvSpPr txBox="1"/>
          <p:nvPr/>
        </p:nvSpPr>
        <p:spPr>
          <a:xfrm>
            <a:off x="3615708" y="2521320"/>
            <a:ext cx="49605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Our Approach</a:t>
            </a:r>
          </a:p>
        </p:txBody>
      </p:sp>
    </p:spTree>
    <p:extLst>
      <p:ext uri="{BB962C8B-B14F-4D97-AF65-F5344CB8AC3E}">
        <p14:creationId xmlns:p14="http://schemas.microsoft.com/office/powerpoint/2010/main" val="3966117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7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1027CE-0EF7-C654-8D2D-D6FA8B2C0491}"/>
              </a:ext>
            </a:extLst>
          </p:cNvPr>
          <p:cNvSpPr/>
          <p:nvPr/>
        </p:nvSpPr>
        <p:spPr>
          <a:xfrm>
            <a:off x="1242948" y="2422066"/>
            <a:ext cx="1885353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Publicly Available Real-World Macroscopic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3E59CC-D715-7A6F-31FB-C49BF8B8B073}"/>
              </a:ext>
            </a:extLst>
          </p:cNvPr>
          <p:cNvSpPr/>
          <p:nvPr/>
        </p:nvSpPr>
        <p:spPr>
          <a:xfrm>
            <a:off x="3746580" y="2422066"/>
            <a:ext cx="1885353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Construct Traffic Model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92F05D-3EB1-0FC5-F721-31FCF19CA3E2}"/>
              </a:ext>
            </a:extLst>
          </p:cNvPr>
          <p:cNvSpPr/>
          <p:nvPr/>
        </p:nvSpPr>
        <p:spPr>
          <a:xfrm>
            <a:off x="6250212" y="3707738"/>
            <a:ext cx="1885353" cy="914400"/>
          </a:xfrm>
          <a:prstGeom prst="rect">
            <a:avLst/>
          </a:prstGeom>
          <a:solidFill>
            <a:srgbClr val="FF7F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Microscopic Traffic Simulator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C6EF88-D24E-C3C2-6F1D-2E831D6B184C}"/>
              </a:ext>
            </a:extLst>
          </p:cNvPr>
          <p:cNvSpPr/>
          <p:nvPr/>
        </p:nvSpPr>
        <p:spPr>
          <a:xfrm>
            <a:off x="8753844" y="3606725"/>
            <a:ext cx="1885353" cy="1125166"/>
          </a:xfrm>
          <a:prstGeom prst="rect">
            <a:avLst/>
          </a:prstGeom>
          <a:solidFill>
            <a:srgbClr val="1E935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Generate Microscopic Traffic Incident Dataset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BF4CBB0-1E56-EB05-F162-32CC28935CCE}"/>
              </a:ext>
            </a:extLst>
          </p:cNvPr>
          <p:cNvSpPr/>
          <p:nvPr/>
        </p:nvSpPr>
        <p:spPr>
          <a:xfrm>
            <a:off x="3746580" y="4731891"/>
            <a:ext cx="1885353" cy="9144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Traffic Incident Generator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3219F6-828F-F81E-E557-D161AC4E0842}"/>
              </a:ext>
            </a:extLst>
          </p:cNvPr>
          <p:cNvCxnSpPr>
            <a:stCxn id="5" idx="3"/>
            <a:endCxn id="8" idx="1"/>
          </p:cNvCxnSpPr>
          <p:nvPr/>
        </p:nvCxnSpPr>
        <p:spPr>
          <a:xfrm>
            <a:off x="3128301" y="2879266"/>
            <a:ext cx="61827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F3A3F16-A994-F349-EAAF-F1ABC9140891}"/>
              </a:ext>
            </a:extLst>
          </p:cNvPr>
          <p:cNvCxnSpPr>
            <a:stCxn id="8" idx="3"/>
            <a:endCxn id="9" idx="1"/>
          </p:cNvCxnSpPr>
          <p:nvPr/>
        </p:nvCxnSpPr>
        <p:spPr>
          <a:xfrm>
            <a:off x="5631933" y="2879266"/>
            <a:ext cx="618279" cy="1285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5D8318-A27F-AAC9-86BD-5B4FAE98C83F}"/>
              </a:ext>
            </a:extLst>
          </p:cNvPr>
          <p:cNvCxnSpPr>
            <a:stCxn id="17" idx="3"/>
            <a:endCxn id="9" idx="1"/>
          </p:cNvCxnSpPr>
          <p:nvPr/>
        </p:nvCxnSpPr>
        <p:spPr>
          <a:xfrm flipV="1">
            <a:off x="5631933" y="4164938"/>
            <a:ext cx="618279" cy="102415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9888386-6E68-BB14-BE6E-CD7314D5EF71}"/>
              </a:ext>
            </a:extLst>
          </p:cNvPr>
          <p:cNvCxnSpPr>
            <a:stCxn id="9" idx="3"/>
            <a:endCxn id="10" idx="1"/>
          </p:cNvCxnSpPr>
          <p:nvPr/>
        </p:nvCxnSpPr>
        <p:spPr>
          <a:xfrm>
            <a:off x="8135565" y="4164938"/>
            <a:ext cx="618279" cy="43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50EA9BC-C9A2-DFDE-81D4-9DE300E5D838}"/>
              </a:ext>
            </a:extLst>
          </p:cNvPr>
          <p:cNvSpPr txBox="1"/>
          <p:nvPr/>
        </p:nvSpPr>
        <p:spPr>
          <a:xfrm>
            <a:off x="1877959" y="439574"/>
            <a:ext cx="843608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Workflow of Microscopic Traffic Dataset Generation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C9FF4-E682-25BA-4650-5EF79168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212" y="4649790"/>
            <a:ext cx="401896" cy="4018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E91E30-879D-FE1B-69EC-C21691E4A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936" y="4731891"/>
            <a:ext cx="614739" cy="255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C85363-1A5F-E2E5-DBB4-13B772776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2503" y="4751642"/>
            <a:ext cx="788043" cy="2163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A377252-D364-2E8C-51A0-27DFC51E2011}"/>
              </a:ext>
            </a:extLst>
          </p:cNvPr>
          <p:cNvSpPr/>
          <p:nvPr/>
        </p:nvSpPr>
        <p:spPr>
          <a:xfrm>
            <a:off x="948583" y="2093720"/>
            <a:ext cx="4930924" cy="151300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6949D4-D87A-B601-26E5-3DEA2F52C732}"/>
              </a:ext>
            </a:extLst>
          </p:cNvPr>
          <p:cNvSpPr txBox="1"/>
          <p:nvPr/>
        </p:nvSpPr>
        <p:spPr>
          <a:xfrm>
            <a:off x="2230452" y="1726249"/>
            <a:ext cx="236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Traffic Flow Generation</a:t>
            </a:r>
          </a:p>
        </p:txBody>
      </p:sp>
    </p:spTree>
    <p:extLst>
      <p:ext uri="{BB962C8B-B14F-4D97-AF65-F5344CB8AC3E}">
        <p14:creationId xmlns:p14="http://schemas.microsoft.com/office/powerpoint/2010/main" val="4247691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8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F4DF47-9F5A-37E3-5CDC-27BC643C7E8E}"/>
              </a:ext>
            </a:extLst>
          </p:cNvPr>
          <p:cNvSpPr txBox="1"/>
          <p:nvPr/>
        </p:nvSpPr>
        <p:spPr>
          <a:xfrm>
            <a:off x="3512020" y="439574"/>
            <a:ext cx="516796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Traffic Flow Simulation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31E505-6FC2-EFEF-AFE7-F9763D9BCB77}"/>
              </a:ext>
            </a:extLst>
          </p:cNvPr>
          <p:cNvGrpSpPr/>
          <p:nvPr/>
        </p:nvGrpSpPr>
        <p:grpSpPr>
          <a:xfrm>
            <a:off x="219456" y="1362635"/>
            <a:ext cx="11646934" cy="4906055"/>
            <a:chOff x="219456" y="1362635"/>
            <a:chExt cx="11646934" cy="4906055"/>
          </a:xfrm>
        </p:grpSpPr>
        <p:pic>
          <p:nvPicPr>
            <p:cNvPr id="21" name="Picture 20" descr="A map of a city&#10;&#10;Description automatically generated">
              <a:extLst>
                <a:ext uri="{FF2B5EF4-FFF2-40B4-BE49-F238E27FC236}">
                  <a16:creationId xmlns:a16="http://schemas.microsoft.com/office/drawing/2014/main" id="{7A972A57-3BF6-F055-AF68-94E4D976B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457" y="1364057"/>
              <a:ext cx="1897802" cy="128326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C144AE7-B1A4-0ADB-AEE0-49B375D7A820}"/>
                </a:ext>
              </a:extLst>
            </p:cNvPr>
            <p:cNvSpPr txBox="1"/>
            <p:nvPr/>
          </p:nvSpPr>
          <p:spPr>
            <a:xfrm>
              <a:off x="414210" y="2643585"/>
              <a:ext cx="1508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/>
                <a:t>Target map region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4CDFB9-A739-020E-2D21-2D7C557432E5}"/>
                </a:ext>
              </a:extLst>
            </p:cNvPr>
            <p:cNvSpPr/>
            <p:nvPr/>
          </p:nvSpPr>
          <p:spPr>
            <a:xfrm>
              <a:off x="219456" y="3166636"/>
              <a:ext cx="1897802" cy="719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Tempe DOT vehicle count data</a:t>
              </a:r>
            </a:p>
          </p:txBody>
        </p:sp>
        <p:pic>
          <p:nvPicPr>
            <p:cNvPr id="12" name="Picture 11" descr="A graph of different colored lines&#10;&#10;Description automatically generated">
              <a:extLst>
                <a:ext uri="{FF2B5EF4-FFF2-40B4-BE49-F238E27FC236}">
                  <a16:creationId xmlns:a16="http://schemas.microsoft.com/office/drawing/2014/main" id="{C1895E39-89E3-59D6-9A11-351041A2D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4790" y="1678898"/>
              <a:ext cx="2340197" cy="1689412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82EB932-8476-D869-FE08-0594A523D9D9}"/>
                </a:ext>
              </a:extLst>
            </p:cNvPr>
            <p:cNvCxnSpPr>
              <a:cxnSpLocks/>
              <a:stCxn id="21" idx="3"/>
              <a:endCxn id="12" idx="1"/>
            </p:cNvCxnSpPr>
            <p:nvPr/>
          </p:nvCxnSpPr>
          <p:spPr>
            <a:xfrm>
              <a:off x="2117259" y="2005688"/>
              <a:ext cx="847531" cy="51791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28591BD-CA77-4FFB-B59C-1D6E025FE199}"/>
                </a:ext>
              </a:extLst>
            </p:cNvPr>
            <p:cNvCxnSpPr>
              <a:cxnSpLocks/>
              <a:stCxn id="10" idx="3"/>
              <a:endCxn id="12" idx="1"/>
            </p:cNvCxnSpPr>
            <p:nvPr/>
          </p:nvCxnSpPr>
          <p:spPr>
            <a:xfrm flipV="1">
              <a:off x="2117258" y="2523604"/>
              <a:ext cx="847532" cy="10027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A graph with a line&#10;&#10;Description automatically generated">
              <a:extLst>
                <a:ext uri="{FF2B5EF4-FFF2-40B4-BE49-F238E27FC236}">
                  <a16:creationId xmlns:a16="http://schemas.microsoft.com/office/drawing/2014/main" id="{2E7FF0ED-103B-A629-3B5B-568070622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59"/>
            <a:stretch/>
          </p:blipFill>
          <p:spPr>
            <a:xfrm>
              <a:off x="5694322" y="1698336"/>
              <a:ext cx="2248735" cy="1650536"/>
            </a:xfrm>
            <a:prstGeom prst="rect">
              <a:avLst/>
            </a:prstGeom>
          </p:spPr>
        </p:pic>
        <p:pic>
          <p:nvPicPr>
            <p:cNvPr id="35" name="Picture 34" descr="A graph with blue dots and a red line&#10;&#10;Description automatically generated">
              <a:extLst>
                <a:ext uri="{FF2B5EF4-FFF2-40B4-BE49-F238E27FC236}">
                  <a16:creationId xmlns:a16="http://schemas.microsoft.com/office/drawing/2014/main" id="{4A68F2AF-2055-E7B3-21A9-592E69AEB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48"/>
            <a:stretch/>
          </p:blipFill>
          <p:spPr>
            <a:xfrm>
              <a:off x="8561490" y="1666742"/>
              <a:ext cx="2248735" cy="171372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02C3771-083D-8FD6-C64D-3893EC9E26C9}"/>
                    </a:ext>
                  </a:extLst>
                </p:cNvPr>
                <p:cNvSpPr txBox="1"/>
                <p:nvPr/>
              </p:nvSpPr>
              <p:spPr>
                <a:xfrm>
                  <a:off x="7505324" y="3733520"/>
                  <a:ext cx="436106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func>
                          <m:func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+ </m:t>
                                </m:r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02C3771-083D-8FD6-C64D-3893EC9E26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5324" y="3733520"/>
                  <a:ext cx="4361066" cy="215444"/>
                </a:xfrm>
                <a:prstGeom prst="rect">
                  <a:avLst/>
                </a:prstGeom>
                <a:blipFill>
                  <a:blip r:embed="rId9"/>
                  <a:stretch>
                    <a:fillRect t="-5263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EAF4318-5885-F9FF-F9C1-860B485C1A7E}"/>
                    </a:ext>
                  </a:extLst>
                </p:cNvPr>
                <p:cNvSpPr txBox="1"/>
                <p:nvPr/>
              </p:nvSpPr>
              <p:spPr>
                <a:xfrm>
                  <a:off x="9801408" y="4135811"/>
                  <a:ext cx="1463162" cy="4779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spAutoFit/>
                </a:bodyPr>
                <a:lstStyle/>
                <a:p>
                  <a:pPr algn="just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]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𝐽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sup>
                            </m:s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𝐽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den>
                        </m:f>
                      </m:oMath>
                    </m:oMathPara>
                  </a14:m>
                  <a:endParaRPr lang="en-US" sz="140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EAF4318-5885-F9FF-F9C1-860B485C1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01408" y="4135811"/>
                  <a:ext cx="1463162" cy="477951"/>
                </a:xfrm>
                <a:prstGeom prst="rect">
                  <a:avLst/>
                </a:prstGeom>
                <a:blipFill>
                  <a:blip r:embed="rId10"/>
                  <a:stretch>
                    <a:fillRect b="-17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0E870F10-B65E-1370-F745-ADAE0A00F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314736" y="4800610"/>
              <a:ext cx="2748745" cy="1468080"/>
            </a:xfrm>
            <a:prstGeom prst="rect">
              <a:avLst/>
            </a:prstGeom>
          </p:spPr>
        </p:pic>
        <p:pic>
          <p:nvPicPr>
            <p:cNvPr id="42" name="Picture 41" descr="A map of a highway with cars&#10;&#10;Description automatically generated">
              <a:extLst>
                <a:ext uri="{FF2B5EF4-FFF2-40B4-BE49-F238E27FC236}">
                  <a16:creationId xmlns:a16="http://schemas.microsoft.com/office/drawing/2014/main" id="{6AEDB1CF-21D2-F332-DC74-2594174758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71300" y="3841242"/>
              <a:ext cx="2353824" cy="2421933"/>
            </a:xfrm>
            <a:prstGeom prst="rect">
              <a:avLst/>
            </a:prstGeom>
          </p:spPr>
        </p:pic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36B195CA-E65E-3D1A-1CE9-D5E6ED1F87B5}"/>
                </a:ext>
              </a:extLst>
            </p:cNvPr>
            <p:cNvCxnSpPr>
              <a:cxnSpLocks/>
              <a:stCxn id="12" idx="3"/>
              <a:endCxn id="23" idx="1"/>
            </p:cNvCxnSpPr>
            <p:nvPr/>
          </p:nvCxnSpPr>
          <p:spPr>
            <a:xfrm>
              <a:off x="5304987" y="2523604"/>
              <a:ext cx="38933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EEC24F7-BDA7-E6D2-4EBD-89B6197D9F1C}"/>
                </a:ext>
              </a:extLst>
            </p:cNvPr>
            <p:cNvCxnSpPr>
              <a:cxnSpLocks/>
              <a:stCxn id="23" idx="3"/>
              <a:endCxn id="35" idx="1"/>
            </p:cNvCxnSpPr>
            <p:nvPr/>
          </p:nvCxnSpPr>
          <p:spPr>
            <a:xfrm>
              <a:off x="7943057" y="2523604"/>
              <a:ext cx="61843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E34FFA-E770-70CC-976B-1C5D92A6C787}"/>
                </a:ext>
              </a:extLst>
            </p:cNvPr>
            <p:cNvCxnSpPr>
              <a:cxnSpLocks/>
              <a:stCxn id="35" idx="2"/>
              <a:endCxn id="38" idx="0"/>
            </p:cNvCxnSpPr>
            <p:nvPr/>
          </p:nvCxnSpPr>
          <p:spPr>
            <a:xfrm flipH="1">
              <a:off x="9685857" y="3380466"/>
              <a:ext cx="1" cy="35305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D097B9A0-BB49-0BF7-492D-A8F8299317DA}"/>
                </a:ext>
              </a:extLst>
            </p:cNvPr>
            <p:cNvCxnSpPr>
              <a:cxnSpLocks/>
              <a:stCxn id="38" idx="2"/>
              <a:endCxn id="41" idx="0"/>
            </p:cNvCxnSpPr>
            <p:nvPr/>
          </p:nvCxnSpPr>
          <p:spPr>
            <a:xfrm>
              <a:off x="9685857" y="3948964"/>
              <a:ext cx="3252" cy="85164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Elbow Connector 56">
              <a:extLst>
                <a:ext uri="{FF2B5EF4-FFF2-40B4-BE49-F238E27FC236}">
                  <a16:creationId xmlns:a16="http://schemas.microsoft.com/office/drawing/2014/main" id="{76676CF6-980F-44A8-21F0-E81EB1260813}"/>
                </a:ext>
              </a:extLst>
            </p:cNvPr>
            <p:cNvCxnSpPr>
              <a:cxnSpLocks/>
              <a:stCxn id="38" idx="1"/>
              <a:endCxn id="42" idx="3"/>
            </p:cNvCxnSpPr>
            <p:nvPr/>
          </p:nvCxnSpPr>
          <p:spPr>
            <a:xfrm rot="10800000" flipV="1">
              <a:off x="6325124" y="3841241"/>
              <a:ext cx="1180200" cy="1210967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7477A8A-18E1-7575-8430-410B04922235}"/>
                </a:ext>
              </a:extLst>
            </p:cNvPr>
            <p:cNvSpPr txBox="1"/>
            <p:nvPr/>
          </p:nvSpPr>
          <p:spPr>
            <a:xfrm>
              <a:off x="2862754" y="1387210"/>
              <a:ext cx="2544268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1200">
                  <a:ea typeface="Calibri"/>
                  <a:cs typeface="Calibri"/>
                </a:rPr>
                <a:t>Plot of Traffic Counts vs Timestep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0E8C0A-4576-0AFC-60B4-1FE0AA7AC909}"/>
                </a:ext>
              </a:extLst>
            </p:cNvPr>
            <p:cNvSpPr txBox="1"/>
            <p:nvPr/>
          </p:nvSpPr>
          <p:spPr>
            <a:xfrm>
              <a:off x="5407022" y="1367617"/>
              <a:ext cx="2867708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/>
                <a:t>Plot of Average Traffic count vs Timestep</a:t>
              </a:r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1BF958-8734-DEE0-2B92-75FBDAAD6DB6}"/>
                </a:ext>
              </a:extLst>
            </p:cNvPr>
            <p:cNvSpPr txBox="1"/>
            <p:nvPr/>
          </p:nvSpPr>
          <p:spPr>
            <a:xfrm>
              <a:off x="8429808" y="1362635"/>
              <a:ext cx="274320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ea typeface="Calibri"/>
                  <a:cs typeface="Calibri"/>
                </a:rPr>
                <a:t>FFT spectrum of average traffic data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13555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233B2AA-25B4-0FE6-C076-1B74C28F0800}"/>
              </a:ext>
            </a:extLst>
          </p:cNvPr>
          <p:cNvSpPr txBox="1">
            <a:spLocks/>
          </p:cNvSpPr>
          <p:nvPr/>
        </p:nvSpPr>
        <p:spPr>
          <a:xfrm>
            <a:off x="11674009" y="6470689"/>
            <a:ext cx="535405" cy="251358"/>
          </a:xfrm>
          <a:prstGeom prst="rect">
            <a:avLst/>
          </a:prstGeom>
          <a:solidFill>
            <a:srgbClr val="001A51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D41A731-DABD-4FE1-9F9A-B1DF5C03B505}" type="slidenum">
              <a:rPr lang="en-IN" sz="1400" smtClean="0">
                <a:solidFill>
                  <a:schemeClr val="bg1"/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pPr algn="ctr"/>
              <a:t>9</a:t>
            </a:fld>
            <a:endParaRPr lang="en-IN" sz="1400">
              <a:solidFill>
                <a:schemeClr val="bg1"/>
              </a:solidFill>
              <a:latin typeface="Lato Heavy" panose="020F0502020204030203" pitchFamily="34" charset="0"/>
              <a:ea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618" name="Picture 617" descr="A cross-section of a road&#10;&#10;Description automatically generated">
            <a:extLst>
              <a:ext uri="{FF2B5EF4-FFF2-40B4-BE49-F238E27FC236}">
                <a16:creationId xmlns:a16="http://schemas.microsoft.com/office/drawing/2014/main" id="{D2FBCF89-5DA7-1CB4-0C30-B52707D302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622" r="26549" b="30376"/>
          <a:stretch/>
        </p:blipFill>
        <p:spPr>
          <a:xfrm>
            <a:off x="4679587" y="3019652"/>
            <a:ext cx="4710365" cy="34195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33A62F3-0F93-73C3-AD9A-63E018D55D19}"/>
              </a:ext>
            </a:extLst>
          </p:cNvPr>
          <p:cNvSpPr txBox="1"/>
          <p:nvPr/>
        </p:nvSpPr>
        <p:spPr>
          <a:xfrm>
            <a:off x="3512020" y="439574"/>
            <a:ext cx="516796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>
                <a:latin typeface="Gill Sans SemiBold" panose="020B0502020104020203" pitchFamily="34" charset="-79"/>
                <a:cs typeface="Gill Sans SemiBold"/>
              </a:rPr>
              <a:t>Traffic Incident Simulation</a:t>
            </a:r>
            <a:endParaRPr lang="en-US" sz="3200" b="1">
              <a:latin typeface="Gill Sans SemiBold" panose="020B0502020104020203" pitchFamily="34" charset="-79"/>
              <a:cs typeface="Gill Sans SemiBold" panose="020B0502020104020203" pitchFamily="34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7BD0FE-8FB0-A4D9-B63C-44F8A9163D04}"/>
              </a:ext>
            </a:extLst>
          </p:cNvPr>
          <p:cNvGrpSpPr/>
          <p:nvPr/>
        </p:nvGrpSpPr>
        <p:grpSpPr>
          <a:xfrm>
            <a:off x="973278" y="1217871"/>
            <a:ext cx="10026369" cy="2425617"/>
            <a:chOff x="973278" y="1217871"/>
            <a:chExt cx="10026369" cy="242561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4164374-FF81-73D3-D59E-508D1F11337E}"/>
                </a:ext>
              </a:extLst>
            </p:cNvPr>
            <p:cNvSpPr txBox="1"/>
            <p:nvPr/>
          </p:nvSpPr>
          <p:spPr>
            <a:xfrm>
              <a:off x="1032912" y="2593570"/>
              <a:ext cx="1325220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ea typeface="Calibri"/>
                  <a:cs typeface="Calibri"/>
                </a:rPr>
                <a:t>Total number of vehicles in simulation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EA858C-9672-DB1A-7DB6-962DFEC0838A}"/>
                </a:ext>
              </a:extLst>
            </p:cNvPr>
            <p:cNvSpPr txBox="1"/>
            <p:nvPr/>
          </p:nvSpPr>
          <p:spPr>
            <a:xfrm>
              <a:off x="973278" y="1324820"/>
              <a:ext cx="1444488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ea typeface="Calibri"/>
                  <a:cs typeface="Calibri"/>
                </a:rPr>
                <a:t>Probability of incident per vehicle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29AEC2B2-259A-DE54-A4A3-236A43FAD0C1}"/>
                </a:ext>
              </a:extLst>
            </p:cNvPr>
            <p:cNvSpPr/>
            <p:nvPr/>
          </p:nvSpPr>
          <p:spPr>
            <a:xfrm>
              <a:off x="2525695" y="2008795"/>
              <a:ext cx="1789130" cy="5847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400">
                  <a:cs typeface="Calibri"/>
                </a:rPr>
                <a:t>Incident occurrence decision function</a:t>
              </a:r>
              <a:endParaRPr lang="en-US" sz="1400"/>
            </a:p>
          </p:txBody>
        </p:sp>
        <p:sp>
          <p:nvSpPr>
            <p:cNvPr id="17" name="Arrow: Right 16">
              <a:extLst>
                <a:ext uri="{FF2B5EF4-FFF2-40B4-BE49-F238E27FC236}">
                  <a16:creationId xmlns:a16="http://schemas.microsoft.com/office/drawing/2014/main" id="{C307FA2E-2367-6E0D-8DE6-D77FBCBDC365}"/>
                </a:ext>
              </a:extLst>
            </p:cNvPr>
            <p:cNvSpPr/>
            <p:nvPr/>
          </p:nvSpPr>
          <p:spPr>
            <a:xfrm>
              <a:off x="1015163" y="1970718"/>
              <a:ext cx="1364973" cy="1060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5FC73141-7D5C-2192-EE6E-5CC43D93E8DE}"/>
                </a:ext>
              </a:extLst>
            </p:cNvPr>
            <p:cNvSpPr/>
            <p:nvPr/>
          </p:nvSpPr>
          <p:spPr>
            <a:xfrm>
              <a:off x="1015162" y="2514056"/>
              <a:ext cx="1364973" cy="106017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0DE5F28B-6124-DCAD-AC21-97FC1BD4E7C6}"/>
                </a:ext>
              </a:extLst>
            </p:cNvPr>
            <p:cNvSpPr/>
            <p:nvPr/>
          </p:nvSpPr>
          <p:spPr>
            <a:xfrm>
              <a:off x="4460566" y="2232870"/>
              <a:ext cx="377026" cy="137904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32" name="Diagram 31">
              <a:extLst>
                <a:ext uri="{FF2B5EF4-FFF2-40B4-BE49-F238E27FC236}">
                  <a16:creationId xmlns:a16="http://schemas.microsoft.com/office/drawing/2014/main" id="{7B859567-2AAD-5E8A-A871-1B65BF021D3E}"/>
                </a:ext>
              </a:extLst>
            </p:cNvPr>
            <p:cNvGraphicFramePr/>
            <p:nvPr/>
          </p:nvGraphicFramePr>
          <p:xfrm>
            <a:off x="4926183" y="1217871"/>
            <a:ext cx="6073464" cy="216054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sp>
          <p:nvSpPr>
            <p:cNvPr id="861" name="TextBox 860">
              <a:extLst>
                <a:ext uri="{FF2B5EF4-FFF2-40B4-BE49-F238E27FC236}">
                  <a16:creationId xmlns:a16="http://schemas.microsoft.com/office/drawing/2014/main" id="{3224C059-8D8B-1295-2E2F-01721BFCD2C4}"/>
                </a:ext>
              </a:extLst>
            </p:cNvPr>
            <p:cNvSpPr txBox="1"/>
            <p:nvPr/>
          </p:nvSpPr>
          <p:spPr>
            <a:xfrm>
              <a:off x="4377908" y="1962676"/>
              <a:ext cx="53130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ea typeface="Calibri"/>
                  <a:cs typeface="Calibri"/>
                </a:rPr>
                <a:t>YES</a:t>
              </a:r>
              <a:endParaRPr lang="en-US" sz="1400"/>
            </a:p>
          </p:txBody>
        </p:sp>
        <p:cxnSp>
          <p:nvCxnSpPr>
            <p:cNvPr id="10" name="Elbow Connector 9">
              <a:extLst>
                <a:ext uri="{FF2B5EF4-FFF2-40B4-BE49-F238E27FC236}">
                  <a16:creationId xmlns:a16="http://schemas.microsoft.com/office/drawing/2014/main" id="{FD438DBA-B1F3-AE0F-792C-117FF7898A72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rot="10800000" flipV="1">
              <a:off x="1695522" y="2709382"/>
              <a:ext cx="1724738" cy="622852"/>
            </a:xfrm>
            <a:prstGeom prst="bentConnector4">
              <a:avLst>
                <a:gd name="adj1" fmla="val 1707"/>
                <a:gd name="adj2" fmla="val 154211"/>
              </a:avLst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80787F4-57CC-3DD9-1196-DD694F88E691}"/>
                </a:ext>
              </a:extLst>
            </p:cNvPr>
            <p:cNvSpPr txBox="1"/>
            <p:nvPr/>
          </p:nvSpPr>
          <p:spPr>
            <a:xfrm>
              <a:off x="2292239" y="3335711"/>
              <a:ext cx="531301" cy="30777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>
                  <a:ea typeface="Calibri"/>
                  <a:cs typeface="Calibri"/>
                </a:rPr>
                <a:t>NO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14472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36.8|1.2|23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3.5|10.9|11.2|29.9|0.5|6.3|1|7.9|21.7|1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8.2|20.3|1.7|2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7.7|1.6|86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7.7|1.6|86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3.3|1.9|18.7|8.1|2.6|2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7|5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7|5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PS Lab Template" id="{EA883BEF-9266-9E47-AAF2-2C0A987EC83D}" vid="{4331EE0D-0F60-6940-9B22-CABC9A3F03DF}"/>
    </a:ext>
  </a:extLst>
</a:theme>
</file>

<file path=ppt/theme/theme2.xml><?xml version="1.0" encoding="utf-8"?>
<a:theme xmlns:a="http://schemas.openxmlformats.org/drawingml/2006/main" name="Title Slide with Imag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PS Lab Template" id="{EA883BEF-9266-9E47-AAF2-2C0A987EC83D}" vid="{3148C79F-8278-FE4D-8715-42FCD5C6DAC8}"/>
    </a:ext>
  </a:extLst>
</a:theme>
</file>

<file path=ppt/theme/theme3.xml><?xml version="1.0" encoding="utf-8"?>
<a:theme xmlns:a="http://schemas.openxmlformats.org/drawingml/2006/main" name="Section Header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PS Lab Template" id="{EA883BEF-9266-9E47-AAF2-2C0A987EC83D}" vid="{FE0B795C-2442-9748-AC75-FA9B7A9CB04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8B8479645C34983E35AC972076BCC" ma:contentTypeVersion="10" ma:contentTypeDescription="Create a new document." ma:contentTypeScope="" ma:versionID="c7fd68c64e80cf1fe6932c719693bbf1">
  <xsd:schema xmlns:xsd="http://www.w3.org/2001/XMLSchema" xmlns:xs="http://www.w3.org/2001/XMLSchema" xmlns:p="http://schemas.microsoft.com/office/2006/metadata/properties" xmlns:ns2="ae72999b-54ac-4286-8aba-4ec684a4a9a4" xmlns:ns3="7cc9345d-532c-4181-b54c-fbd62b74211a" targetNamespace="http://schemas.microsoft.com/office/2006/metadata/properties" ma:root="true" ma:fieldsID="21b77b9ff0e0997df9227ca33ed85750" ns2:_="" ns3:_="">
    <xsd:import namespace="ae72999b-54ac-4286-8aba-4ec684a4a9a4"/>
    <xsd:import namespace="7cc9345d-532c-4181-b54c-fbd62b7421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2999b-54ac-4286-8aba-4ec684a4a9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a7718bf-da1f-4f11-8a5d-37be31d80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c9345d-532c-4181-b54c-fbd62b74211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7dcadfd-e16d-4397-8131-532d1f8e8b5b}" ma:internalName="TaxCatchAll" ma:showField="CatchAllData" ma:web="7cc9345d-532c-4181-b54c-fbd62b7421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c9345d-532c-4181-b54c-fbd62b74211a" xsi:nil="true"/>
    <lcf76f155ced4ddcb4097134ff3c332f xmlns="ae72999b-54ac-4286-8aba-4ec684a4a9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1E06317-9877-41DE-A279-8229F355C107}"/>
</file>

<file path=customXml/itemProps2.xml><?xml version="1.0" encoding="utf-8"?>
<ds:datastoreItem xmlns:ds="http://schemas.openxmlformats.org/officeDocument/2006/customXml" ds:itemID="{C16F2C80-52DF-4E18-9868-7CCF5C1D1981}"/>
</file>

<file path=customXml/itemProps3.xml><?xml version="1.0" encoding="utf-8"?>
<ds:datastoreItem xmlns:ds="http://schemas.openxmlformats.org/officeDocument/2006/customXml" ds:itemID="{A45DDC64-1A7E-4205-952E-BF6B07BC942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1397</Words>
  <Application>Microsoft Macintosh PowerPoint</Application>
  <PresentationFormat>Widescreen</PresentationFormat>
  <Paragraphs>383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Aptos</vt:lpstr>
      <vt:lpstr>Aptos Display</vt:lpstr>
      <vt:lpstr>Arial</vt:lpstr>
      <vt:lpstr>Calibri</vt:lpstr>
      <vt:lpstr>Calibri Light</vt:lpstr>
      <vt:lpstr>Cambria Math</vt:lpstr>
      <vt:lpstr>Gill Sans</vt:lpstr>
      <vt:lpstr>Gill Sans SemiBold</vt:lpstr>
      <vt:lpstr>Lato Heavy</vt:lpstr>
      <vt:lpstr>Lato Semibold</vt:lpstr>
      <vt:lpstr>Söhne</vt:lpstr>
      <vt:lpstr>Office Theme</vt:lpstr>
      <vt:lpstr>Title Slide with Image</vt:lpstr>
      <vt:lpstr>Section Headers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Kaustubh Harapanahalli (Student)</dc:creator>
  <cp:lastModifiedBy>Kaustubh Harapanahalli (Student)</cp:lastModifiedBy>
  <cp:revision>1</cp:revision>
  <dcterms:created xsi:type="dcterms:W3CDTF">2024-09-17T22:53:54Z</dcterms:created>
  <dcterms:modified xsi:type="dcterms:W3CDTF">2024-09-17T23:12:32Z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0x0101000558B8479645C34983E35AC972076BCC</vt:lpwstr>
  </property>
</Properties>
</file>