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Lato"/>
      <p:regular r:id="rId31"/>
      <p:bold r:id="rId32"/>
      <p:italic r:id="rId33"/>
      <p:boldItalic r:id="rId34"/>
    </p:embeddedFont>
    <p:embeddedFont>
      <p:font typeface="Lato Black"/>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0E0328-1887-47D4-8B0A-8D2AF95405F0}">
  <a:tblStyle styleId="{790E0328-1887-47D4-8B0A-8D2AF95405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LatoBlack-bold.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lack-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d4f17fb299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d4f17fb29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With the HELM IR and hardware profile in hand, we can now build the cost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From the IR we get F_i (FLOPs), W_i (parameter bytes), and A_i (activation bytes at the device</a:t>
            </a:r>
            <a:endParaRPr/>
          </a:p>
          <a:p>
            <a:pPr indent="0" lvl="0" marL="0" rtl="0" algn="l">
              <a:spcBef>
                <a:spcPts val="0"/>
              </a:spcBef>
              <a:spcAft>
                <a:spcPts val="0"/>
              </a:spcAft>
              <a:buClr>
                <a:schemeClr val="dk1"/>
              </a:buClr>
              <a:buSzPts val="1100"/>
              <a:buFont typeface="Arial"/>
              <a:buNone/>
            </a:pPr>
            <a:r>
              <a:rPr lang="en-US"/>
              <a:t>boundary). From hardware profiling we get P_dec (effective FLOPS in GEMV regime), M (achievable</a:t>
            </a:r>
            <a:endParaRPr/>
          </a:p>
          <a:p>
            <a:pPr indent="0" lvl="0" marL="0" rtl="0" algn="l">
              <a:spcBef>
                <a:spcPts val="0"/>
              </a:spcBef>
              <a:spcAft>
                <a:spcPts val="0"/>
              </a:spcAft>
              <a:buClr>
                <a:schemeClr val="dk1"/>
              </a:buClr>
              <a:buSzPts val="1100"/>
              <a:buFont typeface="Arial"/>
              <a:buNone/>
            </a:pPr>
            <a:r>
              <a:rPr lang="en-US"/>
              <a:t>DRAM bandwidth), and B_pcie (achievable PCIe bandwidth).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roofline cost per layer is: T_layer = max(F_i / P_dec, W_i / 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 decode at batch=1, arithmetic intensity is 1 FLOP/byte, so the bandwidth term always dominates</a:t>
            </a:r>
            <a:endParaRPr/>
          </a:p>
          <a:p>
            <a:pPr indent="0" lvl="0" marL="0" rtl="0" algn="l">
              <a:spcBef>
                <a:spcPts val="0"/>
              </a:spcBef>
              <a:spcAft>
                <a:spcPts val="0"/>
              </a:spcAft>
              <a:buClr>
                <a:schemeClr val="dk1"/>
              </a:buClr>
              <a:buSzPts val="1100"/>
              <a:buFont typeface="Arial"/>
              <a:buNone/>
            </a:pPr>
            <a:r>
              <a:rPr lang="en-US"/>
              <a:t>and T_layer reduces to W_i / M. The decode plan cost is therefore:</a:t>
            </a:r>
            <a:endParaRPr/>
          </a:p>
          <a:p>
            <a:pPr indent="0" lvl="0" marL="0" rtl="0" algn="l">
              <a:spcBef>
                <a:spcPts val="0"/>
              </a:spcBef>
              <a:spcAft>
                <a:spcPts val="0"/>
              </a:spcAft>
              <a:buClr>
                <a:schemeClr val="dk1"/>
              </a:buClr>
              <a:buSzPts val="1100"/>
              <a:buFont typeface="Arial"/>
              <a:buNone/>
            </a:pPr>
            <a:r>
              <a:rPr lang="en-US"/>
              <a:t>T_plan_decode(k) = sum_{i&lt;k} W_i/M_cpu  +  A_act/B_pcie  +  sum_{i&gt;=k} W_i/M_gpu.</a:t>
            </a:r>
            <a:endParaRPr/>
          </a:p>
          <a:p>
            <a:pPr indent="0" lvl="0" marL="0" rtl="0" algn="l">
              <a:spcBef>
                <a:spcPts val="0"/>
              </a:spcBef>
              <a:spcAft>
                <a:spcPts val="0"/>
              </a:spcAft>
              <a:buClr>
                <a:schemeClr val="dk1"/>
              </a:buClr>
              <a:buSzPts val="1100"/>
              <a:buFont typeface="Arial"/>
              <a:buNone/>
            </a:pPr>
            <a:r>
              <a:rPr lang="en-US"/>
              <a:t>Purely bandwidth-driven — the compute term never matters here.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 prefill, batch size is T (all input tokens), arithmetic intensity scales with T, and the GPU</a:t>
            </a:r>
            <a:endParaRPr/>
          </a:p>
          <a:p>
            <a:pPr indent="0" lvl="0" marL="0" rtl="0" algn="l">
              <a:spcBef>
                <a:spcPts val="0"/>
              </a:spcBef>
              <a:spcAft>
                <a:spcPts val="0"/>
              </a:spcAft>
              <a:buClr>
                <a:schemeClr val="dk1"/>
              </a:buClr>
              <a:buSzPts val="1100"/>
              <a:buFont typeface="Arial"/>
              <a:buNone/>
            </a:pPr>
            <a:r>
              <a:rPr lang="en-US"/>
              <a:t>GEMM becomes compute-bound. So prefill uses the full roofline:</a:t>
            </a:r>
            <a:endParaRPr/>
          </a:p>
          <a:p>
            <a:pPr indent="0" lvl="0" marL="0" rtl="0" algn="l">
              <a:spcBef>
                <a:spcPts val="0"/>
              </a:spcBef>
              <a:spcAft>
                <a:spcPts val="0"/>
              </a:spcAft>
              <a:buClr>
                <a:schemeClr val="dk1"/>
              </a:buClr>
              <a:buSzPts val="1100"/>
              <a:buFont typeface="Arial"/>
              <a:buNone/>
            </a:pPr>
            <a:r>
              <a:rPr lang="en-US"/>
              <a:t>T_plan_prefill(k) = sum_{i&lt;k} max(F_i/P_cpu, W_i/M_cpu)  +  A_act/B_pcie  +  sum_{i&gt;=k} max(F_i/P_gpu, W_i/M_gpu).</a:t>
            </a:r>
            <a:endParaRPr/>
          </a:p>
          <a:p>
            <a:pPr indent="0" lvl="0" marL="0" rtl="0" algn="l">
              <a:spcBef>
                <a:spcPts val="0"/>
              </a:spcBef>
              <a:spcAft>
                <a:spcPts val="0"/>
              </a:spcAft>
              <a:buClr>
                <a:schemeClr val="dk1"/>
              </a:buClr>
              <a:buSzPts val="1100"/>
              <a:buFont typeface="Arial"/>
              <a:buNone/>
            </a:pPr>
            <a:r>
              <a:rPr lang="en-US"/>
              <a:t>Here F_i/P_dec actually matters on the GPU side.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k* is chosen by minimizing T_plan_decode, since decode latency is the primary bottleneck for</a:t>
            </a:r>
            <a:endParaRPr/>
          </a:p>
          <a:p>
            <a:pPr indent="0" lvl="0" marL="0" rtl="0" algn="l">
              <a:spcBef>
                <a:spcPts val="0"/>
              </a:spcBef>
              <a:spcAft>
                <a:spcPts val="0"/>
              </a:spcAft>
              <a:buClr>
                <a:schemeClr val="dk1"/>
              </a:buClr>
              <a:buSzPts val="1100"/>
              <a:buFont typeface="Arial"/>
              <a:buNone/>
            </a:pPr>
            <a:r>
              <a:rPr lang="en-US"/>
              <a:t>autoregressive generation. The same k* is then applied to prefill as well.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d4f17fb299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d4f17fb29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Finding k* is a simple exhaustive search over all L+1 possible split points.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 each candidate k, we first do a VRAM feasibility check — if the GPU stage requires more memory</a:t>
            </a:r>
            <a:endParaRPr/>
          </a:p>
          <a:p>
            <a:pPr indent="0" lvl="0" marL="0" rtl="0" algn="l">
              <a:spcBef>
                <a:spcPts val="0"/>
              </a:spcBef>
              <a:spcAft>
                <a:spcPts val="0"/>
              </a:spcAft>
              <a:buClr>
                <a:schemeClr val="dk1"/>
              </a:buClr>
              <a:buSzPts val="1100"/>
              <a:buFont typeface="Arial"/>
              <a:buNone/>
            </a:pPr>
            <a:r>
              <a:rPr lang="en-US"/>
              <a:t>than is available, we skip it. For all feasible k, we evaluate T_plan(k) using the cost model. k*</a:t>
            </a:r>
            <a:endParaRPr/>
          </a:p>
          <a:p>
            <a:pPr indent="0" lvl="0" marL="0" rtl="0" algn="l">
              <a:spcBef>
                <a:spcPts val="0"/>
              </a:spcBef>
              <a:spcAft>
                <a:spcPts val="0"/>
              </a:spcAft>
              <a:buClr>
                <a:schemeClr val="dk1"/>
              </a:buClr>
              <a:buSzPts val="1100"/>
              <a:buFont typeface="Arial"/>
              <a:buNone/>
            </a:pPr>
            <a:r>
              <a:rPr lang="en-US"/>
              <a:t>is the split with the lowest estimated decode latency.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is an O(L) search that completes in under 1ms — it's not the bottleneck. The key insight from</a:t>
            </a:r>
            <a:endParaRPr/>
          </a:p>
          <a:p>
            <a:pPr indent="0" lvl="0" marL="0" rtl="0" algn="l">
              <a:spcBef>
                <a:spcPts val="0"/>
              </a:spcBef>
              <a:spcAft>
                <a:spcPts val="0"/>
              </a:spcAft>
              <a:buClr>
                <a:schemeClr val="dk1"/>
              </a:buClr>
              <a:buSzPts val="1100"/>
              <a:buFont typeface="Arial"/>
              <a:buNone/>
            </a:pPr>
            <a:r>
              <a:rPr lang="en-US"/>
              <a:t>the bar chart is that k* leans toward fewer CPU layers, because GPU bandwidth is higher. The cost</a:t>
            </a:r>
            <a:endParaRPr/>
          </a:p>
          <a:p>
            <a:pPr indent="0" lvl="0" marL="0" rtl="0" algn="l">
              <a:spcBef>
                <a:spcPts val="0"/>
              </a:spcBef>
              <a:spcAft>
                <a:spcPts val="0"/>
              </a:spcAft>
              <a:buClr>
                <a:schemeClr val="dk1"/>
              </a:buClr>
              <a:buSzPts val="1100"/>
              <a:buFont typeface="Arial"/>
              <a:buNone/>
            </a:pPr>
            <a:r>
              <a:rPr lang="en-US"/>
              <a:t>model penalizes every CPU layer with the DRAM bandwidth cost, so it naturally pushes as many layers</a:t>
            </a:r>
            <a:endParaRPr/>
          </a:p>
          <a:p>
            <a:pPr indent="0" lvl="0" marL="0" rtl="0" algn="l">
              <a:spcBef>
                <a:spcPts val="0"/>
              </a:spcBef>
              <a:spcAft>
                <a:spcPts val="0"/>
              </a:spcAft>
              <a:buClr>
                <a:schemeClr val="dk1"/>
              </a:buClr>
              <a:buSzPts val="1100"/>
              <a:buFont typeface="Arial"/>
              <a:buNone/>
            </a:pPr>
            <a:r>
              <a:rPr lang="en-US"/>
              <a:t>to GPU as the VRAM constraint allows.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d4f17fb299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d4f17fb29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Once k* is found, HELM reconstructs the FX graph into two independent per-device subgraphs.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CPU graph covers layers 0 to k*. FP16 weights are pre-loaded into DRAM once at startup.</a:t>
            </a:r>
            <a:endParaRPr/>
          </a:p>
          <a:p>
            <a:pPr indent="0" lvl="0" marL="0" rtl="0" algn="l">
              <a:spcBef>
                <a:spcPts val="0"/>
              </a:spcBef>
              <a:spcAft>
                <a:spcPts val="0"/>
              </a:spcAft>
              <a:buClr>
                <a:schemeClr val="dk1"/>
              </a:buClr>
              <a:buSzPts val="1100"/>
              <a:buFont typeface="Arial"/>
              <a:buNone/>
            </a:pPr>
            <a:r>
              <a:rPr lang="en-US"/>
              <a:t>The AVX2+F16C kernel is patched in at compile time. The output activation is buffered for PCIe</a:t>
            </a:r>
            <a:endParaRPr/>
          </a:p>
          <a:p>
            <a:pPr indent="0" lvl="0" marL="0" rtl="0" algn="l">
              <a:spcBef>
                <a:spcPts val="0"/>
              </a:spcBef>
              <a:spcAft>
                <a:spcPts val="0"/>
              </a:spcAft>
              <a:buClr>
                <a:schemeClr val="dk1"/>
              </a:buClr>
              <a:buSzPts val="1100"/>
              <a:buFont typeface="Arial"/>
              <a:buNone/>
            </a:pPr>
            <a:r>
              <a:rPr lang="en-US"/>
              <a:t>transfer, and the graph topology is fixed — no runtime recompilation ever happens.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GPU graph covers layers k* to N. FP16 weights are pre-loaded into VRAM once at startup.</a:t>
            </a:r>
            <a:endParaRPr/>
          </a:p>
          <a:p>
            <a:pPr indent="0" lvl="0" marL="0" rtl="0" algn="l">
              <a:spcBef>
                <a:spcPts val="0"/>
              </a:spcBef>
              <a:spcAft>
                <a:spcPts val="0"/>
              </a:spcAft>
              <a:buClr>
                <a:schemeClr val="dk1"/>
              </a:buClr>
              <a:buSzPts val="1100"/>
              <a:buFont typeface="Arial"/>
              <a:buNone/>
            </a:pPr>
            <a:r>
              <a:rPr lang="en-US"/>
              <a:t>It receives a single activation tensor from PCIe and continues the forward pass using standard</a:t>
            </a:r>
            <a:endParaRPr/>
          </a:p>
          <a:p>
            <a:pPr indent="0" lvl="0" marL="0" rtl="0" algn="l">
              <a:spcBef>
                <a:spcPts val="0"/>
              </a:spcBef>
              <a:spcAft>
                <a:spcPts val="0"/>
              </a:spcAft>
              <a:buClr>
                <a:schemeClr val="dk1"/>
              </a:buClr>
              <a:buSzPts val="1100"/>
              <a:buFont typeface="Arial"/>
              <a:buNone/>
            </a:pPr>
            <a:r>
              <a:rPr lang="en-US"/>
              <a:t>PyTorch GPU kernels.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What this eliminates is the O(L) weight transfers per decode step that streaming systems pay.</a:t>
            </a:r>
            <a:endParaRPr/>
          </a:p>
          <a:p>
            <a:pPr indent="0" lvl="0" marL="0" rtl="0" algn="l">
              <a:spcBef>
                <a:spcPts val="0"/>
              </a:spcBef>
              <a:spcAft>
                <a:spcPts val="0"/>
              </a:spcAft>
              <a:buClr>
                <a:schemeClr val="dk1"/>
              </a:buClr>
              <a:buSzPts val="1100"/>
              <a:buFont typeface="Arial"/>
              <a:buNone/>
            </a:pPr>
            <a:r>
              <a:rPr lang="en-US"/>
              <a:t>HELM replaces this with a single O(1) activation transfer — only 2H bytes at decode 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4f17fb299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d4f17fb29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There's a subtle but critical implementation requirement here.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PyTorch has no native fp16 GEMV kernel for x86. It falls back to a scalar loop that achieves only</a:t>
            </a:r>
            <a:endParaRPr/>
          </a:p>
          <a:p>
            <a:pPr indent="0" lvl="0" marL="0" rtl="0" algn="l">
              <a:spcBef>
                <a:spcPts val="0"/>
              </a:spcBef>
              <a:spcAft>
                <a:spcPts val="0"/>
              </a:spcAft>
              <a:buClr>
                <a:schemeClr val="dk1"/>
              </a:buClr>
              <a:buSzPts val="1100"/>
              <a:buFont typeface="Arial"/>
              <a:buNone/>
            </a:pPr>
            <a:r>
              <a:rPr lang="en-US"/>
              <a:t>about 3.7 GB/s — far below the DDR4/DDR5 ceiling of 40 to 50 GB/s. If you run the cost model's</a:t>
            </a:r>
            <a:endParaRPr/>
          </a:p>
          <a:p>
            <a:pPr indent="0" lvl="0" marL="0" rtl="0" algn="l">
              <a:spcBef>
                <a:spcPts val="0"/>
              </a:spcBef>
              <a:spcAft>
                <a:spcPts val="0"/>
              </a:spcAft>
              <a:buClr>
                <a:schemeClr val="dk1"/>
              </a:buClr>
              <a:buSzPts val="1100"/>
              <a:buFont typeface="Arial"/>
              <a:buNone/>
            </a:pPr>
            <a:r>
              <a:rPr lang="en-US"/>
              <a:t>bandwidth assumption with this fallback in place, the CPU stage is 10 times slower than predicted,</a:t>
            </a:r>
            <a:endParaRPr/>
          </a:p>
          <a:p>
            <a:pPr indent="0" lvl="0" marL="0" rtl="0" algn="l">
              <a:spcBef>
                <a:spcPts val="0"/>
              </a:spcBef>
              <a:spcAft>
                <a:spcPts val="0"/>
              </a:spcAft>
              <a:buClr>
                <a:schemeClr val="dk1"/>
              </a:buClr>
              <a:buSzPts val="1100"/>
              <a:buFont typeface="Arial"/>
              <a:buNone/>
            </a:pPr>
            <a:r>
              <a:rPr lang="en-US"/>
              <a:t>and k* will be completely wrong.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HELM ships a JIT-compiled AVX2+F16C GEMV kernel that fixes this. The F16C instruction set provides</a:t>
            </a:r>
            <a:endParaRPr/>
          </a:p>
          <a:p>
            <a:pPr indent="0" lvl="0" marL="0" rtl="0" algn="l">
              <a:spcBef>
                <a:spcPts val="0"/>
              </a:spcBef>
              <a:spcAft>
                <a:spcPts val="0"/>
              </a:spcAft>
              <a:buClr>
                <a:schemeClr val="dk1"/>
              </a:buClr>
              <a:buSzPts val="1100"/>
              <a:buFont typeface="Arial"/>
              <a:buNone/>
            </a:pPr>
            <a:r>
              <a:rPr lang="en-US"/>
              <a:t>hardware fp16-to-fp32 conversion. We load 16 fp16 weights per AVX2 register — that's 256 bits —</a:t>
            </a:r>
            <a:endParaRPr/>
          </a:p>
          <a:p>
            <a:pPr indent="0" lvl="0" marL="0" rtl="0" algn="l">
              <a:spcBef>
                <a:spcPts val="0"/>
              </a:spcBef>
              <a:spcAft>
                <a:spcPts val="0"/>
              </a:spcAft>
              <a:buClr>
                <a:schemeClr val="dk1"/>
              </a:buClr>
              <a:buSzPts val="1100"/>
              <a:buFont typeface="Arial"/>
              <a:buNone/>
            </a:pPr>
            <a:r>
              <a:rPr lang="en-US"/>
              <a:t>convert with _mm256_cvtph_ps, and accumulate with _mm256_fmadd_ps. This achieves approximately</a:t>
            </a:r>
            <a:endParaRPr/>
          </a:p>
          <a:p>
            <a:pPr indent="0" lvl="0" marL="0" rtl="0" algn="l">
              <a:spcBef>
                <a:spcPts val="0"/>
              </a:spcBef>
              <a:spcAft>
                <a:spcPts val="0"/>
              </a:spcAft>
              <a:buClr>
                <a:schemeClr val="dk1"/>
              </a:buClr>
              <a:buSzPts val="1100"/>
              <a:buFont typeface="Arial"/>
              <a:buNone/>
            </a:pPr>
            <a:r>
              <a:rPr lang="en-US"/>
              <a:t>50 GB/s, at the practical DDR4 ceiling.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is not just an optimization — it's a correctness requirement. Without it, the roofline</a:t>
            </a:r>
            <a:endParaRPr/>
          </a:p>
          <a:p>
            <a:pPr indent="0" lvl="0" marL="0" rtl="0" algn="l">
              <a:spcBef>
                <a:spcPts val="0"/>
              </a:spcBef>
              <a:spcAft>
                <a:spcPts val="0"/>
              </a:spcAft>
              <a:buClr>
                <a:schemeClr val="dk1"/>
              </a:buClr>
              <a:buSzPts val="1100"/>
              <a:buFont typeface="Arial"/>
              <a:buNone/>
            </a:pPr>
            <a:r>
              <a:rPr lang="en-US"/>
              <a:t>assumption breaks and k* is wrong.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d4f17fb299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d4f17fb29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At runtime, HELM executes two phases.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First is prefill: the compiled graphs run a forward pass over all input tokens and populate the</a:t>
            </a:r>
            <a:endParaRPr/>
          </a:p>
          <a:p>
            <a:pPr indent="0" lvl="0" marL="0" rtl="0" algn="l">
              <a:spcBef>
                <a:spcPts val="0"/>
              </a:spcBef>
              <a:spcAft>
                <a:spcPts val="0"/>
              </a:spcAft>
              <a:buClr>
                <a:schemeClr val="dk1"/>
              </a:buClr>
              <a:buSzPts val="1100"/>
              <a:buFont typeface="Arial"/>
              <a:buNone/>
            </a:pPr>
            <a:r>
              <a:rPr lang="en-US"/>
              <a:t>KV cache.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Then comes the autoregressive decode loop. At each step, we check whether the KV cache fits in</a:t>
            </a:r>
            <a:endParaRPr/>
          </a:p>
          <a:p>
            <a:pPr indent="0" lvl="0" marL="0" rtl="0" algn="l">
              <a:spcBef>
                <a:spcPts val="0"/>
              </a:spcBef>
              <a:spcAft>
                <a:spcPts val="0"/>
              </a:spcAft>
              <a:buClr>
                <a:schemeClr val="dk1"/>
              </a:buClr>
              <a:buSzPts val="1100"/>
              <a:buFont typeface="Arial"/>
              <a:buNone/>
            </a:pPr>
            <a:r>
              <a:rPr lang="en-US"/>
              <a:t>VRAM. If yes — the fast path — we pre-allocate a contiguous KV buffer and run a standard single</a:t>
            </a:r>
            <a:endParaRPr/>
          </a:p>
          <a:p>
            <a:pPr indent="0" lvl="0" marL="0" rtl="0" algn="l">
              <a:spcBef>
                <a:spcPts val="0"/>
              </a:spcBef>
              <a:spcAft>
                <a:spcPts val="0"/>
              </a:spcAft>
              <a:buClr>
                <a:schemeClr val="dk1"/>
              </a:buClr>
              <a:buSzPts val="1100"/>
              <a:buFont typeface="Arial"/>
              <a:buNone/>
            </a:pPr>
            <a:r>
              <a:rPr lang="en-US"/>
              <a:t>attention computation call.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If KV doesn't fit, we take the paged path: KV pages are allocated across both CPU and GPU. If GPU</a:t>
            </a:r>
            <a:endParaRPr/>
          </a:p>
          <a:p>
            <a:pPr indent="0" lvl="0" marL="0" rtl="0" algn="l">
              <a:spcBef>
                <a:spcPts val="0"/>
              </a:spcBef>
              <a:spcAft>
                <a:spcPts val="0"/>
              </a:spcAft>
              <a:buClr>
                <a:schemeClr val="dk1"/>
              </a:buClr>
              <a:buSzPts val="1100"/>
              <a:buFont typeface="Arial"/>
              <a:buNone/>
            </a:pPr>
            <a:r>
              <a:rPr lang="en-US"/>
              <a:t>pages are filled, older pages are evicted to CPU RAM. Then streaming paged attention runs over the</a:t>
            </a:r>
            <a:endParaRPr/>
          </a:p>
          <a:p>
            <a:pPr indent="0" lvl="0" marL="0" rtl="0" algn="l">
              <a:spcBef>
                <a:spcPts val="0"/>
              </a:spcBef>
              <a:spcAft>
                <a:spcPts val="0"/>
              </a:spcAft>
              <a:buClr>
                <a:schemeClr val="dk1"/>
              </a:buClr>
              <a:buSzPts val="1100"/>
              <a:buFont typeface="Arial"/>
              <a:buNone/>
            </a:pPr>
            <a:r>
              <a:rPr lang="en-US"/>
              <a:t>paged layout.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Two important properties: the same compiled graphs run every decode step, so there's zero</a:t>
            </a:r>
            <a:endParaRPr/>
          </a:p>
          <a:p>
            <a:pPr indent="0" lvl="0" marL="0" rtl="0" algn="l">
              <a:spcBef>
                <a:spcPts val="0"/>
              </a:spcBef>
              <a:spcAft>
                <a:spcPts val="0"/>
              </a:spcAft>
              <a:buClr>
                <a:schemeClr val="dk1"/>
              </a:buClr>
              <a:buSzPts val="1100"/>
              <a:buFont typeface="Arial"/>
              <a:buNone/>
            </a:pPr>
            <a:r>
              <a:rPr lang="en-US"/>
              <a:t>recompilation overhead. And streaming paged attention is only triggered when needed — there's no</a:t>
            </a:r>
            <a:endParaRPr/>
          </a:p>
          <a:p>
            <a:pPr indent="0" lvl="0" marL="0" rtl="0" algn="l">
              <a:spcBef>
                <a:spcPts val="0"/>
              </a:spcBef>
              <a:spcAft>
                <a:spcPts val="0"/>
              </a:spcAft>
              <a:buClr>
                <a:schemeClr val="dk1"/>
              </a:buClr>
              <a:buSzPts val="1100"/>
              <a:buFont typeface="Arial"/>
              <a:buNone/>
            </a:pPr>
            <a:r>
              <a:rPr lang="en-US"/>
              <a:t>overhead on hardware where KV fits in VRAM.</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d4f17fb299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d4f17fb29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Let me explain how paged attention works in HELM.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KV cache is divided into fixed-size pages allocated on demand and tracked in a page table —</a:t>
            </a:r>
            <a:endParaRPr/>
          </a:p>
          <a:p>
            <a:pPr indent="0" lvl="0" marL="0" rtl="0" algn="l">
              <a:spcBef>
                <a:spcPts val="0"/>
              </a:spcBef>
              <a:spcAft>
                <a:spcPts val="0"/>
              </a:spcAft>
              <a:buClr>
                <a:schemeClr val="dk1"/>
              </a:buClr>
              <a:buSzPts val="1100"/>
              <a:buFont typeface="Arial"/>
              <a:buNone/>
            </a:pPr>
            <a:r>
              <a:rPr lang="en-US"/>
              <a:t>no contiguous VRAM reservation is needed. When VRAM hits an 80% watermark, LRU eviction kicks in</a:t>
            </a:r>
            <a:endParaRPr/>
          </a:p>
          <a:p>
            <a:pPr indent="0" lvl="0" marL="0" rtl="0" algn="l">
              <a:spcBef>
                <a:spcPts val="0"/>
              </a:spcBef>
              <a:spcAft>
                <a:spcPts val="0"/>
              </a:spcAft>
              <a:buClr>
                <a:schemeClr val="dk1"/>
              </a:buClr>
              <a:buSzPts val="1100"/>
              <a:buFont typeface="Arial"/>
              <a:buNone/>
            </a:pPr>
            <a:r>
              <a:rPr lang="en-US"/>
              <a:t>and cold pages are spilled to CPU RAM over PCIe.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When the GPU runs attention, only the pages needed for the current window are prefetched into VRAM.</a:t>
            </a:r>
            <a:endParaRPr/>
          </a:p>
          <a:p>
            <a:pPr indent="0" lvl="0" marL="0" rtl="0" algn="l">
              <a:spcBef>
                <a:spcPts val="0"/>
              </a:spcBef>
              <a:spcAft>
                <a:spcPts val="0"/>
              </a:spcAft>
              <a:buClr>
                <a:schemeClr val="dk1"/>
              </a:buClr>
              <a:buSzPts val="1100"/>
              <a:buFont typeface="Arial"/>
              <a:buNone/>
            </a:pPr>
            <a:r>
              <a:rPr lang="en-US"/>
              <a:t>The GPU compute unit runs online softmax page-by-page as each page arrives. Partial softmax</a:t>
            </a:r>
            <a:endParaRPr/>
          </a:p>
          <a:p>
            <a:pPr indent="0" lvl="0" marL="0" rtl="0" algn="l">
              <a:spcBef>
                <a:spcPts val="0"/>
              </a:spcBef>
              <a:spcAft>
                <a:spcPts val="0"/>
              </a:spcAft>
              <a:buClr>
                <a:schemeClr val="dk1"/>
              </a:buClr>
              <a:buSzPts val="1100"/>
              <a:buFont typeface="Arial"/>
              <a:buNone/>
            </a:pPr>
            <a:r>
              <a:rPr lang="en-US"/>
              <a:t>statistics are merged into a running accumulator — so the final output token is produced after all</a:t>
            </a:r>
            <a:endParaRPr/>
          </a:p>
          <a:p>
            <a:pPr indent="0" lvl="0" marL="0" rtl="0" algn="l">
              <a:spcBef>
                <a:spcPts val="0"/>
              </a:spcBef>
              <a:spcAft>
                <a:spcPts val="0"/>
              </a:spcAft>
              <a:buClr>
                <a:schemeClr val="dk1"/>
              </a:buClr>
              <a:buSzPts val="1100"/>
              <a:buFont typeface="Arial"/>
              <a:buNone/>
            </a:pPr>
            <a:r>
              <a:rPr lang="en-US"/>
              <a:t>pages are streamed, with constant VRAM footprint regardless of sequence length.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animation here shows this: initial state with pages in both VRAM and RAM, the watermark being</a:t>
            </a:r>
            <a:endParaRPr/>
          </a:p>
          <a:p>
            <a:pPr indent="0" lvl="0" marL="0" rtl="0" algn="l">
              <a:spcBef>
                <a:spcPts val="0"/>
              </a:spcBef>
              <a:spcAft>
                <a:spcPts val="0"/>
              </a:spcAft>
              <a:buClr>
                <a:schemeClr val="dk1"/>
              </a:buClr>
              <a:buSzPts val="1100"/>
              <a:buFont typeface="Arial"/>
              <a:buNone/>
            </a:pPr>
            <a:r>
              <a:rPr lang="en-US"/>
              <a:t>hit, eviction of the bottom row, prefetch of needed pages back to VRAM, and then computation.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d4f17fb299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d4f17fb29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Let me now summarize the four contributions of this thesis before moving to results.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Contribution 1 is compiler-driven heterogeneous inference: formulating CPU-GPU layer placement as</a:t>
            </a:r>
            <a:endParaRPr/>
          </a:p>
          <a:p>
            <a:pPr indent="0" lvl="0" marL="0" rtl="0" algn="l">
              <a:spcBef>
                <a:spcPts val="0"/>
              </a:spcBef>
              <a:spcAft>
                <a:spcPts val="0"/>
              </a:spcAft>
              <a:buClr>
                <a:schemeClr val="dk1"/>
              </a:buClr>
              <a:buSzPts val="1100"/>
              <a:buFont typeface="Arial"/>
              <a:buNone/>
            </a:pPr>
            <a:r>
              <a:rPr lang="en-US"/>
              <a:t>a compile-time problem, with static per-device execution graphs that eliminate per-token weight</a:t>
            </a:r>
            <a:endParaRPr/>
          </a:p>
          <a:p>
            <a:pPr indent="0" lvl="0" marL="0" rtl="0" algn="l">
              <a:spcBef>
                <a:spcPts val="0"/>
              </a:spcBef>
              <a:spcAft>
                <a:spcPts val="0"/>
              </a:spcAft>
              <a:buClr>
                <a:schemeClr val="dk1"/>
              </a:buClr>
              <a:buSzPts val="1100"/>
              <a:buFont typeface="Arial"/>
              <a:buNone/>
            </a:pPr>
            <a:r>
              <a:rPr lang="en-US"/>
              <a:t>transfers.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Contribution 2 is hardware-calibrated roofline partitioning: transformer block-level cost modeling</a:t>
            </a:r>
            <a:endParaRPr/>
          </a:p>
          <a:p>
            <a:pPr indent="0" lvl="0" marL="0" rtl="0" algn="l">
              <a:spcBef>
                <a:spcPts val="0"/>
              </a:spcBef>
              <a:spcAft>
                <a:spcPts val="0"/>
              </a:spcAft>
              <a:buClr>
                <a:schemeClr val="dk1"/>
              </a:buClr>
              <a:buSzPts val="1100"/>
              <a:buFont typeface="Arial"/>
              <a:buNone/>
            </a:pPr>
            <a:r>
              <a:rPr lang="en-US"/>
              <a:t>using measured FLOPS, memory bandwidth, and PCIe costs, leading to an optimal partition search.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Contribution 3 is the AVX2+F16C GEMV kernel: a JIT-compiled C++ kernel that achieves near-peak</a:t>
            </a:r>
            <a:endParaRPr/>
          </a:p>
          <a:p>
            <a:pPr indent="0" lvl="0" marL="0" rtl="0" algn="l">
              <a:spcBef>
                <a:spcPts val="0"/>
              </a:spcBef>
              <a:spcAft>
                <a:spcPts val="0"/>
              </a:spcAft>
              <a:buClr>
                <a:schemeClr val="dk1"/>
              </a:buClr>
              <a:buSzPts val="1100"/>
              <a:buFont typeface="Arial"/>
              <a:buNone/>
            </a:pPr>
            <a:r>
              <a:rPr lang="en-US"/>
              <a:t>bandwidth on CPU decode, replacing PyTorch's unoptimized FP16 path.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Contribution 4 is the paged KV cache with streaming attention: decoupling context length from GPU</a:t>
            </a:r>
            <a:endParaRPr/>
          </a:p>
          <a:p>
            <a:pPr indent="0" lvl="0" marL="0" rtl="0" algn="l">
              <a:spcBef>
                <a:spcPts val="0"/>
              </a:spcBef>
              <a:spcAft>
                <a:spcPts val="0"/>
              </a:spcAft>
              <a:buClr>
                <a:schemeClr val="dk1"/>
              </a:buClr>
              <a:buSzPts val="1100"/>
              <a:buFont typeface="Arial"/>
              <a:buNone/>
            </a:pPr>
            <a:r>
              <a:rPr lang="en-US"/>
              <a:t>memory via paging, with online softmax streaming that bounds VRAM usage without sacrificing</a:t>
            </a:r>
            <a:endParaRPr/>
          </a:p>
          <a:p>
            <a:pPr indent="0" lvl="0" marL="0" rtl="0" algn="l">
              <a:spcBef>
                <a:spcPts val="0"/>
              </a:spcBef>
              <a:spcAft>
                <a:spcPts val="0"/>
              </a:spcAft>
              <a:buClr>
                <a:schemeClr val="dk1"/>
              </a:buClr>
              <a:buSzPts val="1100"/>
              <a:buFont typeface="Arial"/>
              <a:buNone/>
            </a:pPr>
            <a:r>
              <a:rPr lang="en-US"/>
              <a:t>throughput.</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871a5642f9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871a5642f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 evaluation, we test on three hardware configurations: an RTX 4060 Laptop GPU with 8 GB VRAM</a:t>
            </a:r>
            <a:endParaRPr/>
          </a:p>
          <a:p>
            <a:pPr indent="0" lvl="0" marL="0" rtl="0" algn="l">
              <a:spcBef>
                <a:spcPts val="0"/>
              </a:spcBef>
              <a:spcAft>
                <a:spcPts val="0"/>
              </a:spcAft>
              <a:buClr>
                <a:schemeClr val="dk1"/>
              </a:buClr>
              <a:buSzPts val="1100"/>
              <a:buFont typeface="Arial"/>
              <a:buNone/>
            </a:pPr>
            <a:r>
              <a:rPr lang="en-US"/>
              <a:t>paired with an Intel i7-13700H, an RTX 3090 with 24 GB paired with AMD EPYC, and an NVIDIA L40S</a:t>
            </a:r>
            <a:endParaRPr/>
          </a:p>
          <a:p>
            <a:pPr indent="0" lvl="0" marL="0" rtl="0" algn="l">
              <a:spcBef>
                <a:spcPts val="0"/>
              </a:spcBef>
              <a:spcAft>
                <a:spcPts val="0"/>
              </a:spcAft>
              <a:buClr>
                <a:schemeClr val="dk1"/>
              </a:buClr>
              <a:buSzPts val="1100"/>
              <a:buFont typeface="Arial"/>
              <a:buNone/>
            </a:pPr>
            <a:r>
              <a:rPr lang="en-US"/>
              <a:t>with 48 GB paired with another EPYC.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We test four Qwen3 models in FP16: 4B, 8B, 14B, and 32B, giving us 12 model-hardware combinations.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Our baselines are vLLM, Accelerate, and DeepSpeed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d4f17fb299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d4f17fb29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Our first claim is that HELM is the only system that runs all 12 model-hardware configurations</a:t>
            </a:r>
            <a:endParaRPr/>
          </a:p>
          <a:p>
            <a:pPr indent="0" lvl="0" marL="0" rtl="0" algn="l">
              <a:spcBef>
                <a:spcPts val="0"/>
              </a:spcBef>
              <a:spcAft>
                <a:spcPts val="0"/>
              </a:spcAft>
              <a:buClr>
                <a:schemeClr val="dk1"/>
              </a:buClr>
              <a:buSzPts val="1100"/>
              <a:buFont typeface="Arial"/>
              <a:buNone/>
            </a:pPr>
            <a:r>
              <a:rPr lang="en-US"/>
              <a:t>without OOM.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Looking at the 4060 with 8 GB VRAM: vLLM and DeepSpeed fail to initialize on every model.</a:t>
            </a:r>
            <a:endParaRPr/>
          </a:p>
          <a:p>
            <a:pPr indent="0" lvl="0" marL="0" rtl="0" algn="l">
              <a:spcBef>
                <a:spcPts val="0"/>
              </a:spcBef>
              <a:spcAft>
                <a:spcPts val="0"/>
              </a:spcAft>
              <a:buClr>
                <a:schemeClr val="dk1"/>
              </a:buClr>
              <a:buSzPts val="1100"/>
              <a:buFont typeface="Arial"/>
              <a:buNone/>
            </a:pPr>
            <a:r>
              <a:rPr lang="en-US"/>
              <a:t>Accelerate manages to run 4B and 8B but at much lower throughput. HELM runs both successfully.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the RTX 3090 with 24 GB, even Qwen3-14B and 32B cause OOM in vLLM and DeepSpeed despite</a:t>
            </a:r>
            <a:endParaRPr/>
          </a:p>
          <a:p>
            <a:pPr indent="0" lvl="0" marL="0" rtl="0" algn="l">
              <a:spcBef>
                <a:spcPts val="0"/>
              </a:spcBef>
              <a:spcAft>
                <a:spcPts val="0"/>
              </a:spcAft>
              <a:buClr>
                <a:schemeClr val="dk1"/>
              </a:buClr>
              <a:buSzPts val="1100"/>
              <a:buFont typeface="Arial"/>
              <a:buNone/>
            </a:pPr>
            <a:r>
              <a:rPr lang="en-US"/>
              <a:t>having 24 GB VRAM — because weights plus KV cache together overflow. HELM handles both.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Accelerate covers more cases but still OOMs on Qwen3-32B across all three systems.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HELM is the only backend in this evaluation that never fails due to memory.</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d4f17fb299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d4f17fb29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Beyond just running, HELM runs significantly faster.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the RTX 4060 with Qwen3-8B, HELM achieves 4.1 tok/s versus Accelerate's 0.8 — that's a 5.1x</a:t>
            </a:r>
            <a:endParaRPr/>
          </a:p>
          <a:p>
            <a:pPr indent="0" lvl="0" marL="0" rtl="0" algn="l">
              <a:spcBef>
                <a:spcPts val="0"/>
              </a:spcBef>
              <a:spcAft>
                <a:spcPts val="0"/>
              </a:spcAft>
              <a:buClr>
                <a:schemeClr val="dk1"/>
              </a:buClr>
              <a:buSzPts val="1100"/>
              <a:buFont typeface="Arial"/>
              <a:buNone/>
            </a:pPr>
            <a:r>
              <a:rPr lang="en-US"/>
              <a:t>speedup. On the 3090 with Qwen3-14B, HELM achieves 6.1 tok/s versus Accelerate's 1.3 — a 4.7x</a:t>
            </a:r>
            <a:endParaRPr/>
          </a:p>
          <a:p>
            <a:pPr indent="0" lvl="0" marL="0" rtl="0" algn="l">
              <a:spcBef>
                <a:spcPts val="0"/>
              </a:spcBef>
              <a:spcAft>
                <a:spcPts val="0"/>
              </a:spcAft>
              <a:buClr>
                <a:schemeClr val="dk1"/>
              </a:buClr>
              <a:buSzPts val="1100"/>
              <a:buFont typeface="Arial"/>
              <a:buNone/>
            </a:pPr>
            <a:r>
              <a:rPr lang="en-US"/>
              <a:t>speedup.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mean speedup across all memory-constrained configurations is 3.6x over the best feasible</a:t>
            </a:r>
            <a:endParaRPr/>
          </a:p>
          <a:p>
            <a:pPr indent="0" lvl="0" marL="0" rtl="0" algn="l">
              <a:spcBef>
                <a:spcPts val="0"/>
              </a:spcBef>
              <a:spcAft>
                <a:spcPts val="0"/>
              </a:spcAft>
              <a:buClr>
                <a:schemeClr val="dk1"/>
              </a:buClr>
              <a:buSzPts val="1100"/>
              <a:buFont typeface="Arial"/>
              <a:buNone/>
            </a:pPr>
            <a:r>
              <a:rPr lang="en-US"/>
              <a:t>baseline.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unconstrained hardware — the L40S running models up to 14B where everything fits in VRAM —</a:t>
            </a:r>
            <a:endParaRPr/>
          </a:p>
          <a:p>
            <a:pPr indent="0" lvl="0" marL="0" rtl="0" algn="l">
              <a:spcBef>
                <a:spcPts val="0"/>
              </a:spcBef>
              <a:spcAft>
                <a:spcPts val="0"/>
              </a:spcAft>
              <a:buClr>
                <a:schemeClr val="dk1"/>
              </a:buClr>
              <a:buSzPts val="1100"/>
              <a:buFont typeface="Arial"/>
              <a:buNone/>
            </a:pPr>
            <a:r>
              <a:rPr lang="en-US"/>
              <a:t>HELM matches baselines within 5%. The compile-time overhead is negligible when no CPU offloading</a:t>
            </a:r>
            <a:endParaRPr/>
          </a:p>
          <a:p>
            <a:pPr indent="0" lvl="0" marL="0" rtl="0" algn="l">
              <a:spcBef>
                <a:spcPts val="0"/>
              </a:spcBef>
              <a:spcAft>
                <a:spcPts val="0"/>
              </a:spcAft>
              <a:buClr>
                <a:schemeClr val="dk1"/>
              </a:buClr>
              <a:buSzPts val="1100"/>
              <a:buFont typeface="Arial"/>
              <a:buNone/>
            </a:pPr>
            <a:r>
              <a:rPr lang="en-US"/>
              <a:t>is needed. The system doesn't hurt you when it's not needed.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d4f17fb29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d4f17fb2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core question this thesis answers is: how do you run large language models on commodity hardware that simply doesn't have enough GPU memory — without sacrificing throughput?</a:t>
            </a:r>
            <a:endParaRPr/>
          </a:p>
          <a:p>
            <a:pPr indent="0" lvl="0" marL="0" rtl="0" algn="l">
              <a:spcBef>
                <a:spcPts val="0"/>
              </a:spcBef>
              <a:spcAft>
                <a:spcPts val="0"/>
              </a:spcAft>
              <a:buClr>
                <a:schemeClr val="dk1"/>
              </a:buClr>
              <a:buSzPts val="1100"/>
              <a:buFont typeface="Arial"/>
              <a:buNone/>
            </a:pPr>
            <a:r>
              <a:rPr lang="en-US"/>
              <a:t>As open-weight models keep getting better, they also keep getting larger. The chart on the left shows</a:t>
            </a:r>
            <a:endParaRPr/>
          </a:p>
          <a:p>
            <a:pPr indent="0" lvl="0" marL="0" rtl="0" algn="l">
              <a:spcBef>
                <a:spcPts val="0"/>
              </a:spcBef>
              <a:spcAft>
                <a:spcPts val="0"/>
              </a:spcAft>
              <a:buClr>
                <a:schemeClr val="dk1"/>
              </a:buClr>
              <a:buSzPts val="1100"/>
              <a:buFont typeface="Arial"/>
              <a:buNone/>
            </a:pPr>
            <a:r>
              <a:rPr lang="en-US"/>
              <a:t>that model capabilities have been consistently scaling with parameter count.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But this creates a real problem on commodity hardware. Take Qwen3-14B as an example. In int4, it</a:t>
            </a:r>
            <a:endParaRPr/>
          </a:p>
          <a:p>
            <a:pPr indent="0" lvl="0" marL="0" rtl="0" algn="l">
              <a:spcBef>
                <a:spcPts val="0"/>
              </a:spcBef>
              <a:spcAft>
                <a:spcPts val="0"/>
              </a:spcAft>
              <a:buClr>
                <a:schemeClr val="dk1"/>
              </a:buClr>
              <a:buSzPts val="1100"/>
              <a:buFont typeface="Arial"/>
              <a:buNone/>
            </a:pPr>
            <a:r>
              <a:rPr lang="en-US"/>
              <a:t>fits comfortably in 24 GB of VRAM. But in int8 or fp16, the weights plus KV cache together exceed</a:t>
            </a:r>
            <a:endParaRPr/>
          </a:p>
          <a:p>
            <a:pPr indent="0" lvl="0" marL="0" rtl="0" algn="l">
              <a:spcBef>
                <a:spcPts val="0"/>
              </a:spcBef>
              <a:spcAft>
                <a:spcPts val="0"/>
              </a:spcAft>
              <a:buClr>
                <a:schemeClr val="dk1"/>
              </a:buClr>
              <a:buSzPts val="1100"/>
              <a:buFont typeface="Arial"/>
              <a:buNone/>
            </a:pPr>
            <a:r>
              <a:rPr lang="en-US"/>
              <a:t>what a 24 GB card can hold — and you either get an OOM during inference, or you can't even load the</a:t>
            </a:r>
            <a:endParaRPr/>
          </a:p>
          <a:p>
            <a:pPr indent="0" lvl="0" marL="0" rtl="0" algn="l">
              <a:spcBef>
                <a:spcPts val="0"/>
              </a:spcBef>
              <a:spcAft>
                <a:spcPts val="0"/>
              </a:spcAft>
              <a:buClr>
                <a:schemeClr val="dk1"/>
              </a:buClr>
              <a:buSzPts val="1100"/>
              <a:buFont typeface="Arial"/>
              <a:buNone/>
            </a:pPr>
            <a:r>
              <a:rPr lang="en-US"/>
              <a:t>model at all.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So the question is: what do you do when your model doesn't fit?</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d4f17fb299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d4f17fb29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third claim is about context length. GPU-only backends exhaust VRAM after weights load, so</a:t>
            </a:r>
            <a:endParaRPr/>
          </a:p>
          <a:p>
            <a:pPr indent="0" lvl="0" marL="0" rtl="0" algn="l">
              <a:spcBef>
                <a:spcPts val="0"/>
              </a:spcBef>
              <a:spcAft>
                <a:spcPts val="0"/>
              </a:spcAft>
              <a:buClr>
                <a:schemeClr val="dk1"/>
              </a:buClr>
              <a:buSzPts val="1100"/>
              <a:buFont typeface="Arial"/>
              <a:buNone/>
            </a:pPr>
            <a:r>
              <a:rPr lang="en-US"/>
              <a:t>their context ceiling is set by leftover VRAM — not the model's native 32K window. HELM pages</a:t>
            </a:r>
            <a:endParaRPr/>
          </a:p>
          <a:p>
            <a:pPr indent="0" lvl="0" marL="0" rtl="0" algn="l">
              <a:spcBef>
                <a:spcPts val="0"/>
              </a:spcBef>
              <a:spcAft>
                <a:spcPts val="0"/>
              </a:spcAft>
              <a:buClr>
                <a:schemeClr val="dk1"/>
              </a:buClr>
              <a:buSzPts val="1100"/>
              <a:buFont typeface="Arial"/>
              <a:buNone/>
            </a:pPr>
            <a:r>
              <a:rPr lang="en-US"/>
              <a:t>KV entries to host RAM, shifting that ceiling to the much larger host memory pool.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the RTX 4060: HELM reaches 8K context on both 4B and 8B. That's 8x over Accelerate on 4B,</a:t>
            </a:r>
            <a:endParaRPr/>
          </a:p>
          <a:p>
            <a:pPr indent="0" lvl="0" marL="0" rtl="0" algn="l">
              <a:spcBef>
                <a:spcPts val="0"/>
              </a:spcBef>
              <a:spcAft>
                <a:spcPts val="0"/>
              </a:spcAft>
              <a:buClr>
                <a:schemeClr val="dk1"/>
              </a:buClr>
              <a:buSzPts val="1100"/>
              <a:buFont typeface="Arial"/>
              <a:buNone/>
            </a:pPr>
            <a:r>
              <a:rPr lang="en-US"/>
              <a:t>and 64x on 8B. DeepSpeed and vLLM produce no output at all.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the RTX 3090: HELM reaches full 32K context on 4B, 8B, and 14B. vLLM caps at 8K, Accelerate</a:t>
            </a:r>
            <a:endParaRPr/>
          </a:p>
          <a:p>
            <a:pPr indent="0" lvl="0" marL="0" rtl="0" algn="l">
              <a:spcBef>
                <a:spcPts val="0"/>
              </a:spcBef>
              <a:spcAft>
                <a:spcPts val="0"/>
              </a:spcAft>
              <a:buClr>
                <a:schemeClr val="dk1"/>
              </a:buClr>
              <a:buSzPts val="1100"/>
              <a:buFont typeface="Arial"/>
              <a:buNone/>
            </a:pPr>
            <a:r>
              <a:rPr lang="en-US"/>
              <a:t>at 4K to 128 tokens depending on the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the L40S: HELM matches vLLM on all models that fit in VRAM, and reaches 8K on 32B where</a:t>
            </a:r>
            <a:endParaRPr/>
          </a:p>
          <a:p>
            <a:pPr indent="0" lvl="0" marL="0" rtl="0" algn="l">
              <a:spcBef>
                <a:spcPts val="0"/>
              </a:spcBef>
              <a:spcAft>
                <a:spcPts val="0"/>
              </a:spcAft>
              <a:buClr>
                <a:schemeClr val="dk1"/>
              </a:buClr>
              <a:buSzPts val="1100"/>
              <a:buFont typeface="Arial"/>
              <a:buNone/>
            </a:pPr>
            <a:r>
              <a:rPr lang="en-US"/>
              <a:t>DeepSpeed OOMs and vLLM fails to load.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d4f17fb299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d4f17fb29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Let me first explain the plot type. These are CDF — cumulative distribution function — plots.</a:t>
            </a:r>
            <a:endParaRPr/>
          </a:p>
          <a:p>
            <a:pPr indent="0" lvl="0" marL="0" rtl="0" algn="l">
              <a:spcBef>
                <a:spcPts val="0"/>
              </a:spcBef>
              <a:spcAft>
                <a:spcPts val="0"/>
              </a:spcAft>
              <a:buClr>
                <a:schemeClr val="dk1"/>
              </a:buClr>
              <a:buSzPts val="1100"/>
              <a:buFont typeface="Arial"/>
              <a:buNone/>
            </a:pPr>
            <a:r>
              <a:rPr lang="en-US"/>
              <a:t>The x-axis is per-token latency in milliseconds. The y-axis is the fraction of tokens generated</a:t>
            </a:r>
            <a:endParaRPr/>
          </a:p>
          <a:p>
            <a:pPr indent="0" lvl="0" marL="0" rtl="0" algn="l">
              <a:spcBef>
                <a:spcPts val="0"/>
              </a:spcBef>
              <a:spcAft>
                <a:spcPts val="0"/>
              </a:spcAft>
              <a:buClr>
                <a:schemeClr val="dk1"/>
              </a:buClr>
              <a:buSzPts val="1100"/>
              <a:buFont typeface="Arial"/>
              <a:buNone/>
            </a:pPr>
            <a:r>
              <a:rPr lang="en-US"/>
              <a:t>at or below that latency. A curve that rises steeply at a low x value means the system is fast</a:t>
            </a:r>
            <a:endParaRPr/>
          </a:p>
          <a:p>
            <a:pPr indent="0" lvl="0" marL="0" rtl="0" algn="l">
              <a:spcBef>
                <a:spcPts val="0"/>
              </a:spcBef>
              <a:spcAft>
                <a:spcPts val="0"/>
              </a:spcAft>
              <a:buClr>
                <a:schemeClr val="dk1"/>
              </a:buClr>
              <a:buSzPts val="1100"/>
              <a:buFont typeface="Arial"/>
              <a:buNone/>
            </a:pPr>
            <a:r>
              <a:rPr lang="en-US"/>
              <a:t>and consistent. A curve shifted to the right means it's slower. The p50 — the median latency —</a:t>
            </a:r>
            <a:endParaRPr/>
          </a:p>
          <a:p>
            <a:pPr indent="0" lvl="0" marL="0" rtl="0" algn="l">
              <a:spcBef>
                <a:spcPts val="0"/>
              </a:spcBef>
              <a:spcAft>
                <a:spcPts val="0"/>
              </a:spcAft>
              <a:buClr>
                <a:schemeClr val="dk1"/>
              </a:buClr>
              <a:buSzPts val="1100"/>
              <a:buFont typeface="Arial"/>
              <a:buNone/>
            </a:pPr>
            <a:r>
              <a:rPr lang="en-US"/>
              <a:t>is where the curve crosses 0.5. You want your curve as far left as possible.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HELM's curves (solid blue) rise steeply at much lower latency than Accelerate (dashed orange) in</a:t>
            </a:r>
            <a:endParaRPr/>
          </a:p>
          <a:p>
            <a:pPr indent="0" lvl="0" marL="0" rtl="0" algn="l">
              <a:spcBef>
                <a:spcPts val="0"/>
              </a:spcBef>
              <a:spcAft>
                <a:spcPts val="0"/>
              </a:spcAft>
              <a:buClr>
                <a:schemeClr val="dk1"/>
              </a:buClr>
              <a:buSzPts val="1100"/>
              <a:buFont typeface="Arial"/>
              <a:buNone/>
            </a:pPr>
            <a:r>
              <a:rPr lang="en-US"/>
              <a:t>every memory-constrained configuration.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is because the split point directly determines throughput when a model exceeds VRAM. Assign</a:t>
            </a:r>
            <a:endParaRPr/>
          </a:p>
          <a:p>
            <a:pPr indent="0" lvl="0" marL="0" rtl="0" algn="l">
              <a:spcBef>
                <a:spcPts val="0"/>
              </a:spcBef>
              <a:spcAft>
                <a:spcPts val="0"/>
              </a:spcAft>
              <a:buClr>
                <a:schemeClr val="dk1"/>
              </a:buClr>
              <a:buSzPts val="1100"/>
              <a:buFont typeface="Arial"/>
              <a:buNone/>
            </a:pPr>
            <a:r>
              <a:rPr lang="en-US"/>
              <a:t>too few layers to CPU and you OOM. Assign too many and you bottleneck on slow CPU DRAM bandwidth.</a:t>
            </a:r>
            <a:endParaRPr/>
          </a:p>
          <a:p>
            <a:pPr indent="0" lvl="0" marL="0" rtl="0" algn="l">
              <a:spcBef>
                <a:spcPts val="0"/>
              </a:spcBef>
              <a:spcAft>
                <a:spcPts val="0"/>
              </a:spcAft>
              <a:buClr>
                <a:schemeClr val="dk1"/>
              </a:buClr>
              <a:buSzPts val="1100"/>
              <a:buFont typeface="Arial"/>
              <a:buNone/>
            </a:pPr>
            <a:r>
              <a:rPr lang="en-US"/>
              <a:t>Accelerate fills the GPU greedily at load time with no search. HELM exhaustively evaluates all</a:t>
            </a:r>
            <a:endParaRPr/>
          </a:p>
          <a:p>
            <a:pPr indent="0" lvl="0" marL="0" rtl="0" algn="l">
              <a:spcBef>
                <a:spcPts val="0"/>
              </a:spcBef>
              <a:spcAft>
                <a:spcPts val="0"/>
              </a:spcAft>
              <a:buClr>
                <a:schemeClr val="dk1"/>
              </a:buClr>
              <a:buSzPts val="1100"/>
              <a:buFont typeface="Arial"/>
              <a:buNone/>
            </a:pPr>
            <a:r>
              <a:rPr lang="en-US"/>
              <a:t>feasible splits using the cost model and picks the one that minimizes T_plan.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result: 2.4x to 4.9x lower p50 latency. The gap is largest on the 8B model on the 4060 and</a:t>
            </a:r>
            <a:endParaRPr/>
          </a:p>
          <a:p>
            <a:pPr indent="0" lvl="0" marL="0" rtl="0" algn="l">
              <a:spcBef>
                <a:spcPts val="0"/>
              </a:spcBef>
              <a:spcAft>
                <a:spcPts val="0"/>
              </a:spcAft>
              <a:buClr>
                <a:schemeClr val="dk1"/>
              </a:buClr>
              <a:buSzPts val="1100"/>
              <a:buFont typeface="Arial"/>
              <a:buNone/>
            </a:pPr>
            <a:r>
              <a:rPr lang="en-US"/>
              <a:t>the 14B on the 3090 — exactly where the partition choice matters most.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d4f17fb299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d4f17fb29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Even with the right partition, you can't realize the gains without efficient CPU execution.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CPU decode is memory-bandwidth-bound — GEMV reads the full weight matrix from DRAM every token.</a:t>
            </a:r>
            <a:endParaRPr/>
          </a:p>
          <a:p>
            <a:pPr indent="0" lvl="0" marL="0" rtl="0" algn="l">
              <a:spcBef>
                <a:spcPts val="0"/>
              </a:spcBef>
              <a:spcAft>
                <a:spcPts val="0"/>
              </a:spcAft>
              <a:buClr>
                <a:schemeClr val="dk1"/>
              </a:buClr>
              <a:buSzPts val="1100"/>
              <a:buFont typeface="Arial"/>
              <a:buNone/>
            </a:pPr>
            <a:r>
              <a:rPr lang="en-US"/>
              <a:t>HELM's AVX2+F16C kernel saturates CPU DRAM bandwidth. PyTorch's scalar fallback does not.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bar chart shows the impact. On the 4060 with 4B, the AVX2 kernel gives a 2.3x speedup —</a:t>
            </a:r>
            <a:endParaRPr/>
          </a:p>
          <a:p>
            <a:pPr indent="0" lvl="0" marL="0" rtl="0" algn="l">
              <a:spcBef>
                <a:spcPts val="0"/>
              </a:spcBef>
              <a:spcAft>
                <a:spcPts val="0"/>
              </a:spcAft>
              <a:buClr>
                <a:schemeClr val="dk1"/>
              </a:buClr>
              <a:buSzPts val="1100"/>
              <a:buFont typeface="Arial"/>
              <a:buNone/>
            </a:pPr>
            <a:r>
              <a:rPr lang="en-US"/>
              <a:t>17.2 tok/s versus 7.4 without. On the 4060 with 8B, which has more CPU layers, it's 8.2x —</a:t>
            </a:r>
            <a:endParaRPr/>
          </a:p>
          <a:p>
            <a:pPr indent="0" lvl="0" marL="0" rtl="0" algn="l">
              <a:spcBef>
                <a:spcPts val="0"/>
              </a:spcBef>
              <a:spcAft>
                <a:spcPts val="0"/>
              </a:spcAft>
              <a:buClr>
                <a:schemeClr val="dk1"/>
              </a:buClr>
              <a:buSzPts val="1100"/>
              <a:buFont typeface="Arial"/>
              <a:buNone/>
            </a:pPr>
            <a:r>
              <a:rPr lang="en-US"/>
              <a:t>4.1 versus 0.5. On the 3090 with 32B, which has 43 CPU layers, the speedup is 12x — without</a:t>
            </a:r>
            <a:endParaRPr/>
          </a:p>
          <a:p>
            <a:pPr indent="0" lvl="0" marL="0" rtl="0" algn="l">
              <a:spcBef>
                <a:spcPts val="0"/>
              </a:spcBef>
              <a:spcAft>
                <a:spcPts val="0"/>
              </a:spcAft>
              <a:buClr>
                <a:schemeClr val="dk1"/>
              </a:buClr>
              <a:buSzPts val="1100"/>
              <a:buFont typeface="Arial"/>
              <a:buNone/>
            </a:pPr>
            <a:r>
              <a:rPr lang="en-US"/>
              <a:t>AVX2, throughput collapses to 0.1 tok/s.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effect scales directly with the size of the CPU stage. On the L40S with small models where</a:t>
            </a:r>
            <a:endParaRPr/>
          </a:p>
          <a:p>
            <a:pPr indent="0" lvl="0" marL="0" rtl="0" algn="l">
              <a:spcBef>
                <a:spcPts val="0"/>
              </a:spcBef>
              <a:spcAft>
                <a:spcPts val="0"/>
              </a:spcAft>
              <a:buClr>
                <a:schemeClr val="dk1"/>
              </a:buClr>
              <a:buSzPts val="1100"/>
              <a:buFont typeface="Arial"/>
              <a:buNone/>
            </a:pPr>
            <a:r>
              <a:rPr lang="en-US"/>
              <a:t>everything fits in VRAM, AVX2 makes no difference — both bars are identical. The kernel only</a:t>
            </a:r>
            <a:endParaRPr/>
          </a:p>
          <a:p>
            <a:pPr indent="0" lvl="0" marL="0" rtl="0" algn="l">
              <a:spcBef>
                <a:spcPts val="0"/>
              </a:spcBef>
              <a:spcAft>
                <a:spcPts val="0"/>
              </a:spcAft>
              <a:buClr>
                <a:schemeClr val="dk1"/>
              </a:buClr>
              <a:buSzPts val="1100"/>
              <a:buFont typeface="Arial"/>
              <a:buNone/>
            </a:pPr>
            <a:r>
              <a:rPr lang="en-US"/>
              <a:t>matters when CPU execution is active, but when it is, it is not optional.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d4f17fb299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d4f17fb29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fourth benefit of HELM's paged KV design is throughput scaling with batch size.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When all layers fit in VRAM — as on the 3090 and L40S with smaller models — throughput scales</a:t>
            </a:r>
            <a:endParaRPr/>
          </a:p>
          <a:p>
            <a:pPr indent="0" lvl="0" marL="0" rtl="0" algn="l">
              <a:spcBef>
                <a:spcPts val="0"/>
              </a:spcBef>
              <a:spcAft>
                <a:spcPts val="0"/>
              </a:spcAft>
              <a:buClr>
                <a:schemeClr val="dk1"/>
              </a:buClr>
              <a:buSzPts val="1100"/>
              <a:buFont typeface="Arial"/>
              <a:buNone/>
            </a:pPr>
            <a:r>
              <a:rPr lang="en-US"/>
              <a:t>near-linearly with batch size, reaching 3x aggregate throughput at batch size 8.</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is because HELM's paged KV offload keeps VRAM free from KV cache growth, leaving headroom</a:t>
            </a:r>
            <a:endParaRPr/>
          </a:p>
          <a:p>
            <a:pPr indent="0" lvl="0" marL="0" rtl="0" algn="l">
              <a:spcBef>
                <a:spcPts val="0"/>
              </a:spcBef>
              <a:spcAft>
                <a:spcPts val="0"/>
              </a:spcAft>
              <a:buClr>
                <a:schemeClr val="dk1"/>
              </a:buClr>
              <a:buSzPts val="1100"/>
              <a:buFont typeface="Arial"/>
              <a:buNone/>
            </a:pPr>
            <a:r>
              <a:rPr lang="en-US"/>
              <a:t>for concurrent requests. Without paged KV, VRAM is fully occupied by weights and KV cache, and</a:t>
            </a:r>
            <a:endParaRPr/>
          </a:p>
          <a:p>
            <a:pPr indent="0" lvl="0" marL="0" rtl="0" algn="l">
              <a:spcBef>
                <a:spcPts val="0"/>
              </a:spcBef>
              <a:spcAft>
                <a:spcPts val="0"/>
              </a:spcAft>
              <a:buClr>
                <a:schemeClr val="dk1"/>
              </a:buClr>
              <a:buSzPts val="1100"/>
              <a:buFont typeface="Arial"/>
              <a:buNone/>
            </a:pPr>
            <a:r>
              <a:rPr lang="en-US"/>
              <a:t>batch size greater than 1 immediately OOMs.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On constrained hardware like the 4060, the KV offload is what enables any batching at all —</a:t>
            </a:r>
            <a:endParaRPr/>
          </a:p>
          <a:p>
            <a:pPr indent="0" lvl="0" marL="0" rtl="0" algn="l">
              <a:spcBef>
                <a:spcPts val="0"/>
              </a:spcBef>
              <a:spcAft>
                <a:spcPts val="0"/>
              </a:spcAft>
              <a:buClr>
                <a:schemeClr val="dk1"/>
              </a:buClr>
              <a:buSzPts val="1100"/>
              <a:buFont typeface="Arial"/>
              <a:buNone/>
            </a:pPr>
            <a:r>
              <a:rPr lang="en-US"/>
              <a:t>without it, you can't even fit two requests simultaneously.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d4f17fb299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d4f17fb29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d4f17fb299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d4f17fb29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That concludes my presentation. The core result is that by moving layer placement decisions to</a:t>
            </a:r>
            <a:endParaRPr/>
          </a:p>
          <a:p>
            <a:pPr indent="0" lvl="0" marL="0" rtl="0" algn="l">
              <a:spcBef>
                <a:spcPts val="0"/>
              </a:spcBef>
              <a:spcAft>
                <a:spcPts val="0"/>
              </a:spcAft>
              <a:buClr>
                <a:schemeClr val="dk1"/>
              </a:buClr>
              <a:buSzPts val="1100"/>
              <a:buFont typeface="Arial"/>
              <a:buNone/>
            </a:pPr>
            <a:r>
              <a:rPr lang="en-US"/>
              <a:t>compile time, HELM enables heterogeneous LLM inference that is feasible where others fail, up to</a:t>
            </a:r>
            <a:endParaRPr/>
          </a:p>
          <a:p>
            <a:pPr indent="0" lvl="0" marL="0" rtl="0" algn="l">
              <a:spcBef>
                <a:spcPts val="0"/>
              </a:spcBef>
              <a:spcAft>
                <a:spcPts val="0"/>
              </a:spcAft>
              <a:buClr>
                <a:schemeClr val="dk1"/>
              </a:buClr>
              <a:buSzPts val="1100"/>
              <a:buFont typeface="Arial"/>
              <a:buNone/>
            </a:pPr>
            <a:r>
              <a:rPr lang="en-US"/>
              <a:t>5.1x faster, supports 32K context on memory-constrained hardware, and scales throughput with</a:t>
            </a:r>
            <a:endParaRPr/>
          </a:p>
          <a:p>
            <a:pPr indent="0" lvl="0" marL="0" rtl="0" algn="l">
              <a:spcBef>
                <a:spcPts val="0"/>
              </a:spcBef>
              <a:spcAft>
                <a:spcPts val="0"/>
              </a:spcAft>
              <a:buClr>
                <a:schemeClr val="dk1"/>
              </a:buClr>
              <a:buSzPts val="1100"/>
              <a:buFont typeface="Arial"/>
              <a:buNone/>
            </a:pPr>
            <a:r>
              <a:rPr lang="en-US"/>
              <a:t>concurrent requests — all with no degradation in model quality.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I'm happy to take questions. Thank you.</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4f17fb299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d4f17fb29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Let me walk through this diagram step by step using a concrete example.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Say you type: "Hello how are you" — 4 words, 4 tokens. You send this to the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PREFILL PHASE — top right of the diagram.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All 4 tokens are processed together in a single forward pass. The model computes a Query matrix,</a:t>
            </a:r>
            <a:endParaRPr/>
          </a:p>
          <a:p>
            <a:pPr indent="0" lvl="0" marL="0" rtl="0" algn="l">
              <a:spcBef>
                <a:spcPts val="0"/>
              </a:spcBef>
              <a:spcAft>
                <a:spcPts val="0"/>
              </a:spcAft>
              <a:buClr>
                <a:schemeClr val="dk1"/>
              </a:buClr>
              <a:buSzPts val="1100"/>
              <a:buFont typeface="Arial"/>
              <a:buNone/>
            </a:pPr>
            <a:r>
              <a:rPr lang="en-US"/>
              <a:t>a Key matrix, and a Value matrix — each of shape 4×64, where 4 is the number of input tokens</a:t>
            </a:r>
            <a:endParaRPr/>
          </a:p>
          <a:p>
            <a:pPr indent="0" lvl="0" marL="0" rtl="0" algn="l">
              <a:spcBef>
                <a:spcPts val="0"/>
              </a:spcBef>
              <a:spcAft>
                <a:spcPts val="0"/>
              </a:spcAft>
              <a:buClr>
                <a:schemeClr val="dk1"/>
              </a:buClr>
              <a:buSzPts val="1100"/>
              <a:buFont typeface="Arial"/>
              <a:buNone/>
            </a:pPr>
            <a:r>
              <a:rPr lang="en-US"/>
              <a:t>and 64 is the per-head dimension. You do Q times K-transposed, which is a 4×64 multiplied by</a:t>
            </a:r>
            <a:endParaRPr/>
          </a:p>
          <a:p>
            <a:pPr indent="0" lvl="0" marL="0" rtl="0" algn="l">
              <a:spcBef>
                <a:spcPts val="0"/>
              </a:spcBef>
              <a:spcAft>
                <a:spcPts val="0"/>
              </a:spcAft>
              <a:buClr>
                <a:schemeClr val="dk1"/>
              </a:buClr>
              <a:buSzPts val="1100"/>
              <a:buFont typeface="Arial"/>
              <a:buNone/>
            </a:pPr>
            <a:r>
              <a:rPr lang="en-US"/>
              <a:t>64×4 — a full matrix multiply. The output is a 4×4 attention score matrix, then scaled by</a:t>
            </a:r>
            <a:endParaRPr/>
          </a:p>
          <a:p>
            <a:pPr indent="0" lvl="0" marL="0" rtl="0" algn="l">
              <a:spcBef>
                <a:spcPts val="0"/>
              </a:spcBef>
              <a:spcAft>
                <a:spcPts val="0"/>
              </a:spcAft>
              <a:buClr>
                <a:schemeClr val="dk1"/>
              </a:buClr>
              <a:buSzPts val="1100"/>
              <a:buFont typeface="Arial"/>
              <a:buNone/>
            </a:pPr>
            <a:r>
              <a:rPr lang="en-US"/>
              <a:t>Values to get a 4×64 result.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important thing is: the Keys and Values get saved — that's the KV cache shown in the middle.</a:t>
            </a:r>
            <a:endParaRPr/>
          </a:p>
          <a:p>
            <a:pPr indent="0" lvl="0" marL="0" rtl="0" algn="l">
              <a:spcBef>
                <a:spcPts val="0"/>
              </a:spcBef>
              <a:spcAft>
                <a:spcPts val="0"/>
              </a:spcAft>
              <a:buClr>
                <a:schemeClr val="dk1"/>
              </a:buClr>
              <a:buSzPts val="1100"/>
              <a:buFont typeface="Arial"/>
              <a:buNone/>
            </a:pPr>
            <a:r>
              <a:rPr lang="en-US"/>
              <a:t>Every layer in the model generates and stores its K and V. This is done once, upfront, for all</a:t>
            </a:r>
            <a:endParaRPr/>
          </a:p>
          <a:p>
            <a:pPr indent="0" lvl="0" marL="0" rtl="0" algn="l">
              <a:spcBef>
                <a:spcPts val="0"/>
              </a:spcBef>
              <a:spcAft>
                <a:spcPts val="0"/>
              </a:spcAft>
              <a:buClr>
                <a:schemeClr val="dk1"/>
              </a:buClr>
              <a:buSzPts val="1100"/>
              <a:buFont typeface="Arial"/>
              <a:buNone/>
            </a:pPr>
            <a:r>
              <a:rPr lang="en-US"/>
              <a:t>input tokens in parallel. It's compute-heavy — a full GEMM — and the GPU handles it well.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DECODE PHASE — bottom right of the diagram.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Now the model generates the response, one token at a time. Say it's generating the 5th token.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Query is now just a single vector of size 1×64 — one token. But it must attend to all 4</a:t>
            </a:r>
            <a:endParaRPr/>
          </a:p>
          <a:p>
            <a:pPr indent="0" lvl="0" marL="0" rtl="0" algn="l">
              <a:spcBef>
                <a:spcPts val="0"/>
              </a:spcBef>
              <a:spcAft>
                <a:spcPts val="0"/>
              </a:spcAft>
              <a:buClr>
                <a:schemeClr val="dk1"/>
              </a:buClr>
              <a:buSzPts val="1100"/>
              <a:buFont typeface="Arial"/>
              <a:buNone/>
            </a:pPr>
            <a:r>
              <a:rPr lang="en-US"/>
              <a:t>previously cached Keys, so K-transposed is 64×4, and we do a 1×64 times 64×4 — that's a</a:t>
            </a:r>
            <a:endParaRPr/>
          </a:p>
          <a:p>
            <a:pPr indent="0" lvl="0" marL="0" rtl="0" algn="l">
              <a:spcBef>
                <a:spcPts val="0"/>
              </a:spcBef>
              <a:spcAft>
                <a:spcPts val="0"/>
              </a:spcAft>
              <a:buClr>
                <a:schemeClr val="dk1"/>
              </a:buClr>
              <a:buSzPts val="1100"/>
              <a:buFont typeface="Arial"/>
              <a:buNone/>
            </a:pPr>
            <a:r>
              <a:rPr lang="en-US"/>
              <a:t>matrix-vector product, not a matrix-matrix multiply.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And here's the critical part: to do this, the model must read the entire weight matrix from</a:t>
            </a:r>
            <a:endParaRPr/>
          </a:p>
          <a:p>
            <a:pPr indent="0" lvl="0" marL="0" rtl="0" algn="l">
              <a:spcBef>
                <a:spcPts val="0"/>
              </a:spcBef>
              <a:spcAft>
                <a:spcPts val="0"/>
              </a:spcAft>
              <a:buClr>
                <a:schemeClr val="dk1"/>
              </a:buClr>
              <a:buSzPts val="1100"/>
              <a:buFont typeface="Arial"/>
              <a:buNone/>
            </a:pPr>
            <a:r>
              <a:rPr lang="en-US"/>
              <a:t>memory — H×H weights per layer, where H is the hidden dimension. For Qwen3-4B, that's</a:t>
            </a:r>
            <a:endParaRPr/>
          </a:p>
          <a:p>
            <a:pPr indent="0" lvl="0" marL="0" rtl="0" algn="l">
              <a:spcBef>
                <a:spcPts val="0"/>
              </a:spcBef>
              <a:spcAft>
                <a:spcPts val="0"/>
              </a:spcAft>
              <a:buClr>
                <a:schemeClr val="dk1"/>
              </a:buClr>
              <a:buSzPts val="1100"/>
              <a:buFont typeface="Arial"/>
              <a:buNone/>
            </a:pPr>
            <a:r>
              <a:rPr lang="en-US"/>
              <a:t>roughly 9000×9000 elements in fp16. That's 2H² FLOPs — one multiply and one add per weight —</a:t>
            </a:r>
            <a:endParaRPr/>
          </a:p>
          <a:p>
            <a:pPr indent="0" lvl="0" marL="0" rtl="0" algn="l">
              <a:spcBef>
                <a:spcPts val="0"/>
              </a:spcBef>
              <a:spcAft>
                <a:spcPts val="0"/>
              </a:spcAft>
              <a:buClr>
                <a:schemeClr val="dk1"/>
              </a:buClr>
              <a:buSzPts val="1100"/>
              <a:buFont typeface="Arial"/>
              <a:buNone/>
            </a:pPr>
            <a:r>
              <a:rPr lang="en-US"/>
              <a:t>but also 2H² bytes — since each weight is 2 bytes in fp16. FLOPs equals bytes.</a:t>
            </a:r>
            <a:endParaRPr/>
          </a:p>
          <a:p>
            <a:pPr indent="0" lvl="0" marL="0" rtl="0" algn="l">
              <a:spcBef>
                <a:spcPts val="0"/>
              </a:spcBef>
              <a:spcAft>
                <a:spcPts val="0"/>
              </a:spcAft>
              <a:buClr>
                <a:schemeClr val="dk1"/>
              </a:buClr>
              <a:buSzPts val="1100"/>
              <a:buFont typeface="Arial"/>
              <a:buNone/>
            </a:pPr>
            <a:r>
              <a:rPr lang="en-US"/>
              <a:t>Arithmetic intensity = 1 FLOP per byte.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And this happens at every layer, every single token. Each new token requires reading the entire</a:t>
            </a:r>
            <a:endParaRPr/>
          </a:p>
          <a:p>
            <a:pPr indent="0" lvl="0" marL="0" rtl="0" algn="l">
              <a:spcBef>
                <a:spcPts val="0"/>
              </a:spcBef>
              <a:spcAft>
                <a:spcPts val="0"/>
              </a:spcAft>
              <a:buClr>
                <a:schemeClr val="dk1"/>
              </a:buClr>
              <a:buSzPts val="1100"/>
              <a:buFont typeface="Arial"/>
              <a:buNone/>
            </a:pPr>
            <a:r>
              <a:rPr lang="en-US"/>
              <a:t>model from memory. That is the bottleneck we are solving.</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d4f17fb299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d4f17fb29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Here's why decode is hard. At each decode step, we do 2H^2 FLOPs but also load 2H^2 bytes — one</a:t>
            </a:r>
            <a:endParaRPr/>
          </a:p>
          <a:p>
            <a:pPr indent="0" lvl="0" marL="0" rtl="0" algn="l">
              <a:spcBef>
                <a:spcPts val="0"/>
              </a:spcBef>
              <a:spcAft>
                <a:spcPts val="0"/>
              </a:spcAft>
              <a:buClr>
                <a:schemeClr val="dk1"/>
              </a:buClr>
              <a:buSzPts val="1100"/>
              <a:buFont typeface="Arial"/>
              <a:buNone/>
            </a:pPr>
            <a:r>
              <a:rPr lang="en-US"/>
              <a:t>for compute, one for the weight matrix. This gives an arithmetic intensity of exactly 1 FLOP per byte.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Looking at the roofline plot, that AI=1 falls below the ridge point of every device — both GPU and</a:t>
            </a:r>
            <a:endParaRPr/>
          </a:p>
          <a:p>
            <a:pPr indent="0" lvl="0" marL="0" rtl="0" algn="l">
              <a:spcBef>
                <a:spcPts val="0"/>
              </a:spcBef>
              <a:spcAft>
                <a:spcPts val="0"/>
              </a:spcAft>
              <a:buClr>
                <a:schemeClr val="dk1"/>
              </a:buClr>
              <a:buSzPts val="1100"/>
              <a:buFont typeface="Arial"/>
              <a:buNone/>
            </a:pPr>
            <a:r>
              <a:rPr lang="en-US"/>
              <a:t>CPU. That means decode is always bandwidth-bound, never compute-bound.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critical implication is this: tokens per second is proportional to memory bandwidth. And this</a:t>
            </a:r>
            <a:endParaRPr/>
          </a:p>
          <a:p>
            <a:pPr indent="0" lvl="0" marL="0" rtl="0" algn="l">
              <a:spcBef>
                <a:spcPts val="0"/>
              </a:spcBef>
              <a:spcAft>
                <a:spcPts val="0"/>
              </a:spcAft>
              <a:buClr>
                <a:schemeClr val="dk1"/>
              </a:buClr>
              <a:buSzPts val="1100"/>
              <a:buFont typeface="Arial"/>
              <a:buNone/>
            </a:pPr>
            <a:r>
              <a:rPr lang="en-US"/>
              <a:t>means CPU layers actually contribute real throughput — the CPU's DRAM bandwidth, while slower than</a:t>
            </a:r>
            <a:endParaRPr/>
          </a:p>
          <a:p>
            <a:pPr indent="0" lvl="0" marL="0" rtl="0" algn="l">
              <a:spcBef>
                <a:spcPts val="0"/>
              </a:spcBef>
              <a:spcAft>
                <a:spcPts val="0"/>
              </a:spcAft>
              <a:buClr>
                <a:schemeClr val="dk1"/>
              </a:buClr>
              <a:buSzPts val="1100"/>
              <a:buFont typeface="Arial"/>
              <a:buNone/>
            </a:pPr>
            <a:r>
              <a:rPr lang="en-US"/>
              <a:t>HBM, is not zero.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4f17fb299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d4f17fb29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So what do existing systems do? Let's look at the three main approaches.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vLLM and SGLang require the entire model to fit in GPU VRAM. When it doesn't, they simply OOM at</a:t>
            </a:r>
            <a:endParaRPr/>
          </a:p>
          <a:p>
            <a:pPr indent="0" lvl="0" marL="0" rtl="0" algn="l">
              <a:spcBef>
                <a:spcPts val="0"/>
              </a:spcBef>
              <a:spcAft>
                <a:spcPts val="0"/>
              </a:spcAft>
              <a:buClr>
                <a:schemeClr val="dk1"/>
              </a:buClr>
              <a:buSzPts val="1100"/>
              <a:buFont typeface="Arial"/>
              <a:buNone/>
            </a:pPr>
            <a:r>
              <a:rPr lang="en-US"/>
              <a:t>load time. They have no fallback.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Accelerate takes a different approach — it fills the GPU first, then spills remaining layers to CPU.</a:t>
            </a:r>
            <a:endParaRPr/>
          </a:p>
          <a:p>
            <a:pPr indent="0" lvl="0" marL="0" rtl="0" algn="l">
              <a:spcBef>
                <a:spcPts val="0"/>
              </a:spcBef>
              <a:spcAft>
                <a:spcPts val="0"/>
              </a:spcAft>
              <a:buClr>
                <a:schemeClr val="dk1"/>
              </a:buClr>
              <a:buSzPts val="1100"/>
              <a:buFont typeface="Arial"/>
              <a:buNone/>
            </a:pPr>
            <a:r>
              <a:rPr lang="en-US"/>
              <a:t>But it streams CPU-layer weights to the GPU every single token via Python hooks. This adds per-token</a:t>
            </a:r>
            <a:endParaRPr/>
          </a:p>
          <a:p>
            <a:pPr indent="0" lvl="0" marL="0" rtl="0" algn="l">
              <a:spcBef>
                <a:spcPts val="0"/>
              </a:spcBef>
              <a:spcAft>
                <a:spcPts val="0"/>
              </a:spcAft>
              <a:buClr>
                <a:schemeClr val="dk1"/>
              </a:buClr>
              <a:buSzPts val="1100"/>
              <a:buFont typeface="Arial"/>
              <a:buNone/>
            </a:pPr>
            <a:r>
              <a:rPr lang="en-US"/>
              <a:t>PCIe transfers plus hook overhead at every layer boundary. There's also no performance-aware</a:t>
            </a:r>
            <a:endParaRPr/>
          </a:p>
          <a:p>
            <a:pPr indent="0" lvl="0" marL="0" rtl="0" algn="l">
              <a:spcBef>
                <a:spcPts val="0"/>
              </a:spcBef>
              <a:spcAft>
                <a:spcPts val="0"/>
              </a:spcAft>
              <a:buClr>
                <a:schemeClr val="dk1"/>
              </a:buClr>
              <a:buSzPts val="1100"/>
              <a:buFont typeface="Arial"/>
              <a:buNone/>
            </a:pPr>
            <a:r>
              <a:rPr lang="en-US"/>
              <a:t>placement — it just fills greedily.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DeepSpeed puts all weights in CPU RAM and streams each layer to the GPU on demand, with async</a:t>
            </a:r>
            <a:endParaRPr/>
          </a:p>
          <a:p>
            <a:pPr indent="0" lvl="0" marL="0" rtl="0" algn="l">
              <a:spcBef>
                <a:spcPts val="0"/>
              </a:spcBef>
              <a:spcAft>
                <a:spcPts val="0"/>
              </a:spcAft>
              <a:buClr>
                <a:schemeClr val="dk1"/>
              </a:buClr>
              <a:buSzPts val="1100"/>
              <a:buFont typeface="Arial"/>
              <a:buNone/>
            </a:pPr>
            <a:r>
              <a:rPr lang="en-US"/>
              <a:t>prefetch. But the round-trip PCIe overhead per token adds up significantly.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All of these share a fundamental problem: weight movement happens at runtime, every token.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4f17fb299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d4f17fb29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This leads to the central insight of HELM. Why are these systems making placement decisions at runtime?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First, runtime placement can't make optimal decisions. If the model fails to load due to OOM, the</a:t>
            </a:r>
            <a:endParaRPr/>
          </a:p>
          <a:p>
            <a:pPr indent="0" lvl="0" marL="0" rtl="0" algn="l">
              <a:spcBef>
                <a:spcPts val="0"/>
              </a:spcBef>
              <a:spcAft>
                <a:spcPts val="0"/>
              </a:spcAft>
              <a:buClr>
                <a:schemeClr val="dk1"/>
              </a:buClr>
              <a:buSzPts val="1100"/>
              <a:buFont typeface="Arial"/>
              <a:buNone/>
            </a:pPr>
            <a:r>
              <a:rPr lang="en-US"/>
              <a:t>runtime never even gets a chance. And even when it runs, it has no joint view of CPU cost, GPU cost,</a:t>
            </a:r>
            <a:endParaRPr/>
          </a:p>
          <a:p>
            <a:pPr indent="0" lvl="0" marL="0" rtl="0" algn="l">
              <a:spcBef>
                <a:spcPts val="0"/>
              </a:spcBef>
              <a:spcAft>
                <a:spcPts val="0"/>
              </a:spcAft>
              <a:buClr>
                <a:schemeClr val="dk1"/>
              </a:buClr>
              <a:buSzPts val="1100"/>
              <a:buFont typeface="Arial"/>
              <a:buNone/>
            </a:pPr>
            <a:r>
              <a:rPr lang="en-US"/>
              <a:t>and PCIe transfer cost simultaneously.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Second — and this is important — all the inputs needed for optimal placement can be known</a:t>
            </a:r>
            <a:endParaRPr/>
          </a:p>
          <a:p>
            <a:pPr indent="0" lvl="0" marL="0" rtl="0" algn="l">
              <a:spcBef>
                <a:spcPts val="0"/>
              </a:spcBef>
              <a:spcAft>
                <a:spcPts val="0"/>
              </a:spcAft>
              <a:buClr>
                <a:schemeClr val="dk1"/>
              </a:buClr>
              <a:buSzPts val="1100"/>
              <a:buFont typeface="Arial"/>
              <a:buNone/>
            </a:pPr>
            <a:r>
              <a:rPr lang="en-US"/>
              <a:t>before a single token is generated. The model graph is symbolically traceable without loading weights.</a:t>
            </a:r>
            <a:endParaRPr/>
          </a:p>
          <a:p>
            <a:pPr indent="0" lvl="0" marL="0" rtl="0" algn="l">
              <a:spcBef>
                <a:spcPts val="0"/>
              </a:spcBef>
              <a:spcAft>
                <a:spcPts val="0"/>
              </a:spcAft>
              <a:buClr>
                <a:schemeClr val="dk1"/>
              </a:buClr>
              <a:buSzPts val="1100"/>
              <a:buFont typeface="Arial"/>
              <a:buNone/>
            </a:pPr>
            <a:r>
              <a:rPr lang="en-US"/>
              <a:t>Layer costs can be derived analytically. Hardware capabilities can be measured once at startup. And</a:t>
            </a:r>
            <a:endParaRPr/>
          </a:p>
          <a:p>
            <a:pPr indent="0" lvl="0" marL="0" rtl="0" algn="l">
              <a:spcBef>
                <a:spcPts val="0"/>
              </a:spcBef>
              <a:spcAft>
                <a:spcPts val="0"/>
              </a:spcAft>
              <a:buClr>
                <a:schemeClr val="dk1"/>
              </a:buClr>
              <a:buSzPts val="1100"/>
              <a:buFont typeface="Arial"/>
              <a:buNone/>
            </a:pPr>
            <a:r>
              <a:rPr lang="en-US"/>
              <a:t>the optimal split never changes across tokens.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Third, compile-time placement unlocks things that runtime simply cannot do: searching over all</a:t>
            </a:r>
            <a:endParaRPr/>
          </a:p>
          <a:p>
            <a:pPr indent="0" lvl="0" marL="0" rtl="0" algn="l">
              <a:spcBef>
                <a:spcPts val="0"/>
              </a:spcBef>
              <a:spcAft>
                <a:spcPts val="0"/>
              </a:spcAft>
              <a:buClr>
                <a:schemeClr val="dk1"/>
              </a:buClr>
              <a:buSzPts val="1100"/>
              <a:buFont typeface="Arial"/>
              <a:buNone/>
            </a:pPr>
            <a:r>
              <a:rPr lang="en-US"/>
              <a:t>possible CPU-GPU splits globally, loading weights to their assigned device once and keeping them</a:t>
            </a:r>
            <a:endParaRPr/>
          </a:p>
          <a:p>
            <a:pPr indent="0" lvl="0" marL="0" rtl="0" algn="l">
              <a:spcBef>
                <a:spcPts val="0"/>
              </a:spcBef>
              <a:spcAft>
                <a:spcPts val="0"/>
              </a:spcAft>
              <a:buClr>
                <a:schemeClr val="dk1"/>
              </a:buClr>
              <a:buSzPts val="1100"/>
              <a:buFont typeface="Arial"/>
              <a:buNone/>
            </a:pPr>
            <a:r>
              <a:rPr lang="en-US"/>
              <a:t>there, and restructuring the execution graph into static subgraphs that eliminate all runtime</a:t>
            </a:r>
            <a:endParaRPr/>
          </a:p>
          <a:p>
            <a:pPr indent="0" lvl="0" marL="0" rtl="0" algn="l">
              <a:spcBef>
                <a:spcPts val="0"/>
              </a:spcBef>
              <a:spcAft>
                <a:spcPts val="0"/>
              </a:spcAft>
              <a:buClr>
                <a:schemeClr val="dk1"/>
              </a:buClr>
              <a:buSzPts val="1100"/>
              <a:buFont typeface="Arial"/>
              <a:buNone/>
            </a:pPr>
            <a:r>
              <a:rPr lang="en-US"/>
              <a:t>dispatch overhead.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d4f17fb299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d4f17fb29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This brings us to HELM. HELM is a compiler and runtime system for heterogeneous LLM inference.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HELM compiler does three things. It traces the model's execution graph offline — no weight</a:t>
            </a:r>
            <a:endParaRPr/>
          </a:p>
          <a:p>
            <a:pPr indent="0" lvl="0" marL="0" rtl="0" algn="l">
              <a:spcBef>
                <a:spcPts val="0"/>
              </a:spcBef>
              <a:spcAft>
                <a:spcPts val="0"/>
              </a:spcAft>
              <a:buClr>
                <a:schemeClr val="dk1"/>
              </a:buClr>
              <a:buSzPts val="1100"/>
              <a:buFont typeface="Arial"/>
              <a:buNone/>
            </a:pPr>
            <a:r>
              <a:rPr lang="en-US"/>
              <a:t>loading required. It finds the optimal CPU-GPU layer partition using a hardware-aware cost model.</a:t>
            </a:r>
            <a:endParaRPr/>
          </a:p>
          <a:p>
            <a:pPr indent="0" lvl="0" marL="0" rtl="0" algn="l">
              <a:spcBef>
                <a:spcPts val="0"/>
              </a:spcBef>
              <a:spcAft>
                <a:spcPts val="0"/>
              </a:spcAft>
              <a:buClr>
                <a:schemeClr val="dk1"/>
              </a:buClr>
              <a:buSzPts val="1100"/>
              <a:buFont typeface="Arial"/>
              <a:buNone/>
            </a:pPr>
            <a:r>
              <a:rPr lang="en-US"/>
              <a:t>And it generates compiled execution graphs for both CPU and GPU.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At runtime, HELM executes these static graphs — one for the CPU, one for the GPU — with weights</a:t>
            </a:r>
            <a:endParaRPr/>
          </a:p>
          <a:p>
            <a:pPr indent="0" lvl="0" marL="0" rtl="0" algn="l">
              <a:spcBef>
                <a:spcPts val="0"/>
              </a:spcBef>
              <a:spcAft>
                <a:spcPts val="0"/>
              </a:spcAft>
              <a:buClr>
                <a:schemeClr val="dk1"/>
              </a:buClr>
              <a:buSzPts val="1100"/>
              <a:buFont typeface="Arial"/>
              <a:buNone/>
            </a:pPr>
            <a:r>
              <a:rPr lang="en-US"/>
              <a:t>pinned at their assigned devices. A KV Cache Manager handles paged KV allocation and, when</a:t>
            </a:r>
            <a:endParaRPr/>
          </a:p>
          <a:p>
            <a:pPr indent="0" lvl="0" marL="0" rtl="0" algn="l">
              <a:spcBef>
                <a:spcPts val="0"/>
              </a:spcBef>
              <a:spcAft>
                <a:spcPts val="0"/>
              </a:spcAft>
              <a:buClr>
                <a:schemeClr val="dk1"/>
              </a:buClr>
              <a:buSzPts val="1100"/>
              <a:buFont typeface="Arial"/>
              <a:buNone/>
            </a:pPr>
            <a:r>
              <a:rPr lang="en-US"/>
              <a:t>necessary, spills pages to CPU RAM.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result is a system where weights never move after startup, and the only thing crossing PCIe</a:t>
            </a:r>
            <a:endParaRPr/>
          </a:p>
          <a:p>
            <a:pPr indent="0" lvl="0" marL="0" rtl="0" algn="l">
              <a:spcBef>
                <a:spcPts val="0"/>
              </a:spcBef>
              <a:spcAft>
                <a:spcPts val="0"/>
              </a:spcAft>
              <a:buClr>
                <a:schemeClr val="dk1"/>
              </a:buClr>
              <a:buSzPts val="1100"/>
              <a:buFont typeface="Arial"/>
              <a:buNone/>
            </a:pPr>
            <a:r>
              <a:rPr lang="en-US"/>
              <a:t>each decode step is a single small activation tensor.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d4f17fb299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d4f17fb29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Let me walk through the compilation flow. It starts with a standard PyTorch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We use torch.fx to symbolically trace the model, which gives us the full compute graph without</a:t>
            </a:r>
            <a:endParaRPr/>
          </a:p>
          <a:p>
            <a:pPr indent="0" lvl="0" marL="0" rtl="0" algn="l">
              <a:spcBef>
                <a:spcPts val="0"/>
              </a:spcBef>
              <a:spcAft>
                <a:spcPts val="0"/>
              </a:spcAft>
              <a:buClr>
                <a:schemeClr val="dk1"/>
              </a:buClr>
              <a:buSzPts val="1100"/>
              <a:buFont typeface="Arial"/>
              <a:buNone/>
            </a:pPr>
            <a:r>
              <a:rPr lang="en-US"/>
              <a:t>loading any weights. Each node captures the operation type, target module, and argument structure.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We then run a compute analysis pass over this graph. For each linear layer, we compute FLOPs as</a:t>
            </a:r>
            <a:endParaRPr/>
          </a:p>
          <a:p>
            <a:pPr indent="0" lvl="0" marL="0" rtl="0" algn="l">
              <a:spcBef>
                <a:spcPts val="0"/>
              </a:spcBef>
              <a:spcAft>
                <a:spcPts val="0"/>
              </a:spcAft>
              <a:buClr>
                <a:schemeClr val="dk1"/>
              </a:buClr>
              <a:buSzPts val="1100"/>
              <a:buFont typeface="Arial"/>
              <a:buNone/>
            </a:pPr>
            <a:r>
              <a:rPr lang="en-US"/>
              <a:t>2 × rows × cols, parameter bytes as rows × cols × 2 for fp16, and the activation tensor size at</a:t>
            </a:r>
            <a:endParaRPr/>
          </a:p>
          <a:p>
            <a:pPr indent="0" lvl="0" marL="0" rtl="0" algn="l">
              <a:spcBef>
                <a:spcPts val="0"/>
              </a:spcBef>
              <a:spcAft>
                <a:spcPts val="0"/>
              </a:spcAft>
              <a:buClr>
                <a:schemeClr val="dk1"/>
              </a:buClr>
              <a:buSzPts val="1100"/>
              <a:buFont typeface="Arial"/>
              <a:buNone/>
            </a:pPr>
            <a:r>
              <a:rPr lang="en-US"/>
              <a:t>the output. This produces the HELM IR — one IRNode per operation — which contains everything the</a:t>
            </a:r>
            <a:endParaRPr/>
          </a:p>
          <a:p>
            <a:pPr indent="0" lvl="0" marL="0" rtl="0" algn="l">
              <a:spcBef>
                <a:spcPts val="0"/>
              </a:spcBef>
              <a:spcAft>
                <a:spcPts val="0"/>
              </a:spcAft>
              <a:buClr>
                <a:schemeClr val="dk1"/>
              </a:buClr>
              <a:buSzPts val="1100"/>
              <a:buFont typeface="Arial"/>
              <a:buNone/>
            </a:pPr>
            <a:r>
              <a:rPr lang="en-US"/>
              <a:t>cost model needs: flops, params, activation size, dtype.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is what makes the cost model possible — all of this is derived statically, before execution.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71a5642f9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71a5642f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  What we measure:                                                                         </a:t>
            </a:r>
            <a:endParaRPr/>
          </a:p>
          <a:p>
            <a:pPr indent="0" lvl="0" marL="0" rtl="0" algn="l">
              <a:spcBef>
                <a:spcPts val="0"/>
              </a:spcBef>
              <a:spcAft>
                <a:spcPts val="0"/>
              </a:spcAft>
              <a:buClr>
                <a:schemeClr val="dk1"/>
              </a:buClr>
              <a:buSzPts val="1100"/>
              <a:buFont typeface="Arial"/>
              <a:buNone/>
            </a:pPr>
            <a:r>
              <a:rPr lang="en-US"/>
              <a:t>  - CPU DRAM bandwidth — 64 MB tensor read on CPU                                          </a:t>
            </a:r>
            <a:endParaRPr/>
          </a:p>
          <a:p>
            <a:pPr indent="0" lvl="0" marL="0" rtl="0" algn="l">
              <a:spcBef>
                <a:spcPts val="0"/>
              </a:spcBef>
              <a:spcAft>
                <a:spcPts val="0"/>
              </a:spcAft>
              <a:buClr>
                <a:schemeClr val="dk1"/>
              </a:buClr>
              <a:buSzPts val="1100"/>
              <a:buFont typeface="Arial"/>
              <a:buNone/>
            </a:pPr>
            <a:r>
              <a:rPr lang="en-US"/>
              <a:t>  - GPU DRAM bandwidth — 64 MB tensor read on GPU                                          </a:t>
            </a:r>
            <a:endParaRPr/>
          </a:p>
          <a:p>
            <a:pPr indent="0" lvl="0" marL="0" rtl="0" algn="l">
              <a:spcBef>
                <a:spcPts val="0"/>
              </a:spcBef>
              <a:spcAft>
                <a:spcPts val="0"/>
              </a:spcAft>
              <a:buClr>
                <a:schemeClr val="dk1"/>
              </a:buClr>
              <a:buSzPts val="1100"/>
              <a:buFont typeface="Arial"/>
              <a:buNone/>
            </a:pPr>
            <a:r>
              <a:rPr lang="en-US"/>
              <a:t>  - PCIe bandwidth — 64 MB transfer CPU→GPU and GPU→CPU                                    </a:t>
            </a:r>
            <a:endParaRPr/>
          </a:p>
          <a:p>
            <a:pPr indent="0" lvl="0" marL="0" rtl="0" algn="l">
              <a:spcBef>
                <a:spcPts val="0"/>
              </a:spcBef>
              <a:spcAft>
                <a:spcPts val="0"/>
              </a:spcAft>
              <a:buClr>
                <a:schemeClr val="dk1"/>
              </a:buClr>
              <a:buSzPts val="1100"/>
              <a:buFont typeface="Arial"/>
              <a:buNone/>
            </a:pPr>
            <a:r>
              <a:rPr lang="en-US"/>
              <a:t>  - Effective FLOPS — timed GEMM on GPU and timed GEMV on CPU (decode regime)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  Why profile instead of using reported specs?              </a:t>
            </a:r>
            <a:endParaRPr/>
          </a:p>
          <a:p>
            <a:pPr indent="0" lvl="0" marL="0" rtl="0" algn="l">
              <a:spcBef>
                <a:spcPts val="0"/>
              </a:spcBef>
              <a:spcAft>
                <a:spcPts val="0"/>
              </a:spcAft>
              <a:buClr>
                <a:schemeClr val="dk1"/>
              </a:buClr>
              <a:buSzPts val="1100"/>
              <a:buFont typeface="Arial"/>
              <a:buNone/>
            </a:pPr>
            <a:r>
              <a:rPr lang="en-US"/>
              <a:t>  - Reported numbers are theoretical peak; actual sustained bandwidth and FLOPS are lower  </a:t>
            </a:r>
            <a:endParaRPr/>
          </a:p>
          <a:p>
            <a:pPr indent="0" lvl="0" marL="0" rtl="0" algn="l">
              <a:spcBef>
                <a:spcPts val="0"/>
              </a:spcBef>
              <a:spcAft>
                <a:spcPts val="0"/>
              </a:spcAft>
              <a:buClr>
                <a:schemeClr val="dk1"/>
              </a:buClr>
              <a:buSzPts val="1100"/>
              <a:buFont typeface="Arial"/>
              <a:buNone/>
            </a:pPr>
            <a:r>
              <a:rPr lang="en-US"/>
              <a:t>  and vary by system configuration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  Why 64 MB?                                                                               </a:t>
            </a:r>
            <a:endParaRPr/>
          </a:p>
          <a:p>
            <a:pPr indent="0" lvl="0" marL="0" rtl="0" algn="l">
              <a:spcBef>
                <a:spcPts val="0"/>
              </a:spcBef>
              <a:spcAft>
                <a:spcPts val="0"/>
              </a:spcAft>
              <a:buClr>
                <a:schemeClr val="dk1"/>
              </a:buClr>
              <a:buSzPts val="1100"/>
              <a:buFont typeface="Arial"/>
              <a:buNone/>
            </a:pPr>
            <a:r>
              <a:rPr lang="en-US"/>
              <a:t>  - Large enough that DRAM bandwidth saturates (avoids cache effects) but small enough that</a:t>
            </a:r>
            <a:endParaRPr/>
          </a:p>
          <a:p>
            <a:pPr indent="0" lvl="0" marL="0" rtl="0" algn="l">
              <a:spcBef>
                <a:spcPts val="0"/>
              </a:spcBef>
              <a:spcAft>
                <a:spcPts val="0"/>
              </a:spcAft>
              <a:buClr>
                <a:schemeClr val="dk1"/>
              </a:buClr>
              <a:buSzPts val="1100"/>
              <a:buFont typeface="Arial"/>
              <a:buNone/>
            </a:pPr>
            <a:r>
              <a:rPr lang="en-US"/>
              <a:t>   it completes quickly at startup                                                         </a:t>
            </a:r>
            <a:endParaRPr/>
          </a:p>
          <a:p>
            <a:pPr indent="0" lvl="0" marL="0" rtl="0" algn="l">
              <a:spcBef>
                <a:spcPts val="0"/>
              </a:spcBef>
              <a:spcAft>
                <a:spcPts val="0"/>
              </a:spcAft>
              <a:buClr>
                <a:schemeClr val="dk1"/>
              </a:buClr>
              <a:buSzPts val="1100"/>
              <a:buFont typeface="Arial"/>
              <a:buNone/>
            </a:pPr>
            <a:r>
              <a:rPr lang="en-US"/>
              <a:t>  - Represents the working set size of a typical transformer layer weight matrix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2"/>
          <p:cNvSpPr txBox="1"/>
          <p:nvPr>
            <p:ph type="ctrTitle"/>
          </p:nvPr>
        </p:nvSpPr>
        <p:spPr>
          <a:xfrm>
            <a:off x="920416" y="1449514"/>
            <a:ext cx="10351200" cy="11517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Lato Black"/>
              <a:buNone/>
              <a:defRPr b="0" i="0" sz="6000" u="none" cap="none" strike="noStrike">
                <a:solidFill>
                  <a:srgbClr val="000000"/>
                </a:solidFill>
                <a:latin typeface="Lato Black"/>
                <a:ea typeface="Lato Black"/>
                <a:cs typeface="Lato Black"/>
                <a:sym typeface="Lato Blac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2"/>
          <p:cNvSpPr txBox="1"/>
          <p:nvPr>
            <p:ph idx="1" type="subTitle"/>
          </p:nvPr>
        </p:nvSpPr>
        <p:spPr>
          <a:xfrm>
            <a:off x="1524000" y="2699731"/>
            <a:ext cx="9144000" cy="5511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sz="3200">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txBox="1"/>
          <p:nvPr>
            <p:ph idx="2" type="body"/>
          </p:nvPr>
        </p:nvSpPr>
        <p:spPr>
          <a:xfrm>
            <a:off x="3361531" y="3408595"/>
            <a:ext cx="5469000" cy="365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1"/>
          <p:cNvSpPr txBox="1"/>
          <p:nvPr>
            <p:ph type="title"/>
          </p:nvPr>
        </p:nvSpPr>
        <p:spPr>
          <a:xfrm>
            <a:off x="1052421" y="146057"/>
            <a:ext cx="5692800" cy="4945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a:buNone/>
              <a:defRPr b="0" i="0" sz="40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9" name="Shape 89"/>
        <p:cNvGrpSpPr/>
        <p:nvPr/>
      </p:nvGrpSpPr>
      <p:grpSpPr>
        <a:xfrm>
          <a:off x="0" y="0"/>
          <a:ext cx="0" cy="0"/>
          <a:chOff x="0" y="0"/>
          <a:chExt cx="0" cy="0"/>
        </a:xfrm>
      </p:grpSpPr>
      <p:sp>
        <p:nvSpPr>
          <p:cNvPr id="90" name="Google Shape;90;p12"/>
          <p:cNvSpPr txBox="1"/>
          <p:nvPr>
            <p:ph type="ctrTitle"/>
          </p:nvPr>
        </p:nvSpPr>
        <p:spPr>
          <a:xfrm>
            <a:off x="920416" y="1449514"/>
            <a:ext cx="10351200" cy="11517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Lato Black"/>
              <a:buNone/>
              <a:defRPr b="0" i="0" sz="6000" u="none" cap="none" strike="noStrike">
                <a:solidFill>
                  <a:srgbClr val="000000"/>
                </a:solidFill>
                <a:latin typeface="Lato Black"/>
                <a:ea typeface="Lato Black"/>
                <a:cs typeface="Lato Black"/>
                <a:sym typeface="Lato Blac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p12"/>
          <p:cNvSpPr txBox="1"/>
          <p:nvPr>
            <p:ph idx="1" type="subTitle"/>
          </p:nvPr>
        </p:nvSpPr>
        <p:spPr>
          <a:xfrm>
            <a:off x="1524000" y="2699731"/>
            <a:ext cx="9144000" cy="5511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sz="3200">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2" name="Google Shape;92;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2"/>
          <p:cNvSpPr txBox="1"/>
          <p:nvPr>
            <p:ph idx="2" type="body"/>
          </p:nvPr>
        </p:nvSpPr>
        <p:spPr>
          <a:xfrm>
            <a:off x="3361531" y="3408595"/>
            <a:ext cx="5469000" cy="365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txBox="1"/>
          <p:nvPr>
            <p:ph idx="1" type="body"/>
          </p:nvPr>
        </p:nvSpPr>
        <p:spPr>
          <a:xfrm>
            <a:off x="838200" y="1253400"/>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type="title"/>
          </p:nvPr>
        </p:nvSpPr>
        <p:spPr>
          <a:xfrm>
            <a:off x="1052421" y="146057"/>
            <a:ext cx="5692800" cy="4945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a:buNone/>
              <a:defRPr b="0" i="0" sz="40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3"/>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pic>
        <p:nvPicPr>
          <p:cNvPr id="27" name="Google Shape;27;p3"/>
          <p:cNvPicPr preferRelativeResize="0"/>
          <p:nvPr/>
        </p:nvPicPr>
        <p:blipFill rotWithShape="1">
          <a:blip r:embed="rId2">
            <a:alphaModFix/>
          </a:blip>
          <a:srcRect b="0" l="0" r="0" t="0"/>
          <a:stretch/>
        </p:blipFill>
        <p:spPr>
          <a:xfrm>
            <a:off x="43130" y="136266"/>
            <a:ext cx="914400" cy="514350"/>
          </a:xfrm>
          <a:prstGeom prst="rect">
            <a:avLst/>
          </a:prstGeom>
          <a:noFill/>
          <a:ln>
            <a:noFill/>
          </a:ln>
        </p:spPr>
      </p:pic>
      <p:pic>
        <p:nvPicPr>
          <p:cNvPr id="28" name="Google Shape;28;p3" title="RectLogo_transparent.png"/>
          <p:cNvPicPr preferRelativeResize="0"/>
          <p:nvPr/>
        </p:nvPicPr>
        <p:blipFill rotWithShape="1">
          <a:blip r:embed="rId3">
            <a:alphaModFix/>
          </a:blip>
          <a:srcRect b="0" l="0" r="0" t="0"/>
          <a:stretch/>
        </p:blipFill>
        <p:spPr>
          <a:xfrm>
            <a:off x="10581654" y="173862"/>
            <a:ext cx="1391892" cy="439725"/>
          </a:xfrm>
          <a:prstGeom prst="rect">
            <a:avLst/>
          </a:prstGeom>
          <a:noFill/>
          <a:ln>
            <a:noFill/>
          </a:ln>
        </p:spPr>
      </p:pic>
      <p:cxnSp>
        <p:nvCxnSpPr>
          <p:cNvPr id="29" name="Google Shape;29;p3"/>
          <p:cNvCxnSpPr/>
          <p:nvPr/>
        </p:nvCxnSpPr>
        <p:spPr>
          <a:xfrm>
            <a:off x="0" y="801800"/>
            <a:ext cx="12192000" cy="0"/>
          </a:xfrm>
          <a:prstGeom prst="straightConnector1">
            <a:avLst/>
          </a:prstGeom>
          <a:noFill/>
          <a:ln cap="flat" cmpd="sng" w="19050">
            <a:solidFill>
              <a:srgbClr val="05225C"/>
            </a:solidFill>
            <a:prstDash val="solid"/>
            <a:round/>
            <a:headEnd len="sm" w="sm" type="none"/>
            <a:tailEnd len="sm" w="sm" type="none"/>
          </a:ln>
        </p:spPr>
      </p:cxnSp>
      <p:cxnSp>
        <p:nvCxnSpPr>
          <p:cNvPr id="30" name="Google Shape;30;p3"/>
          <p:cNvCxnSpPr/>
          <p:nvPr/>
        </p:nvCxnSpPr>
        <p:spPr>
          <a:xfrm>
            <a:off x="0" y="833436"/>
            <a:ext cx="12192000" cy="0"/>
          </a:xfrm>
          <a:prstGeom prst="straightConnector1">
            <a:avLst/>
          </a:prstGeom>
          <a:noFill/>
          <a:ln cap="flat" cmpd="sng" w="19050">
            <a:solidFill>
              <a:srgbClr val="05225C"/>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type="ctrTitle"/>
          </p:nvPr>
        </p:nvSpPr>
        <p:spPr>
          <a:xfrm>
            <a:off x="920416" y="2001878"/>
            <a:ext cx="10351200" cy="11517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Lato Black"/>
              <a:buNone/>
              <a:defRPr b="0" i="0" sz="6000" u="none" cap="none" strike="noStrike">
                <a:solidFill>
                  <a:srgbClr val="000000"/>
                </a:solidFill>
                <a:latin typeface="Lato Black"/>
                <a:ea typeface="Lato Black"/>
                <a:cs typeface="Lato Black"/>
                <a:sym typeface="Lato Blac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4"/>
          <p:cNvSpPr txBox="1"/>
          <p:nvPr>
            <p:ph idx="1" type="subTitle"/>
          </p:nvPr>
        </p:nvSpPr>
        <p:spPr>
          <a:xfrm>
            <a:off x="1524000" y="3241152"/>
            <a:ext cx="9144000" cy="5511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sz="3200">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4"/>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5"/>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sp>
        <p:nvSpPr>
          <p:cNvPr id="44" name="Google Shape;44;p5"/>
          <p:cNvSpPr txBox="1"/>
          <p:nvPr>
            <p:ph type="title"/>
          </p:nvPr>
        </p:nvSpPr>
        <p:spPr>
          <a:xfrm>
            <a:off x="1052421" y="146057"/>
            <a:ext cx="5692800" cy="4945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a:buNone/>
              <a:defRPr b="0" i="0" sz="40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5" name="Shape 45"/>
        <p:cNvGrpSpPr/>
        <p:nvPr/>
      </p:nvGrpSpPr>
      <p:grpSpPr>
        <a:xfrm>
          <a:off x="0" y="0"/>
          <a:ext cx="0" cy="0"/>
          <a:chOff x="0" y="0"/>
          <a:chExt cx="0" cy="0"/>
        </a:xfrm>
      </p:grpSpPr>
      <p:sp>
        <p:nvSpPr>
          <p:cNvPr id="46" name="Google Shape;46;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6"/>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sp>
        <p:nvSpPr>
          <p:cNvPr id="54" name="Google Shape;54;p6"/>
          <p:cNvSpPr txBox="1"/>
          <p:nvPr>
            <p:ph type="title"/>
          </p:nvPr>
        </p:nvSpPr>
        <p:spPr>
          <a:xfrm>
            <a:off x="1052421" y="146057"/>
            <a:ext cx="5692800" cy="4945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a:buNone/>
              <a:defRPr b="0" i="0" sz="40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5" name="Shape 55"/>
        <p:cNvGrpSpPr/>
        <p:nvPr/>
      </p:nvGrpSpPr>
      <p:grpSpPr>
        <a:xfrm>
          <a:off x="0" y="0"/>
          <a:ext cx="0" cy="0"/>
          <a:chOff x="0" y="0"/>
          <a:chExt cx="0" cy="0"/>
        </a:xfrm>
      </p:grpSpPr>
      <p:sp>
        <p:nvSpPr>
          <p:cNvPr id="56" name="Google Shape;56;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7"/>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sp>
        <p:nvSpPr>
          <p:cNvPr id="60" name="Google Shape;60;p7"/>
          <p:cNvSpPr txBox="1"/>
          <p:nvPr>
            <p:ph type="title"/>
          </p:nvPr>
        </p:nvSpPr>
        <p:spPr>
          <a:xfrm>
            <a:off x="1052421" y="146057"/>
            <a:ext cx="5692800" cy="4945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a:buNone/>
              <a:defRPr b="0" i="0" sz="40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8"/>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sp>
        <p:nvSpPr>
          <p:cNvPr id="66" name="Google Shape;66;p8"/>
          <p:cNvSpPr txBox="1"/>
          <p:nvPr>
            <p:ph type="title"/>
          </p:nvPr>
        </p:nvSpPr>
        <p:spPr>
          <a:xfrm>
            <a:off x="1052421" y="146057"/>
            <a:ext cx="5692800" cy="4945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a:buNone/>
              <a:defRPr b="0" i="0" sz="40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7" name="Shape 67"/>
        <p:cNvGrpSpPr/>
        <p:nvPr/>
      </p:nvGrpSpPr>
      <p:grpSpPr>
        <a:xfrm>
          <a:off x="0" y="0"/>
          <a:ext cx="0" cy="0"/>
          <a:chOff x="0" y="0"/>
          <a:chExt cx="0" cy="0"/>
        </a:xfrm>
      </p:grpSpPr>
      <p:sp>
        <p:nvSpPr>
          <p:cNvPr id="68" name="Google Shape;68;p9"/>
          <p:cNvSpPr txBox="1"/>
          <p:nvPr>
            <p:ph idx="1" type="body"/>
          </p:nvPr>
        </p:nvSpPr>
        <p:spPr>
          <a:xfrm>
            <a:off x="5141343" y="957531"/>
            <a:ext cx="6464237" cy="521460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9"/>
          <p:cNvSpPr txBox="1"/>
          <p:nvPr>
            <p:ph idx="2" type="body"/>
          </p:nvPr>
        </p:nvSpPr>
        <p:spPr>
          <a:xfrm>
            <a:off x="684513" y="153415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3709737" y="6356349"/>
            <a:ext cx="4772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886238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9"/>
          <p:cNvSpPr txBox="1"/>
          <p:nvPr>
            <p:ph type="title"/>
          </p:nvPr>
        </p:nvSpPr>
        <p:spPr>
          <a:xfrm>
            <a:off x="948755" y="71125"/>
            <a:ext cx="3932100" cy="5993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Lato"/>
              <a:buNone/>
              <a:defRPr b="0" i="0" sz="28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9"/>
          <p:cNvSpPr txBox="1"/>
          <p:nvPr>
            <p:ph idx="3" type="body"/>
          </p:nvPr>
        </p:nvSpPr>
        <p:spPr>
          <a:xfrm>
            <a:off x="682925" y="957531"/>
            <a:ext cx="3932100" cy="4845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atin typeface="Lato"/>
                <a:ea typeface="Lato"/>
                <a:cs typeface="Lato"/>
                <a:sym typeface="La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9"/>
          <p:cNvSpPr txBox="1"/>
          <p:nvPr/>
        </p:nvSpPr>
        <p:spPr>
          <a:xfrm>
            <a:off x="11650894" y="6447034"/>
            <a:ext cx="541200" cy="243900"/>
          </a:xfrm>
          <a:prstGeom prst="rect">
            <a:avLst/>
          </a:prstGeom>
          <a:solidFill>
            <a:srgbClr val="001A51"/>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Lato Black"/>
                <a:ea typeface="Lato Black"/>
                <a:cs typeface="Lato Black"/>
                <a:sym typeface="Lato Black"/>
              </a:rPr>
              <a:t>‹#›</a:t>
            </a:fld>
            <a:endParaRPr b="0" i="0" sz="1600" u="none" cap="none" strike="noStrike">
              <a:solidFill>
                <a:schemeClr val="lt1"/>
              </a:solidFill>
              <a:latin typeface="Lato Black"/>
              <a:ea typeface="Lato Black"/>
              <a:cs typeface="Lato Black"/>
              <a:sym typeface="Lato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0"/>
          <p:cNvSpPr/>
          <p:nvPr>
            <p:ph idx="2" type="pic"/>
          </p:nvPr>
        </p:nvSpPr>
        <p:spPr>
          <a:xfrm>
            <a:off x="5183188" y="987425"/>
            <a:ext cx="6172200" cy="4873500"/>
          </a:xfrm>
          <a:prstGeom prst="rect">
            <a:avLst/>
          </a:prstGeom>
          <a:noFill/>
          <a:ln>
            <a:noFill/>
          </a:ln>
        </p:spPr>
      </p:sp>
      <p:sp>
        <p:nvSpPr>
          <p:cNvPr id="78" name="Google Shape;78;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0"/>
          <p:cNvSpPr txBox="1"/>
          <p:nvPr>
            <p:ph type="title"/>
          </p:nvPr>
        </p:nvSpPr>
        <p:spPr>
          <a:xfrm>
            <a:off x="948755" y="71125"/>
            <a:ext cx="3932100" cy="5993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Lato"/>
              <a:buNone/>
              <a:defRPr b="0" i="0" sz="28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 name="Google Shape;7;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1">
            <a:alphaModFix/>
          </a:blip>
          <a:srcRect b="0" l="0" r="0" t="0"/>
          <a:stretch/>
        </p:blipFill>
        <p:spPr>
          <a:xfrm>
            <a:off x="43130" y="136266"/>
            <a:ext cx="914400" cy="514350"/>
          </a:xfrm>
          <a:prstGeom prst="rect">
            <a:avLst/>
          </a:prstGeom>
          <a:noFill/>
          <a:ln>
            <a:noFill/>
          </a:ln>
        </p:spPr>
      </p:pic>
      <p:pic>
        <p:nvPicPr>
          <p:cNvPr id="11" name="Google Shape;11;p1" title="RectLogo_transparent.png"/>
          <p:cNvPicPr preferRelativeResize="0"/>
          <p:nvPr/>
        </p:nvPicPr>
        <p:blipFill rotWithShape="1">
          <a:blip r:embed="rId2">
            <a:alphaModFix/>
          </a:blip>
          <a:srcRect b="0" l="0" r="0" t="0"/>
          <a:stretch/>
        </p:blipFill>
        <p:spPr>
          <a:xfrm>
            <a:off x="10581654" y="173862"/>
            <a:ext cx="1391892" cy="439725"/>
          </a:xfrm>
          <a:prstGeom prst="rect">
            <a:avLst/>
          </a:prstGeom>
          <a:noFill/>
          <a:ln>
            <a:noFill/>
          </a:ln>
        </p:spPr>
      </p:pic>
      <p:cxnSp>
        <p:nvCxnSpPr>
          <p:cNvPr id="12" name="Google Shape;12;p1"/>
          <p:cNvCxnSpPr/>
          <p:nvPr/>
        </p:nvCxnSpPr>
        <p:spPr>
          <a:xfrm>
            <a:off x="0" y="801800"/>
            <a:ext cx="12192000" cy="0"/>
          </a:xfrm>
          <a:prstGeom prst="straightConnector1">
            <a:avLst/>
          </a:prstGeom>
          <a:noFill/>
          <a:ln cap="flat" cmpd="sng" w="19050">
            <a:solidFill>
              <a:srgbClr val="05225C"/>
            </a:solidFill>
            <a:prstDash val="solid"/>
            <a:round/>
            <a:headEnd len="sm" w="sm" type="none"/>
            <a:tailEnd len="sm" w="sm" type="none"/>
          </a:ln>
        </p:spPr>
      </p:cxnSp>
      <p:cxnSp>
        <p:nvCxnSpPr>
          <p:cNvPr id="13" name="Google Shape;13;p1"/>
          <p:cNvCxnSpPr/>
          <p:nvPr/>
        </p:nvCxnSpPr>
        <p:spPr>
          <a:xfrm>
            <a:off x="0" y="833436"/>
            <a:ext cx="12192000" cy="0"/>
          </a:xfrm>
          <a:prstGeom prst="straightConnector1">
            <a:avLst/>
          </a:prstGeom>
          <a:noFill/>
          <a:ln cap="flat" cmpd="sng" w="19050">
            <a:solidFill>
              <a:srgbClr val="05225C"/>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3"/>
          <p:cNvSpPr txBox="1"/>
          <p:nvPr>
            <p:ph type="ctrTitle"/>
          </p:nvPr>
        </p:nvSpPr>
        <p:spPr>
          <a:xfrm>
            <a:off x="920400" y="2042527"/>
            <a:ext cx="10351200" cy="148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Lato Black"/>
              <a:buNone/>
            </a:pPr>
            <a:r>
              <a:rPr b="1" lang="en-US" sz="3200">
                <a:latin typeface="Arial"/>
                <a:ea typeface="Arial"/>
                <a:cs typeface="Arial"/>
                <a:sym typeface="Arial"/>
              </a:rPr>
              <a:t>HELM: </a:t>
            </a:r>
            <a:r>
              <a:rPr lang="en-US" sz="3200">
                <a:latin typeface="Arial"/>
                <a:ea typeface="Arial"/>
                <a:cs typeface="Arial"/>
                <a:sym typeface="Arial"/>
              </a:rPr>
              <a:t>Compiler-Guided Heterogeneous Execution for Large Language Models on Memory-Constrained Systems</a:t>
            </a:r>
            <a:endParaRPr sz="3200">
              <a:latin typeface="Arial"/>
              <a:ea typeface="Arial"/>
              <a:cs typeface="Arial"/>
              <a:sym typeface="Arial"/>
            </a:endParaRPr>
          </a:p>
        </p:txBody>
      </p:sp>
      <p:sp>
        <p:nvSpPr>
          <p:cNvPr id="101" name="Google Shape;101;p13"/>
          <p:cNvSpPr txBox="1"/>
          <p:nvPr>
            <p:ph idx="1" type="subTitle"/>
          </p:nvPr>
        </p:nvSpPr>
        <p:spPr>
          <a:xfrm>
            <a:off x="1412825" y="3765442"/>
            <a:ext cx="9144000" cy="551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2400">
                <a:latin typeface="Arial"/>
                <a:ea typeface="Arial"/>
                <a:cs typeface="Arial"/>
                <a:sym typeface="Arial"/>
              </a:rPr>
              <a:t>Presented By : </a:t>
            </a:r>
            <a:r>
              <a:rPr lang="en-US" sz="2500">
                <a:latin typeface="Arial"/>
                <a:ea typeface="Arial"/>
                <a:cs typeface="Arial"/>
                <a:sym typeface="Arial"/>
              </a:rPr>
              <a:t>Shashwat Pandey</a:t>
            </a:r>
            <a:endParaRPr sz="2500">
              <a:latin typeface="Arial"/>
              <a:ea typeface="Arial"/>
              <a:cs typeface="Arial"/>
              <a:sym typeface="Arial"/>
            </a:endParaRPr>
          </a:p>
        </p:txBody>
      </p:sp>
      <p:sp>
        <p:nvSpPr>
          <p:cNvPr id="102" name="Google Shape;102;p13"/>
          <p:cNvSpPr txBox="1"/>
          <p:nvPr/>
        </p:nvSpPr>
        <p:spPr>
          <a:xfrm>
            <a:off x="4270050" y="978325"/>
            <a:ext cx="3651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highlight>
                  <a:schemeClr val="lt1"/>
                </a:highlight>
              </a:rPr>
              <a:t>Master's Thesis Defense​</a:t>
            </a:r>
            <a:endParaRPr>
              <a:highlight>
                <a:schemeClr val="lt1"/>
              </a:highlight>
            </a:endParaRPr>
          </a:p>
        </p:txBody>
      </p:sp>
      <p:sp>
        <p:nvSpPr>
          <p:cNvPr id="103" name="Google Shape;103;p13"/>
          <p:cNvSpPr txBox="1"/>
          <p:nvPr/>
        </p:nvSpPr>
        <p:spPr>
          <a:xfrm>
            <a:off x="4484825" y="4552650"/>
            <a:ext cx="3000000" cy="1908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000" u="sng">
                <a:solidFill>
                  <a:schemeClr val="dk1"/>
                </a:solidFill>
                <a:highlight>
                  <a:schemeClr val="lt1"/>
                </a:highlight>
              </a:rPr>
              <a:t>Thesis Committee</a:t>
            </a:r>
            <a:r>
              <a:rPr lang="en-US" sz="2000" u="sng">
                <a:solidFill>
                  <a:schemeClr val="dk1"/>
                </a:solidFill>
                <a:highlight>
                  <a:schemeClr val="lt1"/>
                </a:highlight>
              </a:rPr>
              <a:t> :</a:t>
            </a:r>
            <a:r>
              <a:rPr lang="en-US" sz="2000">
                <a:solidFill>
                  <a:schemeClr val="dk1"/>
                </a:solidFill>
                <a:highlight>
                  <a:schemeClr val="lt1"/>
                </a:highlight>
              </a:rPr>
              <a:t>​</a:t>
            </a:r>
            <a:endParaRPr sz="2000">
              <a:solidFill>
                <a:schemeClr val="dk1"/>
              </a:solidFill>
              <a:highlight>
                <a:schemeClr val="lt1"/>
              </a:highlight>
            </a:endParaRPr>
          </a:p>
          <a:p>
            <a:pPr indent="0" lvl="0" marL="0" rtl="0" algn="ctr">
              <a:lnSpc>
                <a:spcPct val="115000"/>
              </a:lnSpc>
              <a:spcBef>
                <a:spcPts val="0"/>
              </a:spcBef>
              <a:spcAft>
                <a:spcPts val="0"/>
              </a:spcAft>
              <a:buNone/>
            </a:pPr>
            <a:r>
              <a:rPr lang="en-US" sz="2000">
                <a:solidFill>
                  <a:schemeClr val="dk1"/>
                </a:solidFill>
                <a:highlight>
                  <a:schemeClr val="lt1"/>
                </a:highlight>
              </a:rPr>
              <a:t>​</a:t>
            </a:r>
            <a:endParaRPr sz="2000">
              <a:solidFill>
                <a:schemeClr val="dk1"/>
              </a:solidFill>
              <a:highlight>
                <a:schemeClr val="lt1"/>
              </a:highlight>
            </a:endParaRPr>
          </a:p>
          <a:p>
            <a:pPr indent="0" lvl="0" marL="0" rtl="0" algn="ctr">
              <a:lnSpc>
                <a:spcPct val="115000"/>
              </a:lnSpc>
              <a:spcBef>
                <a:spcPts val="0"/>
              </a:spcBef>
              <a:spcAft>
                <a:spcPts val="0"/>
              </a:spcAft>
              <a:buNone/>
            </a:pPr>
            <a:r>
              <a:rPr lang="en-US" sz="2000">
                <a:solidFill>
                  <a:schemeClr val="dk1"/>
                </a:solidFill>
                <a:highlight>
                  <a:schemeClr val="lt1"/>
                </a:highlight>
              </a:rPr>
              <a:t>Dr. Aviral Shrivastava​</a:t>
            </a:r>
            <a:endParaRPr sz="2000">
              <a:solidFill>
                <a:schemeClr val="dk1"/>
              </a:solidFill>
              <a:highlight>
                <a:schemeClr val="lt1"/>
              </a:highlight>
            </a:endParaRPr>
          </a:p>
          <a:p>
            <a:pPr indent="0" lvl="0" marL="0" rtl="0" algn="ctr">
              <a:lnSpc>
                <a:spcPct val="115000"/>
              </a:lnSpc>
              <a:spcBef>
                <a:spcPts val="0"/>
              </a:spcBef>
              <a:spcAft>
                <a:spcPts val="0"/>
              </a:spcAft>
              <a:buNone/>
            </a:pPr>
            <a:r>
              <a:rPr lang="en-US" sz="2000">
                <a:solidFill>
                  <a:schemeClr val="dk1"/>
                </a:solidFill>
                <a:highlight>
                  <a:schemeClr val="lt1"/>
                </a:highlight>
              </a:rPr>
              <a:t>Dr. Aman Arora​</a:t>
            </a:r>
            <a:endParaRPr sz="2000">
              <a:solidFill>
                <a:schemeClr val="dk1"/>
              </a:solidFill>
              <a:highlight>
                <a:schemeClr val="lt1"/>
              </a:highlight>
            </a:endParaRPr>
          </a:p>
          <a:p>
            <a:pPr indent="0" lvl="0" marL="0" rtl="0" algn="ctr">
              <a:lnSpc>
                <a:spcPct val="115000"/>
              </a:lnSpc>
              <a:spcBef>
                <a:spcPts val="0"/>
              </a:spcBef>
              <a:spcAft>
                <a:spcPts val="0"/>
              </a:spcAft>
              <a:buNone/>
            </a:pPr>
            <a:r>
              <a:rPr lang="en-US" sz="2000">
                <a:solidFill>
                  <a:schemeClr val="dk1"/>
                </a:solidFill>
                <a:highlight>
                  <a:schemeClr val="lt1"/>
                </a:highlight>
              </a:rPr>
              <a:t>Dr. Vidya Chhabria​</a:t>
            </a:r>
            <a:endParaRPr sz="2000">
              <a:solidFill>
                <a:schemeClr val="dk1"/>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pic>
        <p:nvPicPr>
          <p:cNvPr id="203" name="Google Shape;203;p22"/>
          <p:cNvPicPr preferRelativeResize="0"/>
          <p:nvPr/>
        </p:nvPicPr>
        <p:blipFill>
          <a:blip r:embed="rId3">
            <a:alphaModFix/>
          </a:blip>
          <a:stretch>
            <a:fillRect/>
          </a:stretch>
        </p:blipFill>
        <p:spPr>
          <a:xfrm>
            <a:off x="4729359" y="3031850"/>
            <a:ext cx="7436802" cy="3673751"/>
          </a:xfrm>
          <a:prstGeom prst="rect">
            <a:avLst/>
          </a:prstGeom>
          <a:noFill/>
          <a:ln>
            <a:noFill/>
          </a:ln>
        </p:spPr>
      </p:pic>
      <p:sp>
        <p:nvSpPr>
          <p:cNvPr id="204" name="Google Shape;204;p22"/>
          <p:cNvSpPr txBox="1"/>
          <p:nvPr>
            <p:ph type="title"/>
          </p:nvPr>
        </p:nvSpPr>
        <p:spPr>
          <a:xfrm>
            <a:off x="1052428" y="146050"/>
            <a:ext cx="95154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200"/>
              <a:t>Building the Cost Model</a:t>
            </a:r>
            <a:endParaRPr sz="2200"/>
          </a:p>
        </p:txBody>
      </p:sp>
      <p:sp>
        <p:nvSpPr>
          <p:cNvPr id="205" name="Google Shape;205;p22"/>
          <p:cNvSpPr txBox="1"/>
          <p:nvPr/>
        </p:nvSpPr>
        <p:spPr>
          <a:xfrm>
            <a:off x="342900" y="1080650"/>
            <a:ext cx="417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rPr>
              <a:t>From HELM IR we get : </a:t>
            </a:r>
            <a:endParaRPr b="1" sz="1800">
              <a:solidFill>
                <a:schemeClr val="dk1"/>
              </a:solidFill>
            </a:endParaRPr>
          </a:p>
        </p:txBody>
      </p:sp>
      <p:sp>
        <p:nvSpPr>
          <p:cNvPr id="206" name="Google Shape;206;p22"/>
          <p:cNvSpPr txBox="1"/>
          <p:nvPr/>
        </p:nvSpPr>
        <p:spPr>
          <a:xfrm>
            <a:off x="6265750" y="1080650"/>
            <a:ext cx="538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rPr>
              <a:t>From Hardware Profiling we get :</a:t>
            </a:r>
            <a:endParaRPr b="1" sz="1800">
              <a:solidFill>
                <a:schemeClr val="dk1"/>
              </a:solidFill>
            </a:endParaRPr>
          </a:p>
        </p:txBody>
      </p:sp>
      <p:sp>
        <p:nvSpPr>
          <p:cNvPr id="207" name="Google Shape;207;p22"/>
          <p:cNvSpPr txBox="1"/>
          <p:nvPr/>
        </p:nvSpPr>
        <p:spPr>
          <a:xfrm>
            <a:off x="405250" y="1610600"/>
            <a:ext cx="5320200" cy="149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1"/>
                </a:solidFill>
              </a:rPr>
              <a:t>F</a:t>
            </a:r>
            <a:r>
              <a:rPr baseline="-25000" lang="en-US" sz="1800">
                <a:solidFill>
                  <a:schemeClr val="dk1"/>
                </a:solidFill>
              </a:rPr>
              <a:t>i</a:t>
            </a:r>
            <a:r>
              <a:rPr lang="en-US" sz="1800">
                <a:solidFill>
                  <a:schemeClr val="dk1"/>
                </a:solidFill>
              </a:rPr>
              <a:t> : Flops per forward pass</a:t>
            </a:r>
            <a:endParaRPr sz="1800">
              <a:solidFill>
                <a:schemeClr val="dk1"/>
              </a:solidFill>
            </a:endParaRPr>
          </a:p>
          <a:p>
            <a:pPr indent="0" lvl="0" marL="0" rtl="0" algn="l">
              <a:lnSpc>
                <a:spcPct val="115000"/>
              </a:lnSpc>
              <a:spcBef>
                <a:spcPts val="0"/>
              </a:spcBef>
              <a:spcAft>
                <a:spcPts val="0"/>
              </a:spcAft>
              <a:buNone/>
            </a:pPr>
            <a:r>
              <a:rPr lang="en-US" sz="1800">
                <a:solidFill>
                  <a:schemeClr val="dk1"/>
                </a:solidFill>
              </a:rPr>
              <a:t>W</a:t>
            </a:r>
            <a:r>
              <a:rPr baseline="-25000" lang="en-US" sz="1800">
                <a:solidFill>
                  <a:schemeClr val="dk1"/>
                </a:solidFill>
              </a:rPr>
              <a:t>i</a:t>
            </a:r>
            <a:r>
              <a:rPr lang="en-US" sz="1800">
                <a:solidFill>
                  <a:schemeClr val="dk1"/>
                </a:solidFill>
              </a:rPr>
              <a:t> : parameters bytes (FP16)</a:t>
            </a:r>
            <a:endParaRPr sz="1800">
              <a:solidFill>
                <a:schemeClr val="dk1"/>
              </a:solidFill>
            </a:endParaRPr>
          </a:p>
          <a:p>
            <a:pPr indent="0" lvl="0" marL="0" rtl="0" algn="l">
              <a:lnSpc>
                <a:spcPct val="115000"/>
              </a:lnSpc>
              <a:spcBef>
                <a:spcPts val="0"/>
              </a:spcBef>
              <a:spcAft>
                <a:spcPts val="0"/>
              </a:spcAft>
              <a:buNone/>
            </a:pPr>
            <a:r>
              <a:rPr lang="en-US" sz="1800">
                <a:solidFill>
                  <a:schemeClr val="dk1"/>
                </a:solidFill>
              </a:rPr>
              <a:t>A</a:t>
            </a:r>
            <a:r>
              <a:rPr baseline="-25000" lang="en-US" sz="1800">
                <a:solidFill>
                  <a:schemeClr val="dk1"/>
                </a:solidFill>
              </a:rPr>
              <a:t>i</a:t>
            </a:r>
            <a:r>
              <a:rPr lang="en-US" sz="1800">
                <a:solidFill>
                  <a:schemeClr val="dk1"/>
                </a:solidFill>
              </a:rPr>
              <a:t> : Activation bytes at device boundary (i.e. PCIe)</a:t>
            </a:r>
            <a:endParaRPr sz="1800">
              <a:solidFill>
                <a:schemeClr val="dk1"/>
              </a:solidFill>
            </a:endParaRPr>
          </a:p>
        </p:txBody>
      </p:sp>
      <p:sp>
        <p:nvSpPr>
          <p:cNvPr id="208" name="Google Shape;208;p22"/>
          <p:cNvSpPr txBox="1"/>
          <p:nvPr/>
        </p:nvSpPr>
        <p:spPr>
          <a:xfrm>
            <a:off x="6345375" y="1610600"/>
            <a:ext cx="4914900" cy="149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1"/>
                </a:solidFill>
              </a:rPr>
              <a:t>P</a:t>
            </a:r>
            <a:r>
              <a:rPr baseline="-25000" lang="en-US" sz="1800">
                <a:solidFill>
                  <a:schemeClr val="dk1"/>
                </a:solidFill>
              </a:rPr>
              <a:t>device</a:t>
            </a:r>
            <a:r>
              <a:rPr lang="en-US" sz="1800">
                <a:solidFill>
                  <a:schemeClr val="dk1"/>
                </a:solidFill>
              </a:rPr>
              <a:t> : Peak effective flops of that device</a:t>
            </a:r>
            <a:endParaRPr sz="1800">
              <a:solidFill>
                <a:schemeClr val="dk1"/>
              </a:solidFill>
            </a:endParaRPr>
          </a:p>
          <a:p>
            <a:pPr indent="0" lvl="0" marL="0" rtl="0" algn="l">
              <a:lnSpc>
                <a:spcPct val="115000"/>
              </a:lnSpc>
              <a:spcBef>
                <a:spcPts val="0"/>
              </a:spcBef>
              <a:spcAft>
                <a:spcPts val="0"/>
              </a:spcAft>
              <a:buNone/>
            </a:pPr>
            <a:r>
              <a:rPr lang="en-US" sz="1800">
                <a:solidFill>
                  <a:schemeClr val="dk1"/>
                </a:solidFill>
              </a:rPr>
              <a:t>M : Achievable DRAM bandwidth</a:t>
            </a:r>
            <a:endParaRPr sz="1800">
              <a:solidFill>
                <a:schemeClr val="dk1"/>
              </a:solidFill>
            </a:endParaRPr>
          </a:p>
          <a:p>
            <a:pPr indent="0" lvl="0" marL="0" rtl="0" algn="l">
              <a:lnSpc>
                <a:spcPct val="115000"/>
              </a:lnSpc>
              <a:spcBef>
                <a:spcPts val="0"/>
              </a:spcBef>
              <a:spcAft>
                <a:spcPts val="0"/>
              </a:spcAft>
              <a:buNone/>
            </a:pPr>
            <a:r>
              <a:rPr lang="en-US" sz="1800">
                <a:solidFill>
                  <a:schemeClr val="dk1"/>
                </a:solidFill>
              </a:rPr>
              <a:t>B</a:t>
            </a:r>
            <a:r>
              <a:rPr baseline="-25000" lang="en-US" sz="1800">
                <a:solidFill>
                  <a:schemeClr val="dk1"/>
                </a:solidFill>
              </a:rPr>
              <a:t>PCIe</a:t>
            </a:r>
            <a:r>
              <a:rPr lang="en-US" sz="1800">
                <a:solidFill>
                  <a:schemeClr val="dk1"/>
                </a:solidFill>
              </a:rPr>
              <a:t> : Achievable PCIe abndwidth</a:t>
            </a:r>
            <a:endParaRPr sz="1800">
              <a:solidFill>
                <a:schemeClr val="dk1"/>
              </a:solidFill>
            </a:endParaRPr>
          </a:p>
        </p:txBody>
      </p:sp>
      <p:sp>
        <p:nvSpPr>
          <p:cNvPr id="209" name="Google Shape;209;p22"/>
          <p:cNvSpPr txBox="1"/>
          <p:nvPr/>
        </p:nvSpPr>
        <p:spPr>
          <a:xfrm>
            <a:off x="120125" y="2954488"/>
            <a:ext cx="598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rPr>
              <a:t>Roofline Cost per layer :</a:t>
            </a:r>
            <a:endParaRPr b="1" sz="1800">
              <a:solidFill>
                <a:schemeClr val="dk1"/>
              </a:solidFill>
            </a:endParaRPr>
          </a:p>
        </p:txBody>
      </p:sp>
      <p:pic>
        <p:nvPicPr>
          <p:cNvPr id="210" name="Google Shape;210;p22"/>
          <p:cNvPicPr preferRelativeResize="0"/>
          <p:nvPr/>
        </p:nvPicPr>
        <p:blipFill>
          <a:blip r:embed="rId4">
            <a:alphaModFix/>
          </a:blip>
          <a:stretch>
            <a:fillRect/>
          </a:stretch>
        </p:blipFill>
        <p:spPr>
          <a:xfrm>
            <a:off x="283350" y="3423488"/>
            <a:ext cx="4523500" cy="1088350"/>
          </a:xfrm>
          <a:prstGeom prst="rect">
            <a:avLst/>
          </a:prstGeom>
          <a:noFill/>
          <a:ln>
            <a:noFill/>
          </a:ln>
        </p:spPr>
      </p:pic>
      <p:sp>
        <p:nvSpPr>
          <p:cNvPr id="211" name="Google Shape;211;p22"/>
          <p:cNvSpPr txBox="1"/>
          <p:nvPr/>
        </p:nvSpPr>
        <p:spPr>
          <a:xfrm>
            <a:off x="342900" y="4828314"/>
            <a:ext cx="5985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rPr>
              <a:t>Roofline Cost for </a:t>
            </a:r>
            <a:endParaRPr b="1" sz="1800">
              <a:solidFill>
                <a:schemeClr val="dk1"/>
              </a:solidFill>
            </a:endParaRPr>
          </a:p>
          <a:p>
            <a:pPr indent="0" lvl="0" marL="0" rtl="0" algn="l">
              <a:spcBef>
                <a:spcPts val="0"/>
              </a:spcBef>
              <a:spcAft>
                <a:spcPts val="0"/>
              </a:spcAft>
              <a:buNone/>
            </a:pPr>
            <a:r>
              <a:rPr b="1" lang="en-US" sz="1800">
                <a:solidFill>
                  <a:schemeClr val="dk1"/>
                </a:solidFill>
              </a:rPr>
              <a:t>the entire placement :</a:t>
            </a:r>
            <a:endParaRPr b="1"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23"/>
          <p:cNvSpPr txBox="1"/>
          <p:nvPr>
            <p:ph type="title"/>
          </p:nvPr>
        </p:nvSpPr>
        <p:spPr>
          <a:xfrm>
            <a:off x="1052428" y="146050"/>
            <a:ext cx="9476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500"/>
              <a:t>Searching for the minimum-latency CPU–GPU partition</a:t>
            </a:r>
            <a:endParaRPr sz="2500"/>
          </a:p>
        </p:txBody>
      </p:sp>
      <p:pic>
        <p:nvPicPr>
          <p:cNvPr id="217" name="Google Shape;217;p23" title="partition_search.gif"/>
          <p:cNvPicPr preferRelativeResize="0"/>
          <p:nvPr/>
        </p:nvPicPr>
        <p:blipFill>
          <a:blip r:embed="rId3">
            <a:alphaModFix/>
          </a:blip>
          <a:stretch>
            <a:fillRect/>
          </a:stretch>
        </p:blipFill>
        <p:spPr>
          <a:xfrm>
            <a:off x="3894675" y="1236500"/>
            <a:ext cx="8026577" cy="4648200"/>
          </a:xfrm>
          <a:prstGeom prst="rect">
            <a:avLst/>
          </a:prstGeom>
          <a:noFill/>
          <a:ln>
            <a:noFill/>
          </a:ln>
        </p:spPr>
      </p:pic>
      <p:sp>
        <p:nvSpPr>
          <p:cNvPr id="218" name="Google Shape;218;p23"/>
          <p:cNvSpPr txBox="1"/>
          <p:nvPr/>
        </p:nvSpPr>
        <p:spPr>
          <a:xfrm>
            <a:off x="290950" y="1423550"/>
            <a:ext cx="3345900" cy="4738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US" sz="1800">
                <a:solidFill>
                  <a:schemeClr val="dk1"/>
                </a:solidFill>
              </a:rPr>
              <a:t>Exhaustive search over all L+1 split points at compile time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VRAM feasibility check first, OOM splits are skipped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k* = min (T_plan(k)), lowest estimated decode latency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O(L) search, completes in less than 1ms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k* leans toward fewer CPU layers, GPU is faster, VRAM is the constraint </a:t>
            </a:r>
            <a:endParaRPr sz="18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24"/>
          <p:cNvSpPr txBox="1"/>
          <p:nvPr>
            <p:ph idx="1" type="body"/>
          </p:nvPr>
        </p:nvSpPr>
        <p:spPr>
          <a:xfrm>
            <a:off x="374075" y="1101425"/>
            <a:ext cx="11492400" cy="494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00"/>
              <a:t>Once the optimal split k* is found, HELM re-construct the FX graphs into two independent per-device subgraphs</a:t>
            </a:r>
            <a:endParaRPr sz="1800"/>
          </a:p>
        </p:txBody>
      </p:sp>
      <p:sp>
        <p:nvSpPr>
          <p:cNvPr id="224" name="Google Shape;224;p24"/>
          <p:cNvSpPr txBox="1"/>
          <p:nvPr>
            <p:ph type="title"/>
          </p:nvPr>
        </p:nvSpPr>
        <p:spPr>
          <a:xfrm>
            <a:off x="1052428" y="146050"/>
            <a:ext cx="94476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200"/>
              <a:t>HELM eliminates per-token weight movement with static execution graphs</a:t>
            </a:r>
            <a:endParaRPr sz="1900"/>
          </a:p>
        </p:txBody>
      </p:sp>
      <p:sp>
        <p:nvSpPr>
          <p:cNvPr id="225" name="Google Shape;225;p24"/>
          <p:cNvSpPr txBox="1"/>
          <p:nvPr/>
        </p:nvSpPr>
        <p:spPr>
          <a:xfrm>
            <a:off x="228600" y="1641775"/>
            <a:ext cx="5985300" cy="206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US" sz="1800">
                <a:solidFill>
                  <a:schemeClr val="dk1"/>
                </a:solidFill>
              </a:rPr>
              <a:t>CPU Graph :</a:t>
            </a:r>
            <a:endParaRPr sz="1800">
              <a:solidFill>
                <a:schemeClr val="dk1"/>
              </a:solidFill>
            </a:endParaRPr>
          </a:p>
          <a:p>
            <a:pPr indent="-342900" lvl="0" marL="457200" rtl="0" algn="l">
              <a:lnSpc>
                <a:spcPct val="115000"/>
              </a:lnSpc>
              <a:spcBef>
                <a:spcPts val="1000"/>
              </a:spcBef>
              <a:spcAft>
                <a:spcPts val="0"/>
              </a:spcAft>
              <a:buClr>
                <a:schemeClr val="dk1"/>
              </a:buClr>
              <a:buSzPts val="1800"/>
              <a:buChar char="●"/>
            </a:pPr>
            <a:r>
              <a:rPr lang="en-US" sz="1800">
                <a:solidFill>
                  <a:schemeClr val="dk1"/>
                </a:solidFill>
              </a:rPr>
              <a:t>FP16 weights for CPU stage layers are pre-loaded into DRAM once at startup</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AVX2 kernel is patched at compile time to utilize CPU’s SIMD capabilities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Output activation is buffered and stage for PCIe transfer  </a:t>
            </a:r>
            <a:endParaRPr sz="2800">
              <a:solidFill>
                <a:schemeClr val="dk1"/>
              </a:solidFill>
            </a:endParaRPr>
          </a:p>
        </p:txBody>
      </p:sp>
      <p:sp>
        <p:nvSpPr>
          <p:cNvPr id="226" name="Google Shape;226;p24"/>
          <p:cNvSpPr txBox="1"/>
          <p:nvPr/>
        </p:nvSpPr>
        <p:spPr>
          <a:xfrm>
            <a:off x="6328075" y="1641775"/>
            <a:ext cx="5673300" cy="206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US" sz="1800">
                <a:solidFill>
                  <a:schemeClr val="dk1"/>
                </a:solidFill>
              </a:rPr>
              <a:t>G</a:t>
            </a:r>
            <a:r>
              <a:rPr lang="en-US" sz="1800">
                <a:solidFill>
                  <a:schemeClr val="dk1"/>
                </a:solidFill>
              </a:rPr>
              <a:t>PU Graph :</a:t>
            </a:r>
            <a:endParaRPr sz="1800">
              <a:solidFill>
                <a:schemeClr val="dk1"/>
              </a:solidFill>
            </a:endParaRPr>
          </a:p>
          <a:p>
            <a:pPr indent="-342900" lvl="0" marL="457200" rtl="0" algn="l">
              <a:lnSpc>
                <a:spcPct val="115000"/>
              </a:lnSpc>
              <a:spcBef>
                <a:spcPts val="1000"/>
              </a:spcBef>
              <a:spcAft>
                <a:spcPts val="0"/>
              </a:spcAft>
              <a:buClr>
                <a:schemeClr val="dk1"/>
              </a:buClr>
              <a:buSzPts val="1800"/>
              <a:buChar char="●"/>
            </a:pPr>
            <a:r>
              <a:rPr lang="en-US" sz="1800">
                <a:solidFill>
                  <a:schemeClr val="dk1"/>
                </a:solidFill>
              </a:rPr>
              <a:t>FP16 weights for GPU stage layers are pre-loaded into VRAM once at startup</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Recieves single activation tensor from PCIe continues forward pass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Utilizes </a:t>
            </a:r>
            <a:r>
              <a:rPr lang="en-US" sz="1800">
                <a:solidFill>
                  <a:schemeClr val="dk1"/>
                </a:solidFill>
              </a:rPr>
              <a:t>existing</a:t>
            </a:r>
            <a:r>
              <a:rPr lang="en-US" sz="1800">
                <a:solidFill>
                  <a:schemeClr val="dk1"/>
                </a:solidFill>
              </a:rPr>
              <a:t> PyTorch GPU kernels</a:t>
            </a:r>
            <a:endParaRPr sz="1800">
              <a:solidFill>
                <a:schemeClr val="dk1"/>
              </a:solidFill>
            </a:endParaRPr>
          </a:p>
        </p:txBody>
      </p:sp>
      <p:sp>
        <p:nvSpPr>
          <p:cNvPr id="227" name="Google Shape;227;p24"/>
          <p:cNvSpPr txBox="1"/>
          <p:nvPr/>
        </p:nvSpPr>
        <p:spPr>
          <a:xfrm>
            <a:off x="457200" y="4499275"/>
            <a:ext cx="10879200" cy="213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dk1"/>
                </a:solidFill>
              </a:rPr>
              <a:t>How this helps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No weights transfers during inference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Only a small activation tensor crosses the device boundary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No weights streaming overhead</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25"/>
          <p:cNvSpPr txBox="1"/>
          <p:nvPr>
            <p:ph type="title"/>
          </p:nvPr>
        </p:nvSpPr>
        <p:spPr>
          <a:xfrm>
            <a:off x="1052428" y="146050"/>
            <a:ext cx="9389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A custom AVX2 kernel enables efficient CPU execution</a:t>
            </a:r>
            <a:endParaRPr sz="2400"/>
          </a:p>
        </p:txBody>
      </p:sp>
      <p:sp>
        <p:nvSpPr>
          <p:cNvPr id="233" name="Google Shape;233;p25"/>
          <p:cNvSpPr txBox="1"/>
          <p:nvPr>
            <p:ph idx="1" type="body"/>
          </p:nvPr>
        </p:nvSpPr>
        <p:spPr>
          <a:xfrm>
            <a:off x="374075" y="1101425"/>
            <a:ext cx="11492400" cy="4944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US" sz="1800"/>
              <a:t>PyTorch does not utilize FP16 GEMV kernel for x86, it falls back to a scalar loop. HELM ships a JIT-compiled AVX2+F16C kernel that reaches the DRAM bandwidth ceiling, which is required for the roofline cost model to be correct.</a:t>
            </a:r>
            <a:endParaRPr sz="1800"/>
          </a:p>
        </p:txBody>
      </p:sp>
      <p:sp>
        <p:nvSpPr>
          <p:cNvPr id="234" name="Google Shape;234;p25"/>
          <p:cNvSpPr txBox="1"/>
          <p:nvPr/>
        </p:nvSpPr>
        <p:spPr>
          <a:xfrm>
            <a:off x="374075" y="2566575"/>
            <a:ext cx="5673300" cy="3221100"/>
          </a:xfrm>
          <a:prstGeom prst="rect">
            <a:avLst/>
          </a:prstGeom>
          <a:noFill/>
          <a:ln cap="flat" cmpd="sng" w="952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US" sz="1800">
                <a:solidFill>
                  <a:schemeClr val="dk1"/>
                </a:solidFill>
              </a:rPr>
              <a:t>PyTorch FP16 Fallback</a:t>
            </a:r>
            <a:r>
              <a:rPr lang="en-US" sz="1800">
                <a:solidFill>
                  <a:schemeClr val="dk1"/>
                </a:solidFill>
              </a:rPr>
              <a:t> :</a:t>
            </a:r>
            <a:endParaRPr sz="1800">
              <a:solidFill>
                <a:schemeClr val="dk1"/>
              </a:solidFill>
            </a:endParaRPr>
          </a:p>
          <a:p>
            <a:pPr indent="-342900" lvl="0" marL="457200" rtl="0" algn="l">
              <a:lnSpc>
                <a:spcPct val="115000"/>
              </a:lnSpc>
              <a:spcBef>
                <a:spcPts val="1000"/>
              </a:spcBef>
              <a:spcAft>
                <a:spcPts val="0"/>
              </a:spcAft>
              <a:buClr>
                <a:schemeClr val="dk1"/>
              </a:buClr>
              <a:buSzPts val="1800"/>
              <a:buChar char="●"/>
            </a:pPr>
            <a:r>
              <a:rPr lang="en-US" sz="1800">
                <a:solidFill>
                  <a:schemeClr val="dk1"/>
                </a:solidFill>
              </a:rPr>
              <a:t>Achieves only ~ 3.7 GB/s, far below DDR4, DDR5 ceiling of 40-50 GB/s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Even if you find the optimal partition here, latency doesn’t improves significantly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CPU stage becomes compute-bound, not memory-bound</a:t>
            </a:r>
            <a:endParaRPr sz="1800">
              <a:solidFill>
                <a:schemeClr val="dk1"/>
              </a:solidFill>
            </a:endParaRPr>
          </a:p>
        </p:txBody>
      </p:sp>
      <p:sp>
        <p:nvSpPr>
          <p:cNvPr id="235" name="Google Shape;235;p25"/>
          <p:cNvSpPr txBox="1"/>
          <p:nvPr/>
        </p:nvSpPr>
        <p:spPr>
          <a:xfrm>
            <a:off x="6193175" y="2566575"/>
            <a:ext cx="5673300" cy="32211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US" sz="1800">
                <a:solidFill>
                  <a:schemeClr val="dk1"/>
                </a:solidFill>
              </a:rPr>
              <a:t>AVX2 kernel</a:t>
            </a:r>
            <a:r>
              <a:rPr lang="en-US" sz="1800">
                <a:solidFill>
                  <a:schemeClr val="dk1"/>
                </a:solidFill>
              </a:rPr>
              <a:t> :</a:t>
            </a:r>
            <a:endParaRPr sz="1800">
              <a:solidFill>
                <a:schemeClr val="dk1"/>
              </a:solidFill>
            </a:endParaRPr>
          </a:p>
          <a:p>
            <a:pPr indent="-342900" lvl="0" marL="457200" rtl="0" algn="l">
              <a:lnSpc>
                <a:spcPct val="115000"/>
              </a:lnSpc>
              <a:spcBef>
                <a:spcPts val="1000"/>
              </a:spcBef>
              <a:spcAft>
                <a:spcPts val="0"/>
              </a:spcAft>
              <a:buClr>
                <a:schemeClr val="dk1"/>
              </a:buClr>
              <a:buSzPts val="1800"/>
              <a:buChar char="●"/>
            </a:pPr>
            <a:r>
              <a:rPr lang="en-US" sz="1800">
                <a:solidFill>
                  <a:schemeClr val="dk1"/>
                </a:solidFill>
              </a:rPr>
              <a:t>loads 16 FP16 weights per AVX2 register (16x16 = 256 bit)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Achieves ~50 GB/s at the practical DDR4 ceiling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JIT Compiled on the first use via </a:t>
            </a:r>
            <a:r>
              <a:rPr lang="en-US" sz="1800">
                <a:solidFill>
                  <a:schemeClr val="dk1"/>
                </a:solidFill>
                <a:latin typeface="Courier New"/>
                <a:ea typeface="Courier New"/>
                <a:cs typeface="Courier New"/>
                <a:sym typeface="Courier New"/>
              </a:rPr>
              <a:t>cpp.</a:t>
            </a:r>
            <a:r>
              <a:rPr lang="en-US" sz="1800">
                <a:solidFill>
                  <a:schemeClr val="dk1"/>
                </a:solidFill>
                <a:latin typeface="Courier New"/>
                <a:ea typeface="Courier New"/>
                <a:cs typeface="Courier New"/>
                <a:sym typeface="Courier New"/>
              </a:rPr>
              <a:t>extension</a:t>
            </a:r>
            <a:r>
              <a:rPr lang="en-US" sz="1800">
                <a:solidFill>
                  <a:schemeClr val="dk1"/>
                </a:solidFill>
                <a:latin typeface="Courier New"/>
                <a:ea typeface="Courier New"/>
                <a:cs typeface="Courier New"/>
                <a:sym typeface="Courier New"/>
              </a:rPr>
              <a:t>.load </a:t>
            </a:r>
            <a:r>
              <a:rPr lang="en-US" sz="1800">
                <a:solidFill>
                  <a:schemeClr val="dk1"/>
                </a:solidFill>
              </a:rPr>
              <a:t>, cached on disk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Without AVX kernel roofline assumption breaks and k* is wrong</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26"/>
          <p:cNvSpPr txBox="1"/>
          <p:nvPr>
            <p:ph type="title"/>
          </p:nvPr>
        </p:nvSpPr>
        <p:spPr>
          <a:xfrm>
            <a:off x="1052428" y="146050"/>
            <a:ext cx="95349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HELM Runtime</a:t>
            </a:r>
            <a:endParaRPr sz="2400"/>
          </a:p>
        </p:txBody>
      </p:sp>
      <p:pic>
        <p:nvPicPr>
          <p:cNvPr id="241" name="Google Shape;241;p26"/>
          <p:cNvPicPr preferRelativeResize="0"/>
          <p:nvPr/>
        </p:nvPicPr>
        <p:blipFill>
          <a:blip r:embed="rId3">
            <a:alphaModFix/>
          </a:blip>
          <a:stretch>
            <a:fillRect/>
          </a:stretch>
        </p:blipFill>
        <p:spPr>
          <a:xfrm>
            <a:off x="225125" y="903686"/>
            <a:ext cx="5116654" cy="5912750"/>
          </a:xfrm>
          <a:prstGeom prst="rect">
            <a:avLst/>
          </a:prstGeom>
          <a:noFill/>
          <a:ln>
            <a:noFill/>
          </a:ln>
        </p:spPr>
      </p:pic>
      <p:sp>
        <p:nvSpPr>
          <p:cNvPr id="242" name="Google Shape;242;p26"/>
          <p:cNvSpPr txBox="1"/>
          <p:nvPr/>
        </p:nvSpPr>
        <p:spPr>
          <a:xfrm>
            <a:off x="5995550" y="1267691"/>
            <a:ext cx="5486400" cy="49566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Char char="●"/>
            </a:pPr>
            <a:r>
              <a:rPr lang="en-US" sz="2300">
                <a:solidFill>
                  <a:schemeClr val="dk1"/>
                </a:solidFill>
              </a:rPr>
              <a:t>Static compiled graphs eliminate recompilation overhead, the same graphs execute every decode step  </a:t>
            </a:r>
            <a:endParaRPr sz="2300">
              <a:solidFill>
                <a:schemeClr val="dk1"/>
              </a:solidFill>
            </a:endParaRPr>
          </a:p>
          <a:p>
            <a:pPr indent="0" lvl="0" marL="457200" rtl="0" algn="l">
              <a:lnSpc>
                <a:spcPct val="115000"/>
              </a:lnSpc>
              <a:spcBef>
                <a:spcPts val="0"/>
              </a:spcBef>
              <a:spcAft>
                <a:spcPts val="0"/>
              </a:spcAft>
              <a:buNone/>
            </a:pPr>
            <a:r>
              <a:rPr lang="en-US" sz="2300">
                <a:solidFill>
                  <a:schemeClr val="dk1"/>
                </a:solidFill>
              </a:rPr>
              <a:t>                                                                                </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rPr>
              <a:t>Two-path KV design handles both memory-constrained and unconstrained hardware with a single runtime</a:t>
            </a:r>
            <a:endParaRPr sz="2300">
              <a:solidFill>
                <a:schemeClr val="dk1"/>
              </a:solidFill>
            </a:endParaRPr>
          </a:p>
          <a:p>
            <a:pPr indent="0" lvl="0" marL="457200" rtl="0" algn="l">
              <a:lnSpc>
                <a:spcPct val="115000"/>
              </a:lnSpc>
              <a:spcBef>
                <a:spcPts val="0"/>
              </a:spcBef>
              <a:spcAft>
                <a:spcPts val="0"/>
              </a:spcAft>
              <a:buNone/>
            </a:pPr>
            <a:r>
              <a:rPr lang="en-US" sz="2300">
                <a:solidFill>
                  <a:schemeClr val="dk1"/>
                </a:solidFill>
              </a:rPr>
              <a:t>                                                                                  </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rPr>
              <a:t>Streaming Paged Attention is only triggered when needed, no overhead on hardware where KV fits in VRAM  </a:t>
            </a:r>
            <a:endParaRPr sz="2300">
              <a:solidFill>
                <a:schemeClr val="dk1"/>
              </a:solidFill>
            </a:endParaRPr>
          </a:p>
          <a:p>
            <a:pPr indent="0" lvl="0" marL="457200" rtl="0" algn="l">
              <a:spcBef>
                <a:spcPts val="0"/>
              </a:spcBef>
              <a:spcAft>
                <a:spcPts val="0"/>
              </a:spcAft>
              <a:buNone/>
            </a:pPr>
            <a:r>
              <a:t/>
            </a:r>
            <a:endParaRPr sz="2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27"/>
          <p:cNvSpPr txBox="1"/>
          <p:nvPr>
            <p:ph type="title"/>
          </p:nvPr>
        </p:nvSpPr>
        <p:spPr>
          <a:xfrm>
            <a:off x="1052428" y="146050"/>
            <a:ext cx="94185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Streaming Paged Attention</a:t>
            </a:r>
            <a:endParaRPr sz="2400"/>
          </a:p>
        </p:txBody>
      </p:sp>
      <p:sp>
        <p:nvSpPr>
          <p:cNvPr id="248" name="Google Shape;248;p27"/>
          <p:cNvSpPr txBox="1"/>
          <p:nvPr/>
        </p:nvSpPr>
        <p:spPr>
          <a:xfrm>
            <a:off x="176650" y="1184575"/>
            <a:ext cx="6754200" cy="51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dk1"/>
                </a:solidFill>
              </a:rPr>
              <a:t>How We Page the Attention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KV cache split into fixed-size pages; allocated on demand, tracked in a page table, no contiguous VRAM reservation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Watermark (80% VRAM) triggers LRU eviction cold pages spilled to CPU RAM over PCIe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                                                                                                              How Streaming Paged Attention Works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Only pages needed for the current window are prefetched into VRAM; GPU runs online softmax page-by-page as they arrive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Partial softmax stats are merged into a running accumulator final token produced after all pages streamed, VRAM footprint stays constant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pic>
        <p:nvPicPr>
          <p:cNvPr id="249" name="Google Shape;249;p27" title="spa_animation.gif"/>
          <p:cNvPicPr preferRelativeResize="0"/>
          <p:nvPr/>
        </p:nvPicPr>
        <p:blipFill>
          <a:blip r:embed="rId3">
            <a:alphaModFix/>
          </a:blip>
          <a:stretch>
            <a:fillRect/>
          </a:stretch>
        </p:blipFill>
        <p:spPr>
          <a:xfrm>
            <a:off x="7083250" y="841675"/>
            <a:ext cx="4348648" cy="6016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28"/>
          <p:cNvSpPr txBox="1"/>
          <p:nvPr>
            <p:ph idx="1" type="body"/>
          </p:nvPr>
        </p:nvSpPr>
        <p:spPr>
          <a:xfrm>
            <a:off x="457200" y="1028700"/>
            <a:ext cx="11211900" cy="5434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Contributions</a:t>
            </a:r>
            <a:endParaRPr/>
          </a:p>
          <a:p>
            <a:pPr indent="0" lvl="0" marL="0" rtl="0" algn="l">
              <a:spcBef>
                <a:spcPts val="1000"/>
              </a:spcBef>
              <a:spcAft>
                <a:spcPts val="0"/>
              </a:spcAft>
              <a:buNone/>
            </a:pPr>
            <a:r>
              <a:t/>
            </a:r>
            <a:endParaRPr sz="1000"/>
          </a:p>
          <a:p>
            <a:pPr indent="-355600" lvl="0" marL="457200" rtl="0" algn="l">
              <a:spcBef>
                <a:spcPts val="1000"/>
              </a:spcBef>
              <a:spcAft>
                <a:spcPts val="0"/>
              </a:spcAft>
              <a:buSzPts val="2000"/>
              <a:buAutoNum type="arabicPeriod"/>
            </a:pPr>
            <a:r>
              <a:rPr b="1" lang="en-US" sz="2000"/>
              <a:t>Compiler-driven heterogeneous inference</a:t>
            </a:r>
            <a:r>
              <a:rPr lang="en-US" sz="2000"/>
              <a:t> : Formulate CPU-GPU layer placement as a compile-time problem, static per-device execution graphs eliminate per-token weight transfers.</a:t>
            </a:r>
            <a:endParaRPr sz="2000"/>
          </a:p>
          <a:p>
            <a:pPr indent="0" lvl="0" marL="914400" rtl="0" algn="l">
              <a:spcBef>
                <a:spcPts val="1000"/>
              </a:spcBef>
              <a:spcAft>
                <a:spcPts val="0"/>
              </a:spcAft>
              <a:buNone/>
            </a:pPr>
            <a:r>
              <a:t/>
            </a:r>
            <a:endParaRPr sz="1000"/>
          </a:p>
          <a:p>
            <a:pPr indent="-355600" lvl="0" marL="457200" rtl="0" algn="l">
              <a:spcBef>
                <a:spcPts val="1000"/>
              </a:spcBef>
              <a:spcAft>
                <a:spcPts val="0"/>
              </a:spcAft>
              <a:buSzPts val="2000"/>
              <a:buAutoNum type="arabicPeriod"/>
            </a:pPr>
            <a:r>
              <a:rPr b="1" lang="en-US" sz="2000"/>
              <a:t>Hardware-calibrated roofline </a:t>
            </a:r>
            <a:r>
              <a:rPr b="1" lang="en-US" sz="2000"/>
              <a:t>partitioning</a:t>
            </a:r>
            <a:r>
              <a:rPr lang="en-US" sz="2000"/>
              <a:t> : Transformer block level cost modeling using measured FLOPS, </a:t>
            </a:r>
            <a:r>
              <a:rPr lang="en-US" sz="2000"/>
              <a:t>memory</a:t>
            </a:r>
            <a:r>
              <a:rPr lang="en-US" sz="2000"/>
              <a:t> bandwidth, and PCIe costs, leading to optimal partition search.</a:t>
            </a:r>
            <a:endParaRPr sz="2000"/>
          </a:p>
          <a:p>
            <a:pPr indent="0" lvl="0" marL="914400" rtl="0" algn="l">
              <a:spcBef>
                <a:spcPts val="1000"/>
              </a:spcBef>
              <a:spcAft>
                <a:spcPts val="0"/>
              </a:spcAft>
              <a:buNone/>
            </a:pPr>
            <a:r>
              <a:t/>
            </a:r>
            <a:endParaRPr sz="1000"/>
          </a:p>
          <a:p>
            <a:pPr indent="-355600" lvl="0" marL="457200" rtl="0" algn="l">
              <a:spcBef>
                <a:spcPts val="1000"/>
              </a:spcBef>
              <a:spcAft>
                <a:spcPts val="0"/>
              </a:spcAft>
              <a:buSzPts val="2000"/>
              <a:buAutoNum type="arabicPeriod"/>
            </a:pPr>
            <a:r>
              <a:rPr b="1" lang="en-US" sz="2000"/>
              <a:t>AVX2+F16C GEMV kernel </a:t>
            </a:r>
            <a:r>
              <a:rPr lang="en-US" sz="2000"/>
              <a:t>: JIT compiled C++ kernel using F16C and AVX2 FMA, achieves near peak bandwidth on CPU decode, replacing pytorch’s unoptimized FP16 path.</a:t>
            </a:r>
            <a:endParaRPr sz="2000"/>
          </a:p>
          <a:p>
            <a:pPr indent="0" lvl="0" marL="914400" rtl="0" algn="l">
              <a:spcBef>
                <a:spcPts val="1000"/>
              </a:spcBef>
              <a:spcAft>
                <a:spcPts val="0"/>
              </a:spcAft>
              <a:buNone/>
            </a:pPr>
            <a:r>
              <a:t/>
            </a:r>
            <a:endParaRPr sz="1000"/>
          </a:p>
          <a:p>
            <a:pPr indent="-355600" lvl="0" marL="457200" rtl="0" algn="l">
              <a:spcBef>
                <a:spcPts val="1000"/>
              </a:spcBef>
              <a:spcAft>
                <a:spcPts val="0"/>
              </a:spcAft>
              <a:buSzPts val="2000"/>
              <a:buAutoNum type="arabicPeriod"/>
            </a:pPr>
            <a:r>
              <a:rPr b="1" lang="en-US" sz="2000"/>
              <a:t>Paged KV Cache with streaming attention </a:t>
            </a:r>
            <a:r>
              <a:rPr lang="en-US" sz="2000"/>
              <a:t>: KV Cache manager decouples context </a:t>
            </a:r>
            <a:r>
              <a:rPr lang="en-US" sz="2000"/>
              <a:t>length</a:t>
            </a:r>
            <a:r>
              <a:rPr lang="en-US" sz="2000"/>
              <a:t> from GPU memory via paging, and streaming online-softmax attention bounds GPU memory usage without sacrificing the throughput</a:t>
            </a:r>
            <a:endParaRPr sz="2000"/>
          </a:p>
        </p:txBody>
      </p:sp>
      <p:sp>
        <p:nvSpPr>
          <p:cNvPr id="255" name="Google Shape;255;p28"/>
          <p:cNvSpPr txBox="1"/>
          <p:nvPr>
            <p:ph type="title"/>
          </p:nvPr>
        </p:nvSpPr>
        <p:spPr>
          <a:xfrm>
            <a:off x="1052428" y="146050"/>
            <a:ext cx="94284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200"/>
              <a:t>HELM enables efficient LLM inference on memory-constrained systems</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29"/>
          <p:cNvSpPr txBox="1"/>
          <p:nvPr>
            <p:ph type="title"/>
          </p:nvPr>
        </p:nvSpPr>
        <p:spPr>
          <a:xfrm>
            <a:off x="1094003" y="198000"/>
            <a:ext cx="9335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500"/>
              <a:t>Evaluating increasingly large models on affordable, memory-constrained hardware</a:t>
            </a:r>
            <a:endParaRPr sz="2200"/>
          </a:p>
        </p:txBody>
      </p:sp>
      <p:graphicFrame>
        <p:nvGraphicFramePr>
          <p:cNvPr id="261" name="Google Shape;261;p29"/>
          <p:cNvGraphicFramePr/>
          <p:nvPr/>
        </p:nvGraphicFramePr>
        <p:xfrm>
          <a:off x="401775" y="1814934"/>
          <a:ext cx="3000000" cy="3000000"/>
        </p:xfrm>
        <a:graphic>
          <a:graphicData uri="http://schemas.openxmlformats.org/drawingml/2006/table">
            <a:tbl>
              <a:tblPr>
                <a:noFill/>
                <a:tableStyleId>{790E0328-1887-47D4-8B0A-8D2AF95405F0}</a:tableStyleId>
              </a:tblPr>
              <a:tblGrid>
                <a:gridCol w="1612325"/>
                <a:gridCol w="1612325"/>
                <a:gridCol w="1612325"/>
              </a:tblGrid>
              <a:tr h="533800">
                <a:tc>
                  <a:txBody>
                    <a:bodyPr/>
                    <a:lstStyle/>
                    <a:p>
                      <a:pPr indent="0" lvl="0" marL="0" rtl="0" algn="l">
                        <a:spcBef>
                          <a:spcPts val="0"/>
                        </a:spcBef>
                        <a:spcAft>
                          <a:spcPts val="0"/>
                        </a:spcAft>
                        <a:buNone/>
                      </a:pPr>
                      <a:r>
                        <a:rPr lang="en-US"/>
                        <a:t>System</a:t>
                      </a:r>
                      <a:endParaRPr/>
                    </a:p>
                  </a:txBody>
                  <a:tcPr marT="91425" marB="91425" marR="91425" marL="91425"/>
                </a:tc>
                <a:tc>
                  <a:txBody>
                    <a:bodyPr/>
                    <a:lstStyle/>
                    <a:p>
                      <a:pPr indent="0" lvl="0" marL="0" rtl="0" algn="l">
                        <a:spcBef>
                          <a:spcPts val="0"/>
                        </a:spcBef>
                        <a:spcAft>
                          <a:spcPts val="0"/>
                        </a:spcAft>
                        <a:buNone/>
                      </a:pPr>
                      <a:r>
                        <a:rPr lang="en-US"/>
                        <a:t>GPU</a:t>
                      </a:r>
                      <a:endParaRPr/>
                    </a:p>
                  </a:txBody>
                  <a:tcPr marT="91425" marB="91425" marR="91425" marL="91425"/>
                </a:tc>
                <a:tc>
                  <a:txBody>
                    <a:bodyPr/>
                    <a:lstStyle/>
                    <a:p>
                      <a:pPr indent="0" lvl="0" marL="0" rtl="0" algn="l">
                        <a:spcBef>
                          <a:spcPts val="0"/>
                        </a:spcBef>
                        <a:spcAft>
                          <a:spcPts val="0"/>
                        </a:spcAft>
                        <a:buNone/>
                      </a:pPr>
                      <a:r>
                        <a:rPr lang="en-US"/>
                        <a:t>CPU</a:t>
                      </a:r>
                      <a:endParaRPr/>
                    </a:p>
                  </a:txBody>
                  <a:tcPr marT="91425" marB="91425" marR="91425" marL="91425"/>
                </a:tc>
              </a:tr>
              <a:tr h="649100">
                <a:tc>
                  <a:txBody>
                    <a:bodyPr/>
                    <a:lstStyle/>
                    <a:p>
                      <a:pPr indent="-228600" lvl="0" marL="457200" rtl="0" algn="l">
                        <a:spcBef>
                          <a:spcPts val="0"/>
                        </a:spcBef>
                        <a:spcAft>
                          <a:spcPts val="0"/>
                        </a:spcAft>
                        <a:buNone/>
                      </a:pPr>
                      <a:r>
                        <a:rPr lang="en-US"/>
                        <a:t>1.</a:t>
                      </a:r>
                      <a:endParaRPr/>
                    </a:p>
                  </a:txBody>
                  <a:tcPr marT="91425" marB="91425" marR="91425" marL="91425"/>
                </a:tc>
                <a:tc>
                  <a:txBody>
                    <a:bodyPr/>
                    <a:lstStyle/>
                    <a:p>
                      <a:pPr indent="0" lvl="0" marL="0" rtl="0" algn="l">
                        <a:spcBef>
                          <a:spcPts val="0"/>
                        </a:spcBef>
                        <a:spcAft>
                          <a:spcPts val="0"/>
                        </a:spcAft>
                        <a:buNone/>
                      </a:pPr>
                      <a:r>
                        <a:rPr lang="en-US"/>
                        <a:t>RTX 4060 Laptop GPU (8GB)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Intel i7-13700H (16GB)</a:t>
                      </a:r>
                      <a:endParaRPr/>
                    </a:p>
                  </a:txBody>
                  <a:tcPr marT="91425" marB="91425" marR="91425" marL="91425"/>
                </a:tc>
              </a:tr>
              <a:tr h="533800">
                <a:tc>
                  <a:txBody>
                    <a:bodyPr/>
                    <a:lstStyle/>
                    <a:p>
                      <a:pPr indent="-228600" lvl="0" marL="457200" rtl="0" algn="l">
                        <a:spcBef>
                          <a:spcPts val="0"/>
                        </a:spcBef>
                        <a:spcAft>
                          <a:spcPts val="0"/>
                        </a:spcAft>
                        <a:buNone/>
                      </a:pPr>
                      <a:r>
                        <a:rPr lang="en-US"/>
                        <a:t>2.</a:t>
                      </a:r>
                      <a:endParaRPr/>
                    </a:p>
                  </a:txBody>
                  <a:tcPr marT="91425" marB="91425" marR="91425" marL="91425"/>
                </a:tc>
                <a:tc>
                  <a:txBody>
                    <a:bodyPr/>
                    <a:lstStyle/>
                    <a:p>
                      <a:pPr indent="0" lvl="0" marL="0" rtl="0" algn="l">
                        <a:spcBef>
                          <a:spcPts val="0"/>
                        </a:spcBef>
                        <a:spcAft>
                          <a:spcPts val="0"/>
                        </a:spcAft>
                        <a:buNone/>
                      </a:pPr>
                      <a:r>
                        <a:rPr lang="en-US"/>
                        <a:t>RTX 3090 (24GB) </a:t>
                      </a:r>
                      <a:endParaRPr/>
                    </a:p>
                  </a:txBody>
                  <a:tcPr marT="91425" marB="91425" marR="91425" marL="91425"/>
                </a:tc>
                <a:tc>
                  <a:txBody>
                    <a:bodyPr/>
                    <a:lstStyle/>
                    <a:p>
                      <a:pPr indent="0" lvl="0" marL="0" rtl="0" algn="l">
                        <a:spcBef>
                          <a:spcPts val="0"/>
                        </a:spcBef>
                        <a:spcAft>
                          <a:spcPts val="0"/>
                        </a:spcAft>
                        <a:buNone/>
                      </a:pPr>
                      <a:r>
                        <a:rPr lang="en-US"/>
                        <a:t>AMD EPYC 7H12 (125GB)</a:t>
                      </a:r>
                      <a:endParaRPr/>
                    </a:p>
                  </a:txBody>
                  <a:tcPr marT="91425" marB="91425" marR="91425" marL="91425"/>
                </a:tc>
              </a:tr>
              <a:tr h="533800">
                <a:tc>
                  <a:txBody>
                    <a:bodyPr/>
                    <a:lstStyle/>
                    <a:p>
                      <a:pPr indent="-228600" lvl="0" marL="457200" rtl="0" algn="l">
                        <a:spcBef>
                          <a:spcPts val="0"/>
                        </a:spcBef>
                        <a:spcAft>
                          <a:spcPts val="0"/>
                        </a:spcAft>
                        <a:buNone/>
                      </a:pPr>
                      <a:r>
                        <a:rPr lang="en-US"/>
                        <a:t>3.</a:t>
                      </a:r>
                      <a:endParaRPr/>
                    </a:p>
                  </a:txBody>
                  <a:tcPr marT="91425" marB="91425" marR="91425" marL="91425"/>
                </a:tc>
                <a:tc>
                  <a:txBody>
                    <a:bodyPr/>
                    <a:lstStyle/>
                    <a:p>
                      <a:pPr indent="0" lvl="0" marL="0" rtl="0" algn="l">
                        <a:spcBef>
                          <a:spcPts val="0"/>
                        </a:spcBef>
                        <a:spcAft>
                          <a:spcPts val="0"/>
                        </a:spcAft>
                        <a:buNone/>
                      </a:pPr>
                      <a:r>
                        <a:rPr lang="en-US"/>
                        <a:t>NVIDIA L40S (48GB) </a:t>
                      </a:r>
                      <a:endParaRPr/>
                    </a:p>
                  </a:txBody>
                  <a:tcPr marT="91425" marB="91425" marR="91425" marL="91425"/>
                </a:tc>
                <a:tc>
                  <a:txBody>
                    <a:bodyPr/>
                    <a:lstStyle/>
                    <a:p>
                      <a:pPr indent="0" lvl="0" marL="0" rtl="0" algn="l">
                        <a:spcBef>
                          <a:spcPts val="0"/>
                        </a:spcBef>
                        <a:spcAft>
                          <a:spcPts val="0"/>
                        </a:spcAft>
                        <a:buNone/>
                      </a:pPr>
                      <a:r>
                        <a:rPr lang="en-US"/>
                        <a:t>AMD EPYC 7413 (60GB)</a:t>
                      </a:r>
                      <a:endParaRPr/>
                    </a:p>
                  </a:txBody>
                  <a:tcPr marT="91425" marB="91425" marR="91425" marL="91425"/>
                </a:tc>
              </a:tr>
            </a:tbl>
          </a:graphicData>
        </a:graphic>
      </p:graphicFrame>
      <p:sp>
        <p:nvSpPr>
          <p:cNvPr id="262" name="Google Shape;262;p29"/>
          <p:cNvSpPr txBox="1"/>
          <p:nvPr/>
        </p:nvSpPr>
        <p:spPr>
          <a:xfrm>
            <a:off x="401775" y="1101425"/>
            <a:ext cx="5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rPr>
              <a:t>Hardware Configurations</a:t>
            </a:r>
            <a:endParaRPr sz="2300">
              <a:solidFill>
                <a:schemeClr val="dk1"/>
              </a:solidFill>
            </a:endParaRPr>
          </a:p>
        </p:txBody>
      </p:sp>
      <p:sp>
        <p:nvSpPr>
          <p:cNvPr id="263" name="Google Shape;263;p29"/>
          <p:cNvSpPr txBox="1"/>
          <p:nvPr/>
        </p:nvSpPr>
        <p:spPr>
          <a:xfrm>
            <a:off x="7045027" y="1213868"/>
            <a:ext cx="3439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rPr>
              <a:t>Models (all in FP16)</a:t>
            </a:r>
            <a:endParaRPr sz="2200">
              <a:solidFill>
                <a:schemeClr val="dk1"/>
              </a:solidFill>
            </a:endParaRPr>
          </a:p>
        </p:txBody>
      </p:sp>
      <p:sp>
        <p:nvSpPr>
          <p:cNvPr id="264" name="Google Shape;264;p29"/>
          <p:cNvSpPr txBox="1"/>
          <p:nvPr/>
        </p:nvSpPr>
        <p:spPr>
          <a:xfrm>
            <a:off x="7076200" y="1943093"/>
            <a:ext cx="4717500" cy="24021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AutoNum type="arabicPeriod"/>
            </a:pPr>
            <a:r>
              <a:rPr lang="en-US" sz="2300">
                <a:solidFill>
                  <a:schemeClr val="dk1"/>
                </a:solidFill>
              </a:rPr>
              <a:t>Qwen3 - 4B</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n-US" sz="2300">
                <a:solidFill>
                  <a:schemeClr val="dk1"/>
                </a:solidFill>
              </a:rPr>
              <a:t>Qwen3 - 8B</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n-US" sz="2300">
                <a:solidFill>
                  <a:schemeClr val="dk1"/>
                </a:solidFill>
              </a:rPr>
              <a:t>Qwen3 - 14B</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n-US" sz="2300">
                <a:solidFill>
                  <a:schemeClr val="dk1"/>
                </a:solidFill>
              </a:rPr>
              <a:t>Qwen3 - 32B </a:t>
            </a:r>
            <a:endParaRPr sz="2300">
              <a:solidFill>
                <a:schemeClr val="dk1"/>
              </a:solidFill>
            </a:endParaRPr>
          </a:p>
        </p:txBody>
      </p:sp>
      <p:pic>
        <p:nvPicPr>
          <p:cNvPr id="265" name="Google Shape;265;p29"/>
          <p:cNvPicPr preferRelativeResize="0"/>
          <p:nvPr/>
        </p:nvPicPr>
        <p:blipFill>
          <a:blip r:embed="rId3">
            <a:alphaModFix/>
          </a:blip>
          <a:stretch>
            <a:fillRect/>
          </a:stretch>
        </p:blipFill>
        <p:spPr>
          <a:xfrm>
            <a:off x="9639325" y="1740416"/>
            <a:ext cx="2336266" cy="2336266"/>
          </a:xfrm>
          <a:prstGeom prst="rect">
            <a:avLst/>
          </a:prstGeom>
          <a:noFill/>
          <a:ln>
            <a:noFill/>
          </a:ln>
        </p:spPr>
      </p:pic>
      <p:sp>
        <p:nvSpPr>
          <p:cNvPr id="266" name="Google Shape;266;p29"/>
          <p:cNvSpPr txBox="1"/>
          <p:nvPr/>
        </p:nvSpPr>
        <p:spPr>
          <a:xfrm>
            <a:off x="446800" y="4613575"/>
            <a:ext cx="59853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rPr>
              <a:t>Baselines</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361950" lvl="0" marL="457200" rtl="0" algn="l">
              <a:spcBef>
                <a:spcPts val="0"/>
              </a:spcBef>
              <a:spcAft>
                <a:spcPts val="0"/>
              </a:spcAft>
              <a:buClr>
                <a:schemeClr val="dk1"/>
              </a:buClr>
              <a:buSzPts val="2100"/>
              <a:buAutoNum type="arabicPeriod"/>
            </a:pPr>
            <a:r>
              <a:rPr lang="en-US" sz="2100">
                <a:solidFill>
                  <a:schemeClr val="dk1"/>
                </a:solidFill>
              </a:rPr>
              <a:t>vLLm</a:t>
            </a:r>
            <a:endParaRPr sz="2100">
              <a:solidFill>
                <a:schemeClr val="dk1"/>
              </a:solidFill>
            </a:endParaRPr>
          </a:p>
          <a:p>
            <a:pPr indent="-361950" lvl="0" marL="457200" rtl="0" algn="l">
              <a:spcBef>
                <a:spcPts val="0"/>
              </a:spcBef>
              <a:spcAft>
                <a:spcPts val="0"/>
              </a:spcAft>
              <a:buClr>
                <a:schemeClr val="dk1"/>
              </a:buClr>
              <a:buSzPts val="2100"/>
              <a:buAutoNum type="arabicPeriod"/>
            </a:pPr>
            <a:r>
              <a:rPr lang="en-US" sz="2100">
                <a:solidFill>
                  <a:schemeClr val="dk1"/>
                </a:solidFill>
              </a:rPr>
              <a:t>Accelerate</a:t>
            </a:r>
            <a:endParaRPr sz="2100">
              <a:solidFill>
                <a:schemeClr val="dk1"/>
              </a:solidFill>
            </a:endParaRPr>
          </a:p>
          <a:p>
            <a:pPr indent="-361950" lvl="0" marL="457200" rtl="0" algn="l">
              <a:spcBef>
                <a:spcPts val="0"/>
              </a:spcBef>
              <a:spcAft>
                <a:spcPts val="0"/>
              </a:spcAft>
              <a:buClr>
                <a:schemeClr val="dk1"/>
              </a:buClr>
              <a:buSzPts val="2100"/>
              <a:buAutoNum type="arabicPeriod"/>
            </a:pPr>
            <a:r>
              <a:rPr lang="en-US" sz="2100">
                <a:solidFill>
                  <a:schemeClr val="dk1"/>
                </a:solidFill>
              </a:rPr>
              <a:t>DeepSpeed</a:t>
            </a:r>
            <a:endParaRPr sz="2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30"/>
          <p:cNvSpPr txBox="1"/>
          <p:nvPr>
            <p:ph type="title"/>
          </p:nvPr>
        </p:nvSpPr>
        <p:spPr>
          <a:xfrm>
            <a:off x="1052428" y="146050"/>
            <a:ext cx="9389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300"/>
              <a:t>Claim 1 : HELM sustains inference where existing systems fails (OOM)</a:t>
            </a:r>
            <a:endParaRPr sz="2300"/>
          </a:p>
        </p:txBody>
      </p:sp>
      <p:sp>
        <p:nvSpPr>
          <p:cNvPr id="272" name="Google Shape;272;p30"/>
          <p:cNvSpPr txBox="1"/>
          <p:nvPr/>
        </p:nvSpPr>
        <p:spPr>
          <a:xfrm>
            <a:off x="103900" y="1143000"/>
            <a:ext cx="3553800" cy="51330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US" sz="1900">
                <a:solidFill>
                  <a:schemeClr val="dk1"/>
                </a:solidFill>
              </a:rPr>
              <a:t>HELM is the only backend that runs all 12 Model x hardware configurations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US" sz="1900">
                <a:solidFill>
                  <a:schemeClr val="dk1"/>
                </a:solidFill>
              </a:rPr>
              <a:t>vLLM and DeepSpeed fail to initialise on the RTX 4060 entirely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US" sz="1900">
                <a:solidFill>
                  <a:schemeClr val="dk1"/>
                </a:solidFill>
              </a:rPr>
              <a:t>On the RTX 3090, both OOM on Qwen3-14B and 32B despite having 24 GB VRAM </a:t>
            </a:r>
            <a:endParaRPr sz="1900">
              <a:solidFill>
                <a:schemeClr val="dk1"/>
              </a:solidFill>
            </a:endParaRPr>
          </a:p>
          <a:p>
            <a:pPr indent="0" lvl="0" marL="457200" rtl="0" algn="l">
              <a:spcBef>
                <a:spcPts val="0"/>
              </a:spcBef>
              <a:spcAft>
                <a:spcPts val="0"/>
              </a:spcAft>
              <a:buNone/>
            </a:pPr>
            <a:r>
              <a:rPr lang="en-US" sz="1900">
                <a:solidFill>
                  <a:schemeClr val="dk1"/>
                </a:solidFill>
              </a:rPr>
              <a:t>              </a:t>
            </a:r>
            <a:endParaRPr sz="1900">
              <a:solidFill>
                <a:schemeClr val="dk1"/>
              </a:solidFill>
            </a:endParaRPr>
          </a:p>
          <a:p>
            <a:pPr indent="-349250" lvl="0" marL="457200" rtl="0" algn="l">
              <a:spcBef>
                <a:spcPts val="0"/>
              </a:spcBef>
              <a:spcAft>
                <a:spcPts val="0"/>
              </a:spcAft>
              <a:buClr>
                <a:schemeClr val="dk1"/>
              </a:buClr>
              <a:buSzPts val="1900"/>
              <a:buChar char="●"/>
            </a:pPr>
            <a:r>
              <a:rPr lang="en-US" sz="1900">
                <a:solidFill>
                  <a:schemeClr val="dk1"/>
                </a:solidFill>
              </a:rPr>
              <a:t>Accelerate handles some cases but OOMs on Qwen3-32B across all systems  </a:t>
            </a:r>
            <a:endParaRPr sz="1900">
              <a:solidFill>
                <a:schemeClr val="dk1"/>
              </a:solidFill>
            </a:endParaRPr>
          </a:p>
          <a:p>
            <a:pPr indent="0" lvl="0" marL="0" rtl="0" algn="l">
              <a:spcBef>
                <a:spcPts val="0"/>
              </a:spcBef>
              <a:spcAft>
                <a:spcPts val="0"/>
              </a:spcAft>
              <a:buNone/>
            </a:pPr>
            <a:r>
              <a:t/>
            </a:r>
            <a:endParaRPr sz="1900">
              <a:solidFill>
                <a:schemeClr val="dk1"/>
              </a:solidFill>
            </a:endParaRPr>
          </a:p>
        </p:txBody>
      </p:sp>
      <p:pic>
        <p:nvPicPr>
          <p:cNvPr id="273" name="Google Shape;273;p30"/>
          <p:cNvPicPr preferRelativeResize="0"/>
          <p:nvPr/>
        </p:nvPicPr>
        <p:blipFill>
          <a:blip r:embed="rId3">
            <a:alphaModFix/>
          </a:blip>
          <a:stretch>
            <a:fillRect/>
          </a:stretch>
        </p:blipFill>
        <p:spPr>
          <a:xfrm>
            <a:off x="3737375" y="1016434"/>
            <a:ext cx="8229502" cy="53653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31"/>
          <p:cNvSpPr txBox="1"/>
          <p:nvPr>
            <p:ph type="title"/>
          </p:nvPr>
        </p:nvSpPr>
        <p:spPr>
          <a:xfrm>
            <a:off x="1052428" y="146050"/>
            <a:ext cx="9389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200"/>
              <a:t>Claim 2 : HELM achieves significantly higher throughput and lower latency</a:t>
            </a:r>
            <a:endParaRPr sz="2200"/>
          </a:p>
        </p:txBody>
      </p:sp>
      <p:sp>
        <p:nvSpPr>
          <p:cNvPr id="279" name="Google Shape;279;p31"/>
          <p:cNvSpPr txBox="1"/>
          <p:nvPr/>
        </p:nvSpPr>
        <p:spPr>
          <a:xfrm>
            <a:off x="103900" y="1143000"/>
            <a:ext cx="3680700" cy="51330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US" sz="1900">
                <a:solidFill>
                  <a:schemeClr val="dk1"/>
                </a:solidFill>
              </a:rPr>
              <a:t>Up to 5.1x higher decode throughput over the best feasible baseline (4060, Qwen3-8B)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US" sz="1900">
                <a:solidFill>
                  <a:schemeClr val="dk1"/>
                </a:solidFill>
              </a:rPr>
              <a:t>Mean 3.6x speedup across all memory-constrained configurations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US" sz="1900">
                <a:solidFill>
                  <a:schemeClr val="dk1"/>
                </a:solidFill>
              </a:rPr>
              <a:t>On unconstrained hardware (L40S, models ≤ 14B), HELM matches baselines within 5% compile-time overhead is negligible when no CPU offloading is needed  </a:t>
            </a:r>
            <a:endParaRPr sz="1900">
              <a:solidFill>
                <a:schemeClr val="dk1"/>
              </a:solidFill>
            </a:endParaRPr>
          </a:p>
          <a:p>
            <a:pPr indent="0" lvl="0" marL="0" rtl="0" algn="l">
              <a:spcBef>
                <a:spcPts val="0"/>
              </a:spcBef>
              <a:spcAft>
                <a:spcPts val="0"/>
              </a:spcAft>
              <a:buNone/>
            </a:pPr>
            <a:r>
              <a:t/>
            </a:r>
            <a:endParaRPr sz="1900">
              <a:solidFill>
                <a:schemeClr val="dk1"/>
              </a:solidFill>
            </a:endParaRPr>
          </a:p>
        </p:txBody>
      </p:sp>
      <p:pic>
        <p:nvPicPr>
          <p:cNvPr id="280" name="Google Shape;280;p31"/>
          <p:cNvPicPr preferRelativeResize="0"/>
          <p:nvPr/>
        </p:nvPicPr>
        <p:blipFill>
          <a:blip r:embed="rId3">
            <a:alphaModFix/>
          </a:blip>
          <a:stretch>
            <a:fillRect/>
          </a:stretch>
        </p:blipFill>
        <p:spPr>
          <a:xfrm>
            <a:off x="3784600" y="1011050"/>
            <a:ext cx="8255000" cy="53819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4"/>
          <p:cNvSpPr txBox="1"/>
          <p:nvPr>
            <p:ph type="title"/>
          </p:nvPr>
        </p:nvSpPr>
        <p:spPr>
          <a:xfrm>
            <a:off x="1052428" y="146050"/>
            <a:ext cx="9476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LLM inference is constrained by GPU memory on commodity systems</a:t>
            </a:r>
            <a:endParaRPr sz="2400"/>
          </a:p>
        </p:txBody>
      </p:sp>
      <p:sp>
        <p:nvSpPr>
          <p:cNvPr id="109" name="Google Shape;109;p14"/>
          <p:cNvSpPr txBox="1"/>
          <p:nvPr/>
        </p:nvSpPr>
        <p:spPr>
          <a:xfrm>
            <a:off x="154975" y="1016700"/>
            <a:ext cx="56088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Model Capabilities keep </a:t>
            </a:r>
            <a:r>
              <a:rPr lang="en-US" sz="1800">
                <a:solidFill>
                  <a:schemeClr val="dk1"/>
                </a:solidFill>
              </a:rPr>
              <a:t>increasing</a:t>
            </a:r>
            <a:r>
              <a:rPr lang="en-US" sz="1800">
                <a:solidFill>
                  <a:schemeClr val="dk1"/>
                </a:solidFill>
              </a:rPr>
              <a:t> with model size</a:t>
            </a:r>
            <a:endParaRPr sz="1800">
              <a:solidFill>
                <a:schemeClr val="dk1"/>
              </a:solidFill>
            </a:endParaRPr>
          </a:p>
        </p:txBody>
      </p:sp>
      <p:sp>
        <p:nvSpPr>
          <p:cNvPr id="110" name="Google Shape;110;p14"/>
          <p:cNvSpPr txBox="1"/>
          <p:nvPr/>
        </p:nvSpPr>
        <p:spPr>
          <a:xfrm>
            <a:off x="6025050" y="862075"/>
            <a:ext cx="6102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chemeClr val="dk1"/>
                </a:solidFill>
              </a:rPr>
              <a:t>Two ways GPU memory becomes a bottleneck</a:t>
            </a:r>
            <a:endParaRPr b="1" sz="1700">
              <a:solidFill>
                <a:schemeClr val="dk1"/>
              </a:solidFill>
            </a:endParaRPr>
          </a:p>
        </p:txBody>
      </p:sp>
      <p:pic>
        <p:nvPicPr>
          <p:cNvPr id="111" name="Google Shape;111;p14"/>
          <p:cNvPicPr preferRelativeResize="0"/>
          <p:nvPr/>
        </p:nvPicPr>
        <p:blipFill>
          <a:blip r:embed="rId3">
            <a:alphaModFix/>
          </a:blip>
          <a:stretch>
            <a:fillRect/>
          </a:stretch>
        </p:blipFill>
        <p:spPr>
          <a:xfrm>
            <a:off x="171028" y="1456025"/>
            <a:ext cx="5608934" cy="5070476"/>
          </a:xfrm>
          <a:prstGeom prst="rect">
            <a:avLst/>
          </a:prstGeom>
          <a:noFill/>
          <a:ln>
            <a:noFill/>
          </a:ln>
        </p:spPr>
      </p:pic>
      <p:sp>
        <p:nvSpPr>
          <p:cNvPr id="112" name="Google Shape;112;p14"/>
          <p:cNvSpPr/>
          <p:nvPr/>
        </p:nvSpPr>
        <p:spPr>
          <a:xfrm>
            <a:off x="6431892" y="1750678"/>
            <a:ext cx="910500" cy="788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Weights</a:t>
            </a:r>
            <a:endParaRPr/>
          </a:p>
          <a:p>
            <a:pPr indent="0" lvl="0" marL="0" rtl="0" algn="ctr">
              <a:spcBef>
                <a:spcPts val="0"/>
              </a:spcBef>
              <a:spcAft>
                <a:spcPts val="0"/>
              </a:spcAft>
              <a:buNone/>
            </a:pPr>
            <a:r>
              <a:rPr lang="en-US"/>
              <a:t>7 GB</a:t>
            </a:r>
            <a:endParaRPr/>
          </a:p>
          <a:p>
            <a:pPr indent="0" lvl="0" marL="0" rtl="0" algn="ctr">
              <a:spcBef>
                <a:spcPts val="0"/>
              </a:spcBef>
              <a:spcAft>
                <a:spcPts val="0"/>
              </a:spcAft>
              <a:buNone/>
            </a:pPr>
            <a:r>
              <a:rPr lang="en-US"/>
              <a:t>int 4</a:t>
            </a:r>
            <a:endParaRPr/>
          </a:p>
        </p:txBody>
      </p:sp>
      <p:sp>
        <p:nvSpPr>
          <p:cNvPr id="113" name="Google Shape;113;p14"/>
          <p:cNvSpPr/>
          <p:nvPr/>
        </p:nvSpPr>
        <p:spPr>
          <a:xfrm>
            <a:off x="6305968" y="3036244"/>
            <a:ext cx="1162500" cy="1307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Weights</a:t>
            </a:r>
            <a:endParaRPr/>
          </a:p>
          <a:p>
            <a:pPr indent="0" lvl="0" marL="0" rtl="0" algn="ctr">
              <a:spcBef>
                <a:spcPts val="0"/>
              </a:spcBef>
              <a:spcAft>
                <a:spcPts val="0"/>
              </a:spcAft>
              <a:buNone/>
            </a:pPr>
            <a:r>
              <a:rPr lang="en-US"/>
              <a:t>14 GB</a:t>
            </a:r>
            <a:endParaRPr/>
          </a:p>
          <a:p>
            <a:pPr indent="0" lvl="0" marL="0" rtl="0" algn="ctr">
              <a:spcBef>
                <a:spcPts val="0"/>
              </a:spcBef>
              <a:spcAft>
                <a:spcPts val="0"/>
              </a:spcAft>
              <a:buNone/>
            </a:pPr>
            <a:r>
              <a:rPr lang="en-US"/>
              <a:t>int 8</a:t>
            </a:r>
            <a:endParaRPr/>
          </a:p>
        </p:txBody>
      </p:sp>
      <p:sp>
        <p:nvSpPr>
          <p:cNvPr id="114" name="Google Shape;114;p14"/>
          <p:cNvSpPr/>
          <p:nvPr/>
        </p:nvSpPr>
        <p:spPr>
          <a:xfrm>
            <a:off x="6025061" y="4854478"/>
            <a:ext cx="1649400" cy="1509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Weights</a:t>
            </a:r>
            <a:endParaRPr/>
          </a:p>
          <a:p>
            <a:pPr indent="0" lvl="0" marL="0" rtl="0" algn="ctr">
              <a:spcBef>
                <a:spcPts val="0"/>
              </a:spcBef>
              <a:spcAft>
                <a:spcPts val="0"/>
              </a:spcAft>
              <a:buNone/>
            </a:pPr>
            <a:r>
              <a:rPr lang="en-US"/>
              <a:t>28 GB</a:t>
            </a:r>
            <a:endParaRPr/>
          </a:p>
          <a:p>
            <a:pPr indent="0" lvl="0" marL="0" rtl="0" algn="ctr">
              <a:spcBef>
                <a:spcPts val="0"/>
              </a:spcBef>
              <a:spcAft>
                <a:spcPts val="0"/>
              </a:spcAft>
              <a:buNone/>
            </a:pPr>
            <a:r>
              <a:rPr lang="en-US"/>
              <a:t>fp 16</a:t>
            </a:r>
            <a:endParaRPr/>
          </a:p>
        </p:txBody>
      </p:sp>
      <p:sp>
        <p:nvSpPr>
          <p:cNvPr id="115" name="Google Shape;115;p14"/>
          <p:cNvSpPr/>
          <p:nvPr/>
        </p:nvSpPr>
        <p:spPr>
          <a:xfrm>
            <a:off x="7342392" y="1750678"/>
            <a:ext cx="972000" cy="11580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KV Cache</a:t>
            </a:r>
            <a:endParaRPr/>
          </a:p>
          <a:p>
            <a:pPr indent="0" lvl="0" marL="0" rtl="0" algn="ctr">
              <a:spcBef>
                <a:spcPts val="0"/>
              </a:spcBef>
              <a:spcAft>
                <a:spcPts val="0"/>
              </a:spcAft>
              <a:buNone/>
            </a:pPr>
            <a:r>
              <a:rPr lang="en-US"/>
              <a:t>13.4 GB</a:t>
            </a:r>
            <a:endParaRPr/>
          </a:p>
        </p:txBody>
      </p:sp>
      <p:sp>
        <p:nvSpPr>
          <p:cNvPr id="116" name="Google Shape;116;p14"/>
          <p:cNvSpPr/>
          <p:nvPr/>
        </p:nvSpPr>
        <p:spPr>
          <a:xfrm>
            <a:off x="7468466" y="3036246"/>
            <a:ext cx="972000" cy="1677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KV Cache</a:t>
            </a:r>
            <a:endParaRPr/>
          </a:p>
          <a:p>
            <a:pPr indent="0" lvl="0" marL="0" rtl="0" algn="ctr">
              <a:spcBef>
                <a:spcPts val="0"/>
              </a:spcBef>
              <a:spcAft>
                <a:spcPts val="0"/>
              </a:spcAft>
              <a:buNone/>
            </a:pPr>
            <a:r>
              <a:rPr lang="en-US"/>
              <a:t>26.8 GB</a:t>
            </a:r>
            <a:endParaRPr/>
          </a:p>
        </p:txBody>
      </p:sp>
      <p:sp>
        <p:nvSpPr>
          <p:cNvPr id="117" name="Google Shape;117;p14"/>
          <p:cNvSpPr/>
          <p:nvPr/>
        </p:nvSpPr>
        <p:spPr>
          <a:xfrm>
            <a:off x="7674461" y="4854478"/>
            <a:ext cx="1025700" cy="1879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KV Cache</a:t>
            </a:r>
            <a:endParaRPr/>
          </a:p>
          <a:p>
            <a:pPr indent="0" lvl="0" marL="0" rtl="0" algn="ctr">
              <a:spcBef>
                <a:spcPts val="0"/>
              </a:spcBef>
              <a:spcAft>
                <a:spcPts val="0"/>
              </a:spcAft>
              <a:buNone/>
            </a:pPr>
            <a:r>
              <a:rPr lang="en-US"/>
              <a:t>53.7 GB</a:t>
            </a:r>
            <a:endParaRPr/>
          </a:p>
        </p:txBody>
      </p:sp>
      <p:sp>
        <p:nvSpPr>
          <p:cNvPr id="118" name="Google Shape;118;p14"/>
          <p:cNvSpPr/>
          <p:nvPr/>
        </p:nvSpPr>
        <p:spPr>
          <a:xfrm>
            <a:off x="6431892" y="2538778"/>
            <a:ext cx="910500" cy="369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Others</a:t>
            </a:r>
            <a:endParaRPr/>
          </a:p>
        </p:txBody>
      </p:sp>
      <p:sp>
        <p:nvSpPr>
          <p:cNvPr id="119" name="Google Shape;119;p14"/>
          <p:cNvSpPr/>
          <p:nvPr/>
        </p:nvSpPr>
        <p:spPr>
          <a:xfrm>
            <a:off x="6305969" y="4343944"/>
            <a:ext cx="1162500" cy="369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Others</a:t>
            </a:r>
            <a:endParaRPr/>
          </a:p>
        </p:txBody>
      </p:sp>
      <p:sp>
        <p:nvSpPr>
          <p:cNvPr id="120" name="Google Shape;120;p14"/>
          <p:cNvSpPr/>
          <p:nvPr/>
        </p:nvSpPr>
        <p:spPr>
          <a:xfrm>
            <a:off x="6025064" y="6364078"/>
            <a:ext cx="1649400" cy="369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Others</a:t>
            </a:r>
            <a:endParaRPr/>
          </a:p>
        </p:txBody>
      </p:sp>
      <p:sp>
        <p:nvSpPr>
          <p:cNvPr id="121" name="Google Shape;121;p14"/>
          <p:cNvSpPr txBox="1"/>
          <p:nvPr/>
        </p:nvSpPr>
        <p:spPr>
          <a:xfrm>
            <a:off x="6662126" y="1256761"/>
            <a:ext cx="4542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rPr>
              <a:t>Qwen3-14b model different quantizations</a:t>
            </a:r>
            <a:endParaRPr>
              <a:solidFill>
                <a:schemeClr val="dk1"/>
              </a:solidFill>
            </a:endParaRPr>
          </a:p>
        </p:txBody>
      </p:sp>
      <p:sp>
        <p:nvSpPr>
          <p:cNvPr id="122" name="Google Shape;122;p14"/>
          <p:cNvSpPr/>
          <p:nvPr/>
        </p:nvSpPr>
        <p:spPr>
          <a:xfrm>
            <a:off x="8938020" y="1750675"/>
            <a:ext cx="1395000" cy="11580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24 GB VRAM</a:t>
            </a:r>
            <a:endParaRPr b="1"/>
          </a:p>
        </p:txBody>
      </p:sp>
      <p:sp>
        <p:nvSpPr>
          <p:cNvPr id="123" name="Google Shape;123;p14"/>
          <p:cNvSpPr/>
          <p:nvPr/>
        </p:nvSpPr>
        <p:spPr>
          <a:xfrm>
            <a:off x="8938020" y="3292756"/>
            <a:ext cx="1395000" cy="115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24 GB VRAM</a:t>
            </a:r>
            <a:endParaRPr b="1"/>
          </a:p>
        </p:txBody>
      </p:sp>
      <p:sp>
        <p:nvSpPr>
          <p:cNvPr id="124" name="Google Shape;124;p14"/>
          <p:cNvSpPr/>
          <p:nvPr/>
        </p:nvSpPr>
        <p:spPr>
          <a:xfrm>
            <a:off x="8938020" y="5215225"/>
            <a:ext cx="1395000" cy="11580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24 GB VRAM</a:t>
            </a:r>
            <a:endParaRPr b="1"/>
          </a:p>
        </p:txBody>
      </p:sp>
      <p:sp>
        <p:nvSpPr>
          <p:cNvPr id="125" name="Google Shape;125;p14"/>
          <p:cNvSpPr txBox="1"/>
          <p:nvPr/>
        </p:nvSpPr>
        <p:spPr>
          <a:xfrm>
            <a:off x="10529125" y="5440225"/>
            <a:ext cx="1511100" cy="708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dk1"/>
                </a:solidFill>
              </a:rPr>
              <a:t>OOM at</a:t>
            </a:r>
            <a:endParaRPr sz="1700">
              <a:solidFill>
                <a:schemeClr val="dk1"/>
              </a:solidFill>
            </a:endParaRPr>
          </a:p>
          <a:p>
            <a:pPr indent="0" lvl="0" marL="0" rtl="0" algn="ctr">
              <a:spcBef>
                <a:spcPts val="0"/>
              </a:spcBef>
              <a:spcAft>
                <a:spcPts val="0"/>
              </a:spcAft>
              <a:buNone/>
            </a:pPr>
            <a:r>
              <a:rPr lang="en-US" sz="1700">
                <a:solidFill>
                  <a:schemeClr val="dk1"/>
                </a:solidFill>
              </a:rPr>
              <a:t>Load time</a:t>
            </a:r>
            <a:endParaRPr sz="1700">
              <a:solidFill>
                <a:schemeClr val="dk1"/>
              </a:solidFill>
            </a:endParaRPr>
          </a:p>
        </p:txBody>
      </p:sp>
      <p:sp>
        <p:nvSpPr>
          <p:cNvPr id="126" name="Google Shape;126;p14"/>
          <p:cNvSpPr txBox="1"/>
          <p:nvPr/>
        </p:nvSpPr>
        <p:spPr>
          <a:xfrm>
            <a:off x="10529125" y="3501677"/>
            <a:ext cx="1511100" cy="708000"/>
          </a:xfrm>
          <a:prstGeom prst="rect">
            <a:avLst/>
          </a:prstGeom>
          <a:noFill/>
          <a:ln cap="flat" cmpd="sng" w="9525">
            <a:solidFill>
              <a:srgbClr val="CC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dk1"/>
                </a:solidFill>
              </a:rPr>
              <a:t>OOM during</a:t>
            </a:r>
            <a:endParaRPr sz="1700">
              <a:solidFill>
                <a:schemeClr val="dk1"/>
              </a:solidFill>
            </a:endParaRPr>
          </a:p>
          <a:p>
            <a:pPr indent="0" lvl="0" marL="0" rtl="0" algn="ctr">
              <a:spcBef>
                <a:spcPts val="0"/>
              </a:spcBef>
              <a:spcAft>
                <a:spcPts val="0"/>
              </a:spcAft>
              <a:buNone/>
            </a:pPr>
            <a:r>
              <a:rPr lang="en-US" sz="1700">
                <a:solidFill>
                  <a:schemeClr val="dk1"/>
                </a:solidFill>
              </a:rPr>
              <a:t>Inference</a:t>
            </a:r>
            <a:endParaRPr sz="1700">
              <a:solidFill>
                <a:schemeClr val="dk1"/>
              </a:solidFill>
            </a:endParaRPr>
          </a:p>
        </p:txBody>
      </p:sp>
      <p:sp>
        <p:nvSpPr>
          <p:cNvPr id="127" name="Google Shape;127;p14"/>
          <p:cNvSpPr txBox="1"/>
          <p:nvPr/>
        </p:nvSpPr>
        <p:spPr>
          <a:xfrm>
            <a:off x="10529125" y="2091912"/>
            <a:ext cx="15111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dk1"/>
                </a:solidFill>
              </a:rPr>
              <a:t>Works Fine</a:t>
            </a:r>
            <a:endParaRPr sz="1700">
              <a:solidFill>
                <a:schemeClr val="dk1"/>
              </a:solidFill>
            </a:endParaRPr>
          </a:p>
        </p:txBody>
      </p:sp>
      <p:sp>
        <p:nvSpPr>
          <p:cNvPr id="128" name="Google Shape;128;p14"/>
          <p:cNvSpPr txBox="1"/>
          <p:nvPr/>
        </p:nvSpPr>
        <p:spPr>
          <a:xfrm>
            <a:off x="116423" y="6471898"/>
            <a:ext cx="6290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chemeClr val="dk1"/>
                </a:solidFill>
              </a:rPr>
              <a:t>source : https://x.com/maximelabonne/status/1972615048511250647</a:t>
            </a:r>
            <a:endParaRPr sz="1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32"/>
          <p:cNvSpPr txBox="1"/>
          <p:nvPr>
            <p:ph idx="1" type="body"/>
          </p:nvPr>
        </p:nvSpPr>
        <p:spPr>
          <a:xfrm>
            <a:off x="311725" y="3054925"/>
            <a:ext cx="4935600" cy="33564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1800"/>
              <a:t>RTX 4060</a:t>
            </a:r>
            <a:r>
              <a:rPr lang="en-US" sz="1800"/>
              <a:t>: HELM reaches 8K on both 4B and 8B, 8× over Accelerate on 4B, 64× on 8B. DeepSpeed and vLLM produce no output at all     </a:t>
            </a:r>
            <a:endParaRPr sz="1800"/>
          </a:p>
          <a:p>
            <a:pPr indent="0" lvl="0" marL="0" rtl="0" algn="l">
              <a:lnSpc>
                <a:spcPct val="115000"/>
              </a:lnSpc>
              <a:spcBef>
                <a:spcPts val="1000"/>
              </a:spcBef>
              <a:spcAft>
                <a:spcPts val="0"/>
              </a:spcAft>
              <a:buNone/>
            </a:pPr>
            <a:r>
              <a:rPr b="1" lang="en-US" sz="1800"/>
              <a:t>RTX 3090</a:t>
            </a:r>
            <a:r>
              <a:rPr lang="en-US" sz="1800"/>
              <a:t>: HELM reaches full 32K on 4B, 8B, and 14B; vLLM caps at 8K, Accelerate at 4K/128 tokens      </a:t>
            </a:r>
            <a:endParaRPr sz="1800"/>
          </a:p>
          <a:p>
            <a:pPr indent="0" lvl="0" marL="0" rtl="0" algn="l">
              <a:lnSpc>
                <a:spcPct val="115000"/>
              </a:lnSpc>
              <a:spcBef>
                <a:spcPts val="1000"/>
              </a:spcBef>
              <a:spcAft>
                <a:spcPts val="0"/>
              </a:spcAft>
              <a:buNone/>
            </a:pPr>
            <a:r>
              <a:rPr b="1" lang="en-US" sz="1800"/>
              <a:t>L40S</a:t>
            </a:r>
            <a:r>
              <a:rPr lang="en-US" sz="1800"/>
              <a:t>: HELM matches vLLM on all models that fit in VRAM; reaches 8K on 32B while DeepSpeed OOMs and vLLM fails to load       </a:t>
            </a:r>
            <a:endParaRPr sz="1800"/>
          </a:p>
        </p:txBody>
      </p:sp>
      <p:sp>
        <p:nvSpPr>
          <p:cNvPr id="286" name="Google Shape;286;p32"/>
          <p:cNvSpPr txBox="1"/>
          <p:nvPr>
            <p:ph type="title"/>
          </p:nvPr>
        </p:nvSpPr>
        <p:spPr>
          <a:xfrm>
            <a:off x="1052428" y="146050"/>
            <a:ext cx="94185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Claim 3 : </a:t>
            </a:r>
            <a:r>
              <a:rPr lang="en-US" sz="2400"/>
              <a:t>HELM enables significantly longer context lengths</a:t>
            </a:r>
            <a:endParaRPr sz="2400"/>
          </a:p>
        </p:txBody>
      </p:sp>
      <p:pic>
        <p:nvPicPr>
          <p:cNvPr id="287" name="Google Shape;287;p32" title="claim3_context.png"/>
          <p:cNvPicPr preferRelativeResize="0"/>
          <p:nvPr/>
        </p:nvPicPr>
        <p:blipFill>
          <a:blip r:embed="rId3">
            <a:alphaModFix/>
          </a:blip>
          <a:stretch>
            <a:fillRect/>
          </a:stretch>
        </p:blipFill>
        <p:spPr>
          <a:xfrm>
            <a:off x="5339075" y="924064"/>
            <a:ext cx="6852926" cy="5798903"/>
          </a:xfrm>
          <a:prstGeom prst="rect">
            <a:avLst/>
          </a:prstGeom>
          <a:noFill/>
          <a:ln>
            <a:noFill/>
          </a:ln>
        </p:spPr>
      </p:pic>
      <p:sp>
        <p:nvSpPr>
          <p:cNvPr id="288" name="Google Shape;288;p32"/>
          <p:cNvSpPr txBox="1"/>
          <p:nvPr/>
        </p:nvSpPr>
        <p:spPr>
          <a:xfrm>
            <a:off x="332500" y="966350"/>
            <a:ext cx="4707000" cy="19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GPU-only backends exhaust VRAM after weights load context ceiling is set by leftover VRAM, not the model's native 32K window HELM pages KV entries to host RAM, shifting the ceiling from VRAM to the much larger host memory pool </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33"/>
          <p:cNvSpPr txBox="1"/>
          <p:nvPr>
            <p:ph idx="1" type="body"/>
          </p:nvPr>
        </p:nvSpPr>
        <p:spPr>
          <a:xfrm>
            <a:off x="247275" y="1191075"/>
            <a:ext cx="4783200" cy="53241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Clr>
                <a:schemeClr val="dk1"/>
              </a:buClr>
              <a:buSzPts val="853"/>
              <a:buFont typeface="Arial"/>
              <a:buNone/>
            </a:pPr>
            <a:r>
              <a:rPr lang="en-US" sz="1700"/>
              <a:t>- When a model exceeds VRAM, layers are split across CPU and GPU, the split point directly determines throughput                                                           </a:t>
            </a:r>
            <a:endParaRPr sz="1700"/>
          </a:p>
          <a:p>
            <a:pPr indent="0" lvl="0" marL="0" rtl="0" algn="l">
              <a:lnSpc>
                <a:spcPct val="115000"/>
              </a:lnSpc>
              <a:spcBef>
                <a:spcPts val="1000"/>
              </a:spcBef>
              <a:spcAft>
                <a:spcPts val="0"/>
              </a:spcAft>
              <a:buClr>
                <a:schemeClr val="dk1"/>
              </a:buClr>
              <a:buSzPts val="853"/>
              <a:buFont typeface="Arial"/>
              <a:buNone/>
            </a:pPr>
            <a:r>
              <a:rPr lang="en-US" sz="1700"/>
              <a:t>- A suboptimal split either bottlenecks on slow CPU DRAM bandwidth or runs out of GPU   memory                                                                                   </a:t>
            </a:r>
            <a:endParaRPr sz="1700"/>
          </a:p>
          <a:p>
            <a:pPr indent="0" lvl="0" marL="0" rtl="0" algn="l">
              <a:lnSpc>
                <a:spcPct val="115000"/>
              </a:lnSpc>
              <a:spcBef>
                <a:spcPts val="1000"/>
              </a:spcBef>
              <a:spcAft>
                <a:spcPts val="0"/>
              </a:spcAft>
              <a:buClr>
                <a:schemeClr val="dk1"/>
              </a:buClr>
              <a:buSzPts val="853"/>
              <a:buFont typeface="Arial"/>
              <a:buNone/>
            </a:pPr>
            <a:r>
              <a:rPr lang="en-US" sz="1700"/>
              <a:t>- HELM exhaustively searches all feasible splits at compile time and selects the plan that best balances CPU and GPU bandwidth, Accelerate uses a greedy load-time heuristic with no search                                                                           </a:t>
            </a:r>
            <a:endParaRPr sz="1700"/>
          </a:p>
          <a:p>
            <a:pPr indent="0" lvl="0" marL="0" rtl="0" algn="l">
              <a:lnSpc>
                <a:spcPct val="115000"/>
              </a:lnSpc>
              <a:spcBef>
                <a:spcPts val="1000"/>
              </a:spcBef>
              <a:spcAft>
                <a:spcPts val="0"/>
              </a:spcAft>
              <a:buClr>
                <a:schemeClr val="dk1"/>
              </a:buClr>
              <a:buSzPts val="853"/>
              <a:buFont typeface="Arial"/>
              <a:buNone/>
            </a:pPr>
            <a:r>
              <a:rPr lang="en-US" sz="1700"/>
              <a:t>- Result: 2.4x – 4.9x lower p50 latency across all memory-constrained configurations </a:t>
            </a:r>
            <a:endParaRPr sz="1700"/>
          </a:p>
          <a:p>
            <a:pPr indent="0" lvl="0" marL="0" rtl="0" algn="l">
              <a:lnSpc>
                <a:spcPct val="115000"/>
              </a:lnSpc>
              <a:spcBef>
                <a:spcPts val="1000"/>
              </a:spcBef>
              <a:spcAft>
                <a:spcPts val="0"/>
              </a:spcAft>
              <a:buSzPts val="853"/>
              <a:buNone/>
            </a:pPr>
            <a:r>
              <a:t/>
            </a:r>
            <a:endParaRPr sz="1700"/>
          </a:p>
        </p:txBody>
      </p:sp>
      <p:sp>
        <p:nvSpPr>
          <p:cNvPr id="294" name="Google Shape;294;p33"/>
          <p:cNvSpPr txBox="1"/>
          <p:nvPr>
            <p:ph type="title"/>
          </p:nvPr>
        </p:nvSpPr>
        <p:spPr>
          <a:xfrm>
            <a:off x="1052428" y="146050"/>
            <a:ext cx="94185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Optimal partitioning is critical for performance</a:t>
            </a:r>
            <a:endParaRPr sz="2400"/>
          </a:p>
        </p:txBody>
      </p:sp>
      <p:pic>
        <p:nvPicPr>
          <p:cNvPr id="295" name="Google Shape;295;p33" title="ablation1_cdf.png"/>
          <p:cNvPicPr preferRelativeResize="0"/>
          <p:nvPr/>
        </p:nvPicPr>
        <p:blipFill>
          <a:blip r:embed="rId3">
            <a:alphaModFix/>
          </a:blip>
          <a:stretch>
            <a:fillRect/>
          </a:stretch>
        </p:blipFill>
        <p:spPr>
          <a:xfrm>
            <a:off x="5030475" y="1101450"/>
            <a:ext cx="7161523" cy="5129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34"/>
          <p:cNvSpPr txBox="1"/>
          <p:nvPr>
            <p:ph type="title"/>
          </p:nvPr>
        </p:nvSpPr>
        <p:spPr>
          <a:xfrm>
            <a:off x="1052428" y="146050"/>
            <a:ext cx="94962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300"/>
              <a:t>Efficient CPU execution is necessary to realize the partition benefits</a:t>
            </a:r>
            <a:endParaRPr sz="2300"/>
          </a:p>
        </p:txBody>
      </p:sp>
      <p:sp>
        <p:nvSpPr>
          <p:cNvPr id="301" name="Google Shape;301;p34"/>
          <p:cNvSpPr txBox="1"/>
          <p:nvPr/>
        </p:nvSpPr>
        <p:spPr>
          <a:xfrm>
            <a:off x="2986760" y="1846060"/>
            <a:ext cx="2369700" cy="2369700"/>
          </a:xfrm>
          <a:prstGeom prst="rect">
            <a:avLst/>
          </a:prstGeom>
          <a:noFill/>
          <a:ln>
            <a:noFill/>
          </a:ln>
        </p:spPr>
        <p:txBody>
          <a:bodyPr anchorCtr="0" anchor="ctr" bIns="72225" lIns="72225" spcFirstLastPara="1" rIns="72225" wrap="square" tIns="72225">
            <a:noAutofit/>
          </a:bodyPr>
          <a:lstStyle/>
          <a:p>
            <a:pPr indent="0" lvl="0" marL="0" rtl="0" algn="l">
              <a:spcBef>
                <a:spcPts val="0"/>
              </a:spcBef>
              <a:spcAft>
                <a:spcPts val="0"/>
              </a:spcAft>
              <a:buNone/>
            </a:pPr>
            <a:r>
              <a:rPr lang="en-US" sz="1106"/>
              <a:t> </a:t>
            </a:r>
            <a:endParaRPr sz="1106"/>
          </a:p>
        </p:txBody>
      </p:sp>
      <p:sp>
        <p:nvSpPr>
          <p:cNvPr id="302" name="Google Shape;302;p34"/>
          <p:cNvSpPr txBox="1"/>
          <p:nvPr/>
        </p:nvSpPr>
        <p:spPr>
          <a:xfrm>
            <a:off x="114175" y="1278075"/>
            <a:ext cx="5031000" cy="53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dk1"/>
                </a:solidFill>
              </a:rPr>
              <a:t>- Decode on CPU is memory-bandwidth bound GEMV reads the full weight matrix from DRAM every token   </a:t>
            </a:r>
            <a:endParaRPr sz="1900">
              <a:solidFill>
                <a:schemeClr val="dk1"/>
              </a:solidFill>
            </a:endParaRPr>
          </a:p>
          <a:p>
            <a:pPr indent="0" lvl="0" marL="0" rtl="0" algn="l">
              <a:spcBef>
                <a:spcPts val="0"/>
              </a:spcBef>
              <a:spcAft>
                <a:spcPts val="0"/>
              </a:spcAft>
              <a:buClr>
                <a:schemeClr val="dk1"/>
              </a:buClr>
              <a:buSzPts val="1100"/>
              <a:buFont typeface="Arial"/>
              <a:buNone/>
            </a:pPr>
            <a:r>
              <a:rPr lang="en-US" sz="1900">
                <a:solidFill>
                  <a:schemeClr val="dk1"/>
                </a:solidFill>
              </a:rPr>
              <a:t>                                                                           </a:t>
            </a:r>
            <a:endParaRPr sz="1900">
              <a:solidFill>
                <a:schemeClr val="dk1"/>
              </a:solidFill>
            </a:endParaRPr>
          </a:p>
          <a:p>
            <a:pPr indent="0" lvl="0" marL="0" rtl="0" algn="l">
              <a:spcBef>
                <a:spcPts val="0"/>
              </a:spcBef>
              <a:spcAft>
                <a:spcPts val="0"/>
              </a:spcAft>
              <a:buClr>
                <a:schemeClr val="dk1"/>
              </a:buClr>
              <a:buSzPts val="1100"/>
              <a:buFont typeface="Arial"/>
              <a:buNone/>
            </a:pPr>
            <a:r>
              <a:rPr lang="en-US" sz="1900">
                <a:solidFill>
                  <a:schemeClr val="dk1"/>
                </a:solidFill>
              </a:rPr>
              <a:t>- HELM's AVX2+F16C kernel saturates CPU DRAM bandwidth; PyTorch's fallback is            </a:t>
            </a:r>
            <a:endParaRPr sz="1900">
              <a:solidFill>
                <a:schemeClr val="dk1"/>
              </a:solidFill>
            </a:endParaRPr>
          </a:p>
          <a:p>
            <a:pPr indent="0" lvl="0" marL="0" rtl="0" algn="l">
              <a:spcBef>
                <a:spcPts val="0"/>
              </a:spcBef>
              <a:spcAft>
                <a:spcPts val="0"/>
              </a:spcAft>
              <a:buNone/>
            </a:pPr>
            <a:r>
              <a:rPr lang="en-US" sz="1900">
                <a:solidFill>
                  <a:schemeClr val="dk1"/>
                </a:solidFill>
              </a:rPr>
              <a:t>significantly slower             </a:t>
            </a:r>
            <a:endParaRPr sz="1900">
              <a:solidFill>
                <a:schemeClr val="dk1"/>
              </a:solidFill>
            </a:endParaRPr>
          </a:p>
          <a:p>
            <a:pPr indent="0" lvl="0" marL="0" rtl="0" algn="l">
              <a:spcBef>
                <a:spcPts val="0"/>
              </a:spcBef>
              <a:spcAft>
                <a:spcPts val="0"/>
              </a:spcAft>
              <a:buClr>
                <a:schemeClr val="dk1"/>
              </a:buClr>
              <a:buSzPts val="1100"/>
              <a:buFont typeface="Arial"/>
              <a:buNone/>
            </a:pPr>
            <a:r>
              <a:rPr lang="en-US" sz="1900">
                <a:solidFill>
                  <a:schemeClr val="dk1"/>
                </a:solidFill>
              </a:rPr>
              <a:t>                                                        </a:t>
            </a:r>
            <a:endParaRPr sz="1900">
              <a:solidFill>
                <a:schemeClr val="dk1"/>
              </a:solidFill>
            </a:endParaRPr>
          </a:p>
          <a:p>
            <a:pPr indent="0" lvl="0" marL="0" rtl="0" algn="l">
              <a:spcBef>
                <a:spcPts val="0"/>
              </a:spcBef>
              <a:spcAft>
                <a:spcPts val="0"/>
              </a:spcAft>
              <a:buClr>
                <a:schemeClr val="dk1"/>
              </a:buClr>
              <a:buSzPts val="1100"/>
              <a:buFont typeface="Arial"/>
              <a:buNone/>
            </a:pPr>
            <a:r>
              <a:rPr lang="en-US" sz="1900">
                <a:solidFill>
                  <a:schemeClr val="dk1"/>
                </a:solidFill>
              </a:rPr>
              <a:t>- Impact scales with CPU stage size,  43 CPU layers on Qwen3-32B causes an 11× collapse  </a:t>
            </a:r>
            <a:endParaRPr sz="1900">
              <a:solidFill>
                <a:schemeClr val="dk1"/>
              </a:solidFill>
            </a:endParaRPr>
          </a:p>
          <a:p>
            <a:pPr indent="0" lvl="0" marL="0" rtl="0" algn="l">
              <a:spcBef>
                <a:spcPts val="0"/>
              </a:spcBef>
              <a:spcAft>
                <a:spcPts val="0"/>
              </a:spcAft>
              <a:buNone/>
            </a:pPr>
            <a:r>
              <a:rPr lang="en-US" sz="1900">
                <a:solidFill>
                  <a:schemeClr val="dk1"/>
                </a:solidFill>
              </a:rPr>
              <a:t>without AVX2      </a:t>
            </a:r>
            <a:endParaRPr sz="1900">
              <a:solidFill>
                <a:schemeClr val="dk1"/>
              </a:solidFill>
            </a:endParaRPr>
          </a:p>
          <a:p>
            <a:pPr indent="0" lvl="0" marL="0" rtl="0" algn="l">
              <a:spcBef>
                <a:spcPts val="0"/>
              </a:spcBef>
              <a:spcAft>
                <a:spcPts val="0"/>
              </a:spcAft>
              <a:buClr>
                <a:schemeClr val="dk1"/>
              </a:buClr>
              <a:buSzPts val="1100"/>
              <a:buFont typeface="Arial"/>
              <a:buNone/>
            </a:pPr>
            <a:r>
              <a:rPr lang="en-US" sz="1900">
                <a:solidFill>
                  <a:schemeClr val="dk1"/>
                </a:solidFill>
              </a:rPr>
              <a:t>                                                                       </a:t>
            </a:r>
            <a:endParaRPr sz="1900">
              <a:solidFill>
                <a:schemeClr val="dk1"/>
              </a:solidFill>
            </a:endParaRPr>
          </a:p>
          <a:p>
            <a:pPr indent="0" lvl="0" marL="0" rtl="0" algn="l">
              <a:spcBef>
                <a:spcPts val="0"/>
              </a:spcBef>
              <a:spcAft>
                <a:spcPts val="0"/>
              </a:spcAft>
              <a:buNone/>
            </a:pPr>
            <a:r>
              <a:rPr lang="en-US" sz="1900">
                <a:solidFill>
                  <a:schemeClr val="dk1"/>
                </a:solidFill>
              </a:rPr>
              <a:t>- No effect when all layers fit in VRAM, the gain is purely from CPU execution </a:t>
            </a:r>
            <a:endParaRPr sz="1900">
              <a:solidFill>
                <a:schemeClr val="dk1"/>
              </a:solidFill>
            </a:endParaRPr>
          </a:p>
        </p:txBody>
      </p:sp>
      <p:pic>
        <p:nvPicPr>
          <p:cNvPr id="303" name="Google Shape;303;p34" title="ablation2_avx2.png"/>
          <p:cNvPicPr preferRelativeResize="0"/>
          <p:nvPr/>
        </p:nvPicPr>
        <p:blipFill>
          <a:blip r:embed="rId3">
            <a:alphaModFix/>
          </a:blip>
          <a:stretch>
            <a:fillRect/>
          </a:stretch>
        </p:blipFill>
        <p:spPr>
          <a:xfrm>
            <a:off x="5055325" y="1136450"/>
            <a:ext cx="7136675" cy="44983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35"/>
          <p:cNvSpPr txBox="1"/>
          <p:nvPr>
            <p:ph idx="1" type="body"/>
          </p:nvPr>
        </p:nvSpPr>
        <p:spPr>
          <a:xfrm>
            <a:off x="308275" y="1731375"/>
            <a:ext cx="6092400" cy="3807000"/>
          </a:xfrm>
          <a:prstGeom prst="rect">
            <a:avLst/>
          </a:prstGeom>
        </p:spPr>
        <p:txBody>
          <a:bodyPr anchorCtr="0" anchor="t" bIns="45700" lIns="91425" spcFirstLastPara="1" rIns="91425" wrap="square" tIns="45700">
            <a:normAutofit lnSpcReduction="10000"/>
          </a:bodyPr>
          <a:lstStyle/>
          <a:p>
            <a:pPr indent="-342900" lvl="0" marL="457200" rtl="0" algn="l">
              <a:lnSpc>
                <a:spcPct val="115000"/>
              </a:lnSpc>
              <a:spcBef>
                <a:spcPts val="1000"/>
              </a:spcBef>
              <a:spcAft>
                <a:spcPts val="0"/>
              </a:spcAft>
              <a:buSzPts val="1800"/>
              <a:buChar char="•"/>
            </a:pPr>
            <a:r>
              <a:rPr lang="en-US" sz="1800"/>
              <a:t>HELM's paged KV offload keeps VRAM free from KV cache growth, leaving headroom for  concurrent requests                                                                      </a:t>
            </a:r>
            <a:endParaRPr sz="1800"/>
          </a:p>
          <a:p>
            <a:pPr indent="0" lvl="0" marL="457200" rtl="0" algn="l">
              <a:lnSpc>
                <a:spcPct val="115000"/>
              </a:lnSpc>
              <a:spcBef>
                <a:spcPts val="1000"/>
              </a:spcBef>
              <a:spcAft>
                <a:spcPts val="0"/>
              </a:spcAft>
              <a:buNone/>
            </a:pPr>
            <a:r>
              <a:t/>
            </a:r>
            <a:endParaRPr sz="1800"/>
          </a:p>
          <a:p>
            <a:pPr indent="-342900" lvl="0" marL="457200" rtl="0" algn="l">
              <a:lnSpc>
                <a:spcPct val="115000"/>
              </a:lnSpc>
              <a:spcBef>
                <a:spcPts val="1000"/>
              </a:spcBef>
              <a:spcAft>
                <a:spcPts val="0"/>
              </a:spcAft>
              <a:buSzPts val="1800"/>
              <a:buChar char="•"/>
            </a:pPr>
            <a:r>
              <a:rPr lang="en-US" sz="1800"/>
              <a:t>When all layers fit in VRAM, throughput scales near-linearly with batch size, up to 3× at B=8.</a:t>
            </a:r>
            <a:endParaRPr sz="1800"/>
          </a:p>
          <a:p>
            <a:pPr indent="0" lvl="0" marL="457200" rtl="0" algn="l">
              <a:lnSpc>
                <a:spcPct val="115000"/>
              </a:lnSpc>
              <a:spcBef>
                <a:spcPts val="1000"/>
              </a:spcBef>
              <a:spcAft>
                <a:spcPts val="0"/>
              </a:spcAft>
              <a:buNone/>
            </a:pPr>
            <a:r>
              <a:rPr lang="en-US" sz="1800"/>
              <a:t>                                     </a:t>
            </a:r>
            <a:endParaRPr sz="1800"/>
          </a:p>
          <a:p>
            <a:pPr indent="-342900" lvl="0" marL="457200" rtl="0" algn="l">
              <a:lnSpc>
                <a:spcPct val="115000"/>
              </a:lnSpc>
              <a:spcBef>
                <a:spcPts val="1000"/>
              </a:spcBef>
              <a:spcAft>
                <a:spcPts val="0"/>
              </a:spcAft>
              <a:buSzPts val="1800"/>
              <a:buChar char="•"/>
            </a:pPr>
            <a:r>
              <a:rPr lang="en-US" sz="1800"/>
              <a:t>Without paged KV, VRAM is fully occupied by weights and KV cache, batch&gt;1 immediately OOMs  </a:t>
            </a:r>
            <a:endParaRPr sz="1800"/>
          </a:p>
          <a:p>
            <a:pPr indent="0" lvl="0" marL="457200" rtl="0" algn="l">
              <a:lnSpc>
                <a:spcPct val="115000"/>
              </a:lnSpc>
              <a:spcBef>
                <a:spcPts val="1000"/>
              </a:spcBef>
              <a:spcAft>
                <a:spcPts val="0"/>
              </a:spcAft>
              <a:buNone/>
            </a:pPr>
            <a:r>
              <a:t/>
            </a:r>
            <a:endParaRPr sz="1800"/>
          </a:p>
        </p:txBody>
      </p:sp>
      <p:sp>
        <p:nvSpPr>
          <p:cNvPr id="309" name="Google Shape;309;p35"/>
          <p:cNvSpPr txBox="1"/>
          <p:nvPr>
            <p:ph type="title"/>
          </p:nvPr>
        </p:nvSpPr>
        <p:spPr>
          <a:xfrm>
            <a:off x="1052428" y="146050"/>
            <a:ext cx="94284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Efficient KV Management Enables Concurrent Request Processing</a:t>
            </a:r>
            <a:endParaRPr sz="2400"/>
          </a:p>
        </p:txBody>
      </p:sp>
      <p:pic>
        <p:nvPicPr>
          <p:cNvPr id="310" name="Google Shape;310;p35" title="ablation3_batch.png"/>
          <p:cNvPicPr preferRelativeResize="0"/>
          <p:nvPr/>
        </p:nvPicPr>
        <p:blipFill>
          <a:blip r:embed="rId3">
            <a:alphaModFix/>
          </a:blip>
          <a:stretch>
            <a:fillRect/>
          </a:stretch>
        </p:blipFill>
        <p:spPr>
          <a:xfrm>
            <a:off x="6501100" y="1012775"/>
            <a:ext cx="5486524" cy="54727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36"/>
          <p:cNvSpPr txBox="1"/>
          <p:nvPr>
            <p:ph type="title"/>
          </p:nvPr>
        </p:nvSpPr>
        <p:spPr>
          <a:xfrm>
            <a:off x="1052428" y="146050"/>
            <a:ext cx="94857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HELM opens several directions for heterogeneous inference research</a:t>
            </a:r>
            <a:endParaRPr sz="2400"/>
          </a:p>
        </p:txBody>
      </p:sp>
      <p:sp>
        <p:nvSpPr>
          <p:cNvPr id="316" name="Google Shape;316;p36"/>
          <p:cNvSpPr txBox="1"/>
          <p:nvPr/>
        </p:nvSpPr>
        <p:spPr>
          <a:xfrm>
            <a:off x="509150" y="1184575"/>
            <a:ext cx="11211900" cy="476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200">
                <a:solidFill>
                  <a:schemeClr val="dk1"/>
                </a:solidFill>
                <a:highlight>
                  <a:schemeClr val="lt1"/>
                </a:highlight>
              </a:rPr>
              <a:t>1. Multi-device topologies.</a:t>
            </a:r>
            <a:r>
              <a:rPr lang="en-US" sz="2200">
                <a:solidFill>
                  <a:schemeClr val="dk1"/>
                </a:solidFill>
                <a:highlight>
                  <a:schemeClr val="lt1"/>
                </a:highlight>
              </a:rPr>
              <a:t> Extending the partition search to multi-GPU and heterogeneous multi-device topologies utilizing parallelism strategies.​</a:t>
            </a:r>
            <a:br>
              <a:rPr lang="en-US" sz="2200">
                <a:solidFill>
                  <a:schemeClr val="dk1"/>
                </a:solidFill>
                <a:highlight>
                  <a:schemeClr val="lt1"/>
                </a:highlight>
              </a:rPr>
            </a:br>
            <a:r>
              <a:rPr lang="en-US" sz="2200">
                <a:solidFill>
                  <a:schemeClr val="dk1"/>
                </a:solidFill>
                <a:highlight>
                  <a:schemeClr val="lt1"/>
                </a:highlight>
              </a:rPr>
              <a:t>​</a:t>
            </a:r>
            <a:endParaRPr sz="2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b="1" lang="en-US" sz="2200">
                <a:solidFill>
                  <a:schemeClr val="dk1"/>
                </a:solidFill>
                <a:highlight>
                  <a:schemeClr val="lt1"/>
                </a:highlight>
              </a:rPr>
              <a:t>2. Quantized execution. </a:t>
            </a:r>
            <a:r>
              <a:rPr lang="en-US" sz="2200">
                <a:solidFill>
                  <a:schemeClr val="dk1"/>
                </a:solidFill>
                <a:highlight>
                  <a:schemeClr val="lt1"/>
                </a:highlight>
              </a:rPr>
              <a:t>Supporting quantised execution paths (INT4/INT8 via bit-</a:t>
            </a:r>
            <a:endParaRPr sz="2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2200">
                <a:solidFill>
                  <a:schemeClr val="dk1"/>
                </a:solidFill>
                <a:highlight>
                  <a:schemeClr val="lt1"/>
                </a:highlight>
              </a:rPr>
              <a:t>sandbytes, AWQ, or GGUF).​</a:t>
            </a:r>
            <a:endParaRPr sz="2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chemeClr val="lt1"/>
                </a:highlight>
              </a:rPr>
              <a:t>​</a:t>
            </a:r>
            <a:br>
              <a:rPr lang="en-US">
                <a:solidFill>
                  <a:schemeClr val="dk1"/>
                </a:solidFill>
                <a:highlight>
                  <a:schemeClr val="lt1"/>
                </a:highlight>
              </a:rPr>
            </a:br>
            <a:r>
              <a:rPr b="1" lang="en-US" sz="2200">
                <a:solidFill>
                  <a:schemeClr val="dk1"/>
                </a:solidFill>
                <a:highlight>
                  <a:schemeClr val="lt1"/>
                </a:highlight>
              </a:rPr>
              <a:t>3. Mixture-of-Experts (MoE) models. </a:t>
            </a:r>
            <a:r>
              <a:rPr lang="en-US" sz="2200">
                <a:solidFill>
                  <a:schemeClr val="dk1"/>
                </a:solidFill>
                <a:highlight>
                  <a:schemeClr val="lt1"/>
                </a:highlight>
              </a:rPr>
              <a:t>Extending the partition search to sparse MoE architectures.​</a:t>
            </a:r>
            <a:endParaRPr sz="2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chemeClr val="lt1"/>
                </a:highlight>
              </a:rPr>
              <a:t>​</a:t>
            </a:r>
            <a:br>
              <a:rPr lang="en-US">
                <a:solidFill>
                  <a:schemeClr val="dk1"/>
                </a:solidFill>
                <a:highlight>
                  <a:schemeClr val="lt1"/>
                </a:highlight>
              </a:rPr>
            </a:br>
            <a:r>
              <a:rPr b="1" lang="en-US" sz="2200">
                <a:solidFill>
                  <a:schemeClr val="dk1"/>
                </a:solidFill>
                <a:highlight>
                  <a:schemeClr val="lt1"/>
                </a:highlight>
              </a:rPr>
              <a:t>4. Vision-language models (VLMs).</a:t>
            </a:r>
            <a:r>
              <a:rPr lang="en-US" sz="2200">
                <a:solidFill>
                  <a:schemeClr val="dk1"/>
                </a:solidFill>
                <a:highlight>
                  <a:schemeClr val="lt1"/>
                </a:highlight>
              </a:rPr>
              <a:t> Supporting models with a vision encoder prepended to the language backbone.​</a:t>
            </a:r>
            <a:endParaRPr sz="2200">
              <a:solidFill>
                <a:schemeClr val="dk1"/>
              </a:solidFill>
              <a:highlight>
                <a:schemeClr val="lt1"/>
              </a:highlight>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highlight>
                  <a:srgbClr val="F5F5F5"/>
                </a:highlight>
              </a:rPr>
              <a:t>​</a:t>
            </a:r>
            <a:endParaRPr>
              <a:solidFill>
                <a:schemeClr val="dk1"/>
              </a:solidFill>
              <a:highlight>
                <a:srgbClr val="F5F5F5"/>
              </a:highlight>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37"/>
          <p:cNvSpPr txBox="1"/>
          <p:nvPr>
            <p:ph type="title"/>
          </p:nvPr>
        </p:nvSpPr>
        <p:spPr>
          <a:xfrm>
            <a:off x="1066003" y="200375"/>
            <a:ext cx="94863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1900"/>
              <a:t>Compile-time placement and heterogeneous execution enables LLM inference beyond GPU memory limits</a:t>
            </a:r>
            <a:endParaRPr sz="1900"/>
          </a:p>
        </p:txBody>
      </p:sp>
      <p:sp>
        <p:nvSpPr>
          <p:cNvPr id="322" name="Google Shape;322;p37"/>
          <p:cNvSpPr txBox="1"/>
          <p:nvPr/>
        </p:nvSpPr>
        <p:spPr>
          <a:xfrm>
            <a:off x="332500" y="1153400"/>
            <a:ext cx="11461200" cy="5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000">
                <a:solidFill>
                  <a:schemeClr val="dk1"/>
                </a:solidFill>
              </a:rPr>
              <a:t>HELM treats CPU-GPU inference as a compile-time optimisation problem, finding the globally optimal partition before the first token is generated.                     </a:t>
            </a:r>
            <a:endParaRPr sz="2000">
              <a:solidFill>
                <a:schemeClr val="dk1"/>
              </a:solidFill>
            </a:endParaRPr>
          </a:p>
          <a:p>
            <a:pPr indent="0" lvl="0" marL="0" rtl="0" algn="l">
              <a:spcBef>
                <a:spcPts val="0"/>
              </a:spcBef>
              <a:spcAft>
                <a:spcPts val="0"/>
              </a:spcAft>
              <a:buClr>
                <a:schemeClr val="dk1"/>
              </a:buClr>
              <a:buSzPts val="1100"/>
              <a:buFont typeface="Arial"/>
              <a:buNone/>
            </a:pPr>
            <a:r>
              <a:rPr lang="en-US" sz="2000">
                <a:solidFill>
                  <a:schemeClr val="dk1"/>
                </a:solidFill>
              </a:rPr>
              <a:t>                                                                                           </a:t>
            </a:r>
            <a:endParaRPr sz="2000">
              <a:solidFill>
                <a:schemeClr val="dk1"/>
              </a:solidFill>
            </a:endParaRPr>
          </a:p>
          <a:p>
            <a:pPr indent="0" lvl="0" marL="0" rtl="0" algn="l">
              <a:spcBef>
                <a:spcPts val="0"/>
              </a:spcBef>
              <a:spcAft>
                <a:spcPts val="0"/>
              </a:spcAft>
              <a:buClr>
                <a:schemeClr val="dk1"/>
              </a:buClr>
              <a:buSzPts val="1100"/>
              <a:buFont typeface="Arial"/>
              <a:buNone/>
            </a:pPr>
            <a:r>
              <a:rPr lang="en-US" sz="2000">
                <a:solidFill>
                  <a:schemeClr val="dk1"/>
                </a:solidFill>
              </a:rPr>
              <a:t>  Results: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Only backend that runs all 12 model×hardware configurations without OOM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Up to 5.1× higher decode throughput and 4.9× lower per-token latency over the strongest feasible baseline; mean 3.6× speedup across all constrained pairs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Reaches the full native 32K context window where host RAM allows; extends context substantially even on the most constrained systems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Negligible overhead (within 5%) when all weights fit in VRAM, no penalty on unconstrained hardware                                                                   </a:t>
            </a:r>
            <a:endParaRPr sz="2000">
              <a:solidFill>
                <a:schemeClr val="dk1"/>
              </a:solidFill>
            </a:endParaRPr>
          </a:p>
          <a:p>
            <a:pPr indent="0" lvl="0" marL="0" rtl="0" algn="l">
              <a:spcBef>
                <a:spcPts val="0"/>
              </a:spcBef>
              <a:spcAft>
                <a:spcPts val="0"/>
              </a:spcAft>
              <a:buClr>
                <a:schemeClr val="dk1"/>
              </a:buClr>
              <a:buSzPts val="1100"/>
              <a:buFont typeface="Arial"/>
              <a:buNone/>
            </a:pPr>
            <a:r>
              <a:rPr lang="en-US" sz="2000">
                <a:solidFill>
                  <a:schemeClr val="dk1"/>
                </a:solidFill>
              </a:rPr>
              <a:t>                                                            </a:t>
            </a:r>
            <a:endParaRPr sz="2000">
              <a:solidFill>
                <a:schemeClr val="dk1"/>
              </a:solidFill>
            </a:endParaRPr>
          </a:p>
          <a:p>
            <a:pPr indent="0" lvl="0" marL="0" rtl="0" algn="l">
              <a:spcBef>
                <a:spcPts val="0"/>
              </a:spcBef>
              <a:spcAft>
                <a:spcPts val="0"/>
              </a:spcAft>
              <a:buClr>
                <a:schemeClr val="dk1"/>
              </a:buClr>
              <a:buSzPts val="1100"/>
              <a:buFont typeface="Arial"/>
              <a:buNone/>
            </a:pPr>
            <a:r>
              <a:rPr b="1" lang="en-US" sz="2000">
                <a:solidFill>
                  <a:schemeClr val="dk1"/>
                </a:solidFill>
              </a:rPr>
              <a:t>Takeaway</a:t>
            </a:r>
            <a:r>
              <a:rPr lang="en-US" sz="2000">
                <a:solidFill>
                  <a:schemeClr val="dk1"/>
                </a:solidFill>
              </a:rPr>
              <a:t> : The memory wall is not a hard barrier. A principled compile-time approach, grounded in hardware measurement rather than heuristics, sustains efficient LLM inference across a broad range of configurations, without quantization, multi-GPU infrastructure, or cloud resources. </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Clr>
                <a:schemeClr val="dk1"/>
              </a:buClr>
              <a:buSzPts val="1100"/>
              <a:buFont typeface="Arial"/>
              <a:buNone/>
            </a:pPr>
            <a:r>
              <a:rPr b="1" lang="en-US" sz="2000">
                <a:solidFill>
                  <a:schemeClr val="dk1"/>
                </a:solidFill>
              </a:rPr>
              <a:t>Submitted to ESWEEK</a:t>
            </a:r>
            <a:endParaRPr b="1" sz="20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pic>
        <p:nvPicPr>
          <p:cNvPr id="133" name="Google Shape;133;p15"/>
          <p:cNvPicPr preferRelativeResize="0"/>
          <p:nvPr/>
        </p:nvPicPr>
        <p:blipFill>
          <a:blip r:embed="rId3">
            <a:alphaModFix/>
          </a:blip>
          <a:stretch>
            <a:fillRect/>
          </a:stretch>
        </p:blipFill>
        <p:spPr>
          <a:xfrm>
            <a:off x="5700450" y="852600"/>
            <a:ext cx="6491700" cy="4877619"/>
          </a:xfrm>
          <a:prstGeom prst="rect">
            <a:avLst/>
          </a:prstGeom>
          <a:noFill/>
          <a:ln>
            <a:noFill/>
          </a:ln>
        </p:spPr>
      </p:pic>
      <p:sp>
        <p:nvSpPr>
          <p:cNvPr id="134" name="Google Shape;134;p15"/>
          <p:cNvSpPr txBox="1"/>
          <p:nvPr>
            <p:ph type="title"/>
          </p:nvPr>
        </p:nvSpPr>
        <p:spPr>
          <a:xfrm>
            <a:off x="1052428" y="146050"/>
            <a:ext cx="94089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600"/>
              <a:t>LLM Inference runs in two phases : prefill and decode</a:t>
            </a:r>
            <a:endParaRPr sz="2600"/>
          </a:p>
        </p:txBody>
      </p:sp>
      <p:pic>
        <p:nvPicPr>
          <p:cNvPr id="135" name="Google Shape;135;p15"/>
          <p:cNvPicPr preferRelativeResize="0"/>
          <p:nvPr/>
        </p:nvPicPr>
        <p:blipFill>
          <a:blip r:embed="rId4">
            <a:alphaModFix/>
          </a:blip>
          <a:stretch>
            <a:fillRect/>
          </a:stretch>
        </p:blipFill>
        <p:spPr>
          <a:xfrm>
            <a:off x="0" y="852600"/>
            <a:ext cx="5700450" cy="6005402"/>
          </a:xfrm>
          <a:prstGeom prst="rect">
            <a:avLst/>
          </a:prstGeom>
          <a:noFill/>
          <a:ln>
            <a:noFill/>
          </a:ln>
        </p:spPr>
      </p:pic>
      <p:sp>
        <p:nvSpPr>
          <p:cNvPr id="136" name="Google Shape;136;p15"/>
          <p:cNvSpPr/>
          <p:nvPr/>
        </p:nvSpPr>
        <p:spPr>
          <a:xfrm>
            <a:off x="1648975" y="4029625"/>
            <a:ext cx="982800" cy="37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Attention</a:t>
            </a:r>
            <a:endParaRPr/>
          </a:p>
        </p:txBody>
      </p:sp>
      <p:cxnSp>
        <p:nvCxnSpPr>
          <p:cNvPr id="137" name="Google Shape;137;p15"/>
          <p:cNvCxnSpPr>
            <a:stCxn id="136" idx="3"/>
          </p:cNvCxnSpPr>
          <p:nvPr/>
        </p:nvCxnSpPr>
        <p:spPr>
          <a:xfrm flipH="1" rot="10800000">
            <a:off x="2631775" y="1113925"/>
            <a:ext cx="3068700" cy="3101400"/>
          </a:xfrm>
          <a:prstGeom prst="straightConnector1">
            <a:avLst/>
          </a:prstGeom>
          <a:noFill/>
          <a:ln cap="flat" cmpd="sng" w="9525">
            <a:solidFill>
              <a:srgbClr val="CC0000"/>
            </a:solidFill>
            <a:prstDash val="solid"/>
            <a:round/>
            <a:headEnd len="med" w="med" type="none"/>
            <a:tailEnd len="med" w="med" type="triangle"/>
          </a:ln>
        </p:spPr>
      </p:cxnSp>
      <p:cxnSp>
        <p:nvCxnSpPr>
          <p:cNvPr id="138" name="Google Shape;138;p15"/>
          <p:cNvCxnSpPr>
            <a:stCxn id="136" idx="3"/>
          </p:cNvCxnSpPr>
          <p:nvPr/>
        </p:nvCxnSpPr>
        <p:spPr>
          <a:xfrm flipH="1" rot="10800000">
            <a:off x="2631775" y="3625525"/>
            <a:ext cx="2981400" cy="589800"/>
          </a:xfrm>
          <a:prstGeom prst="straightConnector1">
            <a:avLst/>
          </a:prstGeom>
          <a:noFill/>
          <a:ln cap="flat" cmpd="sng" w="9525">
            <a:solidFill>
              <a:srgbClr val="CC0000"/>
            </a:solidFill>
            <a:prstDash val="solid"/>
            <a:round/>
            <a:headEnd len="med" w="med" type="none"/>
            <a:tailEnd len="med" w="med" type="triangle"/>
          </a:ln>
        </p:spPr>
      </p:cxnSp>
      <p:sp>
        <p:nvSpPr>
          <p:cNvPr id="139" name="Google Shape;139;p15"/>
          <p:cNvSpPr txBox="1"/>
          <p:nvPr/>
        </p:nvSpPr>
        <p:spPr>
          <a:xfrm>
            <a:off x="4444600" y="6333825"/>
            <a:ext cx="60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[1]</a:t>
            </a:r>
            <a:endParaRPr>
              <a:solidFill>
                <a:schemeClr val="dk1"/>
              </a:solidFill>
            </a:endParaRPr>
          </a:p>
        </p:txBody>
      </p:sp>
      <p:sp>
        <p:nvSpPr>
          <p:cNvPr id="140" name="Google Shape;140;p15"/>
          <p:cNvSpPr txBox="1"/>
          <p:nvPr/>
        </p:nvSpPr>
        <p:spPr>
          <a:xfrm>
            <a:off x="11591400" y="5099325"/>
            <a:ext cx="60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[2]</a:t>
            </a:r>
            <a:endParaRPr>
              <a:solidFill>
                <a:schemeClr val="dk1"/>
              </a:solidFill>
            </a:endParaRPr>
          </a:p>
        </p:txBody>
      </p:sp>
      <p:sp>
        <p:nvSpPr>
          <p:cNvPr id="141" name="Google Shape;141;p15"/>
          <p:cNvSpPr txBox="1"/>
          <p:nvPr/>
        </p:nvSpPr>
        <p:spPr>
          <a:xfrm>
            <a:off x="5918850" y="5886075"/>
            <a:ext cx="62733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chemeClr val="dk1"/>
                </a:solidFill>
              </a:rPr>
              <a:t>[1] https://sebastianraschka.com/llm-architecture-gallery/</a:t>
            </a:r>
            <a:endParaRPr sz="1100">
              <a:solidFill>
                <a:schemeClr val="dk1"/>
              </a:solidFill>
            </a:endParaRPr>
          </a:p>
          <a:p>
            <a:pPr indent="0" lvl="0" marL="0" rtl="0" algn="l">
              <a:spcBef>
                <a:spcPts val="0"/>
              </a:spcBef>
              <a:spcAft>
                <a:spcPts val="0"/>
              </a:spcAft>
              <a:buNone/>
            </a:pPr>
            <a:r>
              <a:rPr lang="en-US" sz="1100">
                <a:solidFill>
                  <a:schemeClr val="dk1"/>
                </a:solidFill>
              </a:rPr>
              <a:t>[2] inspired from https://developer.nvidia.com/blog/mastering-llm-techniques-inference-optimization/</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16"/>
          <p:cNvSpPr txBox="1"/>
          <p:nvPr>
            <p:ph type="title"/>
          </p:nvPr>
        </p:nvSpPr>
        <p:spPr>
          <a:xfrm>
            <a:off x="1052428" y="146050"/>
            <a:ext cx="94962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Decode is memory-bound, making weight movement the bottleneck</a:t>
            </a:r>
            <a:endParaRPr sz="2400"/>
          </a:p>
        </p:txBody>
      </p:sp>
      <p:pic>
        <p:nvPicPr>
          <p:cNvPr id="147" name="Google Shape;147;p16"/>
          <p:cNvPicPr preferRelativeResize="0"/>
          <p:nvPr/>
        </p:nvPicPr>
        <p:blipFill>
          <a:blip r:embed="rId3">
            <a:alphaModFix/>
          </a:blip>
          <a:stretch>
            <a:fillRect/>
          </a:stretch>
        </p:blipFill>
        <p:spPr>
          <a:xfrm>
            <a:off x="4856025" y="1486363"/>
            <a:ext cx="7335976" cy="4269875"/>
          </a:xfrm>
          <a:prstGeom prst="rect">
            <a:avLst/>
          </a:prstGeom>
          <a:noFill/>
          <a:ln>
            <a:noFill/>
          </a:ln>
        </p:spPr>
      </p:pic>
      <p:sp>
        <p:nvSpPr>
          <p:cNvPr id="148" name="Google Shape;148;p16"/>
          <p:cNvSpPr txBox="1"/>
          <p:nvPr/>
        </p:nvSpPr>
        <p:spPr>
          <a:xfrm>
            <a:off x="0" y="2026250"/>
            <a:ext cx="4856100" cy="4499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During decode, each weight matrix is matrix-vector product - we do 2H</a:t>
            </a:r>
            <a:r>
              <a:rPr baseline="30000" lang="en-US" sz="1800">
                <a:solidFill>
                  <a:schemeClr val="dk1"/>
                </a:solidFill>
              </a:rPr>
              <a:t>2</a:t>
            </a:r>
            <a:r>
              <a:rPr lang="en-US" sz="1800">
                <a:solidFill>
                  <a:schemeClr val="dk1"/>
                </a:solidFill>
              </a:rPr>
              <a:t> FLOPs but also load 2H</a:t>
            </a:r>
            <a:r>
              <a:rPr baseline="30000" lang="en-US" sz="1800">
                <a:solidFill>
                  <a:schemeClr val="dk1"/>
                </a:solidFill>
              </a:rPr>
              <a:t>2</a:t>
            </a:r>
            <a:r>
              <a:rPr lang="en-US" sz="1800">
                <a:solidFill>
                  <a:schemeClr val="dk1"/>
                </a:solidFill>
              </a:rPr>
              <a:t> bytes so </a:t>
            </a:r>
            <a:br>
              <a:rPr lang="en-US" sz="1800">
                <a:solidFill>
                  <a:schemeClr val="dk1"/>
                </a:solidFill>
              </a:rPr>
            </a:br>
            <a:r>
              <a:rPr lang="en-US" sz="1800">
                <a:solidFill>
                  <a:schemeClr val="dk1"/>
                </a:solidFill>
              </a:rPr>
              <a:t>(H - the hidden dimension )</a:t>
            </a:r>
            <a:endParaRPr sz="1800">
              <a:solidFill>
                <a:schemeClr val="dk1"/>
              </a:solidFill>
            </a:endParaRPr>
          </a:p>
          <a:p>
            <a:pPr indent="0" lvl="0" marL="457200" rtl="0" algn="l">
              <a:spcBef>
                <a:spcPts val="0"/>
              </a:spcBef>
              <a:spcAft>
                <a:spcPts val="0"/>
              </a:spcAft>
              <a:buNone/>
            </a:pPr>
            <a:br>
              <a:rPr lang="en-US" sz="1800">
                <a:solidFill>
                  <a:schemeClr val="dk1"/>
                </a:solidFill>
              </a:rPr>
            </a:br>
            <a:r>
              <a:rPr lang="en-US" sz="1800">
                <a:solidFill>
                  <a:schemeClr val="dk1"/>
                </a:solidFill>
              </a:rPr>
              <a:t>Arithmetic Intensity(AI) = 1 Flop/Byte</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AI = 1 falls below every device’s ridge point, Always bandwidth bound</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tokens/sec ∝ memory bandwidth, CPU layers contribute real throughput</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17"/>
          <p:cNvSpPr txBox="1"/>
          <p:nvPr>
            <p:ph type="title"/>
          </p:nvPr>
        </p:nvSpPr>
        <p:spPr>
          <a:xfrm>
            <a:off x="968650" y="146050"/>
            <a:ext cx="95799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100"/>
              <a:t>Current inference systems either fail or become inefficient under memory limits</a:t>
            </a:r>
            <a:endParaRPr sz="2100"/>
          </a:p>
        </p:txBody>
      </p:sp>
      <p:graphicFrame>
        <p:nvGraphicFramePr>
          <p:cNvPr id="154" name="Google Shape;154;p17"/>
          <p:cNvGraphicFramePr/>
          <p:nvPr/>
        </p:nvGraphicFramePr>
        <p:xfrm>
          <a:off x="545675" y="1055698"/>
          <a:ext cx="3000000" cy="3000000"/>
        </p:xfrm>
        <a:graphic>
          <a:graphicData uri="http://schemas.openxmlformats.org/drawingml/2006/table">
            <a:tbl>
              <a:tblPr>
                <a:noFill/>
                <a:tableStyleId>{790E0328-1887-47D4-8B0A-8D2AF95405F0}</a:tableStyleId>
              </a:tblPr>
              <a:tblGrid>
                <a:gridCol w="3637250"/>
                <a:gridCol w="3637250"/>
                <a:gridCol w="3637250"/>
              </a:tblGrid>
              <a:tr h="364900">
                <a:tc>
                  <a:txBody>
                    <a:bodyPr/>
                    <a:lstStyle/>
                    <a:p>
                      <a:pPr indent="0" lvl="0" marL="0" rtl="0" algn="l">
                        <a:spcBef>
                          <a:spcPts val="0"/>
                        </a:spcBef>
                        <a:spcAft>
                          <a:spcPts val="0"/>
                        </a:spcAft>
                        <a:buNone/>
                      </a:pPr>
                      <a:r>
                        <a:rPr b="1" lang="en-US" sz="1700"/>
                        <a:t>System</a:t>
                      </a:r>
                      <a:endParaRPr b="1" sz="1700"/>
                    </a:p>
                  </a:txBody>
                  <a:tcPr marT="91425" marB="91425" marR="91425" marL="91425">
                    <a:solidFill>
                      <a:srgbClr val="EAD1DC"/>
                    </a:solidFill>
                  </a:tcPr>
                </a:tc>
                <a:tc>
                  <a:txBody>
                    <a:bodyPr/>
                    <a:lstStyle/>
                    <a:p>
                      <a:pPr indent="0" lvl="0" marL="0" rtl="0" algn="l">
                        <a:spcBef>
                          <a:spcPts val="0"/>
                        </a:spcBef>
                        <a:spcAft>
                          <a:spcPts val="0"/>
                        </a:spcAft>
                        <a:buNone/>
                      </a:pPr>
                      <a:r>
                        <a:rPr b="1" lang="en-US" sz="1700"/>
                        <a:t>Approach</a:t>
                      </a:r>
                      <a:endParaRPr b="1" sz="1700"/>
                    </a:p>
                  </a:txBody>
                  <a:tcPr marT="91425" marB="91425" marR="91425" marL="91425">
                    <a:solidFill>
                      <a:srgbClr val="EAD1DC"/>
                    </a:solidFill>
                  </a:tcPr>
                </a:tc>
                <a:tc>
                  <a:txBody>
                    <a:bodyPr/>
                    <a:lstStyle/>
                    <a:p>
                      <a:pPr indent="0" lvl="0" marL="0" rtl="0" algn="l">
                        <a:spcBef>
                          <a:spcPts val="0"/>
                        </a:spcBef>
                        <a:spcAft>
                          <a:spcPts val="0"/>
                        </a:spcAft>
                        <a:buNone/>
                      </a:pPr>
                      <a:r>
                        <a:rPr b="1" lang="en-US" sz="1700"/>
                        <a:t>Limitations</a:t>
                      </a:r>
                      <a:endParaRPr b="1" sz="1700"/>
                    </a:p>
                  </a:txBody>
                  <a:tcPr marT="91425" marB="91425" marR="91425" marL="91425">
                    <a:solidFill>
                      <a:srgbClr val="EAD1DC"/>
                    </a:solidFill>
                  </a:tcPr>
                </a:tc>
              </a:tr>
              <a:tr h="561400">
                <a:tc>
                  <a:txBody>
                    <a:bodyPr/>
                    <a:lstStyle/>
                    <a:p>
                      <a:pPr indent="0" lvl="0" marL="0" rtl="0" algn="l">
                        <a:spcBef>
                          <a:spcPts val="0"/>
                        </a:spcBef>
                        <a:spcAft>
                          <a:spcPts val="0"/>
                        </a:spcAft>
                        <a:buNone/>
                      </a:pPr>
                      <a:r>
                        <a:rPr b="1" lang="en-US" sz="1700"/>
                        <a:t>vLLm [1] &amp; SGLang [2]</a:t>
                      </a:r>
                      <a:endParaRPr b="1" sz="1700"/>
                    </a:p>
                  </a:txBody>
                  <a:tcPr marT="91425" marB="91425" marR="91425" marL="91425">
                    <a:solidFill>
                      <a:schemeClr val="lt1"/>
                    </a:solidFill>
                  </a:tcPr>
                </a:tc>
                <a:tc>
                  <a:txBody>
                    <a:bodyPr/>
                    <a:lstStyle/>
                    <a:p>
                      <a:pPr indent="0" lvl="0" marL="0" rtl="0" algn="l">
                        <a:spcBef>
                          <a:spcPts val="0"/>
                        </a:spcBef>
                        <a:spcAft>
                          <a:spcPts val="0"/>
                        </a:spcAft>
                        <a:buNone/>
                      </a:pPr>
                      <a:r>
                        <a:rPr lang="en-US"/>
                        <a:t>Entire model must fit in GPU VRAM   </a:t>
                      </a:r>
                      <a:endParaRPr/>
                    </a:p>
                  </a:txBody>
                  <a:tcPr marT="91425" marB="91425" marR="91425" marL="91425">
                    <a:solidFill>
                      <a:schemeClr val="lt1"/>
                    </a:solidFill>
                  </a:tcPr>
                </a:tc>
                <a:tc>
                  <a:txBody>
                    <a:bodyPr/>
                    <a:lstStyle/>
                    <a:p>
                      <a:pPr indent="0" lvl="0" marL="0" rtl="0" algn="l">
                        <a:spcBef>
                          <a:spcPts val="0"/>
                        </a:spcBef>
                        <a:spcAft>
                          <a:spcPts val="0"/>
                        </a:spcAft>
                        <a:buNone/>
                      </a:pPr>
                      <a:r>
                        <a:rPr lang="en-US"/>
                        <a:t>OOM at load time when model exceeds VRAM. </a:t>
                      </a:r>
                      <a:endParaRPr/>
                    </a:p>
                  </a:txBody>
                  <a:tcPr marT="91425" marB="91425" marR="91425" marL="91425">
                    <a:solidFill>
                      <a:schemeClr val="lt1"/>
                    </a:solidFill>
                  </a:tcPr>
                </a:tc>
              </a:tr>
              <a:tr h="1347450">
                <a:tc>
                  <a:txBody>
                    <a:bodyPr/>
                    <a:lstStyle/>
                    <a:p>
                      <a:pPr indent="0" lvl="0" marL="0" rtl="0" algn="l">
                        <a:spcBef>
                          <a:spcPts val="0"/>
                        </a:spcBef>
                        <a:spcAft>
                          <a:spcPts val="0"/>
                        </a:spcAft>
                        <a:buNone/>
                      </a:pPr>
                      <a:r>
                        <a:rPr b="1" lang="en-US" sz="1700"/>
                        <a:t>Accelerate [3]</a:t>
                      </a:r>
                      <a:endParaRPr b="1" sz="1700"/>
                    </a:p>
                  </a:txBody>
                  <a:tcPr marT="91425" marB="91425" marR="91425" marL="91425">
                    <a:solidFill>
                      <a:schemeClr val="lt1"/>
                    </a:solidFill>
                  </a:tcPr>
                </a:tc>
                <a:tc>
                  <a:txBody>
                    <a:bodyPr/>
                    <a:lstStyle/>
                    <a:p>
                      <a:pPr indent="-317500" lvl="0" marL="457200" rtl="0" algn="l">
                        <a:spcBef>
                          <a:spcPts val="0"/>
                        </a:spcBef>
                        <a:spcAft>
                          <a:spcPts val="0"/>
                        </a:spcAft>
                        <a:buSzPts val="1400"/>
                        <a:buChar char="●"/>
                      </a:pPr>
                      <a:r>
                        <a:rPr lang="en-US"/>
                        <a:t>F</a:t>
                      </a:r>
                      <a:r>
                        <a:rPr lang="en-US"/>
                        <a:t>ills GPU first, spills rest to CPU</a:t>
                      </a:r>
                      <a:endParaRPr/>
                    </a:p>
                    <a:p>
                      <a:pPr indent="-317500" lvl="0" marL="457200" rtl="0" algn="l">
                        <a:spcBef>
                          <a:spcPts val="0"/>
                        </a:spcBef>
                        <a:spcAft>
                          <a:spcPts val="0"/>
                        </a:spcAft>
                        <a:buSzPts val="1400"/>
                        <a:buChar char="●"/>
                      </a:pPr>
                      <a:r>
                        <a:rPr lang="en-US"/>
                        <a:t>CPU-layer weights streamed to GPU per-layer via Python hooks </a:t>
                      </a:r>
                      <a:endParaRPr/>
                    </a:p>
                  </a:txBody>
                  <a:tcPr marT="91425" marB="91425" marR="91425" marL="91425">
                    <a:solidFill>
                      <a:schemeClr val="lt1"/>
                    </a:solidFill>
                  </a:tcPr>
                </a:tc>
                <a:tc>
                  <a:txBody>
                    <a:bodyPr/>
                    <a:lstStyle/>
                    <a:p>
                      <a:pPr indent="-317500" lvl="0" marL="457200" rtl="0" algn="l">
                        <a:spcBef>
                          <a:spcPts val="0"/>
                        </a:spcBef>
                        <a:spcAft>
                          <a:spcPts val="0"/>
                        </a:spcAft>
                        <a:buSzPts val="1400"/>
                        <a:buChar char="●"/>
                      </a:pPr>
                      <a:r>
                        <a:rPr lang="en-US"/>
                        <a:t>No performance-aware placement                                                                                                                                                     </a:t>
                      </a:r>
                      <a:endParaRPr/>
                    </a:p>
                    <a:p>
                      <a:pPr indent="-317500" lvl="0" marL="457200" rtl="0" algn="l">
                        <a:spcBef>
                          <a:spcPts val="0"/>
                        </a:spcBef>
                        <a:spcAft>
                          <a:spcPts val="0"/>
                        </a:spcAft>
                        <a:buSzPts val="1400"/>
                        <a:buChar char="●"/>
                      </a:pPr>
                      <a:r>
                        <a:rPr lang="en-US"/>
                        <a:t>PCIe weight transfers per token</a:t>
                      </a:r>
                      <a:endParaRPr/>
                    </a:p>
                    <a:p>
                      <a:pPr indent="-317500" lvl="0" marL="457200" rtl="0" algn="l">
                        <a:spcBef>
                          <a:spcPts val="0"/>
                        </a:spcBef>
                        <a:spcAft>
                          <a:spcPts val="0"/>
                        </a:spcAft>
                        <a:buSzPts val="1400"/>
                        <a:buChar char="●"/>
                      </a:pPr>
                      <a:r>
                        <a:rPr lang="en-US"/>
                        <a:t>Python hook overhead at every layer boundary    </a:t>
                      </a:r>
                      <a:endParaRPr/>
                    </a:p>
                  </a:txBody>
                  <a:tcPr marT="91425" marB="91425" marR="91425" marL="91425">
                    <a:solidFill>
                      <a:schemeClr val="lt1"/>
                    </a:solidFill>
                  </a:tcPr>
                </a:tc>
              </a:tr>
              <a:tr h="1347450">
                <a:tc>
                  <a:txBody>
                    <a:bodyPr/>
                    <a:lstStyle/>
                    <a:p>
                      <a:pPr indent="0" lvl="0" marL="0" rtl="0" algn="l">
                        <a:spcBef>
                          <a:spcPts val="0"/>
                        </a:spcBef>
                        <a:spcAft>
                          <a:spcPts val="0"/>
                        </a:spcAft>
                        <a:buNone/>
                      </a:pPr>
                      <a:r>
                        <a:rPr b="1" lang="en-US" sz="1700"/>
                        <a:t>DeepSpeed [4]</a:t>
                      </a:r>
                      <a:endParaRPr b="1" sz="1700"/>
                    </a:p>
                  </a:txBody>
                  <a:tcPr marT="91425" marB="91425" marR="91425" marL="91425">
                    <a:solidFill>
                      <a:schemeClr val="lt1"/>
                    </a:solidFill>
                  </a:tcPr>
                </a:tc>
                <a:tc>
                  <a:txBody>
                    <a:bodyPr/>
                    <a:lstStyle/>
                    <a:p>
                      <a:pPr indent="-317500" lvl="0" marL="457200" rtl="0" algn="l">
                        <a:spcBef>
                          <a:spcPts val="0"/>
                        </a:spcBef>
                        <a:spcAft>
                          <a:spcPts val="0"/>
                        </a:spcAft>
                        <a:buSzPts val="1400"/>
                        <a:buChar char="●"/>
                      </a:pPr>
                      <a:r>
                        <a:rPr lang="en-US"/>
                        <a:t>All weights in CPU RAM                                                                                                                                                             </a:t>
                      </a:r>
                      <a:endParaRPr/>
                    </a:p>
                    <a:p>
                      <a:pPr indent="-317500" lvl="0" marL="457200" rtl="0" algn="l">
                        <a:spcBef>
                          <a:spcPts val="0"/>
                        </a:spcBef>
                        <a:spcAft>
                          <a:spcPts val="0"/>
                        </a:spcAft>
                        <a:buSzPts val="1400"/>
                        <a:buChar char="●"/>
                      </a:pPr>
                      <a:r>
                        <a:rPr lang="en-US"/>
                        <a:t>    Each layer streamed to GPU on demand, async prefetch overlaps transfer with compute</a:t>
                      </a:r>
                      <a:endParaRPr/>
                    </a:p>
                  </a:txBody>
                  <a:tcPr marT="91425" marB="91425" marR="91425" marL="91425">
                    <a:solidFill>
                      <a:schemeClr val="lt1"/>
                    </a:solidFill>
                  </a:tcPr>
                </a:tc>
                <a:tc>
                  <a:txBody>
                    <a:bodyPr/>
                    <a:lstStyle/>
                    <a:p>
                      <a:pPr indent="0" lvl="0" marL="0" rtl="0" algn="l">
                        <a:spcBef>
                          <a:spcPts val="0"/>
                        </a:spcBef>
                        <a:spcAft>
                          <a:spcPts val="0"/>
                        </a:spcAft>
                        <a:buNone/>
                      </a:pPr>
                      <a:r>
                        <a:rPr lang="en-US"/>
                        <a:t>PCIe round-trips per token </a:t>
                      </a:r>
                      <a:r>
                        <a:rPr lang="en-US"/>
                        <a:t>incur</a:t>
                      </a:r>
                      <a:r>
                        <a:rPr lang="en-US"/>
                        <a:t> lots of overhead</a:t>
                      </a:r>
                      <a:endParaRPr/>
                    </a:p>
                  </a:txBody>
                  <a:tcPr marT="91425" marB="91425" marR="91425" marL="91425">
                    <a:solidFill>
                      <a:schemeClr val="lt1"/>
                    </a:solidFill>
                  </a:tcPr>
                </a:tc>
              </a:tr>
            </a:tbl>
          </a:graphicData>
        </a:graphic>
      </p:graphicFrame>
      <p:sp>
        <p:nvSpPr>
          <p:cNvPr id="155" name="Google Shape;155;p17"/>
          <p:cNvSpPr txBox="1"/>
          <p:nvPr/>
        </p:nvSpPr>
        <p:spPr>
          <a:xfrm>
            <a:off x="646975" y="5149975"/>
            <a:ext cx="108105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100">
                <a:solidFill>
                  <a:schemeClr val="dk1"/>
                </a:solidFill>
              </a:rPr>
              <a:t> [1] Kwon et al., "Efficient Memory Management for Large Language Model Serving with PagedAttention," SOSP, 2023.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  [2] Zheng et al., "SGLang: Efficient Execution of Structured Language Model Programs," NeurIPS, 2024.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  [3] Gugger et al., "Accelerate: Training and inference at scale made simple, efficient and adaptable," GitHub, 2022.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  [4] Rajbhandari et al., "ZeRO: Memory Optimizations Toward Training Trillion Parameter Models," SC, 2020.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18"/>
          <p:cNvSpPr txBox="1"/>
          <p:nvPr>
            <p:ph type="title"/>
          </p:nvPr>
        </p:nvSpPr>
        <p:spPr>
          <a:xfrm>
            <a:off x="1052428" y="146050"/>
            <a:ext cx="94575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100"/>
              <a:t>LLM layer placement should be decided at compile time, not during execution</a:t>
            </a:r>
            <a:endParaRPr sz="2100"/>
          </a:p>
        </p:txBody>
      </p:sp>
      <p:sp>
        <p:nvSpPr>
          <p:cNvPr id="161" name="Google Shape;161;p18"/>
          <p:cNvSpPr txBox="1"/>
          <p:nvPr/>
        </p:nvSpPr>
        <p:spPr>
          <a:xfrm>
            <a:off x="245850" y="1138675"/>
            <a:ext cx="11723400" cy="51111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AutoNum type="arabicPeriod"/>
            </a:pPr>
            <a:r>
              <a:rPr b="1" lang="en-US" sz="2100">
                <a:solidFill>
                  <a:schemeClr val="dk1"/>
                </a:solidFill>
              </a:rPr>
              <a:t>Runtime Placement cannot make optimal decisions</a:t>
            </a:r>
            <a:endParaRPr b="1"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if model fails to load due to OOM, runtime never gets to make placement decisions  </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No joint </a:t>
            </a:r>
            <a:r>
              <a:rPr lang="en-US" sz="2100">
                <a:solidFill>
                  <a:schemeClr val="dk1"/>
                </a:solidFill>
              </a:rPr>
              <a:t>view</a:t>
            </a:r>
            <a:r>
              <a:rPr lang="en-US" sz="2100">
                <a:solidFill>
                  <a:schemeClr val="dk1"/>
                </a:solidFill>
              </a:rPr>
              <a:t> of CPU cost, GPU cost or PCIe Transfer cost</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361950" lvl="0" marL="457200" rtl="0" algn="l">
              <a:spcBef>
                <a:spcPts val="0"/>
              </a:spcBef>
              <a:spcAft>
                <a:spcPts val="0"/>
              </a:spcAft>
              <a:buClr>
                <a:schemeClr val="dk1"/>
              </a:buClr>
              <a:buSzPts val="2100"/>
              <a:buAutoNum type="arabicPeriod"/>
            </a:pPr>
            <a:r>
              <a:rPr b="1" lang="en-US" sz="2100">
                <a:solidFill>
                  <a:schemeClr val="dk1"/>
                </a:solidFill>
              </a:rPr>
              <a:t>All inputs for optimal placement can be known ahead of time</a:t>
            </a:r>
            <a:endParaRPr b="1"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Model graph traceable </a:t>
            </a:r>
            <a:r>
              <a:rPr lang="en-US" sz="2100">
                <a:solidFill>
                  <a:schemeClr val="dk1"/>
                </a:solidFill>
              </a:rPr>
              <a:t>symbolically, no need to load weights in memory</a:t>
            </a:r>
            <a:r>
              <a:rPr lang="en-US" sz="2100">
                <a:solidFill>
                  <a:schemeClr val="dk1"/>
                </a:solidFill>
              </a:rPr>
              <a:t> </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Model Layers costs can be derived analytically</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Hardware capabilities can be measured at startup</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Optimal split never changes</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361950" lvl="0" marL="457200" rtl="0" algn="l">
              <a:spcBef>
                <a:spcPts val="0"/>
              </a:spcBef>
              <a:spcAft>
                <a:spcPts val="0"/>
              </a:spcAft>
              <a:buClr>
                <a:schemeClr val="dk1"/>
              </a:buClr>
              <a:buSzPts val="2100"/>
              <a:buAutoNum type="arabicPeriod"/>
            </a:pPr>
            <a:r>
              <a:rPr b="1" lang="en-US" sz="2100">
                <a:solidFill>
                  <a:schemeClr val="dk1"/>
                </a:solidFill>
              </a:rPr>
              <a:t>Compile-time placement unlocks what runtime cannot</a:t>
            </a:r>
            <a:endParaRPr b="1"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Searching over all CPU-GPU splits for a globally optimal partition</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Weights loaded to assigned device once, no weight movement during inference</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Execution graph restructured into static CPU-GPU subgraphs before first token</a:t>
            </a:r>
            <a:endParaRPr sz="2100">
              <a:solidFill>
                <a:schemeClr val="dk1"/>
              </a:solidFill>
            </a:endParaRPr>
          </a:p>
          <a:p>
            <a:pPr indent="-361950" lvl="1" marL="914400" rtl="0" algn="l">
              <a:spcBef>
                <a:spcPts val="0"/>
              </a:spcBef>
              <a:spcAft>
                <a:spcPts val="0"/>
              </a:spcAft>
              <a:buClr>
                <a:schemeClr val="dk1"/>
              </a:buClr>
              <a:buSzPts val="2100"/>
              <a:buAutoNum type="alphaLcPeriod"/>
            </a:pPr>
            <a:r>
              <a:rPr lang="en-US" sz="2100">
                <a:solidFill>
                  <a:schemeClr val="dk1"/>
                </a:solidFill>
              </a:rPr>
              <a:t>Runtime dispatch hooks eliminated entirely, not possible during inference</a:t>
            </a:r>
            <a:endParaRPr sz="2100">
              <a:solidFill>
                <a:schemeClr val="dk1"/>
              </a:solidFill>
            </a:endParaRPr>
          </a:p>
          <a:p>
            <a:pPr indent="0" lvl="0" marL="0" rtl="0" algn="l">
              <a:spcBef>
                <a:spcPts val="0"/>
              </a:spcBef>
              <a:spcAft>
                <a:spcPts val="0"/>
              </a:spcAft>
              <a:buNone/>
            </a:pPr>
            <a:r>
              <a:t/>
            </a:r>
            <a:endParaRPr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19"/>
          <p:cNvSpPr txBox="1"/>
          <p:nvPr>
            <p:ph idx="1" type="body"/>
          </p:nvPr>
        </p:nvSpPr>
        <p:spPr>
          <a:xfrm>
            <a:off x="5621475" y="1592525"/>
            <a:ext cx="6328200" cy="4351200"/>
          </a:xfrm>
          <a:prstGeom prst="rect">
            <a:avLst/>
          </a:prstGeom>
        </p:spPr>
        <p:txBody>
          <a:bodyPr anchorCtr="0" anchor="t" bIns="45700" lIns="91425" spcFirstLastPara="1" rIns="91425" wrap="square" tIns="45700">
            <a:normAutofit/>
          </a:bodyPr>
          <a:lstStyle/>
          <a:p>
            <a:pPr indent="-361950" lvl="0" marL="457200" rtl="0" algn="l">
              <a:spcBef>
                <a:spcPts val="1000"/>
              </a:spcBef>
              <a:spcAft>
                <a:spcPts val="0"/>
              </a:spcAft>
              <a:buSzPts val="2100"/>
              <a:buChar char="•"/>
            </a:pPr>
            <a:r>
              <a:rPr b="1" lang="en-US" sz="2100"/>
              <a:t>Traces the model execution graph offline -  loading weights not required</a:t>
            </a:r>
            <a:endParaRPr b="1" sz="2100"/>
          </a:p>
          <a:p>
            <a:pPr indent="0" lvl="0" marL="457200" rtl="0" algn="l">
              <a:spcBef>
                <a:spcPts val="1000"/>
              </a:spcBef>
              <a:spcAft>
                <a:spcPts val="0"/>
              </a:spcAft>
              <a:buNone/>
            </a:pPr>
            <a:r>
              <a:t/>
            </a:r>
            <a:endParaRPr sz="2100"/>
          </a:p>
          <a:p>
            <a:pPr indent="-361950" lvl="0" marL="457200" rtl="0" algn="l">
              <a:spcBef>
                <a:spcPts val="1000"/>
              </a:spcBef>
              <a:spcAft>
                <a:spcPts val="0"/>
              </a:spcAft>
              <a:buSzPts val="2100"/>
              <a:buChar char="•"/>
            </a:pPr>
            <a:r>
              <a:rPr b="1" lang="en-US" sz="2100"/>
              <a:t>Finds Optimal CPU-GPU layer partitioning via hardware-aware cost modeling </a:t>
            </a:r>
            <a:endParaRPr sz="2100"/>
          </a:p>
          <a:p>
            <a:pPr indent="0" lvl="0" marL="457200" rtl="0" algn="l">
              <a:spcBef>
                <a:spcPts val="1000"/>
              </a:spcBef>
              <a:spcAft>
                <a:spcPts val="0"/>
              </a:spcAft>
              <a:buNone/>
            </a:pPr>
            <a:r>
              <a:t/>
            </a:r>
            <a:endParaRPr sz="2100"/>
          </a:p>
          <a:p>
            <a:pPr indent="-361950" lvl="0" marL="457200" rtl="0" algn="l">
              <a:spcBef>
                <a:spcPts val="1000"/>
              </a:spcBef>
              <a:spcAft>
                <a:spcPts val="0"/>
              </a:spcAft>
              <a:buSzPts val="2100"/>
              <a:buChar char="•"/>
            </a:pPr>
            <a:r>
              <a:rPr b="1" lang="en-US" sz="2100"/>
              <a:t>Reconstructs Static subgraphs that pin weights at their assigned devices</a:t>
            </a:r>
            <a:endParaRPr b="1" sz="2100"/>
          </a:p>
          <a:p>
            <a:pPr indent="0" lvl="0" marL="457200" rtl="0" algn="l">
              <a:spcBef>
                <a:spcPts val="1000"/>
              </a:spcBef>
              <a:spcAft>
                <a:spcPts val="0"/>
              </a:spcAft>
              <a:buNone/>
            </a:pPr>
            <a:r>
              <a:t/>
            </a:r>
            <a:endParaRPr sz="2100"/>
          </a:p>
          <a:p>
            <a:pPr indent="-361950" lvl="0" marL="457200" rtl="0" algn="l">
              <a:spcBef>
                <a:spcPts val="1000"/>
              </a:spcBef>
              <a:spcAft>
                <a:spcPts val="0"/>
              </a:spcAft>
              <a:buSzPts val="2100"/>
              <a:buChar char="•"/>
            </a:pPr>
            <a:r>
              <a:rPr b="1" lang="en-US" sz="2100"/>
              <a:t>At Runtime, executes a fixed CPU-GPU pipeline with paged KV offloading</a:t>
            </a:r>
            <a:r>
              <a:rPr b="1" lang="en-US" sz="2100"/>
              <a:t> </a:t>
            </a:r>
            <a:endParaRPr b="1" sz="2100"/>
          </a:p>
        </p:txBody>
      </p:sp>
      <p:sp>
        <p:nvSpPr>
          <p:cNvPr id="167" name="Google Shape;167;p19"/>
          <p:cNvSpPr txBox="1"/>
          <p:nvPr>
            <p:ph type="title"/>
          </p:nvPr>
        </p:nvSpPr>
        <p:spPr>
          <a:xfrm>
            <a:off x="1052428" y="146050"/>
            <a:ext cx="94575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HELM: Compiler-guided heterogeneous execution for LLM inference</a:t>
            </a:r>
            <a:endParaRPr sz="2400"/>
          </a:p>
        </p:txBody>
      </p:sp>
      <p:pic>
        <p:nvPicPr>
          <p:cNvPr descr="A diagram of a computer program&#10;&#10;AI-generated content may be incorrect." id="168" name="Google Shape;168;p19"/>
          <p:cNvPicPr preferRelativeResize="0"/>
          <p:nvPr/>
        </p:nvPicPr>
        <p:blipFill>
          <a:blip r:embed="rId3">
            <a:alphaModFix/>
          </a:blip>
          <a:stretch>
            <a:fillRect/>
          </a:stretch>
        </p:blipFill>
        <p:spPr>
          <a:xfrm>
            <a:off x="376924" y="969174"/>
            <a:ext cx="4851500" cy="5597876"/>
          </a:xfrm>
          <a:prstGeom prst="rect">
            <a:avLst/>
          </a:prstGeom>
          <a:noFill/>
          <a:ln>
            <a:noFill/>
          </a:ln>
        </p:spPr>
      </p:pic>
      <p:sp>
        <p:nvSpPr>
          <p:cNvPr id="169" name="Google Shape;169;p19"/>
          <p:cNvSpPr txBox="1"/>
          <p:nvPr/>
        </p:nvSpPr>
        <p:spPr>
          <a:xfrm>
            <a:off x="574361" y="574361"/>
            <a:ext cx="2653200" cy="2653200"/>
          </a:xfrm>
          <a:prstGeom prst="rect">
            <a:avLst/>
          </a:prstGeom>
          <a:noFill/>
          <a:ln>
            <a:noFill/>
          </a:ln>
        </p:spPr>
        <p:txBody>
          <a:bodyPr anchorCtr="0" anchor="ctr" bIns="80850" lIns="80850" spcFirstLastPara="1" rIns="80850" wrap="square" tIns="80850">
            <a:noAutofit/>
          </a:bodyPr>
          <a:lstStyle/>
          <a:p>
            <a:pPr indent="0" lvl="0" marL="0" rtl="0" algn="l">
              <a:spcBef>
                <a:spcPts val="0"/>
              </a:spcBef>
              <a:spcAft>
                <a:spcPts val="0"/>
              </a:spcAft>
              <a:buNone/>
            </a:pPr>
            <a:r>
              <a:rPr lang="en-US" sz="1238"/>
              <a:t> </a:t>
            </a:r>
            <a:endParaRPr sz="1238"/>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20"/>
          <p:cNvSpPr txBox="1"/>
          <p:nvPr>
            <p:ph type="title"/>
          </p:nvPr>
        </p:nvSpPr>
        <p:spPr>
          <a:xfrm>
            <a:off x="1052428" y="146050"/>
            <a:ext cx="94089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HELM Compilation flow</a:t>
            </a:r>
            <a:endParaRPr sz="2400"/>
          </a:p>
        </p:txBody>
      </p:sp>
      <p:pic>
        <p:nvPicPr>
          <p:cNvPr id="175" name="Google Shape;175;p20" title="Slide9.jpg"/>
          <p:cNvPicPr preferRelativeResize="0"/>
          <p:nvPr/>
        </p:nvPicPr>
        <p:blipFill>
          <a:blip r:embed="rId3">
            <a:alphaModFix/>
          </a:blip>
          <a:stretch>
            <a:fillRect/>
          </a:stretch>
        </p:blipFill>
        <p:spPr>
          <a:xfrm>
            <a:off x="0" y="879377"/>
            <a:ext cx="5143500" cy="5898960"/>
          </a:xfrm>
          <a:prstGeom prst="rect">
            <a:avLst/>
          </a:prstGeom>
          <a:noFill/>
          <a:ln>
            <a:noFill/>
          </a:ln>
        </p:spPr>
      </p:pic>
      <p:sp>
        <p:nvSpPr>
          <p:cNvPr id="176" name="Google Shape;176;p20"/>
          <p:cNvSpPr txBox="1"/>
          <p:nvPr/>
        </p:nvSpPr>
        <p:spPr>
          <a:xfrm>
            <a:off x="5767000" y="3498273"/>
            <a:ext cx="3951900" cy="3126300"/>
          </a:xfrm>
          <a:prstGeom prst="rect">
            <a:avLst/>
          </a:prstGeom>
          <a:noFill/>
          <a:ln cap="flat" cmpd="sng" w="9525">
            <a:solidFill>
              <a:srgbClr val="CC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HelmGraph.IRNode​</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.Op = “call_module”​</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.name = “q_proj”​</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.target = “self_atten.q_proj”​</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.args = (hidden_states,)​</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.shape = (1,4096) ​</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.dtypes = torch.float.16​</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.flops = 33.6MFLOPS​</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.params = 33.6 MB​</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5F5F5"/>
                </a:highlight>
                <a:latin typeface="Courier New"/>
                <a:ea typeface="Courier New"/>
                <a:cs typeface="Courier New"/>
                <a:sym typeface="Courier New"/>
              </a:rPr>
              <a:t>.act = 8kb​</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n-US">
                <a:solidFill>
                  <a:schemeClr val="dk1"/>
                </a:solidFill>
                <a:highlight>
                  <a:srgbClr val="F5F5F5"/>
                </a:highlight>
                <a:latin typeface="Courier New"/>
                <a:ea typeface="Courier New"/>
                <a:cs typeface="Courier New"/>
                <a:sym typeface="Courier New"/>
              </a:rPr>
              <a:t>.device = None (to be set later)​</a:t>
            </a:r>
            <a:endParaRPr>
              <a:solidFill>
                <a:schemeClr val="dk1"/>
              </a:solidFill>
              <a:highlight>
                <a:srgbClr val="F5F5F5"/>
              </a:highlight>
              <a:latin typeface="Courier New"/>
              <a:ea typeface="Courier New"/>
              <a:cs typeface="Courier New"/>
              <a:sym typeface="Courier New"/>
            </a:endParaRPr>
          </a:p>
        </p:txBody>
      </p:sp>
      <p:cxnSp>
        <p:nvCxnSpPr>
          <p:cNvPr id="177" name="Google Shape;177;p20"/>
          <p:cNvCxnSpPr>
            <a:endCxn id="176" idx="1"/>
          </p:cNvCxnSpPr>
          <p:nvPr/>
        </p:nvCxnSpPr>
        <p:spPr>
          <a:xfrm>
            <a:off x="2847100" y="2867823"/>
            <a:ext cx="2919900" cy="2193600"/>
          </a:xfrm>
          <a:prstGeom prst="straightConnector1">
            <a:avLst/>
          </a:prstGeom>
          <a:noFill/>
          <a:ln cap="flat" cmpd="sng" w="19050">
            <a:solidFill>
              <a:srgbClr val="CC0000"/>
            </a:solidFill>
            <a:prstDash val="solid"/>
            <a:round/>
            <a:headEnd len="med" w="med" type="none"/>
            <a:tailEnd len="med" w="med" type="triangle"/>
          </a:ln>
        </p:spPr>
      </p:cxnSp>
      <p:sp>
        <p:nvSpPr>
          <p:cNvPr id="178" name="Google Shape;178;p20"/>
          <p:cNvSpPr txBox="1"/>
          <p:nvPr/>
        </p:nvSpPr>
        <p:spPr>
          <a:xfrm>
            <a:off x="8091275" y="966359"/>
            <a:ext cx="3951900" cy="1120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US" sz="1600">
                <a:solidFill>
                  <a:schemeClr val="dk1"/>
                </a:solidFill>
              </a:rPr>
              <a:t>FX symbolic trace captures the full compute graph without loading weights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Compute analysis pass walks each node, linear layers: FLOPs = 2 × rows × cols, params = rows × cols × 2 bytes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This per-node data is what makes the cost model possible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
        <p:nvSpPr>
          <p:cNvPr id="179" name="Google Shape;179;p20"/>
          <p:cNvSpPr txBox="1"/>
          <p:nvPr/>
        </p:nvSpPr>
        <p:spPr>
          <a:xfrm>
            <a:off x="9666740" y="4987623"/>
            <a:ext cx="26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CC0000"/>
                </a:solidFill>
              </a:rPr>
              <a:t>symbolic</a:t>
            </a:r>
            <a:r>
              <a:rPr lang="en-US" sz="1300">
                <a:solidFill>
                  <a:srgbClr val="CC0000"/>
                </a:solidFill>
              </a:rPr>
              <a:t> trace with dummy input</a:t>
            </a:r>
            <a:endParaRPr sz="1300">
              <a:solidFill>
                <a:srgbClr val="CC0000"/>
              </a:solidFill>
            </a:endParaRPr>
          </a:p>
        </p:txBody>
      </p:sp>
      <p:sp>
        <p:nvSpPr>
          <p:cNvPr id="180" name="Google Shape;180;p20"/>
          <p:cNvSpPr txBox="1"/>
          <p:nvPr/>
        </p:nvSpPr>
        <p:spPr>
          <a:xfrm>
            <a:off x="9663656" y="5212757"/>
            <a:ext cx="26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CC0000"/>
                </a:solidFill>
              </a:rPr>
              <a:t>from model config</a:t>
            </a:r>
            <a:endParaRPr sz="1300">
              <a:solidFill>
                <a:srgbClr val="CC0000"/>
              </a:solidFill>
            </a:endParaRPr>
          </a:p>
        </p:txBody>
      </p:sp>
      <p:sp>
        <p:nvSpPr>
          <p:cNvPr id="181" name="Google Shape;181;p20"/>
          <p:cNvSpPr txBox="1"/>
          <p:nvPr/>
        </p:nvSpPr>
        <p:spPr>
          <a:xfrm>
            <a:off x="9669825" y="5448282"/>
            <a:ext cx="26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CC0000"/>
                </a:solidFill>
              </a:rPr>
              <a:t>2 x M x N from weight shape</a:t>
            </a:r>
            <a:endParaRPr sz="1300">
              <a:solidFill>
                <a:srgbClr val="CC0000"/>
              </a:solidFill>
            </a:endParaRPr>
          </a:p>
        </p:txBody>
      </p:sp>
      <p:sp>
        <p:nvSpPr>
          <p:cNvPr id="182" name="Google Shape;182;p20"/>
          <p:cNvSpPr txBox="1"/>
          <p:nvPr/>
        </p:nvSpPr>
        <p:spPr>
          <a:xfrm>
            <a:off x="9675994" y="5673417"/>
            <a:ext cx="26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CC0000"/>
                </a:solidFill>
              </a:rPr>
              <a:t>weight bytes in FP16</a:t>
            </a:r>
            <a:endParaRPr sz="1300">
              <a:solidFill>
                <a:srgbClr val="CC0000"/>
              </a:solidFill>
            </a:endParaRPr>
          </a:p>
        </p:txBody>
      </p:sp>
      <p:sp>
        <p:nvSpPr>
          <p:cNvPr id="183" name="Google Shape;183;p20"/>
          <p:cNvSpPr txBox="1"/>
          <p:nvPr/>
        </p:nvSpPr>
        <p:spPr>
          <a:xfrm>
            <a:off x="9672910" y="5898551"/>
            <a:ext cx="26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CC0000"/>
                </a:solidFill>
              </a:rPr>
              <a:t>output tensor size</a:t>
            </a:r>
            <a:endParaRPr sz="1300">
              <a:solidFill>
                <a:srgbClr val="CC0000"/>
              </a:solidFill>
            </a:endParaRPr>
          </a:p>
        </p:txBody>
      </p:sp>
      <p:cxnSp>
        <p:nvCxnSpPr>
          <p:cNvPr id="184" name="Google Shape;184;p20"/>
          <p:cNvCxnSpPr/>
          <p:nvPr/>
        </p:nvCxnSpPr>
        <p:spPr>
          <a:xfrm rot="10800000">
            <a:off x="7720800" y="5184948"/>
            <a:ext cx="1994700" cy="10500"/>
          </a:xfrm>
          <a:prstGeom prst="straightConnector1">
            <a:avLst/>
          </a:prstGeom>
          <a:noFill/>
          <a:ln cap="flat" cmpd="sng" w="9525">
            <a:solidFill>
              <a:srgbClr val="CC0000"/>
            </a:solidFill>
            <a:prstDash val="solid"/>
            <a:round/>
            <a:headEnd len="med" w="med" type="none"/>
            <a:tailEnd len="med" w="med" type="triangle"/>
          </a:ln>
        </p:spPr>
      </p:cxnSp>
      <p:cxnSp>
        <p:nvCxnSpPr>
          <p:cNvPr id="185" name="Google Shape;185;p20"/>
          <p:cNvCxnSpPr/>
          <p:nvPr/>
        </p:nvCxnSpPr>
        <p:spPr>
          <a:xfrm rot="10800000">
            <a:off x="8530800" y="5413448"/>
            <a:ext cx="1184700" cy="21000"/>
          </a:xfrm>
          <a:prstGeom prst="straightConnector1">
            <a:avLst/>
          </a:prstGeom>
          <a:noFill/>
          <a:ln cap="flat" cmpd="sng" w="9525">
            <a:solidFill>
              <a:srgbClr val="CC0000"/>
            </a:solidFill>
            <a:prstDash val="solid"/>
            <a:round/>
            <a:headEnd len="med" w="med" type="none"/>
            <a:tailEnd len="med" w="med" type="triangle"/>
          </a:ln>
        </p:spPr>
      </p:cxnSp>
      <p:cxnSp>
        <p:nvCxnSpPr>
          <p:cNvPr id="186" name="Google Shape;186;p20"/>
          <p:cNvCxnSpPr/>
          <p:nvPr/>
        </p:nvCxnSpPr>
        <p:spPr>
          <a:xfrm rot="10800000">
            <a:off x="7921566" y="5656002"/>
            <a:ext cx="1807800" cy="10500"/>
          </a:xfrm>
          <a:prstGeom prst="straightConnector1">
            <a:avLst/>
          </a:prstGeom>
          <a:noFill/>
          <a:ln cap="flat" cmpd="sng" w="9525">
            <a:solidFill>
              <a:srgbClr val="CC0000"/>
            </a:solidFill>
            <a:prstDash val="solid"/>
            <a:round/>
            <a:headEnd len="med" w="med" type="none"/>
            <a:tailEnd len="med" w="med" type="triangle"/>
          </a:ln>
        </p:spPr>
      </p:cxnSp>
      <p:cxnSp>
        <p:nvCxnSpPr>
          <p:cNvPr id="187" name="Google Shape;187;p20"/>
          <p:cNvCxnSpPr/>
          <p:nvPr/>
        </p:nvCxnSpPr>
        <p:spPr>
          <a:xfrm rot="10800000">
            <a:off x="7918102" y="5891530"/>
            <a:ext cx="1807800" cy="10500"/>
          </a:xfrm>
          <a:prstGeom prst="straightConnector1">
            <a:avLst/>
          </a:prstGeom>
          <a:noFill/>
          <a:ln cap="flat" cmpd="sng" w="9525">
            <a:solidFill>
              <a:srgbClr val="CC0000"/>
            </a:solidFill>
            <a:prstDash val="solid"/>
            <a:round/>
            <a:headEnd len="med" w="med" type="none"/>
            <a:tailEnd len="med" w="med" type="triangle"/>
          </a:ln>
        </p:spPr>
      </p:cxnSp>
      <p:cxnSp>
        <p:nvCxnSpPr>
          <p:cNvPr id="188" name="Google Shape;188;p20"/>
          <p:cNvCxnSpPr/>
          <p:nvPr/>
        </p:nvCxnSpPr>
        <p:spPr>
          <a:xfrm rot="10800000">
            <a:off x="7914639" y="6106275"/>
            <a:ext cx="1807800" cy="10500"/>
          </a:xfrm>
          <a:prstGeom prst="straightConnector1">
            <a:avLst/>
          </a:prstGeom>
          <a:noFill/>
          <a:ln cap="flat" cmpd="sng" w="9525">
            <a:solidFill>
              <a:srgbClr val="CC0000"/>
            </a:solidFill>
            <a:prstDash val="solid"/>
            <a:round/>
            <a:headEnd len="med" w="med" type="none"/>
            <a:tailEnd len="med" w="med" type="triangle"/>
          </a:ln>
        </p:spPr>
      </p:cxnSp>
      <p:sp>
        <p:nvSpPr>
          <p:cNvPr id="189" name="Google Shape;189;p20"/>
          <p:cNvSpPr txBox="1"/>
          <p:nvPr/>
        </p:nvSpPr>
        <p:spPr>
          <a:xfrm>
            <a:off x="4457650" y="1188188"/>
            <a:ext cx="3000000" cy="1887000"/>
          </a:xfrm>
          <a:prstGeom prst="rect">
            <a:avLst/>
          </a:prstGeom>
          <a:noFill/>
          <a:ln cap="flat" cmpd="sng" w="9525">
            <a:solidFill>
              <a:srgbClr val="CC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chemeClr val="dk1"/>
                </a:solidFill>
                <a:highlight>
                  <a:srgbClr val="F5F5F5"/>
                </a:highlight>
                <a:latin typeface="Courier New"/>
                <a:ea typeface="Courier New"/>
                <a:cs typeface="Courier New"/>
                <a:sym typeface="Courier New"/>
              </a:rPr>
              <a:t>torch.fx.Node​</a:t>
            </a:r>
            <a:br>
              <a:rPr lang="en-US">
                <a:solidFill>
                  <a:schemeClr val="dk1"/>
                </a:solidFill>
                <a:highlight>
                  <a:srgbClr val="F5F5F5"/>
                </a:highlight>
                <a:latin typeface="Courier New"/>
                <a:ea typeface="Courier New"/>
                <a:cs typeface="Courier New"/>
                <a:sym typeface="Courier New"/>
              </a:rPr>
            </a:br>
            <a:r>
              <a:rPr lang="en-US">
                <a:solidFill>
                  <a:schemeClr val="dk1"/>
                </a:solidFill>
                <a:highlight>
                  <a:srgbClr val="F5F5F5"/>
                </a:highlight>
                <a:latin typeface="Courier New"/>
                <a:ea typeface="Courier New"/>
                <a:cs typeface="Courier New"/>
                <a:sym typeface="Courier New"/>
              </a:rPr>
              <a:t>.Op = “call_module”​</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n-US">
                <a:solidFill>
                  <a:schemeClr val="dk1"/>
                </a:solidFill>
                <a:highlight>
                  <a:srgbClr val="F5F5F5"/>
                </a:highlight>
                <a:latin typeface="Courier New"/>
                <a:ea typeface="Courier New"/>
                <a:cs typeface="Courier New"/>
                <a:sym typeface="Courier New"/>
              </a:rPr>
              <a:t>.name = “q_proj”​</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n-US">
                <a:solidFill>
                  <a:schemeClr val="dk1"/>
                </a:solidFill>
                <a:highlight>
                  <a:srgbClr val="F5F5F5"/>
                </a:highlight>
                <a:latin typeface="Courier New"/>
                <a:ea typeface="Courier New"/>
                <a:cs typeface="Courier New"/>
                <a:sym typeface="Courier New"/>
              </a:rPr>
              <a:t>.target = “self_atten.q_proj”​</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n-US">
                <a:solidFill>
                  <a:schemeClr val="dk1"/>
                </a:solidFill>
                <a:highlight>
                  <a:srgbClr val="F5F5F5"/>
                </a:highlight>
                <a:latin typeface="Courier New"/>
                <a:ea typeface="Courier New"/>
                <a:cs typeface="Courier New"/>
                <a:sym typeface="Courier New"/>
              </a:rPr>
              <a:t>.args = (hidden_states,)​</a:t>
            </a:r>
            <a:endParaRPr>
              <a:solidFill>
                <a:schemeClr val="dk1"/>
              </a:solidFill>
              <a:highlight>
                <a:srgbClr val="F5F5F5"/>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n-US">
                <a:solidFill>
                  <a:schemeClr val="dk1"/>
                </a:solidFill>
                <a:highlight>
                  <a:srgbClr val="F5F5F5"/>
                </a:highlight>
                <a:latin typeface="Courier New"/>
                <a:ea typeface="Courier New"/>
                <a:cs typeface="Courier New"/>
                <a:sym typeface="Courier New"/>
              </a:rPr>
              <a:t>​</a:t>
            </a:r>
            <a:endParaRPr>
              <a:solidFill>
                <a:schemeClr val="dk1"/>
              </a:solidFill>
              <a:highlight>
                <a:srgbClr val="F5F5F5"/>
              </a:highlight>
              <a:latin typeface="Courier New"/>
              <a:ea typeface="Courier New"/>
              <a:cs typeface="Courier New"/>
              <a:sym typeface="Courier New"/>
            </a:endParaRPr>
          </a:p>
        </p:txBody>
      </p:sp>
      <p:cxnSp>
        <p:nvCxnSpPr>
          <p:cNvPr id="190" name="Google Shape;190;p20"/>
          <p:cNvCxnSpPr/>
          <p:nvPr/>
        </p:nvCxnSpPr>
        <p:spPr>
          <a:xfrm>
            <a:off x="2930225" y="1693725"/>
            <a:ext cx="1517100" cy="31200"/>
          </a:xfrm>
          <a:prstGeom prst="straightConnector1">
            <a:avLst/>
          </a:prstGeom>
          <a:noFill/>
          <a:ln cap="flat" cmpd="sng" w="19050">
            <a:solidFill>
              <a:srgbClr val="CC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1"/>
          <p:cNvSpPr txBox="1"/>
          <p:nvPr>
            <p:ph type="title"/>
          </p:nvPr>
        </p:nvSpPr>
        <p:spPr>
          <a:xfrm>
            <a:off x="1052428" y="146050"/>
            <a:ext cx="9408900" cy="49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HELM Compilation flow (Continued)</a:t>
            </a:r>
            <a:endParaRPr sz="2400"/>
          </a:p>
        </p:txBody>
      </p:sp>
      <p:pic>
        <p:nvPicPr>
          <p:cNvPr id="196" name="Google Shape;196;p21" title="Slide9.jpg"/>
          <p:cNvPicPr preferRelativeResize="0"/>
          <p:nvPr/>
        </p:nvPicPr>
        <p:blipFill>
          <a:blip r:embed="rId3">
            <a:alphaModFix/>
          </a:blip>
          <a:stretch>
            <a:fillRect/>
          </a:stretch>
        </p:blipFill>
        <p:spPr>
          <a:xfrm>
            <a:off x="0" y="879377"/>
            <a:ext cx="5143500" cy="5898960"/>
          </a:xfrm>
          <a:prstGeom prst="rect">
            <a:avLst/>
          </a:prstGeom>
          <a:noFill/>
          <a:ln>
            <a:noFill/>
          </a:ln>
        </p:spPr>
      </p:pic>
      <p:sp>
        <p:nvSpPr>
          <p:cNvPr id="197" name="Google Shape;197;p21"/>
          <p:cNvSpPr txBox="1"/>
          <p:nvPr/>
        </p:nvSpPr>
        <p:spPr>
          <a:xfrm>
            <a:off x="5642250" y="1101450"/>
            <a:ext cx="6307200" cy="4634400"/>
          </a:xfrm>
          <a:prstGeom prst="rect">
            <a:avLst/>
          </a:prstGeom>
          <a:noFill/>
          <a:ln cap="flat" cmpd="sng" w="9525">
            <a:solidFill>
              <a:srgbClr val="CC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a:solidFill>
                  <a:schemeClr val="dk1"/>
                </a:solidFill>
              </a:rPr>
              <a:t>  What we measure:          </a:t>
            </a:r>
            <a:r>
              <a:rPr lang="en-US" sz="1600">
                <a:solidFill>
                  <a:schemeClr val="dk1"/>
                </a:solidFill>
              </a:rPr>
              <a:t>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CPU DRAM bandwidth — 64 MB tensor read on CPU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GPU DRAM bandwidth — 64 MB tensor read on GPU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PCIe bandwidth — 64 MB transfer CPU→GPU and   GPU→CPU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Effective FLOPS — timed GEMM on GPU and timed GEMV on CPU (decode regime)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a:t>
            </a:r>
            <a:r>
              <a:rPr b="1" lang="en-US" sz="1600">
                <a:solidFill>
                  <a:schemeClr val="dk1"/>
                </a:solidFill>
              </a:rPr>
              <a:t>Why profile instead of using reported specs?   </a:t>
            </a:r>
            <a:r>
              <a:rPr lang="en-US" sz="1600">
                <a:solidFill>
                  <a:schemeClr val="dk1"/>
                </a:solidFill>
              </a:rPr>
              <a:t>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Reported numbers are theoretical peak; actual sustained bandwidth and FLOPS are lower  and vary by system configuration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a:t>
            </a:r>
            <a:r>
              <a:rPr b="1" lang="en-US" sz="1600">
                <a:solidFill>
                  <a:schemeClr val="dk1"/>
                </a:solidFill>
              </a:rPr>
              <a:t> Why 64 MB?    </a:t>
            </a:r>
            <a:r>
              <a:rPr lang="en-US" sz="1600">
                <a:solidFill>
                  <a:schemeClr val="dk1"/>
                </a:solidFill>
              </a:rPr>
              <a:t>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Large enough that DRAM bandwidth saturates (avoids cache effects) but small enough that it completes quickly at startup                                                         </a:t>
            </a:r>
            <a:endParaRPr sz="16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  - Represents the working set size of a typical transformer layer weight matrix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cxnSp>
        <p:nvCxnSpPr>
          <p:cNvPr id="198" name="Google Shape;198;p21"/>
          <p:cNvCxnSpPr/>
          <p:nvPr/>
        </p:nvCxnSpPr>
        <p:spPr>
          <a:xfrm>
            <a:off x="3002975" y="3460175"/>
            <a:ext cx="2618400" cy="10500"/>
          </a:xfrm>
          <a:prstGeom prst="straightConnector1">
            <a:avLst/>
          </a:prstGeom>
          <a:noFill/>
          <a:ln cap="flat" cmpd="sng" w="9525">
            <a:solidFill>
              <a:srgbClr val="CC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MPS_Lab">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