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91" r:id="rId5"/>
    <p:sldId id="295" r:id="rId6"/>
    <p:sldId id="296" r:id="rId7"/>
    <p:sldId id="297" r:id="rId8"/>
    <p:sldId id="260" r:id="rId9"/>
    <p:sldId id="261" r:id="rId10"/>
    <p:sldId id="263" r:id="rId11"/>
    <p:sldId id="264" r:id="rId12"/>
    <p:sldId id="265" r:id="rId13"/>
    <p:sldId id="290" r:id="rId14"/>
    <p:sldId id="269" r:id="rId15"/>
    <p:sldId id="289" r:id="rId16"/>
    <p:sldId id="270" r:id="rId17"/>
    <p:sldId id="275" r:id="rId18"/>
    <p:sldId id="276" r:id="rId19"/>
    <p:sldId id="277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93" r:id="rId29"/>
    <p:sldId id="29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0000"/>
    <a:srgbClr val="000000"/>
    <a:srgbClr val="DEE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64" d="100"/>
          <a:sy n="64" d="100"/>
        </p:scale>
        <p:origin x="77" y="5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ogleDrive\ASU\Research\Conferences\DAC18\Results\ConventionalSTL_Final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ogleDrive\ASU\Research\Conferences\DAC18\Results\ConventionalSTL_Fin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Flying Paster Timing Constraints, FF and LUT size</a:t>
            </a:r>
          </a:p>
        </c:rich>
      </c:tx>
      <c:layout>
        <c:manualLayout>
          <c:xMode val="edge"/>
          <c:yMode val="edge"/>
          <c:x val="0.1446872539032380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54993932409248"/>
          <c:y val="0.14027777777777775"/>
          <c:w val="0.872856374087426"/>
          <c:h val="0.71028506853310003"/>
        </c:manualLayout>
      </c:layout>
      <c:barChart>
        <c:barDir val="col"/>
        <c:grouping val="clustered"/>
        <c:varyColors val="0"/>
        <c:ser>
          <c:idx val="4"/>
          <c:order val="0"/>
          <c:tx>
            <c:strRef>
              <c:f>new!$E$2</c:f>
              <c:strCache>
                <c:ptCount val="1"/>
                <c:pt idx="0">
                  <c:v>Conv.FFs</c:v>
                </c:pt>
              </c:strCache>
            </c:strRef>
          </c:tx>
          <c:spPr>
            <a:pattFill prst="lgCheck">
              <a:fgClr>
                <a:schemeClr val="accent5">
                  <a:lumMod val="75000"/>
                </a:schemeClr>
              </a:fgClr>
              <a:bgClr>
                <a:schemeClr val="bg1"/>
              </a:bgClr>
            </a:patt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new!$A$3:$A$8</c:f>
              <c:strCache>
                <c:ptCount val="6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</c:strCache>
            </c:strRef>
          </c:cat>
          <c:val>
            <c:numRef>
              <c:f>new!$E$3:$E$8</c:f>
              <c:numCache>
                <c:formatCode>0.00%</c:formatCode>
                <c:ptCount val="6"/>
                <c:pt idx="0">
                  <c:v>0.47737804878048778</c:v>
                </c:pt>
                <c:pt idx="1">
                  <c:v>0.52624390243902441</c:v>
                </c:pt>
                <c:pt idx="2">
                  <c:v>0.6117560975609756</c:v>
                </c:pt>
                <c:pt idx="3">
                  <c:v>0.75780487804878049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92-43AD-B7FF-9C2FB5BC2119}"/>
            </c:ext>
          </c:extLst>
        </c:ser>
        <c:ser>
          <c:idx val="3"/>
          <c:order val="1"/>
          <c:tx>
            <c:strRef>
              <c:f>new!$K$2</c:f>
              <c:strCache>
                <c:ptCount val="1"/>
                <c:pt idx="0">
                  <c:v>Conv. LUTs</c:v>
                </c:pt>
              </c:strCache>
            </c:strRef>
          </c:tx>
          <c:spPr>
            <a:pattFill prst="solidDmnd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val>
            <c:numRef>
              <c:f>new!$K$3:$K$8</c:f>
              <c:numCache>
                <c:formatCode>0.00%</c:formatCode>
                <c:ptCount val="6"/>
                <c:pt idx="0">
                  <c:v>0.13295121951219513</c:v>
                </c:pt>
                <c:pt idx="1">
                  <c:v>0.17285365853658535</c:v>
                </c:pt>
                <c:pt idx="2">
                  <c:v>0.23282926829268294</c:v>
                </c:pt>
                <c:pt idx="3">
                  <c:v>0.28148780487804875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92-43AD-B7FF-9C2FB5BC2119}"/>
            </c:ext>
          </c:extLst>
        </c:ser>
        <c:ser>
          <c:idx val="1"/>
          <c:order val="2"/>
          <c:tx>
            <c:strRef>
              <c:f>new!$C$2</c:f>
              <c:strCache>
                <c:ptCount val="1"/>
                <c:pt idx="0">
                  <c:v>Jaksic FFs</c:v>
                </c:pt>
              </c:strCache>
            </c:strRef>
          </c:tx>
          <c:spPr>
            <a:pattFill prst="wdDnDiag">
              <a:fgClr>
                <a:srgbClr val="CC3300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cat>
            <c:strRef>
              <c:f>new!$A$3:$A$8</c:f>
              <c:strCache>
                <c:ptCount val="6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</c:strCache>
            </c:strRef>
          </c:cat>
          <c:val>
            <c:numRef>
              <c:f>new!$C$3:$C$8</c:f>
              <c:numCache>
                <c:formatCode>0.00%</c:formatCode>
                <c:ptCount val="6"/>
                <c:pt idx="0">
                  <c:v>0.20393902439024389</c:v>
                </c:pt>
                <c:pt idx="1">
                  <c:v>0.24567073170731707</c:v>
                </c:pt>
                <c:pt idx="2">
                  <c:v>0.30334146341463414</c:v>
                </c:pt>
                <c:pt idx="3">
                  <c:v>0.34725609756097559</c:v>
                </c:pt>
                <c:pt idx="4">
                  <c:v>0.39535365853658538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92-43AD-B7FF-9C2FB5BC2119}"/>
            </c:ext>
          </c:extLst>
        </c:ser>
        <c:ser>
          <c:idx val="2"/>
          <c:order val="3"/>
          <c:tx>
            <c:strRef>
              <c:f>new!$I$2</c:f>
              <c:strCache>
                <c:ptCount val="1"/>
                <c:pt idx="0">
                  <c:v>Jaksic LUTs</c:v>
                </c:pt>
              </c:strCache>
            </c:strRef>
          </c:tx>
          <c:spPr>
            <a:pattFill prst="wdUpDiag">
              <a:fgClr>
                <a:srgbClr val="FF7C80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val>
            <c:numRef>
              <c:f>new!$I$3:$I$8</c:f>
              <c:numCache>
                <c:formatCode>0.00%</c:formatCode>
                <c:ptCount val="6"/>
                <c:pt idx="0">
                  <c:v>0.37746341463414634</c:v>
                </c:pt>
                <c:pt idx="1">
                  <c:v>0.47675609756097559</c:v>
                </c:pt>
                <c:pt idx="2">
                  <c:v>0.56439024390243897</c:v>
                </c:pt>
                <c:pt idx="3">
                  <c:v>0.67060975609756102</c:v>
                </c:pt>
                <c:pt idx="4">
                  <c:v>0.73524390243902438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92-43AD-B7FF-9C2FB5BC2119}"/>
            </c:ext>
          </c:extLst>
        </c:ser>
        <c:ser>
          <c:idx val="0"/>
          <c:order val="4"/>
          <c:tx>
            <c:strRef>
              <c:f>new!$G$2</c:f>
              <c:strCache>
                <c:ptCount val="1"/>
                <c:pt idx="0">
                  <c:v>TMA FFs</c:v>
                </c:pt>
              </c:strCache>
            </c:strRef>
          </c:tx>
          <c:spPr>
            <a:pattFill prst="pct70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cat>
            <c:strRef>
              <c:f>new!$A$3:$A$8</c:f>
              <c:strCache>
                <c:ptCount val="6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</c:strCache>
            </c:strRef>
          </c:cat>
          <c:val>
            <c:numRef>
              <c:f>new!$G$3:$G$8</c:f>
              <c:numCache>
                <c:formatCode>0.00%</c:formatCode>
                <c:ptCount val="6"/>
                <c:pt idx="0">
                  <c:v>0.11636585365853659</c:v>
                </c:pt>
                <c:pt idx="1">
                  <c:v>0.11636585365853659</c:v>
                </c:pt>
                <c:pt idx="2">
                  <c:v>0.11636585365853659</c:v>
                </c:pt>
                <c:pt idx="3">
                  <c:v>0.11636585365853659</c:v>
                </c:pt>
                <c:pt idx="4">
                  <c:v>0.11636585365853659</c:v>
                </c:pt>
                <c:pt idx="5">
                  <c:v>0.11636585365853659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92-43AD-B7FF-9C2FB5BC2119}"/>
            </c:ext>
          </c:extLst>
        </c:ser>
        <c:ser>
          <c:idx val="5"/>
          <c:order val="5"/>
          <c:tx>
            <c:strRef>
              <c:f>new!$M$2</c:f>
              <c:strCache>
                <c:ptCount val="1"/>
                <c:pt idx="0">
                  <c:v>TMA LUTs</c:v>
                </c:pt>
              </c:strCache>
            </c:strRef>
          </c:tx>
          <c:spPr>
            <a:pattFill prst="lgConfetti">
              <a:fgClr>
                <a:srgbClr val="00B050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val>
            <c:numRef>
              <c:f>new!$M$3:$M$8</c:f>
              <c:numCache>
                <c:formatCode>0.00%</c:formatCode>
                <c:ptCount val="6"/>
                <c:pt idx="0">
                  <c:v>0.11014634146341463</c:v>
                </c:pt>
                <c:pt idx="1">
                  <c:v>0.11014634146341463</c:v>
                </c:pt>
                <c:pt idx="2">
                  <c:v>0.11014634146341463</c:v>
                </c:pt>
                <c:pt idx="3">
                  <c:v>0.11014634146341463</c:v>
                </c:pt>
                <c:pt idx="4">
                  <c:v>0.11014634146341463</c:v>
                </c:pt>
                <c:pt idx="5">
                  <c:v>0.11014634146341463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C92-43AD-B7FF-9C2FB5BC21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99217832"/>
        <c:axId val="199218224"/>
      </c:barChart>
      <c:catAx>
        <c:axId val="1992178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The scenarios</a:t>
                </a:r>
              </a:p>
            </c:rich>
          </c:tx>
          <c:layout>
            <c:manualLayout>
              <c:xMode val="edge"/>
              <c:yMode val="edge"/>
              <c:x val="0.43574368881187581"/>
              <c:y val="0.925642602738562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218224"/>
        <c:crosses val="autoZero"/>
        <c:auto val="1"/>
        <c:lblAlgn val="ctr"/>
        <c:lblOffset val="100"/>
        <c:noMultiLvlLbl val="0"/>
      </c:catAx>
      <c:valAx>
        <c:axId val="19921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Flip-Flop and LUT size(Percentage)</a:t>
                </a:r>
              </a:p>
            </c:rich>
          </c:tx>
          <c:layout>
            <c:manualLayout>
              <c:xMode val="edge"/>
              <c:yMode val="edge"/>
              <c:x val="7.7809544651683221E-4"/>
              <c:y val="0.309560126170006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217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6206125837116621E-2"/>
          <c:y val="5.9861111111111101E-2"/>
          <c:w val="0.8278989022725326"/>
          <c:h val="8.00524934383202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Flying </a:t>
            </a:r>
            <a:r>
              <a:rPr lang="en-US" dirty="0" err="1"/>
              <a:t>Paster</a:t>
            </a:r>
            <a:r>
              <a:rPr lang="en-US" dirty="0"/>
              <a:t> , cut Timing Constraint, FF Size</a:t>
            </a:r>
          </a:p>
        </c:rich>
      </c:tx>
      <c:layout>
        <c:manualLayout>
          <c:xMode val="edge"/>
          <c:yMode val="edge"/>
          <c:x val="0.164653625328084"/>
          <c:y val="1.29629629629629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'Last Constraint'!$J$2</c:f>
              <c:strCache>
                <c:ptCount val="1"/>
                <c:pt idx="0">
                  <c:v>Conv. FFs</c:v>
                </c:pt>
              </c:strCache>
            </c:strRef>
          </c:tx>
          <c:spPr>
            <a:pattFill prst="wdDnDiag">
              <a:fgClr>
                <a:srgbClr val="C00000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'Last Constraint'!$A$3:$A$9</c:f>
              <c:strCache>
                <c:ptCount val="7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Average</c:v>
                </c:pt>
              </c:strCache>
            </c:strRef>
          </c:cat>
          <c:val>
            <c:numRef>
              <c:f>'Last Constraint'!$J$3:$J$9</c:f>
              <c:numCache>
                <c:formatCode>General</c:formatCode>
                <c:ptCount val="7"/>
                <c:pt idx="0">
                  <c:v>3865</c:v>
                </c:pt>
                <c:pt idx="1">
                  <c:v>4195</c:v>
                </c:pt>
                <c:pt idx="2">
                  <c:v>4625</c:v>
                </c:pt>
                <c:pt idx="3">
                  <c:v>4951</c:v>
                </c:pt>
                <c:pt idx="4">
                  <c:v>5321</c:v>
                </c:pt>
                <c:pt idx="5">
                  <c:v>5849</c:v>
                </c:pt>
                <c:pt idx="6">
                  <c:v>4801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F1-4D04-B34A-92D2719A9CEB}"/>
            </c:ext>
          </c:extLst>
        </c:ser>
        <c:ser>
          <c:idx val="0"/>
          <c:order val="1"/>
          <c:tx>
            <c:strRef>
              <c:f>'Last Constraint'!$H$2</c:f>
              <c:strCache>
                <c:ptCount val="1"/>
                <c:pt idx="0">
                  <c:v>Jakvsic FFs</c:v>
                </c:pt>
              </c:strCache>
            </c:strRef>
          </c:tx>
          <c:spPr>
            <a:pattFill prst="lgCheck">
              <a:fgClr>
                <a:schemeClr val="accent1">
                  <a:lumMod val="75000"/>
                </a:schemeClr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</a:ln>
            <a:effectLst/>
          </c:spPr>
          <c:invertIfNegative val="0"/>
          <c:cat>
            <c:strRef>
              <c:f>'Last Constraint'!$A$3:$A$9</c:f>
              <c:strCache>
                <c:ptCount val="7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Average</c:v>
                </c:pt>
              </c:strCache>
            </c:strRef>
          </c:cat>
          <c:val>
            <c:numRef>
              <c:f>'Last Constraint'!$H$3:$H$9</c:f>
              <c:numCache>
                <c:formatCode>General</c:formatCode>
                <c:ptCount val="7"/>
                <c:pt idx="0">
                  <c:v>2549</c:v>
                </c:pt>
                <c:pt idx="1">
                  <c:v>2712</c:v>
                </c:pt>
                <c:pt idx="2">
                  <c:v>2914</c:v>
                </c:pt>
                <c:pt idx="3">
                  <c:v>3247</c:v>
                </c:pt>
                <c:pt idx="4">
                  <c:v>3584</c:v>
                </c:pt>
                <c:pt idx="5">
                  <c:v>3841</c:v>
                </c:pt>
                <c:pt idx="6">
                  <c:v>3141.1666666666665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F1-4D04-B34A-92D2719A9CEB}"/>
            </c:ext>
          </c:extLst>
        </c:ser>
        <c:ser>
          <c:idx val="2"/>
          <c:order val="2"/>
          <c:tx>
            <c:strRef>
              <c:f>'Last Constraint'!$L$2</c:f>
              <c:strCache>
                <c:ptCount val="1"/>
                <c:pt idx="0">
                  <c:v>TMA FFs</c:v>
                </c:pt>
              </c:strCache>
            </c:strRef>
          </c:tx>
          <c:spPr>
            <a:pattFill prst="lgConfetti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'Last Constraint'!$A$3:$A$9</c:f>
              <c:strCache>
                <c:ptCount val="7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Average</c:v>
                </c:pt>
              </c:strCache>
            </c:strRef>
          </c:cat>
          <c:val>
            <c:numRef>
              <c:f>'Last Constraint'!$L$3:$L$9</c:f>
              <c:numCache>
                <c:formatCode>0</c:formatCode>
                <c:ptCount val="7"/>
                <c:pt idx="0">
                  <c:v>1871</c:v>
                </c:pt>
                <c:pt idx="1">
                  <c:v>1871</c:v>
                </c:pt>
                <c:pt idx="2">
                  <c:v>1871</c:v>
                </c:pt>
                <c:pt idx="3">
                  <c:v>1871</c:v>
                </c:pt>
                <c:pt idx="4">
                  <c:v>1871</c:v>
                </c:pt>
                <c:pt idx="5">
                  <c:v>1871</c:v>
                </c:pt>
                <c:pt idx="6">
                  <c:v>1871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F1-4D04-B34A-92D2719A9C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55390376"/>
        <c:axId val="255390768"/>
      </c:barChart>
      <c:catAx>
        <c:axId val="2553903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The scenarios</a:t>
                </a:r>
              </a:p>
            </c:rich>
          </c:tx>
          <c:layout>
            <c:manualLayout>
              <c:xMode val="edge"/>
              <c:yMode val="edge"/>
              <c:x val="0.37663771325459316"/>
              <c:y val="0.904027704870224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5390768"/>
        <c:crosses val="autoZero"/>
        <c:auto val="1"/>
        <c:lblAlgn val="ctr"/>
        <c:lblOffset val="100"/>
        <c:noMultiLvlLbl val="0"/>
      </c:catAx>
      <c:valAx>
        <c:axId val="255390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The Number of LUTs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5390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0.90195</cdr:x>
      <cdr:y>0.24026</cdr:y>
    </cdr:from>
    <cdr:to>
      <cdr:x>0.91071</cdr:x>
      <cdr:y>0.84545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5C79FC30-7FFD-46BC-A7A6-6BFE538E3B89}"/>
            </a:ext>
          </a:extLst>
        </cdr:cNvPr>
        <cdr:cNvCxnSpPr/>
      </cdr:nvCxnSpPr>
      <cdr:spPr>
        <a:xfrm xmlns:a="http://schemas.openxmlformats.org/drawingml/2006/main" flipH="1">
          <a:off x="10996552" y="2196935"/>
          <a:ext cx="106877" cy="5533901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C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0.91851</cdr:x>
      <cdr:y>0.23896</cdr:y>
    </cdr:from>
    <cdr:to>
      <cdr:x>0.92727</cdr:x>
      <cdr:y>0.84545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0DB6FED8-BFC5-4801-A418-9CC3AD415F63}"/>
            </a:ext>
          </a:extLst>
        </cdr:cNvPr>
        <cdr:cNvCxnSpPr/>
      </cdr:nvCxnSpPr>
      <cdr:spPr>
        <a:xfrm xmlns:a="http://schemas.openxmlformats.org/drawingml/2006/main">
          <a:off x="11198431" y="2185060"/>
          <a:ext cx="106879" cy="5545776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C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0.78928</cdr:x>
      <cdr:y>0.11789</cdr:y>
    </cdr:from>
    <cdr:to>
      <cdr:x>0.9448</cdr:x>
      <cdr:y>0.26205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0825748" y="846961"/>
          <a:ext cx="2133113" cy="10357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>
              <a:solidFill>
                <a:srgbClr val="7030A0"/>
              </a:solidFill>
            </a:rPr>
            <a:t>Both Could not </a:t>
          </a:r>
        </a:p>
        <a:p xmlns:a="http://schemas.openxmlformats.org/drawingml/2006/main">
          <a:pPr algn="ctr"/>
          <a:r>
            <a:rPr lang="en-US" sz="1400" dirty="0">
              <a:solidFill>
                <a:srgbClr val="7030A0"/>
              </a:solidFill>
            </a:rPr>
            <a:t>be compiled</a:t>
          </a:r>
        </a:p>
      </cdr:txBody>
    </cdr:sp>
  </cdr:relSizeAnchor>
  <cdr:relSizeAnchor xmlns:cdr="http://schemas.openxmlformats.org/drawingml/2006/chartDrawing">
    <cdr:from>
      <cdr:x>0.85297</cdr:x>
      <cdr:y>0.24026</cdr:y>
    </cdr:from>
    <cdr:to>
      <cdr:x>0.86173</cdr:x>
      <cdr:y>0.84545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6C83124D-2B46-4971-A47F-9635D2C7661D}"/>
            </a:ext>
          </a:extLst>
        </cdr:cNvPr>
        <cdr:cNvCxnSpPr/>
      </cdr:nvCxnSpPr>
      <cdr:spPr>
        <a:xfrm xmlns:a="http://schemas.openxmlformats.org/drawingml/2006/main" flipH="1">
          <a:off x="10399414" y="2196937"/>
          <a:ext cx="106802" cy="5533858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70C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0.86953</cdr:x>
      <cdr:y>0.23896</cdr:y>
    </cdr:from>
    <cdr:to>
      <cdr:x>0.87829</cdr:x>
      <cdr:y>0.84545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6A48A7F4-D512-4695-83E7-648451CD4181}"/>
            </a:ext>
          </a:extLst>
        </cdr:cNvPr>
        <cdr:cNvCxnSpPr/>
      </cdr:nvCxnSpPr>
      <cdr:spPr>
        <a:xfrm xmlns:a="http://schemas.openxmlformats.org/drawingml/2006/main">
          <a:off x="10601314" y="2185050"/>
          <a:ext cx="106802" cy="5545745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70C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0.61225</cdr:x>
      <cdr:y>0.10993</cdr:y>
    </cdr:from>
    <cdr:to>
      <cdr:x>0.76777</cdr:x>
      <cdr:y>0.25409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7464551" y="789817"/>
          <a:ext cx="1896100" cy="10357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400" dirty="0">
              <a:solidFill>
                <a:srgbClr val="0070C0"/>
              </a:solidFill>
            </a:rPr>
            <a:t>Conv. Could not</a:t>
          </a:r>
        </a:p>
        <a:p xmlns:a="http://schemas.openxmlformats.org/drawingml/2006/main">
          <a:pPr algn="ctr"/>
          <a:r>
            <a:rPr lang="en-US" sz="1400" dirty="0">
              <a:solidFill>
                <a:srgbClr val="0070C0"/>
              </a:solidFill>
            </a:rPr>
            <a:t>be compiled</a:t>
          </a:r>
        </a:p>
      </cdr:txBody>
    </cdr:sp>
  </cdr:relSizeAnchor>
  <cdr:relSizeAnchor xmlns:cdr="http://schemas.openxmlformats.org/drawingml/2006/chartDrawing">
    <cdr:from>
      <cdr:x>0.69991</cdr:x>
      <cdr:y>0.22508</cdr:y>
    </cdr:from>
    <cdr:to>
      <cdr:x>0.70867</cdr:x>
      <cdr:y>0.83027</cdr:y>
    </cdr:to>
    <cdr:cxnSp macro="">
      <cdr:nvCxnSpPr>
        <cdr:cNvPr id="12" name="Straight Arrow Connector 11">
          <a:extLst xmlns:a="http://schemas.openxmlformats.org/drawingml/2006/main">
            <a:ext uri="{FF2B5EF4-FFF2-40B4-BE49-F238E27FC236}">
              <a16:creationId xmlns:a16="http://schemas.microsoft.com/office/drawing/2014/main" id="{459530D2-5C2F-49B7-B67D-E5F8A389A738}"/>
            </a:ext>
          </a:extLst>
        </cdr:cNvPr>
        <cdr:cNvCxnSpPr/>
      </cdr:nvCxnSpPr>
      <cdr:spPr>
        <a:xfrm xmlns:a="http://schemas.openxmlformats.org/drawingml/2006/main" flipH="1">
          <a:off x="6569172" y="946784"/>
          <a:ext cx="82219" cy="2545664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70C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0.71647</cdr:x>
      <cdr:y>0.23284</cdr:y>
    </cdr:from>
    <cdr:to>
      <cdr:x>0.72523</cdr:x>
      <cdr:y>0.83933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53DC6439-BDBD-4D91-A5F4-37FABA8C0308}"/>
            </a:ext>
          </a:extLst>
        </cdr:cNvPr>
        <cdr:cNvCxnSpPr/>
      </cdr:nvCxnSpPr>
      <cdr:spPr>
        <a:xfrm xmlns:a="http://schemas.openxmlformats.org/drawingml/2006/main">
          <a:off x="8735192" y="2129066"/>
          <a:ext cx="106802" cy="5545745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70C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10.png"/><Relationship Id="rId7" Type="http://schemas.openxmlformats.org/officeDocument/2006/relationships/image" Target="../media/image2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8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12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4.png"/><Relationship Id="rId21" Type="http://schemas.openxmlformats.org/officeDocument/2006/relationships/image" Target="../media/image44.png"/><Relationship Id="rId7" Type="http://schemas.openxmlformats.org/officeDocument/2006/relationships/image" Target="../media/image29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image" Target="../media/image21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24" Type="http://schemas.openxmlformats.org/officeDocument/2006/relationships/image" Target="../media/image47.png"/><Relationship Id="rId5" Type="http://schemas.openxmlformats.org/officeDocument/2006/relationships/image" Target="../media/image260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10.png"/><Relationship Id="rId19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270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1.png"/><Relationship Id="rId7" Type="http://schemas.openxmlformats.org/officeDocument/2006/relationships/image" Target="../media/image5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26" Type="http://schemas.openxmlformats.org/officeDocument/2006/relationships/image" Target="../media/image95.png"/><Relationship Id="rId39" Type="http://schemas.openxmlformats.org/officeDocument/2006/relationships/image" Target="../media/image62.png"/><Relationship Id="rId3" Type="http://schemas.openxmlformats.org/officeDocument/2006/relationships/image" Target="../media/image56.png"/><Relationship Id="rId21" Type="http://schemas.openxmlformats.org/officeDocument/2006/relationships/image" Target="../media/image90.png"/><Relationship Id="rId34" Type="http://schemas.openxmlformats.org/officeDocument/2006/relationships/image" Target="../media/image103.png"/><Relationship Id="rId42" Type="http://schemas.openxmlformats.org/officeDocument/2006/relationships/image" Target="../media/image65.png"/><Relationship Id="rId47" Type="http://schemas.openxmlformats.org/officeDocument/2006/relationships/image" Target="../media/image70.png"/><Relationship Id="rId7" Type="http://schemas.openxmlformats.org/officeDocument/2006/relationships/image" Target="../media/image760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5" Type="http://schemas.openxmlformats.org/officeDocument/2006/relationships/image" Target="../media/image58.png"/><Relationship Id="rId33" Type="http://schemas.openxmlformats.org/officeDocument/2006/relationships/image" Target="../media/image102.png"/><Relationship Id="rId38" Type="http://schemas.openxmlformats.org/officeDocument/2006/relationships/image" Target="../media/image61.png"/><Relationship Id="rId46" Type="http://schemas.openxmlformats.org/officeDocument/2006/relationships/image" Target="../media/image69.png"/><Relationship Id="rId2" Type="http://schemas.openxmlformats.org/officeDocument/2006/relationships/image" Target="../media/image710.png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29" Type="http://schemas.openxmlformats.org/officeDocument/2006/relationships/image" Target="../media/image98.png"/><Relationship Id="rId41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11" Type="http://schemas.openxmlformats.org/officeDocument/2006/relationships/image" Target="../media/image80.png"/><Relationship Id="rId24" Type="http://schemas.openxmlformats.org/officeDocument/2006/relationships/image" Target="../media/image57.png"/><Relationship Id="rId32" Type="http://schemas.openxmlformats.org/officeDocument/2006/relationships/image" Target="../media/image101.png"/><Relationship Id="rId37" Type="http://schemas.openxmlformats.org/officeDocument/2006/relationships/image" Target="../media/image60.png"/><Relationship Id="rId40" Type="http://schemas.openxmlformats.org/officeDocument/2006/relationships/image" Target="../media/image63.png"/><Relationship Id="rId45" Type="http://schemas.openxmlformats.org/officeDocument/2006/relationships/image" Target="../media/image68.png"/><Relationship Id="rId5" Type="http://schemas.openxmlformats.org/officeDocument/2006/relationships/image" Target="../media/image740.pn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28" Type="http://schemas.openxmlformats.org/officeDocument/2006/relationships/image" Target="../media/image97.png"/><Relationship Id="rId36" Type="http://schemas.openxmlformats.org/officeDocument/2006/relationships/image" Target="../media/image59.png"/><Relationship Id="rId49" Type="http://schemas.openxmlformats.org/officeDocument/2006/relationships/image" Target="../media/image72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31" Type="http://schemas.openxmlformats.org/officeDocument/2006/relationships/image" Target="../media/image100.png"/><Relationship Id="rId44" Type="http://schemas.openxmlformats.org/officeDocument/2006/relationships/image" Target="../media/image67.png"/><Relationship Id="rId4" Type="http://schemas.openxmlformats.org/officeDocument/2006/relationships/image" Target="../media/image730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91.png"/><Relationship Id="rId27" Type="http://schemas.openxmlformats.org/officeDocument/2006/relationships/image" Target="../media/image96.png"/><Relationship Id="rId30" Type="http://schemas.openxmlformats.org/officeDocument/2006/relationships/image" Target="../media/image99.png"/><Relationship Id="rId35" Type="http://schemas.openxmlformats.org/officeDocument/2006/relationships/image" Target="../media/image104.png"/><Relationship Id="rId43" Type="http://schemas.openxmlformats.org/officeDocument/2006/relationships/image" Target="../media/image66.png"/><Relationship Id="rId48" Type="http://schemas.openxmlformats.org/officeDocument/2006/relationships/image" Target="../media/image71.png"/><Relationship Id="rId8" Type="http://schemas.openxmlformats.org/officeDocument/2006/relationships/image" Target="../media/image7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0.png"/><Relationship Id="rId3" Type="http://schemas.openxmlformats.org/officeDocument/2006/relationships/image" Target="../media/image130.png"/><Relationship Id="rId7" Type="http://schemas.openxmlformats.org/officeDocument/2006/relationships/image" Target="../media/image133.png"/><Relationship Id="rId12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75.png"/><Relationship Id="rId5" Type="http://schemas.openxmlformats.org/officeDocument/2006/relationships/image" Target="../media/image1190.png"/><Relationship Id="rId10" Type="http://schemas.openxmlformats.org/officeDocument/2006/relationships/image" Target="../media/image74.png"/><Relationship Id="rId4" Type="http://schemas.openxmlformats.org/officeDocument/2006/relationships/image" Target="../media/image131.png"/><Relationship Id="rId9" Type="http://schemas.openxmlformats.org/officeDocument/2006/relationships/image" Target="../media/image12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26" Type="http://schemas.openxmlformats.org/officeDocument/2006/relationships/image" Target="../media/image127.png"/><Relationship Id="rId3" Type="http://schemas.openxmlformats.org/officeDocument/2006/relationships/image" Target="../media/image210.png"/><Relationship Id="rId21" Type="http://schemas.openxmlformats.org/officeDocument/2006/relationships/image" Target="../media/image122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5" Type="http://schemas.openxmlformats.org/officeDocument/2006/relationships/image" Target="../media/image126.png"/><Relationship Id="rId2" Type="http://schemas.openxmlformats.org/officeDocument/2006/relationships/image" Target="../media/image137.png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24" Type="http://schemas.openxmlformats.org/officeDocument/2006/relationships/image" Target="../media/image125.png"/><Relationship Id="rId5" Type="http://schemas.openxmlformats.org/officeDocument/2006/relationships/image" Target="../media/image410.png"/><Relationship Id="rId15" Type="http://schemas.openxmlformats.org/officeDocument/2006/relationships/image" Target="../media/image116.png"/><Relationship Id="rId23" Type="http://schemas.openxmlformats.org/officeDocument/2006/relationships/image" Target="../media/image124.png"/><Relationship Id="rId10" Type="http://schemas.openxmlformats.org/officeDocument/2006/relationships/image" Target="../media/image111.png"/><Relationship Id="rId19" Type="http://schemas.openxmlformats.org/officeDocument/2006/relationships/image" Target="../media/image120.png"/><Relationship Id="rId4" Type="http://schemas.openxmlformats.org/officeDocument/2006/relationships/image" Target="../media/image311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Relationship Id="rId22" Type="http://schemas.openxmlformats.org/officeDocument/2006/relationships/image" Target="../media/image123.png"/><Relationship Id="rId27" Type="http://schemas.openxmlformats.org/officeDocument/2006/relationships/image" Target="../media/image1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910.png"/><Relationship Id="rId7" Type="http://schemas.openxmlformats.org/officeDocument/2006/relationships/image" Target="../media/image139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1.png"/><Relationship Id="rId11" Type="http://schemas.openxmlformats.org/officeDocument/2006/relationships/image" Target="../media/image150.png"/><Relationship Id="rId5" Type="http://schemas.openxmlformats.org/officeDocument/2006/relationships/image" Target="../media/image1110.png"/><Relationship Id="rId10" Type="http://schemas.openxmlformats.org/officeDocument/2006/relationships/image" Target="../media/image149.png"/><Relationship Id="rId4" Type="http://schemas.openxmlformats.org/officeDocument/2006/relationships/image" Target="../media/image1010.png"/><Relationship Id="rId9" Type="http://schemas.openxmlformats.org/officeDocument/2006/relationships/image" Target="../media/image1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image" Target="../media/image152.png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5" Type="http://schemas.openxmlformats.org/officeDocument/2006/relationships/image" Target="../media/image165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0.png"/><Relationship Id="rId13" Type="http://schemas.openxmlformats.org/officeDocument/2006/relationships/image" Target="../media/image169.png"/><Relationship Id="rId18" Type="http://schemas.openxmlformats.org/officeDocument/2006/relationships/image" Target="../media/image174.png"/><Relationship Id="rId3" Type="http://schemas.openxmlformats.org/officeDocument/2006/relationships/image" Target="../media/image920.png"/><Relationship Id="rId21" Type="http://schemas.openxmlformats.org/officeDocument/2006/relationships/image" Target="../media/image177.png"/><Relationship Id="rId7" Type="http://schemas.openxmlformats.org/officeDocument/2006/relationships/image" Target="../media/image960.png"/><Relationship Id="rId12" Type="http://schemas.openxmlformats.org/officeDocument/2006/relationships/image" Target="../media/image1011.png"/><Relationship Id="rId17" Type="http://schemas.openxmlformats.org/officeDocument/2006/relationships/image" Target="../media/image173.png"/><Relationship Id="rId2" Type="http://schemas.openxmlformats.org/officeDocument/2006/relationships/image" Target="../media/image911.png"/><Relationship Id="rId16" Type="http://schemas.openxmlformats.org/officeDocument/2006/relationships/image" Target="../media/image172.png"/><Relationship Id="rId20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0.png"/><Relationship Id="rId11" Type="http://schemas.openxmlformats.org/officeDocument/2006/relationships/image" Target="../media/image1000.png"/><Relationship Id="rId5" Type="http://schemas.openxmlformats.org/officeDocument/2006/relationships/image" Target="../media/image940.png"/><Relationship Id="rId15" Type="http://schemas.openxmlformats.org/officeDocument/2006/relationships/image" Target="../media/image171.png"/><Relationship Id="rId10" Type="http://schemas.openxmlformats.org/officeDocument/2006/relationships/image" Target="../media/image990.png"/><Relationship Id="rId19" Type="http://schemas.openxmlformats.org/officeDocument/2006/relationships/image" Target="../media/image175.png"/><Relationship Id="rId4" Type="http://schemas.openxmlformats.org/officeDocument/2006/relationships/image" Target="../media/image930.png"/><Relationship Id="rId9" Type="http://schemas.openxmlformats.org/officeDocument/2006/relationships/image" Target="../media/image980.png"/><Relationship Id="rId14" Type="http://schemas.openxmlformats.org/officeDocument/2006/relationships/image" Target="../media/image1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image" Target="../media/image620.png"/><Relationship Id="rId18" Type="http://schemas.openxmlformats.org/officeDocument/2006/relationships/image" Target="../media/image670.png"/><Relationship Id="rId26" Type="http://schemas.openxmlformats.org/officeDocument/2006/relationships/image" Target="../media/image751.png"/><Relationship Id="rId3" Type="http://schemas.openxmlformats.org/officeDocument/2006/relationships/image" Target="../media/image531.png"/><Relationship Id="rId21" Type="http://schemas.openxmlformats.org/officeDocument/2006/relationships/image" Target="../media/image700.png"/><Relationship Id="rId7" Type="http://schemas.openxmlformats.org/officeDocument/2006/relationships/image" Target="../media/image570.png"/><Relationship Id="rId12" Type="http://schemas.openxmlformats.org/officeDocument/2006/relationships/image" Target="../media/image610.png"/><Relationship Id="rId17" Type="http://schemas.openxmlformats.org/officeDocument/2006/relationships/image" Target="../media/image660.png"/><Relationship Id="rId25" Type="http://schemas.openxmlformats.org/officeDocument/2006/relationships/image" Target="../media/image741.png"/><Relationship Id="rId2" Type="http://schemas.openxmlformats.org/officeDocument/2006/relationships/image" Target="../media/image129.png"/><Relationship Id="rId16" Type="http://schemas.openxmlformats.org/officeDocument/2006/relationships/image" Target="../media/image650.png"/><Relationship Id="rId20" Type="http://schemas.openxmlformats.org/officeDocument/2006/relationships/image" Target="../media/image6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11" Type="http://schemas.openxmlformats.org/officeDocument/2006/relationships/image" Target="../media/image600.png"/><Relationship Id="rId24" Type="http://schemas.openxmlformats.org/officeDocument/2006/relationships/image" Target="../media/image731.png"/><Relationship Id="rId5" Type="http://schemas.openxmlformats.org/officeDocument/2006/relationships/image" Target="../media/image550.png"/><Relationship Id="rId15" Type="http://schemas.openxmlformats.org/officeDocument/2006/relationships/image" Target="../media/image640.png"/><Relationship Id="rId23" Type="http://schemas.openxmlformats.org/officeDocument/2006/relationships/image" Target="../media/image720.png"/><Relationship Id="rId10" Type="http://schemas.openxmlformats.org/officeDocument/2006/relationships/image" Target="../media/image590.png"/><Relationship Id="rId19" Type="http://schemas.openxmlformats.org/officeDocument/2006/relationships/image" Target="../media/image680.png"/><Relationship Id="rId4" Type="http://schemas.openxmlformats.org/officeDocument/2006/relationships/image" Target="../media/image540.png"/><Relationship Id="rId9" Type="http://schemas.openxmlformats.org/officeDocument/2006/relationships/image" Target="../media/image530.png"/><Relationship Id="rId14" Type="http://schemas.openxmlformats.org/officeDocument/2006/relationships/image" Target="../media/image630.png"/><Relationship Id="rId22" Type="http://schemas.openxmlformats.org/officeDocument/2006/relationships/image" Target="../media/image711.png"/><Relationship Id="rId27" Type="http://schemas.openxmlformats.org/officeDocument/2006/relationships/image" Target="../media/image7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3.png"/><Relationship Id="rId2" Type="http://schemas.openxmlformats.org/officeDocument/2006/relationships/image" Target="../media/image10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4.png"/><Relationship Id="rId7" Type="http://schemas.openxmlformats.org/officeDocument/2006/relationships/image" Target="../media/image1212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1.png"/><Relationship Id="rId5" Type="http://schemas.openxmlformats.org/officeDocument/2006/relationships/image" Target="../media/image1112.png"/><Relationship Id="rId4" Type="http://schemas.openxmlformats.org/officeDocument/2006/relationships/image" Target="../media/image10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1965" y="1142999"/>
            <a:ext cx="10864506" cy="965343"/>
          </a:xfrm>
        </p:spPr>
        <p:txBody>
          <a:bodyPr>
            <a:noAutofit/>
          </a:bodyPr>
          <a:lstStyle/>
          <a:p>
            <a:r>
              <a:rPr lang="en-US" sz="2800" b="1" dirty="0"/>
              <a:t>TMA: An Efficient Timestamp-Based Monitoring Approach to Test Timing Constraints of Cyber-Physical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18131" y="2349573"/>
            <a:ext cx="6276881" cy="432016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latin typeface="Candara" panose="020E0502030303020204" pitchFamily="34" charset="0"/>
              </a:rPr>
              <a:t>Mohammadreza Mehrabian</a:t>
            </a:r>
            <a:r>
              <a:rPr lang="en-US" sz="1400" dirty="0">
                <a:latin typeface="Candara" panose="020E0502030303020204" pitchFamily="34" charset="0"/>
              </a:rPr>
              <a:t>, </a:t>
            </a:r>
            <a:r>
              <a:rPr lang="en-US" sz="1200" dirty="0">
                <a:latin typeface="Candara" panose="020E0502030303020204" pitchFamily="34" charset="0"/>
              </a:rPr>
              <a:t>Arizona State University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latin typeface="Candara" panose="020E0502030303020204" pitchFamily="34" charset="0"/>
              </a:rPr>
              <a:t>Mohammad </a:t>
            </a:r>
            <a:r>
              <a:rPr lang="en-US" sz="1400" dirty="0" err="1">
                <a:latin typeface="Candara" panose="020E0502030303020204" pitchFamily="34" charset="0"/>
              </a:rPr>
              <a:t>Khayatian</a:t>
            </a:r>
            <a:r>
              <a:rPr lang="en-US" sz="1400" dirty="0">
                <a:latin typeface="Candara" panose="020E0502030303020204" pitchFamily="34" charset="0"/>
              </a:rPr>
              <a:t>, </a:t>
            </a:r>
            <a:r>
              <a:rPr lang="en-US" sz="1200" dirty="0">
                <a:latin typeface="Candara" panose="020E0502030303020204" pitchFamily="34" charset="0"/>
              </a:rPr>
              <a:t>Arizona State University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latin typeface="Candara" panose="020E0502030303020204" pitchFamily="34" charset="0"/>
              </a:rPr>
              <a:t>Ahmed </a:t>
            </a:r>
            <a:r>
              <a:rPr lang="en-US" sz="1400" dirty="0" err="1">
                <a:latin typeface="Candara" panose="020E0502030303020204" pitchFamily="34" charset="0"/>
              </a:rPr>
              <a:t>Mousa</a:t>
            </a:r>
            <a:r>
              <a:rPr lang="en-US" sz="1400" dirty="0">
                <a:latin typeface="Candara" panose="020E0502030303020204" pitchFamily="34" charset="0"/>
              </a:rPr>
              <a:t>, </a:t>
            </a:r>
            <a:r>
              <a:rPr lang="en-US" sz="1200" dirty="0">
                <a:latin typeface="Candara" panose="020E0502030303020204" pitchFamily="34" charset="0"/>
              </a:rPr>
              <a:t>Arizona State University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latin typeface="Candara" panose="020E0502030303020204" pitchFamily="34" charset="0"/>
              </a:rPr>
              <a:t>Aviral Shrivastava, </a:t>
            </a:r>
            <a:r>
              <a:rPr lang="en-US" sz="1200" dirty="0">
                <a:latin typeface="Candara" panose="020E0502030303020204" pitchFamily="34" charset="0"/>
              </a:rPr>
              <a:t>Arizona State University</a:t>
            </a:r>
          </a:p>
          <a:p>
            <a:pPr>
              <a:lnSpc>
                <a:spcPct val="120000"/>
              </a:lnSpc>
            </a:pPr>
            <a:r>
              <a:rPr lang="en-US" sz="1400" dirty="0" err="1">
                <a:latin typeface="Candara" panose="020E0502030303020204" pitchFamily="34" charset="0"/>
              </a:rPr>
              <a:t>Ya-Shian</a:t>
            </a:r>
            <a:r>
              <a:rPr lang="en-US" sz="1400" dirty="0">
                <a:latin typeface="Candara" panose="020E0502030303020204" pitchFamily="34" charset="0"/>
              </a:rPr>
              <a:t> Li-</a:t>
            </a:r>
            <a:r>
              <a:rPr lang="en-US" sz="1400" dirty="0" err="1">
                <a:latin typeface="Candara" panose="020E0502030303020204" pitchFamily="34" charset="0"/>
              </a:rPr>
              <a:t>Baboud</a:t>
            </a:r>
            <a:r>
              <a:rPr lang="en-US" sz="1400" dirty="0">
                <a:latin typeface="Candara" panose="020E0502030303020204" pitchFamily="34" charset="0"/>
              </a:rPr>
              <a:t>, </a:t>
            </a:r>
            <a:r>
              <a:rPr lang="en-US" sz="1200" dirty="0">
                <a:latin typeface="Candara" panose="020E0502030303020204" pitchFamily="34" charset="0"/>
              </a:rPr>
              <a:t>National Institute of Standard and Technology (NIST)</a:t>
            </a:r>
            <a:endParaRPr lang="en-US" sz="1400" dirty="0">
              <a:latin typeface="Candara" panose="020E0502030303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>
                <a:latin typeface="Candara" panose="020E0502030303020204" pitchFamily="34" charset="0"/>
              </a:rPr>
              <a:t>Patricia </a:t>
            </a:r>
            <a:r>
              <a:rPr lang="en-US" sz="1400" dirty="0" err="1">
                <a:latin typeface="Candara" panose="020E0502030303020204" pitchFamily="34" charset="0"/>
              </a:rPr>
              <a:t>Derler</a:t>
            </a:r>
            <a:r>
              <a:rPr lang="en-US" sz="1400" dirty="0">
                <a:latin typeface="Candara" panose="020E0502030303020204" pitchFamily="34" charset="0"/>
              </a:rPr>
              <a:t>, </a:t>
            </a:r>
            <a:r>
              <a:rPr lang="en-US" sz="1200" dirty="0">
                <a:latin typeface="Candara" panose="020E0502030303020204" pitchFamily="34" charset="0"/>
              </a:rPr>
              <a:t>National Instruments corporation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latin typeface="Candara" panose="020E0502030303020204" pitchFamily="34" charset="0"/>
              </a:rPr>
              <a:t>Edward </a:t>
            </a:r>
            <a:r>
              <a:rPr lang="en-US" sz="1400" dirty="0" err="1">
                <a:latin typeface="Candara" panose="020E0502030303020204" pitchFamily="34" charset="0"/>
              </a:rPr>
              <a:t>Griffor</a:t>
            </a:r>
            <a:r>
              <a:rPr lang="en-US" sz="1400" dirty="0">
                <a:latin typeface="Candara" panose="020E0502030303020204" pitchFamily="34" charset="0"/>
              </a:rPr>
              <a:t>, </a:t>
            </a:r>
            <a:r>
              <a:rPr lang="en-US" sz="1200" dirty="0">
                <a:latin typeface="Candara" panose="020E0502030303020204" pitchFamily="34" charset="0"/>
              </a:rPr>
              <a:t>National Institute of Standard and Technology (NIST)</a:t>
            </a:r>
            <a:endParaRPr lang="en-US" sz="1400" dirty="0">
              <a:latin typeface="Candara" panose="020E0502030303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>
                <a:latin typeface="Candara" panose="020E0502030303020204" pitchFamily="34" charset="0"/>
              </a:rPr>
              <a:t>Hugo A. Andrade, </a:t>
            </a:r>
            <a:r>
              <a:rPr lang="en-US" sz="1200" dirty="0">
                <a:latin typeface="Candara" panose="020E0502030303020204" pitchFamily="34" charset="0"/>
              </a:rPr>
              <a:t>University of Texas at Austin</a:t>
            </a:r>
            <a:endParaRPr lang="en-US" sz="1400" dirty="0">
              <a:latin typeface="Candara" panose="020E0502030303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>
                <a:latin typeface="Candara" panose="020E0502030303020204" pitchFamily="34" charset="0"/>
              </a:rPr>
              <a:t>Marc Weiss, </a:t>
            </a:r>
            <a:r>
              <a:rPr lang="en-US" sz="1200" dirty="0">
                <a:latin typeface="Candara" panose="020E0502030303020204" pitchFamily="34" charset="0"/>
              </a:rPr>
              <a:t>Marc Weiss Consulting</a:t>
            </a:r>
            <a:endParaRPr lang="en-US" sz="1400" dirty="0">
              <a:latin typeface="Candara" panose="020E0502030303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>
                <a:latin typeface="Candara" panose="020E0502030303020204" pitchFamily="34" charset="0"/>
              </a:rPr>
              <a:t>John </a:t>
            </a:r>
            <a:r>
              <a:rPr lang="en-US" sz="1400" dirty="0" err="1">
                <a:latin typeface="Candara" panose="020E0502030303020204" pitchFamily="34" charset="0"/>
              </a:rPr>
              <a:t>Eidson</a:t>
            </a:r>
            <a:r>
              <a:rPr lang="en-US" sz="1400" dirty="0">
                <a:latin typeface="Candara" panose="020E0502030303020204" pitchFamily="34" charset="0"/>
              </a:rPr>
              <a:t>, </a:t>
            </a:r>
            <a:r>
              <a:rPr lang="en-US" sz="1200" dirty="0">
                <a:latin typeface="Candara" panose="020E0502030303020204" pitchFamily="34" charset="0"/>
              </a:rPr>
              <a:t>University of California Berkeley</a:t>
            </a:r>
            <a:endParaRPr lang="en-US" sz="1400" dirty="0">
              <a:latin typeface="Candara" panose="020E0502030303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 err="1">
                <a:latin typeface="Candara" panose="020E0502030303020204" pitchFamily="34" charset="0"/>
              </a:rPr>
              <a:t>Dhananjay</a:t>
            </a:r>
            <a:r>
              <a:rPr lang="en-US" sz="1400" dirty="0">
                <a:latin typeface="Candara" panose="020E0502030303020204" pitchFamily="34" charset="0"/>
              </a:rPr>
              <a:t> </a:t>
            </a:r>
            <a:r>
              <a:rPr lang="en-US" sz="1400" dirty="0" err="1">
                <a:latin typeface="Candara" panose="020E0502030303020204" pitchFamily="34" charset="0"/>
              </a:rPr>
              <a:t>Anand</a:t>
            </a:r>
            <a:r>
              <a:rPr lang="en-US" sz="1400" dirty="0">
                <a:latin typeface="Candara" panose="020E0502030303020204" pitchFamily="34" charset="0"/>
              </a:rPr>
              <a:t>, </a:t>
            </a:r>
            <a:r>
              <a:rPr lang="en-US" sz="1200" dirty="0">
                <a:latin typeface="Candara" panose="020E0502030303020204" pitchFamily="34" charset="0"/>
              </a:rPr>
              <a:t>National Institute of Standard and Technology (NIST)</a:t>
            </a:r>
          </a:p>
          <a:p>
            <a:pPr>
              <a:lnSpc>
                <a:spcPct val="120000"/>
              </a:lnSpc>
            </a:pPr>
            <a:endParaRPr lang="en-US" sz="1400" dirty="0">
              <a:latin typeface="Candara" panose="020E0502030303020204" pitchFamily="34" charset="0"/>
            </a:endParaRPr>
          </a:p>
          <a:p>
            <a:pPr>
              <a:lnSpc>
                <a:spcPct val="120000"/>
              </a:lnSpc>
            </a:pPr>
            <a:endParaRPr lang="en-US" sz="1400" b="1" dirty="0">
              <a:latin typeface="Candara" panose="020E0502030303020204" pitchFamily="34" charset="0"/>
            </a:endParaRPr>
          </a:p>
          <a:p>
            <a:pPr>
              <a:lnSpc>
                <a:spcPct val="120000"/>
              </a:lnSpc>
            </a:pPr>
            <a:endParaRPr lang="en-US" sz="1400" dirty="0"/>
          </a:p>
        </p:txBody>
      </p:sp>
      <p:pic>
        <p:nvPicPr>
          <p:cNvPr id="5" name="Picture 4" descr="Image result for asu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8672972" y="2410782"/>
            <a:ext cx="1588628" cy="93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NIST 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999" y="3321688"/>
            <a:ext cx="1308101" cy="34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national instrument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554" y="3971702"/>
            <a:ext cx="1718146" cy="41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iversity of Texas at Austin seal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575" y="4410074"/>
            <a:ext cx="9620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C Berkele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75" y="5118100"/>
            <a:ext cx="1289957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849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 110"/>
          <p:cNvGrpSpPr/>
          <p:nvPr/>
        </p:nvGrpSpPr>
        <p:grpSpPr>
          <a:xfrm>
            <a:off x="7364567" y="1602666"/>
            <a:ext cx="3618946" cy="2596264"/>
            <a:chOff x="2732762" y="1006901"/>
            <a:chExt cx="3618946" cy="2596264"/>
          </a:xfrm>
        </p:grpSpPr>
        <p:grpSp>
          <p:nvGrpSpPr>
            <p:cNvPr id="48" name="Group 47"/>
            <p:cNvGrpSpPr/>
            <p:nvPr/>
          </p:nvGrpSpPr>
          <p:grpSpPr>
            <a:xfrm>
              <a:off x="2732762" y="1006901"/>
              <a:ext cx="3569470" cy="2286219"/>
              <a:chOff x="2732762" y="1006901"/>
              <a:chExt cx="3569470" cy="2286219"/>
            </a:xfrm>
          </p:grpSpPr>
          <p:cxnSp>
            <p:nvCxnSpPr>
              <p:cNvPr id="44" name="Straight Arrow Connector 43"/>
              <p:cNvCxnSpPr/>
              <p:nvPr/>
            </p:nvCxnSpPr>
            <p:spPr>
              <a:xfrm flipV="1">
                <a:off x="2732762" y="1006901"/>
                <a:ext cx="0" cy="2286219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V="1">
                <a:off x="2734231" y="3267850"/>
                <a:ext cx="3568001" cy="8125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5726216" y="3233833"/>
              <a:ext cx="625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time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025383" y="1671415"/>
            <a:ext cx="3659567" cy="847424"/>
            <a:chOff x="2393577" y="1075650"/>
            <a:chExt cx="3659567" cy="847424"/>
          </a:xfrm>
        </p:grpSpPr>
        <p:grpSp>
          <p:nvGrpSpPr>
            <p:cNvPr id="41" name="Group 40"/>
            <p:cNvGrpSpPr/>
            <p:nvPr/>
          </p:nvGrpSpPr>
          <p:grpSpPr>
            <a:xfrm>
              <a:off x="2732762" y="1250038"/>
              <a:ext cx="3320382" cy="437049"/>
              <a:chOff x="1447825" y="1359788"/>
              <a:chExt cx="2971921" cy="419100"/>
            </a:xfrm>
          </p:grpSpPr>
          <p:cxnSp>
            <p:nvCxnSpPr>
              <p:cNvPr id="42" name="Elbow Connector 41"/>
              <p:cNvCxnSpPr/>
              <p:nvPr/>
            </p:nvCxnSpPr>
            <p:spPr>
              <a:xfrm flipV="1">
                <a:off x="1447825" y="1359788"/>
                <a:ext cx="1501115" cy="419100"/>
              </a:xfrm>
              <a:prstGeom prst="bentConnector3">
                <a:avLst>
                  <a:gd name="adj1" fmla="val 82327"/>
                </a:avLst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Elbow Connector 42"/>
              <p:cNvCxnSpPr/>
              <p:nvPr/>
            </p:nvCxnSpPr>
            <p:spPr>
              <a:xfrm>
                <a:off x="2944282" y="1359788"/>
                <a:ext cx="1475464" cy="419100"/>
              </a:xfrm>
              <a:prstGeom prst="bentConnector3">
                <a:avLst>
                  <a:gd name="adj1" fmla="val 60257"/>
                </a:avLst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393577" y="1075650"/>
                  <a:ext cx="4251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⊤</m:t>
                        </m:r>
                      </m:oMath>
                    </m:oMathPara>
                  </a14:m>
                  <a:endParaRPr lang="en-US" sz="20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3577" y="1075650"/>
                  <a:ext cx="425116" cy="40011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2393577" y="1522964"/>
                  <a:ext cx="4251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⊥</m:t>
                        </m:r>
                      </m:oMath>
                    </m:oMathPara>
                  </a14:m>
                  <a:endParaRPr lang="en-US" sz="20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3577" y="1522964"/>
                  <a:ext cx="425116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0720260" y="2688327"/>
                <a:ext cx="1014574" cy="422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□</m:t>
                          </m:r>
                        </m:e>
                        <m:sub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sz="2000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0260" y="2688327"/>
                <a:ext cx="1014574" cy="422039"/>
              </a:xfrm>
              <a:prstGeom prst="rect">
                <a:avLst/>
              </a:prstGeom>
              <a:blipFill>
                <a:blip r:embed="rId4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0604436" y="1693516"/>
                <a:ext cx="4401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sz="2000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4436" y="1693516"/>
                <a:ext cx="440120" cy="400110"/>
              </a:xfrm>
              <a:prstGeom prst="rect">
                <a:avLst/>
              </a:prstGeom>
              <a:blipFill>
                <a:blip r:embed="rId5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8657472" y="1847588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7348999" y="3818764"/>
            <a:ext cx="466090" cy="406057"/>
            <a:chOff x="2806844" y="3222998"/>
            <a:chExt cx="466090" cy="4060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2806844" y="3228945"/>
                  <a:ext cx="46609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0070C0"/>
                    </a:solidFill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6844" y="3228945"/>
                  <a:ext cx="466090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/>
            <p:cNvCxnSpPr/>
            <p:nvPr/>
          </p:nvCxnSpPr>
          <p:spPr>
            <a:xfrm>
              <a:off x="3085626" y="3222998"/>
              <a:ext cx="0" cy="128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8307337" y="1780989"/>
            <a:ext cx="848373" cy="2501048"/>
            <a:chOff x="3675529" y="1185225"/>
            <a:chExt cx="848373" cy="2501048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027335" y="1185225"/>
              <a:ext cx="0" cy="224377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675529" y="3316941"/>
                  <a:ext cx="8483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5529" y="3316941"/>
                  <a:ext cx="848373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/>
          <p:cNvGrpSpPr/>
          <p:nvPr/>
        </p:nvGrpSpPr>
        <p:grpSpPr>
          <a:xfrm>
            <a:off x="9383099" y="1780990"/>
            <a:ext cx="844590" cy="2501048"/>
            <a:chOff x="4751294" y="1185225"/>
            <a:chExt cx="844590" cy="2501048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5112065" y="1185225"/>
              <a:ext cx="0" cy="224377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4751294" y="3316941"/>
                  <a:ext cx="8445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</m:oMath>
                    </m:oMathPara>
                  </a14:m>
                  <a:endParaRPr lang="en-US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1294" y="3316941"/>
                  <a:ext cx="84459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4" name="Straight Connector 53"/>
          <p:cNvCxnSpPr/>
          <p:nvPr/>
        </p:nvCxnSpPr>
        <p:spPr>
          <a:xfrm>
            <a:off x="8712930" y="1780991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793608" y="1780987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883256" y="1780991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954975" y="1780986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9035660" y="1780992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9107376" y="1780993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9179094" y="1780991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9259775" y="1772023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9340459" y="1763059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9430107" y="1772022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501825" y="1772026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9573542" y="1772021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9645260" y="1763061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9743872" y="1736169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7025383" y="2576290"/>
            <a:ext cx="654421" cy="789792"/>
            <a:chOff x="2393577" y="1980525"/>
            <a:chExt cx="654421" cy="7897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393577" y="2370207"/>
                  <a:ext cx="4251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⊥</m:t>
                        </m:r>
                      </m:oMath>
                    </m:oMathPara>
                  </a14:m>
                  <a:endParaRPr lang="en-US" sz="20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3577" y="2370207"/>
                  <a:ext cx="425116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2393577" y="1980525"/>
                  <a:ext cx="4251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⊤</m:t>
                        </m:r>
                      </m:oMath>
                    </m:oMathPara>
                  </a14:m>
                  <a:endParaRPr lang="en-US" sz="20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3577" y="1980525"/>
                  <a:ext cx="425116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/>
            <p:cNvSpPr/>
            <p:nvPr/>
          </p:nvSpPr>
          <p:spPr>
            <a:xfrm>
              <a:off x="2967315" y="2599763"/>
              <a:ext cx="80683" cy="89647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299736" y="1220019"/>
                <a:ext cx="6028163" cy="3223847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>
                    <a:latin typeface="Candara" panose="020E0502030303020204" pitchFamily="34" charset="0"/>
                  </a:rPr>
                  <a:t>Globally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□</m:t>
                        </m:r>
                      </m:e>
                      <m:sub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endParaRPr lang="en-US" sz="2400" dirty="0">
                  <a:latin typeface="Candara" panose="020E0502030303020204" pitchFamily="34" charset="0"/>
                </a:endParaRPr>
              </a:p>
              <a:p>
                <a:pPr lvl="1"/>
                <a:r>
                  <a:rPr lang="en-US" sz="2400" dirty="0">
                    <a:latin typeface="Candara" panose="020E0502030303020204" pitchFamily="34" charset="0"/>
                  </a:rPr>
                  <a:t>Between 3 to 8 time unit after now, signal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400" dirty="0">
                    <a:latin typeface="Candara" panose="020E0502030303020204" pitchFamily="34" charset="0"/>
                  </a:rPr>
                  <a:t> should be always greater than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latin typeface="Candara" panose="020E0502030303020204" pitchFamily="34" charset="0"/>
                  </a:rPr>
                  <a:t>   </a:t>
                </a:r>
              </a:p>
              <a:p>
                <a:r>
                  <a:rPr lang="en-US" sz="2000" dirty="0">
                    <a:latin typeface="Candara" panose="020E0502030303020204" pitchFamily="34" charset="0"/>
                  </a:rPr>
                  <a:t>Traditional methods</a:t>
                </a:r>
              </a:p>
              <a:p>
                <a:pPr lvl="1"/>
                <a:r>
                  <a:rPr lang="en-US" sz="2400" dirty="0">
                    <a:latin typeface="Candara" panose="020E0502030303020204" pitchFamily="34" charset="0"/>
                  </a:rPr>
                  <a:t>Look at all time-step in the interval to evaluate for every time-step.</a:t>
                </a:r>
              </a:p>
              <a:p>
                <a:pPr lvl="1"/>
                <a:endParaRPr lang="en-US" sz="2400" dirty="0">
                  <a:latin typeface="Candara" panose="020E0502030303020204" pitchFamily="34" charset="0"/>
                </a:endParaRPr>
              </a:p>
              <a:p>
                <a:pPr lvl="1"/>
                <a:endParaRPr lang="en-US" sz="2400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11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299736" y="1220019"/>
                <a:ext cx="6028163" cy="3223847"/>
              </a:xfrm>
              <a:blipFill>
                <a:blip r:embed="rId10"/>
                <a:stretch>
                  <a:fillRect l="-910" t="-945" b="-10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31812" y="829347"/>
            <a:ext cx="779767" cy="365125"/>
          </a:xfrm>
        </p:spPr>
        <p:txBody>
          <a:bodyPr/>
          <a:lstStyle/>
          <a:p>
            <a:fld id="{8CCC4A39-5B80-42BB-B647-BDC5234C2101}" type="slidenum">
              <a:rPr lang="en-US" smtClean="0">
                <a:latin typeface="Candara" panose="020E0502030303020204" pitchFamily="34" charset="0"/>
              </a:rPr>
              <a:t>10</a:t>
            </a:fld>
            <a:endParaRPr lang="en-US">
              <a:latin typeface="Candara" panose="020E0502030303020204" pitchFamily="34" charset="0"/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1659737" y="5035685"/>
            <a:ext cx="8872526" cy="215138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8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400" kern="1200">
                <a:solidFill>
                  <a:srgbClr val="002060"/>
                </a:solidFill>
                <a:latin typeface="Candara" pitchFamily="34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400" kern="1200">
                <a:solidFill>
                  <a:srgbClr val="006600"/>
                </a:solidFill>
                <a:latin typeface="Candara" pitchFamily="34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/>
              <a:t>Optimized methods look into a portion of the interval. However, required memory and computation iterations still depend on the interval.</a:t>
            </a:r>
          </a:p>
          <a:p>
            <a:r>
              <a:rPr lang="en-US" dirty="0"/>
              <a:t>TMA</a:t>
            </a:r>
          </a:p>
          <a:p>
            <a:pPr lvl="1"/>
            <a:r>
              <a:rPr lang="en-US" sz="2000" dirty="0"/>
              <a:t>Just examine the timestamps of the most recently events.</a:t>
            </a:r>
          </a:p>
        </p:txBody>
      </p:sp>
      <p:sp>
        <p:nvSpPr>
          <p:cNvPr id="4" name="Oval 3"/>
          <p:cNvSpPr/>
          <p:nvPr/>
        </p:nvSpPr>
        <p:spPr>
          <a:xfrm>
            <a:off x="8616731" y="1623848"/>
            <a:ext cx="157655" cy="867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1498416" y="180765"/>
            <a:ext cx="8911687" cy="128089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ndara" panose="020E0502030303020204" pitchFamily="34" charset="0"/>
              </a:rPr>
              <a:t>Existing Monitoring Approaches Vs TMA</a:t>
            </a:r>
          </a:p>
        </p:txBody>
      </p:sp>
    </p:spTree>
    <p:extLst>
      <p:ext uri="{BB962C8B-B14F-4D97-AF65-F5344CB8AC3E}">
        <p14:creationId xmlns:p14="http://schemas.microsoft.com/office/powerpoint/2010/main" val="268933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8416" y="180765"/>
            <a:ext cx="8911687" cy="128089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ndara" panose="020E0502030303020204" pitchFamily="34" charset="0"/>
              </a:rPr>
              <a:t>Existing Monitoring Approaches Vs TMA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7364559" y="1586502"/>
            <a:ext cx="3569470" cy="2286219"/>
            <a:chOff x="2732762" y="1006901"/>
            <a:chExt cx="3569470" cy="2286219"/>
          </a:xfrm>
        </p:grpSpPr>
        <p:cxnSp>
          <p:nvCxnSpPr>
            <p:cNvPr id="44" name="Straight Arrow Connector 43"/>
            <p:cNvCxnSpPr/>
            <p:nvPr/>
          </p:nvCxnSpPr>
          <p:spPr>
            <a:xfrm flipV="1">
              <a:off x="2732762" y="1006901"/>
              <a:ext cx="0" cy="2286219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2734231" y="3267850"/>
              <a:ext cx="3568001" cy="812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0358013" y="381343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7025375" y="1655250"/>
            <a:ext cx="3659567" cy="847424"/>
            <a:chOff x="2393577" y="1075650"/>
            <a:chExt cx="3659567" cy="847424"/>
          </a:xfrm>
        </p:grpSpPr>
        <p:grpSp>
          <p:nvGrpSpPr>
            <p:cNvPr id="41" name="Group 40"/>
            <p:cNvGrpSpPr/>
            <p:nvPr/>
          </p:nvGrpSpPr>
          <p:grpSpPr>
            <a:xfrm>
              <a:off x="2732762" y="1250038"/>
              <a:ext cx="3320382" cy="437049"/>
              <a:chOff x="1447825" y="1359788"/>
              <a:chExt cx="2971921" cy="419100"/>
            </a:xfrm>
          </p:grpSpPr>
          <p:cxnSp>
            <p:nvCxnSpPr>
              <p:cNvPr id="42" name="Elbow Connector 41"/>
              <p:cNvCxnSpPr/>
              <p:nvPr/>
            </p:nvCxnSpPr>
            <p:spPr>
              <a:xfrm flipV="1">
                <a:off x="1447825" y="1359788"/>
                <a:ext cx="1501115" cy="419100"/>
              </a:xfrm>
              <a:prstGeom prst="bentConnector3">
                <a:avLst>
                  <a:gd name="adj1" fmla="val 82327"/>
                </a:avLst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Elbow Connector 42"/>
              <p:cNvCxnSpPr/>
              <p:nvPr/>
            </p:nvCxnSpPr>
            <p:spPr>
              <a:xfrm>
                <a:off x="2944282" y="1359788"/>
                <a:ext cx="1475464" cy="419100"/>
              </a:xfrm>
              <a:prstGeom prst="bentConnector3">
                <a:avLst>
                  <a:gd name="adj1" fmla="val 60257"/>
                </a:avLst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393577" y="1075650"/>
                  <a:ext cx="4251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⊤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3577" y="1075650"/>
                  <a:ext cx="425116" cy="40011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2393577" y="1522964"/>
                  <a:ext cx="4251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⊥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3577" y="1522964"/>
                  <a:ext cx="425116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0720248" y="2672162"/>
                <a:ext cx="1014574" cy="422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□</m:t>
                          </m:r>
                        </m:e>
                        <m:sub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0248" y="2672162"/>
                <a:ext cx="1014574" cy="422039"/>
              </a:xfrm>
              <a:prstGeom prst="rect">
                <a:avLst/>
              </a:prstGeom>
              <a:blipFill>
                <a:blip r:embed="rId4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0604428" y="1677351"/>
                <a:ext cx="4401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4428" y="1677351"/>
                <a:ext cx="440120" cy="400110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8747114" y="1831423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7626906" y="3802599"/>
            <a:ext cx="472052" cy="585357"/>
            <a:chOff x="2905459" y="3222998"/>
            <a:chExt cx="472052" cy="5853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2905459" y="3408245"/>
                  <a:ext cx="47205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5459" y="3408245"/>
                  <a:ext cx="472052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/>
            <p:cNvCxnSpPr/>
            <p:nvPr/>
          </p:nvCxnSpPr>
          <p:spPr>
            <a:xfrm>
              <a:off x="3085626" y="3222998"/>
              <a:ext cx="0" cy="128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7369967" y="2793544"/>
            <a:ext cx="2809119" cy="437049"/>
            <a:chOff x="2738169" y="2142225"/>
            <a:chExt cx="2809119" cy="437049"/>
          </a:xfrm>
        </p:grpSpPr>
        <p:cxnSp>
          <p:nvCxnSpPr>
            <p:cNvPr id="7" name="Elbow Connector 6"/>
            <p:cNvCxnSpPr/>
            <p:nvPr/>
          </p:nvCxnSpPr>
          <p:spPr>
            <a:xfrm flipV="1">
              <a:off x="2738169" y="2142225"/>
              <a:ext cx="1041360" cy="437049"/>
            </a:xfrm>
            <a:prstGeom prst="bentConnector3">
              <a:avLst>
                <a:gd name="adj1" fmla="val 40242"/>
              </a:avLst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/>
            <p:nvPr/>
          </p:nvCxnSpPr>
          <p:spPr>
            <a:xfrm>
              <a:off x="3733980" y="2142225"/>
              <a:ext cx="1813308" cy="437049"/>
            </a:xfrm>
            <a:prstGeom prst="bentConnector3">
              <a:avLst>
                <a:gd name="adj1" fmla="val 1492"/>
              </a:avLst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8396979" y="1764824"/>
            <a:ext cx="848373" cy="2501048"/>
            <a:chOff x="3675529" y="1185225"/>
            <a:chExt cx="848373" cy="2501048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027335" y="1185225"/>
              <a:ext cx="0" cy="224377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675529" y="3316941"/>
                  <a:ext cx="8483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5529" y="3316941"/>
                  <a:ext cx="848373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/>
          <p:cNvGrpSpPr/>
          <p:nvPr/>
        </p:nvGrpSpPr>
        <p:grpSpPr>
          <a:xfrm>
            <a:off x="9472741" y="1764825"/>
            <a:ext cx="844590" cy="2501048"/>
            <a:chOff x="4751294" y="1185225"/>
            <a:chExt cx="844590" cy="2501048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5112065" y="1185225"/>
              <a:ext cx="0" cy="224377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4751294" y="3316941"/>
                  <a:ext cx="8445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1294" y="3316941"/>
                  <a:ext cx="84459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4" name="Straight Connector 53"/>
          <p:cNvCxnSpPr/>
          <p:nvPr/>
        </p:nvCxnSpPr>
        <p:spPr>
          <a:xfrm>
            <a:off x="8802572" y="1764826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883250" y="1764822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972898" y="1764826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9044617" y="1764821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9125302" y="1764827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9197018" y="1764828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9268736" y="1764826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9349417" y="1755858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9430101" y="1746894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9519749" y="1755857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591467" y="1755861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9663184" y="1755856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9734902" y="1746896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9833514" y="1720004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034339" y="2949807"/>
                <a:ext cx="42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4339" y="2949807"/>
                <a:ext cx="425116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034339" y="2560125"/>
                <a:ext cx="42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⊤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4339" y="2560125"/>
                <a:ext cx="425116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Oval 67"/>
          <p:cNvSpPr/>
          <p:nvPr/>
        </p:nvSpPr>
        <p:spPr>
          <a:xfrm>
            <a:off x="7769448" y="2749059"/>
            <a:ext cx="80683" cy="896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599118" y="3179363"/>
            <a:ext cx="80683" cy="896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7348990" y="3805572"/>
            <a:ext cx="466090" cy="406057"/>
            <a:chOff x="2806844" y="3222998"/>
            <a:chExt cx="466090" cy="4060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2806844" y="3228945"/>
                  <a:ext cx="46609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6844" y="3228945"/>
                  <a:ext cx="466090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Connector 74"/>
            <p:cNvCxnSpPr/>
            <p:nvPr/>
          </p:nvCxnSpPr>
          <p:spPr>
            <a:xfrm>
              <a:off x="3085626" y="3222998"/>
              <a:ext cx="0" cy="128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/>
              <a:t>11</a:t>
            </a:fld>
            <a:endParaRPr lang="en-US"/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1659737" y="5035210"/>
            <a:ext cx="8872526" cy="215138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8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400" kern="1200">
                <a:solidFill>
                  <a:srgbClr val="002060"/>
                </a:solidFill>
                <a:latin typeface="Candara" pitchFamily="34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400" kern="1200">
                <a:solidFill>
                  <a:srgbClr val="006600"/>
                </a:solidFill>
                <a:latin typeface="Candara" pitchFamily="34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/>
              <a:t>Optimized methods look into a portion of the interval. However, required memory and computation iterations still depend on the interval.</a:t>
            </a:r>
          </a:p>
          <a:p>
            <a:r>
              <a:rPr lang="en-US" dirty="0"/>
              <a:t>TMA</a:t>
            </a:r>
          </a:p>
          <a:p>
            <a:pPr lvl="1"/>
            <a:r>
              <a:rPr lang="en-US" sz="2000" dirty="0"/>
              <a:t>Just examine the timestamps of the most recently events.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299736" y="1220019"/>
                <a:ext cx="6028163" cy="3223847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>
                    <a:latin typeface="Candara" panose="020E0502030303020204" pitchFamily="34" charset="0"/>
                  </a:rPr>
                  <a:t>Globally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□</m:t>
                        </m:r>
                      </m:e>
                      <m:sub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endParaRPr lang="en-US" sz="2400" dirty="0">
                  <a:latin typeface="Candara" panose="020E0502030303020204" pitchFamily="34" charset="0"/>
                </a:endParaRPr>
              </a:p>
              <a:p>
                <a:pPr lvl="1"/>
                <a:r>
                  <a:rPr lang="en-US" sz="2400" dirty="0">
                    <a:latin typeface="Candara" panose="020E0502030303020204" pitchFamily="34" charset="0"/>
                  </a:rPr>
                  <a:t>Between 3 to 8 time unit after now, signal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400" dirty="0">
                    <a:latin typeface="Candara" panose="020E0502030303020204" pitchFamily="34" charset="0"/>
                  </a:rPr>
                  <a:t> should be always greater than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latin typeface="Candara" panose="020E0502030303020204" pitchFamily="34" charset="0"/>
                  </a:rPr>
                  <a:t>   </a:t>
                </a:r>
              </a:p>
              <a:p>
                <a:r>
                  <a:rPr lang="en-US" sz="2000" dirty="0">
                    <a:latin typeface="Candara" panose="020E0502030303020204" pitchFamily="34" charset="0"/>
                  </a:rPr>
                  <a:t>Traditional methods</a:t>
                </a:r>
              </a:p>
              <a:p>
                <a:pPr lvl="1"/>
                <a:r>
                  <a:rPr lang="en-US" sz="2400" dirty="0">
                    <a:latin typeface="Candara" panose="020E0502030303020204" pitchFamily="34" charset="0"/>
                  </a:rPr>
                  <a:t>Look at all time-step in the interval to evaluate for every time-step.</a:t>
                </a:r>
              </a:p>
              <a:p>
                <a:pPr lvl="1"/>
                <a:endParaRPr lang="en-US" sz="2400" dirty="0">
                  <a:latin typeface="Candara" panose="020E0502030303020204" pitchFamily="34" charset="0"/>
                </a:endParaRPr>
              </a:p>
              <a:p>
                <a:pPr lvl="1"/>
                <a:endParaRPr lang="en-US" sz="2400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7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299736" y="1220019"/>
                <a:ext cx="6028163" cy="3223847"/>
              </a:xfrm>
              <a:blipFill>
                <a:blip r:embed="rId12"/>
                <a:stretch>
                  <a:fillRect l="-910" t="-945" b="-10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260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6094558" y="1561102"/>
            <a:ext cx="3569470" cy="2286219"/>
            <a:chOff x="2732762" y="1006901"/>
            <a:chExt cx="3569470" cy="2286219"/>
          </a:xfrm>
        </p:grpSpPr>
        <p:cxnSp>
          <p:nvCxnSpPr>
            <p:cNvPr id="44" name="Straight Arrow Connector 43"/>
            <p:cNvCxnSpPr/>
            <p:nvPr/>
          </p:nvCxnSpPr>
          <p:spPr>
            <a:xfrm flipV="1">
              <a:off x="2732762" y="1006901"/>
              <a:ext cx="0" cy="2286219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2734231" y="3267850"/>
              <a:ext cx="3568001" cy="812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9088012" y="378803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5755374" y="1629850"/>
            <a:ext cx="3659567" cy="847424"/>
            <a:chOff x="2393577" y="1075650"/>
            <a:chExt cx="3659567" cy="847424"/>
          </a:xfrm>
        </p:grpSpPr>
        <p:grpSp>
          <p:nvGrpSpPr>
            <p:cNvPr id="41" name="Group 40"/>
            <p:cNvGrpSpPr/>
            <p:nvPr/>
          </p:nvGrpSpPr>
          <p:grpSpPr>
            <a:xfrm>
              <a:off x="2732762" y="1250038"/>
              <a:ext cx="3320382" cy="437049"/>
              <a:chOff x="1447825" y="1359788"/>
              <a:chExt cx="2971921" cy="419100"/>
            </a:xfrm>
          </p:grpSpPr>
          <p:cxnSp>
            <p:nvCxnSpPr>
              <p:cNvPr id="42" name="Elbow Connector 41"/>
              <p:cNvCxnSpPr/>
              <p:nvPr/>
            </p:nvCxnSpPr>
            <p:spPr>
              <a:xfrm flipV="1">
                <a:off x="1447825" y="1359788"/>
                <a:ext cx="1501115" cy="419100"/>
              </a:xfrm>
              <a:prstGeom prst="bentConnector3">
                <a:avLst>
                  <a:gd name="adj1" fmla="val 82327"/>
                </a:avLst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Elbow Connector 42"/>
              <p:cNvCxnSpPr/>
              <p:nvPr/>
            </p:nvCxnSpPr>
            <p:spPr>
              <a:xfrm>
                <a:off x="2944282" y="1359788"/>
                <a:ext cx="1475464" cy="419100"/>
              </a:xfrm>
              <a:prstGeom prst="bentConnector3">
                <a:avLst>
                  <a:gd name="adj1" fmla="val 60257"/>
                </a:avLst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393577" y="1075650"/>
                  <a:ext cx="4251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⊤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3577" y="1075650"/>
                  <a:ext cx="425116" cy="40011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2393577" y="1522964"/>
                  <a:ext cx="4251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⊥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3577" y="1522964"/>
                  <a:ext cx="425116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9450239" y="2646762"/>
                <a:ext cx="1014574" cy="422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□</m:t>
                          </m:r>
                        </m:e>
                        <m:sub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0239" y="2646762"/>
                <a:ext cx="1014574" cy="422039"/>
              </a:xfrm>
              <a:prstGeom prst="rect">
                <a:avLst/>
              </a:prstGeom>
              <a:blipFill>
                <a:blip r:embed="rId4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9334427" y="1651951"/>
                <a:ext cx="4401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427" y="1651951"/>
                <a:ext cx="440120" cy="400110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7477113" y="1806023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6356905" y="3777199"/>
            <a:ext cx="472052" cy="585357"/>
            <a:chOff x="2905459" y="3222998"/>
            <a:chExt cx="472052" cy="5853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2905459" y="3408245"/>
                  <a:ext cx="47205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5459" y="3408245"/>
                  <a:ext cx="472052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/>
            <p:cNvCxnSpPr/>
            <p:nvPr/>
          </p:nvCxnSpPr>
          <p:spPr>
            <a:xfrm>
              <a:off x="3085626" y="3222998"/>
              <a:ext cx="0" cy="128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099966" y="2768144"/>
            <a:ext cx="2809119" cy="437049"/>
            <a:chOff x="2738169" y="2142225"/>
            <a:chExt cx="2809119" cy="437049"/>
          </a:xfrm>
        </p:grpSpPr>
        <p:cxnSp>
          <p:nvCxnSpPr>
            <p:cNvPr id="7" name="Elbow Connector 6"/>
            <p:cNvCxnSpPr/>
            <p:nvPr/>
          </p:nvCxnSpPr>
          <p:spPr>
            <a:xfrm flipV="1">
              <a:off x="2738169" y="2142225"/>
              <a:ext cx="1041360" cy="437049"/>
            </a:xfrm>
            <a:prstGeom prst="bentConnector3">
              <a:avLst>
                <a:gd name="adj1" fmla="val 40242"/>
              </a:avLst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/>
            <p:nvPr/>
          </p:nvCxnSpPr>
          <p:spPr>
            <a:xfrm>
              <a:off x="3733980" y="2142225"/>
              <a:ext cx="1813308" cy="437049"/>
            </a:xfrm>
            <a:prstGeom prst="bentConnector3">
              <a:avLst>
                <a:gd name="adj1" fmla="val 1492"/>
              </a:avLst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7126978" y="1739424"/>
            <a:ext cx="848373" cy="2501048"/>
            <a:chOff x="3675529" y="1185225"/>
            <a:chExt cx="848373" cy="2501048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027335" y="1185225"/>
              <a:ext cx="0" cy="224377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675529" y="3316941"/>
                  <a:ext cx="8483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5529" y="3316941"/>
                  <a:ext cx="848373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/>
          <p:cNvGrpSpPr/>
          <p:nvPr/>
        </p:nvGrpSpPr>
        <p:grpSpPr>
          <a:xfrm>
            <a:off x="8202740" y="1739425"/>
            <a:ext cx="844590" cy="2501048"/>
            <a:chOff x="4751294" y="1185225"/>
            <a:chExt cx="844590" cy="2501048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5112065" y="1185225"/>
              <a:ext cx="0" cy="224377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4751294" y="3316941"/>
                  <a:ext cx="8445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1294" y="3316941"/>
                  <a:ext cx="84459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4" name="Straight Connector 53"/>
          <p:cNvCxnSpPr/>
          <p:nvPr/>
        </p:nvCxnSpPr>
        <p:spPr>
          <a:xfrm>
            <a:off x="7532571" y="1739426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613249" y="1739422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702897" y="1739426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774616" y="1739421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855301" y="1739427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927017" y="1739428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998735" y="1739426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8079416" y="1730458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160100" y="1721494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8249748" y="1730457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21466" y="1730461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393183" y="1730456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8464901" y="1721496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8563513" y="1694604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764338" y="2924407"/>
                <a:ext cx="42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338" y="2924407"/>
                <a:ext cx="425116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5764338" y="2534725"/>
                <a:ext cx="42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⊤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338" y="2534725"/>
                <a:ext cx="425116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Oval 67"/>
          <p:cNvSpPr/>
          <p:nvPr/>
        </p:nvSpPr>
        <p:spPr>
          <a:xfrm>
            <a:off x="6499447" y="2723659"/>
            <a:ext cx="80683" cy="896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6329117" y="3153963"/>
            <a:ext cx="80683" cy="8964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6078989" y="3780172"/>
            <a:ext cx="466090" cy="406057"/>
            <a:chOff x="2806844" y="3222998"/>
            <a:chExt cx="466090" cy="4060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2806844" y="3228945"/>
                  <a:ext cx="46609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6844" y="3228945"/>
                  <a:ext cx="466090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Connector 74"/>
            <p:cNvCxnSpPr/>
            <p:nvPr/>
          </p:nvCxnSpPr>
          <p:spPr>
            <a:xfrm>
              <a:off x="3085626" y="3222998"/>
              <a:ext cx="0" cy="128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>
            <a:off x="7110715" y="5112923"/>
            <a:ext cx="0" cy="139320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/>
          <p:cNvGrpSpPr/>
          <p:nvPr/>
        </p:nvGrpSpPr>
        <p:grpSpPr>
          <a:xfrm>
            <a:off x="6186259" y="4261906"/>
            <a:ext cx="3569464" cy="2286220"/>
            <a:chOff x="1447825" y="1169093"/>
            <a:chExt cx="3816386" cy="2652717"/>
          </a:xfrm>
        </p:grpSpPr>
        <p:cxnSp>
          <p:nvCxnSpPr>
            <p:cNvPr id="107" name="Straight Arrow Connector 106"/>
            <p:cNvCxnSpPr/>
            <p:nvPr/>
          </p:nvCxnSpPr>
          <p:spPr>
            <a:xfrm flipV="1">
              <a:off x="1447825" y="1169093"/>
              <a:ext cx="0" cy="2652717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V="1">
              <a:off x="1449396" y="3792489"/>
              <a:ext cx="3814815" cy="9427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/>
          <p:nvPr/>
        </p:nvGrpSpPr>
        <p:grpSpPr>
          <a:xfrm>
            <a:off x="6186259" y="4357565"/>
            <a:ext cx="3320376" cy="437049"/>
            <a:chOff x="1447825" y="1359788"/>
            <a:chExt cx="2971921" cy="419100"/>
          </a:xfrm>
        </p:grpSpPr>
        <p:cxnSp>
          <p:nvCxnSpPr>
            <p:cNvPr id="105" name="Elbow Connector 104"/>
            <p:cNvCxnSpPr/>
            <p:nvPr/>
          </p:nvCxnSpPr>
          <p:spPr>
            <a:xfrm flipV="1">
              <a:off x="1447825" y="1359788"/>
              <a:ext cx="1501115" cy="419100"/>
            </a:xfrm>
            <a:prstGeom prst="bentConnector3">
              <a:avLst>
                <a:gd name="adj1" fmla="val 90290"/>
              </a:avLst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Elbow Connector 105"/>
            <p:cNvCxnSpPr/>
            <p:nvPr/>
          </p:nvCxnSpPr>
          <p:spPr>
            <a:xfrm>
              <a:off x="2944282" y="1359788"/>
              <a:ext cx="1475464" cy="419100"/>
            </a:xfrm>
            <a:prstGeom prst="bentConnector3">
              <a:avLst>
                <a:gd name="adj1" fmla="val 60257"/>
              </a:avLst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/>
          <p:cNvSpPr txBox="1"/>
          <p:nvPr/>
        </p:nvSpPr>
        <p:spPr>
          <a:xfrm>
            <a:off x="9279687" y="6516162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5871044" y="4178039"/>
                <a:ext cx="42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⊤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044" y="4178039"/>
                <a:ext cx="425116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5864768" y="4579119"/>
                <a:ext cx="42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4768" y="4579119"/>
                <a:ext cx="425116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9449375" y="4622417"/>
                <a:ext cx="4401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9375" y="4622417"/>
                <a:ext cx="440120" cy="400110"/>
              </a:xfrm>
              <a:prstGeom prst="rect">
                <a:avLst/>
              </a:prstGeom>
              <a:blipFill>
                <a:blip r:embed="rId1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5871070" y="5477734"/>
                <a:ext cx="42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070" y="5477734"/>
                <a:ext cx="425116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/>
              <p:cNvSpPr txBox="1"/>
              <p:nvPr/>
            </p:nvSpPr>
            <p:spPr>
              <a:xfrm>
                <a:off x="5876180" y="5052092"/>
                <a:ext cx="42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⊤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2" name="TextBox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180" y="5052092"/>
                <a:ext cx="425116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3" name="Elbow Connector 92"/>
          <p:cNvCxnSpPr/>
          <p:nvPr/>
        </p:nvCxnSpPr>
        <p:spPr>
          <a:xfrm flipV="1">
            <a:off x="6172935" y="5297764"/>
            <a:ext cx="928037" cy="437049"/>
          </a:xfrm>
          <a:prstGeom prst="bentConnector3">
            <a:avLst>
              <a:gd name="adj1" fmla="val 36498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lbow Connector 93"/>
          <p:cNvCxnSpPr/>
          <p:nvPr/>
        </p:nvCxnSpPr>
        <p:spPr>
          <a:xfrm>
            <a:off x="7093287" y="5297764"/>
            <a:ext cx="1994640" cy="437049"/>
          </a:xfrm>
          <a:prstGeom prst="bentConnector3">
            <a:avLst>
              <a:gd name="adj1" fmla="val 900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387372" y="4216485"/>
            <a:ext cx="1328937" cy="1027513"/>
            <a:chOff x="51465" y="3892891"/>
            <a:chExt cx="1328937" cy="1027513"/>
          </a:xfrm>
        </p:grpSpPr>
        <p:sp>
          <p:nvSpPr>
            <p:cNvPr id="80" name="Freeform 79"/>
            <p:cNvSpPr/>
            <p:nvPr/>
          </p:nvSpPr>
          <p:spPr>
            <a:xfrm>
              <a:off x="155054" y="4122177"/>
              <a:ext cx="1225348" cy="798227"/>
            </a:xfrm>
            <a:custGeom>
              <a:avLst/>
              <a:gdLst>
                <a:gd name="connsiteX0" fmla="*/ 908050 w 908050"/>
                <a:gd name="connsiteY0" fmla="*/ 64730 h 680680"/>
                <a:gd name="connsiteX1" fmla="*/ 762000 w 908050"/>
                <a:gd name="connsiteY1" fmla="*/ 1230 h 680680"/>
                <a:gd name="connsiteX2" fmla="*/ 577850 w 908050"/>
                <a:gd name="connsiteY2" fmla="*/ 39330 h 680680"/>
                <a:gd name="connsiteX3" fmla="*/ 298450 w 908050"/>
                <a:gd name="connsiteY3" fmla="*/ 223480 h 680680"/>
                <a:gd name="connsiteX4" fmla="*/ 0 w 908050"/>
                <a:gd name="connsiteY4" fmla="*/ 680680 h 680680"/>
                <a:gd name="connsiteX5" fmla="*/ 0 w 908050"/>
                <a:gd name="connsiteY5" fmla="*/ 680680 h 680680"/>
                <a:gd name="connsiteX6" fmla="*/ 0 w 908050"/>
                <a:gd name="connsiteY6" fmla="*/ 680680 h 680680"/>
                <a:gd name="connsiteX7" fmla="*/ 0 w 908050"/>
                <a:gd name="connsiteY7" fmla="*/ 680680 h 68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050" h="680680">
                  <a:moveTo>
                    <a:pt x="908050" y="64730"/>
                  </a:moveTo>
                  <a:cubicBezTo>
                    <a:pt x="862541" y="35096"/>
                    <a:pt x="817033" y="5463"/>
                    <a:pt x="762000" y="1230"/>
                  </a:cubicBezTo>
                  <a:cubicBezTo>
                    <a:pt x="706967" y="-3003"/>
                    <a:pt x="655108" y="2288"/>
                    <a:pt x="577850" y="39330"/>
                  </a:cubicBezTo>
                  <a:cubicBezTo>
                    <a:pt x="500592" y="76372"/>
                    <a:pt x="394758" y="116588"/>
                    <a:pt x="298450" y="223480"/>
                  </a:cubicBezTo>
                  <a:cubicBezTo>
                    <a:pt x="202142" y="330372"/>
                    <a:pt x="0" y="680680"/>
                    <a:pt x="0" y="680680"/>
                  </a:cubicBezTo>
                  <a:lnTo>
                    <a:pt x="0" y="680680"/>
                  </a:lnTo>
                  <a:lnTo>
                    <a:pt x="0" y="680680"/>
                  </a:lnTo>
                  <a:lnTo>
                    <a:pt x="0" y="680680"/>
                  </a:lnTo>
                </a:path>
              </a:pathLst>
            </a:custGeom>
            <a:noFill/>
            <a:ln w="19050">
              <a:solidFill>
                <a:srgbClr val="002060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 rot="20020402">
                  <a:off x="51465" y="3892891"/>
                  <a:ext cx="975588" cy="4602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a:rPr 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sup>
                        </m:sSubSup>
                        <m: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020402">
                  <a:off x="51465" y="3892891"/>
                  <a:ext cx="975588" cy="46025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3" name="Straight Connector 82"/>
          <p:cNvCxnSpPr/>
          <p:nvPr/>
        </p:nvCxnSpPr>
        <p:spPr>
          <a:xfrm>
            <a:off x="7699990" y="4431945"/>
            <a:ext cx="0" cy="2039796"/>
          </a:xfrm>
          <a:prstGeom prst="line">
            <a:avLst/>
          </a:prstGeom>
          <a:ln w="19050">
            <a:solidFill>
              <a:srgbClr val="44546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8850912" y="4435119"/>
            <a:ext cx="0" cy="2039796"/>
          </a:xfrm>
          <a:prstGeom prst="line">
            <a:avLst/>
          </a:prstGeom>
          <a:ln w="19050">
            <a:solidFill>
              <a:srgbClr val="44546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7552372" y="6374472"/>
                <a:ext cx="533095" cy="460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372" y="6374472"/>
                <a:ext cx="533095" cy="46025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8708055" y="6364841"/>
                <a:ext cx="533095" cy="513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055" y="6364841"/>
                <a:ext cx="533095" cy="513859"/>
              </a:xfrm>
              <a:prstGeom prst="rect">
                <a:avLst/>
              </a:prstGeom>
              <a:blipFill>
                <a:blip r:embed="rId19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" name="Straight Connector 86"/>
          <p:cNvCxnSpPr/>
          <p:nvPr/>
        </p:nvCxnSpPr>
        <p:spPr>
          <a:xfrm>
            <a:off x="6512113" y="5093878"/>
            <a:ext cx="0" cy="139320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6024128" y="6362439"/>
                <a:ext cx="994823" cy="507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□</m:t>
                              </m:r>
                            </m:e>
                            <m: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</m:d>
                            </m:sub>
                          </m:sSub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4128" y="6362439"/>
                <a:ext cx="994823" cy="50738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6727735" y="6362899"/>
                <a:ext cx="994824" cy="5609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□</m:t>
                              </m:r>
                            </m:e>
                            <m: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</m:d>
                            </m:sub>
                          </m:sSub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735" y="6362899"/>
                <a:ext cx="994824" cy="56098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169845" y="4487539"/>
            <a:ext cx="1695236" cy="821486"/>
            <a:chOff x="7678085" y="4302491"/>
            <a:chExt cx="1695236" cy="8214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 rot="20020402">
                  <a:off x="8251599" y="4342490"/>
                  <a:ext cx="982961" cy="5138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sup>
                        </m:sSub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oMath>
                    </m:oMathPara>
                  </a14:m>
                  <a:endParaRPr lang="en-US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020402">
                  <a:off x="8251599" y="4342490"/>
                  <a:ext cx="982961" cy="51385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0" name="Freeform 89"/>
            <p:cNvSpPr/>
            <p:nvPr/>
          </p:nvSpPr>
          <p:spPr>
            <a:xfrm>
              <a:off x="7678085" y="4302491"/>
              <a:ext cx="1695236" cy="821486"/>
            </a:xfrm>
            <a:custGeom>
              <a:avLst/>
              <a:gdLst>
                <a:gd name="connsiteX0" fmla="*/ 908050 w 908050"/>
                <a:gd name="connsiteY0" fmla="*/ 64730 h 680680"/>
                <a:gd name="connsiteX1" fmla="*/ 762000 w 908050"/>
                <a:gd name="connsiteY1" fmla="*/ 1230 h 680680"/>
                <a:gd name="connsiteX2" fmla="*/ 577850 w 908050"/>
                <a:gd name="connsiteY2" fmla="*/ 39330 h 680680"/>
                <a:gd name="connsiteX3" fmla="*/ 298450 w 908050"/>
                <a:gd name="connsiteY3" fmla="*/ 223480 h 680680"/>
                <a:gd name="connsiteX4" fmla="*/ 0 w 908050"/>
                <a:gd name="connsiteY4" fmla="*/ 680680 h 680680"/>
                <a:gd name="connsiteX5" fmla="*/ 0 w 908050"/>
                <a:gd name="connsiteY5" fmla="*/ 680680 h 680680"/>
                <a:gd name="connsiteX6" fmla="*/ 0 w 908050"/>
                <a:gd name="connsiteY6" fmla="*/ 680680 h 680680"/>
                <a:gd name="connsiteX7" fmla="*/ 0 w 908050"/>
                <a:gd name="connsiteY7" fmla="*/ 680680 h 68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050" h="680680">
                  <a:moveTo>
                    <a:pt x="908050" y="64730"/>
                  </a:moveTo>
                  <a:cubicBezTo>
                    <a:pt x="862541" y="35096"/>
                    <a:pt x="817033" y="5463"/>
                    <a:pt x="762000" y="1230"/>
                  </a:cubicBezTo>
                  <a:cubicBezTo>
                    <a:pt x="706967" y="-3003"/>
                    <a:pt x="655108" y="2288"/>
                    <a:pt x="577850" y="39330"/>
                  </a:cubicBezTo>
                  <a:cubicBezTo>
                    <a:pt x="500592" y="76372"/>
                    <a:pt x="394758" y="116588"/>
                    <a:pt x="298450" y="223480"/>
                  </a:cubicBezTo>
                  <a:cubicBezTo>
                    <a:pt x="202142" y="330372"/>
                    <a:pt x="0" y="680680"/>
                    <a:pt x="0" y="680680"/>
                  </a:cubicBezTo>
                  <a:lnTo>
                    <a:pt x="0" y="680680"/>
                  </a:lnTo>
                  <a:lnTo>
                    <a:pt x="0" y="680680"/>
                  </a:lnTo>
                  <a:lnTo>
                    <a:pt x="0" y="68068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9069071" y="5614283"/>
                <a:ext cx="1014573" cy="422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□</m:t>
                          </m:r>
                        </m:e>
                        <m:sub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9071" y="5614283"/>
                <a:ext cx="1014573" cy="422039"/>
              </a:xfrm>
              <a:prstGeom prst="rect">
                <a:avLst/>
              </a:prstGeom>
              <a:blipFill>
                <a:blip r:embed="rId23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96292" y="1265673"/>
                <a:ext cx="4269507" cy="319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>
                    <a:solidFill>
                      <a:srgbClr val="0070C0"/>
                    </a:solidFill>
                    <a:latin typeface="Candara" panose="020E0502030303020204" pitchFamily="34" charset="0"/>
                  </a:rPr>
                  <a:t>Operation# for 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□</m:t>
                        </m:r>
                      </m:e>
                      <m:sub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dirty="0">
                    <a:solidFill>
                      <a:srgbClr val="0070C0"/>
                    </a:solidFill>
                    <a:latin typeface="Candara" panose="020E0502030303020204" pitchFamily="34" charset="0"/>
                  </a:rPr>
                  <a:t>: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>
                  <a:solidFill>
                    <a:srgbClr val="C00000"/>
                  </a:solidFill>
                  <a:latin typeface="Candara" panose="020E0502030303020204" pitchFamily="34" charset="0"/>
                </a:endParaRP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Candara" panose="020E050203030302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Candara" panose="020E0502030303020204" pitchFamily="34" charset="0"/>
                  </a:rPr>
                  <a:t>is the number of time-steps in test duration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Candara" panose="020E0502030303020204" pitchFamily="34" charset="0"/>
                  </a:rPr>
                  <a:t>).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Candara" panose="020E0502030303020204" pitchFamily="34" charset="0"/>
                  </a:rPr>
                  <a:t> test duration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Candara" panose="020E0502030303020204" pitchFamily="34" charset="0"/>
                  </a:rPr>
                  <a:t> sampling frequency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>
                    <a:solidFill>
                      <a:srgbClr val="0070C0"/>
                    </a:solidFill>
                    <a:latin typeface="Candara" panose="020E0502030303020204" pitchFamily="34" charset="0"/>
                  </a:rPr>
                  <a:t>Memory: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It needs the entire interval which is in future</a:t>
                </a:r>
              </a:p>
              <a:p>
                <a:pPr marL="1200150" lvl="2" indent="-28575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>
                  <a:solidFill>
                    <a:srgbClr val="C00000"/>
                  </a:solidFill>
                  <a:latin typeface="Candara" panose="020E0502030303020204" pitchFamily="34" charset="0"/>
                </a:endParaRPr>
              </a:p>
              <a:p>
                <a:pPr marL="1200150" lvl="2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  <a:latin typeface="Candara" panose="020E0502030303020204" pitchFamily="34" charset="0"/>
                  </a:rPr>
                  <a:t>Per constraint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292" y="1265673"/>
                <a:ext cx="4269507" cy="3194977"/>
              </a:xfrm>
              <a:prstGeom prst="rect">
                <a:avLst/>
              </a:prstGeom>
              <a:blipFill>
                <a:blip r:embed="rId24"/>
                <a:stretch>
                  <a:fillRect l="-856" t="-954" b="-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1599047" y="4704477"/>
                <a:ext cx="416560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>
                    <a:solidFill>
                      <a:srgbClr val="0070C0"/>
                    </a:solidFill>
                    <a:latin typeface="Candara" panose="020E0502030303020204" pitchFamily="34" charset="0"/>
                  </a:rPr>
                  <a:t>Operation#: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  <a:latin typeface="Candara" panose="020E0502030303020204" pitchFamily="34" charset="0"/>
                  </a:rPr>
                  <a:t> subtractions per the most recent event timestamps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>
                    <a:solidFill>
                      <a:srgbClr val="0070C0"/>
                    </a:solidFill>
                    <a:latin typeface="Candara" panose="020E0502030303020204" pitchFamily="34" charset="0"/>
                  </a:rPr>
                  <a:t>Memory: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rgbClr val="00B050"/>
                    </a:solidFill>
                    <a:latin typeface="Candara" panose="020E0502030303020204" pitchFamily="34" charset="0"/>
                  </a:rPr>
                  <a:t>It needs two most recent event timestamps per falling and rising edge</a:t>
                </a:r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047" y="4704477"/>
                <a:ext cx="4165600" cy="2031325"/>
              </a:xfrm>
              <a:prstGeom prst="rect">
                <a:avLst/>
              </a:prstGeom>
              <a:blipFill>
                <a:blip r:embed="rId25"/>
                <a:stretch>
                  <a:fillRect l="-877" t="-1802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/>
              <a:t>12</a:t>
            </a:fld>
            <a:endParaRPr lang="en-US"/>
          </a:p>
        </p:txBody>
      </p:sp>
      <p:sp>
        <p:nvSpPr>
          <p:cNvPr id="91" name="Title 1"/>
          <p:cNvSpPr txBox="1">
            <a:spLocks/>
          </p:cNvSpPr>
          <p:nvPr/>
        </p:nvSpPr>
        <p:spPr>
          <a:xfrm>
            <a:off x="1498416" y="180765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latin typeface="Candara" panose="020E0502030303020204" pitchFamily="34" charset="0"/>
              </a:rPr>
              <a:t>Existing Monitoring Approaches Vs TMA</a:t>
            </a:r>
            <a:endParaRPr lang="en-US" sz="4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71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  <p:bldP spid="101" grpId="0"/>
      <p:bldP spid="102" grpId="0"/>
      <p:bldP spid="85" grpId="0"/>
      <p:bldP spid="86" grpId="0"/>
      <p:bldP spid="88" grpId="0"/>
      <p:bldP spid="89" grpId="0"/>
      <p:bldP spid="77" grpId="0"/>
      <p:bldP spid="9" grpId="0"/>
      <p:bldP spid="1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8416" y="221673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Implementing Monitoring Tool on FPGA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461248" y="1071557"/>
                <a:ext cx="10452846" cy="478536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>
                    <a:latin typeface="Candara" panose="020E0502030303020204" pitchFamily="34" charset="0"/>
                  </a:rPr>
                  <a:t>[11] implements the STL statements on FPGA by:</a:t>
                </a:r>
              </a:p>
              <a:p>
                <a:pPr lvl="1"/>
                <a:r>
                  <a:rPr lang="en-US" sz="2000" dirty="0">
                    <a:latin typeface="Candara" panose="020E0502030303020204" pitchFamily="34" charset="0"/>
                  </a:rPr>
                  <a:t>Converting the future operators to past ones.</a:t>
                </a:r>
              </a:p>
              <a:p>
                <a:pPr lvl="1"/>
                <a:r>
                  <a:rPr lang="en-US" sz="2000" dirty="0">
                    <a:latin typeface="Candara" panose="020E0502030303020204" pitchFamily="34" charset="0"/>
                  </a:rPr>
                  <a:t>Requires at most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𝑎𝑙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den>
                        </m:f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×⌈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⌉</m:t>
                        </m:r>
                      </m:e>
                    </m:func>
                  </m:oMath>
                </a14:m>
                <a:r>
                  <a:rPr lang="en-US" sz="2000" b="0" dirty="0">
                    <a:latin typeface="Candara" panose="020E0502030303020204" pitchFamily="34" charset="0"/>
                  </a:rPr>
                  <a:t> bits (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</m:oMath>
                </a14:m>
                <a:r>
                  <a:rPr lang="en-US" sz="2000" b="0" dirty="0">
                    <a:latin typeface="Candara" panose="020E0502030303020204" pitchFamily="34" charset="0"/>
                  </a:rPr>
                  <a:t>, signal variability, means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2000" b="0" dirty="0">
                    <a:latin typeface="Candara" panose="020E0502030303020204" pitchFamily="34" charset="0"/>
                  </a:rPr>
                  <a:t> changes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b="0" dirty="0">
                    <a:latin typeface="Candara" panose="020E0502030303020204" pitchFamily="34" charset="0"/>
                  </a:rPr>
                  <a:t> duration).</a:t>
                </a:r>
              </a:p>
              <a:p>
                <a:pPr lvl="1"/>
                <a:endParaRPr lang="en-US" sz="2000" dirty="0">
                  <a:latin typeface="Candara" panose="020E0502030303020204" pitchFamily="34" charset="0"/>
                </a:endParaRPr>
              </a:p>
              <a:p>
                <a:pPr lvl="1"/>
                <a:endParaRPr lang="en-US" sz="2000" b="0" dirty="0">
                  <a:latin typeface="Candara" panose="020E0502030303020204" pitchFamily="34" charset="0"/>
                </a:endParaRPr>
              </a:p>
              <a:p>
                <a:pPr lvl="1"/>
                <a:endParaRPr lang="en-US" sz="2000" dirty="0">
                  <a:latin typeface="Candara" panose="020E0502030303020204" pitchFamily="34" charset="0"/>
                </a:endParaRPr>
              </a:p>
              <a:p>
                <a:pPr lvl="1"/>
                <a:endParaRPr lang="en-US" sz="2000" b="0" dirty="0">
                  <a:latin typeface="Candara" panose="020E0502030303020204" pitchFamily="34" charset="0"/>
                </a:endParaRPr>
              </a:p>
              <a:p>
                <a:pPr lvl="1"/>
                <a:r>
                  <a:rPr lang="en-US" sz="2000" dirty="0">
                    <a:latin typeface="Candara" panose="020E0502030303020204" pitchFamily="34" charset="0"/>
                  </a:rPr>
                  <a:t>Drawbacks:</a:t>
                </a:r>
                <a:endParaRPr lang="en-US" sz="1800" b="0" dirty="0">
                  <a:latin typeface="Candara" panose="020E0502030303020204" pitchFamily="34" charset="0"/>
                </a:endParaRPr>
              </a:p>
              <a:p>
                <a:pPr lvl="2"/>
                <a:r>
                  <a:rPr lang="en-US" sz="1800" b="0" dirty="0">
                    <a:latin typeface="Candara" panose="020E0502030303020204" pitchFamily="34" charset="0"/>
                  </a:rPr>
                  <a:t>The required memory size still depends on the interval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dirty="0" err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1800" b="0" i="1" dirty="0" err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800" b="0" i="1" dirty="0" err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800" b="0" dirty="0">
                  <a:latin typeface="Candara" panose="020E0502030303020204" pitchFamily="34" charset="0"/>
                </a:endParaRPr>
              </a:p>
              <a:p>
                <a:pPr lvl="2"/>
                <a:r>
                  <a:rPr lang="en-US" sz="1800" dirty="0">
                    <a:latin typeface="Candara" panose="020E0502030303020204" pitchFamily="34" charset="0"/>
                  </a:rPr>
                  <a:t>We should know the variability of the signal through the time to have enough counters.</a:t>
                </a:r>
              </a:p>
              <a:p>
                <a:pPr lvl="2"/>
                <a:r>
                  <a:rPr lang="en-US" sz="1800" dirty="0">
                    <a:latin typeface="Candara" panose="020E0502030303020204" pitchFamily="34" charset="0"/>
                  </a:rPr>
                  <a:t>E.g. monitoring 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⋄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500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}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1800" dirty="0">
                    <a:latin typeface="Candara" panose="020E0502030303020204" pitchFamily="34" charset="0"/>
                  </a:rPr>
                  <a:t>” needs </a:t>
                </a:r>
                <a:r>
                  <a:rPr lang="en-US" sz="1800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500</a:t>
                </a:r>
                <a:r>
                  <a:rPr lang="en-US" sz="1800" dirty="0">
                    <a:latin typeface="Candara" panose="020E0502030303020204" pitchFamily="34" charset="0"/>
                  </a:rPr>
                  <a:t> counters with </a:t>
                </a:r>
                <a:r>
                  <a:rPr lang="en-US" sz="1800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9</a:t>
                </a:r>
                <a:r>
                  <a:rPr lang="en-US" sz="1800" dirty="0">
                    <a:latin typeface="Candara" panose="020E0502030303020204" pitchFamily="34" charset="0"/>
                  </a:rPr>
                  <a:t> bits.</a:t>
                </a:r>
                <a:endParaRPr lang="en-US" sz="1800" b="0" dirty="0">
                  <a:latin typeface="Candara" panose="020E0502030303020204" pitchFamily="34" charset="0"/>
                </a:endParaRPr>
              </a:p>
              <a:p>
                <a:pPr lvl="1"/>
                <a:endParaRPr lang="en-US" sz="2000" dirty="0"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461248" y="1071557"/>
                <a:ext cx="10452846" cy="4785360"/>
              </a:xfrm>
              <a:blipFill>
                <a:blip r:embed="rId2"/>
                <a:stretch>
                  <a:fillRect l="-817" t="-1783" b="-1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625601" y="5956301"/>
            <a:ext cx="9829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[11] </a:t>
            </a:r>
            <a:r>
              <a:rPr lang="en-US" sz="1200" dirty="0" err="1"/>
              <a:t>Jakšić</a:t>
            </a:r>
            <a:r>
              <a:rPr lang="en-US" sz="1200" dirty="0"/>
              <a:t>, Stefan, et al. "From signal temporal logic to FPGA monitors." </a:t>
            </a:r>
            <a:r>
              <a:rPr lang="en-US" sz="1200" i="1" dirty="0"/>
              <a:t>Formal Methods and Models for </a:t>
            </a:r>
            <a:r>
              <a:rPr lang="en-US" sz="1200" i="1" dirty="0" err="1"/>
              <a:t>Codesign</a:t>
            </a:r>
            <a:r>
              <a:rPr lang="en-US" sz="1200" i="1" dirty="0"/>
              <a:t> (MEMOCODE), </a:t>
            </a:r>
          </a:p>
          <a:p>
            <a:r>
              <a:rPr lang="en-US" sz="1200" i="1" dirty="0"/>
              <a:t>2015 ACM/IEEE International Conference on</a:t>
            </a:r>
            <a:r>
              <a:rPr lang="en-US" sz="1200" dirty="0"/>
              <a:t>. IEEE, 2015.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5A0371-0385-422F-9DEF-732F541E73FF}"/>
              </a:ext>
            </a:extLst>
          </p:cNvPr>
          <p:cNvGrpSpPr/>
          <p:nvPr/>
        </p:nvGrpSpPr>
        <p:grpSpPr>
          <a:xfrm>
            <a:off x="4694735" y="2976694"/>
            <a:ext cx="4758289" cy="1204561"/>
            <a:chOff x="2732762" y="1631148"/>
            <a:chExt cx="4758289" cy="120456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33601ED-54A9-47FD-81CE-630CA4FC6535}"/>
                </a:ext>
              </a:extLst>
            </p:cNvPr>
            <p:cNvCxnSpPr/>
            <p:nvPr/>
          </p:nvCxnSpPr>
          <p:spPr>
            <a:xfrm flipV="1">
              <a:off x="2732762" y="1631148"/>
              <a:ext cx="0" cy="1173192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8D4371D-22AC-4AA8-B657-88073D66F1E1}"/>
                </a:ext>
              </a:extLst>
            </p:cNvPr>
            <p:cNvCxnSpPr/>
            <p:nvPr/>
          </p:nvCxnSpPr>
          <p:spPr>
            <a:xfrm flipV="1">
              <a:off x="2742042" y="2827584"/>
              <a:ext cx="4749009" cy="812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354E846-1316-411F-81FF-11CD71A1DA4A}"/>
              </a:ext>
            </a:extLst>
          </p:cNvPr>
          <p:cNvGrpSpPr/>
          <p:nvPr/>
        </p:nvGrpSpPr>
        <p:grpSpPr>
          <a:xfrm>
            <a:off x="4355551" y="3279149"/>
            <a:ext cx="2405098" cy="847424"/>
            <a:chOff x="2393577" y="1075650"/>
            <a:chExt cx="2405098" cy="84742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71689E2-94F9-4B9E-AB6A-C7E213E26CDC}"/>
                </a:ext>
              </a:extLst>
            </p:cNvPr>
            <p:cNvGrpSpPr/>
            <p:nvPr/>
          </p:nvGrpSpPr>
          <p:grpSpPr>
            <a:xfrm>
              <a:off x="2732762" y="1250038"/>
              <a:ext cx="2065913" cy="437049"/>
              <a:chOff x="1447825" y="1359788"/>
              <a:chExt cx="1849108" cy="419100"/>
            </a:xfrm>
          </p:grpSpPr>
          <p:cxnSp>
            <p:nvCxnSpPr>
              <p:cNvPr id="13" name="Elbow Connector 41">
                <a:extLst>
                  <a:ext uri="{FF2B5EF4-FFF2-40B4-BE49-F238E27FC236}">
                    <a16:creationId xmlns:a16="http://schemas.microsoft.com/office/drawing/2014/main" id="{79DD09BF-39BD-4362-922B-4A9CBE64A094}"/>
                  </a:ext>
                </a:extLst>
              </p:cNvPr>
              <p:cNvCxnSpPr/>
              <p:nvPr/>
            </p:nvCxnSpPr>
            <p:spPr>
              <a:xfrm flipV="1">
                <a:off x="1447825" y="1359788"/>
                <a:ext cx="1501115" cy="419100"/>
              </a:xfrm>
              <a:prstGeom prst="bentConnector3">
                <a:avLst>
                  <a:gd name="adj1" fmla="val 23766"/>
                </a:avLst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Elbow Connector 42">
                <a:extLst>
                  <a:ext uri="{FF2B5EF4-FFF2-40B4-BE49-F238E27FC236}">
                    <a16:creationId xmlns:a16="http://schemas.microsoft.com/office/drawing/2014/main" id="{A1D28029-E56E-4172-9890-52D14B0D21FC}"/>
                  </a:ext>
                </a:extLst>
              </p:cNvPr>
              <p:cNvCxnSpPr/>
              <p:nvPr/>
            </p:nvCxnSpPr>
            <p:spPr>
              <a:xfrm>
                <a:off x="2975828" y="1359788"/>
                <a:ext cx="321105" cy="419100"/>
              </a:xfrm>
              <a:prstGeom prst="bentConnector3">
                <a:avLst>
                  <a:gd name="adj1" fmla="val 1363"/>
                </a:avLst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6CFB92E-9D2A-47D0-AFB6-DEAAD7A6B154}"/>
                    </a:ext>
                  </a:extLst>
                </p:cNvPr>
                <p:cNvSpPr txBox="1"/>
                <p:nvPr/>
              </p:nvSpPr>
              <p:spPr>
                <a:xfrm>
                  <a:off x="2393577" y="1075650"/>
                  <a:ext cx="4251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⊤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3577" y="1075650"/>
                  <a:ext cx="425116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2802B90-F559-4EF5-BFD3-B0535468B35D}"/>
                    </a:ext>
                  </a:extLst>
                </p:cNvPr>
                <p:cNvSpPr txBox="1"/>
                <p:nvPr/>
              </p:nvSpPr>
              <p:spPr>
                <a:xfrm>
                  <a:off x="2393577" y="1522964"/>
                  <a:ext cx="4251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⊥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3577" y="1522964"/>
                  <a:ext cx="425116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8" name="Elbow Connector 41">
            <a:extLst>
              <a:ext uri="{FF2B5EF4-FFF2-40B4-BE49-F238E27FC236}">
                <a16:creationId xmlns:a16="http://schemas.microsoft.com/office/drawing/2014/main" id="{4FB08E91-C802-4421-95F1-8EDCD2667ED3}"/>
              </a:ext>
            </a:extLst>
          </p:cNvPr>
          <p:cNvCxnSpPr/>
          <p:nvPr/>
        </p:nvCxnSpPr>
        <p:spPr>
          <a:xfrm flipV="1">
            <a:off x="6760649" y="3449445"/>
            <a:ext cx="1677118" cy="437049"/>
          </a:xfrm>
          <a:prstGeom prst="bentConnector3">
            <a:avLst>
              <a:gd name="adj1" fmla="val 23766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42">
            <a:extLst>
              <a:ext uri="{FF2B5EF4-FFF2-40B4-BE49-F238E27FC236}">
                <a16:creationId xmlns:a16="http://schemas.microsoft.com/office/drawing/2014/main" id="{172D5943-7039-4E81-87F3-F71FD9680DEC}"/>
              </a:ext>
            </a:extLst>
          </p:cNvPr>
          <p:cNvCxnSpPr/>
          <p:nvPr/>
        </p:nvCxnSpPr>
        <p:spPr>
          <a:xfrm>
            <a:off x="8467808" y="3460734"/>
            <a:ext cx="358754" cy="437049"/>
          </a:xfrm>
          <a:prstGeom prst="bentConnector3">
            <a:avLst>
              <a:gd name="adj1" fmla="val 1363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D91AC05-DAF1-4AB7-8AAD-6A1A540E37C4}"/>
              </a:ext>
            </a:extLst>
          </p:cNvPr>
          <p:cNvCxnSpPr/>
          <p:nvPr/>
        </p:nvCxnSpPr>
        <p:spPr>
          <a:xfrm>
            <a:off x="4931478" y="2557371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F82C4D-184B-4B02-8DAB-FBCBA84943A2}"/>
              </a:ext>
            </a:extLst>
          </p:cNvPr>
          <p:cNvCxnSpPr/>
          <p:nvPr/>
        </p:nvCxnSpPr>
        <p:spPr>
          <a:xfrm>
            <a:off x="8701966" y="2455272"/>
            <a:ext cx="0" cy="22437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A4536ED-2F75-4434-96F5-F278DB373E63}"/>
              </a:ext>
            </a:extLst>
          </p:cNvPr>
          <p:cNvCxnSpPr/>
          <p:nvPr/>
        </p:nvCxnSpPr>
        <p:spPr>
          <a:xfrm flipV="1">
            <a:off x="5017937" y="4327070"/>
            <a:ext cx="3568001" cy="504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BC9893-589C-44E6-9329-A1720A111BE6}"/>
                  </a:ext>
                </a:extLst>
              </p:cNvPr>
              <p:cNvSpPr txBox="1"/>
              <p:nvPr/>
            </p:nvSpPr>
            <p:spPr>
              <a:xfrm flipH="1">
                <a:off x="5880173" y="4367046"/>
                <a:ext cx="16389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BC9893-589C-44E6-9329-A1720A111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880173" y="4367046"/>
                <a:ext cx="163894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D9B37-402F-41A2-8713-FB8A87CCB2C6}"/>
                  </a:ext>
                </a:extLst>
              </p:cNvPr>
              <p:cNvSpPr txBox="1"/>
              <p:nvPr/>
            </p:nvSpPr>
            <p:spPr>
              <a:xfrm flipH="1">
                <a:off x="2056948" y="3276068"/>
                <a:ext cx="16389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D9B37-402F-41A2-8713-FB8A87CCB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56948" y="3276068"/>
                <a:ext cx="163894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C17C879-269F-41C1-ABBD-7937888DD2A2}"/>
                  </a:ext>
                </a:extLst>
              </p:cNvPr>
              <p:cNvSpPr txBox="1"/>
              <p:nvPr/>
            </p:nvSpPr>
            <p:spPr>
              <a:xfrm flipH="1">
                <a:off x="4810764" y="2993205"/>
                <a:ext cx="16389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𝑐𝑜𝑢𝑛𝑡𝑒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C17C879-269F-41C1-ABBD-7937888DD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810764" y="2993205"/>
                <a:ext cx="1638940" cy="369332"/>
              </a:xfrm>
              <a:prstGeom prst="rect">
                <a:avLst/>
              </a:prstGeom>
              <a:blipFill>
                <a:blip r:embed="rId7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014B101-1122-4CC2-985B-F084CDB3B847}"/>
                  </a:ext>
                </a:extLst>
              </p:cNvPr>
              <p:cNvSpPr txBox="1"/>
              <p:nvPr/>
            </p:nvSpPr>
            <p:spPr>
              <a:xfrm flipH="1">
                <a:off x="7099267" y="2993205"/>
                <a:ext cx="16389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𝑐𝑜𝑢𝑛𝑡𝑒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014B101-1122-4CC2-985B-F084CDB3B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099267" y="2993205"/>
                <a:ext cx="1638940" cy="369332"/>
              </a:xfrm>
              <a:prstGeom prst="rect">
                <a:avLst/>
              </a:prstGeom>
              <a:blipFill>
                <a:blip r:embed="rId8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2591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49381"/>
            <a:ext cx="9144000" cy="685800"/>
          </a:xfrm>
        </p:spPr>
        <p:txBody>
          <a:bodyPr/>
          <a:lstStyle/>
          <a:p>
            <a:r>
              <a:rPr lang="en-US" sz="2800" dirty="0">
                <a:latin typeface="Candara" panose="020E0502030303020204" pitchFamily="34" charset="0"/>
              </a:rPr>
              <a:t>How to Add Calculated Timestamps to the Result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>
                <a:latin typeface="Candara" panose="020E0502030303020204" pitchFamily="34" charset="0"/>
              </a:rPr>
              <a:t>14</a:t>
            </a:fld>
            <a:endParaRPr lang="en-US">
              <a:latin typeface="Candara" panose="020E0502030303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443784" y="2457579"/>
            <a:ext cx="3912281" cy="429440"/>
            <a:chOff x="3149670" y="1240236"/>
            <a:chExt cx="4117905" cy="480234"/>
          </a:xfrm>
        </p:grpSpPr>
        <p:cxnSp>
          <p:nvCxnSpPr>
            <p:cNvPr id="58" name="Elbow Connector 57"/>
            <p:cNvCxnSpPr/>
            <p:nvPr/>
          </p:nvCxnSpPr>
          <p:spPr>
            <a:xfrm flipV="1">
              <a:off x="3149670" y="1240236"/>
              <a:ext cx="466390" cy="480234"/>
            </a:xfrm>
            <a:prstGeom prst="bentConnector3">
              <a:avLst>
                <a:gd name="adj1" fmla="val 24998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/>
            <p:nvPr/>
          </p:nvCxnSpPr>
          <p:spPr>
            <a:xfrm>
              <a:off x="3630473" y="1240236"/>
              <a:ext cx="3637102" cy="480234"/>
            </a:xfrm>
            <a:prstGeom prst="bentConnector3">
              <a:avLst>
                <a:gd name="adj1" fmla="val 19288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6900829" y="1386346"/>
            <a:ext cx="1226961" cy="1036117"/>
            <a:chOff x="-1019517" y="4122177"/>
            <a:chExt cx="2399919" cy="798227"/>
          </a:xfrm>
        </p:grpSpPr>
        <p:sp>
          <p:nvSpPr>
            <p:cNvPr id="68" name="Freeform 67"/>
            <p:cNvSpPr/>
            <p:nvPr/>
          </p:nvSpPr>
          <p:spPr>
            <a:xfrm>
              <a:off x="155054" y="4122177"/>
              <a:ext cx="1225348" cy="798227"/>
            </a:xfrm>
            <a:custGeom>
              <a:avLst/>
              <a:gdLst>
                <a:gd name="connsiteX0" fmla="*/ 908050 w 908050"/>
                <a:gd name="connsiteY0" fmla="*/ 64730 h 680680"/>
                <a:gd name="connsiteX1" fmla="*/ 762000 w 908050"/>
                <a:gd name="connsiteY1" fmla="*/ 1230 h 680680"/>
                <a:gd name="connsiteX2" fmla="*/ 577850 w 908050"/>
                <a:gd name="connsiteY2" fmla="*/ 39330 h 680680"/>
                <a:gd name="connsiteX3" fmla="*/ 298450 w 908050"/>
                <a:gd name="connsiteY3" fmla="*/ 223480 h 680680"/>
                <a:gd name="connsiteX4" fmla="*/ 0 w 908050"/>
                <a:gd name="connsiteY4" fmla="*/ 680680 h 680680"/>
                <a:gd name="connsiteX5" fmla="*/ 0 w 908050"/>
                <a:gd name="connsiteY5" fmla="*/ 680680 h 680680"/>
                <a:gd name="connsiteX6" fmla="*/ 0 w 908050"/>
                <a:gd name="connsiteY6" fmla="*/ 680680 h 680680"/>
                <a:gd name="connsiteX7" fmla="*/ 0 w 908050"/>
                <a:gd name="connsiteY7" fmla="*/ 680680 h 68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050" h="680680">
                  <a:moveTo>
                    <a:pt x="908050" y="64730"/>
                  </a:moveTo>
                  <a:cubicBezTo>
                    <a:pt x="862541" y="35096"/>
                    <a:pt x="817033" y="5463"/>
                    <a:pt x="762000" y="1230"/>
                  </a:cubicBezTo>
                  <a:cubicBezTo>
                    <a:pt x="706967" y="-3003"/>
                    <a:pt x="655108" y="2288"/>
                    <a:pt x="577850" y="39330"/>
                  </a:cubicBezTo>
                  <a:cubicBezTo>
                    <a:pt x="500592" y="76372"/>
                    <a:pt x="394758" y="116588"/>
                    <a:pt x="298450" y="223480"/>
                  </a:cubicBezTo>
                  <a:cubicBezTo>
                    <a:pt x="202142" y="330372"/>
                    <a:pt x="0" y="680680"/>
                    <a:pt x="0" y="680680"/>
                  </a:cubicBezTo>
                  <a:lnTo>
                    <a:pt x="0" y="680680"/>
                  </a:lnTo>
                  <a:lnTo>
                    <a:pt x="0" y="680680"/>
                  </a:lnTo>
                  <a:lnTo>
                    <a:pt x="0" y="680680"/>
                  </a:lnTo>
                </a:path>
              </a:pathLst>
            </a:custGeom>
            <a:noFill/>
            <a:ln w="19050">
              <a:solidFill>
                <a:srgbClr val="002060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latin typeface="Candara" panose="020E0502030303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 rot="20020402">
                  <a:off x="-1019517" y="4127712"/>
                  <a:ext cx="1923662" cy="35458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a:rPr 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sup>
                        </m:sSubSup>
                        <m: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sz="2000" dirty="0">
                    <a:solidFill>
                      <a:srgbClr val="002060"/>
                    </a:solidFill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020402">
                  <a:off x="-1019517" y="4127712"/>
                  <a:ext cx="1923662" cy="35458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74" name="Elbow Connector 73"/>
          <p:cNvCxnSpPr/>
          <p:nvPr/>
        </p:nvCxnSpPr>
        <p:spPr>
          <a:xfrm flipV="1">
            <a:off x="7443782" y="2454035"/>
            <a:ext cx="443101" cy="429440"/>
          </a:xfrm>
          <a:prstGeom prst="bentConnector3">
            <a:avLst>
              <a:gd name="adj1" fmla="val 2499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reeform 74"/>
          <p:cNvSpPr/>
          <p:nvPr/>
        </p:nvSpPr>
        <p:spPr>
          <a:xfrm>
            <a:off x="8591551" y="1329195"/>
            <a:ext cx="831639" cy="1135180"/>
          </a:xfrm>
          <a:custGeom>
            <a:avLst/>
            <a:gdLst>
              <a:gd name="connsiteX0" fmla="*/ 908050 w 908050"/>
              <a:gd name="connsiteY0" fmla="*/ 64730 h 680680"/>
              <a:gd name="connsiteX1" fmla="*/ 762000 w 908050"/>
              <a:gd name="connsiteY1" fmla="*/ 1230 h 680680"/>
              <a:gd name="connsiteX2" fmla="*/ 577850 w 908050"/>
              <a:gd name="connsiteY2" fmla="*/ 39330 h 680680"/>
              <a:gd name="connsiteX3" fmla="*/ 298450 w 908050"/>
              <a:gd name="connsiteY3" fmla="*/ 223480 h 680680"/>
              <a:gd name="connsiteX4" fmla="*/ 0 w 908050"/>
              <a:gd name="connsiteY4" fmla="*/ 680680 h 680680"/>
              <a:gd name="connsiteX5" fmla="*/ 0 w 908050"/>
              <a:gd name="connsiteY5" fmla="*/ 680680 h 680680"/>
              <a:gd name="connsiteX6" fmla="*/ 0 w 908050"/>
              <a:gd name="connsiteY6" fmla="*/ 680680 h 680680"/>
              <a:gd name="connsiteX7" fmla="*/ 0 w 908050"/>
              <a:gd name="connsiteY7" fmla="*/ 680680 h 68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050" h="680680">
                <a:moveTo>
                  <a:pt x="908050" y="64730"/>
                </a:moveTo>
                <a:cubicBezTo>
                  <a:pt x="862541" y="35096"/>
                  <a:pt x="817033" y="5463"/>
                  <a:pt x="762000" y="1230"/>
                </a:cubicBezTo>
                <a:cubicBezTo>
                  <a:pt x="706967" y="-3003"/>
                  <a:pt x="655108" y="2288"/>
                  <a:pt x="577850" y="39330"/>
                </a:cubicBezTo>
                <a:cubicBezTo>
                  <a:pt x="500592" y="76372"/>
                  <a:pt x="394758" y="116588"/>
                  <a:pt x="298450" y="223480"/>
                </a:cubicBezTo>
                <a:cubicBezTo>
                  <a:pt x="202142" y="330372"/>
                  <a:pt x="0" y="680680"/>
                  <a:pt x="0" y="680680"/>
                </a:cubicBezTo>
                <a:lnTo>
                  <a:pt x="0" y="680680"/>
                </a:lnTo>
                <a:lnTo>
                  <a:pt x="0" y="680680"/>
                </a:lnTo>
                <a:lnTo>
                  <a:pt x="0" y="680680"/>
                </a:lnTo>
              </a:path>
            </a:pathLst>
          </a:custGeom>
          <a:noFill/>
          <a:ln w="19050">
            <a:solidFill>
              <a:srgbClr val="00206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 rot="20020402">
                <a:off x="8224802" y="1193503"/>
                <a:ext cx="983474" cy="4602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sup>
                      </m:sSubSup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000" dirty="0">
                  <a:solidFill>
                    <a:srgbClr val="002060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20402">
                <a:off x="8224802" y="1193503"/>
                <a:ext cx="983474" cy="4602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/>
          <p:cNvGrpSpPr/>
          <p:nvPr/>
        </p:nvGrpSpPr>
        <p:grpSpPr>
          <a:xfrm>
            <a:off x="2035692" y="4041261"/>
            <a:ext cx="3871262" cy="2521016"/>
            <a:chOff x="705651" y="980560"/>
            <a:chExt cx="3871262" cy="25210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/>
                <p:cNvSpPr txBox="1"/>
                <p:nvPr/>
              </p:nvSpPr>
              <p:spPr>
                <a:xfrm>
                  <a:off x="3377332" y="1171576"/>
                  <a:ext cx="42569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en-US" sz="2000" dirty="0">
                    <a:latin typeface="Candara" panose="020E0502030303020204" pitchFamily="34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5" name="TextBox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7332" y="1171576"/>
                  <a:ext cx="425694" cy="400110"/>
                </a:xfrm>
                <a:prstGeom prst="rect">
                  <a:avLst/>
                </a:prstGeom>
                <a:blipFill>
                  <a:blip r:embed="rId4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2868464" y="2393551"/>
                  <a:ext cx="1027397" cy="4220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□</m:t>
                            </m:r>
                          </m:e>
                          <m:sub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en-US" sz="20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8464" y="2393551"/>
                  <a:ext cx="1027397" cy="422039"/>
                </a:xfrm>
                <a:prstGeom prst="rect">
                  <a:avLst/>
                </a:prstGeom>
                <a:blipFill>
                  <a:blip r:embed="rId5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7" name="Group 86"/>
            <p:cNvGrpSpPr/>
            <p:nvPr/>
          </p:nvGrpSpPr>
          <p:grpSpPr>
            <a:xfrm>
              <a:off x="705651" y="980560"/>
              <a:ext cx="3871262" cy="2521016"/>
              <a:chOff x="705651" y="980560"/>
              <a:chExt cx="3871262" cy="2521016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855338" y="980560"/>
                <a:ext cx="3687405" cy="2224172"/>
                <a:chOff x="3753828" y="455927"/>
                <a:chExt cx="3881210" cy="2487247"/>
              </a:xfrm>
            </p:grpSpPr>
            <p:cxnSp>
              <p:nvCxnSpPr>
                <p:cNvPr id="113" name="Straight Arrow Connector 112"/>
                <p:cNvCxnSpPr/>
                <p:nvPr/>
              </p:nvCxnSpPr>
              <p:spPr>
                <a:xfrm flipV="1">
                  <a:off x="3779147" y="455927"/>
                  <a:ext cx="0" cy="2487247"/>
                </a:xfrm>
                <a:prstGeom prst="straightConnector1">
                  <a:avLst/>
                </a:prstGeom>
                <a:ln w="28575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Arrow Connector 113"/>
                <p:cNvCxnSpPr/>
                <p:nvPr/>
              </p:nvCxnSpPr>
              <p:spPr>
                <a:xfrm flipV="1">
                  <a:off x="3753828" y="2918865"/>
                  <a:ext cx="3881210" cy="8927"/>
                </a:xfrm>
                <a:prstGeom prst="straightConnector1">
                  <a:avLst/>
                </a:prstGeom>
                <a:ln w="28575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9" name="Straight Arrow Connector 88"/>
              <p:cNvCxnSpPr/>
              <p:nvPr/>
            </p:nvCxnSpPr>
            <p:spPr>
              <a:xfrm flipV="1">
                <a:off x="1157897" y="1209293"/>
                <a:ext cx="0" cy="2042195"/>
              </a:xfrm>
              <a:prstGeom prst="straightConnector1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 flipV="1">
                <a:off x="1469195" y="1195664"/>
                <a:ext cx="0" cy="2042195"/>
              </a:xfrm>
              <a:prstGeom prst="straightConnector1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 flipV="1">
                <a:off x="1794973" y="1195664"/>
                <a:ext cx="0" cy="2042195"/>
              </a:xfrm>
              <a:prstGeom prst="straightConnector1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/>
              <p:nvPr/>
            </p:nvCxnSpPr>
            <p:spPr>
              <a:xfrm flipV="1">
                <a:off x="2127990" y="1202479"/>
                <a:ext cx="0" cy="2042195"/>
              </a:xfrm>
              <a:prstGeom prst="straightConnector1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 flipV="1">
                <a:off x="2765066" y="1188851"/>
                <a:ext cx="0" cy="2042195"/>
              </a:xfrm>
              <a:prstGeom prst="straightConnector1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/>
              <p:cNvCxnSpPr/>
              <p:nvPr/>
            </p:nvCxnSpPr>
            <p:spPr>
              <a:xfrm flipV="1">
                <a:off x="2453767" y="1188851"/>
                <a:ext cx="0" cy="2042195"/>
              </a:xfrm>
              <a:prstGeom prst="straightConnector1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 flipV="1">
                <a:off x="3090844" y="1188851"/>
                <a:ext cx="0" cy="2042195"/>
              </a:xfrm>
              <a:prstGeom prst="straightConnector1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/>
              <p:cNvCxnSpPr/>
              <p:nvPr/>
            </p:nvCxnSpPr>
            <p:spPr>
              <a:xfrm flipV="1">
                <a:off x="3735159" y="1182036"/>
                <a:ext cx="0" cy="2042195"/>
              </a:xfrm>
              <a:prstGeom prst="straightConnector1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V="1">
                <a:off x="3423861" y="1182036"/>
                <a:ext cx="0" cy="2042195"/>
              </a:xfrm>
              <a:prstGeom prst="straightConnector1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 flipV="1">
                <a:off x="4060937" y="1182036"/>
                <a:ext cx="0" cy="2042195"/>
              </a:xfrm>
              <a:prstGeom prst="straightConnector1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TextBox 98"/>
                  <p:cNvSpPr txBox="1"/>
                  <p:nvPr/>
                </p:nvSpPr>
                <p:spPr>
                  <a:xfrm>
                    <a:off x="1010451" y="3140499"/>
                    <a:ext cx="34336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1600" dirty="0">
                      <a:latin typeface="Candara" panose="020E0502030303020204" pitchFamily="34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9" name="TextBox 9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0451" y="3140499"/>
                    <a:ext cx="343364" cy="33855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TextBox 99"/>
                  <p:cNvSpPr txBox="1"/>
                  <p:nvPr/>
                </p:nvSpPr>
                <p:spPr>
                  <a:xfrm>
                    <a:off x="1646798" y="3135381"/>
                    <a:ext cx="34336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en-US" sz="1600" dirty="0">
                      <a:latin typeface="Candara" panose="020E0502030303020204" pitchFamily="34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0" name="TextBox 9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46798" y="3135381"/>
                    <a:ext cx="343364" cy="3385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TextBox 100"/>
                  <p:cNvSpPr txBox="1"/>
                  <p:nvPr/>
                </p:nvSpPr>
                <p:spPr>
                  <a:xfrm>
                    <a:off x="2946897" y="3146413"/>
                    <a:ext cx="34336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oMath>
                      </m:oMathPara>
                    </a14:m>
                    <a:endParaRPr lang="en-US" sz="1600" dirty="0">
                      <a:latin typeface="Candara" panose="020E0502030303020204" pitchFamily="34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1" name="TextBox 10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46897" y="3146413"/>
                    <a:ext cx="343364" cy="33855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2" name="TextBox 101"/>
              <p:cNvSpPr txBox="1"/>
              <p:nvPr/>
            </p:nvSpPr>
            <p:spPr>
              <a:xfrm>
                <a:off x="3293815" y="3141803"/>
                <a:ext cx="2984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Cambria Math" panose="02040503050406030204" pitchFamily="18" charset="0"/>
                  </a:rPr>
                  <a:t>8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TextBox 102"/>
                  <p:cNvSpPr txBox="1"/>
                  <p:nvPr/>
                </p:nvSpPr>
                <p:spPr>
                  <a:xfrm>
                    <a:off x="2289290" y="3127320"/>
                    <a:ext cx="34336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oMath>
                      </m:oMathPara>
                    </a14:m>
                    <a:endParaRPr lang="en-US" sz="1600" dirty="0">
                      <a:latin typeface="Candara" panose="020E0502030303020204" pitchFamily="34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3" name="TextBox 10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9290" y="3127320"/>
                    <a:ext cx="343364" cy="3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4" name="TextBox 103"/>
              <p:cNvSpPr txBox="1"/>
              <p:nvPr/>
            </p:nvSpPr>
            <p:spPr>
              <a:xfrm>
                <a:off x="3612243" y="3163022"/>
                <a:ext cx="2984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a-IR" sz="1600" dirty="0">
                    <a:latin typeface="Candara" panose="020E0502030303020204" pitchFamily="34" charset="0"/>
                    <a:ea typeface="Cambria Math" panose="02040503050406030204" pitchFamily="18" charset="0"/>
                  </a:rPr>
                  <a:t>9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/>
                  <p:cNvSpPr txBox="1"/>
                  <p:nvPr/>
                </p:nvSpPr>
                <p:spPr>
                  <a:xfrm>
                    <a:off x="2605445" y="3127320"/>
                    <a:ext cx="34336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oMath>
                      </m:oMathPara>
                    </a14:m>
                    <a:endParaRPr lang="en-US" sz="1600" dirty="0">
                      <a:latin typeface="Candara" panose="020E0502030303020204" pitchFamily="34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5" name="TextBox 10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05445" y="3127320"/>
                    <a:ext cx="343364" cy="33855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6" name="TextBox 105"/>
              <p:cNvSpPr txBox="1"/>
              <p:nvPr/>
            </p:nvSpPr>
            <p:spPr>
              <a:xfrm>
                <a:off x="3994702" y="3113281"/>
                <a:ext cx="5822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Cambria Math" panose="02040503050406030204" pitchFamily="18" charset="0"/>
                  </a:rPr>
                  <a:t>time</a:t>
                </a:r>
              </a:p>
            </p:txBody>
          </p:sp>
          <p:grpSp>
            <p:nvGrpSpPr>
              <p:cNvPr id="107" name="Group 106"/>
              <p:cNvGrpSpPr/>
              <p:nvPr/>
            </p:nvGrpSpPr>
            <p:grpSpPr>
              <a:xfrm>
                <a:off x="902938" y="1211745"/>
                <a:ext cx="2784067" cy="429440"/>
                <a:chOff x="3643904" y="1240236"/>
                <a:chExt cx="2930394" cy="480234"/>
              </a:xfrm>
            </p:grpSpPr>
            <p:cxnSp>
              <p:nvCxnSpPr>
                <p:cNvPr id="111" name="Elbow Connector 110"/>
                <p:cNvCxnSpPr/>
                <p:nvPr/>
              </p:nvCxnSpPr>
              <p:spPr>
                <a:xfrm flipV="1">
                  <a:off x="3643904" y="1240236"/>
                  <a:ext cx="1948231" cy="480234"/>
                </a:xfrm>
                <a:prstGeom prst="bentConnector3">
                  <a:avLst>
                    <a:gd name="adj1" fmla="val 99732"/>
                  </a:avLst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Elbow Connector 111"/>
                <p:cNvCxnSpPr/>
                <p:nvPr/>
              </p:nvCxnSpPr>
              <p:spPr>
                <a:xfrm>
                  <a:off x="5616536" y="1240236"/>
                  <a:ext cx="957762" cy="480234"/>
                </a:xfrm>
                <a:prstGeom prst="bentConnector3">
                  <a:avLst>
                    <a:gd name="adj1" fmla="val 71414"/>
                  </a:avLst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/>
                  <p:cNvSpPr txBox="1"/>
                  <p:nvPr/>
                </p:nvSpPr>
                <p:spPr>
                  <a:xfrm>
                    <a:off x="705651" y="3130974"/>
                    <a:ext cx="34336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en-US" sz="1600" dirty="0">
                      <a:latin typeface="Candara" panose="020E0502030303020204" pitchFamily="34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8" name="TextBox 10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5651" y="3130974"/>
                    <a:ext cx="343364" cy="33855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/>
                  <p:cNvSpPr txBox="1"/>
                  <p:nvPr/>
                </p:nvSpPr>
                <p:spPr>
                  <a:xfrm>
                    <a:off x="1286676" y="3147596"/>
                    <a:ext cx="34336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1600" dirty="0">
                      <a:latin typeface="Candara" panose="020E0502030303020204" pitchFamily="34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9" name="TextBox 10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86676" y="3147596"/>
                    <a:ext cx="343364" cy="33855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/>
                  <p:cNvSpPr txBox="1"/>
                  <p:nvPr/>
                </p:nvSpPr>
                <p:spPr>
                  <a:xfrm>
                    <a:off x="1943901" y="3138071"/>
                    <a:ext cx="34336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en-US" sz="1600" dirty="0">
                      <a:latin typeface="Candara" panose="020E0502030303020204" pitchFamily="34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10" name="TextBox 10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3901" y="3138071"/>
                    <a:ext cx="343364" cy="33855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16" name="Group 115"/>
          <p:cNvGrpSpPr/>
          <p:nvPr/>
        </p:nvGrpSpPr>
        <p:grpSpPr>
          <a:xfrm>
            <a:off x="7200115" y="911286"/>
            <a:ext cx="4403770" cy="2827295"/>
            <a:chOff x="189715" y="980560"/>
            <a:chExt cx="4403770" cy="2827295"/>
          </a:xfrm>
        </p:grpSpPr>
        <p:grpSp>
          <p:nvGrpSpPr>
            <p:cNvPr id="81" name="Group 80"/>
            <p:cNvGrpSpPr/>
            <p:nvPr/>
          </p:nvGrpSpPr>
          <p:grpSpPr>
            <a:xfrm>
              <a:off x="461418" y="980560"/>
              <a:ext cx="4115495" cy="2521016"/>
              <a:chOff x="461418" y="980560"/>
              <a:chExt cx="4115495" cy="252101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3053482" y="1209676"/>
                    <a:ext cx="425694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oMath>
                      </m:oMathPara>
                    </a14:m>
                    <a:endParaRPr lang="en-US" sz="2000" dirty="0">
                      <a:latin typeface="Candara" panose="020E0502030303020204" pitchFamily="34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7" name="Text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53482" y="1209676"/>
                    <a:ext cx="425694" cy="40011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2820839" y="2498326"/>
                    <a:ext cx="1027397" cy="4220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□</m:t>
                              </m:r>
                            </m:e>
                            <m: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𝜓</m:t>
                          </m:r>
                        </m:oMath>
                      </m:oMathPara>
                    </a14:m>
                    <a:endParaRPr lang="en-US" sz="2000" dirty="0">
                      <a:latin typeface="Candara" panose="020E0502030303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0" name="TextBox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20839" y="2498326"/>
                    <a:ext cx="1027397" cy="42203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857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0" name="Group 79"/>
              <p:cNvGrpSpPr/>
              <p:nvPr/>
            </p:nvGrpSpPr>
            <p:grpSpPr>
              <a:xfrm>
                <a:off x="461418" y="980560"/>
                <a:ext cx="4115495" cy="2521016"/>
                <a:chOff x="461418" y="980560"/>
                <a:chExt cx="4115495" cy="2521016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461418" y="980560"/>
                  <a:ext cx="4056146" cy="2224172"/>
                  <a:chOff x="3339199" y="455927"/>
                  <a:chExt cx="4269331" cy="2487247"/>
                </a:xfrm>
              </p:grpSpPr>
              <p:cxnSp>
                <p:nvCxnSpPr>
                  <p:cNvPr id="62" name="Straight Arrow Connector 61"/>
                  <p:cNvCxnSpPr/>
                  <p:nvPr/>
                </p:nvCxnSpPr>
                <p:spPr>
                  <a:xfrm flipV="1">
                    <a:off x="3779147" y="455927"/>
                    <a:ext cx="0" cy="2487247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Arrow Connector 62"/>
                  <p:cNvCxnSpPr/>
                  <p:nvPr/>
                </p:nvCxnSpPr>
                <p:spPr>
                  <a:xfrm flipV="1">
                    <a:off x="3339199" y="2918865"/>
                    <a:ext cx="4269331" cy="8927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" name="Straight Arrow Connector 9"/>
                <p:cNvCxnSpPr/>
                <p:nvPr/>
              </p:nvCxnSpPr>
              <p:spPr>
                <a:xfrm flipV="1">
                  <a:off x="1157897" y="1209293"/>
                  <a:ext cx="0" cy="2042195"/>
                </a:xfrm>
                <a:prstGeom prst="straightConnector1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 flipV="1">
                  <a:off x="1469195" y="1195664"/>
                  <a:ext cx="0" cy="2042195"/>
                </a:xfrm>
                <a:prstGeom prst="straightConnector1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 flipV="1">
                  <a:off x="1794973" y="1195664"/>
                  <a:ext cx="0" cy="2042195"/>
                </a:xfrm>
                <a:prstGeom prst="straightConnector1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 flipV="1">
                  <a:off x="2127990" y="1202479"/>
                  <a:ext cx="0" cy="2042195"/>
                </a:xfrm>
                <a:prstGeom prst="straightConnector1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 flipV="1">
                  <a:off x="2765066" y="1188851"/>
                  <a:ext cx="0" cy="2042195"/>
                </a:xfrm>
                <a:prstGeom prst="straightConnector1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 flipV="1">
                  <a:off x="2453767" y="1188851"/>
                  <a:ext cx="0" cy="2042195"/>
                </a:xfrm>
                <a:prstGeom prst="straightConnector1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 flipV="1">
                  <a:off x="3090844" y="1188851"/>
                  <a:ext cx="0" cy="2042195"/>
                </a:xfrm>
                <a:prstGeom prst="straightConnector1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 flipV="1">
                  <a:off x="3735159" y="1182036"/>
                  <a:ext cx="0" cy="2042195"/>
                </a:xfrm>
                <a:prstGeom prst="straightConnector1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 flipV="1">
                  <a:off x="3423861" y="1182036"/>
                  <a:ext cx="0" cy="2042195"/>
                </a:xfrm>
                <a:prstGeom prst="straightConnector1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4060937" y="1182036"/>
                  <a:ext cx="0" cy="2042195"/>
                </a:xfrm>
                <a:prstGeom prst="straightConnector1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1010451" y="3140499"/>
                      <a:ext cx="34336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oMath>
                        </m:oMathPara>
                      </a14:m>
                      <a:endParaRPr lang="en-US" sz="1600" dirty="0">
                        <a:latin typeface="Candara" panose="020E0502030303020204" pitchFamily="34" charset="0"/>
                        <a:ea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2" name="TextBox 2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0451" y="3140499"/>
                      <a:ext cx="343364" cy="338554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1646798" y="3135381"/>
                      <a:ext cx="34336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oMath>
                        </m:oMathPara>
                      </a14:m>
                      <a:endParaRPr lang="en-US" sz="1600" dirty="0">
                        <a:latin typeface="Candara" panose="020E0502030303020204" pitchFamily="34" charset="0"/>
                        <a:ea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3" name="TextBox 2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46798" y="3135381"/>
                      <a:ext cx="343364" cy="338554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2946897" y="3146413"/>
                      <a:ext cx="34336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7</m:t>
                            </m:r>
                          </m:oMath>
                        </m:oMathPara>
                      </a14:m>
                      <a:endParaRPr lang="en-US" sz="1600" dirty="0">
                        <a:latin typeface="Candara" panose="020E0502030303020204" pitchFamily="34" charset="0"/>
                        <a:ea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4" name="TextBox 2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46897" y="3146413"/>
                      <a:ext cx="343364" cy="338554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5" name="TextBox 24"/>
                <p:cNvSpPr txBox="1"/>
                <p:nvPr/>
              </p:nvSpPr>
              <p:spPr>
                <a:xfrm>
                  <a:off x="3293815" y="3141803"/>
                  <a:ext cx="2984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Candara" panose="020E0502030303020204" pitchFamily="34" charset="0"/>
                      <a:ea typeface="Cambria Math" panose="02040503050406030204" pitchFamily="18" charset="0"/>
                    </a:rPr>
                    <a:t>8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2289290" y="3127320"/>
                      <a:ext cx="34336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</m:t>
                            </m:r>
                          </m:oMath>
                        </m:oMathPara>
                      </a14:m>
                      <a:endParaRPr lang="en-US" sz="1600" dirty="0">
                        <a:latin typeface="Candara" panose="020E0502030303020204" pitchFamily="34" charset="0"/>
                        <a:ea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6" name="TextBox 2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89290" y="3127320"/>
                      <a:ext cx="343364" cy="33855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0" name="TextBox 29"/>
                <p:cNvSpPr txBox="1"/>
                <p:nvPr/>
              </p:nvSpPr>
              <p:spPr>
                <a:xfrm>
                  <a:off x="3612243" y="3163022"/>
                  <a:ext cx="2984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a-IR" sz="1600" dirty="0">
                      <a:latin typeface="Candara" panose="020E0502030303020204" pitchFamily="34" charset="0"/>
                      <a:ea typeface="Cambria Math" panose="02040503050406030204" pitchFamily="18" charset="0"/>
                    </a:rPr>
                    <a:t>9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/>
                    <p:cNvSpPr txBox="1"/>
                    <p:nvPr/>
                  </p:nvSpPr>
                  <p:spPr>
                    <a:xfrm>
                      <a:off x="2605445" y="3127320"/>
                      <a:ext cx="34336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oMath>
                        </m:oMathPara>
                      </a14:m>
                      <a:endParaRPr lang="en-US" sz="1600" dirty="0">
                        <a:latin typeface="Candara" panose="020E0502030303020204" pitchFamily="34" charset="0"/>
                        <a:ea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1" name="TextBox 3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05445" y="3127320"/>
                      <a:ext cx="343364" cy="33855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5" name="TextBox 34"/>
                <p:cNvSpPr txBox="1"/>
                <p:nvPr/>
              </p:nvSpPr>
              <p:spPr>
                <a:xfrm>
                  <a:off x="3994702" y="3113281"/>
                  <a:ext cx="58221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Candara" panose="020E0502030303020204" pitchFamily="34" charset="0"/>
                      <a:ea typeface="Cambria Math" panose="02040503050406030204" pitchFamily="18" charset="0"/>
                    </a:rPr>
                    <a:t>time</a:t>
                  </a:r>
                </a:p>
              </p:txBody>
            </p:sp>
            <p:grpSp>
              <p:nvGrpSpPr>
                <p:cNvPr id="52" name="Group 51"/>
                <p:cNvGrpSpPr/>
                <p:nvPr/>
              </p:nvGrpSpPr>
              <p:grpSpPr>
                <a:xfrm>
                  <a:off x="884051" y="1211745"/>
                  <a:ext cx="3204375" cy="429440"/>
                  <a:chOff x="3624023" y="1240236"/>
                  <a:chExt cx="3372790" cy="480234"/>
                </a:xfrm>
              </p:grpSpPr>
              <p:cxnSp>
                <p:nvCxnSpPr>
                  <p:cNvPr id="54" name="Elbow Connector 53"/>
                  <p:cNvCxnSpPr/>
                  <p:nvPr/>
                </p:nvCxnSpPr>
                <p:spPr>
                  <a:xfrm flipV="1">
                    <a:off x="3624023" y="1240236"/>
                    <a:ext cx="423991" cy="480234"/>
                  </a:xfrm>
                  <a:prstGeom prst="bentConnector3">
                    <a:avLst>
                      <a:gd name="adj1" fmla="val 65768"/>
                    </a:avLst>
                  </a:prstGeom>
                  <a:ln w="38100"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Elbow Connector 54"/>
                  <p:cNvCxnSpPr/>
                  <p:nvPr/>
                </p:nvCxnSpPr>
                <p:spPr>
                  <a:xfrm>
                    <a:off x="3990943" y="1240236"/>
                    <a:ext cx="3005870" cy="480234"/>
                  </a:xfrm>
                  <a:prstGeom prst="bentConnector3">
                    <a:avLst>
                      <a:gd name="adj1" fmla="val 42866"/>
                    </a:avLst>
                  </a:prstGeom>
                  <a:ln w="38100"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9" name="TextBox 78"/>
                    <p:cNvSpPr txBox="1"/>
                    <p:nvPr/>
                  </p:nvSpPr>
                  <p:spPr>
                    <a:xfrm>
                      <a:off x="705651" y="3130974"/>
                      <a:ext cx="34336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en-US" sz="1600" dirty="0">
                        <a:latin typeface="Candara" panose="020E0502030303020204" pitchFamily="34" charset="0"/>
                        <a:ea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9" name="TextBox 7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5651" y="3130974"/>
                      <a:ext cx="343364" cy="33855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2" name="TextBox 81"/>
                    <p:cNvSpPr txBox="1"/>
                    <p:nvPr/>
                  </p:nvSpPr>
                  <p:spPr>
                    <a:xfrm>
                      <a:off x="1286676" y="3147596"/>
                      <a:ext cx="34336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oMath>
                        </m:oMathPara>
                      </a14:m>
                      <a:endParaRPr lang="en-US" sz="1600" dirty="0">
                        <a:latin typeface="Candara" panose="020E0502030303020204" pitchFamily="34" charset="0"/>
                        <a:ea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82" name="TextBox 8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86676" y="3147596"/>
                      <a:ext cx="343364" cy="33855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3" name="TextBox 82"/>
                    <p:cNvSpPr txBox="1"/>
                    <p:nvPr/>
                  </p:nvSpPr>
                  <p:spPr>
                    <a:xfrm>
                      <a:off x="1943901" y="3138071"/>
                      <a:ext cx="34336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oMath>
                        </m:oMathPara>
                      </a14:m>
                      <a:endParaRPr lang="en-US" sz="1600" dirty="0">
                        <a:latin typeface="Candara" panose="020E0502030303020204" pitchFamily="34" charset="0"/>
                        <a:ea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83" name="TextBox 8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43901" y="3138071"/>
                      <a:ext cx="343364" cy="338554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115" name="TextBox 114"/>
            <p:cNvSpPr txBox="1"/>
            <p:nvPr/>
          </p:nvSpPr>
          <p:spPr>
            <a:xfrm>
              <a:off x="189715" y="3438523"/>
              <a:ext cx="44037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What If calculated timestamps are negative</a:t>
              </a:r>
            </a:p>
          </p:txBody>
        </p:sp>
      </p:grpSp>
      <p:sp>
        <p:nvSpPr>
          <p:cNvPr id="125" name="Freeform 124"/>
          <p:cNvSpPr/>
          <p:nvPr/>
        </p:nvSpPr>
        <p:spPr>
          <a:xfrm>
            <a:off x="3459270" y="4360298"/>
            <a:ext cx="626460" cy="1036117"/>
          </a:xfrm>
          <a:custGeom>
            <a:avLst/>
            <a:gdLst>
              <a:gd name="connsiteX0" fmla="*/ 908050 w 908050"/>
              <a:gd name="connsiteY0" fmla="*/ 64730 h 680680"/>
              <a:gd name="connsiteX1" fmla="*/ 762000 w 908050"/>
              <a:gd name="connsiteY1" fmla="*/ 1230 h 680680"/>
              <a:gd name="connsiteX2" fmla="*/ 577850 w 908050"/>
              <a:gd name="connsiteY2" fmla="*/ 39330 h 680680"/>
              <a:gd name="connsiteX3" fmla="*/ 298450 w 908050"/>
              <a:gd name="connsiteY3" fmla="*/ 223480 h 680680"/>
              <a:gd name="connsiteX4" fmla="*/ 0 w 908050"/>
              <a:gd name="connsiteY4" fmla="*/ 680680 h 680680"/>
              <a:gd name="connsiteX5" fmla="*/ 0 w 908050"/>
              <a:gd name="connsiteY5" fmla="*/ 680680 h 680680"/>
              <a:gd name="connsiteX6" fmla="*/ 0 w 908050"/>
              <a:gd name="connsiteY6" fmla="*/ 680680 h 680680"/>
              <a:gd name="connsiteX7" fmla="*/ 0 w 908050"/>
              <a:gd name="connsiteY7" fmla="*/ 680680 h 68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050" h="680680">
                <a:moveTo>
                  <a:pt x="908050" y="64730"/>
                </a:moveTo>
                <a:cubicBezTo>
                  <a:pt x="862541" y="35096"/>
                  <a:pt x="817033" y="5463"/>
                  <a:pt x="762000" y="1230"/>
                </a:cubicBezTo>
                <a:cubicBezTo>
                  <a:pt x="706967" y="-3003"/>
                  <a:pt x="655108" y="2288"/>
                  <a:pt x="577850" y="39330"/>
                </a:cubicBezTo>
                <a:cubicBezTo>
                  <a:pt x="500592" y="76372"/>
                  <a:pt x="394758" y="116588"/>
                  <a:pt x="298450" y="223480"/>
                </a:cubicBezTo>
                <a:cubicBezTo>
                  <a:pt x="202142" y="330372"/>
                  <a:pt x="0" y="680680"/>
                  <a:pt x="0" y="680680"/>
                </a:cubicBezTo>
                <a:lnTo>
                  <a:pt x="0" y="680680"/>
                </a:lnTo>
                <a:lnTo>
                  <a:pt x="0" y="680680"/>
                </a:lnTo>
                <a:lnTo>
                  <a:pt x="0" y="680680"/>
                </a:lnTo>
              </a:path>
            </a:pathLst>
          </a:custGeom>
          <a:noFill/>
          <a:ln w="19050">
            <a:solidFill>
              <a:srgbClr val="00206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/>
              <p:cNvSpPr txBox="1"/>
              <p:nvPr/>
            </p:nvSpPr>
            <p:spPr>
              <a:xfrm rot="20020402">
                <a:off x="3087369" y="4072207"/>
                <a:ext cx="983474" cy="4602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sup>
                      </m:sSubSup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rgbClr val="002060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126" name="TextBox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20402">
                <a:off x="3087369" y="4072207"/>
                <a:ext cx="983474" cy="46025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8" name="Straight Connector 127"/>
          <p:cNvCxnSpPr/>
          <p:nvPr/>
        </p:nvCxnSpPr>
        <p:spPr>
          <a:xfrm>
            <a:off x="3122107" y="5366919"/>
            <a:ext cx="0" cy="473839"/>
          </a:xfrm>
          <a:prstGeom prst="line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3445957" y="5370558"/>
            <a:ext cx="0" cy="473839"/>
          </a:xfrm>
          <a:prstGeom prst="line">
            <a:avLst/>
          </a:prstGeom>
          <a:ln w="28575">
            <a:solidFill>
              <a:srgbClr val="FF0000"/>
            </a:solidFill>
            <a:prstDash val="sysDash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Freeform 165"/>
          <p:cNvSpPr/>
          <p:nvPr/>
        </p:nvSpPr>
        <p:spPr>
          <a:xfrm>
            <a:off x="3101692" y="4388873"/>
            <a:ext cx="1641264" cy="973255"/>
          </a:xfrm>
          <a:custGeom>
            <a:avLst/>
            <a:gdLst>
              <a:gd name="connsiteX0" fmla="*/ 908050 w 908050"/>
              <a:gd name="connsiteY0" fmla="*/ 64730 h 680680"/>
              <a:gd name="connsiteX1" fmla="*/ 762000 w 908050"/>
              <a:gd name="connsiteY1" fmla="*/ 1230 h 680680"/>
              <a:gd name="connsiteX2" fmla="*/ 577850 w 908050"/>
              <a:gd name="connsiteY2" fmla="*/ 39330 h 680680"/>
              <a:gd name="connsiteX3" fmla="*/ 298450 w 908050"/>
              <a:gd name="connsiteY3" fmla="*/ 223480 h 680680"/>
              <a:gd name="connsiteX4" fmla="*/ 0 w 908050"/>
              <a:gd name="connsiteY4" fmla="*/ 680680 h 680680"/>
              <a:gd name="connsiteX5" fmla="*/ 0 w 908050"/>
              <a:gd name="connsiteY5" fmla="*/ 680680 h 680680"/>
              <a:gd name="connsiteX6" fmla="*/ 0 w 908050"/>
              <a:gd name="connsiteY6" fmla="*/ 680680 h 680680"/>
              <a:gd name="connsiteX7" fmla="*/ 0 w 908050"/>
              <a:gd name="connsiteY7" fmla="*/ 680680 h 68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050" h="680680">
                <a:moveTo>
                  <a:pt x="908050" y="64730"/>
                </a:moveTo>
                <a:cubicBezTo>
                  <a:pt x="862541" y="35096"/>
                  <a:pt x="817033" y="5463"/>
                  <a:pt x="762000" y="1230"/>
                </a:cubicBezTo>
                <a:cubicBezTo>
                  <a:pt x="706967" y="-3003"/>
                  <a:pt x="655108" y="2288"/>
                  <a:pt x="577850" y="39330"/>
                </a:cubicBezTo>
                <a:cubicBezTo>
                  <a:pt x="500592" y="76372"/>
                  <a:pt x="394758" y="116588"/>
                  <a:pt x="298450" y="223480"/>
                </a:cubicBezTo>
                <a:cubicBezTo>
                  <a:pt x="202142" y="330372"/>
                  <a:pt x="0" y="680680"/>
                  <a:pt x="0" y="680680"/>
                </a:cubicBezTo>
                <a:lnTo>
                  <a:pt x="0" y="680680"/>
                </a:lnTo>
                <a:lnTo>
                  <a:pt x="0" y="680680"/>
                </a:lnTo>
                <a:lnTo>
                  <a:pt x="0" y="680680"/>
                </a:lnTo>
              </a:path>
            </a:pathLst>
          </a:custGeom>
          <a:noFill/>
          <a:ln w="19050">
            <a:solidFill>
              <a:srgbClr val="00206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/>
              <p:cNvSpPr txBox="1"/>
              <p:nvPr/>
            </p:nvSpPr>
            <p:spPr>
              <a:xfrm rot="20020402">
                <a:off x="3497003" y="3914013"/>
                <a:ext cx="1929651" cy="4602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sup>
                      </m:sSubSup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000" dirty="0">
                  <a:solidFill>
                    <a:srgbClr val="002060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167" name="TextBox 1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20402">
                <a:off x="3497003" y="3914013"/>
                <a:ext cx="1929651" cy="46025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0" name="Straight Arrow Connector 169"/>
          <p:cNvCxnSpPr/>
          <p:nvPr/>
        </p:nvCxnSpPr>
        <p:spPr>
          <a:xfrm flipV="1">
            <a:off x="2204430" y="5843646"/>
            <a:ext cx="3687405" cy="7983"/>
          </a:xfrm>
          <a:prstGeom prst="straightConnector1">
            <a:avLst/>
          </a:prstGeom>
          <a:ln w="28575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2354252" y="6488668"/>
            <a:ext cx="322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What if calculated falling&lt;rising</a:t>
            </a:r>
          </a:p>
        </p:txBody>
      </p:sp>
      <p:grpSp>
        <p:nvGrpSpPr>
          <p:cNvPr id="266" name="Group 265"/>
          <p:cNvGrpSpPr/>
          <p:nvPr/>
        </p:nvGrpSpPr>
        <p:grpSpPr>
          <a:xfrm>
            <a:off x="7016461" y="4030705"/>
            <a:ext cx="4873450" cy="2827295"/>
            <a:chOff x="56861" y="3682194"/>
            <a:chExt cx="4873450" cy="2827295"/>
          </a:xfrm>
        </p:grpSpPr>
        <p:grpSp>
          <p:nvGrpSpPr>
            <p:cNvPr id="205" name="Group 204"/>
            <p:cNvGrpSpPr/>
            <p:nvPr/>
          </p:nvGrpSpPr>
          <p:grpSpPr>
            <a:xfrm>
              <a:off x="56861" y="3682194"/>
              <a:ext cx="4873450" cy="2827295"/>
              <a:chOff x="250825" y="980560"/>
              <a:chExt cx="4873450" cy="2827295"/>
            </a:xfrm>
          </p:grpSpPr>
          <p:grpSp>
            <p:nvGrpSpPr>
              <p:cNvPr id="206" name="Group 205"/>
              <p:cNvGrpSpPr/>
              <p:nvPr/>
            </p:nvGrpSpPr>
            <p:grpSpPr>
              <a:xfrm>
                <a:off x="461418" y="980560"/>
                <a:ext cx="4115495" cy="2521016"/>
                <a:chOff x="461418" y="980560"/>
                <a:chExt cx="4115495" cy="252101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8" name="TextBox 207"/>
                    <p:cNvSpPr txBox="1"/>
                    <p:nvPr/>
                  </p:nvSpPr>
                  <p:spPr>
                    <a:xfrm>
                      <a:off x="4097422" y="1217296"/>
                      <a:ext cx="425694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oMath>
                        </m:oMathPara>
                      </a14:m>
                      <a:endParaRPr lang="en-US" sz="2000" dirty="0">
                        <a:latin typeface="Candara" panose="020E0502030303020204" pitchFamily="34" charset="0"/>
                        <a:ea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08" name="TextBox 20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097422" y="1217296"/>
                      <a:ext cx="425694" cy="400110"/>
                    </a:xfrm>
                    <a:prstGeom prst="rect">
                      <a:avLst/>
                    </a:prstGeom>
                    <a:blipFill>
                      <a:blip r:embed="rId26"/>
                      <a:stretch>
                        <a:fillRect b="-1846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9" name="TextBox 208"/>
                    <p:cNvSpPr txBox="1"/>
                    <p:nvPr/>
                  </p:nvSpPr>
                  <p:spPr>
                    <a:xfrm>
                      <a:off x="3405039" y="2028426"/>
                      <a:ext cx="1031500" cy="42203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⋄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oMath>
                        </m:oMathPara>
                      </a14:m>
                      <a:endParaRPr lang="en-US" sz="2000" dirty="0">
                        <a:latin typeface="Candara" panose="020E0502030303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09" name="TextBox 20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05039" y="2028426"/>
                      <a:ext cx="1031500" cy="422039"/>
                    </a:xfrm>
                    <a:prstGeom prst="rect">
                      <a:avLst/>
                    </a:prstGeom>
                    <a:blipFill>
                      <a:blip r:embed="rId27"/>
                      <a:stretch>
                        <a:fillRect b="-1014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10" name="Group 209"/>
                <p:cNvGrpSpPr/>
                <p:nvPr/>
              </p:nvGrpSpPr>
              <p:grpSpPr>
                <a:xfrm>
                  <a:off x="461418" y="980560"/>
                  <a:ext cx="4115495" cy="2521016"/>
                  <a:chOff x="461418" y="980560"/>
                  <a:chExt cx="4115495" cy="2521016"/>
                </a:xfrm>
              </p:grpSpPr>
              <p:grpSp>
                <p:nvGrpSpPr>
                  <p:cNvPr id="211" name="Group 210"/>
                  <p:cNvGrpSpPr/>
                  <p:nvPr/>
                </p:nvGrpSpPr>
                <p:grpSpPr>
                  <a:xfrm>
                    <a:off x="461418" y="980560"/>
                    <a:ext cx="4056146" cy="2224172"/>
                    <a:chOff x="3339199" y="455927"/>
                    <a:chExt cx="4269331" cy="2487247"/>
                  </a:xfrm>
                </p:grpSpPr>
                <p:cxnSp>
                  <p:nvCxnSpPr>
                    <p:cNvPr id="236" name="Straight Arrow Connector 235"/>
                    <p:cNvCxnSpPr/>
                    <p:nvPr/>
                  </p:nvCxnSpPr>
                  <p:spPr>
                    <a:xfrm flipV="1">
                      <a:off x="3779147" y="455927"/>
                      <a:ext cx="0" cy="2487247"/>
                    </a:xfrm>
                    <a:prstGeom prst="straightConnector1">
                      <a:avLst/>
                    </a:prstGeom>
                    <a:ln w="28575">
                      <a:solidFill>
                        <a:srgbClr val="0070C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Straight Arrow Connector 236"/>
                    <p:cNvCxnSpPr/>
                    <p:nvPr/>
                  </p:nvCxnSpPr>
                  <p:spPr>
                    <a:xfrm flipV="1">
                      <a:off x="3339199" y="2918865"/>
                      <a:ext cx="4269331" cy="8927"/>
                    </a:xfrm>
                    <a:prstGeom prst="straightConnector1">
                      <a:avLst/>
                    </a:prstGeom>
                    <a:ln w="28575">
                      <a:solidFill>
                        <a:srgbClr val="0070C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12" name="Straight Arrow Connector 211"/>
                  <p:cNvCxnSpPr/>
                  <p:nvPr/>
                </p:nvCxnSpPr>
                <p:spPr>
                  <a:xfrm flipV="1">
                    <a:off x="1157897" y="1209293"/>
                    <a:ext cx="0" cy="2042195"/>
                  </a:xfrm>
                  <a:prstGeom prst="straightConnector1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" name="Straight Arrow Connector 212"/>
                  <p:cNvCxnSpPr/>
                  <p:nvPr/>
                </p:nvCxnSpPr>
                <p:spPr>
                  <a:xfrm flipV="1">
                    <a:off x="1469195" y="1195664"/>
                    <a:ext cx="0" cy="2042195"/>
                  </a:xfrm>
                  <a:prstGeom prst="straightConnector1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Straight Arrow Connector 213"/>
                  <p:cNvCxnSpPr/>
                  <p:nvPr/>
                </p:nvCxnSpPr>
                <p:spPr>
                  <a:xfrm flipV="1">
                    <a:off x="1794973" y="1195664"/>
                    <a:ext cx="0" cy="2042195"/>
                  </a:xfrm>
                  <a:prstGeom prst="straightConnector1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" name="Straight Arrow Connector 214"/>
                  <p:cNvCxnSpPr/>
                  <p:nvPr/>
                </p:nvCxnSpPr>
                <p:spPr>
                  <a:xfrm flipV="1">
                    <a:off x="2127990" y="1202479"/>
                    <a:ext cx="0" cy="2042195"/>
                  </a:xfrm>
                  <a:prstGeom prst="straightConnector1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" name="Straight Arrow Connector 215"/>
                  <p:cNvCxnSpPr/>
                  <p:nvPr/>
                </p:nvCxnSpPr>
                <p:spPr>
                  <a:xfrm flipV="1">
                    <a:off x="2765066" y="1188851"/>
                    <a:ext cx="0" cy="2042195"/>
                  </a:xfrm>
                  <a:prstGeom prst="straightConnector1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" name="Straight Arrow Connector 216"/>
                  <p:cNvCxnSpPr/>
                  <p:nvPr/>
                </p:nvCxnSpPr>
                <p:spPr>
                  <a:xfrm flipV="1">
                    <a:off x="2453767" y="1188851"/>
                    <a:ext cx="0" cy="2042195"/>
                  </a:xfrm>
                  <a:prstGeom prst="straightConnector1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8" name="Straight Arrow Connector 217"/>
                  <p:cNvCxnSpPr/>
                  <p:nvPr/>
                </p:nvCxnSpPr>
                <p:spPr>
                  <a:xfrm flipV="1">
                    <a:off x="3090844" y="1188851"/>
                    <a:ext cx="0" cy="2042195"/>
                  </a:xfrm>
                  <a:prstGeom prst="straightConnector1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" name="Straight Arrow Connector 218"/>
                  <p:cNvCxnSpPr/>
                  <p:nvPr/>
                </p:nvCxnSpPr>
                <p:spPr>
                  <a:xfrm flipV="1">
                    <a:off x="3735159" y="1182036"/>
                    <a:ext cx="0" cy="2042195"/>
                  </a:xfrm>
                  <a:prstGeom prst="straightConnector1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" name="Straight Arrow Connector 219"/>
                  <p:cNvCxnSpPr/>
                  <p:nvPr/>
                </p:nvCxnSpPr>
                <p:spPr>
                  <a:xfrm flipV="1">
                    <a:off x="3423861" y="1182036"/>
                    <a:ext cx="0" cy="2042195"/>
                  </a:xfrm>
                  <a:prstGeom prst="straightConnector1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" name="Straight Arrow Connector 220"/>
                  <p:cNvCxnSpPr/>
                  <p:nvPr/>
                </p:nvCxnSpPr>
                <p:spPr>
                  <a:xfrm flipV="1">
                    <a:off x="4060937" y="1182036"/>
                    <a:ext cx="0" cy="2042195"/>
                  </a:xfrm>
                  <a:prstGeom prst="straightConnector1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2" name="TextBox 221"/>
                      <p:cNvSpPr txBox="1"/>
                      <p:nvPr/>
                    </p:nvSpPr>
                    <p:spPr>
                      <a:xfrm>
                        <a:off x="1010451" y="3140499"/>
                        <a:ext cx="343364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oMath>
                          </m:oMathPara>
                        </a14:m>
                        <a:endParaRPr lang="en-US" sz="1600" dirty="0">
                          <a:latin typeface="Candara" panose="020E0502030303020204" pitchFamily="34" charset="0"/>
                          <a:ea typeface="Cambria Math" panose="020405030504060302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22" name="TextBox 22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10451" y="3140499"/>
                        <a:ext cx="343364" cy="338554"/>
                      </a:xfrm>
                      <a:prstGeom prst="rect">
                        <a:avLst/>
                      </a:prstGeom>
                      <a:blipFill>
                        <a:blip r:embed="rId2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3" name="TextBox 222"/>
                      <p:cNvSpPr txBox="1"/>
                      <p:nvPr/>
                    </p:nvSpPr>
                    <p:spPr>
                      <a:xfrm>
                        <a:off x="1646798" y="3135381"/>
                        <a:ext cx="343364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oMath>
                          </m:oMathPara>
                        </a14:m>
                        <a:endParaRPr lang="en-US" sz="1600" dirty="0">
                          <a:latin typeface="Candara" panose="020E0502030303020204" pitchFamily="34" charset="0"/>
                          <a:ea typeface="Cambria Math" panose="020405030504060302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23" name="TextBox 222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646798" y="3135381"/>
                        <a:ext cx="343364" cy="338554"/>
                      </a:xfrm>
                      <a:prstGeom prst="rect">
                        <a:avLst/>
                      </a:prstGeom>
                      <a:blipFill>
                        <a:blip r:embed="rId2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4" name="TextBox 223"/>
                      <p:cNvSpPr txBox="1"/>
                      <p:nvPr/>
                    </p:nvSpPr>
                    <p:spPr>
                      <a:xfrm>
                        <a:off x="2946897" y="3146413"/>
                        <a:ext cx="343364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</m:oMath>
                          </m:oMathPara>
                        </a14:m>
                        <a:endParaRPr lang="en-US" sz="1600" dirty="0">
                          <a:latin typeface="Candara" panose="020E0502030303020204" pitchFamily="34" charset="0"/>
                          <a:ea typeface="Cambria Math" panose="020405030504060302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24" name="TextBox 223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946897" y="3146413"/>
                        <a:ext cx="343364" cy="338554"/>
                      </a:xfrm>
                      <a:prstGeom prst="rect">
                        <a:avLst/>
                      </a:prstGeom>
                      <a:blipFill>
                        <a:blip r:embed="rId3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25" name="TextBox 224"/>
                  <p:cNvSpPr txBox="1"/>
                  <p:nvPr/>
                </p:nvSpPr>
                <p:spPr>
                  <a:xfrm>
                    <a:off x="3293815" y="3141803"/>
                    <a:ext cx="298480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latin typeface="Candara" panose="020E0502030303020204" pitchFamily="34" charset="0"/>
                        <a:ea typeface="Cambria Math" panose="02040503050406030204" pitchFamily="18" charset="0"/>
                      </a:rPr>
                      <a:t>8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6" name="TextBox 225"/>
                      <p:cNvSpPr txBox="1"/>
                      <p:nvPr/>
                    </p:nvSpPr>
                    <p:spPr>
                      <a:xfrm>
                        <a:off x="2289290" y="3127320"/>
                        <a:ext cx="343364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oMath>
                          </m:oMathPara>
                        </a14:m>
                        <a:endParaRPr lang="en-US" sz="1600" dirty="0">
                          <a:latin typeface="Candara" panose="020E0502030303020204" pitchFamily="34" charset="0"/>
                          <a:ea typeface="Cambria Math" panose="020405030504060302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26" name="TextBox 22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289290" y="3127320"/>
                        <a:ext cx="343364" cy="338554"/>
                      </a:xfrm>
                      <a:prstGeom prst="rect">
                        <a:avLst/>
                      </a:prstGeom>
                      <a:blipFill>
                        <a:blip r:embed="rId3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27" name="TextBox 226"/>
                  <p:cNvSpPr txBox="1"/>
                  <p:nvPr/>
                </p:nvSpPr>
                <p:spPr>
                  <a:xfrm>
                    <a:off x="3612243" y="3163022"/>
                    <a:ext cx="298480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a-IR" sz="1600" dirty="0">
                        <a:latin typeface="Candara" panose="020E0502030303020204" pitchFamily="34" charset="0"/>
                        <a:ea typeface="Cambria Math" panose="02040503050406030204" pitchFamily="18" charset="0"/>
                      </a:rPr>
                      <a:t>9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8" name="TextBox 227"/>
                      <p:cNvSpPr txBox="1"/>
                      <p:nvPr/>
                    </p:nvSpPr>
                    <p:spPr>
                      <a:xfrm>
                        <a:off x="2605445" y="3127320"/>
                        <a:ext cx="343364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oMath>
                          </m:oMathPara>
                        </a14:m>
                        <a:endParaRPr lang="en-US" sz="1600" dirty="0">
                          <a:latin typeface="Candara" panose="020E0502030303020204" pitchFamily="34" charset="0"/>
                          <a:ea typeface="Cambria Math" panose="020405030504060302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28" name="TextBox 227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05445" y="3127320"/>
                        <a:ext cx="343364" cy="338554"/>
                      </a:xfrm>
                      <a:prstGeom prst="rect">
                        <a:avLst/>
                      </a:prstGeom>
                      <a:blipFill>
                        <a:blip r:embed="rId3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29" name="TextBox 228"/>
                  <p:cNvSpPr txBox="1"/>
                  <p:nvPr/>
                </p:nvSpPr>
                <p:spPr>
                  <a:xfrm>
                    <a:off x="3994702" y="3113281"/>
                    <a:ext cx="582211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latin typeface="Candara" panose="020E0502030303020204" pitchFamily="34" charset="0"/>
                        <a:ea typeface="Cambria Math" panose="02040503050406030204" pitchFamily="18" charset="0"/>
                      </a:rPr>
                      <a:t>time</a:t>
                    </a:r>
                  </a:p>
                </p:txBody>
              </p:sp>
              <p:grpSp>
                <p:nvGrpSpPr>
                  <p:cNvPr id="230" name="Group 229"/>
                  <p:cNvGrpSpPr/>
                  <p:nvPr/>
                </p:nvGrpSpPr>
                <p:grpSpPr>
                  <a:xfrm>
                    <a:off x="894298" y="1211745"/>
                    <a:ext cx="2712031" cy="429440"/>
                    <a:chOff x="3634824" y="1240236"/>
                    <a:chExt cx="2854577" cy="480234"/>
                  </a:xfrm>
                </p:grpSpPr>
                <p:cxnSp>
                  <p:nvCxnSpPr>
                    <p:cNvPr id="234" name="Elbow Connector 233"/>
                    <p:cNvCxnSpPr/>
                    <p:nvPr/>
                  </p:nvCxnSpPr>
                  <p:spPr>
                    <a:xfrm flipV="1">
                      <a:off x="5738275" y="1240236"/>
                      <a:ext cx="751126" cy="480234"/>
                    </a:xfrm>
                    <a:prstGeom prst="bentConnector3">
                      <a:avLst>
                        <a:gd name="adj1" fmla="val 29888"/>
                      </a:avLst>
                    </a:prstGeom>
                    <a:ln w="3810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5" name="Elbow Connector 234"/>
                    <p:cNvCxnSpPr/>
                    <p:nvPr/>
                  </p:nvCxnSpPr>
                  <p:spPr>
                    <a:xfrm>
                      <a:off x="3634824" y="1240236"/>
                      <a:ext cx="2258380" cy="480234"/>
                    </a:xfrm>
                    <a:prstGeom prst="bentConnector3">
                      <a:avLst>
                        <a:gd name="adj1" fmla="val 87498"/>
                      </a:avLst>
                    </a:prstGeom>
                    <a:ln w="3810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1" name="TextBox 230"/>
                      <p:cNvSpPr txBox="1"/>
                      <p:nvPr/>
                    </p:nvSpPr>
                    <p:spPr>
                      <a:xfrm>
                        <a:off x="705651" y="3130974"/>
                        <a:ext cx="343364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oMath>
                          </m:oMathPara>
                        </a14:m>
                        <a:endParaRPr lang="en-US" sz="1600" dirty="0">
                          <a:latin typeface="Candara" panose="020E0502030303020204" pitchFamily="34" charset="0"/>
                          <a:ea typeface="Cambria Math" panose="020405030504060302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31" name="TextBox 230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5651" y="3130974"/>
                        <a:ext cx="343364" cy="338554"/>
                      </a:xfrm>
                      <a:prstGeom prst="rect">
                        <a:avLst/>
                      </a:prstGeom>
                      <a:blipFill>
                        <a:blip r:embed="rId3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2" name="TextBox 231"/>
                      <p:cNvSpPr txBox="1"/>
                      <p:nvPr/>
                    </p:nvSpPr>
                    <p:spPr>
                      <a:xfrm>
                        <a:off x="1286676" y="3147596"/>
                        <a:ext cx="343364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oMath>
                          </m:oMathPara>
                        </a14:m>
                        <a:endParaRPr lang="en-US" sz="1600" dirty="0">
                          <a:latin typeface="Candara" panose="020E0502030303020204" pitchFamily="34" charset="0"/>
                          <a:ea typeface="Cambria Math" panose="020405030504060302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32" name="TextBox 23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286676" y="3147596"/>
                        <a:ext cx="343364" cy="338554"/>
                      </a:xfrm>
                      <a:prstGeom prst="rect">
                        <a:avLst/>
                      </a:prstGeom>
                      <a:blipFill>
                        <a:blip r:embed="rId3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3" name="TextBox 232"/>
                      <p:cNvSpPr txBox="1"/>
                      <p:nvPr/>
                    </p:nvSpPr>
                    <p:spPr>
                      <a:xfrm>
                        <a:off x="1943901" y="3138071"/>
                        <a:ext cx="343364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oMath>
                          </m:oMathPara>
                        </a14:m>
                        <a:endParaRPr lang="en-US" sz="1600" dirty="0">
                          <a:latin typeface="Candara" panose="020E0502030303020204" pitchFamily="34" charset="0"/>
                          <a:ea typeface="Cambria Math" panose="020405030504060302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33" name="TextBox 232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943901" y="3138071"/>
                        <a:ext cx="343364" cy="338554"/>
                      </a:xfrm>
                      <a:prstGeom prst="rect">
                        <a:avLst/>
                      </a:prstGeom>
                      <a:blipFill>
                        <a:blip r:embed="rId3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sp>
            <p:nvSpPr>
              <p:cNvPr id="207" name="TextBox 206"/>
              <p:cNvSpPr txBox="1"/>
              <p:nvPr/>
            </p:nvSpPr>
            <p:spPr>
              <a:xfrm>
                <a:off x="250825" y="3438523"/>
                <a:ext cx="4873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ndara" panose="020E0502030303020204" pitchFamily="34" charset="0"/>
                  </a:rPr>
                  <a:t>If the new rising is in the range of previous pulse</a:t>
                </a:r>
              </a:p>
            </p:txBody>
          </p:sp>
        </p:grpSp>
        <p:cxnSp>
          <p:nvCxnSpPr>
            <p:cNvPr id="253" name="Elbow Connector 252"/>
            <p:cNvCxnSpPr/>
            <p:nvPr/>
          </p:nvCxnSpPr>
          <p:spPr>
            <a:xfrm>
              <a:off x="3267729" y="3913379"/>
              <a:ext cx="683656" cy="429440"/>
            </a:xfrm>
            <a:prstGeom prst="bentConnector3">
              <a:avLst>
                <a:gd name="adj1" fmla="val 87498"/>
              </a:avLst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4" name="Elbow Connector 253"/>
          <p:cNvCxnSpPr/>
          <p:nvPr/>
        </p:nvCxnSpPr>
        <p:spPr>
          <a:xfrm>
            <a:off x="7682138" y="5114949"/>
            <a:ext cx="3455486" cy="429440"/>
          </a:xfrm>
          <a:prstGeom prst="bentConnector3">
            <a:avLst>
              <a:gd name="adj1" fmla="val 44647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Freeform 255"/>
          <p:cNvSpPr/>
          <p:nvPr/>
        </p:nvSpPr>
        <p:spPr>
          <a:xfrm>
            <a:off x="8902701" y="4236756"/>
            <a:ext cx="939589" cy="899655"/>
          </a:xfrm>
          <a:custGeom>
            <a:avLst/>
            <a:gdLst>
              <a:gd name="connsiteX0" fmla="*/ 908050 w 908050"/>
              <a:gd name="connsiteY0" fmla="*/ 64730 h 680680"/>
              <a:gd name="connsiteX1" fmla="*/ 762000 w 908050"/>
              <a:gd name="connsiteY1" fmla="*/ 1230 h 680680"/>
              <a:gd name="connsiteX2" fmla="*/ 577850 w 908050"/>
              <a:gd name="connsiteY2" fmla="*/ 39330 h 680680"/>
              <a:gd name="connsiteX3" fmla="*/ 298450 w 908050"/>
              <a:gd name="connsiteY3" fmla="*/ 223480 h 680680"/>
              <a:gd name="connsiteX4" fmla="*/ 0 w 908050"/>
              <a:gd name="connsiteY4" fmla="*/ 680680 h 680680"/>
              <a:gd name="connsiteX5" fmla="*/ 0 w 908050"/>
              <a:gd name="connsiteY5" fmla="*/ 680680 h 680680"/>
              <a:gd name="connsiteX6" fmla="*/ 0 w 908050"/>
              <a:gd name="connsiteY6" fmla="*/ 680680 h 680680"/>
              <a:gd name="connsiteX7" fmla="*/ 0 w 908050"/>
              <a:gd name="connsiteY7" fmla="*/ 680680 h 68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050" h="680680">
                <a:moveTo>
                  <a:pt x="908050" y="64730"/>
                </a:moveTo>
                <a:cubicBezTo>
                  <a:pt x="862541" y="35096"/>
                  <a:pt x="817033" y="5463"/>
                  <a:pt x="762000" y="1230"/>
                </a:cubicBezTo>
                <a:cubicBezTo>
                  <a:pt x="706967" y="-3003"/>
                  <a:pt x="655108" y="2288"/>
                  <a:pt x="577850" y="39330"/>
                </a:cubicBezTo>
                <a:cubicBezTo>
                  <a:pt x="500592" y="76372"/>
                  <a:pt x="394758" y="116588"/>
                  <a:pt x="298450" y="223480"/>
                </a:cubicBezTo>
                <a:cubicBezTo>
                  <a:pt x="202142" y="330372"/>
                  <a:pt x="0" y="680680"/>
                  <a:pt x="0" y="680680"/>
                </a:cubicBezTo>
                <a:lnTo>
                  <a:pt x="0" y="680680"/>
                </a:lnTo>
                <a:lnTo>
                  <a:pt x="0" y="680680"/>
                </a:lnTo>
                <a:lnTo>
                  <a:pt x="0" y="680680"/>
                </a:lnTo>
              </a:path>
            </a:pathLst>
          </a:custGeom>
          <a:noFill/>
          <a:ln w="19050">
            <a:solidFill>
              <a:srgbClr val="00206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7" name="TextBox 256"/>
              <p:cNvSpPr txBox="1"/>
              <p:nvPr/>
            </p:nvSpPr>
            <p:spPr>
              <a:xfrm rot="20020402">
                <a:off x="7869262" y="4219629"/>
                <a:ext cx="1929651" cy="4602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sup>
                      </m:sSubSup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000" dirty="0">
                  <a:solidFill>
                    <a:srgbClr val="002060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257" name="TextBox 2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20402">
                <a:off x="7869262" y="4219629"/>
                <a:ext cx="1929651" cy="460254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8" name="Straight Connector 257"/>
          <p:cNvCxnSpPr/>
          <p:nvPr/>
        </p:nvCxnSpPr>
        <p:spPr>
          <a:xfrm>
            <a:off x="8885016" y="5081916"/>
            <a:ext cx="0" cy="473839"/>
          </a:xfrm>
          <a:prstGeom prst="line">
            <a:avLst/>
          </a:prstGeom>
          <a:ln w="28575">
            <a:solidFill>
              <a:srgbClr val="FF0000"/>
            </a:solidFill>
            <a:prstDash val="sysDash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1" name="TextBox 260"/>
              <p:cNvSpPr txBox="1"/>
              <p:nvPr/>
            </p:nvSpPr>
            <p:spPr>
              <a:xfrm rot="20020402">
                <a:off x="10680750" y="4055053"/>
                <a:ext cx="1618583" cy="4602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sup>
                      </m:sSubSup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rgbClr val="002060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261" name="TextBox 2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20402">
                <a:off x="10680750" y="4055053"/>
                <a:ext cx="1618583" cy="460254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2" name="Freeform 261"/>
          <p:cNvSpPr/>
          <p:nvPr/>
        </p:nvSpPr>
        <p:spPr>
          <a:xfrm>
            <a:off x="10160001" y="4326487"/>
            <a:ext cx="682414" cy="733723"/>
          </a:xfrm>
          <a:custGeom>
            <a:avLst/>
            <a:gdLst>
              <a:gd name="connsiteX0" fmla="*/ 908050 w 908050"/>
              <a:gd name="connsiteY0" fmla="*/ 64730 h 680680"/>
              <a:gd name="connsiteX1" fmla="*/ 762000 w 908050"/>
              <a:gd name="connsiteY1" fmla="*/ 1230 h 680680"/>
              <a:gd name="connsiteX2" fmla="*/ 577850 w 908050"/>
              <a:gd name="connsiteY2" fmla="*/ 39330 h 680680"/>
              <a:gd name="connsiteX3" fmla="*/ 298450 w 908050"/>
              <a:gd name="connsiteY3" fmla="*/ 223480 h 680680"/>
              <a:gd name="connsiteX4" fmla="*/ 0 w 908050"/>
              <a:gd name="connsiteY4" fmla="*/ 680680 h 680680"/>
              <a:gd name="connsiteX5" fmla="*/ 0 w 908050"/>
              <a:gd name="connsiteY5" fmla="*/ 680680 h 680680"/>
              <a:gd name="connsiteX6" fmla="*/ 0 w 908050"/>
              <a:gd name="connsiteY6" fmla="*/ 680680 h 680680"/>
              <a:gd name="connsiteX7" fmla="*/ 0 w 908050"/>
              <a:gd name="connsiteY7" fmla="*/ 680680 h 68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050" h="680680">
                <a:moveTo>
                  <a:pt x="908050" y="64730"/>
                </a:moveTo>
                <a:cubicBezTo>
                  <a:pt x="862541" y="35096"/>
                  <a:pt x="817033" y="5463"/>
                  <a:pt x="762000" y="1230"/>
                </a:cubicBezTo>
                <a:cubicBezTo>
                  <a:pt x="706967" y="-3003"/>
                  <a:pt x="655108" y="2288"/>
                  <a:pt x="577850" y="39330"/>
                </a:cubicBezTo>
                <a:cubicBezTo>
                  <a:pt x="500592" y="76372"/>
                  <a:pt x="394758" y="116588"/>
                  <a:pt x="298450" y="223480"/>
                </a:cubicBezTo>
                <a:cubicBezTo>
                  <a:pt x="202142" y="330372"/>
                  <a:pt x="0" y="680680"/>
                  <a:pt x="0" y="680680"/>
                </a:cubicBezTo>
                <a:lnTo>
                  <a:pt x="0" y="680680"/>
                </a:lnTo>
                <a:lnTo>
                  <a:pt x="0" y="680680"/>
                </a:lnTo>
                <a:lnTo>
                  <a:pt x="0" y="680680"/>
                </a:lnTo>
              </a:path>
            </a:pathLst>
          </a:custGeom>
          <a:noFill/>
          <a:ln w="19050">
            <a:solidFill>
              <a:srgbClr val="00206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latin typeface="Candara" panose="020E0502030303020204" pitchFamily="34" charset="0"/>
            </a:endParaRPr>
          </a:p>
        </p:txBody>
      </p:sp>
      <p:cxnSp>
        <p:nvCxnSpPr>
          <p:cNvPr id="263" name="Straight Connector 262"/>
          <p:cNvCxnSpPr/>
          <p:nvPr/>
        </p:nvCxnSpPr>
        <p:spPr>
          <a:xfrm>
            <a:off x="10199466" y="5078277"/>
            <a:ext cx="0" cy="473839"/>
          </a:xfrm>
          <a:prstGeom prst="line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Freeform 263"/>
          <p:cNvSpPr/>
          <p:nvPr/>
        </p:nvSpPr>
        <p:spPr>
          <a:xfrm>
            <a:off x="9220200" y="4552210"/>
            <a:ext cx="317501" cy="482600"/>
          </a:xfrm>
          <a:custGeom>
            <a:avLst/>
            <a:gdLst>
              <a:gd name="connsiteX0" fmla="*/ 908050 w 908050"/>
              <a:gd name="connsiteY0" fmla="*/ 64730 h 680680"/>
              <a:gd name="connsiteX1" fmla="*/ 762000 w 908050"/>
              <a:gd name="connsiteY1" fmla="*/ 1230 h 680680"/>
              <a:gd name="connsiteX2" fmla="*/ 577850 w 908050"/>
              <a:gd name="connsiteY2" fmla="*/ 39330 h 680680"/>
              <a:gd name="connsiteX3" fmla="*/ 298450 w 908050"/>
              <a:gd name="connsiteY3" fmla="*/ 223480 h 680680"/>
              <a:gd name="connsiteX4" fmla="*/ 0 w 908050"/>
              <a:gd name="connsiteY4" fmla="*/ 680680 h 680680"/>
              <a:gd name="connsiteX5" fmla="*/ 0 w 908050"/>
              <a:gd name="connsiteY5" fmla="*/ 680680 h 680680"/>
              <a:gd name="connsiteX6" fmla="*/ 0 w 908050"/>
              <a:gd name="connsiteY6" fmla="*/ 680680 h 680680"/>
              <a:gd name="connsiteX7" fmla="*/ 0 w 908050"/>
              <a:gd name="connsiteY7" fmla="*/ 680680 h 68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050" h="680680">
                <a:moveTo>
                  <a:pt x="908050" y="64730"/>
                </a:moveTo>
                <a:cubicBezTo>
                  <a:pt x="862541" y="35096"/>
                  <a:pt x="817033" y="5463"/>
                  <a:pt x="762000" y="1230"/>
                </a:cubicBezTo>
                <a:cubicBezTo>
                  <a:pt x="706967" y="-3003"/>
                  <a:pt x="655108" y="2288"/>
                  <a:pt x="577850" y="39330"/>
                </a:cubicBezTo>
                <a:cubicBezTo>
                  <a:pt x="500592" y="76372"/>
                  <a:pt x="394758" y="116588"/>
                  <a:pt x="298450" y="223480"/>
                </a:cubicBezTo>
                <a:cubicBezTo>
                  <a:pt x="202142" y="330372"/>
                  <a:pt x="0" y="680680"/>
                  <a:pt x="0" y="680680"/>
                </a:cubicBezTo>
                <a:lnTo>
                  <a:pt x="0" y="680680"/>
                </a:lnTo>
                <a:lnTo>
                  <a:pt x="0" y="680680"/>
                </a:lnTo>
                <a:lnTo>
                  <a:pt x="0" y="680680"/>
                </a:lnTo>
              </a:path>
            </a:pathLst>
          </a:custGeom>
          <a:noFill/>
          <a:ln w="19050">
            <a:solidFill>
              <a:srgbClr val="00206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latin typeface="Candara" panose="020E0502030303020204" pitchFamily="34" charset="0"/>
            </a:endParaRPr>
          </a:p>
        </p:txBody>
      </p:sp>
      <p:cxnSp>
        <p:nvCxnSpPr>
          <p:cNvPr id="267" name="Elbow Connector 266"/>
          <p:cNvCxnSpPr/>
          <p:nvPr/>
        </p:nvCxnSpPr>
        <p:spPr>
          <a:xfrm>
            <a:off x="7656738" y="5114949"/>
            <a:ext cx="3455486" cy="429440"/>
          </a:xfrm>
          <a:prstGeom prst="bentConnector3">
            <a:avLst>
              <a:gd name="adj1" fmla="val 7331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3237215" y="1798223"/>
            <a:ext cx="0" cy="139320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" name="Group 130"/>
          <p:cNvGrpSpPr/>
          <p:nvPr/>
        </p:nvGrpSpPr>
        <p:grpSpPr>
          <a:xfrm>
            <a:off x="2312759" y="947206"/>
            <a:ext cx="3569464" cy="2286220"/>
            <a:chOff x="1447825" y="1169093"/>
            <a:chExt cx="3816386" cy="2652717"/>
          </a:xfrm>
        </p:grpSpPr>
        <p:cxnSp>
          <p:nvCxnSpPr>
            <p:cNvPr id="132" name="Straight Arrow Connector 131"/>
            <p:cNvCxnSpPr/>
            <p:nvPr/>
          </p:nvCxnSpPr>
          <p:spPr>
            <a:xfrm flipV="1">
              <a:off x="1447825" y="1169093"/>
              <a:ext cx="0" cy="2652717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 flipV="1">
              <a:off x="1449396" y="3792489"/>
              <a:ext cx="3814815" cy="9427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/>
          <p:cNvGrpSpPr/>
          <p:nvPr/>
        </p:nvGrpSpPr>
        <p:grpSpPr>
          <a:xfrm>
            <a:off x="2312759" y="1042865"/>
            <a:ext cx="3320376" cy="437049"/>
            <a:chOff x="1447825" y="1359788"/>
            <a:chExt cx="2971921" cy="419100"/>
          </a:xfrm>
        </p:grpSpPr>
        <p:cxnSp>
          <p:nvCxnSpPr>
            <p:cNvPr id="135" name="Elbow Connector 134"/>
            <p:cNvCxnSpPr/>
            <p:nvPr/>
          </p:nvCxnSpPr>
          <p:spPr>
            <a:xfrm flipV="1">
              <a:off x="1447825" y="1359788"/>
              <a:ext cx="1501115" cy="419100"/>
            </a:xfrm>
            <a:prstGeom prst="bentConnector3">
              <a:avLst>
                <a:gd name="adj1" fmla="val 90290"/>
              </a:avLst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Elbow Connector 135"/>
            <p:cNvCxnSpPr/>
            <p:nvPr/>
          </p:nvCxnSpPr>
          <p:spPr>
            <a:xfrm>
              <a:off x="2944282" y="1359788"/>
              <a:ext cx="1475464" cy="419100"/>
            </a:xfrm>
            <a:prstGeom prst="bentConnector3">
              <a:avLst>
                <a:gd name="adj1" fmla="val 60257"/>
              </a:avLst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TextBox 136"/>
          <p:cNvSpPr txBox="1"/>
          <p:nvPr/>
        </p:nvSpPr>
        <p:spPr>
          <a:xfrm>
            <a:off x="5406187" y="3201462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1997544" y="863339"/>
                <a:ext cx="42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⊤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544" y="863339"/>
                <a:ext cx="425116" cy="400110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1991268" y="1264419"/>
                <a:ext cx="42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268" y="1264419"/>
                <a:ext cx="425116" cy="400110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/>
              <p:cNvSpPr txBox="1"/>
              <p:nvPr/>
            </p:nvSpPr>
            <p:spPr>
              <a:xfrm>
                <a:off x="5575875" y="1307717"/>
                <a:ext cx="4401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0" name="TextBox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875" y="1307717"/>
                <a:ext cx="440120" cy="400110"/>
              </a:xfrm>
              <a:prstGeom prst="rect">
                <a:avLst/>
              </a:prstGeom>
              <a:blipFill>
                <a:blip r:embed="rId40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/>
              <p:cNvSpPr txBox="1"/>
              <p:nvPr/>
            </p:nvSpPr>
            <p:spPr>
              <a:xfrm>
                <a:off x="1997570" y="2163034"/>
                <a:ext cx="42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1" name="TextBox 1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570" y="2163034"/>
                <a:ext cx="425116" cy="40011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/>
              <p:cNvSpPr txBox="1"/>
              <p:nvPr/>
            </p:nvSpPr>
            <p:spPr>
              <a:xfrm>
                <a:off x="2002680" y="1737392"/>
                <a:ext cx="42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⊤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2" name="TextBox 1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2680" y="1737392"/>
                <a:ext cx="425116" cy="400110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3" name="Elbow Connector 142"/>
          <p:cNvCxnSpPr/>
          <p:nvPr/>
        </p:nvCxnSpPr>
        <p:spPr>
          <a:xfrm flipV="1">
            <a:off x="2299435" y="1983064"/>
            <a:ext cx="928037" cy="437049"/>
          </a:xfrm>
          <a:prstGeom prst="bentConnector3">
            <a:avLst>
              <a:gd name="adj1" fmla="val 36498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Elbow Connector 143"/>
          <p:cNvCxnSpPr/>
          <p:nvPr/>
        </p:nvCxnSpPr>
        <p:spPr>
          <a:xfrm>
            <a:off x="3219787" y="1983064"/>
            <a:ext cx="1994640" cy="437049"/>
          </a:xfrm>
          <a:prstGeom prst="bentConnector3">
            <a:avLst>
              <a:gd name="adj1" fmla="val 900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/>
          <p:cNvGrpSpPr/>
          <p:nvPr/>
        </p:nvGrpSpPr>
        <p:grpSpPr>
          <a:xfrm>
            <a:off x="2507460" y="901785"/>
            <a:ext cx="1335349" cy="1027513"/>
            <a:chOff x="45053" y="3892891"/>
            <a:chExt cx="1335349" cy="1027513"/>
          </a:xfrm>
        </p:grpSpPr>
        <p:sp>
          <p:nvSpPr>
            <p:cNvPr id="146" name="Freeform 145"/>
            <p:cNvSpPr/>
            <p:nvPr/>
          </p:nvSpPr>
          <p:spPr>
            <a:xfrm>
              <a:off x="155054" y="4122177"/>
              <a:ext cx="1225348" cy="798227"/>
            </a:xfrm>
            <a:custGeom>
              <a:avLst/>
              <a:gdLst>
                <a:gd name="connsiteX0" fmla="*/ 908050 w 908050"/>
                <a:gd name="connsiteY0" fmla="*/ 64730 h 680680"/>
                <a:gd name="connsiteX1" fmla="*/ 762000 w 908050"/>
                <a:gd name="connsiteY1" fmla="*/ 1230 h 680680"/>
                <a:gd name="connsiteX2" fmla="*/ 577850 w 908050"/>
                <a:gd name="connsiteY2" fmla="*/ 39330 h 680680"/>
                <a:gd name="connsiteX3" fmla="*/ 298450 w 908050"/>
                <a:gd name="connsiteY3" fmla="*/ 223480 h 680680"/>
                <a:gd name="connsiteX4" fmla="*/ 0 w 908050"/>
                <a:gd name="connsiteY4" fmla="*/ 680680 h 680680"/>
                <a:gd name="connsiteX5" fmla="*/ 0 w 908050"/>
                <a:gd name="connsiteY5" fmla="*/ 680680 h 680680"/>
                <a:gd name="connsiteX6" fmla="*/ 0 w 908050"/>
                <a:gd name="connsiteY6" fmla="*/ 680680 h 680680"/>
                <a:gd name="connsiteX7" fmla="*/ 0 w 908050"/>
                <a:gd name="connsiteY7" fmla="*/ 680680 h 68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050" h="680680">
                  <a:moveTo>
                    <a:pt x="908050" y="64730"/>
                  </a:moveTo>
                  <a:cubicBezTo>
                    <a:pt x="862541" y="35096"/>
                    <a:pt x="817033" y="5463"/>
                    <a:pt x="762000" y="1230"/>
                  </a:cubicBezTo>
                  <a:cubicBezTo>
                    <a:pt x="706967" y="-3003"/>
                    <a:pt x="655108" y="2288"/>
                    <a:pt x="577850" y="39330"/>
                  </a:cubicBezTo>
                  <a:cubicBezTo>
                    <a:pt x="500592" y="76372"/>
                    <a:pt x="394758" y="116588"/>
                    <a:pt x="298450" y="223480"/>
                  </a:cubicBezTo>
                  <a:cubicBezTo>
                    <a:pt x="202142" y="330372"/>
                    <a:pt x="0" y="680680"/>
                    <a:pt x="0" y="680680"/>
                  </a:cubicBezTo>
                  <a:lnTo>
                    <a:pt x="0" y="680680"/>
                  </a:lnTo>
                  <a:lnTo>
                    <a:pt x="0" y="680680"/>
                  </a:lnTo>
                  <a:lnTo>
                    <a:pt x="0" y="680680"/>
                  </a:lnTo>
                </a:path>
              </a:pathLst>
            </a:custGeom>
            <a:noFill/>
            <a:ln w="19050">
              <a:solidFill>
                <a:srgbClr val="002060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/>
                <p:cNvSpPr txBox="1"/>
                <p:nvPr/>
              </p:nvSpPr>
              <p:spPr>
                <a:xfrm rot="20020402">
                  <a:off x="45053" y="3892891"/>
                  <a:ext cx="988412" cy="4602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a:rPr 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sup>
                        </m:sSubSup>
                        <m: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sz="20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47" name="TextBox 1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020402">
                  <a:off x="45053" y="3892891"/>
                  <a:ext cx="988412" cy="460254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48" name="Straight Connector 147"/>
          <p:cNvCxnSpPr/>
          <p:nvPr/>
        </p:nvCxnSpPr>
        <p:spPr>
          <a:xfrm>
            <a:off x="3826490" y="1117245"/>
            <a:ext cx="0" cy="2039796"/>
          </a:xfrm>
          <a:prstGeom prst="line">
            <a:avLst/>
          </a:prstGeom>
          <a:ln w="19050">
            <a:solidFill>
              <a:srgbClr val="44546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>
            <a:off x="4977412" y="1120419"/>
            <a:ext cx="0" cy="2039796"/>
          </a:xfrm>
          <a:prstGeom prst="line">
            <a:avLst/>
          </a:prstGeom>
          <a:ln w="19050">
            <a:solidFill>
              <a:srgbClr val="44546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/>
              <p:cNvSpPr txBox="1"/>
              <p:nvPr/>
            </p:nvSpPr>
            <p:spPr>
              <a:xfrm>
                <a:off x="3653472" y="3224872"/>
                <a:ext cx="533095" cy="460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0" name="TextBox 1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472" y="3224872"/>
                <a:ext cx="533095" cy="460254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/>
              <p:cNvSpPr txBox="1"/>
              <p:nvPr/>
            </p:nvSpPr>
            <p:spPr>
              <a:xfrm>
                <a:off x="4732955" y="3151741"/>
                <a:ext cx="533095" cy="513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rgbClr val="44546A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1" name="TextBox 1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55" y="3151741"/>
                <a:ext cx="533095" cy="513859"/>
              </a:xfrm>
              <a:prstGeom prst="rect">
                <a:avLst/>
              </a:prstGeom>
              <a:blipFill>
                <a:blip r:embed="rId4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2" name="Straight Connector 151"/>
          <p:cNvCxnSpPr/>
          <p:nvPr/>
        </p:nvCxnSpPr>
        <p:spPr>
          <a:xfrm>
            <a:off x="2638613" y="1779178"/>
            <a:ext cx="0" cy="139320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/>
              <p:cNvSpPr txBox="1"/>
              <p:nvPr/>
            </p:nvSpPr>
            <p:spPr>
              <a:xfrm>
                <a:off x="2315728" y="3225539"/>
                <a:ext cx="5046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□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3" name="TextBox 1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728" y="3225539"/>
                <a:ext cx="504689" cy="400110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/>
              <p:cNvSpPr txBox="1"/>
              <p:nvPr/>
            </p:nvSpPr>
            <p:spPr>
              <a:xfrm>
                <a:off x="2930435" y="3225999"/>
                <a:ext cx="504689" cy="4342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□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4" name="TextBox 1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435" y="3225999"/>
                <a:ext cx="504689" cy="434286"/>
              </a:xfrm>
              <a:prstGeom prst="rect">
                <a:avLst/>
              </a:prstGeom>
              <a:blipFill>
                <a:blip r:embed="rId47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5" name="Group 154"/>
          <p:cNvGrpSpPr/>
          <p:nvPr/>
        </p:nvGrpSpPr>
        <p:grpSpPr>
          <a:xfrm>
            <a:off x="3296345" y="1172839"/>
            <a:ext cx="1695236" cy="821486"/>
            <a:chOff x="7678085" y="4302491"/>
            <a:chExt cx="1695236" cy="8214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TextBox 155"/>
                <p:cNvSpPr txBox="1"/>
                <p:nvPr/>
              </p:nvSpPr>
              <p:spPr>
                <a:xfrm rot="20020402">
                  <a:off x="8251599" y="4342490"/>
                  <a:ext cx="982961" cy="5138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sup>
                        </m:sSub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6" name="TextBox 1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020402">
                  <a:off x="8251599" y="4342490"/>
                  <a:ext cx="982961" cy="513859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7" name="Freeform 156"/>
            <p:cNvSpPr/>
            <p:nvPr/>
          </p:nvSpPr>
          <p:spPr>
            <a:xfrm>
              <a:off x="7678085" y="4302491"/>
              <a:ext cx="1695236" cy="821486"/>
            </a:xfrm>
            <a:custGeom>
              <a:avLst/>
              <a:gdLst>
                <a:gd name="connsiteX0" fmla="*/ 908050 w 908050"/>
                <a:gd name="connsiteY0" fmla="*/ 64730 h 680680"/>
                <a:gd name="connsiteX1" fmla="*/ 762000 w 908050"/>
                <a:gd name="connsiteY1" fmla="*/ 1230 h 680680"/>
                <a:gd name="connsiteX2" fmla="*/ 577850 w 908050"/>
                <a:gd name="connsiteY2" fmla="*/ 39330 h 680680"/>
                <a:gd name="connsiteX3" fmla="*/ 298450 w 908050"/>
                <a:gd name="connsiteY3" fmla="*/ 223480 h 680680"/>
                <a:gd name="connsiteX4" fmla="*/ 0 w 908050"/>
                <a:gd name="connsiteY4" fmla="*/ 680680 h 680680"/>
                <a:gd name="connsiteX5" fmla="*/ 0 w 908050"/>
                <a:gd name="connsiteY5" fmla="*/ 680680 h 680680"/>
                <a:gd name="connsiteX6" fmla="*/ 0 w 908050"/>
                <a:gd name="connsiteY6" fmla="*/ 680680 h 680680"/>
                <a:gd name="connsiteX7" fmla="*/ 0 w 908050"/>
                <a:gd name="connsiteY7" fmla="*/ 680680 h 68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050" h="680680">
                  <a:moveTo>
                    <a:pt x="908050" y="64730"/>
                  </a:moveTo>
                  <a:cubicBezTo>
                    <a:pt x="862541" y="35096"/>
                    <a:pt x="817033" y="5463"/>
                    <a:pt x="762000" y="1230"/>
                  </a:cubicBezTo>
                  <a:cubicBezTo>
                    <a:pt x="706967" y="-3003"/>
                    <a:pt x="655108" y="2288"/>
                    <a:pt x="577850" y="39330"/>
                  </a:cubicBezTo>
                  <a:cubicBezTo>
                    <a:pt x="500592" y="76372"/>
                    <a:pt x="394758" y="116588"/>
                    <a:pt x="298450" y="223480"/>
                  </a:cubicBezTo>
                  <a:cubicBezTo>
                    <a:pt x="202142" y="330372"/>
                    <a:pt x="0" y="680680"/>
                    <a:pt x="0" y="680680"/>
                  </a:cubicBezTo>
                  <a:lnTo>
                    <a:pt x="0" y="680680"/>
                  </a:lnTo>
                  <a:lnTo>
                    <a:pt x="0" y="680680"/>
                  </a:lnTo>
                  <a:lnTo>
                    <a:pt x="0" y="68068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/>
              <p:cNvSpPr txBox="1"/>
              <p:nvPr/>
            </p:nvSpPr>
            <p:spPr>
              <a:xfrm>
                <a:off x="5195571" y="2299583"/>
                <a:ext cx="1014573" cy="422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□</m:t>
                          </m:r>
                        </m:e>
                        <m:sub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3,8</m:t>
                              </m:r>
                            </m:e>
                          </m:d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8" name="TextBox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571" y="2299583"/>
                <a:ext cx="1014573" cy="422039"/>
              </a:xfrm>
              <a:prstGeom prst="rect">
                <a:avLst/>
              </a:prstGeom>
              <a:blipFill>
                <a:blip r:embed="rId49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218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/>
      <p:bldP spid="125" grpId="0" animBg="1"/>
      <p:bldP spid="126" grpId="0"/>
      <p:bldP spid="166" grpId="0" animBg="1"/>
      <p:bldP spid="167" grpId="0"/>
      <p:bldP spid="171" grpId="0"/>
      <p:bldP spid="256" grpId="0" animBg="1"/>
      <p:bldP spid="257" grpId="0"/>
      <p:bldP spid="261" grpId="0"/>
      <p:bldP spid="262" grpId="0" animBg="1"/>
      <p:bldP spid="264" grpId="0" animBg="1"/>
      <p:bldP spid="137" grpId="0"/>
      <p:bldP spid="138" grpId="0"/>
      <p:bldP spid="139" grpId="0"/>
      <p:bldP spid="140" grpId="0"/>
      <p:bldP spid="141" grpId="0"/>
      <p:bldP spid="142" grpId="0"/>
      <p:bldP spid="150" grpId="0"/>
      <p:bldP spid="151" grpId="0"/>
      <p:bldP spid="153" grpId="0"/>
      <p:bldP spid="154" grpId="0"/>
      <p:bldP spid="1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5822" y="308799"/>
            <a:ext cx="8911687" cy="1280890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TTL as Logic to Monitor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>
                <a:latin typeface="Candara" panose="020E0502030303020204" pitchFamily="34" charset="0"/>
              </a:rPr>
              <a:t>15</a:t>
            </a:fld>
            <a:endParaRPr lang="en-US"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524000" y="889000"/>
                <a:ext cx="10668000" cy="180340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2400" dirty="0">
                    <a:latin typeface="Candara" panose="020E0502030303020204" pitchFamily="34" charset="0"/>
                  </a:rPr>
                  <a:t>We take TTL as the temporal logic since it expresses CPS timing constraints more succinctly and intuitively in comparison with the other temporal logic formalisms.</a:t>
                </a:r>
              </a:p>
              <a:p>
                <a:r>
                  <a:rPr lang="en-US" sz="2400" dirty="0">
                    <a:latin typeface="Candara" panose="020E0502030303020204" pitchFamily="34" charset="0"/>
                  </a:rPr>
                  <a:t>For level-based timing constraints, it uses Globally (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□</m:t>
                    </m:r>
                  </m:oMath>
                </a14:m>
                <a:r>
                  <a:rPr lang="en-US" sz="2400" dirty="0">
                    <a:latin typeface="Candara" panose="020E0502030303020204" pitchFamily="34" charset="0"/>
                  </a:rPr>
                  <a:t>) ,Eventually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⋄</m:t>
                    </m:r>
                  </m:oMath>
                </a14:m>
                <a:r>
                  <a:rPr lang="en-US" sz="2400" dirty="0">
                    <a:latin typeface="Candara" panose="020E0502030303020204" pitchFamily="34" charset="0"/>
                  </a:rPr>
                  <a:t>) ,Until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𝒰</m:t>
                    </m:r>
                  </m:oMath>
                </a14:m>
                <a:r>
                  <a:rPr lang="en-US" sz="2400" dirty="0">
                    <a:latin typeface="Candara" panose="020E0502030303020204" pitchFamily="34" charset="0"/>
                  </a:rPr>
                  <a:t>)</a:t>
                </a:r>
              </a:p>
              <a:p>
                <a:r>
                  <a:rPr lang="en-US" sz="2400" dirty="0">
                    <a:latin typeface="Candara" panose="020E0502030303020204" pitchFamily="34" charset="0"/>
                  </a:rPr>
                  <a:t>For event-based timing constraints, there are specific syntax.</a:t>
                </a:r>
              </a:p>
              <a:p>
                <a:endParaRPr lang="en-US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524000" y="889000"/>
                <a:ext cx="10668000" cy="1803400"/>
              </a:xfrm>
              <a:blipFill>
                <a:blip r:embed="rId2"/>
                <a:stretch>
                  <a:fillRect l="-686" t="-2365" b="-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7393440" y="2520768"/>
            <a:ext cx="4468360" cy="2444932"/>
            <a:chOff x="595697" y="3962102"/>
            <a:chExt cx="7980304" cy="1780193"/>
          </a:xfrm>
        </p:grpSpPr>
        <p:grpSp>
          <p:nvGrpSpPr>
            <p:cNvPr id="6" name="Group 5"/>
            <p:cNvGrpSpPr/>
            <p:nvPr/>
          </p:nvGrpSpPr>
          <p:grpSpPr>
            <a:xfrm>
              <a:off x="1207700" y="4026435"/>
              <a:ext cx="6021237" cy="1651052"/>
              <a:chOff x="1406108" y="3957820"/>
              <a:chExt cx="6021237" cy="1651052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V="1">
                <a:off x="1690777" y="3957820"/>
                <a:ext cx="0" cy="165105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1406108" y="5322494"/>
                <a:ext cx="6021237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Freeform 6"/>
            <p:cNvSpPr/>
            <p:nvPr/>
          </p:nvSpPr>
          <p:spPr>
            <a:xfrm>
              <a:off x="1509623" y="4209694"/>
              <a:ext cx="5262113" cy="802256"/>
            </a:xfrm>
            <a:custGeom>
              <a:avLst/>
              <a:gdLst>
                <a:gd name="connsiteX0" fmla="*/ 0 w 5262113"/>
                <a:gd name="connsiteY0" fmla="*/ 802256 h 802256"/>
                <a:gd name="connsiteX1" fmla="*/ 43132 w 5262113"/>
                <a:gd name="connsiteY1" fmla="*/ 793630 h 802256"/>
                <a:gd name="connsiteX2" fmla="*/ 69011 w 5262113"/>
                <a:gd name="connsiteY2" fmla="*/ 767751 h 802256"/>
                <a:gd name="connsiteX3" fmla="*/ 94890 w 5262113"/>
                <a:gd name="connsiteY3" fmla="*/ 750498 h 802256"/>
                <a:gd name="connsiteX4" fmla="*/ 146649 w 5262113"/>
                <a:gd name="connsiteY4" fmla="*/ 698740 h 802256"/>
                <a:gd name="connsiteX5" fmla="*/ 422694 w 5262113"/>
                <a:gd name="connsiteY5" fmla="*/ 707366 h 802256"/>
                <a:gd name="connsiteX6" fmla="*/ 448573 w 5262113"/>
                <a:gd name="connsiteY6" fmla="*/ 715992 h 802256"/>
                <a:gd name="connsiteX7" fmla="*/ 543464 w 5262113"/>
                <a:gd name="connsiteY7" fmla="*/ 767751 h 802256"/>
                <a:gd name="connsiteX8" fmla="*/ 612475 w 5262113"/>
                <a:gd name="connsiteY8" fmla="*/ 793630 h 802256"/>
                <a:gd name="connsiteX9" fmla="*/ 767751 w 5262113"/>
                <a:gd name="connsiteY9" fmla="*/ 776377 h 802256"/>
                <a:gd name="connsiteX10" fmla="*/ 793630 w 5262113"/>
                <a:gd name="connsiteY10" fmla="*/ 759124 h 802256"/>
                <a:gd name="connsiteX11" fmla="*/ 845388 w 5262113"/>
                <a:gd name="connsiteY11" fmla="*/ 707366 h 802256"/>
                <a:gd name="connsiteX12" fmla="*/ 879894 w 5262113"/>
                <a:gd name="connsiteY12" fmla="*/ 655607 h 802256"/>
                <a:gd name="connsiteX13" fmla="*/ 897147 w 5262113"/>
                <a:gd name="connsiteY13" fmla="*/ 603849 h 802256"/>
                <a:gd name="connsiteX14" fmla="*/ 948905 w 5262113"/>
                <a:gd name="connsiteY14" fmla="*/ 552090 h 802256"/>
                <a:gd name="connsiteX15" fmla="*/ 983411 w 5262113"/>
                <a:gd name="connsiteY15" fmla="*/ 483079 h 802256"/>
                <a:gd name="connsiteX16" fmla="*/ 1000664 w 5262113"/>
                <a:gd name="connsiteY16" fmla="*/ 457200 h 802256"/>
                <a:gd name="connsiteX17" fmla="*/ 1043796 w 5262113"/>
                <a:gd name="connsiteY17" fmla="*/ 379562 h 802256"/>
                <a:gd name="connsiteX18" fmla="*/ 1061049 w 5262113"/>
                <a:gd name="connsiteY18" fmla="*/ 353683 h 802256"/>
                <a:gd name="connsiteX19" fmla="*/ 1078302 w 5262113"/>
                <a:gd name="connsiteY19" fmla="*/ 284672 h 802256"/>
                <a:gd name="connsiteX20" fmla="*/ 1086928 w 5262113"/>
                <a:gd name="connsiteY20" fmla="*/ 258792 h 802256"/>
                <a:gd name="connsiteX21" fmla="*/ 1112807 w 5262113"/>
                <a:gd name="connsiteY21" fmla="*/ 232913 h 802256"/>
                <a:gd name="connsiteX22" fmla="*/ 1121434 w 5262113"/>
                <a:gd name="connsiteY22" fmla="*/ 198407 h 802256"/>
                <a:gd name="connsiteX23" fmla="*/ 1173192 w 5262113"/>
                <a:gd name="connsiteY23" fmla="*/ 138023 h 802256"/>
                <a:gd name="connsiteX24" fmla="*/ 1216324 w 5262113"/>
                <a:gd name="connsiteY24" fmla="*/ 94890 h 802256"/>
                <a:gd name="connsiteX25" fmla="*/ 1259456 w 5262113"/>
                <a:gd name="connsiteY25" fmla="*/ 43132 h 802256"/>
                <a:gd name="connsiteX26" fmla="*/ 1285335 w 5262113"/>
                <a:gd name="connsiteY26" fmla="*/ 34506 h 802256"/>
                <a:gd name="connsiteX27" fmla="*/ 1311215 w 5262113"/>
                <a:gd name="connsiteY27" fmla="*/ 17253 h 802256"/>
                <a:gd name="connsiteX28" fmla="*/ 1354347 w 5262113"/>
                <a:gd name="connsiteY28" fmla="*/ 8626 h 802256"/>
                <a:gd name="connsiteX29" fmla="*/ 1380226 w 5262113"/>
                <a:gd name="connsiteY29" fmla="*/ 0 h 802256"/>
                <a:gd name="connsiteX30" fmla="*/ 1526875 w 5262113"/>
                <a:gd name="connsiteY30" fmla="*/ 8626 h 802256"/>
                <a:gd name="connsiteX31" fmla="*/ 1552754 w 5262113"/>
                <a:gd name="connsiteY31" fmla="*/ 17253 h 802256"/>
                <a:gd name="connsiteX32" fmla="*/ 1587260 w 5262113"/>
                <a:gd name="connsiteY32" fmla="*/ 25879 h 802256"/>
                <a:gd name="connsiteX33" fmla="*/ 1768415 w 5262113"/>
                <a:gd name="connsiteY33" fmla="*/ 51758 h 802256"/>
                <a:gd name="connsiteX34" fmla="*/ 2122098 w 5262113"/>
                <a:gd name="connsiteY34" fmla="*/ 43132 h 802256"/>
                <a:gd name="connsiteX35" fmla="*/ 2173856 w 5262113"/>
                <a:gd name="connsiteY35" fmla="*/ 34506 h 802256"/>
                <a:gd name="connsiteX36" fmla="*/ 2976113 w 5262113"/>
                <a:gd name="connsiteY36" fmla="*/ 17253 h 802256"/>
                <a:gd name="connsiteX37" fmla="*/ 4718649 w 5262113"/>
                <a:gd name="connsiteY37" fmla="*/ 25879 h 802256"/>
                <a:gd name="connsiteX38" fmla="*/ 4804913 w 5262113"/>
                <a:gd name="connsiteY38" fmla="*/ 43132 h 802256"/>
                <a:gd name="connsiteX39" fmla="*/ 5262113 w 5262113"/>
                <a:gd name="connsiteY39" fmla="*/ 60385 h 80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262113" h="802256">
                  <a:moveTo>
                    <a:pt x="0" y="802256"/>
                  </a:moveTo>
                  <a:cubicBezTo>
                    <a:pt x="14377" y="799381"/>
                    <a:pt x="30018" y="800187"/>
                    <a:pt x="43132" y="793630"/>
                  </a:cubicBezTo>
                  <a:cubicBezTo>
                    <a:pt x="54044" y="788174"/>
                    <a:pt x="59639" y="775561"/>
                    <a:pt x="69011" y="767751"/>
                  </a:cubicBezTo>
                  <a:cubicBezTo>
                    <a:pt x="76976" y="761114"/>
                    <a:pt x="87141" y="757386"/>
                    <a:pt x="94890" y="750498"/>
                  </a:cubicBezTo>
                  <a:cubicBezTo>
                    <a:pt x="113126" y="734288"/>
                    <a:pt x="146649" y="698740"/>
                    <a:pt x="146649" y="698740"/>
                  </a:cubicBezTo>
                  <a:cubicBezTo>
                    <a:pt x="238664" y="701615"/>
                    <a:pt x="330784" y="702114"/>
                    <a:pt x="422694" y="707366"/>
                  </a:cubicBezTo>
                  <a:cubicBezTo>
                    <a:pt x="431772" y="707885"/>
                    <a:pt x="440295" y="712229"/>
                    <a:pt x="448573" y="715992"/>
                  </a:cubicBezTo>
                  <a:cubicBezTo>
                    <a:pt x="591967" y="781171"/>
                    <a:pt x="469940" y="725736"/>
                    <a:pt x="543464" y="767751"/>
                  </a:cubicBezTo>
                  <a:cubicBezTo>
                    <a:pt x="578550" y="787801"/>
                    <a:pt x="574735" y="784196"/>
                    <a:pt x="612475" y="793630"/>
                  </a:cubicBezTo>
                  <a:cubicBezTo>
                    <a:pt x="628651" y="792552"/>
                    <a:pt x="726587" y="796959"/>
                    <a:pt x="767751" y="776377"/>
                  </a:cubicBezTo>
                  <a:cubicBezTo>
                    <a:pt x="777024" y="771740"/>
                    <a:pt x="785881" y="766012"/>
                    <a:pt x="793630" y="759124"/>
                  </a:cubicBezTo>
                  <a:cubicBezTo>
                    <a:pt x="811866" y="742914"/>
                    <a:pt x="831854" y="727667"/>
                    <a:pt x="845388" y="707366"/>
                  </a:cubicBezTo>
                  <a:lnTo>
                    <a:pt x="879894" y="655607"/>
                  </a:lnTo>
                  <a:cubicBezTo>
                    <a:pt x="885645" y="638354"/>
                    <a:pt x="882015" y="613937"/>
                    <a:pt x="897147" y="603849"/>
                  </a:cubicBezTo>
                  <a:cubicBezTo>
                    <a:pt x="926572" y="584232"/>
                    <a:pt x="928477" y="587109"/>
                    <a:pt x="948905" y="552090"/>
                  </a:cubicBezTo>
                  <a:cubicBezTo>
                    <a:pt x="961864" y="529875"/>
                    <a:pt x="969144" y="504478"/>
                    <a:pt x="983411" y="483079"/>
                  </a:cubicBezTo>
                  <a:lnTo>
                    <a:pt x="1000664" y="457200"/>
                  </a:lnTo>
                  <a:cubicBezTo>
                    <a:pt x="1015847" y="411650"/>
                    <a:pt x="1004246" y="438886"/>
                    <a:pt x="1043796" y="379562"/>
                  </a:cubicBezTo>
                  <a:lnTo>
                    <a:pt x="1061049" y="353683"/>
                  </a:lnTo>
                  <a:cubicBezTo>
                    <a:pt x="1066800" y="330679"/>
                    <a:pt x="1070804" y="307167"/>
                    <a:pt x="1078302" y="284672"/>
                  </a:cubicBezTo>
                  <a:cubicBezTo>
                    <a:pt x="1081177" y="276045"/>
                    <a:pt x="1081884" y="266358"/>
                    <a:pt x="1086928" y="258792"/>
                  </a:cubicBezTo>
                  <a:cubicBezTo>
                    <a:pt x="1093695" y="248641"/>
                    <a:pt x="1104181" y="241539"/>
                    <a:pt x="1112807" y="232913"/>
                  </a:cubicBezTo>
                  <a:cubicBezTo>
                    <a:pt x="1115683" y="221411"/>
                    <a:pt x="1116764" y="209304"/>
                    <a:pt x="1121434" y="198407"/>
                  </a:cubicBezTo>
                  <a:cubicBezTo>
                    <a:pt x="1132752" y="171998"/>
                    <a:pt x="1154821" y="159455"/>
                    <a:pt x="1173192" y="138023"/>
                  </a:cubicBezTo>
                  <a:cubicBezTo>
                    <a:pt x="1211534" y="93291"/>
                    <a:pt x="1166480" y="128120"/>
                    <a:pt x="1216324" y="94890"/>
                  </a:cubicBezTo>
                  <a:cubicBezTo>
                    <a:pt x="1229054" y="75795"/>
                    <a:pt x="1239531" y="56415"/>
                    <a:pt x="1259456" y="43132"/>
                  </a:cubicBezTo>
                  <a:cubicBezTo>
                    <a:pt x="1267022" y="38088"/>
                    <a:pt x="1276709" y="37381"/>
                    <a:pt x="1285335" y="34506"/>
                  </a:cubicBezTo>
                  <a:cubicBezTo>
                    <a:pt x="1293962" y="28755"/>
                    <a:pt x="1301507" y="20893"/>
                    <a:pt x="1311215" y="17253"/>
                  </a:cubicBezTo>
                  <a:cubicBezTo>
                    <a:pt x="1324944" y="12105"/>
                    <a:pt x="1340123" y="12182"/>
                    <a:pt x="1354347" y="8626"/>
                  </a:cubicBezTo>
                  <a:cubicBezTo>
                    <a:pt x="1363168" y="6421"/>
                    <a:pt x="1371600" y="2875"/>
                    <a:pt x="1380226" y="0"/>
                  </a:cubicBezTo>
                  <a:cubicBezTo>
                    <a:pt x="1429109" y="2875"/>
                    <a:pt x="1478151" y="3753"/>
                    <a:pt x="1526875" y="8626"/>
                  </a:cubicBezTo>
                  <a:cubicBezTo>
                    <a:pt x="1535923" y="9531"/>
                    <a:pt x="1544011" y="14755"/>
                    <a:pt x="1552754" y="17253"/>
                  </a:cubicBezTo>
                  <a:cubicBezTo>
                    <a:pt x="1564154" y="20510"/>
                    <a:pt x="1575634" y="23554"/>
                    <a:pt x="1587260" y="25879"/>
                  </a:cubicBezTo>
                  <a:cubicBezTo>
                    <a:pt x="1634618" y="35351"/>
                    <a:pt x="1739408" y="47891"/>
                    <a:pt x="1768415" y="51758"/>
                  </a:cubicBezTo>
                  <a:lnTo>
                    <a:pt x="2122098" y="43132"/>
                  </a:lnTo>
                  <a:cubicBezTo>
                    <a:pt x="2139573" y="42388"/>
                    <a:pt x="2156373" y="35036"/>
                    <a:pt x="2173856" y="34506"/>
                  </a:cubicBezTo>
                  <a:lnTo>
                    <a:pt x="2976113" y="17253"/>
                  </a:lnTo>
                  <a:lnTo>
                    <a:pt x="4718649" y="25879"/>
                  </a:lnTo>
                  <a:cubicBezTo>
                    <a:pt x="4740640" y="26090"/>
                    <a:pt x="4781543" y="37290"/>
                    <a:pt x="4804913" y="43132"/>
                  </a:cubicBezTo>
                  <a:cubicBezTo>
                    <a:pt x="4965442" y="123397"/>
                    <a:pt x="4826559" y="60385"/>
                    <a:pt x="5262113" y="60385"/>
                  </a:cubicBezTo>
                </a:path>
              </a:pathLst>
            </a:custGeom>
            <a:ln w="762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ndara" panose="020E0502030303020204" pitchFamily="34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500996" y="4511615"/>
              <a:ext cx="5607170" cy="776377"/>
            </a:xfrm>
            <a:custGeom>
              <a:avLst/>
              <a:gdLst>
                <a:gd name="connsiteX0" fmla="*/ 0 w 5607170"/>
                <a:gd name="connsiteY0" fmla="*/ 94891 h 776377"/>
                <a:gd name="connsiteX1" fmla="*/ 138023 w 5607170"/>
                <a:gd name="connsiteY1" fmla="*/ 86264 h 776377"/>
                <a:gd name="connsiteX2" fmla="*/ 370936 w 5607170"/>
                <a:gd name="connsiteY2" fmla="*/ 69011 h 776377"/>
                <a:gd name="connsiteX3" fmla="*/ 1035170 w 5607170"/>
                <a:gd name="connsiteY3" fmla="*/ 86264 h 776377"/>
                <a:gd name="connsiteX4" fmla="*/ 1078302 w 5607170"/>
                <a:gd name="connsiteY4" fmla="*/ 94891 h 776377"/>
                <a:gd name="connsiteX5" fmla="*/ 1104181 w 5607170"/>
                <a:gd name="connsiteY5" fmla="*/ 103517 h 776377"/>
                <a:gd name="connsiteX6" fmla="*/ 1147313 w 5607170"/>
                <a:gd name="connsiteY6" fmla="*/ 112143 h 776377"/>
                <a:gd name="connsiteX7" fmla="*/ 1207698 w 5607170"/>
                <a:gd name="connsiteY7" fmla="*/ 129396 h 776377"/>
                <a:gd name="connsiteX8" fmla="*/ 1268083 w 5607170"/>
                <a:gd name="connsiteY8" fmla="*/ 172528 h 776377"/>
                <a:gd name="connsiteX9" fmla="*/ 1293962 w 5607170"/>
                <a:gd name="connsiteY9" fmla="*/ 181155 h 776377"/>
                <a:gd name="connsiteX10" fmla="*/ 1319842 w 5607170"/>
                <a:gd name="connsiteY10" fmla="*/ 198408 h 776377"/>
                <a:gd name="connsiteX11" fmla="*/ 1457864 w 5607170"/>
                <a:gd name="connsiteY11" fmla="*/ 189781 h 776377"/>
                <a:gd name="connsiteX12" fmla="*/ 1509623 w 5607170"/>
                <a:gd name="connsiteY12" fmla="*/ 155276 h 776377"/>
                <a:gd name="connsiteX13" fmla="*/ 1535502 w 5607170"/>
                <a:gd name="connsiteY13" fmla="*/ 146649 h 776377"/>
                <a:gd name="connsiteX14" fmla="*/ 1561381 w 5607170"/>
                <a:gd name="connsiteY14" fmla="*/ 129396 h 776377"/>
                <a:gd name="connsiteX15" fmla="*/ 2044461 w 5607170"/>
                <a:gd name="connsiteY15" fmla="*/ 120770 h 776377"/>
                <a:gd name="connsiteX16" fmla="*/ 2113472 w 5607170"/>
                <a:gd name="connsiteY16" fmla="*/ 112143 h 776377"/>
                <a:gd name="connsiteX17" fmla="*/ 2182483 w 5607170"/>
                <a:gd name="connsiteY17" fmla="*/ 94891 h 776377"/>
                <a:gd name="connsiteX18" fmla="*/ 2234242 w 5607170"/>
                <a:gd name="connsiteY18" fmla="*/ 86264 h 776377"/>
                <a:gd name="connsiteX19" fmla="*/ 2294627 w 5607170"/>
                <a:gd name="connsiteY19" fmla="*/ 69011 h 776377"/>
                <a:gd name="connsiteX20" fmla="*/ 2337759 w 5607170"/>
                <a:gd name="connsiteY20" fmla="*/ 60385 h 776377"/>
                <a:gd name="connsiteX21" fmla="*/ 2432649 w 5607170"/>
                <a:gd name="connsiteY21" fmla="*/ 34506 h 776377"/>
                <a:gd name="connsiteX22" fmla="*/ 2484408 w 5607170"/>
                <a:gd name="connsiteY22" fmla="*/ 25879 h 776377"/>
                <a:gd name="connsiteX23" fmla="*/ 2544793 w 5607170"/>
                <a:gd name="connsiteY23" fmla="*/ 8627 h 776377"/>
                <a:gd name="connsiteX24" fmla="*/ 2613804 w 5607170"/>
                <a:gd name="connsiteY24" fmla="*/ 0 h 776377"/>
                <a:gd name="connsiteX25" fmla="*/ 2820838 w 5607170"/>
                <a:gd name="connsiteY25" fmla="*/ 8627 h 776377"/>
                <a:gd name="connsiteX26" fmla="*/ 2855344 w 5607170"/>
                <a:gd name="connsiteY26" fmla="*/ 17253 h 776377"/>
                <a:gd name="connsiteX27" fmla="*/ 2907102 w 5607170"/>
                <a:gd name="connsiteY27" fmla="*/ 60385 h 776377"/>
                <a:gd name="connsiteX28" fmla="*/ 2924355 w 5607170"/>
                <a:gd name="connsiteY28" fmla="*/ 129396 h 776377"/>
                <a:gd name="connsiteX29" fmla="*/ 2941608 w 5607170"/>
                <a:gd name="connsiteY29" fmla="*/ 198408 h 776377"/>
                <a:gd name="connsiteX30" fmla="*/ 2967487 w 5607170"/>
                <a:gd name="connsiteY30" fmla="*/ 284672 h 776377"/>
                <a:gd name="connsiteX31" fmla="*/ 2976113 w 5607170"/>
                <a:gd name="connsiteY31" fmla="*/ 310551 h 776377"/>
                <a:gd name="connsiteX32" fmla="*/ 2993366 w 5607170"/>
                <a:gd name="connsiteY32" fmla="*/ 474453 h 776377"/>
                <a:gd name="connsiteX33" fmla="*/ 3010619 w 5607170"/>
                <a:gd name="connsiteY33" fmla="*/ 500332 h 776377"/>
                <a:gd name="connsiteX34" fmla="*/ 3036498 w 5607170"/>
                <a:gd name="connsiteY34" fmla="*/ 517585 h 776377"/>
                <a:gd name="connsiteX35" fmla="*/ 3191774 w 5607170"/>
                <a:gd name="connsiteY35" fmla="*/ 508959 h 776377"/>
                <a:gd name="connsiteX36" fmla="*/ 3260785 w 5607170"/>
                <a:gd name="connsiteY36" fmla="*/ 500332 h 776377"/>
                <a:gd name="connsiteX37" fmla="*/ 3347049 w 5607170"/>
                <a:gd name="connsiteY37" fmla="*/ 491706 h 776377"/>
                <a:gd name="connsiteX38" fmla="*/ 3450566 w 5607170"/>
                <a:gd name="connsiteY38" fmla="*/ 500332 h 776377"/>
                <a:gd name="connsiteX39" fmla="*/ 3493698 w 5607170"/>
                <a:gd name="connsiteY39" fmla="*/ 552091 h 776377"/>
                <a:gd name="connsiteX40" fmla="*/ 3528204 w 5607170"/>
                <a:gd name="connsiteY40" fmla="*/ 560717 h 776377"/>
                <a:gd name="connsiteX41" fmla="*/ 3605842 w 5607170"/>
                <a:gd name="connsiteY41" fmla="*/ 603849 h 776377"/>
                <a:gd name="connsiteX42" fmla="*/ 3631721 w 5607170"/>
                <a:gd name="connsiteY42" fmla="*/ 621102 h 776377"/>
                <a:gd name="connsiteX43" fmla="*/ 3726612 w 5607170"/>
                <a:gd name="connsiteY43" fmla="*/ 638355 h 776377"/>
                <a:gd name="connsiteX44" fmla="*/ 3864634 w 5607170"/>
                <a:gd name="connsiteY44" fmla="*/ 629728 h 776377"/>
                <a:gd name="connsiteX45" fmla="*/ 3907766 w 5607170"/>
                <a:gd name="connsiteY45" fmla="*/ 603849 h 776377"/>
                <a:gd name="connsiteX46" fmla="*/ 4080295 w 5607170"/>
                <a:gd name="connsiteY46" fmla="*/ 612476 h 776377"/>
                <a:gd name="connsiteX47" fmla="*/ 4123427 w 5607170"/>
                <a:gd name="connsiteY47" fmla="*/ 621102 h 776377"/>
                <a:gd name="connsiteX48" fmla="*/ 4175185 w 5607170"/>
                <a:gd name="connsiteY48" fmla="*/ 655608 h 776377"/>
                <a:gd name="connsiteX49" fmla="*/ 4209691 w 5607170"/>
                <a:gd name="connsiteY49" fmla="*/ 664234 h 776377"/>
                <a:gd name="connsiteX50" fmla="*/ 4235570 w 5607170"/>
                <a:gd name="connsiteY50" fmla="*/ 672860 h 776377"/>
                <a:gd name="connsiteX51" fmla="*/ 4287329 w 5607170"/>
                <a:gd name="connsiteY51" fmla="*/ 681487 h 776377"/>
                <a:gd name="connsiteX52" fmla="*/ 4373593 w 5607170"/>
                <a:gd name="connsiteY52" fmla="*/ 698740 h 776377"/>
                <a:gd name="connsiteX53" fmla="*/ 4572000 w 5607170"/>
                <a:gd name="connsiteY53" fmla="*/ 707366 h 776377"/>
                <a:gd name="connsiteX54" fmla="*/ 4701396 w 5607170"/>
                <a:gd name="connsiteY54" fmla="*/ 715993 h 776377"/>
                <a:gd name="connsiteX55" fmla="*/ 4735902 w 5607170"/>
                <a:gd name="connsiteY55" fmla="*/ 724619 h 776377"/>
                <a:gd name="connsiteX56" fmla="*/ 4796287 w 5607170"/>
                <a:gd name="connsiteY56" fmla="*/ 767751 h 776377"/>
                <a:gd name="connsiteX57" fmla="*/ 4830793 w 5607170"/>
                <a:gd name="connsiteY57" fmla="*/ 776377 h 776377"/>
                <a:gd name="connsiteX58" fmla="*/ 5374257 w 5607170"/>
                <a:gd name="connsiteY58" fmla="*/ 767751 h 776377"/>
                <a:gd name="connsiteX59" fmla="*/ 5400136 w 5607170"/>
                <a:gd name="connsiteY59" fmla="*/ 759125 h 776377"/>
                <a:gd name="connsiteX60" fmla="*/ 5443268 w 5607170"/>
                <a:gd name="connsiteY60" fmla="*/ 750498 h 776377"/>
                <a:gd name="connsiteX61" fmla="*/ 5469147 w 5607170"/>
                <a:gd name="connsiteY61" fmla="*/ 741872 h 776377"/>
                <a:gd name="connsiteX62" fmla="*/ 5607170 w 5607170"/>
                <a:gd name="connsiteY62" fmla="*/ 724619 h 776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607170" h="776377">
                  <a:moveTo>
                    <a:pt x="0" y="94891"/>
                  </a:moveTo>
                  <a:lnTo>
                    <a:pt x="138023" y="86264"/>
                  </a:lnTo>
                  <a:cubicBezTo>
                    <a:pt x="348003" y="74914"/>
                    <a:pt x="256262" y="88125"/>
                    <a:pt x="370936" y="69011"/>
                  </a:cubicBezTo>
                  <a:lnTo>
                    <a:pt x="1035170" y="86264"/>
                  </a:lnTo>
                  <a:cubicBezTo>
                    <a:pt x="1049822" y="86800"/>
                    <a:pt x="1064078" y="91335"/>
                    <a:pt x="1078302" y="94891"/>
                  </a:cubicBezTo>
                  <a:cubicBezTo>
                    <a:pt x="1087123" y="97096"/>
                    <a:pt x="1095360" y="101312"/>
                    <a:pt x="1104181" y="103517"/>
                  </a:cubicBezTo>
                  <a:cubicBezTo>
                    <a:pt x="1118405" y="107073"/>
                    <a:pt x="1133000" y="108962"/>
                    <a:pt x="1147313" y="112143"/>
                  </a:cubicBezTo>
                  <a:cubicBezTo>
                    <a:pt x="1162460" y="115509"/>
                    <a:pt x="1192184" y="122747"/>
                    <a:pt x="1207698" y="129396"/>
                  </a:cubicBezTo>
                  <a:cubicBezTo>
                    <a:pt x="1291095" y="165137"/>
                    <a:pt x="1197081" y="125192"/>
                    <a:pt x="1268083" y="172528"/>
                  </a:cubicBezTo>
                  <a:cubicBezTo>
                    <a:pt x="1275649" y="177572"/>
                    <a:pt x="1285829" y="177088"/>
                    <a:pt x="1293962" y="181155"/>
                  </a:cubicBezTo>
                  <a:cubicBezTo>
                    <a:pt x="1303235" y="185792"/>
                    <a:pt x="1311215" y="192657"/>
                    <a:pt x="1319842" y="198408"/>
                  </a:cubicBezTo>
                  <a:cubicBezTo>
                    <a:pt x="1365849" y="195532"/>
                    <a:pt x="1412913" y="199997"/>
                    <a:pt x="1457864" y="189781"/>
                  </a:cubicBezTo>
                  <a:cubicBezTo>
                    <a:pt x="1478084" y="185186"/>
                    <a:pt x="1489952" y="161834"/>
                    <a:pt x="1509623" y="155276"/>
                  </a:cubicBezTo>
                  <a:cubicBezTo>
                    <a:pt x="1518249" y="152400"/>
                    <a:pt x="1527369" y="150716"/>
                    <a:pt x="1535502" y="146649"/>
                  </a:cubicBezTo>
                  <a:cubicBezTo>
                    <a:pt x="1544775" y="142012"/>
                    <a:pt x="1551027" y="129922"/>
                    <a:pt x="1561381" y="129396"/>
                  </a:cubicBezTo>
                  <a:cubicBezTo>
                    <a:pt x="1722226" y="121218"/>
                    <a:pt x="1883434" y="123645"/>
                    <a:pt x="2044461" y="120770"/>
                  </a:cubicBezTo>
                  <a:cubicBezTo>
                    <a:pt x="2067465" y="117894"/>
                    <a:pt x="2090686" y="116415"/>
                    <a:pt x="2113472" y="112143"/>
                  </a:cubicBezTo>
                  <a:cubicBezTo>
                    <a:pt x="2136777" y="107773"/>
                    <a:pt x="2159298" y="99859"/>
                    <a:pt x="2182483" y="94891"/>
                  </a:cubicBezTo>
                  <a:cubicBezTo>
                    <a:pt x="2199586" y="91226"/>
                    <a:pt x="2217091" y="89694"/>
                    <a:pt x="2234242" y="86264"/>
                  </a:cubicBezTo>
                  <a:cubicBezTo>
                    <a:pt x="2314940" y="70124"/>
                    <a:pt x="2228836" y="85459"/>
                    <a:pt x="2294627" y="69011"/>
                  </a:cubicBezTo>
                  <a:cubicBezTo>
                    <a:pt x="2308851" y="65455"/>
                    <a:pt x="2323382" y="63260"/>
                    <a:pt x="2337759" y="60385"/>
                  </a:cubicBezTo>
                  <a:cubicBezTo>
                    <a:pt x="2384136" y="29466"/>
                    <a:pt x="2350646" y="46221"/>
                    <a:pt x="2432649" y="34506"/>
                  </a:cubicBezTo>
                  <a:cubicBezTo>
                    <a:pt x="2449964" y="32032"/>
                    <a:pt x="2467334" y="29673"/>
                    <a:pt x="2484408" y="25879"/>
                  </a:cubicBezTo>
                  <a:cubicBezTo>
                    <a:pt x="2545943" y="12204"/>
                    <a:pt x="2469640" y="21153"/>
                    <a:pt x="2544793" y="8627"/>
                  </a:cubicBezTo>
                  <a:cubicBezTo>
                    <a:pt x="2567660" y="4816"/>
                    <a:pt x="2590800" y="2876"/>
                    <a:pt x="2613804" y="0"/>
                  </a:cubicBezTo>
                  <a:cubicBezTo>
                    <a:pt x="2682815" y="2876"/>
                    <a:pt x="2751942" y="3706"/>
                    <a:pt x="2820838" y="8627"/>
                  </a:cubicBezTo>
                  <a:cubicBezTo>
                    <a:pt x="2832664" y="9472"/>
                    <a:pt x="2844447" y="12583"/>
                    <a:pt x="2855344" y="17253"/>
                  </a:cubicBezTo>
                  <a:cubicBezTo>
                    <a:pt x="2876360" y="26260"/>
                    <a:pt x="2891558" y="44841"/>
                    <a:pt x="2907102" y="60385"/>
                  </a:cubicBezTo>
                  <a:cubicBezTo>
                    <a:pt x="2923594" y="109856"/>
                    <a:pt x="2908741" y="61734"/>
                    <a:pt x="2924355" y="129396"/>
                  </a:cubicBezTo>
                  <a:cubicBezTo>
                    <a:pt x="2929687" y="152501"/>
                    <a:pt x="2936958" y="175156"/>
                    <a:pt x="2941608" y="198408"/>
                  </a:cubicBezTo>
                  <a:cubicBezTo>
                    <a:pt x="2957468" y="277708"/>
                    <a:pt x="2936014" y="237464"/>
                    <a:pt x="2967487" y="284672"/>
                  </a:cubicBezTo>
                  <a:cubicBezTo>
                    <a:pt x="2970362" y="293298"/>
                    <a:pt x="2975161" y="301508"/>
                    <a:pt x="2976113" y="310551"/>
                  </a:cubicBezTo>
                  <a:cubicBezTo>
                    <a:pt x="2977589" y="324570"/>
                    <a:pt x="2971686" y="431092"/>
                    <a:pt x="2993366" y="474453"/>
                  </a:cubicBezTo>
                  <a:cubicBezTo>
                    <a:pt x="2998003" y="483726"/>
                    <a:pt x="3003288" y="493001"/>
                    <a:pt x="3010619" y="500332"/>
                  </a:cubicBezTo>
                  <a:cubicBezTo>
                    <a:pt x="3017950" y="507663"/>
                    <a:pt x="3027872" y="511834"/>
                    <a:pt x="3036498" y="517585"/>
                  </a:cubicBezTo>
                  <a:cubicBezTo>
                    <a:pt x="3088257" y="514710"/>
                    <a:pt x="3140088" y="512935"/>
                    <a:pt x="3191774" y="508959"/>
                  </a:cubicBezTo>
                  <a:cubicBezTo>
                    <a:pt x="3214888" y="507181"/>
                    <a:pt x="3237744" y="502892"/>
                    <a:pt x="3260785" y="500332"/>
                  </a:cubicBezTo>
                  <a:cubicBezTo>
                    <a:pt x="3289506" y="497141"/>
                    <a:pt x="3318294" y="494581"/>
                    <a:pt x="3347049" y="491706"/>
                  </a:cubicBezTo>
                  <a:cubicBezTo>
                    <a:pt x="3381555" y="494581"/>
                    <a:pt x="3416613" y="493542"/>
                    <a:pt x="3450566" y="500332"/>
                  </a:cubicBezTo>
                  <a:cubicBezTo>
                    <a:pt x="3492704" y="508760"/>
                    <a:pt x="3464915" y="528105"/>
                    <a:pt x="3493698" y="552091"/>
                  </a:cubicBezTo>
                  <a:cubicBezTo>
                    <a:pt x="3502806" y="559681"/>
                    <a:pt x="3516702" y="557842"/>
                    <a:pt x="3528204" y="560717"/>
                  </a:cubicBezTo>
                  <a:cubicBezTo>
                    <a:pt x="3587528" y="600267"/>
                    <a:pt x="3560291" y="588666"/>
                    <a:pt x="3605842" y="603849"/>
                  </a:cubicBezTo>
                  <a:cubicBezTo>
                    <a:pt x="3614468" y="609600"/>
                    <a:pt x="3622192" y="617018"/>
                    <a:pt x="3631721" y="621102"/>
                  </a:cubicBezTo>
                  <a:cubicBezTo>
                    <a:pt x="3652054" y="629816"/>
                    <a:pt x="3712625" y="636357"/>
                    <a:pt x="3726612" y="638355"/>
                  </a:cubicBezTo>
                  <a:cubicBezTo>
                    <a:pt x="3772619" y="635479"/>
                    <a:pt x="3819351" y="638353"/>
                    <a:pt x="3864634" y="629728"/>
                  </a:cubicBezTo>
                  <a:cubicBezTo>
                    <a:pt x="3881105" y="626591"/>
                    <a:pt x="3891053" y="605186"/>
                    <a:pt x="3907766" y="603849"/>
                  </a:cubicBezTo>
                  <a:cubicBezTo>
                    <a:pt x="3965164" y="599257"/>
                    <a:pt x="4022785" y="609600"/>
                    <a:pt x="4080295" y="612476"/>
                  </a:cubicBezTo>
                  <a:cubicBezTo>
                    <a:pt x="4094672" y="615351"/>
                    <a:pt x="4110079" y="615035"/>
                    <a:pt x="4123427" y="621102"/>
                  </a:cubicBezTo>
                  <a:cubicBezTo>
                    <a:pt x="4142304" y="629682"/>
                    <a:pt x="4155069" y="650579"/>
                    <a:pt x="4175185" y="655608"/>
                  </a:cubicBezTo>
                  <a:cubicBezTo>
                    <a:pt x="4186687" y="658483"/>
                    <a:pt x="4198291" y="660977"/>
                    <a:pt x="4209691" y="664234"/>
                  </a:cubicBezTo>
                  <a:cubicBezTo>
                    <a:pt x="4218434" y="666732"/>
                    <a:pt x="4226694" y="670887"/>
                    <a:pt x="4235570" y="672860"/>
                  </a:cubicBezTo>
                  <a:cubicBezTo>
                    <a:pt x="4252644" y="676654"/>
                    <a:pt x="4270138" y="678264"/>
                    <a:pt x="4287329" y="681487"/>
                  </a:cubicBezTo>
                  <a:cubicBezTo>
                    <a:pt x="4316151" y="686891"/>
                    <a:pt x="4344389" y="696085"/>
                    <a:pt x="4373593" y="698740"/>
                  </a:cubicBezTo>
                  <a:cubicBezTo>
                    <a:pt x="4439519" y="704733"/>
                    <a:pt x="4505893" y="703887"/>
                    <a:pt x="4572000" y="707366"/>
                  </a:cubicBezTo>
                  <a:cubicBezTo>
                    <a:pt x="4615168" y="709638"/>
                    <a:pt x="4658264" y="713117"/>
                    <a:pt x="4701396" y="715993"/>
                  </a:cubicBezTo>
                  <a:cubicBezTo>
                    <a:pt x="4712898" y="718868"/>
                    <a:pt x="4725298" y="719317"/>
                    <a:pt x="4735902" y="724619"/>
                  </a:cubicBezTo>
                  <a:cubicBezTo>
                    <a:pt x="4753562" y="733449"/>
                    <a:pt x="4776574" y="759303"/>
                    <a:pt x="4796287" y="767751"/>
                  </a:cubicBezTo>
                  <a:cubicBezTo>
                    <a:pt x="4807184" y="772421"/>
                    <a:pt x="4819291" y="773502"/>
                    <a:pt x="4830793" y="776377"/>
                  </a:cubicBezTo>
                  <a:lnTo>
                    <a:pt x="5374257" y="767751"/>
                  </a:lnTo>
                  <a:cubicBezTo>
                    <a:pt x="5383346" y="767476"/>
                    <a:pt x="5391315" y="761330"/>
                    <a:pt x="5400136" y="759125"/>
                  </a:cubicBezTo>
                  <a:cubicBezTo>
                    <a:pt x="5414360" y="755569"/>
                    <a:pt x="5429044" y="754054"/>
                    <a:pt x="5443268" y="750498"/>
                  </a:cubicBezTo>
                  <a:cubicBezTo>
                    <a:pt x="5452089" y="748293"/>
                    <a:pt x="5460287" y="743917"/>
                    <a:pt x="5469147" y="741872"/>
                  </a:cubicBezTo>
                  <a:cubicBezTo>
                    <a:pt x="5558573" y="721235"/>
                    <a:pt x="5534181" y="724619"/>
                    <a:pt x="5607170" y="724619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ndara" panose="020E0502030303020204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500995" y="4416723"/>
              <a:ext cx="5581292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509623" y="4843335"/>
              <a:ext cx="5581292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603068" y="4220295"/>
                  <a:ext cx="910974" cy="2465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mr-IN" sz="1600" i="1" dirty="0"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0</m:t>
                        </m:r>
                        <m:r>
                          <a:rPr lang="mr-IN" sz="1600" i="1" dirty="0"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.</m:t>
                        </m:r>
                        <m:r>
                          <a:rPr lang="mr-IN" sz="1600" i="1" dirty="0"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6</m:t>
                        </m:r>
                      </m:oMath>
                    </m:oMathPara>
                  </a14:m>
                  <a:endParaRPr lang="en-US" sz="16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068" y="4220295"/>
                  <a:ext cx="910974" cy="24650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595697" y="4657527"/>
                  <a:ext cx="910974" cy="2465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mr-IN" sz="1600" i="1" dirty="0"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0</m:t>
                        </m:r>
                        <m:r>
                          <a:rPr lang="mr-IN" sz="1600" i="1" dirty="0"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.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4</m:t>
                        </m:r>
                      </m:oMath>
                    </m:oMathPara>
                  </a14:m>
                  <a:endParaRPr lang="en-US" sz="16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697" y="4657527"/>
                  <a:ext cx="910974" cy="24650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/>
            <p:cNvCxnSpPr/>
            <p:nvPr/>
          </p:nvCxnSpPr>
          <p:spPr>
            <a:xfrm>
              <a:off x="2606465" y="4399023"/>
              <a:ext cx="0" cy="1155916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471238" y="4913706"/>
              <a:ext cx="0" cy="642637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606464" y="5478864"/>
              <a:ext cx="1853121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2852500" y="5431059"/>
                  <a:ext cx="1269523" cy="2465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𝑡</m:t>
                        </m:r>
                        <m:r>
                          <a:rPr lang="en-US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≤</m:t>
                        </m:r>
                        <m:r>
                          <a:rPr lang="en-US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1</m:t>
                        </m:r>
                      </m:oMath>
                    </m:oMathPara>
                  </a14:m>
                  <a:endParaRPr lang="en-US" sz="1600" dirty="0">
                    <a:solidFill>
                      <a:srgbClr val="FF0000"/>
                    </a:solidFill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2500" y="5431059"/>
                  <a:ext cx="1269523" cy="24650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6782528" y="3962102"/>
                  <a:ext cx="1511151" cy="2913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dirty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</m:ctrlPr>
                          </m:sSubPr>
                          <m:e>
                            <m:r>
                              <a:rPr lang="mr-IN" sz="2000" b="1" i="1" dirty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000" b="1" i="1" dirty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000" b="1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(</m:t>
                        </m:r>
                        <m:r>
                          <a:rPr lang="en-US" sz="2000" b="1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𝒕</m:t>
                        </m:r>
                        <m:r>
                          <a:rPr lang="en-US" sz="2000" b="1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>
                    <a:solidFill>
                      <a:schemeClr val="accent3">
                        <a:lumMod val="50000"/>
                      </a:schemeClr>
                    </a:solidFill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2528" y="3962102"/>
                  <a:ext cx="1511151" cy="291326"/>
                </a:xfrm>
                <a:prstGeom prst="rect">
                  <a:avLst/>
                </a:prstGeom>
                <a:blipFill>
                  <a:blip r:embed="rId6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7064850" y="4929444"/>
                  <a:ext cx="1511151" cy="2913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</m:ctrlPr>
                          </m:sSubPr>
                          <m:e>
                            <m:r>
                              <a:rPr lang="mr-IN" sz="2000" b="1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000" b="1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(</m:t>
                        </m:r>
                        <m:r>
                          <a:rPr lang="en-US" sz="2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𝒕</m:t>
                        </m:r>
                        <m:r>
                          <a:rPr lang="en-US" sz="2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>
                    <a:solidFill>
                      <a:srgbClr val="002060"/>
                    </a:solidFill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4850" y="4929444"/>
                  <a:ext cx="1511151" cy="291326"/>
                </a:xfrm>
                <a:prstGeom prst="rect">
                  <a:avLst/>
                </a:prstGeom>
                <a:blipFill>
                  <a:blip r:embed="rId7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2035960" y="5495789"/>
                  <a:ext cx="734847" cy="2465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rgbClr val="FF0000"/>
                    </a:solidFill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5960" y="5495789"/>
                  <a:ext cx="734847" cy="24650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4122673" y="5495789"/>
                  <a:ext cx="743323" cy="2465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rgbClr val="FF0000"/>
                    </a:solidFill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2673" y="5495789"/>
                  <a:ext cx="743323" cy="2465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/>
          <p:cNvGrpSpPr/>
          <p:nvPr/>
        </p:nvGrpSpPr>
        <p:grpSpPr>
          <a:xfrm>
            <a:off x="2065283" y="2804880"/>
            <a:ext cx="5012120" cy="1556107"/>
            <a:chOff x="2065283" y="2804880"/>
            <a:chExt cx="5012120" cy="15561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ontent Placeholder 2"/>
                <p:cNvSpPr txBox="1">
                  <a:spLocks/>
                </p:cNvSpPr>
                <p:nvPr/>
              </p:nvSpPr>
              <p:spPr>
                <a:xfrm>
                  <a:off x="2649482" y="3441700"/>
                  <a:ext cx="4427921" cy="420921"/>
                </a:xfrm>
                <a:prstGeom prst="rect">
                  <a:avLst/>
                </a:prstGeom>
              </p:spPr>
              <p:txBody>
                <a:bodyPr vert="horz">
                  <a:noAutofit/>
                </a:bodyPr>
                <a:lstStyle>
                  <a:lvl1pPr marL="274320" indent="-274320" algn="l" rtl="0" eaLnBrk="1" latinLnBrk="0" hangingPunct="1">
                    <a:spcBef>
                      <a:spcPts val="600"/>
                    </a:spcBef>
                    <a:buClr>
                      <a:schemeClr val="accent1"/>
                    </a:buClr>
                    <a:buSzPct val="76000"/>
                    <a:buFont typeface="Wingdings 3"/>
                    <a:buChar char=""/>
                    <a:defRPr kumimoji="0" sz="2800" kern="1200">
                      <a:solidFill>
                        <a:schemeClr val="tx1"/>
                      </a:solidFill>
                      <a:latin typeface="Candara" pitchFamily="34" charset="0"/>
                      <a:ea typeface="+mn-ea"/>
                      <a:cs typeface="+mn-cs"/>
                    </a:defRPr>
                  </a:lvl1pPr>
                  <a:lvl2pPr marL="548640" indent="-274320" algn="l" rtl="0" eaLnBrk="1" latinLnBrk="0" hangingPunct="1">
                    <a:spcBef>
                      <a:spcPts val="500"/>
                    </a:spcBef>
                    <a:buClr>
                      <a:schemeClr val="accent2"/>
                    </a:buClr>
                    <a:buSzPct val="76000"/>
                    <a:buFont typeface="Wingdings 3"/>
                    <a:buChar char=""/>
                    <a:defRPr kumimoji="0" sz="2400" kern="1200">
                      <a:solidFill>
                        <a:srgbClr val="002060"/>
                      </a:solidFill>
                      <a:latin typeface="Candara" pitchFamily="34" charset="0"/>
                      <a:ea typeface="+mn-ea"/>
                      <a:cs typeface="+mn-cs"/>
                    </a:defRPr>
                  </a:lvl2pPr>
                  <a:lvl3pPr marL="822960" indent="-228600" algn="l" rtl="0" eaLnBrk="1" latinLnBrk="0" hangingPunct="1">
                    <a:spcBef>
                      <a:spcPts val="500"/>
                    </a:spcBef>
                    <a:buClr>
                      <a:schemeClr val="bg1">
                        <a:shade val="50000"/>
                      </a:schemeClr>
                    </a:buClr>
                    <a:buSzPct val="76000"/>
                    <a:buFont typeface="Wingdings 3"/>
                    <a:buChar char=""/>
                    <a:defRPr kumimoji="0" sz="2400" kern="1200">
                      <a:solidFill>
                        <a:srgbClr val="006600"/>
                      </a:solidFill>
                      <a:latin typeface="Candara" pitchFamily="34" charset="0"/>
                      <a:ea typeface="+mn-ea"/>
                      <a:cs typeface="+mn-cs"/>
                    </a:defRPr>
                  </a:lvl3pPr>
                  <a:lvl4pPr marL="1097280" indent="-228600" algn="l" rtl="0" eaLnBrk="1" latinLnBrk="0" hangingPunct="1">
                    <a:spcBef>
                      <a:spcPts val="400"/>
                    </a:spcBef>
                    <a:buClr>
                      <a:schemeClr val="accent2">
                        <a:shade val="75000"/>
                      </a:schemeClr>
                    </a:buClr>
                    <a:buSzPct val="70000"/>
                    <a:buFont typeface="Wingdings"/>
                    <a:buChar char=""/>
                    <a:defRPr kumimoji="0" sz="2000" kern="1200">
                      <a:solidFill>
                        <a:schemeClr val="tx1"/>
                      </a:solidFill>
                      <a:latin typeface="Candara" pitchFamily="34" charset="0"/>
                      <a:ea typeface="+mn-ea"/>
                      <a:cs typeface="+mn-cs"/>
                    </a:defRPr>
                  </a:lvl4pPr>
                  <a:lvl5pPr marL="1371600" indent="-228600" algn="l" rtl="0" eaLnBrk="1" latinLnBrk="0" hangingPunct="1">
                    <a:spcBef>
                      <a:spcPts val="300"/>
                    </a:spcBef>
                    <a:buClr>
                      <a:schemeClr val="accent2"/>
                    </a:buClr>
                    <a:buSzPct val="70000"/>
                    <a:buFont typeface="Wingdings"/>
                    <a:buChar char=""/>
                    <a:defRPr kumimoji="0" sz="1800" kern="1200">
                      <a:solidFill>
                        <a:schemeClr val="tx1"/>
                      </a:solidFill>
                      <a:latin typeface="Candara" pitchFamily="34" charset="0"/>
                      <a:ea typeface="+mn-ea"/>
                      <a:cs typeface="+mn-cs"/>
                    </a:defRPr>
                  </a:lvl5pPr>
                  <a:lvl6pPr marL="1645920" indent="-182880" algn="l" rtl="0" eaLnBrk="1" latinLnBrk="0" hangingPunct="1">
                    <a:spcBef>
                      <a:spcPts val="300"/>
                    </a:spcBef>
                    <a:buClr>
                      <a:srgbClr val="9FB8CD">
                        <a:shade val="75000"/>
                      </a:srgbClr>
                    </a:buClr>
                    <a:buSzPct val="75000"/>
                    <a:buFont typeface="Wingdings 3"/>
                    <a:buChar char=""/>
                    <a:defRPr kumimoji="0" lang="en-US" sz="1600" kern="1200" smtClean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800" indent="-182880" algn="l" rtl="0" eaLnBrk="1" latinLnBrk="0" hangingPunct="1">
                    <a:spcBef>
                      <a:spcPts val="300"/>
                    </a:spcBef>
                    <a:buClr>
                      <a:srgbClr val="727CA3">
                        <a:shade val="75000"/>
                      </a:srgbClr>
                    </a:buClr>
                    <a:buSzPct val="75000"/>
                    <a:buFont typeface="Wingdings 3"/>
                    <a:buChar char=""/>
                    <a:defRPr kumimoji="0" lang="en-US" sz="1400" kern="1200" smtClean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011680" indent="-182880" algn="l" rtl="0" eaLnBrk="1" latinLnBrk="0" hangingPunct="1">
                    <a:spcBef>
                      <a:spcPts val="300"/>
                    </a:spcBef>
                    <a:buClr>
                      <a:prstClr val="white">
                        <a:shade val="50000"/>
                      </a:prstClr>
                    </a:buClr>
                    <a:buSzPct val="75000"/>
                    <a:buFont typeface="Wingdings 3"/>
                    <a:buChar char=""/>
                    <a:defRPr kumimoji="0" lang="en-US" sz="1400" kern="1200" smtClean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194560" indent="-182880" algn="l" rtl="0" eaLnBrk="1" latinLnBrk="0" hangingPunct="1">
                    <a:spcBef>
                      <a:spcPts val="300"/>
                    </a:spcBef>
                    <a:buClr>
                      <a:srgbClr val="9FB8CD"/>
                    </a:buClr>
                    <a:buSzPct val="75000"/>
                    <a:buFont typeface="Wingdings 3"/>
                    <a:buChar char=""/>
                    <a:defRPr kumimoji="0" lang="en-US" sz="1200" kern="1200" smtClean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ℒ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〈"/>
                                <m:endChr m:val="〉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,↗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〈"/>
                                <m:endChr m:val="〉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,↘</m:t>
                                </m:r>
                              </m:e>
                            </m:d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2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9482" y="3441700"/>
                  <a:ext cx="4427921" cy="420921"/>
                </a:xfrm>
                <a:prstGeom prst="rect">
                  <a:avLst/>
                </a:prstGeom>
                <a:blipFill>
                  <a:blip r:embed="rId10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ontent Placeholder 2"/>
                <p:cNvSpPr txBox="1">
                  <a:spLocks/>
                </p:cNvSpPr>
                <p:nvPr/>
              </p:nvSpPr>
              <p:spPr>
                <a:xfrm>
                  <a:off x="2841734" y="3940066"/>
                  <a:ext cx="3771900" cy="420921"/>
                </a:xfrm>
                <a:prstGeom prst="rect">
                  <a:avLst/>
                </a:prstGeom>
              </p:spPr>
              <p:txBody>
                <a:bodyPr vert="horz">
                  <a:noAutofit/>
                </a:bodyPr>
                <a:lstStyle>
                  <a:lvl1pPr marL="274320" indent="-274320" algn="l" rtl="0" eaLnBrk="1" latinLnBrk="0" hangingPunct="1">
                    <a:spcBef>
                      <a:spcPts val="600"/>
                    </a:spcBef>
                    <a:buClr>
                      <a:schemeClr val="accent1"/>
                    </a:buClr>
                    <a:buSzPct val="76000"/>
                    <a:buFont typeface="Wingdings 3"/>
                    <a:buChar char=""/>
                    <a:defRPr kumimoji="0" sz="2800" kern="1200">
                      <a:solidFill>
                        <a:schemeClr val="tx1"/>
                      </a:solidFill>
                      <a:latin typeface="Candara" pitchFamily="34" charset="0"/>
                      <a:ea typeface="+mn-ea"/>
                      <a:cs typeface="+mn-cs"/>
                    </a:defRPr>
                  </a:lvl1pPr>
                  <a:lvl2pPr marL="548640" indent="-274320" algn="l" rtl="0" eaLnBrk="1" latinLnBrk="0" hangingPunct="1">
                    <a:spcBef>
                      <a:spcPts val="500"/>
                    </a:spcBef>
                    <a:buClr>
                      <a:schemeClr val="accent2"/>
                    </a:buClr>
                    <a:buSzPct val="76000"/>
                    <a:buFont typeface="Wingdings 3"/>
                    <a:buChar char=""/>
                    <a:defRPr kumimoji="0" sz="2400" kern="1200">
                      <a:solidFill>
                        <a:srgbClr val="002060"/>
                      </a:solidFill>
                      <a:latin typeface="Candara" pitchFamily="34" charset="0"/>
                      <a:ea typeface="+mn-ea"/>
                      <a:cs typeface="+mn-cs"/>
                    </a:defRPr>
                  </a:lvl2pPr>
                  <a:lvl3pPr marL="822960" indent="-228600" algn="l" rtl="0" eaLnBrk="1" latinLnBrk="0" hangingPunct="1">
                    <a:spcBef>
                      <a:spcPts val="500"/>
                    </a:spcBef>
                    <a:buClr>
                      <a:schemeClr val="bg1">
                        <a:shade val="50000"/>
                      </a:schemeClr>
                    </a:buClr>
                    <a:buSzPct val="76000"/>
                    <a:buFont typeface="Wingdings 3"/>
                    <a:buChar char=""/>
                    <a:defRPr kumimoji="0" sz="2400" kern="1200">
                      <a:solidFill>
                        <a:srgbClr val="006600"/>
                      </a:solidFill>
                      <a:latin typeface="Candara" pitchFamily="34" charset="0"/>
                      <a:ea typeface="+mn-ea"/>
                      <a:cs typeface="+mn-cs"/>
                    </a:defRPr>
                  </a:lvl3pPr>
                  <a:lvl4pPr marL="1097280" indent="-228600" algn="l" rtl="0" eaLnBrk="1" latinLnBrk="0" hangingPunct="1">
                    <a:spcBef>
                      <a:spcPts val="400"/>
                    </a:spcBef>
                    <a:buClr>
                      <a:schemeClr val="accent2">
                        <a:shade val="75000"/>
                      </a:schemeClr>
                    </a:buClr>
                    <a:buSzPct val="70000"/>
                    <a:buFont typeface="Wingdings"/>
                    <a:buChar char=""/>
                    <a:defRPr kumimoji="0" sz="2000" kern="1200">
                      <a:solidFill>
                        <a:schemeClr val="tx1"/>
                      </a:solidFill>
                      <a:latin typeface="Candara" pitchFamily="34" charset="0"/>
                      <a:ea typeface="+mn-ea"/>
                      <a:cs typeface="+mn-cs"/>
                    </a:defRPr>
                  </a:lvl4pPr>
                  <a:lvl5pPr marL="1371600" indent="-228600" algn="l" rtl="0" eaLnBrk="1" latinLnBrk="0" hangingPunct="1">
                    <a:spcBef>
                      <a:spcPts val="300"/>
                    </a:spcBef>
                    <a:buClr>
                      <a:schemeClr val="accent2"/>
                    </a:buClr>
                    <a:buSzPct val="70000"/>
                    <a:buFont typeface="Wingdings"/>
                    <a:buChar char=""/>
                    <a:defRPr kumimoji="0" sz="1800" kern="1200">
                      <a:solidFill>
                        <a:schemeClr val="tx1"/>
                      </a:solidFill>
                      <a:latin typeface="Candara" pitchFamily="34" charset="0"/>
                      <a:ea typeface="+mn-ea"/>
                      <a:cs typeface="+mn-cs"/>
                    </a:defRPr>
                  </a:lvl5pPr>
                  <a:lvl6pPr marL="1645920" indent="-182880" algn="l" rtl="0" eaLnBrk="1" latinLnBrk="0" hangingPunct="1">
                    <a:spcBef>
                      <a:spcPts val="300"/>
                    </a:spcBef>
                    <a:buClr>
                      <a:srgbClr val="9FB8CD">
                        <a:shade val="75000"/>
                      </a:srgbClr>
                    </a:buClr>
                    <a:buSzPct val="75000"/>
                    <a:buFont typeface="Wingdings 3"/>
                    <a:buChar char=""/>
                    <a:defRPr kumimoji="0" lang="en-US" sz="1600" kern="1200" smtClean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800" indent="-182880" algn="l" rtl="0" eaLnBrk="1" latinLnBrk="0" hangingPunct="1">
                    <a:spcBef>
                      <a:spcPts val="300"/>
                    </a:spcBef>
                    <a:buClr>
                      <a:srgbClr val="727CA3">
                        <a:shade val="75000"/>
                      </a:srgbClr>
                    </a:buClr>
                    <a:buSzPct val="75000"/>
                    <a:buFont typeface="Wingdings 3"/>
                    <a:buChar char=""/>
                    <a:defRPr kumimoji="0" lang="en-US" sz="1400" kern="1200" smtClean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011680" indent="-182880" algn="l" rtl="0" eaLnBrk="1" latinLnBrk="0" hangingPunct="1">
                    <a:spcBef>
                      <a:spcPts val="300"/>
                    </a:spcBef>
                    <a:buClr>
                      <a:prstClr val="white">
                        <a:shade val="50000"/>
                      </a:prstClr>
                    </a:buClr>
                    <a:buSzPct val="75000"/>
                    <a:buFont typeface="Wingdings 3"/>
                    <a:buChar char=""/>
                    <a:defRPr kumimoji="0" lang="en-US" sz="1400" kern="1200" smtClean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194560" indent="-182880" algn="l" rtl="0" eaLnBrk="1" latinLnBrk="0" hangingPunct="1">
                    <a:spcBef>
                      <a:spcPts val="300"/>
                    </a:spcBef>
                    <a:buClr>
                      <a:srgbClr val="9FB8CD"/>
                    </a:buClr>
                    <a:buSzPct val="75000"/>
                    <a:buFont typeface="Wingdings 3"/>
                    <a:buChar char=""/>
                    <a:defRPr kumimoji="0" lang="en-US" sz="1200" kern="1200" smtClean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1734" y="3940066"/>
                  <a:ext cx="3771900" cy="420921"/>
                </a:xfrm>
                <a:prstGeom prst="rect">
                  <a:avLst/>
                </a:prstGeom>
                <a:blipFill>
                  <a:blip r:embed="rId11"/>
                  <a:stretch>
                    <a:fillRect b="-115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2065283" y="2804880"/>
              <a:ext cx="1211318" cy="420921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/>
                <a:buChar char=""/>
                <a:defRPr kumimoji="0" sz="2800" kern="1200">
                  <a:solidFill>
                    <a:schemeClr val="tx1"/>
                  </a:solidFill>
                  <a:latin typeface="Candara" pitchFamily="34" charset="0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/>
                <a:buChar char=""/>
                <a:defRPr kumimoji="0" sz="2400" kern="1200">
                  <a:solidFill>
                    <a:srgbClr val="002060"/>
                  </a:solidFill>
                  <a:latin typeface="Candara" pitchFamily="34" charset="0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ts val="500"/>
                </a:spcBef>
                <a:buClr>
                  <a:schemeClr val="bg1">
                    <a:shade val="50000"/>
                  </a:schemeClr>
                </a:buClr>
                <a:buSzPct val="76000"/>
                <a:buFont typeface="Wingdings 3"/>
                <a:buChar char=""/>
                <a:defRPr kumimoji="0" sz="2400" kern="1200">
                  <a:solidFill>
                    <a:srgbClr val="006600"/>
                  </a:solidFill>
                  <a:latin typeface="Candara" pitchFamily="34" charset="0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ts val="400"/>
                </a:spcBef>
                <a:buClr>
                  <a:schemeClr val="accent2">
                    <a:shade val="75000"/>
                  </a:schemeClr>
                </a:buClr>
                <a:buSzPct val="70000"/>
                <a:buFont typeface="Wingdings"/>
                <a:buChar char=""/>
                <a:defRPr kumimoji="0" sz="2000" kern="1200">
                  <a:solidFill>
                    <a:schemeClr val="tx1"/>
                  </a:solidFill>
                  <a:latin typeface="Candara" pitchFamily="34" charset="0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/>
                <a:buChar char=""/>
                <a:defRPr kumimoji="0" sz="1800" kern="1200">
                  <a:solidFill>
                    <a:schemeClr val="tx1"/>
                  </a:solidFill>
                  <a:latin typeface="Candara" pitchFamily="34" charset="0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ts val="300"/>
                </a:spcBef>
                <a:buClr>
                  <a:srgbClr val="9FB8CD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6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rgbClr val="727CA3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11680" indent="-182880" algn="l" rtl="0" eaLnBrk="1" latinLnBrk="0" hangingPunct="1">
                <a:spcBef>
                  <a:spcPts val="300"/>
                </a:spcBef>
                <a:buClr>
                  <a:prstClr val="white">
                    <a:shade val="50000"/>
                  </a:prst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94560" indent="-182880" algn="l" rtl="0" eaLnBrk="1" latinLnBrk="0" hangingPunct="1">
                <a:spcBef>
                  <a:spcPts val="300"/>
                </a:spcBef>
                <a:buClr>
                  <a:srgbClr val="9FB8CD"/>
                </a:buClr>
                <a:buSzPct val="75000"/>
                <a:buFont typeface="Wingdings 3"/>
                <a:buChar char=""/>
                <a:defRPr kumimoji="0" lang="en-US" sz="12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/>
                <a:t>In TTL:</a:t>
              </a:r>
            </a:p>
          </p:txBody>
        </p:sp>
      </p:grpSp>
      <p:sp>
        <p:nvSpPr>
          <p:cNvPr id="32" name="Oval 31"/>
          <p:cNvSpPr/>
          <p:nvPr/>
        </p:nvSpPr>
        <p:spPr>
          <a:xfrm>
            <a:off x="3390900" y="3911600"/>
            <a:ext cx="2641600" cy="6223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016500" y="4495800"/>
            <a:ext cx="196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Needs Just one subtraction in TMA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880754" y="4684480"/>
            <a:ext cx="8788400" cy="1655131"/>
            <a:chOff x="1880754" y="4684480"/>
            <a:chExt cx="8788400" cy="1655131"/>
          </a:xfrm>
        </p:grpSpPr>
        <p:sp>
          <p:nvSpPr>
            <p:cNvPr id="31" name="Content Placeholder 2"/>
            <p:cNvSpPr txBox="1">
              <a:spLocks/>
            </p:cNvSpPr>
            <p:nvPr/>
          </p:nvSpPr>
          <p:spPr>
            <a:xfrm>
              <a:off x="2116083" y="4684480"/>
              <a:ext cx="1211318" cy="420921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/>
                <a:buChar char=""/>
                <a:defRPr kumimoji="0" sz="2800" kern="1200">
                  <a:solidFill>
                    <a:schemeClr val="tx1"/>
                  </a:solidFill>
                  <a:latin typeface="Candara" pitchFamily="34" charset="0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/>
                <a:buChar char=""/>
                <a:defRPr kumimoji="0" sz="2400" kern="1200">
                  <a:solidFill>
                    <a:srgbClr val="002060"/>
                  </a:solidFill>
                  <a:latin typeface="Candara" pitchFamily="34" charset="0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ts val="500"/>
                </a:spcBef>
                <a:buClr>
                  <a:schemeClr val="bg1">
                    <a:shade val="50000"/>
                  </a:schemeClr>
                </a:buClr>
                <a:buSzPct val="76000"/>
                <a:buFont typeface="Wingdings 3"/>
                <a:buChar char=""/>
                <a:defRPr kumimoji="0" sz="2400" kern="1200">
                  <a:solidFill>
                    <a:srgbClr val="006600"/>
                  </a:solidFill>
                  <a:latin typeface="Candara" pitchFamily="34" charset="0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ts val="400"/>
                </a:spcBef>
                <a:buClr>
                  <a:schemeClr val="accent2">
                    <a:shade val="75000"/>
                  </a:schemeClr>
                </a:buClr>
                <a:buSzPct val="70000"/>
                <a:buFont typeface="Wingdings"/>
                <a:buChar char=""/>
                <a:defRPr kumimoji="0" sz="2000" kern="1200">
                  <a:solidFill>
                    <a:schemeClr val="tx1"/>
                  </a:solidFill>
                  <a:latin typeface="Candara" pitchFamily="34" charset="0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/>
                <a:buChar char=""/>
                <a:defRPr kumimoji="0" sz="1800" kern="1200">
                  <a:solidFill>
                    <a:schemeClr val="tx1"/>
                  </a:solidFill>
                  <a:latin typeface="Candara" pitchFamily="34" charset="0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ts val="300"/>
                </a:spcBef>
                <a:buClr>
                  <a:srgbClr val="9FB8CD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6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rgbClr val="727CA3">
                    <a:shade val="75000"/>
                  </a:srgb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11680" indent="-182880" algn="l" rtl="0" eaLnBrk="1" latinLnBrk="0" hangingPunct="1">
                <a:spcBef>
                  <a:spcPts val="300"/>
                </a:spcBef>
                <a:buClr>
                  <a:prstClr val="white">
                    <a:shade val="50000"/>
                  </a:prstClr>
                </a:buClr>
                <a:buSzPct val="75000"/>
                <a:buFont typeface="Wingdings 3"/>
                <a:buChar char=""/>
                <a:defRPr kumimoji="0"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94560" indent="-182880" algn="l" rtl="0" eaLnBrk="1" latinLnBrk="0" hangingPunct="1">
                <a:spcBef>
                  <a:spcPts val="300"/>
                </a:spcBef>
                <a:buClr>
                  <a:srgbClr val="9FB8CD"/>
                </a:buClr>
                <a:buSzPct val="75000"/>
                <a:buFont typeface="Wingdings 3"/>
                <a:buChar char=""/>
                <a:defRPr kumimoji="0" lang="en-US" sz="12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/>
                <a:t>In STL: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Content Placeholder 2"/>
                <p:cNvSpPr txBox="1">
                  <a:spLocks/>
                </p:cNvSpPr>
                <p:nvPr/>
              </p:nvSpPr>
              <p:spPr>
                <a:xfrm>
                  <a:off x="1880754" y="5156690"/>
                  <a:ext cx="8788400" cy="1182921"/>
                </a:xfrm>
                <a:prstGeom prst="rect">
                  <a:avLst/>
                </a:prstGeom>
              </p:spPr>
              <p:txBody>
                <a:bodyPr vert="horz">
                  <a:noAutofit/>
                </a:bodyPr>
                <a:lstStyle>
                  <a:lvl1pPr marL="274320" indent="-274320" algn="l" rtl="0" eaLnBrk="1" latinLnBrk="0" hangingPunct="1">
                    <a:spcBef>
                      <a:spcPts val="600"/>
                    </a:spcBef>
                    <a:buClr>
                      <a:schemeClr val="accent1"/>
                    </a:buClr>
                    <a:buSzPct val="76000"/>
                    <a:buFont typeface="Wingdings 3"/>
                    <a:buChar char=""/>
                    <a:defRPr kumimoji="0" sz="2800" kern="1200">
                      <a:solidFill>
                        <a:schemeClr val="tx1"/>
                      </a:solidFill>
                      <a:latin typeface="Candara" pitchFamily="34" charset="0"/>
                      <a:ea typeface="+mn-ea"/>
                      <a:cs typeface="+mn-cs"/>
                    </a:defRPr>
                  </a:lvl1pPr>
                  <a:lvl2pPr marL="548640" indent="-274320" algn="l" rtl="0" eaLnBrk="1" latinLnBrk="0" hangingPunct="1">
                    <a:spcBef>
                      <a:spcPts val="500"/>
                    </a:spcBef>
                    <a:buClr>
                      <a:schemeClr val="accent2"/>
                    </a:buClr>
                    <a:buSzPct val="76000"/>
                    <a:buFont typeface="Wingdings 3"/>
                    <a:buChar char=""/>
                    <a:defRPr kumimoji="0" sz="2400" kern="1200">
                      <a:solidFill>
                        <a:srgbClr val="002060"/>
                      </a:solidFill>
                      <a:latin typeface="Candara" pitchFamily="34" charset="0"/>
                      <a:ea typeface="+mn-ea"/>
                      <a:cs typeface="+mn-cs"/>
                    </a:defRPr>
                  </a:lvl2pPr>
                  <a:lvl3pPr marL="822960" indent="-228600" algn="l" rtl="0" eaLnBrk="1" latinLnBrk="0" hangingPunct="1">
                    <a:spcBef>
                      <a:spcPts val="500"/>
                    </a:spcBef>
                    <a:buClr>
                      <a:schemeClr val="bg1">
                        <a:shade val="50000"/>
                      </a:schemeClr>
                    </a:buClr>
                    <a:buSzPct val="76000"/>
                    <a:buFont typeface="Wingdings 3"/>
                    <a:buChar char=""/>
                    <a:defRPr kumimoji="0" sz="2400" kern="1200">
                      <a:solidFill>
                        <a:srgbClr val="006600"/>
                      </a:solidFill>
                      <a:latin typeface="Candara" pitchFamily="34" charset="0"/>
                      <a:ea typeface="+mn-ea"/>
                      <a:cs typeface="+mn-cs"/>
                    </a:defRPr>
                  </a:lvl3pPr>
                  <a:lvl4pPr marL="1097280" indent="-228600" algn="l" rtl="0" eaLnBrk="1" latinLnBrk="0" hangingPunct="1">
                    <a:spcBef>
                      <a:spcPts val="400"/>
                    </a:spcBef>
                    <a:buClr>
                      <a:schemeClr val="accent2">
                        <a:shade val="75000"/>
                      </a:schemeClr>
                    </a:buClr>
                    <a:buSzPct val="70000"/>
                    <a:buFont typeface="Wingdings"/>
                    <a:buChar char=""/>
                    <a:defRPr kumimoji="0" sz="2000" kern="1200">
                      <a:solidFill>
                        <a:schemeClr val="tx1"/>
                      </a:solidFill>
                      <a:latin typeface="Candara" pitchFamily="34" charset="0"/>
                      <a:ea typeface="+mn-ea"/>
                      <a:cs typeface="+mn-cs"/>
                    </a:defRPr>
                  </a:lvl4pPr>
                  <a:lvl5pPr marL="1371600" indent="-228600" algn="l" rtl="0" eaLnBrk="1" latinLnBrk="0" hangingPunct="1">
                    <a:spcBef>
                      <a:spcPts val="300"/>
                    </a:spcBef>
                    <a:buClr>
                      <a:schemeClr val="accent2"/>
                    </a:buClr>
                    <a:buSzPct val="70000"/>
                    <a:buFont typeface="Wingdings"/>
                    <a:buChar char=""/>
                    <a:defRPr kumimoji="0" sz="1800" kern="1200">
                      <a:solidFill>
                        <a:schemeClr val="tx1"/>
                      </a:solidFill>
                      <a:latin typeface="Candara" pitchFamily="34" charset="0"/>
                      <a:ea typeface="+mn-ea"/>
                      <a:cs typeface="+mn-cs"/>
                    </a:defRPr>
                  </a:lvl5pPr>
                  <a:lvl6pPr marL="1645920" indent="-182880" algn="l" rtl="0" eaLnBrk="1" latinLnBrk="0" hangingPunct="1">
                    <a:spcBef>
                      <a:spcPts val="300"/>
                    </a:spcBef>
                    <a:buClr>
                      <a:srgbClr val="9FB8CD">
                        <a:shade val="75000"/>
                      </a:srgbClr>
                    </a:buClr>
                    <a:buSzPct val="75000"/>
                    <a:buFont typeface="Wingdings 3"/>
                    <a:buChar char=""/>
                    <a:defRPr kumimoji="0" lang="en-US" sz="1600" kern="1200" smtClean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800" indent="-182880" algn="l" rtl="0" eaLnBrk="1" latinLnBrk="0" hangingPunct="1">
                    <a:spcBef>
                      <a:spcPts val="300"/>
                    </a:spcBef>
                    <a:buClr>
                      <a:srgbClr val="727CA3">
                        <a:shade val="75000"/>
                      </a:srgbClr>
                    </a:buClr>
                    <a:buSzPct val="75000"/>
                    <a:buFont typeface="Wingdings 3"/>
                    <a:buChar char=""/>
                    <a:defRPr kumimoji="0" lang="en-US" sz="1400" kern="1200" smtClean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011680" indent="-182880" algn="l" rtl="0" eaLnBrk="1" latinLnBrk="0" hangingPunct="1">
                    <a:spcBef>
                      <a:spcPts val="300"/>
                    </a:spcBef>
                    <a:buClr>
                      <a:prstClr val="white">
                        <a:shade val="50000"/>
                      </a:prstClr>
                    </a:buClr>
                    <a:buSzPct val="75000"/>
                    <a:buFont typeface="Wingdings 3"/>
                    <a:buChar char=""/>
                    <a:defRPr kumimoji="0" lang="en-US" sz="1400" kern="1200" smtClean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194560" indent="-182880" algn="l" rtl="0" eaLnBrk="1" latinLnBrk="0" hangingPunct="1">
                    <a:spcBef>
                      <a:spcPts val="300"/>
                    </a:spcBef>
                    <a:buClr>
                      <a:srgbClr val="9FB8CD"/>
                    </a:buClr>
                    <a:buSzPct val="75000"/>
                    <a:buFont typeface="Wingdings 3"/>
                    <a:buChar char=""/>
                    <a:defRPr kumimoji="0" lang="en-US" sz="1200" kern="1200" smtClean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endParaRPr lang="en-US" sz="1800" i="1" dirty="0">
                    <a:latin typeface="Cambria Math" panose="02040503050406030204" pitchFamily="18" charset="0"/>
                  </a:endParaRPr>
                </a:p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box>
                          <m:box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d>
                              <m:dPr>
                                <m:endChr m:val="]"/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["/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&gt;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⋀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¬</m:t>
                                    </m:r>
                                    <m:d>
                                      <m:d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&gt;</m:t>
                                        </m:r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.</m:t>
                                        </m:r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5</m:t>
                                        </m:r>
                                      </m:e>
                                    </m:d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𝒮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⋁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&gt;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⋀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&gt;</m:t>
                                        </m:r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.</m:t>
                                        </m:r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5</m:t>
                                        </m:r>
                                      </m:e>
                                    </m:d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𝒰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e>
                                </m:d>
                              </m:e>
                            </m:d>
                          </m:e>
                        </m:box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⇒</m:t>
                        </m:r>
                      </m:oMath>
                    </m:oMathPara>
                  </a14:m>
                  <a:endParaRPr lang="en-US" sz="1800" i="1" dirty="0"/>
                </a:p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⋄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&lt;</m:t>
                                        </m:r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.</m:t>
                                        </m:r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e>
                                    </m:d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⋀</m:t>
                                    </m:r>
                                    <m:d>
                                      <m:d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¬</m:t>
                                        </m:r>
                                        <m:d>
                                          <m:d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8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8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  <m:t>&lt;</m:t>
                                            </m:r>
                                            <m: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  <m: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  <m:t>4</m:t>
                                            </m:r>
                                          </m:e>
                                        </m:d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𝒮</m:t>
                                        </m:r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⊤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⋁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¬</m:t>
                                    </m:r>
                                    <m:d>
                                      <m:d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&lt;</m:t>
                                        </m:r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.</m:t>
                                        </m:r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e>
                                    </m:d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⋀</m:t>
                                    </m:r>
                                    <m:d>
                                      <m:d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d>
                                          <m:d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8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8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  <m:t>&lt;</m:t>
                                            </m:r>
                                            <m: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  <m: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  <m:t>4</m:t>
                                            </m:r>
                                          </m:e>
                                        </m:d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𝒰</m:t>
                                        </m:r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⊤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) </m:t>
                        </m:r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34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0754" y="5156690"/>
                  <a:ext cx="8788400" cy="118292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Multiply 34"/>
          <p:cNvSpPr/>
          <p:nvPr/>
        </p:nvSpPr>
        <p:spPr>
          <a:xfrm>
            <a:off x="3689350" y="5270500"/>
            <a:ext cx="4737100" cy="11176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8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288" y="249382"/>
            <a:ext cx="8911687" cy="128089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Implementation Logic Operators Using Timestamp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474614" y="2013008"/>
            <a:ext cx="4717386" cy="4346228"/>
            <a:chOff x="567185" y="-55672"/>
            <a:chExt cx="6482206" cy="5566367"/>
          </a:xfrm>
        </p:grpSpPr>
        <p:grpSp>
          <p:nvGrpSpPr>
            <p:cNvPr id="15" name="Group 14"/>
            <p:cNvGrpSpPr/>
            <p:nvPr/>
          </p:nvGrpSpPr>
          <p:grpSpPr>
            <a:xfrm>
              <a:off x="567185" y="345863"/>
              <a:ext cx="6482206" cy="4883176"/>
              <a:chOff x="-1528015" y="-280537"/>
              <a:chExt cx="6482206" cy="488317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Oval 17"/>
                  <p:cNvSpPr/>
                  <p:nvPr/>
                </p:nvSpPr>
                <p:spPr>
                  <a:xfrm>
                    <a:off x="-457016" y="164000"/>
                    <a:ext cx="1102659" cy="1030941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  <a:latin typeface="Candara" panose="020E0502030303020204" pitchFamily="34" charset="0"/>
                    </a:endParaRPr>
                  </a:p>
                  <a:p>
                    <a:pPr algn="ctr"/>
                    <a:r>
                      <a:rPr lang="en-US" sz="1400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rPr>
                      <a:t>0   0</a:t>
                    </a:r>
                  </a:p>
                </p:txBody>
              </p:sp>
            </mc:Choice>
            <mc:Fallback xmlns="">
              <p:sp>
                <p:nvSpPr>
                  <p:cNvPr id="4" name="Oval 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457016" y="164000"/>
                    <a:ext cx="1102659" cy="1030941"/>
                  </a:xfrm>
                  <a:prstGeom prst="ellipse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Oval 18"/>
                  <p:cNvSpPr/>
                  <p:nvPr/>
                </p:nvSpPr>
                <p:spPr>
                  <a:xfrm>
                    <a:off x="2606975" y="185626"/>
                    <a:ext cx="1102659" cy="1030941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  <a:latin typeface="Candara" panose="020E0502030303020204" pitchFamily="34" charset="0"/>
                    </a:endParaRPr>
                  </a:p>
                  <a:p>
                    <a:pPr algn="ctr"/>
                    <a:r>
                      <a:rPr lang="en-US" sz="1400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rPr>
                      <a:t>0   1</a:t>
                    </a:r>
                  </a:p>
                </p:txBody>
              </p:sp>
            </mc:Choice>
            <mc:Fallback xmlns="">
              <p:sp>
                <p:nvSpPr>
                  <p:cNvPr id="5" name="Oval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06975" y="185626"/>
                    <a:ext cx="1102659" cy="1030941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Oval 19"/>
                  <p:cNvSpPr/>
                  <p:nvPr/>
                </p:nvSpPr>
                <p:spPr>
                  <a:xfrm>
                    <a:off x="-414042" y="3117917"/>
                    <a:ext cx="1102659" cy="1030941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  <a:latin typeface="Candara" panose="020E0502030303020204" pitchFamily="34" charset="0"/>
                    </a:endParaRPr>
                  </a:p>
                  <a:p>
                    <a:pPr algn="ctr"/>
                    <a:r>
                      <a:rPr lang="en-US" sz="1400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rPr>
                      <a:t>1   1</a:t>
                    </a:r>
                  </a:p>
                </p:txBody>
              </p:sp>
            </mc:Choice>
            <mc:Fallback xmlns="">
              <p:sp>
                <p:nvSpPr>
                  <p:cNvPr id="6" name="Oval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414042" y="3117917"/>
                    <a:ext cx="1102659" cy="1030941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Oval 20"/>
                  <p:cNvSpPr/>
                  <p:nvPr/>
                </p:nvSpPr>
                <p:spPr>
                  <a:xfrm>
                    <a:off x="2647176" y="3074017"/>
                    <a:ext cx="1102659" cy="1030941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  <a:latin typeface="Candara" panose="020E0502030303020204" pitchFamily="34" charset="0"/>
                    </a:endParaRPr>
                  </a:p>
                  <a:p>
                    <a:pPr algn="ctr"/>
                    <a:r>
                      <a:rPr lang="en-US" sz="1400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rPr>
                      <a:t>1   0</a:t>
                    </a:r>
                  </a:p>
                </p:txBody>
              </p:sp>
            </mc:Choice>
            <mc:Fallback xmlns="">
              <p:sp>
                <p:nvSpPr>
                  <p:cNvPr id="7" name="Oval 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47176" y="3074017"/>
                    <a:ext cx="1102659" cy="1030941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Freeform 21"/>
              <p:cNvSpPr/>
              <p:nvPr/>
            </p:nvSpPr>
            <p:spPr>
              <a:xfrm rot="16200000">
                <a:off x="-1127091" y="2086044"/>
                <a:ext cx="1999110" cy="158310"/>
              </a:xfrm>
              <a:custGeom>
                <a:avLst/>
                <a:gdLst>
                  <a:gd name="connsiteX0" fmla="*/ 0 w 1739153"/>
                  <a:gd name="connsiteY0" fmla="*/ 340777 h 340777"/>
                  <a:gd name="connsiteX1" fmla="*/ 349624 w 1739153"/>
                  <a:gd name="connsiteY1" fmla="*/ 125624 h 340777"/>
                  <a:gd name="connsiteX2" fmla="*/ 833718 w 1739153"/>
                  <a:gd name="connsiteY2" fmla="*/ 118 h 340777"/>
                  <a:gd name="connsiteX3" fmla="*/ 1371600 w 1739153"/>
                  <a:gd name="connsiteY3" fmla="*/ 107695 h 340777"/>
                  <a:gd name="connsiteX4" fmla="*/ 1739153 w 1739153"/>
                  <a:gd name="connsiteY4" fmla="*/ 340777 h 340777"/>
                  <a:gd name="connsiteX5" fmla="*/ 1739153 w 1739153"/>
                  <a:gd name="connsiteY5" fmla="*/ 340777 h 340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9153" h="340777">
                    <a:moveTo>
                      <a:pt x="0" y="340777"/>
                    </a:moveTo>
                    <a:cubicBezTo>
                      <a:pt x="105335" y="261588"/>
                      <a:pt x="210671" y="182400"/>
                      <a:pt x="349624" y="125624"/>
                    </a:cubicBezTo>
                    <a:cubicBezTo>
                      <a:pt x="488577" y="68848"/>
                      <a:pt x="663389" y="3106"/>
                      <a:pt x="833718" y="118"/>
                    </a:cubicBezTo>
                    <a:cubicBezTo>
                      <a:pt x="1004047" y="-2870"/>
                      <a:pt x="1220694" y="50918"/>
                      <a:pt x="1371600" y="107695"/>
                    </a:cubicBezTo>
                    <a:cubicBezTo>
                      <a:pt x="1522506" y="164471"/>
                      <a:pt x="1739153" y="340777"/>
                      <a:pt x="1739153" y="340777"/>
                    </a:cubicBezTo>
                    <a:lnTo>
                      <a:pt x="1739153" y="340777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>
                  <a:latin typeface="Candara" panose="020E0502030303020204" pitchFamily="34" charset="0"/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>
              <a:xfrm rot="16200000">
                <a:off x="1842353" y="2086044"/>
                <a:ext cx="1999110" cy="158310"/>
              </a:xfrm>
              <a:custGeom>
                <a:avLst/>
                <a:gdLst>
                  <a:gd name="connsiteX0" fmla="*/ 0 w 1739153"/>
                  <a:gd name="connsiteY0" fmla="*/ 340777 h 340777"/>
                  <a:gd name="connsiteX1" fmla="*/ 349624 w 1739153"/>
                  <a:gd name="connsiteY1" fmla="*/ 125624 h 340777"/>
                  <a:gd name="connsiteX2" fmla="*/ 833718 w 1739153"/>
                  <a:gd name="connsiteY2" fmla="*/ 118 h 340777"/>
                  <a:gd name="connsiteX3" fmla="*/ 1371600 w 1739153"/>
                  <a:gd name="connsiteY3" fmla="*/ 107695 h 340777"/>
                  <a:gd name="connsiteX4" fmla="*/ 1739153 w 1739153"/>
                  <a:gd name="connsiteY4" fmla="*/ 340777 h 340777"/>
                  <a:gd name="connsiteX5" fmla="*/ 1739153 w 1739153"/>
                  <a:gd name="connsiteY5" fmla="*/ 340777 h 340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9153" h="340777">
                    <a:moveTo>
                      <a:pt x="0" y="340777"/>
                    </a:moveTo>
                    <a:cubicBezTo>
                      <a:pt x="105335" y="261588"/>
                      <a:pt x="210671" y="182400"/>
                      <a:pt x="349624" y="125624"/>
                    </a:cubicBezTo>
                    <a:cubicBezTo>
                      <a:pt x="488577" y="68848"/>
                      <a:pt x="663389" y="3106"/>
                      <a:pt x="833718" y="118"/>
                    </a:cubicBezTo>
                    <a:cubicBezTo>
                      <a:pt x="1004047" y="-2870"/>
                      <a:pt x="1220694" y="50918"/>
                      <a:pt x="1371600" y="107695"/>
                    </a:cubicBezTo>
                    <a:cubicBezTo>
                      <a:pt x="1522506" y="164471"/>
                      <a:pt x="1739153" y="340777"/>
                      <a:pt x="1739153" y="340777"/>
                    </a:cubicBezTo>
                    <a:lnTo>
                      <a:pt x="1739153" y="340777"/>
                    </a:lnTo>
                  </a:path>
                </a:pathLst>
              </a:custGeom>
              <a:noFill/>
              <a:ln w="28575">
                <a:solidFill>
                  <a:schemeClr val="tx2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>
                  <a:latin typeface="Candara" panose="020E0502030303020204" pitchFamily="34" charset="0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626295" y="342085"/>
                <a:ext cx="1999110" cy="158310"/>
              </a:xfrm>
              <a:custGeom>
                <a:avLst/>
                <a:gdLst>
                  <a:gd name="connsiteX0" fmla="*/ 0 w 1739153"/>
                  <a:gd name="connsiteY0" fmla="*/ 340777 h 340777"/>
                  <a:gd name="connsiteX1" fmla="*/ 349624 w 1739153"/>
                  <a:gd name="connsiteY1" fmla="*/ 125624 h 340777"/>
                  <a:gd name="connsiteX2" fmla="*/ 833718 w 1739153"/>
                  <a:gd name="connsiteY2" fmla="*/ 118 h 340777"/>
                  <a:gd name="connsiteX3" fmla="*/ 1371600 w 1739153"/>
                  <a:gd name="connsiteY3" fmla="*/ 107695 h 340777"/>
                  <a:gd name="connsiteX4" fmla="*/ 1739153 w 1739153"/>
                  <a:gd name="connsiteY4" fmla="*/ 340777 h 340777"/>
                  <a:gd name="connsiteX5" fmla="*/ 1739153 w 1739153"/>
                  <a:gd name="connsiteY5" fmla="*/ 340777 h 340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9153" h="340777">
                    <a:moveTo>
                      <a:pt x="0" y="340777"/>
                    </a:moveTo>
                    <a:cubicBezTo>
                      <a:pt x="105335" y="261588"/>
                      <a:pt x="210671" y="182400"/>
                      <a:pt x="349624" y="125624"/>
                    </a:cubicBezTo>
                    <a:cubicBezTo>
                      <a:pt x="488577" y="68848"/>
                      <a:pt x="663389" y="3106"/>
                      <a:pt x="833718" y="118"/>
                    </a:cubicBezTo>
                    <a:cubicBezTo>
                      <a:pt x="1004047" y="-2870"/>
                      <a:pt x="1220694" y="50918"/>
                      <a:pt x="1371600" y="107695"/>
                    </a:cubicBezTo>
                    <a:cubicBezTo>
                      <a:pt x="1522506" y="164471"/>
                      <a:pt x="1739153" y="340777"/>
                      <a:pt x="1739153" y="340777"/>
                    </a:cubicBezTo>
                    <a:lnTo>
                      <a:pt x="1739153" y="340777"/>
                    </a:lnTo>
                  </a:path>
                </a:pathLst>
              </a:custGeom>
              <a:noFill/>
              <a:ln w="28575">
                <a:solidFill>
                  <a:schemeClr val="tx2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>
                  <a:latin typeface="Candara" panose="020E0502030303020204" pitchFamily="34" charset="0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645149" y="3264394"/>
                <a:ext cx="1999110" cy="158310"/>
              </a:xfrm>
              <a:custGeom>
                <a:avLst/>
                <a:gdLst>
                  <a:gd name="connsiteX0" fmla="*/ 0 w 1739153"/>
                  <a:gd name="connsiteY0" fmla="*/ 340777 h 340777"/>
                  <a:gd name="connsiteX1" fmla="*/ 349624 w 1739153"/>
                  <a:gd name="connsiteY1" fmla="*/ 125624 h 340777"/>
                  <a:gd name="connsiteX2" fmla="*/ 833718 w 1739153"/>
                  <a:gd name="connsiteY2" fmla="*/ 118 h 340777"/>
                  <a:gd name="connsiteX3" fmla="*/ 1371600 w 1739153"/>
                  <a:gd name="connsiteY3" fmla="*/ 107695 h 340777"/>
                  <a:gd name="connsiteX4" fmla="*/ 1739153 w 1739153"/>
                  <a:gd name="connsiteY4" fmla="*/ 340777 h 340777"/>
                  <a:gd name="connsiteX5" fmla="*/ 1739153 w 1739153"/>
                  <a:gd name="connsiteY5" fmla="*/ 340777 h 340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9153" h="340777">
                    <a:moveTo>
                      <a:pt x="0" y="340777"/>
                    </a:moveTo>
                    <a:cubicBezTo>
                      <a:pt x="105335" y="261588"/>
                      <a:pt x="210671" y="182400"/>
                      <a:pt x="349624" y="125624"/>
                    </a:cubicBezTo>
                    <a:cubicBezTo>
                      <a:pt x="488577" y="68848"/>
                      <a:pt x="663389" y="3106"/>
                      <a:pt x="833718" y="118"/>
                    </a:cubicBezTo>
                    <a:cubicBezTo>
                      <a:pt x="1004047" y="-2870"/>
                      <a:pt x="1220694" y="50918"/>
                      <a:pt x="1371600" y="107695"/>
                    </a:cubicBezTo>
                    <a:cubicBezTo>
                      <a:pt x="1522506" y="164471"/>
                      <a:pt x="1739153" y="340777"/>
                      <a:pt x="1739153" y="340777"/>
                    </a:cubicBezTo>
                    <a:lnTo>
                      <a:pt x="1739153" y="340777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>
                  <a:latin typeface="Candara" panose="020E0502030303020204" pitchFamily="34" charset="0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10800000">
                <a:off x="673429" y="3773442"/>
                <a:ext cx="1999110" cy="158310"/>
              </a:xfrm>
              <a:custGeom>
                <a:avLst/>
                <a:gdLst>
                  <a:gd name="connsiteX0" fmla="*/ 0 w 1739153"/>
                  <a:gd name="connsiteY0" fmla="*/ 340777 h 340777"/>
                  <a:gd name="connsiteX1" fmla="*/ 349624 w 1739153"/>
                  <a:gd name="connsiteY1" fmla="*/ 125624 h 340777"/>
                  <a:gd name="connsiteX2" fmla="*/ 833718 w 1739153"/>
                  <a:gd name="connsiteY2" fmla="*/ 118 h 340777"/>
                  <a:gd name="connsiteX3" fmla="*/ 1371600 w 1739153"/>
                  <a:gd name="connsiteY3" fmla="*/ 107695 h 340777"/>
                  <a:gd name="connsiteX4" fmla="*/ 1739153 w 1739153"/>
                  <a:gd name="connsiteY4" fmla="*/ 340777 h 340777"/>
                  <a:gd name="connsiteX5" fmla="*/ 1739153 w 1739153"/>
                  <a:gd name="connsiteY5" fmla="*/ 340777 h 340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9153" h="340777">
                    <a:moveTo>
                      <a:pt x="0" y="340777"/>
                    </a:moveTo>
                    <a:cubicBezTo>
                      <a:pt x="105335" y="261588"/>
                      <a:pt x="210671" y="182400"/>
                      <a:pt x="349624" y="125624"/>
                    </a:cubicBezTo>
                    <a:cubicBezTo>
                      <a:pt x="488577" y="68848"/>
                      <a:pt x="663389" y="3106"/>
                      <a:pt x="833718" y="118"/>
                    </a:cubicBezTo>
                    <a:cubicBezTo>
                      <a:pt x="1004047" y="-2870"/>
                      <a:pt x="1220694" y="50918"/>
                      <a:pt x="1371600" y="107695"/>
                    </a:cubicBezTo>
                    <a:cubicBezTo>
                      <a:pt x="1522506" y="164471"/>
                      <a:pt x="1739153" y="340777"/>
                      <a:pt x="1739153" y="340777"/>
                    </a:cubicBezTo>
                    <a:lnTo>
                      <a:pt x="1739153" y="340777"/>
                    </a:lnTo>
                  </a:path>
                </a:pathLst>
              </a:custGeom>
              <a:noFill/>
              <a:ln w="28575">
                <a:solidFill>
                  <a:srgbClr val="00B05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>
                  <a:latin typeface="Candara" panose="020E0502030303020204" pitchFamily="34" charset="0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>
              <a:xfrm rot="10800000">
                <a:off x="607441" y="869986"/>
                <a:ext cx="1999110" cy="158310"/>
              </a:xfrm>
              <a:custGeom>
                <a:avLst/>
                <a:gdLst>
                  <a:gd name="connsiteX0" fmla="*/ 0 w 1739153"/>
                  <a:gd name="connsiteY0" fmla="*/ 340777 h 340777"/>
                  <a:gd name="connsiteX1" fmla="*/ 349624 w 1739153"/>
                  <a:gd name="connsiteY1" fmla="*/ 125624 h 340777"/>
                  <a:gd name="connsiteX2" fmla="*/ 833718 w 1739153"/>
                  <a:gd name="connsiteY2" fmla="*/ 118 h 340777"/>
                  <a:gd name="connsiteX3" fmla="*/ 1371600 w 1739153"/>
                  <a:gd name="connsiteY3" fmla="*/ 107695 h 340777"/>
                  <a:gd name="connsiteX4" fmla="*/ 1739153 w 1739153"/>
                  <a:gd name="connsiteY4" fmla="*/ 340777 h 340777"/>
                  <a:gd name="connsiteX5" fmla="*/ 1739153 w 1739153"/>
                  <a:gd name="connsiteY5" fmla="*/ 340777 h 340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9153" h="340777">
                    <a:moveTo>
                      <a:pt x="0" y="340777"/>
                    </a:moveTo>
                    <a:cubicBezTo>
                      <a:pt x="105335" y="261588"/>
                      <a:pt x="210671" y="182400"/>
                      <a:pt x="349624" y="125624"/>
                    </a:cubicBezTo>
                    <a:cubicBezTo>
                      <a:pt x="488577" y="68848"/>
                      <a:pt x="663389" y="3106"/>
                      <a:pt x="833718" y="118"/>
                    </a:cubicBezTo>
                    <a:cubicBezTo>
                      <a:pt x="1004047" y="-2870"/>
                      <a:pt x="1220694" y="50918"/>
                      <a:pt x="1371600" y="107695"/>
                    </a:cubicBezTo>
                    <a:cubicBezTo>
                      <a:pt x="1522506" y="164471"/>
                      <a:pt x="1739153" y="340777"/>
                      <a:pt x="1739153" y="340777"/>
                    </a:cubicBezTo>
                    <a:lnTo>
                      <a:pt x="1739153" y="340777"/>
                    </a:lnTo>
                  </a:path>
                </a:pathLst>
              </a:custGeom>
              <a:noFill/>
              <a:ln w="28575">
                <a:solidFill>
                  <a:schemeClr val="tx2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>
                  <a:latin typeface="Candara" panose="020E0502030303020204" pitchFamily="34" charset="0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 rot="5400000">
                <a:off x="-580336" y="2076617"/>
                <a:ext cx="1999110" cy="158310"/>
              </a:xfrm>
              <a:custGeom>
                <a:avLst/>
                <a:gdLst>
                  <a:gd name="connsiteX0" fmla="*/ 0 w 1739153"/>
                  <a:gd name="connsiteY0" fmla="*/ 340777 h 340777"/>
                  <a:gd name="connsiteX1" fmla="*/ 349624 w 1739153"/>
                  <a:gd name="connsiteY1" fmla="*/ 125624 h 340777"/>
                  <a:gd name="connsiteX2" fmla="*/ 833718 w 1739153"/>
                  <a:gd name="connsiteY2" fmla="*/ 118 h 340777"/>
                  <a:gd name="connsiteX3" fmla="*/ 1371600 w 1739153"/>
                  <a:gd name="connsiteY3" fmla="*/ 107695 h 340777"/>
                  <a:gd name="connsiteX4" fmla="*/ 1739153 w 1739153"/>
                  <a:gd name="connsiteY4" fmla="*/ 340777 h 340777"/>
                  <a:gd name="connsiteX5" fmla="*/ 1739153 w 1739153"/>
                  <a:gd name="connsiteY5" fmla="*/ 340777 h 340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9153" h="340777">
                    <a:moveTo>
                      <a:pt x="0" y="340777"/>
                    </a:moveTo>
                    <a:cubicBezTo>
                      <a:pt x="105335" y="261588"/>
                      <a:pt x="210671" y="182400"/>
                      <a:pt x="349624" y="125624"/>
                    </a:cubicBezTo>
                    <a:cubicBezTo>
                      <a:pt x="488577" y="68848"/>
                      <a:pt x="663389" y="3106"/>
                      <a:pt x="833718" y="118"/>
                    </a:cubicBezTo>
                    <a:cubicBezTo>
                      <a:pt x="1004047" y="-2870"/>
                      <a:pt x="1220694" y="50918"/>
                      <a:pt x="1371600" y="107695"/>
                    </a:cubicBezTo>
                    <a:cubicBezTo>
                      <a:pt x="1522506" y="164471"/>
                      <a:pt x="1739153" y="340777"/>
                      <a:pt x="1739153" y="340777"/>
                    </a:cubicBezTo>
                    <a:lnTo>
                      <a:pt x="1739153" y="340777"/>
                    </a:lnTo>
                  </a:path>
                </a:pathLst>
              </a:custGeom>
              <a:noFill/>
              <a:ln w="28575">
                <a:solidFill>
                  <a:srgbClr val="00B05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>
                  <a:latin typeface="Candara" panose="020E0502030303020204" pitchFamily="34" charset="0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 rot="5400000">
                <a:off x="2530509" y="2076617"/>
                <a:ext cx="1999110" cy="158310"/>
              </a:xfrm>
              <a:custGeom>
                <a:avLst/>
                <a:gdLst>
                  <a:gd name="connsiteX0" fmla="*/ 0 w 1739153"/>
                  <a:gd name="connsiteY0" fmla="*/ 340777 h 340777"/>
                  <a:gd name="connsiteX1" fmla="*/ 349624 w 1739153"/>
                  <a:gd name="connsiteY1" fmla="*/ 125624 h 340777"/>
                  <a:gd name="connsiteX2" fmla="*/ 833718 w 1739153"/>
                  <a:gd name="connsiteY2" fmla="*/ 118 h 340777"/>
                  <a:gd name="connsiteX3" fmla="*/ 1371600 w 1739153"/>
                  <a:gd name="connsiteY3" fmla="*/ 107695 h 340777"/>
                  <a:gd name="connsiteX4" fmla="*/ 1739153 w 1739153"/>
                  <a:gd name="connsiteY4" fmla="*/ 340777 h 340777"/>
                  <a:gd name="connsiteX5" fmla="*/ 1739153 w 1739153"/>
                  <a:gd name="connsiteY5" fmla="*/ 340777 h 340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9153" h="340777">
                    <a:moveTo>
                      <a:pt x="0" y="340777"/>
                    </a:moveTo>
                    <a:cubicBezTo>
                      <a:pt x="105335" y="261588"/>
                      <a:pt x="210671" y="182400"/>
                      <a:pt x="349624" y="125624"/>
                    </a:cubicBezTo>
                    <a:cubicBezTo>
                      <a:pt x="488577" y="68848"/>
                      <a:pt x="663389" y="3106"/>
                      <a:pt x="833718" y="118"/>
                    </a:cubicBezTo>
                    <a:cubicBezTo>
                      <a:pt x="1004047" y="-2870"/>
                      <a:pt x="1220694" y="50918"/>
                      <a:pt x="1371600" y="107695"/>
                    </a:cubicBezTo>
                    <a:cubicBezTo>
                      <a:pt x="1522506" y="164471"/>
                      <a:pt x="1739153" y="340777"/>
                      <a:pt x="1739153" y="340777"/>
                    </a:cubicBezTo>
                    <a:lnTo>
                      <a:pt x="1739153" y="340777"/>
                    </a:lnTo>
                  </a:path>
                </a:pathLst>
              </a:custGeom>
              <a:noFill/>
              <a:ln w="28575">
                <a:solidFill>
                  <a:schemeClr val="tx2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>
                  <a:latin typeface="Candara" panose="020E0502030303020204" pitchFamily="34" charset="0"/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>
              <a:xfrm rot="21325721">
                <a:off x="531045" y="1020453"/>
                <a:ext cx="2177591" cy="2337847"/>
              </a:xfrm>
              <a:custGeom>
                <a:avLst/>
                <a:gdLst>
                  <a:gd name="connsiteX0" fmla="*/ 0 w 2177591"/>
                  <a:gd name="connsiteY0" fmla="*/ 0 h 2337847"/>
                  <a:gd name="connsiteX1" fmla="*/ 433633 w 2177591"/>
                  <a:gd name="connsiteY1" fmla="*/ 716437 h 2337847"/>
                  <a:gd name="connsiteX2" fmla="*/ 820132 w 2177591"/>
                  <a:gd name="connsiteY2" fmla="*/ 1272619 h 2337847"/>
                  <a:gd name="connsiteX3" fmla="*/ 1489435 w 2177591"/>
                  <a:gd name="connsiteY3" fmla="*/ 1960775 h 2337847"/>
                  <a:gd name="connsiteX4" fmla="*/ 2177591 w 2177591"/>
                  <a:gd name="connsiteY4" fmla="*/ 2337847 h 2337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591" h="2337847">
                    <a:moveTo>
                      <a:pt x="0" y="0"/>
                    </a:moveTo>
                    <a:cubicBezTo>
                      <a:pt x="148472" y="252167"/>
                      <a:pt x="296944" y="504334"/>
                      <a:pt x="433633" y="716437"/>
                    </a:cubicBezTo>
                    <a:cubicBezTo>
                      <a:pt x="570322" y="928540"/>
                      <a:pt x="644165" y="1065229"/>
                      <a:pt x="820132" y="1272619"/>
                    </a:cubicBezTo>
                    <a:cubicBezTo>
                      <a:pt x="996099" y="1480009"/>
                      <a:pt x="1263192" y="1783237"/>
                      <a:pt x="1489435" y="1960775"/>
                    </a:cubicBezTo>
                    <a:cubicBezTo>
                      <a:pt x="1715678" y="2138313"/>
                      <a:pt x="2073896" y="2311138"/>
                      <a:pt x="2177591" y="2337847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>
                  <a:latin typeface="Candara" panose="020E0502030303020204" pitchFamily="34" charset="0"/>
                </a:endParaRPr>
              </a:p>
            </p:txBody>
          </p:sp>
          <p:sp>
            <p:nvSpPr>
              <p:cNvPr id="31" name="Freeform 30"/>
              <p:cNvSpPr/>
              <p:nvPr/>
            </p:nvSpPr>
            <p:spPr>
              <a:xfrm rot="10569040">
                <a:off x="606460" y="935611"/>
                <a:ext cx="2177591" cy="2337847"/>
              </a:xfrm>
              <a:custGeom>
                <a:avLst/>
                <a:gdLst>
                  <a:gd name="connsiteX0" fmla="*/ 0 w 2177591"/>
                  <a:gd name="connsiteY0" fmla="*/ 0 h 2337847"/>
                  <a:gd name="connsiteX1" fmla="*/ 433633 w 2177591"/>
                  <a:gd name="connsiteY1" fmla="*/ 716437 h 2337847"/>
                  <a:gd name="connsiteX2" fmla="*/ 820132 w 2177591"/>
                  <a:gd name="connsiteY2" fmla="*/ 1272619 h 2337847"/>
                  <a:gd name="connsiteX3" fmla="*/ 1489435 w 2177591"/>
                  <a:gd name="connsiteY3" fmla="*/ 1960775 h 2337847"/>
                  <a:gd name="connsiteX4" fmla="*/ 2177591 w 2177591"/>
                  <a:gd name="connsiteY4" fmla="*/ 2337847 h 2337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591" h="2337847">
                    <a:moveTo>
                      <a:pt x="0" y="0"/>
                    </a:moveTo>
                    <a:cubicBezTo>
                      <a:pt x="148472" y="252167"/>
                      <a:pt x="296944" y="504334"/>
                      <a:pt x="433633" y="716437"/>
                    </a:cubicBezTo>
                    <a:cubicBezTo>
                      <a:pt x="570322" y="928540"/>
                      <a:pt x="644165" y="1065229"/>
                      <a:pt x="820132" y="1272619"/>
                    </a:cubicBezTo>
                    <a:cubicBezTo>
                      <a:pt x="996099" y="1480009"/>
                      <a:pt x="1263192" y="1783237"/>
                      <a:pt x="1489435" y="1960775"/>
                    </a:cubicBezTo>
                    <a:cubicBezTo>
                      <a:pt x="1715678" y="2138313"/>
                      <a:pt x="2073896" y="2311138"/>
                      <a:pt x="2177591" y="2337847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>
                  <a:latin typeface="Candara" panose="020E0502030303020204" pitchFamily="34" charset="0"/>
                </a:endParaRPr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-1509602" y="-280537"/>
                <a:ext cx="4501041" cy="3883933"/>
              </a:xfrm>
              <a:custGeom>
                <a:avLst/>
                <a:gdLst>
                  <a:gd name="connsiteX0" fmla="*/ 4501041 w 4501041"/>
                  <a:gd name="connsiteY0" fmla="*/ 462003 h 3883933"/>
                  <a:gd name="connsiteX1" fmla="*/ 4086262 w 4501041"/>
                  <a:gd name="connsiteY1" fmla="*/ 273467 h 3883933"/>
                  <a:gd name="connsiteX2" fmla="*/ 3341544 w 4501041"/>
                  <a:gd name="connsiteY2" fmla="*/ 66077 h 3883933"/>
                  <a:gd name="connsiteX3" fmla="*/ 2549693 w 4501041"/>
                  <a:gd name="connsiteY3" fmla="*/ 90 h 3883933"/>
                  <a:gd name="connsiteX4" fmla="*/ 1786122 w 4501041"/>
                  <a:gd name="connsiteY4" fmla="*/ 56650 h 3883933"/>
                  <a:gd name="connsiteX5" fmla="*/ 1116818 w 4501041"/>
                  <a:gd name="connsiteY5" fmla="*/ 235760 h 3883933"/>
                  <a:gd name="connsiteX6" fmla="*/ 758600 w 4501041"/>
                  <a:gd name="connsiteY6" fmla="*/ 405442 h 3883933"/>
                  <a:gd name="connsiteX7" fmla="*/ 485223 w 4501041"/>
                  <a:gd name="connsiteY7" fmla="*/ 622259 h 3883933"/>
                  <a:gd name="connsiteX8" fmla="*/ 249553 w 4501041"/>
                  <a:gd name="connsiteY8" fmla="*/ 923916 h 3883933"/>
                  <a:gd name="connsiteX9" fmla="*/ 42163 w 4501041"/>
                  <a:gd name="connsiteY9" fmla="*/ 1414110 h 3883933"/>
                  <a:gd name="connsiteX10" fmla="*/ 23309 w 4501041"/>
                  <a:gd name="connsiteY10" fmla="*/ 2073986 h 3883933"/>
                  <a:gd name="connsiteX11" fmla="*/ 306113 w 4501041"/>
                  <a:gd name="connsiteY11" fmla="*/ 2997813 h 3883933"/>
                  <a:gd name="connsiteX12" fmla="*/ 1069684 w 4501041"/>
                  <a:gd name="connsiteY12" fmla="*/ 3883933 h 3883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01041" h="3883933">
                    <a:moveTo>
                      <a:pt x="4501041" y="462003"/>
                    </a:moveTo>
                    <a:cubicBezTo>
                      <a:pt x="4390276" y="400729"/>
                      <a:pt x="4279511" y="339455"/>
                      <a:pt x="4086262" y="273467"/>
                    </a:cubicBezTo>
                    <a:cubicBezTo>
                      <a:pt x="3893013" y="207479"/>
                      <a:pt x="3597639" y="111640"/>
                      <a:pt x="3341544" y="66077"/>
                    </a:cubicBezTo>
                    <a:cubicBezTo>
                      <a:pt x="3085449" y="20514"/>
                      <a:pt x="2808930" y="1661"/>
                      <a:pt x="2549693" y="90"/>
                    </a:cubicBezTo>
                    <a:cubicBezTo>
                      <a:pt x="2290456" y="-1481"/>
                      <a:pt x="2024934" y="17372"/>
                      <a:pt x="1786122" y="56650"/>
                    </a:cubicBezTo>
                    <a:cubicBezTo>
                      <a:pt x="1547309" y="95928"/>
                      <a:pt x="1288072" y="177628"/>
                      <a:pt x="1116818" y="235760"/>
                    </a:cubicBezTo>
                    <a:cubicBezTo>
                      <a:pt x="945564" y="293892"/>
                      <a:pt x="863866" y="341026"/>
                      <a:pt x="758600" y="405442"/>
                    </a:cubicBezTo>
                    <a:cubicBezTo>
                      <a:pt x="653334" y="469858"/>
                      <a:pt x="570064" y="535847"/>
                      <a:pt x="485223" y="622259"/>
                    </a:cubicBezTo>
                    <a:cubicBezTo>
                      <a:pt x="400382" y="708671"/>
                      <a:pt x="323396" y="791941"/>
                      <a:pt x="249553" y="923916"/>
                    </a:cubicBezTo>
                    <a:cubicBezTo>
                      <a:pt x="175710" y="1055891"/>
                      <a:pt x="79870" y="1222432"/>
                      <a:pt x="42163" y="1414110"/>
                    </a:cubicBezTo>
                    <a:cubicBezTo>
                      <a:pt x="4456" y="1605788"/>
                      <a:pt x="-20683" y="1810036"/>
                      <a:pt x="23309" y="2073986"/>
                    </a:cubicBezTo>
                    <a:cubicBezTo>
                      <a:pt x="67301" y="2337936"/>
                      <a:pt x="131717" y="2696155"/>
                      <a:pt x="306113" y="2997813"/>
                    </a:cubicBezTo>
                    <a:cubicBezTo>
                      <a:pt x="480509" y="3299471"/>
                      <a:pt x="775096" y="3591702"/>
                      <a:pt x="1069684" y="3883933"/>
                    </a:cubicBezTo>
                  </a:path>
                </a:pathLst>
              </a:custGeom>
              <a:noFill/>
              <a:ln w="28575">
                <a:solidFill>
                  <a:srgbClr val="00B05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>
                  <a:latin typeface="Candara" panose="020E0502030303020204" pitchFamily="34" charset="0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 rot="10800000">
                <a:off x="300347" y="718706"/>
                <a:ext cx="4501041" cy="3883933"/>
              </a:xfrm>
              <a:custGeom>
                <a:avLst/>
                <a:gdLst>
                  <a:gd name="connsiteX0" fmla="*/ 4501041 w 4501041"/>
                  <a:gd name="connsiteY0" fmla="*/ 462003 h 3883933"/>
                  <a:gd name="connsiteX1" fmla="*/ 4086262 w 4501041"/>
                  <a:gd name="connsiteY1" fmla="*/ 273467 h 3883933"/>
                  <a:gd name="connsiteX2" fmla="*/ 3341544 w 4501041"/>
                  <a:gd name="connsiteY2" fmla="*/ 66077 h 3883933"/>
                  <a:gd name="connsiteX3" fmla="*/ 2549693 w 4501041"/>
                  <a:gd name="connsiteY3" fmla="*/ 90 h 3883933"/>
                  <a:gd name="connsiteX4" fmla="*/ 1786122 w 4501041"/>
                  <a:gd name="connsiteY4" fmla="*/ 56650 h 3883933"/>
                  <a:gd name="connsiteX5" fmla="*/ 1116818 w 4501041"/>
                  <a:gd name="connsiteY5" fmla="*/ 235760 h 3883933"/>
                  <a:gd name="connsiteX6" fmla="*/ 758600 w 4501041"/>
                  <a:gd name="connsiteY6" fmla="*/ 405442 h 3883933"/>
                  <a:gd name="connsiteX7" fmla="*/ 485223 w 4501041"/>
                  <a:gd name="connsiteY7" fmla="*/ 622259 h 3883933"/>
                  <a:gd name="connsiteX8" fmla="*/ 249553 w 4501041"/>
                  <a:gd name="connsiteY8" fmla="*/ 923916 h 3883933"/>
                  <a:gd name="connsiteX9" fmla="*/ 42163 w 4501041"/>
                  <a:gd name="connsiteY9" fmla="*/ 1414110 h 3883933"/>
                  <a:gd name="connsiteX10" fmla="*/ 23309 w 4501041"/>
                  <a:gd name="connsiteY10" fmla="*/ 2073986 h 3883933"/>
                  <a:gd name="connsiteX11" fmla="*/ 306113 w 4501041"/>
                  <a:gd name="connsiteY11" fmla="*/ 2997813 h 3883933"/>
                  <a:gd name="connsiteX12" fmla="*/ 1069684 w 4501041"/>
                  <a:gd name="connsiteY12" fmla="*/ 3883933 h 3883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01041" h="3883933">
                    <a:moveTo>
                      <a:pt x="4501041" y="462003"/>
                    </a:moveTo>
                    <a:cubicBezTo>
                      <a:pt x="4390276" y="400729"/>
                      <a:pt x="4279511" y="339455"/>
                      <a:pt x="4086262" y="273467"/>
                    </a:cubicBezTo>
                    <a:cubicBezTo>
                      <a:pt x="3893013" y="207479"/>
                      <a:pt x="3597639" y="111640"/>
                      <a:pt x="3341544" y="66077"/>
                    </a:cubicBezTo>
                    <a:cubicBezTo>
                      <a:pt x="3085449" y="20514"/>
                      <a:pt x="2808930" y="1661"/>
                      <a:pt x="2549693" y="90"/>
                    </a:cubicBezTo>
                    <a:cubicBezTo>
                      <a:pt x="2290456" y="-1481"/>
                      <a:pt x="2024934" y="17372"/>
                      <a:pt x="1786122" y="56650"/>
                    </a:cubicBezTo>
                    <a:cubicBezTo>
                      <a:pt x="1547309" y="95928"/>
                      <a:pt x="1288072" y="177628"/>
                      <a:pt x="1116818" y="235760"/>
                    </a:cubicBezTo>
                    <a:cubicBezTo>
                      <a:pt x="945564" y="293892"/>
                      <a:pt x="863866" y="341026"/>
                      <a:pt x="758600" y="405442"/>
                    </a:cubicBezTo>
                    <a:cubicBezTo>
                      <a:pt x="653334" y="469858"/>
                      <a:pt x="570064" y="535847"/>
                      <a:pt x="485223" y="622259"/>
                    </a:cubicBezTo>
                    <a:cubicBezTo>
                      <a:pt x="400382" y="708671"/>
                      <a:pt x="323396" y="791941"/>
                      <a:pt x="249553" y="923916"/>
                    </a:cubicBezTo>
                    <a:cubicBezTo>
                      <a:pt x="175710" y="1055891"/>
                      <a:pt x="79870" y="1222432"/>
                      <a:pt x="42163" y="1414110"/>
                    </a:cubicBezTo>
                    <a:cubicBezTo>
                      <a:pt x="4456" y="1605788"/>
                      <a:pt x="-20683" y="1810036"/>
                      <a:pt x="23309" y="2073986"/>
                    </a:cubicBezTo>
                    <a:cubicBezTo>
                      <a:pt x="67301" y="2337936"/>
                      <a:pt x="131717" y="2696155"/>
                      <a:pt x="306113" y="2997813"/>
                    </a:cubicBezTo>
                    <a:cubicBezTo>
                      <a:pt x="480509" y="3299471"/>
                      <a:pt x="775096" y="3591702"/>
                      <a:pt x="1069684" y="3883933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>
                  <a:latin typeface="Candara" panose="020E0502030303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1485748" y="1387280"/>
                    <a:ext cx="1033244" cy="453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/−</m:t>
                          </m:r>
                        </m:oMath>
                      </m:oMathPara>
                    </a14:m>
                    <a:endParaRPr lang="en-US" sz="1400" dirty="0">
                      <a:latin typeface="Candara" panose="020E0502030303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85748" y="1387280"/>
                    <a:ext cx="1033244" cy="45363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34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1737676" y="21211"/>
                    <a:ext cx="1026636" cy="4210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/−</m:t>
                          </m:r>
                        </m:oMath>
                      </m:oMathPara>
                    </a14:m>
                    <a:endParaRPr lang="en-US" sz="1400" dirty="0">
                      <a:latin typeface="Candara" panose="020E0502030303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37676" y="21211"/>
                    <a:ext cx="1026636" cy="42103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85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785565" y="567967"/>
                    <a:ext cx="1038970" cy="453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/−</m:t>
                          </m:r>
                        </m:oMath>
                      </m:oMathPara>
                    </a14:m>
                    <a:endParaRPr lang="en-US" sz="1400" dirty="0">
                      <a:latin typeface="Candara" panose="020E0502030303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6" name="TextBox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5565" y="567967"/>
                    <a:ext cx="1038970" cy="45363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34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3430716" y="2758620"/>
                    <a:ext cx="1523475" cy="453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/−</m:t>
                          </m:r>
                        </m:oMath>
                      </m:oMathPara>
                    </a14:m>
                    <a:endParaRPr lang="en-US" sz="1400" dirty="0">
                      <a:latin typeface="Candara" panose="020E0502030303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7" name="TextBox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30716" y="2758620"/>
                    <a:ext cx="1523475" cy="45363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34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1614755" y="1003382"/>
                    <a:ext cx="1523475" cy="453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/−</m:t>
                          </m:r>
                        </m:oMath>
                      </m:oMathPara>
                    </a14:m>
                    <a:endParaRPr lang="en-US" sz="1400" dirty="0">
                      <a:latin typeface="Candara" panose="020E0502030303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8" name="TextBox 3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14755" y="1003382"/>
                    <a:ext cx="1523475" cy="45363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34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-1528015" y="1434902"/>
                    <a:ext cx="2036354" cy="496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sub>
                            <m: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sub>
                            <m: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l-G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oMath>
                    </a14:m>
                    <a:r>
                      <a:rPr lang="en-US" sz="1400" dirty="0">
                        <a:solidFill>
                          <a:srgbClr val="FF0000"/>
                        </a:solidFill>
                        <a:latin typeface="Candara" panose="020E0502030303020204" pitchFamily="34" charset="0"/>
                      </a:rPr>
                      <a:t>=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14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14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bSup>
                      </m:oMath>
                    </a14:m>
                    <a:endParaRPr lang="en-US" sz="1400" dirty="0">
                      <a:latin typeface="Candara" panose="020E0502030303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9" name="TextBox 3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528015" y="1434902"/>
                    <a:ext cx="2036354" cy="49609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625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330850" y="2848690"/>
                    <a:ext cx="2011684" cy="4480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sub>
                            <m: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sub>
                            <m: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l-GR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oMath>
                    </a14:m>
                    <a:r>
                      <a:rPr lang="en-US" sz="1400" dirty="0">
                        <a:solidFill>
                          <a:srgbClr val="00B050"/>
                        </a:solidFill>
                        <a:latin typeface="Candara" panose="020E0502030303020204" pitchFamily="34" charset="0"/>
                      </a:rPr>
                      <a:t>=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4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14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14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bSup>
                      </m:oMath>
                    </a14:m>
                    <a:endParaRPr lang="en-US" sz="1400" dirty="0">
                      <a:latin typeface="Candara" panose="020E0502030303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0" name="TextBox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0850" y="2848690"/>
                    <a:ext cx="2011684" cy="448051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379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1035205" y="3906953"/>
                    <a:ext cx="1527177" cy="4480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sub>
                            <m: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l-GR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oMath>
                    </a14:m>
                    <a:r>
                      <a:rPr lang="en-US" sz="1400" dirty="0">
                        <a:solidFill>
                          <a:srgbClr val="00B050"/>
                        </a:solidFill>
                        <a:latin typeface="Candara" panose="020E0502030303020204" pitchFamily="34" charset="0"/>
                      </a:rPr>
                      <a:t>=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4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14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14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bSup>
                      </m:oMath>
                    </a14:m>
                    <a:endParaRPr lang="en-US" sz="1400" dirty="0">
                      <a:latin typeface="Candara" panose="020E0502030303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5205" y="3906953"/>
                    <a:ext cx="1527177" cy="448051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924148" y="3299790"/>
                    <a:ext cx="1539513" cy="496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sub>
                            <m: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l-G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oMath>
                    </a14:m>
                    <a:r>
                      <a:rPr lang="en-US" sz="1400" dirty="0">
                        <a:solidFill>
                          <a:srgbClr val="FF0000"/>
                        </a:solidFill>
                        <a:latin typeface="Candara" panose="020E0502030303020204" pitchFamily="34" charset="0"/>
                      </a:rPr>
                      <a:t>=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14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14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bSup>
                      </m:oMath>
                    </a14:m>
                    <a:endParaRPr lang="en-US" sz="1400" dirty="0">
                      <a:latin typeface="Candara" panose="020E0502030303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2" name="Text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4148" y="3299790"/>
                    <a:ext cx="1539513" cy="496093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625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837824" y="2427422"/>
                    <a:ext cx="1020909" cy="4210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/−</m:t>
                          </m:r>
                        </m:oMath>
                      </m:oMathPara>
                    </a14:m>
                    <a:endParaRPr lang="en-US" sz="1400" dirty="0">
                      <a:latin typeface="Candara" panose="020E0502030303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3" name="Text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7824" y="2427422"/>
                    <a:ext cx="1020909" cy="42103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185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2707559" y="-55672"/>
                  <a:ext cx="1488411" cy="4687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b>
                          <m:r>
                            <a:rPr lang="en-US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</m:sub>
                      </m:sSub>
                      <m:sSubSup>
                        <m:sSubSupPr>
                          <m:ctrlPr>
                            <a:rPr lang="en-US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a14:m>
                  <a:r>
                    <a:rPr lang="en-US" sz="1400" dirty="0">
                      <a:solidFill>
                        <a:srgbClr val="00B050"/>
                      </a:solidFill>
                      <a:latin typeface="Candara" panose="020E0502030303020204" pitchFamily="34" charset="0"/>
                    </a:rPr>
                    <a:t>=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400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400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sSub>
                            <m:sSubPr>
                              <m:ctrlPr>
                                <a:rPr lang="en-US" sz="14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14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bSup>
                    </m:oMath>
                  </a14:m>
                  <a:endParaRPr lang="en-US" sz="1400" dirty="0">
                    <a:solidFill>
                      <a:srgbClr val="00B050"/>
                    </a:solidFill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7559" y="-55672"/>
                  <a:ext cx="1488411" cy="468746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060682" y="5014602"/>
                  <a:ext cx="1533785" cy="4960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b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a14:m>
                  <a:r>
                    <a:rPr lang="en-US" sz="1400" dirty="0">
                      <a:solidFill>
                        <a:srgbClr val="FF0000"/>
                      </a:solidFill>
                      <a:latin typeface="Candara" panose="020E0502030303020204" pitchFamily="34" charset="0"/>
                    </a:rPr>
                    <a:t>=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sSub>
                            <m:sSubPr>
                              <m:ctrlPr>
                                <a:rPr lang="en-US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bSup>
                    </m:oMath>
                  </a14:m>
                  <a:endParaRPr lang="en-US" sz="1400" dirty="0">
                    <a:solidFill>
                      <a:srgbClr val="FF0000"/>
                    </a:solidFill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0682" y="5014602"/>
                  <a:ext cx="1533785" cy="496093"/>
                </a:xfrm>
                <a:prstGeom prst="rect">
                  <a:avLst/>
                </a:prstGeom>
                <a:blipFill>
                  <a:blip r:embed="rId17"/>
                  <a:stretch>
                    <a:fillRect b="-63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1985819" y="3513169"/>
            <a:ext cx="3608227" cy="3081594"/>
            <a:chOff x="252573" y="1212054"/>
            <a:chExt cx="3631268" cy="3229446"/>
          </a:xfrm>
        </p:grpSpPr>
        <p:grpSp>
          <p:nvGrpSpPr>
            <p:cNvPr id="4" name="Group 3"/>
            <p:cNvGrpSpPr/>
            <p:nvPr/>
          </p:nvGrpSpPr>
          <p:grpSpPr>
            <a:xfrm>
              <a:off x="314377" y="1269306"/>
              <a:ext cx="3569464" cy="2286220"/>
              <a:chOff x="1447825" y="1169093"/>
              <a:chExt cx="3816386" cy="2652717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 flipV="1">
                <a:off x="1447825" y="1169093"/>
                <a:ext cx="0" cy="2652717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/>
              <p:nvPr/>
            </p:nvCxnSpPr>
            <p:spPr>
              <a:xfrm flipV="1">
                <a:off x="1449396" y="3792489"/>
                <a:ext cx="3814815" cy="9427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305412" y="2193761"/>
              <a:ext cx="3320376" cy="437049"/>
              <a:chOff x="1447825" y="1359788"/>
              <a:chExt cx="2971921" cy="419100"/>
            </a:xfrm>
          </p:grpSpPr>
          <p:cxnSp>
            <p:nvCxnSpPr>
              <p:cNvPr id="8" name="Elbow Connector 7"/>
              <p:cNvCxnSpPr/>
              <p:nvPr/>
            </p:nvCxnSpPr>
            <p:spPr>
              <a:xfrm flipV="1">
                <a:off x="1447825" y="1359788"/>
                <a:ext cx="1501115" cy="419100"/>
              </a:xfrm>
              <a:prstGeom prst="bentConnector3">
                <a:avLst>
                  <a:gd name="adj1" fmla="val 63564"/>
                </a:avLst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Elbow Connector 8"/>
              <p:cNvCxnSpPr/>
              <p:nvPr/>
            </p:nvCxnSpPr>
            <p:spPr>
              <a:xfrm>
                <a:off x="2944282" y="1359788"/>
                <a:ext cx="1475464" cy="419100"/>
              </a:xfrm>
              <a:prstGeom prst="bentConnector3">
                <a:avLst>
                  <a:gd name="adj1" fmla="val 69502"/>
                </a:avLst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/>
            <p:cNvGrpSpPr/>
            <p:nvPr/>
          </p:nvGrpSpPr>
          <p:grpSpPr>
            <a:xfrm>
              <a:off x="310017" y="1475491"/>
              <a:ext cx="3352682" cy="437049"/>
              <a:chOff x="740323" y="1134832"/>
              <a:chExt cx="3352682" cy="437049"/>
            </a:xfrm>
          </p:grpSpPr>
          <p:cxnSp>
            <p:nvCxnSpPr>
              <p:cNvPr id="10" name="Elbow Connector 9"/>
              <p:cNvCxnSpPr/>
              <p:nvPr/>
            </p:nvCxnSpPr>
            <p:spPr>
              <a:xfrm flipV="1">
                <a:off x="740323" y="1134832"/>
                <a:ext cx="928037" cy="437049"/>
              </a:xfrm>
              <a:prstGeom prst="bentConnector3">
                <a:avLst>
                  <a:gd name="adj1" fmla="val 36498"/>
                </a:avLst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Elbow Connector 10"/>
              <p:cNvCxnSpPr/>
              <p:nvPr/>
            </p:nvCxnSpPr>
            <p:spPr>
              <a:xfrm>
                <a:off x="1438140" y="1134832"/>
                <a:ext cx="2654865" cy="437049"/>
              </a:xfrm>
              <a:prstGeom prst="bentConnector3">
                <a:avLst>
                  <a:gd name="adj1" fmla="val 54138"/>
                </a:avLst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3192997" y="1378999"/>
                  <a:ext cx="553534" cy="4193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2997" y="1378999"/>
                  <a:ext cx="553534" cy="419307"/>
                </a:xfrm>
                <a:prstGeom prst="rect">
                  <a:avLst/>
                </a:prstGeom>
                <a:blipFill>
                  <a:blip r:embed="rId18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3201961" y="2149964"/>
                  <a:ext cx="559536" cy="4193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1961" y="2149964"/>
                  <a:ext cx="559536" cy="419307"/>
                </a:xfrm>
                <a:prstGeom prst="rect">
                  <a:avLst/>
                </a:prstGeom>
                <a:blipFill>
                  <a:blip r:embed="rId19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252573" y="3575352"/>
                  <a:ext cx="633488" cy="4823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bSup>
                      </m:oMath>
                    </m:oMathPara>
                  </a14:m>
                  <a:endParaRPr lang="en-US" sz="20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573" y="3575352"/>
                  <a:ext cx="633488" cy="482337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1095256" y="3557423"/>
                  <a:ext cx="633488" cy="4823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bSup>
                      </m:oMath>
                    </m:oMathPara>
                  </a14:m>
                  <a:endParaRPr lang="en-US" sz="20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256" y="3557423"/>
                  <a:ext cx="633488" cy="482337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2153091" y="3566388"/>
                  <a:ext cx="633488" cy="538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bSup>
                      </m:oMath>
                    </m:oMathPara>
                  </a14:m>
                  <a:endParaRPr lang="en-US" sz="20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3091" y="3566388"/>
                  <a:ext cx="633488" cy="538513"/>
                </a:xfrm>
                <a:prstGeom prst="rect">
                  <a:avLst/>
                </a:prstGeom>
                <a:blipFill>
                  <a:blip r:embed="rId22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2807515" y="3548459"/>
                  <a:ext cx="633488" cy="538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bSup>
                      </m:oMath>
                    </m:oMathPara>
                  </a14:m>
                  <a:endParaRPr lang="en-US" sz="20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7515" y="3548459"/>
                  <a:ext cx="633488" cy="538513"/>
                </a:xfrm>
                <a:prstGeom prst="rect">
                  <a:avLst/>
                </a:prstGeom>
                <a:blipFill>
                  <a:blip r:embed="rId23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Connector 58"/>
            <p:cNvCxnSpPr/>
            <p:nvPr/>
          </p:nvCxnSpPr>
          <p:spPr>
            <a:xfrm flipH="1">
              <a:off x="654425" y="1229981"/>
              <a:ext cx="1" cy="2407875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1371602" y="1256878"/>
              <a:ext cx="1" cy="2407875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2429439" y="1238944"/>
              <a:ext cx="1" cy="2407875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3128682" y="1212054"/>
              <a:ext cx="1" cy="2407875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/>
            <p:cNvGrpSpPr/>
            <p:nvPr/>
          </p:nvGrpSpPr>
          <p:grpSpPr>
            <a:xfrm>
              <a:off x="323342" y="2866114"/>
              <a:ext cx="3320376" cy="437049"/>
              <a:chOff x="1447825" y="1359788"/>
              <a:chExt cx="2971921" cy="419100"/>
            </a:xfrm>
          </p:grpSpPr>
          <p:cxnSp>
            <p:nvCxnSpPr>
              <p:cNvPr id="65" name="Elbow Connector 64"/>
              <p:cNvCxnSpPr/>
              <p:nvPr/>
            </p:nvCxnSpPr>
            <p:spPr>
              <a:xfrm flipV="1">
                <a:off x="1447825" y="1359788"/>
                <a:ext cx="1501115" cy="419100"/>
              </a:xfrm>
              <a:prstGeom prst="bentConnector3">
                <a:avLst>
                  <a:gd name="adj1" fmla="val 63564"/>
                </a:avLst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Elbow Connector 65"/>
              <p:cNvCxnSpPr/>
              <p:nvPr/>
            </p:nvCxnSpPr>
            <p:spPr>
              <a:xfrm>
                <a:off x="2944282" y="1359788"/>
                <a:ext cx="1475464" cy="419100"/>
              </a:xfrm>
              <a:prstGeom prst="bentConnector3">
                <a:avLst>
                  <a:gd name="adj1" fmla="val 25452"/>
                </a:avLst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1054916" y="3963075"/>
                  <a:ext cx="488554" cy="4266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^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4916" y="3963075"/>
                  <a:ext cx="488554" cy="426631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2037297" y="3961582"/>
                  <a:ext cx="488554" cy="4799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^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7297" y="3961582"/>
                  <a:ext cx="488554" cy="479918"/>
                </a:xfrm>
                <a:prstGeom prst="rect">
                  <a:avLst/>
                </a:prstGeom>
                <a:blipFill>
                  <a:blip r:embed="rId25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2860488" y="2819872"/>
                  <a:ext cx="1018785" cy="419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⋀</m:t>
                        </m:r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0488" y="2819872"/>
                  <a:ext cx="1018785" cy="419307"/>
                </a:xfrm>
                <a:prstGeom prst="rect">
                  <a:avLst/>
                </a:prstGeom>
                <a:blipFill>
                  <a:blip r:embed="rId26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>
                <a:latin typeface="Candara" panose="020E0502030303020204" pitchFamily="34" charset="0"/>
              </a:rPr>
              <a:t>16</a:t>
            </a:fld>
            <a:endParaRPr lang="en-US"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523999" y="896620"/>
                <a:ext cx="10501745" cy="2430780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>
                    <a:latin typeface="Candara" panose="020E0502030303020204" pitchFamily="34" charset="0"/>
                  </a:rPr>
                  <a:t>Each operator is implemented using FSM (just 2 bits).</a:t>
                </a:r>
              </a:p>
              <a:p>
                <a:r>
                  <a:rPr lang="en-US" dirty="0">
                    <a:latin typeface="Candara" panose="020E0502030303020204" pitchFamily="34" charset="0"/>
                  </a:rPr>
                  <a:t>Even generic logic operators are implemented using timestamps.</a:t>
                </a:r>
              </a:p>
              <a:p>
                <a:r>
                  <a:rPr lang="en-US" dirty="0">
                    <a:latin typeface="Candara" panose="020E0502030303020204" pitchFamily="34" charset="0"/>
                  </a:rPr>
                  <a:t>E.g. AND operator can be evaluated when two Boolean signals go to state “11”</a:t>
                </a:r>
              </a:p>
              <a:p>
                <a:r>
                  <a:rPr lang="en-US" dirty="0">
                    <a:latin typeface="Candara" panose="020E0502030303020204" pitchFamily="34" charset="0"/>
                  </a:rPr>
                  <a:t>In state “11”,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^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p>
                            </m:sSubSup>
                          </m:e>
                        </m:d>
                      </m:e>
                    </m:func>
                  </m:oMath>
                </a14:m>
                <a:r>
                  <a:rPr lang="en-US" dirty="0">
                    <a:latin typeface="Candara" panose="020E0502030303020204" pitchFamily="34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^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p>
                            </m:sSubSup>
                          </m:e>
                        </m:d>
                      </m:e>
                    </m:func>
                  </m:oMath>
                </a14:m>
                <a:endParaRPr lang="en-US" dirty="0">
                  <a:latin typeface="Candara" panose="020E0502030303020204" pitchFamily="34" charset="0"/>
                </a:endParaRPr>
              </a:p>
              <a:p>
                <a:endParaRPr lang="en-US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6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523999" y="896620"/>
                <a:ext cx="10501745" cy="2430780"/>
              </a:xfrm>
              <a:blipFill>
                <a:blip r:embed="rId27"/>
                <a:stretch>
                  <a:fillRect l="-522" t="-1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/>
          <p:cNvCxnSpPr/>
          <p:nvPr/>
        </p:nvCxnSpPr>
        <p:spPr>
          <a:xfrm>
            <a:off x="6005368" y="5868555"/>
            <a:ext cx="55418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024418" y="6243205"/>
            <a:ext cx="5541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6056168" y="6605155"/>
            <a:ext cx="554182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6523201" y="5725799"/>
            <a:ext cx="15167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ndara" panose="020E0502030303020204" pitchFamily="34" charset="0"/>
              </a:rPr>
              <a:t>Calculating rising edge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558415" y="6113149"/>
            <a:ext cx="15584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ndara" panose="020E0502030303020204" pitchFamily="34" charset="0"/>
              </a:rPr>
              <a:t>Calculating falling edge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605174" y="6452585"/>
            <a:ext cx="11160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ndara" panose="020E0502030303020204" pitchFamily="34" charset="0"/>
              </a:rPr>
              <a:t>Transition links</a:t>
            </a:r>
          </a:p>
        </p:txBody>
      </p:sp>
      <p:sp>
        <p:nvSpPr>
          <p:cNvPr id="47" name="Freeform 46"/>
          <p:cNvSpPr/>
          <p:nvPr/>
        </p:nvSpPr>
        <p:spPr>
          <a:xfrm>
            <a:off x="7633855" y="2493818"/>
            <a:ext cx="706581" cy="263237"/>
          </a:xfrm>
          <a:custGeom>
            <a:avLst/>
            <a:gdLst>
              <a:gd name="connsiteX0" fmla="*/ 0 w 706581"/>
              <a:gd name="connsiteY0" fmla="*/ 0 h 263237"/>
              <a:gd name="connsiteX1" fmla="*/ 706581 w 706581"/>
              <a:gd name="connsiteY1" fmla="*/ 263237 h 26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6581" h="263237">
                <a:moveTo>
                  <a:pt x="0" y="0"/>
                </a:moveTo>
                <a:lnTo>
                  <a:pt x="706581" y="263237"/>
                </a:lnTo>
              </a:path>
            </a:pathLst>
          </a:custGeom>
          <a:noFill/>
          <a:ln w="3810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37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931" y="245738"/>
            <a:ext cx="8911687" cy="1280890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Memory Requirement on FPGA for Globally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112" y="2344276"/>
            <a:ext cx="7899181" cy="29785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95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704" y="472965"/>
            <a:ext cx="9144000" cy="818447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TMA Tool</a:t>
            </a:r>
          </a:p>
        </p:txBody>
      </p:sp>
      <p:sp>
        <p:nvSpPr>
          <p:cNvPr id="71" name="Content Placeholder 2"/>
          <p:cNvSpPr>
            <a:spLocks noGrp="1"/>
          </p:cNvSpPr>
          <p:nvPr>
            <p:ph sz="quarter" idx="1"/>
          </p:nvPr>
        </p:nvSpPr>
        <p:spPr>
          <a:xfrm>
            <a:off x="1524000" y="1469259"/>
            <a:ext cx="9144000" cy="2125279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The value of signals with their corresponding time, are logged in an excel sheet file (Signals.xlsx).</a:t>
            </a:r>
          </a:p>
          <a:p>
            <a:r>
              <a:rPr lang="en-US" sz="2400" dirty="0">
                <a:latin typeface="Candara" panose="020E0502030303020204" pitchFamily="34" charset="0"/>
              </a:rPr>
              <a:t>The list of signals that are interested to be monitored is in a text file (signalList.txt).</a:t>
            </a:r>
          </a:p>
          <a:p>
            <a:r>
              <a:rPr lang="en-US" sz="2400" dirty="0">
                <a:latin typeface="Candara" panose="020E0502030303020204" pitchFamily="34" charset="0"/>
              </a:rPr>
              <a:t>The timing constraint is written in the related box.</a:t>
            </a:r>
          </a:p>
          <a:p>
            <a:endParaRPr lang="en-US" sz="2400" dirty="0">
              <a:latin typeface="Candara" panose="020E0502030303020204" pitchFamily="34" charset="0"/>
            </a:endParaRPr>
          </a:p>
          <a:p>
            <a:endParaRPr lang="en-US" sz="2400" dirty="0">
              <a:latin typeface="Candara" panose="020E0502030303020204" pitchFamily="34" charset="0"/>
            </a:endParaRPr>
          </a:p>
          <a:p>
            <a:endParaRPr lang="en-US" sz="2400" dirty="0">
              <a:latin typeface="Candara" panose="020E0502030303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>
                <a:latin typeface="Candara" panose="020E0502030303020204" pitchFamily="34" charset="0"/>
              </a:rPr>
              <a:t>18</a:t>
            </a:fld>
            <a:endParaRPr lang="en-US">
              <a:latin typeface="Candara" panose="020E05020303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490" y="3501388"/>
            <a:ext cx="3694386" cy="3169093"/>
          </a:xfrm>
          <a:prstGeom prst="rect">
            <a:avLst/>
          </a:prstGeom>
        </p:spPr>
      </p:pic>
      <p:pic>
        <p:nvPicPr>
          <p:cNvPr id="6" name="T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6729" y="3623234"/>
            <a:ext cx="5710518" cy="309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1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463" y="277269"/>
            <a:ext cx="8911687" cy="128089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95983" y="1124607"/>
            <a:ext cx="10596017" cy="5034894"/>
          </a:xfrm>
        </p:spPr>
        <p:txBody>
          <a:bodyPr>
            <a:noAutofit/>
          </a:bodyPr>
          <a:lstStyle/>
          <a:p>
            <a:r>
              <a:rPr lang="en-US" sz="2000" dirty="0"/>
              <a:t>TMA is a </a:t>
            </a:r>
            <a:r>
              <a:rPr lang="en-US" sz="2000" dirty="0">
                <a:solidFill>
                  <a:srgbClr val="00B050"/>
                </a:solidFill>
              </a:rPr>
              <a:t>lightweight</a:t>
            </a:r>
            <a:r>
              <a:rPr lang="en-US" sz="2000" dirty="0"/>
              <a:t> monitoring methodology for CPS timing constraints.</a:t>
            </a:r>
          </a:p>
          <a:p>
            <a:r>
              <a:rPr lang="en-US" sz="2000" dirty="0"/>
              <a:t>The approach utilizes </a:t>
            </a:r>
            <a:r>
              <a:rPr lang="en-US" sz="2000" dirty="0">
                <a:solidFill>
                  <a:srgbClr val="00B050"/>
                </a:solidFill>
              </a:rPr>
              <a:t>signal timestamps </a:t>
            </a:r>
            <a:r>
              <a:rPr lang="en-US" sz="2000" dirty="0"/>
              <a:t>to compute the range for a constraint, rather than processing the levels of signals, requiring data at each sample.</a:t>
            </a:r>
          </a:p>
          <a:p>
            <a:r>
              <a:rPr lang="en-US" sz="2000" dirty="0"/>
              <a:t>TMA </a:t>
            </a:r>
            <a:r>
              <a:rPr lang="en-US" sz="2000" dirty="0">
                <a:solidFill>
                  <a:srgbClr val="00B050"/>
                </a:solidFill>
              </a:rPr>
              <a:t>minimizes computation overhead </a:t>
            </a:r>
            <a:r>
              <a:rPr lang="en-US" sz="2000" dirty="0"/>
              <a:t>compared to existing monitoring approaches.</a:t>
            </a:r>
          </a:p>
          <a:p>
            <a:r>
              <a:rPr lang="en-US" sz="2000" dirty="0"/>
              <a:t>The implementation is </a:t>
            </a:r>
            <a:r>
              <a:rPr lang="en-US" sz="2000" dirty="0">
                <a:solidFill>
                  <a:srgbClr val="00B050"/>
                </a:solidFill>
              </a:rPr>
              <a:t>independent of the constraint interval</a:t>
            </a:r>
            <a:r>
              <a:rPr lang="en-US" sz="2000" dirty="0"/>
              <a:t>, allowing the </a:t>
            </a:r>
            <a:r>
              <a:rPr lang="en-US" sz="2000" dirty="0">
                <a:solidFill>
                  <a:srgbClr val="00B050"/>
                </a:solidFill>
              </a:rPr>
              <a:t>memory usage </a:t>
            </a:r>
            <a:r>
              <a:rPr lang="en-US" sz="2000" dirty="0"/>
              <a:t>to be constant for any interval.</a:t>
            </a:r>
          </a:p>
          <a:p>
            <a:r>
              <a:rPr lang="en-US" sz="2000" dirty="0"/>
              <a:t>TMA uses </a:t>
            </a:r>
            <a:r>
              <a:rPr lang="en-US" sz="2000" dirty="0">
                <a:solidFill>
                  <a:srgbClr val="00B050"/>
                </a:solidFill>
              </a:rPr>
              <a:t>FSMs to implement </a:t>
            </a:r>
            <a:r>
              <a:rPr lang="en-US" sz="2000" dirty="0"/>
              <a:t>the constraints, therefore, the implementation is so light.</a:t>
            </a:r>
          </a:p>
          <a:p>
            <a:r>
              <a:rPr lang="en-US" sz="2000" dirty="0"/>
              <a:t>The method utilizes </a:t>
            </a:r>
            <a:r>
              <a:rPr lang="en-US" sz="2000" dirty="0">
                <a:solidFill>
                  <a:srgbClr val="00B050"/>
                </a:solidFill>
              </a:rPr>
              <a:t>TTL</a:t>
            </a:r>
            <a:r>
              <a:rPr lang="en-US" sz="2000" dirty="0"/>
              <a:t>, a more succinct and intuitive logic to express timing constraints. Therefore, implementing TTL timing constraint that are</a:t>
            </a:r>
            <a:r>
              <a:rPr lang="fa-IR" sz="2000" dirty="0"/>
              <a:t> </a:t>
            </a:r>
            <a:r>
              <a:rPr lang="en-US" sz="2000" dirty="0">
                <a:solidFill>
                  <a:srgbClr val="00B050"/>
                </a:solidFill>
              </a:rPr>
              <a:t>more concise </a:t>
            </a:r>
            <a:r>
              <a:rPr lang="en-US" sz="2000" dirty="0"/>
              <a:t>than STL ones, is easier.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51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290" y="277090"/>
            <a:ext cx="9144000" cy="842211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Timing is fundamental to CPS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699240" y="1073391"/>
            <a:ext cx="10289560" cy="385420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8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400" kern="1200">
                <a:solidFill>
                  <a:srgbClr val="002060"/>
                </a:solidFill>
                <a:latin typeface="Candara" pitchFamily="34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400" kern="1200">
                <a:solidFill>
                  <a:srgbClr val="006600"/>
                </a:solidFill>
                <a:latin typeface="Candara" pitchFamily="34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Hard-real-time CPS</a:t>
            </a:r>
          </a:p>
          <a:p>
            <a:pPr lvl="1"/>
            <a:r>
              <a:rPr lang="en-US" sz="1800" dirty="0"/>
              <a:t>Correctness depends on functionality as well as correct </a:t>
            </a:r>
            <a:r>
              <a:rPr lang="en-US" sz="1800" b="1" dirty="0">
                <a:solidFill>
                  <a:srgbClr val="FF0000"/>
                </a:solidFill>
              </a:rPr>
              <a:t>timing </a:t>
            </a:r>
            <a:r>
              <a:rPr lang="en-US" sz="1800" dirty="0"/>
              <a:t>[1].</a:t>
            </a:r>
          </a:p>
          <a:p>
            <a:pPr lvl="1"/>
            <a:r>
              <a:rPr lang="en-US" sz="1800" dirty="0"/>
              <a:t>Failure of timing can lead to a catastrophe!</a:t>
            </a:r>
          </a:p>
          <a:p>
            <a:pPr lvl="1"/>
            <a:r>
              <a:rPr lang="en-US" sz="1800" dirty="0"/>
              <a:t>E.g.  In an autonomous car, the time between obstacle detection and braking in an autonomous car should be less than a certain value</a:t>
            </a:r>
            <a:endParaRPr lang="en-US" sz="2200" dirty="0"/>
          </a:p>
          <a:p>
            <a:r>
              <a:rPr lang="en-US" sz="2000" dirty="0"/>
              <a:t>Timing constraints come from</a:t>
            </a:r>
          </a:p>
          <a:p>
            <a:pPr lvl="1"/>
            <a:r>
              <a:rPr lang="en-US" sz="1800" dirty="0"/>
              <a:t>System stability requirements</a:t>
            </a:r>
          </a:p>
          <a:p>
            <a:pPr lvl="1"/>
            <a:r>
              <a:rPr lang="en-US" sz="1800" dirty="0"/>
              <a:t>System performance requirements</a:t>
            </a:r>
          </a:p>
          <a:p>
            <a:pPr lvl="1"/>
            <a:r>
              <a:rPr lang="en-US" sz="1800" dirty="0"/>
              <a:t>Safety and Liveness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994" y="2737565"/>
            <a:ext cx="3856552" cy="257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1611" y="6454771"/>
            <a:ext cx="83679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andara" panose="020E0502030303020204" pitchFamily="34" charset="0"/>
              </a:rPr>
              <a:t>[1] Shrivastava, Aviral, et al. "Time in cyber-physical systems." </a:t>
            </a:r>
            <a:r>
              <a:rPr lang="en-US" sz="800" i="1" dirty="0">
                <a:latin typeface="Candara" panose="020E0502030303020204" pitchFamily="34" charset="0"/>
              </a:rPr>
              <a:t>Hardware/Software </a:t>
            </a:r>
            <a:r>
              <a:rPr lang="en-US" sz="800" i="1" dirty="0" err="1">
                <a:latin typeface="Candara" panose="020E0502030303020204" pitchFamily="34" charset="0"/>
              </a:rPr>
              <a:t>Codesign</a:t>
            </a:r>
            <a:r>
              <a:rPr lang="en-US" sz="800" i="1" dirty="0">
                <a:latin typeface="Candara" panose="020E0502030303020204" pitchFamily="34" charset="0"/>
              </a:rPr>
              <a:t> and System Synthesis (CODES+ ISSS), 2016 International Conference on</a:t>
            </a:r>
            <a:r>
              <a:rPr lang="en-US" sz="800" dirty="0">
                <a:latin typeface="Candara" panose="020E0502030303020204" pitchFamily="34" charset="0"/>
              </a:rPr>
              <a:t>. IEEE, 2016.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>
                <a:latin typeface="Candara" panose="020E0502030303020204" pitchFamily="34" charset="0"/>
              </a:rPr>
              <a:t>2</a:t>
            </a:fld>
            <a:endParaRPr lang="en-US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874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836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15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750498"/>
          </a:xfrm>
        </p:spPr>
        <p:txBody>
          <a:bodyPr/>
          <a:lstStyle/>
          <a:p>
            <a:r>
              <a:rPr lang="en-US" dirty="0"/>
              <a:t>Timestamp Temporal Logic (TTL)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722408" y="921842"/>
                <a:ext cx="5646581" cy="2816440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sz="1600" dirty="0"/>
                  <a:t>TTL – Timestamp Temporal Logic [2]</a:t>
                </a:r>
              </a:p>
              <a:p>
                <a:pPr lvl="1"/>
                <a:r>
                  <a:rPr lang="en-US" sz="1400" dirty="0"/>
                  <a:t>Predicates overs events</a:t>
                </a:r>
              </a:p>
              <a:p>
                <a:pPr lvl="1"/>
                <a:r>
                  <a:rPr lang="en-US" sz="1400" dirty="0"/>
                  <a:t>Simple and intuitive expressions</a:t>
                </a:r>
              </a:p>
              <a:p>
                <a:pPr lvl="1"/>
                <a:r>
                  <a:rPr lang="en-US" sz="1400" dirty="0"/>
                  <a:t>Specifying the tolerance</a:t>
                </a:r>
              </a:p>
              <a:p>
                <a:r>
                  <a:rPr lang="en-US" dirty="0"/>
                  <a:t>Level of Signals</a:t>
                </a:r>
              </a:p>
              <a:p>
                <a:pPr lvl="1"/>
                <a:r>
                  <a:rPr lang="en-US" sz="1400" dirty="0"/>
                  <a:t>Globally, Eventually, Until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400" dirty="0"/>
              </a:p>
              <a:p>
                <a:r>
                  <a:rPr lang="en-US" dirty="0"/>
                  <a:t>Events on Signals</a:t>
                </a:r>
              </a:p>
              <a:p>
                <a:pPr lvl="1"/>
                <a:r>
                  <a:rPr lang="en-US" sz="1400" dirty="0"/>
                  <a:t>Evaluating the constraints on events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1400" dirty="0"/>
                  <a:t> is signal,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400" i="1" dirty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1400" dirty="0"/>
                  <a:t> is threshold and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400"/>
                      <m:t>↘</m:t>
                    </m:r>
                  </m:oMath>
                </a14:m>
                <a:r>
                  <a:rPr lang="en-US" sz="1400" dirty="0"/>
                  <a:t> 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400">
                        <a:latin typeface="Bookman Old Style" panose="02050604050505020204" pitchFamily="18" charset="0"/>
                      </a:rPr>
                      <m:t>↗</m:t>
                    </m:r>
                  </m:oMath>
                </a14:m>
                <a:r>
                  <a:rPr lang="en-US" sz="1400" dirty="0"/>
                  <a:t> indicates the crossing direction</a:t>
                </a:r>
              </a:p>
              <a:p>
                <a:pPr lvl="1"/>
                <a:r>
                  <a:rPr lang="en-US" sz="1400" dirty="0"/>
                  <a:t>A function (e.g. </a:t>
                </a:r>
                <a:r>
                  <a:rPr lang="en-US" sz="1400" dirty="0" err="1"/>
                  <a:t>thirdDerivation</a:t>
                </a:r>
                <a:r>
                  <a:rPr lang="en-US" sz="1400" dirty="0"/>
                  <a:t> (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400" dirty="0"/>
                  <a:t>))</a:t>
                </a:r>
              </a:p>
              <a:p>
                <a:r>
                  <a:rPr lang="en-US" dirty="0"/>
                  <a:t>Timing constraints of CPS</a:t>
                </a:r>
                <a:endParaRPr lang="fa-I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722408" y="921842"/>
                <a:ext cx="5646581" cy="2816440"/>
              </a:xfrm>
              <a:blipFill>
                <a:blip r:embed="rId2"/>
                <a:stretch>
                  <a:fillRect t="-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708341" y="6113507"/>
            <a:ext cx="94772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[2] Mehrabian, Mohammadreza, et al. "Timestamp Temporal Logic (TTL) for Testing the Timing of Cyber-Physical Systems." ACM Transactions on Embedded Computing Systems (TECS) (2017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977537" y="905437"/>
            <a:ext cx="3768699" cy="2027177"/>
            <a:chOff x="595697" y="3962102"/>
            <a:chExt cx="8337503" cy="1763470"/>
          </a:xfrm>
        </p:grpSpPr>
        <p:grpSp>
          <p:nvGrpSpPr>
            <p:cNvPr id="9" name="Group 8"/>
            <p:cNvGrpSpPr/>
            <p:nvPr/>
          </p:nvGrpSpPr>
          <p:grpSpPr>
            <a:xfrm>
              <a:off x="1207700" y="4026435"/>
              <a:ext cx="6021237" cy="1651052"/>
              <a:chOff x="1406108" y="3957820"/>
              <a:chExt cx="6021237" cy="165105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flipV="1">
                <a:off x="1690777" y="3957820"/>
                <a:ext cx="0" cy="165105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1406108" y="5322494"/>
                <a:ext cx="6021237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Freeform 9"/>
            <p:cNvSpPr/>
            <p:nvPr/>
          </p:nvSpPr>
          <p:spPr>
            <a:xfrm>
              <a:off x="1509623" y="4209694"/>
              <a:ext cx="5262113" cy="802256"/>
            </a:xfrm>
            <a:custGeom>
              <a:avLst/>
              <a:gdLst>
                <a:gd name="connsiteX0" fmla="*/ 0 w 5262113"/>
                <a:gd name="connsiteY0" fmla="*/ 802256 h 802256"/>
                <a:gd name="connsiteX1" fmla="*/ 43132 w 5262113"/>
                <a:gd name="connsiteY1" fmla="*/ 793630 h 802256"/>
                <a:gd name="connsiteX2" fmla="*/ 69011 w 5262113"/>
                <a:gd name="connsiteY2" fmla="*/ 767751 h 802256"/>
                <a:gd name="connsiteX3" fmla="*/ 94890 w 5262113"/>
                <a:gd name="connsiteY3" fmla="*/ 750498 h 802256"/>
                <a:gd name="connsiteX4" fmla="*/ 146649 w 5262113"/>
                <a:gd name="connsiteY4" fmla="*/ 698740 h 802256"/>
                <a:gd name="connsiteX5" fmla="*/ 422694 w 5262113"/>
                <a:gd name="connsiteY5" fmla="*/ 707366 h 802256"/>
                <a:gd name="connsiteX6" fmla="*/ 448573 w 5262113"/>
                <a:gd name="connsiteY6" fmla="*/ 715992 h 802256"/>
                <a:gd name="connsiteX7" fmla="*/ 543464 w 5262113"/>
                <a:gd name="connsiteY7" fmla="*/ 767751 h 802256"/>
                <a:gd name="connsiteX8" fmla="*/ 612475 w 5262113"/>
                <a:gd name="connsiteY8" fmla="*/ 793630 h 802256"/>
                <a:gd name="connsiteX9" fmla="*/ 767751 w 5262113"/>
                <a:gd name="connsiteY9" fmla="*/ 776377 h 802256"/>
                <a:gd name="connsiteX10" fmla="*/ 793630 w 5262113"/>
                <a:gd name="connsiteY10" fmla="*/ 759124 h 802256"/>
                <a:gd name="connsiteX11" fmla="*/ 845388 w 5262113"/>
                <a:gd name="connsiteY11" fmla="*/ 707366 h 802256"/>
                <a:gd name="connsiteX12" fmla="*/ 879894 w 5262113"/>
                <a:gd name="connsiteY12" fmla="*/ 655607 h 802256"/>
                <a:gd name="connsiteX13" fmla="*/ 897147 w 5262113"/>
                <a:gd name="connsiteY13" fmla="*/ 603849 h 802256"/>
                <a:gd name="connsiteX14" fmla="*/ 948905 w 5262113"/>
                <a:gd name="connsiteY14" fmla="*/ 552090 h 802256"/>
                <a:gd name="connsiteX15" fmla="*/ 983411 w 5262113"/>
                <a:gd name="connsiteY15" fmla="*/ 483079 h 802256"/>
                <a:gd name="connsiteX16" fmla="*/ 1000664 w 5262113"/>
                <a:gd name="connsiteY16" fmla="*/ 457200 h 802256"/>
                <a:gd name="connsiteX17" fmla="*/ 1043796 w 5262113"/>
                <a:gd name="connsiteY17" fmla="*/ 379562 h 802256"/>
                <a:gd name="connsiteX18" fmla="*/ 1061049 w 5262113"/>
                <a:gd name="connsiteY18" fmla="*/ 353683 h 802256"/>
                <a:gd name="connsiteX19" fmla="*/ 1078302 w 5262113"/>
                <a:gd name="connsiteY19" fmla="*/ 284672 h 802256"/>
                <a:gd name="connsiteX20" fmla="*/ 1086928 w 5262113"/>
                <a:gd name="connsiteY20" fmla="*/ 258792 h 802256"/>
                <a:gd name="connsiteX21" fmla="*/ 1112807 w 5262113"/>
                <a:gd name="connsiteY21" fmla="*/ 232913 h 802256"/>
                <a:gd name="connsiteX22" fmla="*/ 1121434 w 5262113"/>
                <a:gd name="connsiteY22" fmla="*/ 198407 h 802256"/>
                <a:gd name="connsiteX23" fmla="*/ 1173192 w 5262113"/>
                <a:gd name="connsiteY23" fmla="*/ 138023 h 802256"/>
                <a:gd name="connsiteX24" fmla="*/ 1216324 w 5262113"/>
                <a:gd name="connsiteY24" fmla="*/ 94890 h 802256"/>
                <a:gd name="connsiteX25" fmla="*/ 1259456 w 5262113"/>
                <a:gd name="connsiteY25" fmla="*/ 43132 h 802256"/>
                <a:gd name="connsiteX26" fmla="*/ 1285335 w 5262113"/>
                <a:gd name="connsiteY26" fmla="*/ 34506 h 802256"/>
                <a:gd name="connsiteX27" fmla="*/ 1311215 w 5262113"/>
                <a:gd name="connsiteY27" fmla="*/ 17253 h 802256"/>
                <a:gd name="connsiteX28" fmla="*/ 1354347 w 5262113"/>
                <a:gd name="connsiteY28" fmla="*/ 8626 h 802256"/>
                <a:gd name="connsiteX29" fmla="*/ 1380226 w 5262113"/>
                <a:gd name="connsiteY29" fmla="*/ 0 h 802256"/>
                <a:gd name="connsiteX30" fmla="*/ 1526875 w 5262113"/>
                <a:gd name="connsiteY30" fmla="*/ 8626 h 802256"/>
                <a:gd name="connsiteX31" fmla="*/ 1552754 w 5262113"/>
                <a:gd name="connsiteY31" fmla="*/ 17253 h 802256"/>
                <a:gd name="connsiteX32" fmla="*/ 1587260 w 5262113"/>
                <a:gd name="connsiteY32" fmla="*/ 25879 h 802256"/>
                <a:gd name="connsiteX33" fmla="*/ 1768415 w 5262113"/>
                <a:gd name="connsiteY33" fmla="*/ 51758 h 802256"/>
                <a:gd name="connsiteX34" fmla="*/ 2122098 w 5262113"/>
                <a:gd name="connsiteY34" fmla="*/ 43132 h 802256"/>
                <a:gd name="connsiteX35" fmla="*/ 2173856 w 5262113"/>
                <a:gd name="connsiteY35" fmla="*/ 34506 h 802256"/>
                <a:gd name="connsiteX36" fmla="*/ 2976113 w 5262113"/>
                <a:gd name="connsiteY36" fmla="*/ 17253 h 802256"/>
                <a:gd name="connsiteX37" fmla="*/ 4718649 w 5262113"/>
                <a:gd name="connsiteY37" fmla="*/ 25879 h 802256"/>
                <a:gd name="connsiteX38" fmla="*/ 4804913 w 5262113"/>
                <a:gd name="connsiteY38" fmla="*/ 43132 h 802256"/>
                <a:gd name="connsiteX39" fmla="*/ 5262113 w 5262113"/>
                <a:gd name="connsiteY39" fmla="*/ 60385 h 80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262113" h="802256">
                  <a:moveTo>
                    <a:pt x="0" y="802256"/>
                  </a:moveTo>
                  <a:cubicBezTo>
                    <a:pt x="14377" y="799381"/>
                    <a:pt x="30018" y="800187"/>
                    <a:pt x="43132" y="793630"/>
                  </a:cubicBezTo>
                  <a:cubicBezTo>
                    <a:pt x="54044" y="788174"/>
                    <a:pt x="59639" y="775561"/>
                    <a:pt x="69011" y="767751"/>
                  </a:cubicBezTo>
                  <a:cubicBezTo>
                    <a:pt x="76976" y="761114"/>
                    <a:pt x="87141" y="757386"/>
                    <a:pt x="94890" y="750498"/>
                  </a:cubicBezTo>
                  <a:cubicBezTo>
                    <a:pt x="113126" y="734288"/>
                    <a:pt x="146649" y="698740"/>
                    <a:pt x="146649" y="698740"/>
                  </a:cubicBezTo>
                  <a:cubicBezTo>
                    <a:pt x="238664" y="701615"/>
                    <a:pt x="330784" y="702114"/>
                    <a:pt x="422694" y="707366"/>
                  </a:cubicBezTo>
                  <a:cubicBezTo>
                    <a:pt x="431772" y="707885"/>
                    <a:pt x="440295" y="712229"/>
                    <a:pt x="448573" y="715992"/>
                  </a:cubicBezTo>
                  <a:cubicBezTo>
                    <a:pt x="591967" y="781171"/>
                    <a:pt x="469940" y="725736"/>
                    <a:pt x="543464" y="767751"/>
                  </a:cubicBezTo>
                  <a:cubicBezTo>
                    <a:pt x="578550" y="787801"/>
                    <a:pt x="574735" y="784196"/>
                    <a:pt x="612475" y="793630"/>
                  </a:cubicBezTo>
                  <a:cubicBezTo>
                    <a:pt x="628651" y="792552"/>
                    <a:pt x="726587" y="796959"/>
                    <a:pt x="767751" y="776377"/>
                  </a:cubicBezTo>
                  <a:cubicBezTo>
                    <a:pt x="777024" y="771740"/>
                    <a:pt x="785881" y="766012"/>
                    <a:pt x="793630" y="759124"/>
                  </a:cubicBezTo>
                  <a:cubicBezTo>
                    <a:pt x="811866" y="742914"/>
                    <a:pt x="831854" y="727667"/>
                    <a:pt x="845388" y="707366"/>
                  </a:cubicBezTo>
                  <a:lnTo>
                    <a:pt x="879894" y="655607"/>
                  </a:lnTo>
                  <a:cubicBezTo>
                    <a:pt x="885645" y="638354"/>
                    <a:pt x="882015" y="613937"/>
                    <a:pt x="897147" y="603849"/>
                  </a:cubicBezTo>
                  <a:cubicBezTo>
                    <a:pt x="926572" y="584232"/>
                    <a:pt x="928477" y="587109"/>
                    <a:pt x="948905" y="552090"/>
                  </a:cubicBezTo>
                  <a:cubicBezTo>
                    <a:pt x="961864" y="529875"/>
                    <a:pt x="969144" y="504478"/>
                    <a:pt x="983411" y="483079"/>
                  </a:cubicBezTo>
                  <a:lnTo>
                    <a:pt x="1000664" y="457200"/>
                  </a:lnTo>
                  <a:cubicBezTo>
                    <a:pt x="1015847" y="411650"/>
                    <a:pt x="1004246" y="438886"/>
                    <a:pt x="1043796" y="379562"/>
                  </a:cubicBezTo>
                  <a:lnTo>
                    <a:pt x="1061049" y="353683"/>
                  </a:lnTo>
                  <a:cubicBezTo>
                    <a:pt x="1066800" y="330679"/>
                    <a:pt x="1070804" y="307167"/>
                    <a:pt x="1078302" y="284672"/>
                  </a:cubicBezTo>
                  <a:cubicBezTo>
                    <a:pt x="1081177" y="276045"/>
                    <a:pt x="1081884" y="266358"/>
                    <a:pt x="1086928" y="258792"/>
                  </a:cubicBezTo>
                  <a:cubicBezTo>
                    <a:pt x="1093695" y="248641"/>
                    <a:pt x="1104181" y="241539"/>
                    <a:pt x="1112807" y="232913"/>
                  </a:cubicBezTo>
                  <a:cubicBezTo>
                    <a:pt x="1115683" y="221411"/>
                    <a:pt x="1116764" y="209304"/>
                    <a:pt x="1121434" y="198407"/>
                  </a:cubicBezTo>
                  <a:cubicBezTo>
                    <a:pt x="1132752" y="171998"/>
                    <a:pt x="1154821" y="159455"/>
                    <a:pt x="1173192" y="138023"/>
                  </a:cubicBezTo>
                  <a:cubicBezTo>
                    <a:pt x="1211534" y="93291"/>
                    <a:pt x="1166480" y="128120"/>
                    <a:pt x="1216324" y="94890"/>
                  </a:cubicBezTo>
                  <a:cubicBezTo>
                    <a:pt x="1229054" y="75795"/>
                    <a:pt x="1239531" y="56415"/>
                    <a:pt x="1259456" y="43132"/>
                  </a:cubicBezTo>
                  <a:cubicBezTo>
                    <a:pt x="1267022" y="38088"/>
                    <a:pt x="1276709" y="37381"/>
                    <a:pt x="1285335" y="34506"/>
                  </a:cubicBezTo>
                  <a:cubicBezTo>
                    <a:pt x="1293962" y="28755"/>
                    <a:pt x="1301507" y="20893"/>
                    <a:pt x="1311215" y="17253"/>
                  </a:cubicBezTo>
                  <a:cubicBezTo>
                    <a:pt x="1324944" y="12105"/>
                    <a:pt x="1340123" y="12182"/>
                    <a:pt x="1354347" y="8626"/>
                  </a:cubicBezTo>
                  <a:cubicBezTo>
                    <a:pt x="1363168" y="6421"/>
                    <a:pt x="1371600" y="2875"/>
                    <a:pt x="1380226" y="0"/>
                  </a:cubicBezTo>
                  <a:cubicBezTo>
                    <a:pt x="1429109" y="2875"/>
                    <a:pt x="1478151" y="3753"/>
                    <a:pt x="1526875" y="8626"/>
                  </a:cubicBezTo>
                  <a:cubicBezTo>
                    <a:pt x="1535923" y="9531"/>
                    <a:pt x="1544011" y="14755"/>
                    <a:pt x="1552754" y="17253"/>
                  </a:cubicBezTo>
                  <a:cubicBezTo>
                    <a:pt x="1564154" y="20510"/>
                    <a:pt x="1575634" y="23554"/>
                    <a:pt x="1587260" y="25879"/>
                  </a:cubicBezTo>
                  <a:cubicBezTo>
                    <a:pt x="1634618" y="35351"/>
                    <a:pt x="1739408" y="47891"/>
                    <a:pt x="1768415" y="51758"/>
                  </a:cubicBezTo>
                  <a:lnTo>
                    <a:pt x="2122098" y="43132"/>
                  </a:lnTo>
                  <a:cubicBezTo>
                    <a:pt x="2139573" y="42388"/>
                    <a:pt x="2156373" y="35036"/>
                    <a:pt x="2173856" y="34506"/>
                  </a:cubicBezTo>
                  <a:lnTo>
                    <a:pt x="2976113" y="17253"/>
                  </a:lnTo>
                  <a:lnTo>
                    <a:pt x="4718649" y="25879"/>
                  </a:lnTo>
                  <a:cubicBezTo>
                    <a:pt x="4740640" y="26090"/>
                    <a:pt x="4781543" y="37290"/>
                    <a:pt x="4804913" y="43132"/>
                  </a:cubicBezTo>
                  <a:cubicBezTo>
                    <a:pt x="4965442" y="123397"/>
                    <a:pt x="4826559" y="60385"/>
                    <a:pt x="5262113" y="60385"/>
                  </a:cubicBezTo>
                </a:path>
              </a:pathLst>
            </a:custGeom>
            <a:ln w="762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500996" y="4511615"/>
              <a:ext cx="5607170" cy="776377"/>
            </a:xfrm>
            <a:custGeom>
              <a:avLst/>
              <a:gdLst>
                <a:gd name="connsiteX0" fmla="*/ 0 w 5607170"/>
                <a:gd name="connsiteY0" fmla="*/ 94891 h 776377"/>
                <a:gd name="connsiteX1" fmla="*/ 138023 w 5607170"/>
                <a:gd name="connsiteY1" fmla="*/ 86264 h 776377"/>
                <a:gd name="connsiteX2" fmla="*/ 370936 w 5607170"/>
                <a:gd name="connsiteY2" fmla="*/ 69011 h 776377"/>
                <a:gd name="connsiteX3" fmla="*/ 1035170 w 5607170"/>
                <a:gd name="connsiteY3" fmla="*/ 86264 h 776377"/>
                <a:gd name="connsiteX4" fmla="*/ 1078302 w 5607170"/>
                <a:gd name="connsiteY4" fmla="*/ 94891 h 776377"/>
                <a:gd name="connsiteX5" fmla="*/ 1104181 w 5607170"/>
                <a:gd name="connsiteY5" fmla="*/ 103517 h 776377"/>
                <a:gd name="connsiteX6" fmla="*/ 1147313 w 5607170"/>
                <a:gd name="connsiteY6" fmla="*/ 112143 h 776377"/>
                <a:gd name="connsiteX7" fmla="*/ 1207698 w 5607170"/>
                <a:gd name="connsiteY7" fmla="*/ 129396 h 776377"/>
                <a:gd name="connsiteX8" fmla="*/ 1268083 w 5607170"/>
                <a:gd name="connsiteY8" fmla="*/ 172528 h 776377"/>
                <a:gd name="connsiteX9" fmla="*/ 1293962 w 5607170"/>
                <a:gd name="connsiteY9" fmla="*/ 181155 h 776377"/>
                <a:gd name="connsiteX10" fmla="*/ 1319842 w 5607170"/>
                <a:gd name="connsiteY10" fmla="*/ 198408 h 776377"/>
                <a:gd name="connsiteX11" fmla="*/ 1457864 w 5607170"/>
                <a:gd name="connsiteY11" fmla="*/ 189781 h 776377"/>
                <a:gd name="connsiteX12" fmla="*/ 1509623 w 5607170"/>
                <a:gd name="connsiteY12" fmla="*/ 155276 h 776377"/>
                <a:gd name="connsiteX13" fmla="*/ 1535502 w 5607170"/>
                <a:gd name="connsiteY13" fmla="*/ 146649 h 776377"/>
                <a:gd name="connsiteX14" fmla="*/ 1561381 w 5607170"/>
                <a:gd name="connsiteY14" fmla="*/ 129396 h 776377"/>
                <a:gd name="connsiteX15" fmla="*/ 2044461 w 5607170"/>
                <a:gd name="connsiteY15" fmla="*/ 120770 h 776377"/>
                <a:gd name="connsiteX16" fmla="*/ 2113472 w 5607170"/>
                <a:gd name="connsiteY16" fmla="*/ 112143 h 776377"/>
                <a:gd name="connsiteX17" fmla="*/ 2182483 w 5607170"/>
                <a:gd name="connsiteY17" fmla="*/ 94891 h 776377"/>
                <a:gd name="connsiteX18" fmla="*/ 2234242 w 5607170"/>
                <a:gd name="connsiteY18" fmla="*/ 86264 h 776377"/>
                <a:gd name="connsiteX19" fmla="*/ 2294627 w 5607170"/>
                <a:gd name="connsiteY19" fmla="*/ 69011 h 776377"/>
                <a:gd name="connsiteX20" fmla="*/ 2337759 w 5607170"/>
                <a:gd name="connsiteY20" fmla="*/ 60385 h 776377"/>
                <a:gd name="connsiteX21" fmla="*/ 2432649 w 5607170"/>
                <a:gd name="connsiteY21" fmla="*/ 34506 h 776377"/>
                <a:gd name="connsiteX22" fmla="*/ 2484408 w 5607170"/>
                <a:gd name="connsiteY22" fmla="*/ 25879 h 776377"/>
                <a:gd name="connsiteX23" fmla="*/ 2544793 w 5607170"/>
                <a:gd name="connsiteY23" fmla="*/ 8627 h 776377"/>
                <a:gd name="connsiteX24" fmla="*/ 2613804 w 5607170"/>
                <a:gd name="connsiteY24" fmla="*/ 0 h 776377"/>
                <a:gd name="connsiteX25" fmla="*/ 2820838 w 5607170"/>
                <a:gd name="connsiteY25" fmla="*/ 8627 h 776377"/>
                <a:gd name="connsiteX26" fmla="*/ 2855344 w 5607170"/>
                <a:gd name="connsiteY26" fmla="*/ 17253 h 776377"/>
                <a:gd name="connsiteX27" fmla="*/ 2907102 w 5607170"/>
                <a:gd name="connsiteY27" fmla="*/ 60385 h 776377"/>
                <a:gd name="connsiteX28" fmla="*/ 2924355 w 5607170"/>
                <a:gd name="connsiteY28" fmla="*/ 129396 h 776377"/>
                <a:gd name="connsiteX29" fmla="*/ 2941608 w 5607170"/>
                <a:gd name="connsiteY29" fmla="*/ 198408 h 776377"/>
                <a:gd name="connsiteX30" fmla="*/ 2967487 w 5607170"/>
                <a:gd name="connsiteY30" fmla="*/ 284672 h 776377"/>
                <a:gd name="connsiteX31" fmla="*/ 2976113 w 5607170"/>
                <a:gd name="connsiteY31" fmla="*/ 310551 h 776377"/>
                <a:gd name="connsiteX32" fmla="*/ 2993366 w 5607170"/>
                <a:gd name="connsiteY32" fmla="*/ 474453 h 776377"/>
                <a:gd name="connsiteX33" fmla="*/ 3010619 w 5607170"/>
                <a:gd name="connsiteY33" fmla="*/ 500332 h 776377"/>
                <a:gd name="connsiteX34" fmla="*/ 3036498 w 5607170"/>
                <a:gd name="connsiteY34" fmla="*/ 517585 h 776377"/>
                <a:gd name="connsiteX35" fmla="*/ 3191774 w 5607170"/>
                <a:gd name="connsiteY35" fmla="*/ 508959 h 776377"/>
                <a:gd name="connsiteX36" fmla="*/ 3260785 w 5607170"/>
                <a:gd name="connsiteY36" fmla="*/ 500332 h 776377"/>
                <a:gd name="connsiteX37" fmla="*/ 3347049 w 5607170"/>
                <a:gd name="connsiteY37" fmla="*/ 491706 h 776377"/>
                <a:gd name="connsiteX38" fmla="*/ 3450566 w 5607170"/>
                <a:gd name="connsiteY38" fmla="*/ 500332 h 776377"/>
                <a:gd name="connsiteX39" fmla="*/ 3493698 w 5607170"/>
                <a:gd name="connsiteY39" fmla="*/ 552091 h 776377"/>
                <a:gd name="connsiteX40" fmla="*/ 3528204 w 5607170"/>
                <a:gd name="connsiteY40" fmla="*/ 560717 h 776377"/>
                <a:gd name="connsiteX41" fmla="*/ 3605842 w 5607170"/>
                <a:gd name="connsiteY41" fmla="*/ 603849 h 776377"/>
                <a:gd name="connsiteX42" fmla="*/ 3631721 w 5607170"/>
                <a:gd name="connsiteY42" fmla="*/ 621102 h 776377"/>
                <a:gd name="connsiteX43" fmla="*/ 3726612 w 5607170"/>
                <a:gd name="connsiteY43" fmla="*/ 638355 h 776377"/>
                <a:gd name="connsiteX44" fmla="*/ 3864634 w 5607170"/>
                <a:gd name="connsiteY44" fmla="*/ 629728 h 776377"/>
                <a:gd name="connsiteX45" fmla="*/ 3907766 w 5607170"/>
                <a:gd name="connsiteY45" fmla="*/ 603849 h 776377"/>
                <a:gd name="connsiteX46" fmla="*/ 4080295 w 5607170"/>
                <a:gd name="connsiteY46" fmla="*/ 612476 h 776377"/>
                <a:gd name="connsiteX47" fmla="*/ 4123427 w 5607170"/>
                <a:gd name="connsiteY47" fmla="*/ 621102 h 776377"/>
                <a:gd name="connsiteX48" fmla="*/ 4175185 w 5607170"/>
                <a:gd name="connsiteY48" fmla="*/ 655608 h 776377"/>
                <a:gd name="connsiteX49" fmla="*/ 4209691 w 5607170"/>
                <a:gd name="connsiteY49" fmla="*/ 664234 h 776377"/>
                <a:gd name="connsiteX50" fmla="*/ 4235570 w 5607170"/>
                <a:gd name="connsiteY50" fmla="*/ 672860 h 776377"/>
                <a:gd name="connsiteX51" fmla="*/ 4287329 w 5607170"/>
                <a:gd name="connsiteY51" fmla="*/ 681487 h 776377"/>
                <a:gd name="connsiteX52" fmla="*/ 4373593 w 5607170"/>
                <a:gd name="connsiteY52" fmla="*/ 698740 h 776377"/>
                <a:gd name="connsiteX53" fmla="*/ 4572000 w 5607170"/>
                <a:gd name="connsiteY53" fmla="*/ 707366 h 776377"/>
                <a:gd name="connsiteX54" fmla="*/ 4701396 w 5607170"/>
                <a:gd name="connsiteY54" fmla="*/ 715993 h 776377"/>
                <a:gd name="connsiteX55" fmla="*/ 4735902 w 5607170"/>
                <a:gd name="connsiteY55" fmla="*/ 724619 h 776377"/>
                <a:gd name="connsiteX56" fmla="*/ 4796287 w 5607170"/>
                <a:gd name="connsiteY56" fmla="*/ 767751 h 776377"/>
                <a:gd name="connsiteX57" fmla="*/ 4830793 w 5607170"/>
                <a:gd name="connsiteY57" fmla="*/ 776377 h 776377"/>
                <a:gd name="connsiteX58" fmla="*/ 5374257 w 5607170"/>
                <a:gd name="connsiteY58" fmla="*/ 767751 h 776377"/>
                <a:gd name="connsiteX59" fmla="*/ 5400136 w 5607170"/>
                <a:gd name="connsiteY59" fmla="*/ 759125 h 776377"/>
                <a:gd name="connsiteX60" fmla="*/ 5443268 w 5607170"/>
                <a:gd name="connsiteY60" fmla="*/ 750498 h 776377"/>
                <a:gd name="connsiteX61" fmla="*/ 5469147 w 5607170"/>
                <a:gd name="connsiteY61" fmla="*/ 741872 h 776377"/>
                <a:gd name="connsiteX62" fmla="*/ 5607170 w 5607170"/>
                <a:gd name="connsiteY62" fmla="*/ 724619 h 776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607170" h="776377">
                  <a:moveTo>
                    <a:pt x="0" y="94891"/>
                  </a:moveTo>
                  <a:lnTo>
                    <a:pt x="138023" y="86264"/>
                  </a:lnTo>
                  <a:cubicBezTo>
                    <a:pt x="348003" y="74914"/>
                    <a:pt x="256262" y="88125"/>
                    <a:pt x="370936" y="69011"/>
                  </a:cubicBezTo>
                  <a:lnTo>
                    <a:pt x="1035170" y="86264"/>
                  </a:lnTo>
                  <a:cubicBezTo>
                    <a:pt x="1049822" y="86800"/>
                    <a:pt x="1064078" y="91335"/>
                    <a:pt x="1078302" y="94891"/>
                  </a:cubicBezTo>
                  <a:cubicBezTo>
                    <a:pt x="1087123" y="97096"/>
                    <a:pt x="1095360" y="101312"/>
                    <a:pt x="1104181" y="103517"/>
                  </a:cubicBezTo>
                  <a:cubicBezTo>
                    <a:pt x="1118405" y="107073"/>
                    <a:pt x="1133000" y="108962"/>
                    <a:pt x="1147313" y="112143"/>
                  </a:cubicBezTo>
                  <a:cubicBezTo>
                    <a:pt x="1162460" y="115509"/>
                    <a:pt x="1192184" y="122747"/>
                    <a:pt x="1207698" y="129396"/>
                  </a:cubicBezTo>
                  <a:cubicBezTo>
                    <a:pt x="1291095" y="165137"/>
                    <a:pt x="1197081" y="125192"/>
                    <a:pt x="1268083" y="172528"/>
                  </a:cubicBezTo>
                  <a:cubicBezTo>
                    <a:pt x="1275649" y="177572"/>
                    <a:pt x="1285829" y="177088"/>
                    <a:pt x="1293962" y="181155"/>
                  </a:cubicBezTo>
                  <a:cubicBezTo>
                    <a:pt x="1303235" y="185792"/>
                    <a:pt x="1311215" y="192657"/>
                    <a:pt x="1319842" y="198408"/>
                  </a:cubicBezTo>
                  <a:cubicBezTo>
                    <a:pt x="1365849" y="195532"/>
                    <a:pt x="1412913" y="199997"/>
                    <a:pt x="1457864" y="189781"/>
                  </a:cubicBezTo>
                  <a:cubicBezTo>
                    <a:pt x="1478084" y="185186"/>
                    <a:pt x="1489952" y="161834"/>
                    <a:pt x="1509623" y="155276"/>
                  </a:cubicBezTo>
                  <a:cubicBezTo>
                    <a:pt x="1518249" y="152400"/>
                    <a:pt x="1527369" y="150716"/>
                    <a:pt x="1535502" y="146649"/>
                  </a:cubicBezTo>
                  <a:cubicBezTo>
                    <a:pt x="1544775" y="142012"/>
                    <a:pt x="1551027" y="129922"/>
                    <a:pt x="1561381" y="129396"/>
                  </a:cubicBezTo>
                  <a:cubicBezTo>
                    <a:pt x="1722226" y="121218"/>
                    <a:pt x="1883434" y="123645"/>
                    <a:pt x="2044461" y="120770"/>
                  </a:cubicBezTo>
                  <a:cubicBezTo>
                    <a:pt x="2067465" y="117894"/>
                    <a:pt x="2090686" y="116415"/>
                    <a:pt x="2113472" y="112143"/>
                  </a:cubicBezTo>
                  <a:cubicBezTo>
                    <a:pt x="2136777" y="107773"/>
                    <a:pt x="2159298" y="99859"/>
                    <a:pt x="2182483" y="94891"/>
                  </a:cubicBezTo>
                  <a:cubicBezTo>
                    <a:pt x="2199586" y="91226"/>
                    <a:pt x="2217091" y="89694"/>
                    <a:pt x="2234242" y="86264"/>
                  </a:cubicBezTo>
                  <a:cubicBezTo>
                    <a:pt x="2314940" y="70124"/>
                    <a:pt x="2228836" y="85459"/>
                    <a:pt x="2294627" y="69011"/>
                  </a:cubicBezTo>
                  <a:cubicBezTo>
                    <a:pt x="2308851" y="65455"/>
                    <a:pt x="2323382" y="63260"/>
                    <a:pt x="2337759" y="60385"/>
                  </a:cubicBezTo>
                  <a:cubicBezTo>
                    <a:pt x="2384136" y="29466"/>
                    <a:pt x="2350646" y="46221"/>
                    <a:pt x="2432649" y="34506"/>
                  </a:cubicBezTo>
                  <a:cubicBezTo>
                    <a:pt x="2449964" y="32032"/>
                    <a:pt x="2467334" y="29673"/>
                    <a:pt x="2484408" y="25879"/>
                  </a:cubicBezTo>
                  <a:cubicBezTo>
                    <a:pt x="2545943" y="12204"/>
                    <a:pt x="2469640" y="21153"/>
                    <a:pt x="2544793" y="8627"/>
                  </a:cubicBezTo>
                  <a:cubicBezTo>
                    <a:pt x="2567660" y="4816"/>
                    <a:pt x="2590800" y="2876"/>
                    <a:pt x="2613804" y="0"/>
                  </a:cubicBezTo>
                  <a:cubicBezTo>
                    <a:pt x="2682815" y="2876"/>
                    <a:pt x="2751942" y="3706"/>
                    <a:pt x="2820838" y="8627"/>
                  </a:cubicBezTo>
                  <a:cubicBezTo>
                    <a:pt x="2832664" y="9472"/>
                    <a:pt x="2844447" y="12583"/>
                    <a:pt x="2855344" y="17253"/>
                  </a:cubicBezTo>
                  <a:cubicBezTo>
                    <a:pt x="2876360" y="26260"/>
                    <a:pt x="2891558" y="44841"/>
                    <a:pt x="2907102" y="60385"/>
                  </a:cubicBezTo>
                  <a:cubicBezTo>
                    <a:pt x="2923594" y="109856"/>
                    <a:pt x="2908741" y="61734"/>
                    <a:pt x="2924355" y="129396"/>
                  </a:cubicBezTo>
                  <a:cubicBezTo>
                    <a:pt x="2929687" y="152501"/>
                    <a:pt x="2936958" y="175156"/>
                    <a:pt x="2941608" y="198408"/>
                  </a:cubicBezTo>
                  <a:cubicBezTo>
                    <a:pt x="2957468" y="277708"/>
                    <a:pt x="2936014" y="237464"/>
                    <a:pt x="2967487" y="284672"/>
                  </a:cubicBezTo>
                  <a:cubicBezTo>
                    <a:pt x="2970362" y="293298"/>
                    <a:pt x="2975161" y="301508"/>
                    <a:pt x="2976113" y="310551"/>
                  </a:cubicBezTo>
                  <a:cubicBezTo>
                    <a:pt x="2977589" y="324570"/>
                    <a:pt x="2971686" y="431092"/>
                    <a:pt x="2993366" y="474453"/>
                  </a:cubicBezTo>
                  <a:cubicBezTo>
                    <a:pt x="2998003" y="483726"/>
                    <a:pt x="3003288" y="493001"/>
                    <a:pt x="3010619" y="500332"/>
                  </a:cubicBezTo>
                  <a:cubicBezTo>
                    <a:pt x="3017950" y="507663"/>
                    <a:pt x="3027872" y="511834"/>
                    <a:pt x="3036498" y="517585"/>
                  </a:cubicBezTo>
                  <a:cubicBezTo>
                    <a:pt x="3088257" y="514710"/>
                    <a:pt x="3140088" y="512935"/>
                    <a:pt x="3191774" y="508959"/>
                  </a:cubicBezTo>
                  <a:cubicBezTo>
                    <a:pt x="3214888" y="507181"/>
                    <a:pt x="3237744" y="502892"/>
                    <a:pt x="3260785" y="500332"/>
                  </a:cubicBezTo>
                  <a:cubicBezTo>
                    <a:pt x="3289506" y="497141"/>
                    <a:pt x="3318294" y="494581"/>
                    <a:pt x="3347049" y="491706"/>
                  </a:cubicBezTo>
                  <a:cubicBezTo>
                    <a:pt x="3381555" y="494581"/>
                    <a:pt x="3416613" y="493542"/>
                    <a:pt x="3450566" y="500332"/>
                  </a:cubicBezTo>
                  <a:cubicBezTo>
                    <a:pt x="3492704" y="508760"/>
                    <a:pt x="3464915" y="528105"/>
                    <a:pt x="3493698" y="552091"/>
                  </a:cubicBezTo>
                  <a:cubicBezTo>
                    <a:pt x="3502806" y="559681"/>
                    <a:pt x="3516702" y="557842"/>
                    <a:pt x="3528204" y="560717"/>
                  </a:cubicBezTo>
                  <a:cubicBezTo>
                    <a:pt x="3587528" y="600267"/>
                    <a:pt x="3560291" y="588666"/>
                    <a:pt x="3605842" y="603849"/>
                  </a:cubicBezTo>
                  <a:cubicBezTo>
                    <a:pt x="3614468" y="609600"/>
                    <a:pt x="3622192" y="617018"/>
                    <a:pt x="3631721" y="621102"/>
                  </a:cubicBezTo>
                  <a:cubicBezTo>
                    <a:pt x="3652054" y="629816"/>
                    <a:pt x="3712625" y="636357"/>
                    <a:pt x="3726612" y="638355"/>
                  </a:cubicBezTo>
                  <a:cubicBezTo>
                    <a:pt x="3772619" y="635479"/>
                    <a:pt x="3819351" y="638353"/>
                    <a:pt x="3864634" y="629728"/>
                  </a:cubicBezTo>
                  <a:cubicBezTo>
                    <a:pt x="3881105" y="626591"/>
                    <a:pt x="3891053" y="605186"/>
                    <a:pt x="3907766" y="603849"/>
                  </a:cubicBezTo>
                  <a:cubicBezTo>
                    <a:pt x="3965164" y="599257"/>
                    <a:pt x="4022785" y="609600"/>
                    <a:pt x="4080295" y="612476"/>
                  </a:cubicBezTo>
                  <a:cubicBezTo>
                    <a:pt x="4094672" y="615351"/>
                    <a:pt x="4110079" y="615035"/>
                    <a:pt x="4123427" y="621102"/>
                  </a:cubicBezTo>
                  <a:cubicBezTo>
                    <a:pt x="4142304" y="629682"/>
                    <a:pt x="4155069" y="650579"/>
                    <a:pt x="4175185" y="655608"/>
                  </a:cubicBezTo>
                  <a:cubicBezTo>
                    <a:pt x="4186687" y="658483"/>
                    <a:pt x="4198291" y="660977"/>
                    <a:pt x="4209691" y="664234"/>
                  </a:cubicBezTo>
                  <a:cubicBezTo>
                    <a:pt x="4218434" y="666732"/>
                    <a:pt x="4226694" y="670887"/>
                    <a:pt x="4235570" y="672860"/>
                  </a:cubicBezTo>
                  <a:cubicBezTo>
                    <a:pt x="4252644" y="676654"/>
                    <a:pt x="4270138" y="678264"/>
                    <a:pt x="4287329" y="681487"/>
                  </a:cubicBezTo>
                  <a:cubicBezTo>
                    <a:pt x="4316151" y="686891"/>
                    <a:pt x="4344389" y="696085"/>
                    <a:pt x="4373593" y="698740"/>
                  </a:cubicBezTo>
                  <a:cubicBezTo>
                    <a:pt x="4439519" y="704733"/>
                    <a:pt x="4505893" y="703887"/>
                    <a:pt x="4572000" y="707366"/>
                  </a:cubicBezTo>
                  <a:cubicBezTo>
                    <a:pt x="4615168" y="709638"/>
                    <a:pt x="4658264" y="713117"/>
                    <a:pt x="4701396" y="715993"/>
                  </a:cubicBezTo>
                  <a:cubicBezTo>
                    <a:pt x="4712898" y="718868"/>
                    <a:pt x="4725298" y="719317"/>
                    <a:pt x="4735902" y="724619"/>
                  </a:cubicBezTo>
                  <a:cubicBezTo>
                    <a:pt x="4753562" y="733449"/>
                    <a:pt x="4776574" y="759303"/>
                    <a:pt x="4796287" y="767751"/>
                  </a:cubicBezTo>
                  <a:cubicBezTo>
                    <a:pt x="4807184" y="772421"/>
                    <a:pt x="4819291" y="773502"/>
                    <a:pt x="4830793" y="776377"/>
                  </a:cubicBezTo>
                  <a:lnTo>
                    <a:pt x="5374257" y="767751"/>
                  </a:lnTo>
                  <a:cubicBezTo>
                    <a:pt x="5383346" y="767476"/>
                    <a:pt x="5391315" y="761330"/>
                    <a:pt x="5400136" y="759125"/>
                  </a:cubicBezTo>
                  <a:cubicBezTo>
                    <a:pt x="5414360" y="755569"/>
                    <a:pt x="5429044" y="754054"/>
                    <a:pt x="5443268" y="750498"/>
                  </a:cubicBezTo>
                  <a:cubicBezTo>
                    <a:pt x="5452089" y="748293"/>
                    <a:pt x="5460287" y="743917"/>
                    <a:pt x="5469147" y="741872"/>
                  </a:cubicBezTo>
                  <a:cubicBezTo>
                    <a:pt x="5558573" y="721235"/>
                    <a:pt x="5534181" y="724619"/>
                    <a:pt x="5607170" y="724619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500995" y="4416723"/>
              <a:ext cx="5581292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509623" y="4843335"/>
              <a:ext cx="5581292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603068" y="4220295"/>
                  <a:ext cx="1131989" cy="2945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mr-IN" sz="1600" i="1" dirty="0"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0</m:t>
                        </m:r>
                        <m:r>
                          <a:rPr lang="mr-IN" sz="1600" i="1" dirty="0"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.</m:t>
                        </m:r>
                        <m:r>
                          <a:rPr lang="mr-IN" sz="1600" i="1" dirty="0"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6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068" y="4220295"/>
                  <a:ext cx="1131989" cy="29451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595697" y="4657527"/>
                  <a:ext cx="1131989" cy="2945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mr-IN" sz="1600" i="1" dirty="0"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0</m:t>
                        </m:r>
                        <m:r>
                          <a:rPr lang="mr-IN" sz="1600" i="1" dirty="0"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.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4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697" y="4657527"/>
                  <a:ext cx="1131989" cy="29451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/>
            <p:cNvCxnSpPr/>
            <p:nvPr/>
          </p:nvCxnSpPr>
          <p:spPr>
            <a:xfrm>
              <a:off x="2606465" y="4399023"/>
              <a:ext cx="0" cy="1155916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471238" y="4913706"/>
              <a:ext cx="0" cy="642637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606464" y="5478864"/>
              <a:ext cx="1853121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2852500" y="5431059"/>
                  <a:ext cx="1572584" cy="2945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𝑡</m:t>
                        </m:r>
                        <m:r>
                          <a:rPr lang="en-US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≤</m:t>
                        </m:r>
                        <m:r>
                          <a:rPr lang="en-US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5</m:t>
                        </m:r>
                      </m:oMath>
                    </m:oMathPara>
                  </a14:m>
                  <a:endParaRPr lang="en-US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2500" y="5431059"/>
                  <a:ext cx="1572584" cy="29451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6782528" y="3962102"/>
                  <a:ext cx="1868349" cy="3480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dirty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</m:ctrlPr>
                          </m:sSubPr>
                          <m:e>
                            <m:r>
                              <a:rPr lang="mr-IN" sz="2000" b="1" i="1" dirty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000" b="1" i="1" dirty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000" b="1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(</m:t>
                        </m:r>
                        <m:r>
                          <a:rPr lang="en-US" sz="2000" b="1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𝒕</m:t>
                        </m:r>
                        <m:r>
                          <a:rPr lang="en-US" sz="2000" b="1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>
                    <a:solidFill>
                      <a:schemeClr val="accent3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2528" y="3962102"/>
                  <a:ext cx="1868349" cy="348061"/>
                </a:xfrm>
                <a:prstGeom prst="rect">
                  <a:avLst/>
                </a:prstGeom>
                <a:blipFill>
                  <a:blip r:embed="rId6"/>
                  <a:stretch>
                    <a:fillRect b="-1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7064851" y="4929444"/>
                  <a:ext cx="1868349" cy="3480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</m:ctrlPr>
                          </m:sSubPr>
                          <m:e>
                            <m:r>
                              <a:rPr lang="mr-IN" sz="2000" b="1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000" b="1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(</m:t>
                        </m:r>
                        <m:r>
                          <a:rPr lang="en-US" sz="2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𝒕</m:t>
                        </m:r>
                        <m:r>
                          <a:rPr lang="en-US" sz="2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4851" y="4929444"/>
                  <a:ext cx="1868349" cy="348061"/>
                </a:xfrm>
                <a:prstGeom prst="rect">
                  <a:avLst/>
                </a:prstGeom>
                <a:blipFill>
                  <a:blip r:embed="rId7"/>
                  <a:stretch>
                    <a:fillRect b="-15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622975" y="1587660"/>
                <a:ext cx="15332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975" y="1587660"/>
                <a:ext cx="153324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694845" y="2831129"/>
                <a:ext cx="20661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〈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>
                          <a:latin typeface="Bookman Old Style" panose="02050604050505020204" pitchFamily="18" charset="0"/>
                        </a:rPr>
                        <m:t>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845" y="2831129"/>
                <a:ext cx="2066142" cy="369332"/>
              </a:xfrm>
              <a:prstGeom prst="rect">
                <a:avLst/>
              </a:prstGeom>
              <a:blipFill>
                <a:blip r:embed="rId9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924311" y="3246433"/>
                <a:ext cx="359540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〈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/>
                        <m:t>↘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𝑖𝑛𝑡𝑒𝑔𝑟𝑎𝑡𝑖𝑜𝑛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311" y="3246433"/>
                <a:ext cx="3595408" cy="646331"/>
              </a:xfrm>
              <a:prstGeom prst="rect">
                <a:avLst/>
              </a:prstGeom>
              <a:blipFill>
                <a:blip r:embed="rId10"/>
                <a:stretch>
                  <a:fillRect l="-1525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2"/>
          <p:cNvSpPr txBox="1">
            <a:spLocks/>
          </p:cNvSpPr>
          <p:nvPr/>
        </p:nvSpPr>
        <p:spPr>
          <a:xfrm>
            <a:off x="1833245" y="4607152"/>
            <a:ext cx="4373593" cy="359637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8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400" kern="1200">
                <a:solidFill>
                  <a:srgbClr val="002060"/>
                </a:solidFill>
                <a:latin typeface="Candara" pitchFamily="34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400" kern="1200">
                <a:solidFill>
                  <a:srgbClr val="006600"/>
                </a:solidFill>
                <a:latin typeface="Candara" pitchFamily="34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a-IR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/>
              <p:cNvSpPr txBox="1">
                <a:spLocks/>
              </p:cNvSpPr>
              <p:nvPr/>
            </p:nvSpPr>
            <p:spPr>
              <a:xfrm>
                <a:off x="1524000" y="3765177"/>
                <a:ext cx="9144000" cy="2366683"/>
              </a:xfrm>
              <a:prstGeom prst="rect">
                <a:avLst/>
              </a:prstGeom>
            </p:spPr>
            <p:txBody>
              <a:bodyPr vert="horz">
                <a:normAutofit fontScale="55000" lnSpcReduction="20000"/>
              </a:bodyPr>
              <a:lstStyle>
                <a:lvl1pPr marL="274320" indent="-274320" algn="l" rtl="0" eaLnBrk="1" latinLnBrk="0" hangingPunct="1">
                  <a:spcBef>
                    <a:spcPts val="600"/>
                  </a:spcBef>
                  <a:buClr>
                    <a:schemeClr val="accent1"/>
                  </a:buClr>
                  <a:buSzPct val="76000"/>
                  <a:buFont typeface="Wingdings 3"/>
                  <a:buChar char=""/>
                  <a:defRPr kumimoji="0" sz="2800" kern="1200">
                    <a:solidFill>
                      <a:schemeClr val="tx1"/>
                    </a:solidFill>
                    <a:latin typeface="Candara" pitchFamily="34" charset="0"/>
                    <a:ea typeface="+mn-ea"/>
                    <a:cs typeface="+mn-cs"/>
                  </a:defRPr>
                </a:lvl1pPr>
                <a:lvl2pPr marL="548640" indent="-274320" algn="l" rtl="0" eaLnBrk="1" latinLnBrk="0" hangingPunct="1">
                  <a:spcBef>
                    <a:spcPts val="500"/>
                  </a:spcBef>
                  <a:buClr>
                    <a:schemeClr val="accent2"/>
                  </a:buClr>
                  <a:buSzPct val="76000"/>
                  <a:buFont typeface="Wingdings 3"/>
                  <a:buChar char=""/>
                  <a:defRPr kumimoji="0" sz="2400" kern="1200">
                    <a:solidFill>
                      <a:srgbClr val="002060"/>
                    </a:solidFill>
                    <a:latin typeface="Candara" pitchFamily="34" charset="0"/>
                    <a:ea typeface="+mn-ea"/>
                    <a:cs typeface="+mn-cs"/>
                  </a:defRPr>
                </a:lvl2pPr>
                <a:lvl3pPr marL="822960" indent="-228600" algn="l" rtl="0" eaLnBrk="1" latinLnBrk="0" hangingPunct="1">
                  <a:spcBef>
                    <a:spcPts val="500"/>
                  </a:spcBef>
                  <a:buClr>
                    <a:schemeClr val="bg1">
                      <a:shade val="50000"/>
                    </a:schemeClr>
                  </a:buClr>
                  <a:buSzPct val="76000"/>
                  <a:buFont typeface="Wingdings 3"/>
                  <a:buChar char=""/>
                  <a:defRPr kumimoji="0" sz="2400" kern="1200">
                    <a:solidFill>
                      <a:srgbClr val="006600"/>
                    </a:solidFill>
                    <a:latin typeface="Candara" pitchFamily="34" charset="0"/>
                    <a:ea typeface="+mn-ea"/>
                    <a:cs typeface="+mn-cs"/>
                  </a:defRPr>
                </a:lvl3pPr>
                <a:lvl4pPr marL="1097280" indent="-228600" algn="l" rtl="0" eaLnBrk="1" latinLnBrk="0" hangingPunct="1">
                  <a:spcBef>
                    <a:spcPts val="400"/>
                  </a:spcBef>
                  <a:buClr>
                    <a:schemeClr val="accent2">
                      <a:shade val="75000"/>
                    </a:schemeClr>
                  </a:buClr>
                  <a:buSzPct val="70000"/>
                  <a:buFont typeface="Wingdings"/>
                  <a:buChar char=""/>
                  <a:defRPr kumimoji="0" sz="2000" kern="1200">
                    <a:solidFill>
                      <a:schemeClr val="tx1"/>
                    </a:solidFill>
                    <a:latin typeface="Candara" pitchFamily="34" charset="0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ts val="300"/>
                  </a:spcBef>
                  <a:buClr>
                    <a:schemeClr val="accent2"/>
                  </a:buClr>
                  <a:buSzPct val="70000"/>
                  <a:buFont typeface="Wingdings"/>
                  <a:buChar char=""/>
                  <a:defRPr kumimoji="0" sz="1800" kern="1200">
                    <a:solidFill>
                      <a:schemeClr val="tx1"/>
                    </a:solidFill>
                    <a:latin typeface="Candara" pitchFamily="34" charset="0"/>
                    <a:ea typeface="+mn-ea"/>
                    <a:cs typeface="+mn-cs"/>
                  </a:defRPr>
                </a:lvl5pPr>
                <a:lvl6pPr marL="1645920" indent="-182880" algn="l" rtl="0" eaLnBrk="1" latinLnBrk="0" hangingPunct="1">
                  <a:spcBef>
                    <a:spcPts val="300"/>
                  </a:spcBef>
                  <a:buClr>
                    <a:srgbClr val="9FB8CD">
                      <a:shade val="75000"/>
                    </a:srgbClr>
                  </a:buClr>
                  <a:buSzPct val="75000"/>
                  <a:buFont typeface="Wingdings 3"/>
                  <a:buChar char=""/>
                  <a:defRPr kumimoji="0" lang="en-US" sz="16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rgbClr val="727CA3">
                      <a:shade val="75000"/>
                    </a:srgbClr>
                  </a:buClr>
                  <a:buSzPct val="75000"/>
                  <a:buFont typeface="Wingdings 3"/>
                  <a:buChar char=""/>
                  <a:defRPr kumimoji="0" lang="en-US" sz="14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11680" indent="-182880" algn="l" rtl="0" eaLnBrk="1" latinLnBrk="0" hangingPunct="1">
                  <a:spcBef>
                    <a:spcPts val="300"/>
                  </a:spcBef>
                  <a:buClr>
                    <a:prstClr val="white">
                      <a:shade val="50000"/>
                    </a:prstClr>
                  </a:buClr>
                  <a:buSzPct val="75000"/>
                  <a:buFont typeface="Wingdings 3"/>
                  <a:buChar char=""/>
                  <a:defRPr kumimoji="0" lang="en-US" sz="14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194560" indent="-182880" algn="l" rtl="0" eaLnBrk="1" latinLnBrk="0" hangingPunct="1">
                  <a:spcBef>
                    <a:spcPts val="300"/>
                  </a:spcBef>
                  <a:buClr>
                    <a:srgbClr val="9FB8CD"/>
                  </a:buClr>
                  <a:buSzPct val="75000"/>
                  <a:buFont typeface="Wingdings 3"/>
                  <a:buChar char=""/>
                  <a:defRPr kumimoji="0" lang="en-US" sz="12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00100" lvl="1" indent="-342900"/>
                <a:r>
                  <a:rPr lang="en-US" dirty="0"/>
                  <a:t>Latency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1074420" lvl="2" indent="-342900"/>
                <a:r>
                  <a:rPr lang="en-US" dirty="0"/>
                  <a:t>The time difference between a single events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is the concern.</a:t>
                </a:r>
              </a:p>
              <a:p>
                <a:pPr marL="800100" lvl="1" indent="-342900"/>
                <a:r>
                  <a:rPr lang="en-US" dirty="0"/>
                  <a:t>Frequency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ℱ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1074420" lvl="2" indent="-342900"/>
                <a:r>
                  <a:rPr lang="en-US" dirty="0"/>
                  <a:t>The frequency of appearing events on a signal should be less, greater or equal to a value. </a:t>
                </a:r>
              </a:p>
              <a:p>
                <a:pPr marL="800100" lvl="1" indent="-342900"/>
                <a:r>
                  <a:rPr lang="en-US" dirty="0"/>
                  <a:t>Phase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𝒫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1074420" lvl="2" indent="-342900"/>
                <a:r>
                  <a:rPr lang="en-US" dirty="0"/>
                  <a:t>The time difference between a pair of events on different signals that are in a same frequency, is the concern.</a:t>
                </a:r>
              </a:p>
              <a:p>
                <a:pPr marL="800100" lvl="1" indent="-342900"/>
                <a:r>
                  <a:rPr lang="en-US" dirty="0"/>
                  <a:t>Simultaneity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1074420" lvl="2" indent="-342900"/>
                <a:r>
                  <a:rPr lang="en-US" dirty="0"/>
                  <a:t>The events on the defined signals should happen within a tolerance time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marL="800100" lvl="1" indent="-342900"/>
                <a:r>
                  <a:rPr lang="en-US" dirty="0"/>
                  <a:t>Chronological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,…)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1074420" lvl="2" indent="-342900"/>
                <a:r>
                  <a:rPr lang="en-US" dirty="0"/>
                  <a:t>The events on the defined signals should happen in chronological ordering.</a:t>
                </a:r>
              </a:p>
            </p:txBody>
          </p:sp>
        </mc:Choice>
        <mc:Fallback xmlns="">
          <p:sp>
            <p:nvSpPr>
              <p:cNvPr id="2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765177"/>
                <a:ext cx="9144000" cy="2366683"/>
              </a:xfrm>
              <a:prstGeom prst="rect">
                <a:avLst/>
              </a:prstGeom>
              <a:blipFill>
                <a:blip r:embed="rId11"/>
                <a:stretch>
                  <a:fillRect t="-1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7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Low Variability Signals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524000" y="900545"/>
                <a:ext cx="8229600" cy="478536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⋄</m:t>
                        </m:r>
                      </m:e>
                      <m:sub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𝐴𝑂𝑃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𝐴𝑂𝑃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𝑡𝑒𝑟𝑚𝑖𝑛𝑎𝑡𝑖𝑜𝑛</m:t>
                                </m:r>
                              </m:sub>
                            </m:sSub>
                          </m:e>
                        </m:d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𝑐𝑢𝑡</m:t>
                        </m:r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524000" y="900545"/>
                <a:ext cx="8229600" cy="4785360"/>
              </a:xfrm>
              <a:blipFill>
                <a:blip r:embed="rId2"/>
                <a:stretch>
                  <a:fillRect l="-519" t="-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2036619" y="1537854"/>
          <a:ext cx="8478982" cy="5070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73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/>
              <a:t>24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345577" y="1211797"/>
            <a:ext cx="6966958" cy="4108600"/>
            <a:chOff x="3776916" y="455927"/>
            <a:chExt cx="3650562" cy="2487247"/>
          </a:xfrm>
        </p:grpSpPr>
        <p:cxnSp>
          <p:nvCxnSpPr>
            <p:cNvPr id="59" name="Straight Arrow Connector 58"/>
            <p:cNvCxnSpPr/>
            <p:nvPr/>
          </p:nvCxnSpPr>
          <p:spPr>
            <a:xfrm flipV="1">
              <a:off x="3779147" y="455927"/>
              <a:ext cx="0" cy="2487247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3776916" y="2910344"/>
              <a:ext cx="3650562" cy="8927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Arrow Connector 6"/>
          <p:cNvCxnSpPr/>
          <p:nvPr/>
        </p:nvCxnSpPr>
        <p:spPr>
          <a:xfrm flipV="1">
            <a:off x="2909274" y="1634322"/>
            <a:ext cx="0" cy="377244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34601" y="1609147"/>
            <a:ext cx="0" cy="377244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189012" y="1609147"/>
            <a:ext cx="0" cy="377244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857966" y="1621735"/>
            <a:ext cx="0" cy="377244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137704" y="1596561"/>
            <a:ext cx="0" cy="377244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512378" y="1596561"/>
            <a:ext cx="0" cy="377244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792116" y="1596561"/>
            <a:ext cx="0" cy="377244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086396" y="1583973"/>
            <a:ext cx="0" cy="377244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461070" y="1583973"/>
            <a:ext cx="0" cy="377244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8740808" y="1583973"/>
            <a:ext cx="0" cy="377244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2371939" y="2644631"/>
            <a:ext cx="6757708" cy="793281"/>
            <a:chOff x="3625903" y="477963"/>
            <a:chExt cx="3540919" cy="480233"/>
          </a:xfrm>
        </p:grpSpPr>
        <p:cxnSp>
          <p:nvCxnSpPr>
            <p:cNvPr id="57" name="Elbow Connector 56"/>
            <p:cNvCxnSpPr/>
            <p:nvPr/>
          </p:nvCxnSpPr>
          <p:spPr>
            <a:xfrm flipV="1">
              <a:off x="3625903" y="477963"/>
              <a:ext cx="2264640" cy="480233"/>
            </a:xfrm>
            <a:prstGeom prst="bentConnector3">
              <a:avLst>
                <a:gd name="adj1" fmla="val 26592"/>
              </a:avLst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/>
            <p:nvPr/>
          </p:nvCxnSpPr>
          <p:spPr>
            <a:xfrm>
              <a:off x="5784693" y="477963"/>
              <a:ext cx="1382129" cy="480233"/>
            </a:xfrm>
            <a:prstGeom prst="bentConnector3">
              <a:avLst>
                <a:gd name="adj1" fmla="val 60711"/>
              </a:avLst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359180" y="4068188"/>
            <a:ext cx="6913591" cy="793283"/>
            <a:chOff x="3624023" y="1240236"/>
            <a:chExt cx="3622599" cy="480234"/>
          </a:xfrm>
        </p:grpSpPr>
        <p:cxnSp>
          <p:nvCxnSpPr>
            <p:cNvPr id="55" name="Elbow Connector 54"/>
            <p:cNvCxnSpPr/>
            <p:nvPr/>
          </p:nvCxnSpPr>
          <p:spPr>
            <a:xfrm flipV="1">
              <a:off x="3624023" y="1240236"/>
              <a:ext cx="423991" cy="480234"/>
            </a:xfrm>
            <a:prstGeom prst="bentConnector3">
              <a:avLst>
                <a:gd name="adj1" fmla="val 65768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Elbow Connector 55"/>
            <p:cNvCxnSpPr/>
            <p:nvPr/>
          </p:nvCxnSpPr>
          <p:spPr>
            <a:xfrm>
              <a:off x="3940164" y="1240236"/>
              <a:ext cx="3306458" cy="480234"/>
            </a:xfrm>
            <a:prstGeom prst="bentConnector3">
              <a:avLst>
                <a:gd name="adj1" fmla="val 19288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613090" y="5201742"/>
                <a:ext cx="3545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090" y="5201742"/>
                <a:ext cx="354584" cy="3385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891363" y="5192287"/>
                <a:ext cx="3545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363" y="5192287"/>
                <a:ext cx="354584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502961" y="5177476"/>
                <a:ext cx="3545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961" y="5177476"/>
                <a:ext cx="354584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7199837" y="514784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181981" y="5177396"/>
                <a:ext cx="3545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981" y="5177396"/>
                <a:ext cx="354584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840886" y="1094509"/>
                <a:ext cx="4753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0886" y="1094509"/>
                <a:ext cx="475387" cy="338554"/>
              </a:xfrm>
              <a:prstGeom prst="rect">
                <a:avLst/>
              </a:prstGeom>
              <a:blipFill>
                <a:blip r:embed="rId6"/>
                <a:stretch>
                  <a:fillRect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8840115" y="3264121"/>
                <a:ext cx="4801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0115" y="3264121"/>
                <a:ext cx="480131" cy="338554"/>
              </a:xfrm>
              <a:prstGeom prst="rect">
                <a:avLst/>
              </a:prstGeom>
              <a:blipFill>
                <a:blip r:embed="rId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516932" y="4345509"/>
                <a:ext cx="1188852" cy="3562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𝒰</m:t>
                              </m:r>
                            </m:e>
                            <m: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d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932" y="4345509"/>
                <a:ext cx="1188852" cy="356251"/>
              </a:xfrm>
              <a:prstGeom prst="rect">
                <a:avLst/>
              </a:prstGeom>
              <a:blipFill>
                <a:blip r:embed="rId8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7839485" y="5155372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817062" y="5177396"/>
                <a:ext cx="3545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062" y="5177396"/>
                <a:ext cx="354584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/>
          <p:cNvCxnSpPr/>
          <p:nvPr/>
        </p:nvCxnSpPr>
        <p:spPr>
          <a:xfrm>
            <a:off x="6137651" y="3977930"/>
            <a:ext cx="0" cy="844393"/>
          </a:xfrm>
          <a:prstGeom prst="line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792062" y="3967441"/>
            <a:ext cx="0" cy="844393"/>
          </a:xfrm>
          <a:prstGeom prst="line">
            <a:avLst/>
          </a:prstGeom>
          <a:ln w="28575">
            <a:solidFill>
              <a:srgbClr val="FF0000"/>
            </a:solidFill>
            <a:prstDash val="sysDash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607758" y="5151464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779642" y="1417874"/>
                <a:ext cx="42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⊤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642" y="1417874"/>
                <a:ext cx="425116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767029" y="2014718"/>
                <a:ext cx="42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029" y="2014718"/>
                <a:ext cx="425116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764794" y="4545185"/>
                <a:ext cx="42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794" y="4545185"/>
                <a:ext cx="425116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759527" y="3044399"/>
                <a:ext cx="42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527" y="3044399"/>
                <a:ext cx="425116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771129" y="2363961"/>
                <a:ext cx="42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⊤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129" y="2363961"/>
                <a:ext cx="425116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762621" y="3827252"/>
                <a:ext cx="42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⊤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621" y="3827252"/>
                <a:ext cx="425116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/>
          <p:cNvGrpSpPr/>
          <p:nvPr/>
        </p:nvGrpSpPr>
        <p:grpSpPr>
          <a:xfrm>
            <a:off x="2838755" y="1638855"/>
            <a:ext cx="2778101" cy="793283"/>
            <a:chOff x="1314754" y="1638854"/>
            <a:chExt cx="2778101" cy="793283"/>
          </a:xfrm>
        </p:grpSpPr>
        <p:cxnSp>
          <p:nvCxnSpPr>
            <p:cNvPr id="51" name="Elbow Connector 50"/>
            <p:cNvCxnSpPr/>
            <p:nvPr/>
          </p:nvCxnSpPr>
          <p:spPr>
            <a:xfrm flipV="1">
              <a:off x="1314754" y="1638854"/>
              <a:ext cx="99400" cy="793283"/>
            </a:xfrm>
            <a:prstGeom prst="bentConnector3">
              <a:avLst>
                <a:gd name="adj1" fmla="val 65768"/>
              </a:avLst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lbow Connector 51"/>
            <p:cNvCxnSpPr/>
            <p:nvPr/>
          </p:nvCxnSpPr>
          <p:spPr>
            <a:xfrm>
              <a:off x="1416696" y="1638854"/>
              <a:ext cx="2676159" cy="793283"/>
            </a:xfrm>
            <a:prstGeom prst="bentConnector3">
              <a:avLst>
                <a:gd name="adj1" fmla="val 96071"/>
              </a:avLst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6757221" y="1626155"/>
            <a:ext cx="728352" cy="793283"/>
            <a:chOff x="5233221" y="1638854"/>
            <a:chExt cx="728352" cy="793283"/>
          </a:xfrm>
        </p:grpSpPr>
        <p:cxnSp>
          <p:nvCxnSpPr>
            <p:cNvPr id="53" name="Elbow Connector 52"/>
            <p:cNvCxnSpPr/>
            <p:nvPr/>
          </p:nvCxnSpPr>
          <p:spPr>
            <a:xfrm flipV="1">
              <a:off x="5233221" y="1638854"/>
              <a:ext cx="234388" cy="793283"/>
            </a:xfrm>
            <a:prstGeom prst="bentConnector3">
              <a:avLst>
                <a:gd name="adj1" fmla="val 18011"/>
              </a:avLst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lbow Connector 53"/>
            <p:cNvCxnSpPr/>
            <p:nvPr/>
          </p:nvCxnSpPr>
          <p:spPr>
            <a:xfrm>
              <a:off x="5379164" y="1638854"/>
              <a:ext cx="582409" cy="793283"/>
            </a:xfrm>
            <a:prstGeom prst="bentConnector3">
              <a:avLst>
                <a:gd name="adj1" fmla="val 91396"/>
              </a:avLst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Elbow Connector 49"/>
          <p:cNvCxnSpPr/>
          <p:nvPr/>
        </p:nvCxnSpPr>
        <p:spPr>
          <a:xfrm flipV="1">
            <a:off x="7483341" y="1631112"/>
            <a:ext cx="1734530" cy="793283"/>
          </a:xfrm>
          <a:prstGeom prst="bentConnector3">
            <a:avLst>
              <a:gd name="adj1" fmla="val 73432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7871197" y="2258529"/>
                <a:ext cx="719299" cy="6002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1197" y="2258529"/>
                <a:ext cx="719299" cy="60029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Straight Connector 63"/>
          <p:cNvCxnSpPr/>
          <p:nvPr/>
        </p:nvCxnSpPr>
        <p:spPr>
          <a:xfrm>
            <a:off x="2359758" y="2438401"/>
            <a:ext cx="522408" cy="1"/>
          </a:xfrm>
          <a:prstGeom prst="line">
            <a:avLst/>
          </a:prstGeom>
          <a:ln w="38100">
            <a:solidFill>
              <a:srgbClr val="D4B5AA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550798" y="2438401"/>
            <a:ext cx="1231812" cy="1"/>
          </a:xfrm>
          <a:prstGeom prst="line">
            <a:avLst/>
          </a:prstGeom>
          <a:ln w="38100">
            <a:solidFill>
              <a:srgbClr val="D4B5AA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10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Flying </a:t>
            </a:r>
            <a:r>
              <a:rPr lang="en-US" sz="4000" dirty="0" err="1"/>
              <a:t>Paster</a:t>
            </a:r>
            <a:r>
              <a:rPr lang="en-US" sz="4000" dirty="0"/>
              <a:t> Application as a Testbed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4737996" y="3854823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Active Roller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209948" y="3881718"/>
            <a:ext cx="140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Spare Roller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ontent Placeholder 2"/>
              <p:cNvSpPr txBox="1">
                <a:spLocks/>
              </p:cNvSpPr>
              <p:nvPr/>
            </p:nvSpPr>
            <p:spPr>
              <a:xfrm>
                <a:off x="1524000" y="896472"/>
                <a:ext cx="5575301" cy="5074022"/>
              </a:xfrm>
              <a:prstGeom prst="rect">
                <a:avLst/>
              </a:prstGeom>
            </p:spPr>
            <p:txBody>
              <a:bodyPr vert="horz">
                <a:noAutofit/>
              </a:bodyPr>
              <a:lstStyle>
                <a:lvl1pPr marL="274320" indent="-274320" algn="l" rtl="0" eaLnBrk="1" latinLnBrk="0" hangingPunct="1">
                  <a:spcBef>
                    <a:spcPts val="600"/>
                  </a:spcBef>
                  <a:buClr>
                    <a:schemeClr val="accent1"/>
                  </a:buClr>
                  <a:buSzPct val="76000"/>
                  <a:buFont typeface="Wingdings 3"/>
                  <a:buChar char=""/>
                  <a:defRPr kumimoji="0" sz="2800" kern="1200">
                    <a:solidFill>
                      <a:schemeClr val="tx1"/>
                    </a:solidFill>
                    <a:latin typeface="Candara" pitchFamily="34" charset="0"/>
                    <a:ea typeface="+mn-ea"/>
                    <a:cs typeface="+mn-cs"/>
                  </a:defRPr>
                </a:lvl1pPr>
                <a:lvl2pPr marL="548640" indent="-274320" algn="l" rtl="0" eaLnBrk="1" latinLnBrk="0" hangingPunct="1">
                  <a:spcBef>
                    <a:spcPts val="500"/>
                  </a:spcBef>
                  <a:buClr>
                    <a:schemeClr val="accent2"/>
                  </a:buClr>
                  <a:buSzPct val="76000"/>
                  <a:buFont typeface="Wingdings 3"/>
                  <a:buChar char=""/>
                  <a:defRPr kumimoji="0" sz="2400" kern="1200">
                    <a:solidFill>
                      <a:srgbClr val="002060"/>
                    </a:solidFill>
                    <a:latin typeface="Candara" pitchFamily="34" charset="0"/>
                    <a:ea typeface="+mn-ea"/>
                    <a:cs typeface="+mn-cs"/>
                  </a:defRPr>
                </a:lvl2pPr>
                <a:lvl3pPr marL="822960" indent="-228600" algn="l" rtl="0" eaLnBrk="1" latinLnBrk="0" hangingPunct="1">
                  <a:spcBef>
                    <a:spcPts val="500"/>
                  </a:spcBef>
                  <a:buClr>
                    <a:schemeClr val="bg1">
                      <a:shade val="50000"/>
                    </a:schemeClr>
                  </a:buClr>
                  <a:buSzPct val="76000"/>
                  <a:buFont typeface="Wingdings 3"/>
                  <a:buChar char=""/>
                  <a:defRPr kumimoji="0" sz="2400" kern="1200">
                    <a:solidFill>
                      <a:srgbClr val="006600"/>
                    </a:solidFill>
                    <a:latin typeface="Candara" pitchFamily="34" charset="0"/>
                    <a:ea typeface="+mn-ea"/>
                    <a:cs typeface="+mn-cs"/>
                  </a:defRPr>
                </a:lvl3pPr>
                <a:lvl4pPr marL="1097280" indent="-228600" algn="l" rtl="0" eaLnBrk="1" latinLnBrk="0" hangingPunct="1">
                  <a:spcBef>
                    <a:spcPts val="400"/>
                  </a:spcBef>
                  <a:buClr>
                    <a:schemeClr val="accent2">
                      <a:shade val="75000"/>
                    </a:schemeClr>
                  </a:buClr>
                  <a:buSzPct val="70000"/>
                  <a:buFont typeface="Wingdings"/>
                  <a:buChar char=""/>
                  <a:defRPr kumimoji="0" sz="2000" kern="1200">
                    <a:solidFill>
                      <a:schemeClr val="tx1"/>
                    </a:solidFill>
                    <a:latin typeface="Candara" pitchFamily="34" charset="0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ts val="300"/>
                  </a:spcBef>
                  <a:buClr>
                    <a:schemeClr val="accent2"/>
                  </a:buClr>
                  <a:buSzPct val="70000"/>
                  <a:buFont typeface="Wingdings"/>
                  <a:buChar char=""/>
                  <a:defRPr kumimoji="0" sz="1800" kern="1200">
                    <a:solidFill>
                      <a:schemeClr val="tx1"/>
                    </a:solidFill>
                    <a:latin typeface="Candara" pitchFamily="34" charset="0"/>
                    <a:ea typeface="+mn-ea"/>
                    <a:cs typeface="+mn-cs"/>
                  </a:defRPr>
                </a:lvl5pPr>
                <a:lvl6pPr marL="1645920" indent="-182880" algn="l" rtl="0" eaLnBrk="1" latinLnBrk="0" hangingPunct="1">
                  <a:spcBef>
                    <a:spcPts val="300"/>
                  </a:spcBef>
                  <a:buClr>
                    <a:srgbClr val="9FB8CD">
                      <a:shade val="75000"/>
                    </a:srgbClr>
                  </a:buClr>
                  <a:buSzPct val="75000"/>
                  <a:buFont typeface="Wingdings 3"/>
                  <a:buChar char=""/>
                  <a:defRPr kumimoji="0" lang="en-US" sz="16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rgbClr val="727CA3">
                      <a:shade val="75000"/>
                    </a:srgbClr>
                  </a:buClr>
                  <a:buSzPct val="75000"/>
                  <a:buFont typeface="Wingdings 3"/>
                  <a:buChar char=""/>
                  <a:defRPr kumimoji="0" lang="en-US" sz="14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11680" indent="-182880" algn="l" rtl="0" eaLnBrk="1" latinLnBrk="0" hangingPunct="1">
                  <a:spcBef>
                    <a:spcPts val="300"/>
                  </a:spcBef>
                  <a:buClr>
                    <a:prstClr val="white">
                      <a:shade val="50000"/>
                    </a:prstClr>
                  </a:buClr>
                  <a:buSzPct val="75000"/>
                  <a:buFont typeface="Wingdings 3"/>
                  <a:buChar char=""/>
                  <a:defRPr kumimoji="0" lang="en-US" sz="14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194560" indent="-182880" algn="l" rtl="0" eaLnBrk="1" latinLnBrk="0" hangingPunct="1">
                  <a:spcBef>
                    <a:spcPts val="300"/>
                  </a:spcBef>
                  <a:buClr>
                    <a:srgbClr val="9FB8CD"/>
                  </a:buClr>
                  <a:buSzPct val="75000"/>
                  <a:buFont typeface="Wingdings 3"/>
                  <a:buChar char=""/>
                  <a:defRPr kumimoji="0" lang="en-US" sz="12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A Flying </a:t>
                </a:r>
                <a:r>
                  <a:rPr lang="en-US" sz="2000" dirty="0" err="1"/>
                  <a:t>Paster</a:t>
                </a:r>
                <a:r>
                  <a:rPr lang="en-US" sz="2000" dirty="0"/>
                  <a:t> is a splicer for a web press that is used for continuous production. It works by "pasting" a spare roll onto the active roll so that the press does not have to stop. </a:t>
                </a:r>
              </a:p>
              <a:p>
                <a:pPr lvl="1"/>
                <a:r>
                  <a:rPr lang="en-US" sz="1800" dirty="0"/>
                  <a:t>Active roller rotates in a constant speed.</a:t>
                </a:r>
              </a:p>
              <a:p>
                <a:pPr lvl="1"/>
                <a:r>
                  <a:rPr lang="en-US" sz="1800" dirty="0"/>
                  <a:t>Spare roller start to rotate as the Active roller speed after AOP signal.</a:t>
                </a:r>
              </a:p>
              <a:p>
                <a:pPr lvl="1"/>
                <a:r>
                  <a:rPr lang="en-US" sz="1800" dirty="0"/>
                  <a:t>Match signal rises when two speeds are the same.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225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dirty="0"/>
                  <a:t> after Match, strobe flashes for contact command.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290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dirty="0"/>
                  <a:t> after Match, strobe flashes for cut command.</a:t>
                </a:r>
              </a:p>
              <a:p>
                <a:pPr lvl="1"/>
                <a:r>
                  <a:rPr lang="en-US" sz="1800" dirty="0"/>
                  <a:t>We monitored it by expressing its timing constraints in TTL and implementing the automated time-testing methodology</a:t>
                </a:r>
              </a:p>
            </p:txBody>
          </p:sp>
        </mc:Choice>
        <mc:Fallback xmlns="">
          <p:sp>
            <p:nvSpPr>
              <p:cNvPr id="9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96472"/>
                <a:ext cx="5575301" cy="5074022"/>
              </a:xfrm>
              <a:prstGeom prst="rect">
                <a:avLst/>
              </a:prstGeom>
              <a:blipFill>
                <a:blip r:embed="rId2"/>
                <a:stretch>
                  <a:fillRect l="-437" t="-601" r="-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7289801" y="3313953"/>
            <a:ext cx="2850777" cy="3029336"/>
            <a:chOff x="5591735" y="3583450"/>
            <a:chExt cx="2850777" cy="3029336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1735" y="3583450"/>
              <a:ext cx="2850777" cy="3029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192371" y="6006353"/>
              <a:ext cx="12634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Active Roller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02724" y="4258236"/>
              <a:ext cx="98777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Spare Roller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/>
              <a:t>25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959600" y="969682"/>
            <a:ext cx="3708400" cy="2333635"/>
            <a:chOff x="5435600" y="1147481"/>
            <a:chExt cx="3708400" cy="23336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5600" y="1147481"/>
              <a:ext cx="3708400" cy="2333635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6452347" y="2716307"/>
              <a:ext cx="2307245" cy="288505"/>
              <a:chOff x="6353735" y="2788025"/>
              <a:chExt cx="2307245" cy="288505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6353735" y="2788025"/>
                <a:ext cx="98777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Spare Roller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626723" y="2814920"/>
                <a:ext cx="103425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</a:rPr>
                  <a:t>Active Roller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726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TTL Timing Constraints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1524000" y="2455216"/>
            <a:ext cx="4092436" cy="3957777"/>
            <a:chOff x="2687595" y="118108"/>
            <a:chExt cx="2600767" cy="2720482"/>
          </a:xfrm>
        </p:grpSpPr>
        <p:grpSp>
          <p:nvGrpSpPr>
            <p:cNvPr id="67" name="Group 66"/>
            <p:cNvGrpSpPr/>
            <p:nvPr/>
          </p:nvGrpSpPr>
          <p:grpSpPr>
            <a:xfrm>
              <a:off x="2687595" y="118108"/>
              <a:ext cx="2600767" cy="2720482"/>
              <a:chOff x="3026943" y="118103"/>
              <a:chExt cx="2799829" cy="2720482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3191709" y="118103"/>
                <a:ext cx="2635063" cy="2720482"/>
                <a:chOff x="4097960" y="1155019"/>
                <a:chExt cx="2635063" cy="2720482"/>
              </a:xfrm>
            </p:grpSpPr>
            <p:cxnSp>
              <p:nvCxnSpPr>
                <p:cNvPr id="76" name="Straight Connector 75"/>
                <p:cNvCxnSpPr/>
                <p:nvPr/>
              </p:nvCxnSpPr>
              <p:spPr>
                <a:xfrm>
                  <a:off x="5409352" y="1519951"/>
                  <a:ext cx="0" cy="2168533"/>
                </a:xfrm>
                <a:prstGeom prst="line">
                  <a:avLst/>
                </a:prstGeom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4479222" y="1490250"/>
                  <a:ext cx="0" cy="2168533"/>
                </a:xfrm>
                <a:prstGeom prst="line">
                  <a:avLst/>
                </a:prstGeom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/>
                <p:nvPr/>
              </p:nvCxnSpPr>
              <p:spPr>
                <a:xfrm flipV="1">
                  <a:off x="4143383" y="1530354"/>
                  <a:ext cx="0" cy="2042791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/>
                <p:nvPr/>
              </p:nvCxnSpPr>
              <p:spPr>
                <a:xfrm>
                  <a:off x="4145702" y="3576340"/>
                  <a:ext cx="2527300" cy="0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5895978" y="1167727"/>
                  <a:ext cx="0" cy="1111982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/>
                <p:cNvCxnSpPr/>
                <p:nvPr/>
              </p:nvCxnSpPr>
              <p:spPr>
                <a:xfrm>
                  <a:off x="4145702" y="2268100"/>
                  <a:ext cx="2527300" cy="0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/>
                <p:cNvCxnSpPr/>
                <p:nvPr/>
              </p:nvCxnSpPr>
              <p:spPr>
                <a:xfrm flipH="1" flipV="1">
                  <a:off x="5900737" y="1871365"/>
                  <a:ext cx="1" cy="39687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/>
                <p:cNvCxnSpPr/>
                <p:nvPr/>
              </p:nvCxnSpPr>
              <p:spPr>
                <a:xfrm flipH="1" flipV="1">
                  <a:off x="5981699" y="1871365"/>
                  <a:ext cx="1" cy="39687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/>
                <p:cNvCxnSpPr/>
                <p:nvPr/>
              </p:nvCxnSpPr>
              <p:spPr>
                <a:xfrm flipH="1" flipV="1">
                  <a:off x="6129333" y="1868984"/>
                  <a:ext cx="1" cy="39687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6229352" y="1167727"/>
                  <a:ext cx="0" cy="1111982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Elbow Connector 85"/>
                <p:cNvCxnSpPr/>
                <p:nvPr/>
              </p:nvCxnSpPr>
              <p:spPr>
                <a:xfrm>
                  <a:off x="4788798" y="2662237"/>
                  <a:ext cx="823912" cy="266700"/>
                </a:xfrm>
                <a:prstGeom prst="bentConnector3">
                  <a:avLst>
                    <a:gd name="adj1" fmla="val 75566"/>
                  </a:avLst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Elbow Connector 86"/>
                <p:cNvCxnSpPr/>
                <p:nvPr/>
              </p:nvCxnSpPr>
              <p:spPr>
                <a:xfrm rot="10800000" flipV="1">
                  <a:off x="4141084" y="2662237"/>
                  <a:ext cx="676276" cy="261938"/>
                </a:xfrm>
                <a:prstGeom prst="bentConnector3">
                  <a:avLst>
                    <a:gd name="adj1" fmla="val 49296"/>
                  </a:avLst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flipV="1">
                  <a:off x="5582492" y="2928938"/>
                  <a:ext cx="1002927" cy="1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Freeform 88"/>
                <p:cNvSpPr/>
                <p:nvPr/>
              </p:nvSpPr>
              <p:spPr>
                <a:xfrm>
                  <a:off x="4479222" y="2291408"/>
                  <a:ext cx="1416756" cy="344445"/>
                </a:xfrm>
                <a:custGeom>
                  <a:avLst/>
                  <a:gdLst>
                    <a:gd name="connsiteX0" fmla="*/ 1386840 w 1387328"/>
                    <a:gd name="connsiteY0" fmla="*/ 0 h 289560"/>
                    <a:gd name="connsiteX1" fmla="*/ 1356360 w 1387328"/>
                    <a:gd name="connsiteY1" fmla="*/ 60960 h 289560"/>
                    <a:gd name="connsiteX2" fmla="*/ 1188720 w 1387328"/>
                    <a:gd name="connsiteY2" fmla="*/ 83820 h 289560"/>
                    <a:gd name="connsiteX3" fmla="*/ 251460 w 1387328"/>
                    <a:gd name="connsiteY3" fmla="*/ 137160 h 289560"/>
                    <a:gd name="connsiteX4" fmla="*/ 45720 w 1387328"/>
                    <a:gd name="connsiteY4" fmla="*/ 167640 h 289560"/>
                    <a:gd name="connsiteX5" fmla="*/ 0 w 1387328"/>
                    <a:gd name="connsiteY5" fmla="*/ 289560 h 28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7328" h="289560">
                      <a:moveTo>
                        <a:pt x="1386840" y="0"/>
                      </a:moveTo>
                      <a:cubicBezTo>
                        <a:pt x="1388110" y="23495"/>
                        <a:pt x="1389380" y="46990"/>
                        <a:pt x="1356360" y="60960"/>
                      </a:cubicBezTo>
                      <a:cubicBezTo>
                        <a:pt x="1323340" y="74930"/>
                        <a:pt x="1372870" y="71120"/>
                        <a:pt x="1188720" y="83820"/>
                      </a:cubicBezTo>
                      <a:cubicBezTo>
                        <a:pt x="1004570" y="96520"/>
                        <a:pt x="441960" y="123190"/>
                        <a:pt x="251460" y="137160"/>
                      </a:cubicBezTo>
                      <a:cubicBezTo>
                        <a:pt x="60960" y="151130"/>
                        <a:pt x="87630" y="142240"/>
                        <a:pt x="45720" y="167640"/>
                      </a:cubicBezTo>
                      <a:cubicBezTo>
                        <a:pt x="3810" y="193040"/>
                        <a:pt x="1905" y="241300"/>
                        <a:pt x="0" y="289560"/>
                      </a:cubicBezTo>
                    </a:path>
                  </a:pathLst>
                </a:custGeom>
                <a:noFill/>
                <a:ln w="28575"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90" name="Freeform 89"/>
                <p:cNvSpPr/>
                <p:nvPr/>
              </p:nvSpPr>
              <p:spPr>
                <a:xfrm>
                  <a:off x="5435913" y="2291408"/>
                  <a:ext cx="693420" cy="356144"/>
                </a:xfrm>
                <a:custGeom>
                  <a:avLst/>
                  <a:gdLst>
                    <a:gd name="connsiteX0" fmla="*/ 693420 w 693420"/>
                    <a:gd name="connsiteY0" fmla="*/ 0 h 304800"/>
                    <a:gd name="connsiteX1" fmla="*/ 563880 w 693420"/>
                    <a:gd name="connsiteY1" fmla="*/ 160020 h 304800"/>
                    <a:gd name="connsiteX2" fmla="*/ 0 w 693420"/>
                    <a:gd name="connsiteY2" fmla="*/ 3048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3420" h="304800">
                      <a:moveTo>
                        <a:pt x="693420" y="0"/>
                      </a:moveTo>
                      <a:cubicBezTo>
                        <a:pt x="686435" y="54610"/>
                        <a:pt x="679450" y="109220"/>
                        <a:pt x="563880" y="160020"/>
                      </a:cubicBezTo>
                      <a:cubicBezTo>
                        <a:pt x="448310" y="210820"/>
                        <a:pt x="224155" y="257810"/>
                        <a:pt x="0" y="304800"/>
                      </a:cubicBezTo>
                    </a:path>
                  </a:pathLst>
                </a:custGeom>
                <a:noFill/>
                <a:ln w="28575"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1" name="TextBox 90"/>
                    <p:cNvSpPr txBox="1"/>
                    <p:nvPr/>
                  </p:nvSpPr>
                  <p:spPr>
                    <a:xfrm>
                      <a:off x="5062502" y="2350092"/>
                      <a:ext cx="713463" cy="23271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oMath>
                        </m:oMathPara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91" name="TextBox 9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62502" y="2350092"/>
                      <a:ext cx="713463" cy="232714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92" name="Straight Arrow Connector 91"/>
                <p:cNvCxnSpPr/>
                <p:nvPr/>
              </p:nvCxnSpPr>
              <p:spPr>
                <a:xfrm>
                  <a:off x="5884545" y="1376181"/>
                  <a:ext cx="332660" cy="1"/>
                </a:xfrm>
                <a:prstGeom prst="straightConnector1">
                  <a:avLst/>
                </a:prstGeom>
                <a:ln w="28575" cap="rnd">
                  <a:solidFill>
                    <a:schemeClr val="accent6">
                      <a:lumMod val="50000"/>
                    </a:schemeClr>
                  </a:solidFill>
                  <a:round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3" name="TextBox 92"/>
                    <p:cNvSpPr txBox="1"/>
                    <p:nvPr/>
                  </p:nvSpPr>
                  <p:spPr>
                    <a:xfrm>
                      <a:off x="5951897" y="1155019"/>
                      <a:ext cx="221268" cy="21155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oMath>
                        </m:oMathPara>
                      </a14:m>
                      <a:endParaRPr lang="en-US" sz="1400" dirty="0"/>
                    </a:p>
                  </p:txBody>
                </p:sp>
              </mc:Choice>
              <mc:Fallback xmlns="">
                <p:sp>
                  <p:nvSpPr>
                    <p:cNvPr id="93" name="TextBox 9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51897" y="1155019"/>
                      <a:ext cx="221268" cy="211559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/>
                    <p:cNvSpPr txBox="1"/>
                    <p:nvPr/>
                  </p:nvSpPr>
                  <p:spPr>
                    <a:xfrm>
                      <a:off x="4437835" y="2207044"/>
                      <a:ext cx="692362" cy="23271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𝑚𝑖𝑛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oMath>
                        </m:oMathPara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94" name="TextBox 9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37835" y="2207044"/>
                      <a:ext cx="692362" cy="232714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5" name="TextBox 94"/>
                    <p:cNvSpPr txBox="1"/>
                    <p:nvPr/>
                  </p:nvSpPr>
                  <p:spPr>
                    <a:xfrm>
                      <a:off x="4305508" y="3622418"/>
                      <a:ext cx="298695" cy="23659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𝒮</m:t>
                                </m:r>
                              </m:sup>
                            </m:sSubSup>
                          </m:oMath>
                        </m:oMathPara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95" name="TextBox 9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305508" y="3622418"/>
                      <a:ext cx="298695" cy="236593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6" name="TextBox 95"/>
                    <p:cNvSpPr txBox="1"/>
                    <p:nvPr/>
                  </p:nvSpPr>
                  <p:spPr>
                    <a:xfrm>
                      <a:off x="5257444" y="3610039"/>
                      <a:ext cx="298695" cy="26546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𝒮</m:t>
                                </m:r>
                              </m:sup>
                            </m:sSubSup>
                          </m:oMath>
                        </m:oMathPara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96" name="TextBox 9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257444" y="3610039"/>
                      <a:ext cx="298695" cy="26546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634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97" name="Straight Arrow Connector 96"/>
                <p:cNvCxnSpPr/>
                <p:nvPr/>
              </p:nvCxnSpPr>
              <p:spPr>
                <a:xfrm>
                  <a:off x="4097960" y="2654617"/>
                  <a:ext cx="1296905" cy="0"/>
                </a:xfrm>
                <a:prstGeom prst="straightConnector1">
                  <a:avLst/>
                </a:prstGeom>
                <a:ln w="12700">
                  <a:solidFill>
                    <a:srgbClr val="7030A0"/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8" name="TextBox 97"/>
                    <p:cNvSpPr txBox="1"/>
                    <p:nvPr/>
                  </p:nvSpPr>
                  <p:spPr>
                    <a:xfrm>
                      <a:off x="5438051" y="2674527"/>
                      <a:ext cx="1294972" cy="24487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𝒮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98" name="TextBox 9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38051" y="2674527"/>
                      <a:ext cx="1294972" cy="24487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b="-508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3026943" y="1455886"/>
                    <a:ext cx="242888" cy="2115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⊤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74" name="TextBox 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26943" y="1455886"/>
                    <a:ext cx="242888" cy="21155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/>
                  <p:cNvSpPr txBox="1"/>
                  <p:nvPr/>
                </p:nvSpPr>
                <p:spPr>
                  <a:xfrm>
                    <a:off x="3028109" y="1732885"/>
                    <a:ext cx="242888" cy="2115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⊥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75" name="TextBox 7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28109" y="1732885"/>
                    <a:ext cx="242888" cy="21155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4368509" y="1189174"/>
                  <a:ext cx="231265" cy="211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8509" y="1189174"/>
                  <a:ext cx="231265" cy="21155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4499990" y="1192193"/>
                  <a:ext cx="231265" cy="211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9990" y="1192193"/>
                  <a:ext cx="231265" cy="21155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4675984" y="1204554"/>
                  <a:ext cx="231265" cy="211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5984" y="1204554"/>
                  <a:ext cx="231265" cy="21155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1524001" y="1001135"/>
                <a:ext cx="8959953" cy="422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  <m:sub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>
                    <a:latin typeface="Candara" panose="020E0502030303020204" pitchFamily="34" charset="0"/>
                  </a:rPr>
                  <a:t> </a:t>
                </a:r>
                <a:r>
                  <a:rPr lang="en-US" sz="1600" dirty="0">
                    <a:latin typeface="Candara" panose="020E0502030303020204" pitchFamily="34" charset="0"/>
                  </a:rPr>
                  <a:t>The events on the defined signals should happen within a tolerance time (𝜖). </a:t>
                </a:r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1" y="1001135"/>
                <a:ext cx="8959953" cy="422039"/>
              </a:xfrm>
              <a:prstGeom prst="rect">
                <a:avLst/>
              </a:prstGeom>
              <a:blipFill>
                <a:blip r:embed="rId13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1675566" y="1659742"/>
                <a:ext cx="12962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566" y="1659742"/>
                <a:ext cx="1296235" cy="461665"/>
              </a:xfrm>
              <a:prstGeom prst="rect">
                <a:avLst/>
              </a:prstGeom>
              <a:blipFill>
                <a:blip r:embed="rId14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/>
              <p:cNvSpPr txBox="1"/>
              <p:nvPr/>
            </p:nvSpPr>
            <p:spPr>
              <a:xfrm>
                <a:off x="1645963" y="2124949"/>
                <a:ext cx="13385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TextBox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963" y="2124949"/>
                <a:ext cx="1338537" cy="461665"/>
              </a:xfrm>
              <a:prstGeom prst="rect">
                <a:avLst/>
              </a:prstGeom>
              <a:blipFill>
                <a:blip r:embed="rId1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" name="Group 102"/>
          <p:cNvGrpSpPr/>
          <p:nvPr/>
        </p:nvGrpSpPr>
        <p:grpSpPr>
          <a:xfrm>
            <a:off x="5504527" y="1651001"/>
            <a:ext cx="5106015" cy="4171408"/>
            <a:chOff x="-214136" y="553103"/>
            <a:chExt cx="5821501" cy="5063682"/>
          </a:xfrm>
        </p:grpSpPr>
        <p:grpSp>
          <p:nvGrpSpPr>
            <p:cNvPr id="104" name="Group 103"/>
            <p:cNvGrpSpPr/>
            <p:nvPr/>
          </p:nvGrpSpPr>
          <p:grpSpPr>
            <a:xfrm>
              <a:off x="-214136" y="553103"/>
              <a:ext cx="5821501" cy="5063682"/>
              <a:chOff x="-163336" y="451503"/>
              <a:chExt cx="5821501" cy="5063682"/>
            </a:xfrm>
          </p:grpSpPr>
          <p:sp>
            <p:nvSpPr>
              <p:cNvPr id="109" name="Freeform 108"/>
              <p:cNvSpPr/>
              <p:nvPr/>
            </p:nvSpPr>
            <p:spPr>
              <a:xfrm>
                <a:off x="2662535" y="502692"/>
                <a:ext cx="655328" cy="955424"/>
              </a:xfrm>
              <a:custGeom>
                <a:avLst/>
                <a:gdLst>
                  <a:gd name="connsiteX0" fmla="*/ 235888 w 845488"/>
                  <a:gd name="connsiteY0" fmla="*/ 1340095 h 1340095"/>
                  <a:gd name="connsiteX1" fmla="*/ 14215 w 845488"/>
                  <a:gd name="connsiteY1" fmla="*/ 231731 h 1340095"/>
                  <a:gd name="connsiteX2" fmla="*/ 596106 w 845488"/>
                  <a:gd name="connsiteY2" fmla="*/ 51622 h 1340095"/>
                  <a:gd name="connsiteX3" fmla="*/ 845488 w 845488"/>
                  <a:gd name="connsiteY3" fmla="*/ 910604 h 1340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5488" h="1340095">
                    <a:moveTo>
                      <a:pt x="235888" y="1340095"/>
                    </a:moveTo>
                    <a:cubicBezTo>
                      <a:pt x="95033" y="893285"/>
                      <a:pt x="-45821" y="446476"/>
                      <a:pt x="14215" y="231731"/>
                    </a:cubicBezTo>
                    <a:cubicBezTo>
                      <a:pt x="74251" y="16986"/>
                      <a:pt x="457561" y="-61523"/>
                      <a:pt x="596106" y="51622"/>
                    </a:cubicBezTo>
                    <a:cubicBezTo>
                      <a:pt x="734651" y="164767"/>
                      <a:pt x="790069" y="537685"/>
                      <a:pt x="845488" y="910604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0" name="Freeform 109"/>
              <p:cNvSpPr/>
              <p:nvPr/>
            </p:nvSpPr>
            <p:spPr>
              <a:xfrm rot="3103280">
                <a:off x="3145920" y="1900193"/>
                <a:ext cx="1793726" cy="653297"/>
              </a:xfrm>
              <a:custGeom>
                <a:avLst/>
                <a:gdLst>
                  <a:gd name="connsiteX0" fmla="*/ 0 w 2601310"/>
                  <a:gd name="connsiteY0" fmla="*/ 221689 h 552764"/>
                  <a:gd name="connsiteX1" fmla="*/ 1056290 w 2601310"/>
                  <a:gd name="connsiteY1" fmla="*/ 971 h 552764"/>
                  <a:gd name="connsiteX2" fmla="*/ 2065283 w 2601310"/>
                  <a:gd name="connsiteY2" fmla="*/ 158627 h 552764"/>
                  <a:gd name="connsiteX3" fmla="*/ 2601310 w 2601310"/>
                  <a:gd name="connsiteY3" fmla="*/ 552764 h 552764"/>
                  <a:gd name="connsiteX4" fmla="*/ 2601310 w 2601310"/>
                  <a:gd name="connsiteY4" fmla="*/ 552764 h 55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1310" h="552764">
                    <a:moveTo>
                      <a:pt x="0" y="221689"/>
                    </a:moveTo>
                    <a:cubicBezTo>
                      <a:pt x="356038" y="116585"/>
                      <a:pt x="712076" y="11481"/>
                      <a:pt x="1056290" y="971"/>
                    </a:cubicBezTo>
                    <a:cubicBezTo>
                      <a:pt x="1400504" y="-9539"/>
                      <a:pt x="1807780" y="66662"/>
                      <a:pt x="2065283" y="158627"/>
                    </a:cubicBezTo>
                    <a:cubicBezTo>
                      <a:pt x="2322786" y="250592"/>
                      <a:pt x="2601310" y="552764"/>
                      <a:pt x="2601310" y="552764"/>
                    </a:cubicBezTo>
                    <a:lnTo>
                      <a:pt x="2601310" y="552764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3291193" y="451503"/>
                <a:ext cx="1224875" cy="7098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There is </a:t>
                </a:r>
              </a:p>
              <a:p>
                <a:pPr algn="ctr"/>
                <a:r>
                  <a:rPr lang="en-US" sz="1600" dirty="0"/>
                  <a:t>no event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TextBox 111"/>
                  <p:cNvSpPr txBox="1"/>
                  <p:nvPr/>
                </p:nvSpPr>
                <p:spPr>
                  <a:xfrm>
                    <a:off x="4081825" y="1521244"/>
                    <a:ext cx="1431396" cy="63513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/>
                      <a:t>An event on</a:t>
                    </a:r>
                  </a:p>
                  <a:p>
                    <a:pPr algn="ctr"/>
                    <a:r>
                      <a:rPr lang="en-US" sz="1400" dirty="0"/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a14:m>
                    <a:r>
                      <a:rPr lang="en-US" sz="1400" dirty="0"/>
                      <a:t>to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12" name="TextBox 1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81825" y="1521244"/>
                    <a:ext cx="1431396" cy="635138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971" t="-1163" r="-971" b="-1162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TextBox 112"/>
                  <p:cNvSpPr txBox="1"/>
                  <p:nvPr/>
                </p:nvSpPr>
                <p:spPr>
                  <a:xfrm>
                    <a:off x="3943250" y="4031497"/>
                    <a:ext cx="1684194" cy="33625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/>
                      <a:t>count(events)</a:t>
                    </a:r>
                    <a14:m>
                      <m:oMath xmlns:m="http://schemas.openxmlformats.org/officeDocument/2006/math">
                        <m:r>
                          <a:rPr lang="en-US" sz="120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113" name="TextBox 1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43250" y="4031497"/>
                    <a:ext cx="1684194" cy="336250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t="-2222" b="-177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TextBox 113"/>
                  <p:cNvSpPr txBox="1"/>
                  <p:nvPr/>
                </p:nvSpPr>
                <p:spPr>
                  <a:xfrm>
                    <a:off x="3657792" y="4514135"/>
                    <a:ext cx="2000373" cy="85541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00B050"/>
                        </a:solidFill>
                      </a:rPr>
                      <a:t>count(events</a:t>
                    </a:r>
                    <a:r>
                      <a:rPr lang="en-US" sz="1200" dirty="0">
                        <a:solidFill>
                          <a:srgbClr val="00B050"/>
                        </a:solidFill>
                      </a:rPr>
                      <a:t>)</a:t>
                    </a:r>
                    <a14:m>
                      <m:oMath xmlns:m="http://schemas.openxmlformats.org/officeDocument/2006/math">
                        <m:r>
                          <a:rPr lang="en-US" sz="12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==</m:t>
                        </m:r>
                        <m:r>
                          <a:rPr lang="en-US" sz="1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a14:m>
                    <a:endParaRPr lang="en-US" sz="1200" dirty="0">
                      <a:solidFill>
                        <a:srgbClr val="00B050"/>
                      </a:solidFill>
                    </a:endParaRPr>
                  </a:p>
                  <a:p>
                    <a:pPr algn="ctr"/>
                    <a:r>
                      <a:rPr lang="en-US" sz="1200" dirty="0">
                        <a:solidFill>
                          <a:srgbClr val="00B050"/>
                        </a:solidFill>
                      </a:rPr>
                      <a:t>&amp;&amp;</a:t>
                    </a:r>
                  </a:p>
                  <a:p>
                    <a:pPr algn="ctr"/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bSup>
                        <m:r>
                          <a:rPr lang="en-US" sz="1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1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</m:oMath>
                    </a14:m>
                    <a:r>
                      <a:rPr lang="en-US" sz="1200" dirty="0">
                        <a:solidFill>
                          <a:srgbClr val="00B050"/>
                        </a:solidFill>
                      </a:rPr>
                      <a:t>t</a:t>
                    </a:r>
                  </a:p>
                </p:txBody>
              </p:sp>
            </mc:Choice>
            <mc:Fallback xmlns="">
              <p:sp>
                <p:nvSpPr>
                  <p:cNvPr id="114" name="TextBox 1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57792" y="4514135"/>
                    <a:ext cx="2000373" cy="855413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042" t="-1739" b="-43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TextBox 114"/>
                  <p:cNvSpPr txBox="1"/>
                  <p:nvPr/>
                </p:nvSpPr>
                <p:spPr>
                  <a:xfrm>
                    <a:off x="2335986" y="1957911"/>
                    <a:ext cx="1926757" cy="9356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bSup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</m:oMath>
                    </a14:m>
                    <a:r>
                      <a:rPr lang="en-US" sz="1400" dirty="0">
                        <a:solidFill>
                          <a:srgbClr val="FF0000"/>
                        </a:solidFill>
                      </a:rPr>
                      <a:t>t</a:t>
                    </a:r>
                  </a:p>
                  <a:p>
                    <a:pPr algn="ctr"/>
                    <a:r>
                      <a:rPr lang="en-US" sz="1400" dirty="0">
                        <a:solidFill>
                          <a:srgbClr val="FF0000"/>
                        </a:solidFill>
                      </a:rPr>
                      <a:t>&amp;&amp;</a:t>
                    </a:r>
                  </a:p>
                  <a:p>
                    <a:pPr algn="ctr"/>
                    <a:r>
                      <a:rPr lang="en-US" sz="1400" dirty="0">
                        <a:solidFill>
                          <a:srgbClr val="FF0000"/>
                        </a:solidFill>
                      </a:rPr>
                      <a:t>count(events)</a:t>
                    </a:r>
                    <a14:m>
                      <m:oMath xmlns:m="http://schemas.openxmlformats.org/officeDocument/2006/math">
                        <m:r>
                          <a:rPr lang="en-US" sz="1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a14:m>
                    <a:endParaRPr 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5" name="TextBox 1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35986" y="1957911"/>
                    <a:ext cx="1926757" cy="935661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722" b="-708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6" name="TextBox 115"/>
              <p:cNvSpPr txBox="1"/>
              <p:nvPr/>
            </p:nvSpPr>
            <p:spPr>
              <a:xfrm>
                <a:off x="1768259" y="665394"/>
                <a:ext cx="689381" cy="410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start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820113" y="2035718"/>
                <a:ext cx="1396672" cy="560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The constraint</a:t>
                </a:r>
                <a:endParaRPr lang="en-US" sz="1400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rgbClr val="FF0000"/>
                    </a:solidFill>
                  </a:rPr>
                  <a:t> is not met</a:t>
                </a: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1912357" y="4088616"/>
                <a:ext cx="1643401" cy="635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B050"/>
                    </a:solidFill>
                  </a:rPr>
                  <a:t>The constraint </a:t>
                </a:r>
              </a:p>
              <a:p>
                <a:pPr algn="ctr"/>
                <a:r>
                  <a:rPr lang="en-US" sz="1400" dirty="0">
                    <a:solidFill>
                      <a:srgbClr val="00B050"/>
                    </a:solidFill>
                  </a:rPr>
                  <a:t>is met</a:t>
                </a:r>
              </a:p>
            </p:txBody>
          </p:sp>
          <p:sp>
            <p:nvSpPr>
              <p:cNvPr id="119" name="Freeform 118"/>
              <p:cNvSpPr/>
              <p:nvPr/>
            </p:nvSpPr>
            <p:spPr>
              <a:xfrm rot="1116828">
                <a:off x="4502337" y="3389280"/>
                <a:ext cx="761776" cy="570977"/>
              </a:xfrm>
              <a:custGeom>
                <a:avLst/>
                <a:gdLst>
                  <a:gd name="connsiteX0" fmla="*/ 0 w 982826"/>
                  <a:gd name="connsiteY0" fmla="*/ 0 h 800863"/>
                  <a:gd name="connsiteX1" fmla="*/ 835573 w 982826"/>
                  <a:gd name="connsiteY1" fmla="*/ 157655 h 800863"/>
                  <a:gd name="connsiteX2" fmla="*/ 914400 w 982826"/>
                  <a:gd name="connsiteY2" fmla="*/ 756745 h 800863"/>
                  <a:gd name="connsiteX3" fmla="*/ 110359 w 982826"/>
                  <a:gd name="connsiteY3" fmla="*/ 709448 h 800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826" h="800863">
                    <a:moveTo>
                      <a:pt x="0" y="0"/>
                    </a:moveTo>
                    <a:cubicBezTo>
                      <a:pt x="341586" y="15765"/>
                      <a:pt x="683173" y="31531"/>
                      <a:pt x="835573" y="157655"/>
                    </a:cubicBezTo>
                    <a:cubicBezTo>
                      <a:pt x="987973" y="283779"/>
                      <a:pt x="1035269" y="664780"/>
                      <a:pt x="914400" y="756745"/>
                    </a:cubicBezTo>
                    <a:cubicBezTo>
                      <a:pt x="793531" y="848710"/>
                      <a:pt x="451945" y="779079"/>
                      <a:pt x="110359" y="709448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0" name="Freeform 119"/>
              <p:cNvSpPr/>
              <p:nvPr/>
            </p:nvSpPr>
            <p:spPr>
              <a:xfrm flipH="1">
                <a:off x="2336039" y="2835196"/>
                <a:ext cx="1591823" cy="534954"/>
              </a:xfrm>
              <a:custGeom>
                <a:avLst/>
                <a:gdLst>
                  <a:gd name="connsiteX0" fmla="*/ 0 w 1529255"/>
                  <a:gd name="connsiteY0" fmla="*/ 1340069 h 1340069"/>
                  <a:gd name="connsiteX1" fmla="*/ 299545 w 1529255"/>
                  <a:gd name="connsiteY1" fmla="*/ 819807 h 1340069"/>
                  <a:gd name="connsiteX2" fmla="*/ 819807 w 1529255"/>
                  <a:gd name="connsiteY2" fmla="*/ 331076 h 1340069"/>
                  <a:gd name="connsiteX3" fmla="*/ 1529255 w 1529255"/>
                  <a:gd name="connsiteY3" fmla="*/ 0 h 1340069"/>
                  <a:gd name="connsiteX4" fmla="*/ 1529255 w 1529255"/>
                  <a:gd name="connsiteY4" fmla="*/ 0 h 1340069"/>
                  <a:gd name="connsiteX5" fmla="*/ 1529255 w 1529255"/>
                  <a:gd name="connsiteY5" fmla="*/ 0 h 134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9255" h="1340069">
                    <a:moveTo>
                      <a:pt x="0" y="1340069"/>
                    </a:moveTo>
                    <a:cubicBezTo>
                      <a:pt x="81455" y="1164020"/>
                      <a:pt x="162911" y="987972"/>
                      <a:pt x="299545" y="819807"/>
                    </a:cubicBezTo>
                    <a:cubicBezTo>
                      <a:pt x="436180" y="651641"/>
                      <a:pt x="614855" y="467710"/>
                      <a:pt x="819807" y="331076"/>
                    </a:cubicBezTo>
                    <a:cubicBezTo>
                      <a:pt x="1024759" y="194441"/>
                      <a:pt x="1529255" y="0"/>
                      <a:pt x="1529255" y="0"/>
                    </a:cubicBezTo>
                    <a:lnTo>
                      <a:pt x="1529255" y="0"/>
                    </a:lnTo>
                    <a:lnTo>
                      <a:pt x="1529255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TextBox 120"/>
                  <p:cNvSpPr txBox="1"/>
                  <p:nvPr/>
                </p:nvSpPr>
                <p:spPr>
                  <a:xfrm>
                    <a:off x="-163336" y="4703195"/>
                    <a:ext cx="2154916" cy="41782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𝒮</m:t>
                              </m:r>
                            </m:sup>
                          </m:sSub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21" name="TextBox 1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63336" y="4703195"/>
                    <a:ext cx="2154916" cy="41782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/>
                  <p:cNvSpPr txBox="1"/>
                  <p:nvPr/>
                </p:nvSpPr>
                <p:spPr>
                  <a:xfrm>
                    <a:off x="-148279" y="5046381"/>
                    <a:ext cx="2207918" cy="46880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𝒮</m:t>
                              </m:r>
                            </m:sup>
                          </m:sSub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𝑎𝑥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22" name="TextBox 1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48279" y="5046381"/>
                    <a:ext cx="2207918" cy="46880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b="-634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3" name="Freeform 122"/>
              <p:cNvSpPr/>
              <p:nvPr/>
            </p:nvSpPr>
            <p:spPr>
              <a:xfrm>
                <a:off x="2293369" y="1037911"/>
                <a:ext cx="574123" cy="566420"/>
              </a:xfrm>
              <a:custGeom>
                <a:avLst/>
                <a:gdLst>
                  <a:gd name="connsiteX0" fmla="*/ 0 w 636494"/>
                  <a:gd name="connsiteY0" fmla="*/ 0 h 645458"/>
                  <a:gd name="connsiteX1" fmla="*/ 331694 w 636494"/>
                  <a:gd name="connsiteY1" fmla="*/ 519952 h 645458"/>
                  <a:gd name="connsiteX2" fmla="*/ 636494 w 636494"/>
                  <a:gd name="connsiteY2" fmla="*/ 645458 h 645458"/>
                  <a:gd name="connsiteX3" fmla="*/ 636494 w 636494"/>
                  <a:gd name="connsiteY3" fmla="*/ 645458 h 645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6494" h="645458">
                    <a:moveTo>
                      <a:pt x="0" y="0"/>
                    </a:moveTo>
                    <a:cubicBezTo>
                      <a:pt x="112806" y="206188"/>
                      <a:pt x="225612" y="412376"/>
                      <a:pt x="331694" y="519952"/>
                    </a:cubicBezTo>
                    <a:cubicBezTo>
                      <a:pt x="437776" y="627528"/>
                      <a:pt x="636494" y="645458"/>
                      <a:pt x="636494" y="645458"/>
                    </a:cubicBezTo>
                    <a:lnTo>
                      <a:pt x="636494" y="645458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4" name="Right Brace 123"/>
              <p:cNvSpPr/>
              <p:nvPr/>
            </p:nvSpPr>
            <p:spPr>
              <a:xfrm>
                <a:off x="2083731" y="4665619"/>
                <a:ext cx="146058" cy="810788"/>
              </a:xfrm>
              <a:prstGeom prst="rightBrace">
                <a:avLst>
                  <a:gd name="adj1" fmla="val 8333"/>
                  <a:gd name="adj2" fmla="val 45703"/>
                </a:avLst>
              </a:prstGeom>
              <a:ln w="28575">
                <a:solidFill>
                  <a:srgbClr val="000000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5" name="Freeform 124"/>
              <p:cNvSpPr/>
              <p:nvPr/>
            </p:nvSpPr>
            <p:spPr>
              <a:xfrm flipV="1">
                <a:off x="2997528" y="3863311"/>
                <a:ext cx="1136532" cy="1156863"/>
              </a:xfrm>
              <a:custGeom>
                <a:avLst/>
                <a:gdLst>
                  <a:gd name="connsiteX0" fmla="*/ 952500 w 952500"/>
                  <a:gd name="connsiteY0" fmla="*/ 329534 h 329534"/>
                  <a:gd name="connsiteX1" fmla="*/ 542925 w 952500"/>
                  <a:gd name="connsiteY1" fmla="*/ 43784 h 329534"/>
                  <a:gd name="connsiteX2" fmla="*/ 0 w 952500"/>
                  <a:gd name="connsiteY2" fmla="*/ 5684 h 329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00" h="329534">
                    <a:moveTo>
                      <a:pt x="952500" y="329534"/>
                    </a:moveTo>
                    <a:cubicBezTo>
                      <a:pt x="827087" y="213646"/>
                      <a:pt x="701675" y="97759"/>
                      <a:pt x="542925" y="43784"/>
                    </a:cubicBezTo>
                    <a:cubicBezTo>
                      <a:pt x="384175" y="-10191"/>
                      <a:pt x="192087" y="-2254"/>
                      <a:pt x="0" y="5684"/>
                    </a:cubicBezTo>
                  </a:path>
                </a:pathLst>
              </a:custGeom>
              <a:noFill/>
              <a:ln w="28575">
                <a:solidFill>
                  <a:srgbClr val="00B05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39" tIns="45720" rIns="91439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105" name="Rounded Rectangle 104"/>
            <p:cNvSpPr/>
            <p:nvPr/>
          </p:nvSpPr>
          <p:spPr>
            <a:xfrm>
              <a:off x="1639329" y="2660822"/>
              <a:ext cx="642551" cy="65078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2804983" y="1248033"/>
              <a:ext cx="642551" cy="650789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3900615" y="3266303"/>
              <a:ext cx="642551" cy="650789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2318950" y="4790303"/>
              <a:ext cx="642551" cy="650789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B050"/>
                  </a:solidFill>
                </a:rPr>
                <a:t>4</a:t>
              </a:r>
              <a:endParaRPr lang="en-US" sz="2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23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Existing Monitoring Approaches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524000" y="1036320"/>
                <a:ext cx="9144000" cy="528828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400" dirty="0"/>
                  <a:t>The existing monitoring tools:</a:t>
                </a:r>
              </a:p>
              <a:p>
                <a:pPr lvl="1"/>
                <a:r>
                  <a:rPr lang="en-US" sz="1800" dirty="0"/>
                  <a:t>For each time-step, the constraint interval should be evaluated.</a:t>
                </a:r>
              </a:p>
              <a:p>
                <a:pPr lvl="1"/>
                <a:r>
                  <a:rPr lang="en-US" sz="1800" dirty="0"/>
                  <a:t>The required memory depends on the constraint interval.</a:t>
                </a:r>
              </a:p>
              <a:p>
                <a:pPr lvl="1"/>
                <a:r>
                  <a:rPr lang="en-US" sz="1800" dirty="0"/>
                  <a:t>Excessive memory is needed for implementing a STL constraint on a FPGA.</a:t>
                </a:r>
              </a:p>
              <a:p>
                <a:r>
                  <a:rPr lang="en-US" sz="2400" dirty="0"/>
                  <a:t>Required memory depends on:</a:t>
                </a:r>
                <a:endParaRPr lang="en-US" dirty="0"/>
              </a:p>
              <a:p>
                <a:pPr lvl="1"/>
                <a:r>
                  <a:rPr lang="en-US" sz="1800" dirty="0"/>
                  <a:t>Constraint time interval (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pPr lvl="1"/>
                <a:r>
                  <a:rPr lang="en-US" sz="1800" dirty="0"/>
                  <a:t>Sampling rate(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800" dirty="0"/>
                  <a:t>)</a:t>
                </a:r>
              </a:p>
              <a:p>
                <a:pPr lvl="1"/>
                <a:r>
                  <a:rPr lang="en-US" sz="1800" dirty="0"/>
                  <a:t>Number of constraints (N)</a:t>
                </a:r>
              </a:p>
              <a:p>
                <a:r>
                  <a:rPr lang="en-US" sz="2400" dirty="0"/>
                  <a:t>TMA - Uses </a:t>
                </a:r>
                <a:r>
                  <a:rPr lang="en-US" sz="2400" b="1" i="1" dirty="0"/>
                  <a:t>timestamp </a:t>
                </a:r>
                <a:r>
                  <a:rPr lang="en-US" sz="2400" dirty="0"/>
                  <a:t>of events to evaluate a timing constraint[3].</a:t>
                </a:r>
              </a:p>
              <a:p>
                <a:pPr lvl="1">
                  <a:buSzPct val="87000"/>
                  <a:buFont typeface="Wingdings 3" panose="05040102010807070707" pitchFamily="18" charset="2"/>
                  <a:buChar char=""/>
                </a:pPr>
                <a:r>
                  <a:rPr lang="en-US" sz="1800" dirty="0"/>
                  <a:t>Needs less memory and computation.</a:t>
                </a:r>
              </a:p>
              <a:p>
                <a:pPr lvl="1">
                  <a:buSzPct val="87000"/>
                  <a:buFont typeface="Wingdings 3" panose="05040102010807070707" pitchFamily="18" charset="2"/>
                  <a:buChar char=""/>
                </a:pPr>
                <a:r>
                  <a:rPr lang="en-US" sz="1800" dirty="0"/>
                  <a:t>Evaluates when necessary.</a:t>
                </a:r>
              </a:p>
              <a:p>
                <a:pPr lvl="1">
                  <a:buSzPct val="87000"/>
                  <a:buFont typeface="Wingdings 3" panose="05040102010807070707" pitchFamily="18" charset="2"/>
                  <a:buChar char=""/>
                </a:pPr>
                <a:r>
                  <a:rPr lang="en-US" sz="1800" dirty="0"/>
                  <a:t>The required memory is constant for any constraint interval.</a:t>
                </a:r>
              </a:p>
              <a:p>
                <a:pPr lvl="1">
                  <a:buSzPct val="87000"/>
                  <a:buFont typeface="Wingdings 3" panose="05040102010807070707" pitchFamily="18" charset="2"/>
                  <a:buChar char=""/>
                </a:pPr>
                <a:r>
                  <a:rPr lang="en-US" sz="1800" dirty="0"/>
                  <a:t>The required processing is just one per event.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524000" y="1036320"/>
                <a:ext cx="9144000" cy="5288280"/>
              </a:xfrm>
              <a:blipFill>
                <a:blip r:embed="rId2"/>
                <a:stretch>
                  <a:fillRect l="-800" t="-14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708342" y="6113507"/>
            <a:ext cx="86661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[3] Mehrabian, Mohammadreza, et al. “A Timestamp-based Monitoring Approach (TMA) for Online Monitoring of Temporal Behavior of Cyber-Physical Systems"  DAC 2018.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74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449" y="417247"/>
            <a:ext cx="8911687" cy="1280890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Globally and Eventually Algorithms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711699" y="1568438"/>
            <a:ext cx="3566709" cy="3670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778" y="1458219"/>
            <a:ext cx="3952589" cy="49292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2435" y="5320143"/>
            <a:ext cx="60244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We do not add the new rising and falling edges when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Candara" panose="020E0502030303020204" pitchFamily="34" charset="0"/>
              </a:rPr>
              <a:t>They are negative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Candara" panose="020E0502030303020204" pitchFamily="34" charset="0"/>
              </a:rPr>
              <a:t>Rising is before falling</a:t>
            </a:r>
          </a:p>
          <a:p>
            <a:r>
              <a:rPr lang="en-US" dirty="0">
                <a:latin typeface="Candara" panose="020E0502030303020204" pitchFamily="34" charset="0"/>
              </a:rPr>
              <a:t>The previous falling edge is replaced when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Candara" panose="020E0502030303020204" pitchFamily="34" charset="0"/>
              </a:rPr>
              <a:t>The new rising is placed between the last rising an falling.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52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185" y="387627"/>
            <a:ext cx="8911687" cy="1280890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Until Algorithm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49" y="1538430"/>
            <a:ext cx="4478370" cy="4940300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6233059" y="3913405"/>
            <a:ext cx="4196012" cy="2944595"/>
            <a:chOff x="3659012" y="2318527"/>
            <a:chExt cx="4196012" cy="2944595"/>
          </a:xfrm>
        </p:grpSpPr>
        <p:grpSp>
          <p:nvGrpSpPr>
            <p:cNvPr id="103" name="Group 102"/>
            <p:cNvGrpSpPr/>
            <p:nvPr/>
          </p:nvGrpSpPr>
          <p:grpSpPr>
            <a:xfrm>
              <a:off x="3966092" y="2685573"/>
              <a:ext cx="3650562" cy="2305579"/>
              <a:chOff x="3776916" y="455927"/>
              <a:chExt cx="3650562" cy="2487247"/>
            </a:xfrm>
          </p:grpSpPr>
          <p:cxnSp>
            <p:nvCxnSpPr>
              <p:cNvPr id="157" name="Straight Arrow Connector 156"/>
              <p:cNvCxnSpPr/>
              <p:nvPr/>
            </p:nvCxnSpPr>
            <p:spPr>
              <a:xfrm flipV="1">
                <a:off x="3779147" y="455927"/>
                <a:ext cx="0" cy="2487247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/>
              <p:cNvCxnSpPr/>
              <p:nvPr/>
            </p:nvCxnSpPr>
            <p:spPr>
              <a:xfrm flipV="1">
                <a:off x="3776916" y="2910344"/>
                <a:ext cx="3650562" cy="8927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4" name="Straight Arrow Connector 103"/>
            <p:cNvCxnSpPr/>
            <p:nvPr/>
          </p:nvCxnSpPr>
          <p:spPr>
            <a:xfrm flipV="1">
              <a:off x="4261459" y="2922677"/>
              <a:ext cx="0" cy="2116942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V="1">
              <a:off x="4589119" y="2908550"/>
              <a:ext cx="0" cy="2116942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flipV="1">
              <a:off x="4932019" y="2908550"/>
              <a:ext cx="0" cy="2116942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V="1">
              <a:off x="5282539" y="2915614"/>
              <a:ext cx="0" cy="2116942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V="1">
              <a:off x="5953099" y="2901487"/>
              <a:ext cx="0" cy="2116942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V="1">
              <a:off x="5625439" y="2901487"/>
              <a:ext cx="0" cy="2116942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V="1">
              <a:off x="6295999" y="2901487"/>
              <a:ext cx="0" cy="2116942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V="1">
              <a:off x="6974179" y="2894423"/>
              <a:ext cx="0" cy="2116942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V="1">
              <a:off x="6646519" y="2894423"/>
              <a:ext cx="0" cy="2116942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V="1">
              <a:off x="7317079" y="2894423"/>
              <a:ext cx="0" cy="2116942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roup 113"/>
            <p:cNvGrpSpPr/>
            <p:nvPr/>
          </p:nvGrpSpPr>
          <p:grpSpPr>
            <a:xfrm>
              <a:off x="3979905" y="3489621"/>
              <a:ext cx="3540919" cy="445157"/>
              <a:chOff x="3625903" y="477963"/>
              <a:chExt cx="3540919" cy="480233"/>
            </a:xfrm>
          </p:grpSpPr>
          <p:cxnSp>
            <p:nvCxnSpPr>
              <p:cNvPr id="155" name="Elbow Connector 154"/>
              <p:cNvCxnSpPr/>
              <p:nvPr/>
            </p:nvCxnSpPr>
            <p:spPr>
              <a:xfrm flipV="1">
                <a:off x="3625903" y="477963"/>
                <a:ext cx="2264640" cy="480233"/>
              </a:xfrm>
              <a:prstGeom prst="bentConnector3">
                <a:avLst>
                  <a:gd name="adj1" fmla="val 26592"/>
                </a:avLst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Elbow Connector 155"/>
              <p:cNvCxnSpPr/>
              <p:nvPr/>
            </p:nvCxnSpPr>
            <p:spPr>
              <a:xfrm>
                <a:off x="5784693" y="477963"/>
                <a:ext cx="1382129" cy="480233"/>
              </a:xfrm>
              <a:prstGeom prst="bentConnector3">
                <a:avLst>
                  <a:gd name="adj1" fmla="val 60711"/>
                </a:avLst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 114"/>
            <p:cNvGrpSpPr/>
            <p:nvPr/>
          </p:nvGrpSpPr>
          <p:grpSpPr>
            <a:xfrm>
              <a:off x="3973219" y="4288463"/>
              <a:ext cx="3622599" cy="445158"/>
              <a:chOff x="3624023" y="1240236"/>
              <a:chExt cx="3622599" cy="480234"/>
            </a:xfrm>
          </p:grpSpPr>
          <p:cxnSp>
            <p:nvCxnSpPr>
              <p:cNvPr id="153" name="Elbow Connector 152"/>
              <p:cNvCxnSpPr/>
              <p:nvPr/>
            </p:nvCxnSpPr>
            <p:spPr>
              <a:xfrm flipV="1">
                <a:off x="3624023" y="1240236"/>
                <a:ext cx="423991" cy="480234"/>
              </a:xfrm>
              <a:prstGeom prst="bentConnector3">
                <a:avLst>
                  <a:gd name="adj1" fmla="val 65768"/>
                </a:avLst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Elbow Connector 153"/>
              <p:cNvCxnSpPr/>
              <p:nvPr/>
            </p:nvCxnSpPr>
            <p:spPr>
              <a:xfrm>
                <a:off x="3940164" y="1240236"/>
                <a:ext cx="3306458" cy="480234"/>
              </a:xfrm>
              <a:prstGeom prst="bentConnector3">
                <a:avLst>
                  <a:gd name="adj1" fmla="val 19288"/>
                </a:avLst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/>
                <p:cNvSpPr txBox="1"/>
                <p:nvPr/>
              </p:nvSpPr>
              <p:spPr>
                <a:xfrm>
                  <a:off x="4106264" y="4924568"/>
                  <a:ext cx="35458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6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16" name="TextBox 1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6264" y="4924568"/>
                  <a:ext cx="354584" cy="33855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/>
                <p:cNvSpPr txBox="1"/>
                <p:nvPr/>
              </p:nvSpPr>
              <p:spPr>
                <a:xfrm>
                  <a:off x="4776056" y="4919262"/>
                  <a:ext cx="35458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6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17" name="TextBox 1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6056" y="4919262"/>
                  <a:ext cx="354584" cy="33855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/>
                <p:cNvSpPr txBox="1"/>
                <p:nvPr/>
              </p:nvSpPr>
              <p:spPr>
                <a:xfrm>
                  <a:off x="6144487" y="4910951"/>
                  <a:ext cx="35458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lang="en-US" sz="16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18" name="TextBox 1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487" y="4910951"/>
                  <a:ext cx="354584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9" name="TextBox 118"/>
            <p:cNvSpPr txBox="1"/>
            <p:nvPr/>
          </p:nvSpPr>
          <p:spPr>
            <a:xfrm>
              <a:off x="6509638" y="4894324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8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/>
                <p:cNvSpPr txBox="1"/>
                <p:nvPr/>
              </p:nvSpPr>
              <p:spPr>
                <a:xfrm>
                  <a:off x="5452317" y="4910906"/>
                  <a:ext cx="35458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sz="16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20" name="TextBox 1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2317" y="4910906"/>
                  <a:ext cx="354584" cy="3385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/>
                <p:cNvSpPr txBox="1"/>
                <p:nvPr/>
              </p:nvSpPr>
              <p:spPr>
                <a:xfrm>
                  <a:off x="7369518" y="2619756"/>
                  <a:ext cx="47538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21" name="TextBox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9518" y="2619756"/>
                  <a:ext cx="475387" cy="338554"/>
                </a:xfrm>
                <a:prstGeom prst="rect">
                  <a:avLst/>
                </a:prstGeom>
                <a:blipFill>
                  <a:blip r:embed="rId7"/>
                  <a:stretch>
                    <a:fillRect b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/>
                <p:cNvSpPr txBox="1"/>
                <p:nvPr/>
              </p:nvSpPr>
              <p:spPr>
                <a:xfrm>
                  <a:off x="7369114" y="3837254"/>
                  <a:ext cx="4801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22" name="Text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9114" y="3837254"/>
                  <a:ext cx="480131" cy="338554"/>
                </a:xfrm>
                <a:prstGeom prst="rect">
                  <a:avLst/>
                </a:prstGeom>
                <a:blipFill>
                  <a:blip r:embed="rId8"/>
                  <a:stretch>
                    <a:fillRect b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/>
                <p:cNvSpPr txBox="1"/>
                <p:nvPr/>
              </p:nvSpPr>
              <p:spPr>
                <a:xfrm>
                  <a:off x="6675790" y="4444084"/>
                  <a:ext cx="1179234" cy="3562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𝒰</m:t>
                                </m:r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23" name="TextBox 1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5790" y="4444084"/>
                  <a:ext cx="1179234" cy="356251"/>
                </a:xfrm>
                <a:prstGeom prst="rect">
                  <a:avLst/>
                </a:prstGeom>
                <a:blipFill>
                  <a:blip r:embed="rId9"/>
                  <a:stretch>
                    <a:fillRect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4" name="TextBox 123"/>
            <p:cNvSpPr txBox="1"/>
            <p:nvPr/>
          </p:nvSpPr>
          <p:spPr>
            <a:xfrm>
              <a:off x="6844802" y="4898547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dirty="0">
                  <a:latin typeface="Candara" panose="020E0502030303020204" pitchFamily="34" charset="0"/>
                </a:rPr>
                <a:t>9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/>
                <p:cNvSpPr txBox="1"/>
                <p:nvPr/>
              </p:nvSpPr>
              <p:spPr>
                <a:xfrm>
                  <a:off x="5785088" y="4910906"/>
                  <a:ext cx="35458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en-US" sz="16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25" name="TextBox 1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5088" y="4910906"/>
                  <a:ext cx="354584" cy="33855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6" name="Straight Connector 125"/>
            <p:cNvCxnSpPr/>
            <p:nvPr/>
          </p:nvCxnSpPr>
          <p:spPr>
            <a:xfrm>
              <a:off x="5953071" y="4237814"/>
              <a:ext cx="0" cy="473839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6295971" y="4231928"/>
              <a:ext cx="0" cy="473839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3983804" y="2373294"/>
                  <a:ext cx="719299" cy="5795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bSup>
                      </m:oMath>
                    </m:oMathPara>
                  </a14:m>
                  <a:endParaRPr lang="en-US" sz="24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3804" y="2373294"/>
                  <a:ext cx="719299" cy="57958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9" name="TextBox 128"/>
            <p:cNvSpPr txBox="1"/>
            <p:nvPr/>
          </p:nvSpPr>
          <p:spPr>
            <a:xfrm>
              <a:off x="7247363" y="4896354"/>
              <a:ext cx="577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time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TextBox 129"/>
                <p:cNvSpPr txBox="1"/>
                <p:nvPr/>
              </p:nvSpPr>
              <p:spPr>
                <a:xfrm>
                  <a:off x="3669552" y="2801215"/>
                  <a:ext cx="4251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⊤</m:t>
                        </m:r>
                      </m:oMath>
                    </m:oMathPara>
                  </a14:m>
                  <a:endParaRPr lang="en-US" sz="24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30" name="TextBox 1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9552" y="2801215"/>
                  <a:ext cx="425116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/>
                <p:cNvSpPr txBox="1"/>
                <p:nvPr/>
              </p:nvSpPr>
              <p:spPr>
                <a:xfrm>
                  <a:off x="3662943" y="3136140"/>
                  <a:ext cx="4251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⊥</m:t>
                        </m:r>
                      </m:oMath>
                    </m:oMathPara>
                  </a14:m>
                  <a:endParaRPr lang="en-US" sz="20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31" name="TextBox 1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2943" y="3136140"/>
                  <a:ext cx="425116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TextBox 131"/>
                <p:cNvSpPr txBox="1"/>
                <p:nvPr/>
              </p:nvSpPr>
              <p:spPr>
                <a:xfrm>
                  <a:off x="3661772" y="4556135"/>
                  <a:ext cx="4251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⊥</m:t>
                        </m:r>
                      </m:oMath>
                    </m:oMathPara>
                  </a14:m>
                  <a:endParaRPr lang="en-US" sz="24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32" name="TextBox 1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1772" y="4556135"/>
                  <a:ext cx="425116" cy="40011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Box 132"/>
                <p:cNvSpPr txBox="1"/>
                <p:nvPr/>
              </p:nvSpPr>
              <p:spPr>
                <a:xfrm>
                  <a:off x="3659012" y="3713955"/>
                  <a:ext cx="4251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⊥</m:t>
                        </m:r>
                      </m:oMath>
                    </m:oMathPara>
                  </a14:m>
                  <a:endParaRPr lang="en-US" sz="24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33" name="TextBox 1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9012" y="3713955"/>
                  <a:ext cx="425116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TextBox 133"/>
                <p:cNvSpPr txBox="1"/>
                <p:nvPr/>
              </p:nvSpPr>
              <p:spPr>
                <a:xfrm>
                  <a:off x="3665091" y="3332121"/>
                  <a:ext cx="4251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⊤</m:t>
                        </m:r>
                      </m:oMath>
                    </m:oMathPara>
                  </a14:m>
                  <a:endParaRPr lang="en-US" sz="20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34" name="TextBox 1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091" y="3332121"/>
                  <a:ext cx="425116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TextBox 135"/>
                <p:cNvSpPr txBox="1"/>
                <p:nvPr/>
              </p:nvSpPr>
              <p:spPr>
                <a:xfrm>
                  <a:off x="3660633" y="4153260"/>
                  <a:ext cx="4251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⊤</m:t>
                        </m:r>
                      </m:oMath>
                    </m:oMathPara>
                  </a14:m>
                  <a:endParaRPr lang="en-US" sz="24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36" name="TextBox 1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0633" y="4153260"/>
                  <a:ext cx="425116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TextBox 136"/>
                <p:cNvSpPr txBox="1"/>
                <p:nvPr/>
              </p:nvSpPr>
              <p:spPr>
                <a:xfrm>
                  <a:off x="5279559" y="2318527"/>
                  <a:ext cx="719299" cy="6002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bSup>
                      </m:oMath>
                    </m:oMathPara>
                  </a14:m>
                  <a:endParaRPr lang="en-US" sz="24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37" name="TextBox 1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9559" y="2318527"/>
                  <a:ext cx="719299" cy="60029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TextBox 137"/>
                <p:cNvSpPr txBox="1"/>
                <p:nvPr/>
              </p:nvSpPr>
              <p:spPr>
                <a:xfrm>
                  <a:off x="5972135" y="2358669"/>
                  <a:ext cx="719299" cy="5795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bSup>
                      </m:oMath>
                    </m:oMathPara>
                  </a14:m>
                  <a:endParaRPr lang="en-US" sz="24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38" name="TextBox 1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2135" y="2358669"/>
                  <a:ext cx="719299" cy="57958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TextBox 138"/>
                <p:cNvSpPr txBox="1"/>
                <p:nvPr/>
              </p:nvSpPr>
              <p:spPr>
                <a:xfrm>
                  <a:off x="6445014" y="2344681"/>
                  <a:ext cx="719299" cy="6002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bSup>
                      </m:oMath>
                    </m:oMathPara>
                  </a14:m>
                  <a:endParaRPr lang="en-US" sz="24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39" name="TextBox 1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5014" y="2344681"/>
                  <a:ext cx="719299" cy="600293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TextBox 139"/>
                <p:cNvSpPr txBox="1"/>
                <p:nvPr/>
              </p:nvSpPr>
              <p:spPr>
                <a:xfrm>
                  <a:off x="4274674" y="2937288"/>
                  <a:ext cx="719299" cy="5795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bSup>
                      </m:oMath>
                    </m:oMathPara>
                  </a14:m>
                  <a:endParaRPr lang="en-US" sz="24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40" name="TextBox 1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4674" y="2937288"/>
                  <a:ext cx="719299" cy="57958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1" name="Group 140"/>
            <p:cNvGrpSpPr/>
            <p:nvPr/>
          </p:nvGrpSpPr>
          <p:grpSpPr>
            <a:xfrm>
              <a:off x="3973219" y="2920875"/>
              <a:ext cx="3593833" cy="449503"/>
              <a:chOff x="3560842" y="486667"/>
              <a:chExt cx="3593833" cy="449503"/>
            </a:xfrm>
          </p:grpSpPr>
          <p:grpSp>
            <p:nvGrpSpPr>
              <p:cNvPr id="147" name="Group 146"/>
              <p:cNvGrpSpPr/>
              <p:nvPr/>
            </p:nvGrpSpPr>
            <p:grpSpPr>
              <a:xfrm>
                <a:off x="3560842" y="491012"/>
                <a:ext cx="2990611" cy="445158"/>
                <a:chOff x="3624023" y="1240236"/>
                <a:chExt cx="2990611" cy="480234"/>
              </a:xfrm>
            </p:grpSpPr>
            <p:cxnSp>
              <p:nvCxnSpPr>
                <p:cNvPr id="149" name="Elbow Connector 148"/>
                <p:cNvCxnSpPr/>
                <p:nvPr/>
              </p:nvCxnSpPr>
              <p:spPr>
                <a:xfrm flipV="1">
                  <a:off x="3624023" y="1240236"/>
                  <a:ext cx="423991" cy="480234"/>
                </a:xfrm>
                <a:prstGeom prst="bentConnector3">
                  <a:avLst>
                    <a:gd name="adj1" fmla="val 65768"/>
                  </a:avLst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Elbow Connector 149"/>
                <p:cNvCxnSpPr/>
                <p:nvPr/>
              </p:nvCxnSpPr>
              <p:spPr>
                <a:xfrm>
                  <a:off x="3930610" y="1240236"/>
                  <a:ext cx="1542486" cy="480234"/>
                </a:xfrm>
                <a:prstGeom prst="bentConnector3">
                  <a:avLst>
                    <a:gd name="adj1" fmla="val 86893"/>
                  </a:avLst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Elbow Connector 150"/>
                <p:cNvCxnSpPr/>
                <p:nvPr/>
              </p:nvCxnSpPr>
              <p:spPr>
                <a:xfrm flipV="1">
                  <a:off x="5281635" y="1240236"/>
                  <a:ext cx="751126" cy="480234"/>
                </a:xfrm>
                <a:prstGeom prst="bentConnector3">
                  <a:avLst>
                    <a:gd name="adj1" fmla="val 88450"/>
                  </a:avLst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Elbow Connector 151"/>
                <p:cNvCxnSpPr/>
                <p:nvPr/>
              </p:nvCxnSpPr>
              <p:spPr>
                <a:xfrm>
                  <a:off x="6019939" y="1240236"/>
                  <a:ext cx="594695" cy="480234"/>
                </a:xfrm>
                <a:prstGeom prst="bentConnector3">
                  <a:avLst>
                    <a:gd name="adj1" fmla="val 46541"/>
                  </a:avLst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8" name="Elbow Connector 147"/>
              <p:cNvCxnSpPr/>
              <p:nvPr/>
            </p:nvCxnSpPr>
            <p:spPr>
              <a:xfrm flipV="1">
                <a:off x="6245812" y="486667"/>
                <a:ext cx="908863" cy="445158"/>
              </a:xfrm>
              <a:prstGeom prst="bentConnector3">
                <a:avLst>
                  <a:gd name="adj1" fmla="val 73432"/>
                </a:avLst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TextBox 141"/>
                <p:cNvSpPr txBox="1"/>
                <p:nvPr/>
              </p:nvSpPr>
              <p:spPr>
                <a:xfrm>
                  <a:off x="3948925" y="3875382"/>
                  <a:ext cx="655499" cy="4406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𝒰</m:t>
                            </m:r>
                          </m:sup>
                        </m:sSubSup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sz="2800" dirty="0">
                    <a:solidFill>
                      <a:srgbClr val="00B050"/>
                    </a:solidFill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42" name="TextBox 1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8925" y="3875382"/>
                  <a:ext cx="655499" cy="440633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TextBox 142"/>
                <p:cNvSpPr txBox="1"/>
                <p:nvPr/>
              </p:nvSpPr>
              <p:spPr>
                <a:xfrm>
                  <a:off x="6861418" y="3272956"/>
                  <a:ext cx="719299" cy="6002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bSup>
                      </m:oMath>
                    </m:oMathPara>
                  </a14:m>
                  <a:endParaRPr lang="en-US" sz="24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43" name="TextBox 1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1418" y="3272956"/>
                  <a:ext cx="719299" cy="60029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TextBox 143"/>
                <p:cNvSpPr txBox="1"/>
                <p:nvPr/>
              </p:nvSpPr>
              <p:spPr>
                <a:xfrm>
                  <a:off x="4627776" y="3845343"/>
                  <a:ext cx="641778" cy="4612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𝒰</m:t>
                            </m:r>
                          </m:sup>
                        </m:sSubSup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sz="2800" dirty="0">
                    <a:solidFill>
                      <a:srgbClr val="00B050"/>
                    </a:solidFill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44" name="TextBox 1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7776" y="3845343"/>
                  <a:ext cx="641778" cy="461217"/>
                </a:xfrm>
                <a:prstGeom prst="rect">
                  <a:avLst/>
                </a:prstGeom>
                <a:blipFill>
                  <a:blip r:embed="rId24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TextBox 144"/>
                <p:cNvSpPr txBox="1"/>
                <p:nvPr/>
              </p:nvSpPr>
              <p:spPr>
                <a:xfrm>
                  <a:off x="5567213" y="3756496"/>
                  <a:ext cx="641778" cy="4612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  <m:sup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𝒰</m:t>
                            </m:r>
                          </m:sup>
                        </m:sSub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sz="2800" dirty="0">
                    <a:solidFill>
                      <a:srgbClr val="FF0000"/>
                    </a:solidFill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45" name="TextBox 1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7213" y="3756496"/>
                  <a:ext cx="641778" cy="461217"/>
                </a:xfrm>
                <a:prstGeom prst="rect">
                  <a:avLst/>
                </a:prstGeom>
                <a:blipFill>
                  <a:blip r:embed="rId25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/>
                <p:cNvSpPr txBox="1"/>
                <p:nvPr/>
              </p:nvSpPr>
              <p:spPr>
                <a:xfrm>
                  <a:off x="6066529" y="3774900"/>
                  <a:ext cx="655499" cy="4406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  <m:sup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𝒰</m:t>
                            </m:r>
                          </m:sup>
                        </m:sSub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sz="2800" dirty="0">
                    <a:solidFill>
                      <a:srgbClr val="FF0000"/>
                    </a:solidFill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46" name="TextBox 1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6529" y="3774900"/>
                  <a:ext cx="655499" cy="440633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>
                <a:latin typeface="Candara" panose="020E0502030303020204" pitchFamily="34" charset="0"/>
              </a:rPr>
              <a:t>29</a:t>
            </a:fld>
            <a:endParaRPr lang="en-US"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5499099" y="1595120"/>
                <a:ext cx="6498459" cy="243078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>
                    <a:latin typeface="Candara" panose="020E0502030303020204" pitchFamily="34" charset="0"/>
                  </a:rPr>
                  <a:t>To evaluated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𝒰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latin typeface="Candara" panose="020E0502030303020204" pitchFamily="34" charset="0"/>
                  </a:rPr>
                  <a:t>, just overlapped positive pulses should be considered (we have a proof).</a:t>
                </a:r>
              </a:p>
              <a:p>
                <a:r>
                  <a:rPr lang="en-US" sz="2400" dirty="0">
                    <a:latin typeface="Candara" panose="020E0502030303020204" pitchFamily="34" charset="0"/>
                  </a:rPr>
                  <a:t>We just add the calculated rising and falling edges when they can provide a valid pulse.</a:t>
                </a:r>
              </a:p>
              <a:p>
                <a:endParaRPr lang="en-US" sz="2400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5499099" y="1595120"/>
                <a:ext cx="6498459" cy="2430780"/>
              </a:xfrm>
              <a:blipFill>
                <a:blip r:embed="rId27"/>
                <a:stretch>
                  <a:fillRect l="-1313" t="-2010" r="-1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521677" y="4483505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839202" y="4473673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856838" y="4488422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929716" y="503903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93583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291" y="152400"/>
            <a:ext cx="9144000" cy="836762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Implementing the Timing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199" y="1437053"/>
            <a:ext cx="7257393" cy="3439747"/>
          </a:xfrm>
        </p:spPr>
        <p:txBody>
          <a:bodyPr>
            <a:no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Software approaches</a:t>
            </a:r>
          </a:p>
          <a:p>
            <a:pPr lvl="1"/>
            <a:r>
              <a:rPr lang="en-US" sz="2000" dirty="0">
                <a:latin typeface="Candara" panose="020E0502030303020204" pitchFamily="34" charset="0"/>
              </a:rPr>
              <a:t>Timing constraints are evaluated in a software.</a:t>
            </a:r>
          </a:p>
          <a:p>
            <a:pPr lvl="1"/>
            <a:r>
              <a:rPr lang="en-US" sz="2000" dirty="0">
                <a:latin typeface="Candara" panose="020E0502030303020204" pitchFamily="34" charset="0"/>
              </a:rPr>
              <a:t>Limited memory bandwidth and computation power</a:t>
            </a:r>
          </a:p>
          <a:p>
            <a:r>
              <a:rPr lang="en-US" dirty="0">
                <a:latin typeface="Candara" panose="020E0502030303020204" pitchFamily="34" charset="0"/>
              </a:rPr>
              <a:t>Hardware approaches</a:t>
            </a:r>
          </a:p>
          <a:p>
            <a:pPr lvl="1"/>
            <a:r>
              <a:rPr lang="en-US" sz="2000" dirty="0">
                <a:latin typeface="Candara" panose="020E0502030303020204" pitchFamily="34" charset="0"/>
              </a:rPr>
              <a:t>Timing constraints are evaluated on a hardware</a:t>
            </a:r>
          </a:p>
          <a:p>
            <a:pPr lvl="1"/>
            <a:r>
              <a:rPr lang="en-US" sz="2000" dirty="0">
                <a:latin typeface="Candara" panose="020E0502030303020204" pitchFamily="34" charset="0"/>
              </a:rPr>
              <a:t>Online Monitoring</a:t>
            </a:r>
          </a:p>
          <a:p>
            <a:pPr lvl="1"/>
            <a:r>
              <a:rPr lang="en-US" sz="2000" dirty="0">
                <a:latin typeface="Candara" panose="020E0502030303020204" pitchFamily="34" charset="0"/>
              </a:rPr>
              <a:t>Can be used in safety-critical systems</a:t>
            </a:r>
          </a:p>
        </p:txBody>
      </p:sp>
      <p:pic>
        <p:nvPicPr>
          <p:cNvPr id="5122" name="Picture 2" descr="Image result for da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91" y="1255473"/>
            <a:ext cx="4447309" cy="138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fpga c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669" y="2734199"/>
            <a:ext cx="4181231" cy="160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>
                <a:latin typeface="Candara" panose="020E0502030303020204" pitchFamily="34" charset="0"/>
              </a:rPr>
              <a:t>3</a:t>
            </a:fld>
            <a:endParaRPr lang="en-U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79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638299" y="1132253"/>
            <a:ext cx="10160001" cy="1826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andara" panose="020E0502030303020204" pitchFamily="34" charset="0"/>
              </a:rPr>
              <a:t>Field Programmable Gate Array (FPGA)</a:t>
            </a:r>
          </a:p>
          <a:p>
            <a:pPr lvl="1"/>
            <a:r>
              <a:rPr lang="en-US" sz="2000" dirty="0">
                <a:latin typeface="+mj-lt"/>
              </a:rPr>
              <a:t>minimizes</a:t>
            </a:r>
            <a:r>
              <a:rPr lang="en-US" sz="2000" dirty="0">
                <a:latin typeface="Candara" panose="020E0502030303020204" pitchFamily="34" charset="0"/>
              </a:rPr>
              <a:t> computational latencies</a:t>
            </a:r>
          </a:p>
          <a:p>
            <a:pPr lvl="1"/>
            <a:r>
              <a:rPr lang="en-US" sz="2000" dirty="0">
                <a:latin typeface="Candara" panose="020E0502030303020204" pitchFamily="34" charset="0"/>
              </a:rPr>
              <a:t>allows for simultaneous monitoring of multiple signals</a:t>
            </a:r>
          </a:p>
          <a:p>
            <a:pPr lvl="1"/>
            <a:r>
              <a:rPr lang="en-US" sz="2000" dirty="0">
                <a:latin typeface="Candara" panose="020E0502030303020204" pitchFamily="34" charset="0"/>
              </a:rPr>
              <a:t>while supporting the flexibility for modifications and upgrades</a:t>
            </a:r>
          </a:p>
          <a:p>
            <a:pPr lvl="1"/>
            <a:endParaRPr lang="en-US" sz="2400" dirty="0">
              <a:latin typeface="Candara" panose="020E0502030303020204" pitchFamily="34" charset="0"/>
            </a:endParaRPr>
          </a:p>
        </p:txBody>
      </p:sp>
      <p:pic>
        <p:nvPicPr>
          <p:cNvPr id="5" name="Picture 4" descr="Image result for b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3727">
            <a:off x="9464676" y="3123677"/>
            <a:ext cx="2244725" cy="130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070099" y="3316653"/>
            <a:ext cx="6870701" cy="671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Candara" panose="020E0502030303020204" pitchFamily="34" charset="0"/>
              </a:rPr>
              <a:t>FPGA space is limited and it should be utilized efficiently.</a:t>
            </a:r>
            <a:endParaRPr lang="en-US" sz="1800" dirty="0">
              <a:latin typeface="Candara" panose="020E0502030303020204" pitchFamily="34" charset="0"/>
            </a:endParaRPr>
          </a:p>
          <a:p>
            <a:pPr lvl="1"/>
            <a:endParaRPr lang="en-US" sz="2000" dirty="0">
              <a:latin typeface="Candara" panose="020E0502030303020204" pitchFamily="34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4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96291" y="152400"/>
            <a:ext cx="9144000" cy="836762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Implementing the Timing Monitoring on FPGA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184399" y="5882053"/>
            <a:ext cx="6870701" cy="671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 dirty="0">
              <a:latin typeface="Candara" panose="020E0502030303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833982"/>
              </p:ext>
            </p:extLst>
          </p:nvPr>
        </p:nvGraphicFramePr>
        <p:xfrm>
          <a:off x="1968500" y="4593166"/>
          <a:ext cx="8127999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77135239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54748200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2737108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Previous 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TMA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531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ndara" panose="020E0502030303020204" pitchFamily="34" charset="0"/>
                        </a:rPr>
                        <a:t>The required space on FPGA 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ndara" panose="020E0502030303020204" pitchFamily="34" charset="0"/>
                        </a:rPr>
                        <a:t>depends on the timing constraint interval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ndara" panose="020E0502030303020204" pitchFamily="34" charset="0"/>
                        </a:rPr>
                        <a:t>uses a constant space for any interval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292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Monitoring</a:t>
                      </a:r>
                      <a:r>
                        <a:rPr lang="en-US" baseline="0" dirty="0">
                          <a:latin typeface="Candara" panose="020E0502030303020204" pitchFamily="34" charset="0"/>
                        </a:rPr>
                        <a:t> an application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ndara" panose="020E0502030303020204" pitchFamily="34" charset="0"/>
                        </a:rPr>
                        <a:t>occupy about all space on FPGA 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ndara" panose="020E0502030303020204" pitchFamily="34" charset="0"/>
                        </a:rPr>
                        <a:t>just needs 11% of Flip-flops and LUTs.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208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830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462" y="229972"/>
            <a:ext cx="8911687" cy="1280890"/>
          </a:xfrm>
        </p:spPr>
        <p:txBody>
          <a:bodyPr/>
          <a:lstStyle/>
          <a:p>
            <a:r>
              <a:rPr lang="en-US" sz="3200" dirty="0">
                <a:latin typeface="Candara" panose="020E0502030303020204" pitchFamily="34" charset="0"/>
              </a:rPr>
              <a:t>Monitoring Flying </a:t>
            </a:r>
            <a:r>
              <a:rPr lang="en-US" sz="3200" dirty="0" err="1">
                <a:latin typeface="Candara" panose="020E0502030303020204" pitchFamily="34" charset="0"/>
              </a:rPr>
              <a:t>Paster</a:t>
            </a:r>
            <a:r>
              <a:rPr lang="en-US" sz="3200" dirty="0">
                <a:latin typeface="Candara" panose="020E0502030303020204" pitchFamily="34" charset="0"/>
              </a:rPr>
              <a:t>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3999" y="909320"/>
            <a:ext cx="10473559" cy="203883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A Flying </a:t>
            </a:r>
            <a:r>
              <a:rPr lang="en-US" sz="2400" dirty="0" err="1">
                <a:latin typeface="Candara" panose="020E0502030303020204" pitchFamily="34" charset="0"/>
              </a:rPr>
              <a:t>Paster</a:t>
            </a:r>
            <a:r>
              <a:rPr lang="en-US" sz="2400" dirty="0">
                <a:latin typeface="Candara" panose="020E0502030303020204" pitchFamily="34" charset="0"/>
              </a:rPr>
              <a:t> is a splicer for a web press that is used for continuous production. It works by "pasting" a spare roll onto the active roll so that the press does not have to stop. </a:t>
            </a:r>
          </a:p>
          <a:p>
            <a:pPr lvl="1"/>
            <a:r>
              <a:rPr lang="en-US" sz="1800" dirty="0">
                <a:latin typeface="Candara" panose="020E0502030303020204" pitchFamily="34" charset="0"/>
              </a:rPr>
              <a:t>Seven timing constraints are evaluated</a:t>
            </a:r>
          </a:p>
          <a:p>
            <a:pPr lvl="1"/>
            <a:r>
              <a:rPr lang="en-US" sz="1800" dirty="0">
                <a:latin typeface="Candara" panose="020E0502030303020204" pitchFamily="34" charset="0"/>
              </a:rPr>
              <a:t>Six different scenarios are implemented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464" y="3041432"/>
            <a:ext cx="5627701" cy="104183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21535" y="2252279"/>
            <a:ext cx="3830917" cy="3946534"/>
            <a:chOff x="5591735" y="3583450"/>
            <a:chExt cx="2850777" cy="30293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1735" y="3583450"/>
              <a:ext cx="2850777" cy="302933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192371" y="6006353"/>
              <a:ext cx="851951" cy="236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</a:rPr>
                <a:t>Active Roller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02724" y="4258236"/>
              <a:ext cx="674213" cy="200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andara" panose="020E0502030303020204" pitchFamily="34" charset="0"/>
                </a:rPr>
                <a:t>Spare Roller</a:t>
              </a: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>
                <a:latin typeface="Candara" panose="020E0502030303020204" pitchFamily="34" charset="0"/>
              </a:rPr>
              <a:t>5</a:t>
            </a:fld>
            <a:endParaRPr lang="en-US">
              <a:latin typeface="Candara" panose="020E0502030303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07" y="4265956"/>
            <a:ext cx="3011405" cy="225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276" y="356096"/>
            <a:ext cx="8911687" cy="1280890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Testing Device Specifications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97875" y="1196268"/>
            <a:ext cx="9732579" cy="347032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Controlling two motors as Active and Spare</a:t>
            </a:r>
          </a:p>
          <a:p>
            <a:pPr lvl="1"/>
            <a:r>
              <a:rPr lang="en-US" sz="2400" dirty="0">
                <a:latin typeface="Candara" panose="020E0502030303020204" pitchFamily="34" charset="0"/>
              </a:rPr>
              <a:t>Hansen DC motors</a:t>
            </a:r>
          </a:p>
          <a:p>
            <a:pPr lvl="1"/>
            <a:r>
              <a:rPr lang="en-US" sz="2400" dirty="0">
                <a:latin typeface="Candara" panose="020E0502030303020204" pitchFamily="34" charset="0"/>
              </a:rPr>
              <a:t>Omron EESX970C1 sensors</a:t>
            </a:r>
          </a:p>
          <a:p>
            <a:pPr lvl="1"/>
            <a:r>
              <a:rPr lang="en-US" sz="2400" dirty="0">
                <a:latin typeface="Candara" panose="020E0502030303020204" pitchFamily="34" charset="0"/>
              </a:rPr>
              <a:t>Arduino Mega 2560</a:t>
            </a:r>
          </a:p>
          <a:p>
            <a:r>
              <a:rPr lang="en-US" sz="2800" dirty="0">
                <a:latin typeface="Candara" panose="020E0502030303020204" pitchFamily="34" charset="0"/>
              </a:rPr>
              <a:t>Testing Equipment</a:t>
            </a:r>
          </a:p>
          <a:p>
            <a:pPr lvl="1"/>
            <a:r>
              <a:rPr lang="en-US" sz="2400" dirty="0" err="1">
                <a:latin typeface="Candara" panose="020E0502030303020204" pitchFamily="34" charset="0"/>
              </a:rPr>
              <a:t>cRIO</a:t>
            </a:r>
            <a:r>
              <a:rPr lang="en-US" sz="2400" dirty="0">
                <a:latin typeface="Candara" panose="020E0502030303020204" pitchFamily="34" charset="0"/>
              </a:rPr>
              <a:t> 9035</a:t>
            </a:r>
          </a:p>
          <a:p>
            <a:pPr lvl="2"/>
            <a:r>
              <a:rPr lang="en-US" sz="2000" dirty="0">
                <a:latin typeface="Candara" panose="020E0502030303020204" pitchFamily="34" charset="0"/>
              </a:rPr>
              <a:t>Xilinx Kintex-7 7K70T</a:t>
            </a:r>
          </a:p>
          <a:p>
            <a:pPr lvl="2"/>
            <a:r>
              <a:rPr lang="en-US" sz="2000" dirty="0">
                <a:latin typeface="Candara" panose="020E0502030303020204" pitchFamily="34" charset="0"/>
              </a:rPr>
              <a:t>82,000 FFs</a:t>
            </a:r>
          </a:p>
          <a:p>
            <a:pPr lvl="2"/>
            <a:r>
              <a:rPr lang="en-US" sz="2000" dirty="0">
                <a:latin typeface="Candara" panose="020E0502030303020204" pitchFamily="34" charset="0"/>
              </a:rPr>
              <a:t>41,000 LUTs</a:t>
            </a:r>
          </a:p>
          <a:p>
            <a:pPr lvl="2"/>
            <a:r>
              <a:rPr lang="en-US" sz="2000" dirty="0">
                <a:latin typeface="Candara" panose="020E0502030303020204" pitchFamily="34" charset="0"/>
              </a:rPr>
              <a:t>20KHz of sampling frequency</a:t>
            </a:r>
          </a:p>
          <a:p>
            <a:pPr marL="914400" lvl="2" indent="0">
              <a:buNone/>
            </a:pPr>
            <a:endParaRPr lang="en-US" sz="2000" dirty="0">
              <a:latin typeface="Candara" panose="020E0502030303020204" pitchFamily="34" charset="0"/>
            </a:endParaRPr>
          </a:p>
        </p:txBody>
      </p:sp>
      <p:pic>
        <p:nvPicPr>
          <p:cNvPr id="1028" name="Picture 4" descr="Image result for arduino mega 25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660" y="2234643"/>
            <a:ext cx="2033154" cy="203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Omron EESX970C1 senso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092" y="4001820"/>
            <a:ext cx="1382280" cy="138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Hansen DC moto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524" y="2273578"/>
            <a:ext cx="1032761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RIO 90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51" y="4617984"/>
            <a:ext cx="2768163" cy="170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>
                <a:latin typeface="Candara" panose="020E0502030303020204" pitchFamily="34" charset="0"/>
              </a:rPr>
              <a:t>6</a:t>
            </a:fld>
            <a:endParaRPr lang="en-US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606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291" y="403391"/>
            <a:ext cx="9199681" cy="605601"/>
          </a:xfrm>
        </p:spPr>
        <p:txBody>
          <a:bodyPr>
            <a:normAutofit fontScale="90000"/>
          </a:bodyPr>
          <a:lstStyle/>
          <a:p>
            <a:r>
              <a:rPr lang="en-US" dirty="0"/>
              <a:t>TMA 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2077430"/>
              </p:ext>
            </p:extLst>
          </p:nvPr>
        </p:nvGraphicFramePr>
        <p:xfrm>
          <a:off x="1358900" y="1043529"/>
          <a:ext cx="9755790" cy="4206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864" y="5387428"/>
            <a:ext cx="6800632" cy="125897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452100" y="4000500"/>
            <a:ext cx="596900" cy="7874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6" idx="4"/>
          </p:cNvCxnSpPr>
          <p:nvPr/>
        </p:nvCxnSpPr>
        <p:spPr>
          <a:xfrm>
            <a:off x="10750550" y="4787900"/>
            <a:ext cx="387350" cy="13462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769600" y="6121400"/>
            <a:ext cx="933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TMA</a:t>
            </a:r>
          </a:p>
        </p:txBody>
      </p:sp>
      <p:sp>
        <p:nvSpPr>
          <p:cNvPr id="14" name="Oval 13"/>
          <p:cNvSpPr/>
          <p:nvPr/>
        </p:nvSpPr>
        <p:spPr>
          <a:xfrm>
            <a:off x="9017000" y="1447800"/>
            <a:ext cx="1714500" cy="787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9474200" y="2184400"/>
            <a:ext cx="88900" cy="3530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470900" y="5613400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Previous works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6B850D-423A-47AA-9D29-211613B39421}"/>
              </a:ext>
            </a:extLst>
          </p:cNvPr>
          <p:cNvSpPr/>
          <p:nvPr/>
        </p:nvSpPr>
        <p:spPr>
          <a:xfrm>
            <a:off x="8932017" y="3973019"/>
            <a:ext cx="596900" cy="7874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D10C43-DC8A-4B33-A861-AABA5266BBA1}"/>
              </a:ext>
            </a:extLst>
          </p:cNvPr>
          <p:cNvSpPr/>
          <p:nvPr/>
        </p:nvSpPr>
        <p:spPr>
          <a:xfrm>
            <a:off x="7505700" y="3973019"/>
            <a:ext cx="596900" cy="7874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A066A3-8523-4510-A926-84DC32211A97}"/>
              </a:ext>
            </a:extLst>
          </p:cNvPr>
          <p:cNvSpPr/>
          <p:nvPr/>
        </p:nvSpPr>
        <p:spPr>
          <a:xfrm>
            <a:off x="6134100" y="4000500"/>
            <a:ext cx="596900" cy="7874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258F14F-7D92-4D52-9057-37E16D758815}"/>
              </a:ext>
            </a:extLst>
          </p:cNvPr>
          <p:cNvSpPr/>
          <p:nvPr/>
        </p:nvSpPr>
        <p:spPr>
          <a:xfrm>
            <a:off x="4667250" y="4000500"/>
            <a:ext cx="596900" cy="7874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235934-4A3F-4E74-AD0D-66B927FAFE38}"/>
              </a:ext>
            </a:extLst>
          </p:cNvPr>
          <p:cNvSpPr/>
          <p:nvPr/>
        </p:nvSpPr>
        <p:spPr>
          <a:xfrm>
            <a:off x="3270250" y="3973019"/>
            <a:ext cx="596900" cy="7874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9250CC4-008D-45B1-8BDA-DF07B0B9D9F4}"/>
              </a:ext>
            </a:extLst>
          </p:cNvPr>
          <p:cNvCxnSpPr>
            <a:cxnSpLocks/>
          </p:cNvCxnSpPr>
          <p:nvPr/>
        </p:nvCxnSpPr>
        <p:spPr>
          <a:xfrm flipV="1">
            <a:off x="2440833" y="1648178"/>
            <a:ext cx="4394723" cy="16933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84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4" grpId="0" animBg="1"/>
      <p:bldP spid="18" grpId="0"/>
      <p:bldP spid="12" grpId="0" animBg="1"/>
      <p:bldP spid="13" grpId="0" animBg="1"/>
      <p:bldP spid="16" grpId="0" animBg="1"/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436" y="221673"/>
            <a:ext cx="9144000" cy="75049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Expressing Timing Requirement in CPS (Previous Works)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523999" y="899879"/>
                <a:ext cx="6985001" cy="4129321"/>
              </a:xfrm>
            </p:spPr>
            <p:txBody>
              <a:bodyPr>
                <a:noAutofit/>
              </a:bodyPr>
              <a:lstStyle/>
              <a:p>
                <a:r>
                  <a:rPr lang="en-US" sz="2300" dirty="0">
                    <a:latin typeface="Candara" panose="020E0502030303020204" pitchFamily="34" charset="0"/>
                  </a:rPr>
                  <a:t>STL </a:t>
                </a:r>
                <a:r>
                  <a:rPr lang="mr-IN" sz="2300" dirty="0">
                    <a:latin typeface="Candara" panose="020E0502030303020204" pitchFamily="34" charset="0"/>
                  </a:rPr>
                  <a:t>–</a:t>
                </a:r>
                <a:r>
                  <a:rPr lang="en-US" sz="2300" dirty="0">
                    <a:latin typeface="Candara" panose="020E0502030303020204" pitchFamily="34" charset="0"/>
                  </a:rPr>
                  <a:t> Signal Temporal Logic [2]</a:t>
                </a:r>
              </a:p>
              <a:p>
                <a:pPr lvl="1"/>
                <a:r>
                  <a:rPr lang="en-US" sz="2300" dirty="0">
                    <a:latin typeface="Candara" panose="020E0502030303020204" pitchFamily="34" charset="0"/>
                  </a:rPr>
                  <a:t>Predicates overs real-valued signals</a:t>
                </a:r>
              </a:p>
              <a:p>
                <a:pPr lvl="1"/>
                <a:r>
                  <a:rPr lang="en-US" sz="2300" dirty="0">
                    <a:latin typeface="Candara" panose="020E0502030303020204" pitchFamily="34" charset="0"/>
                  </a:rPr>
                  <a:t>They represent the level of signals using three temporal operators : </a:t>
                </a:r>
              </a:p>
              <a:p>
                <a:pPr lvl="2"/>
                <a:r>
                  <a:rPr lang="en-US" sz="2300" dirty="0">
                    <a:latin typeface="Candara" panose="020E0502030303020204" pitchFamily="34" charset="0"/>
                  </a:rPr>
                  <a:t>Globally (</a:t>
                </a:r>
                <a14:m>
                  <m:oMath xmlns:m="http://schemas.openxmlformats.org/officeDocument/2006/math">
                    <m:r>
                      <a:rPr lang="en-US" sz="2300" b="1" i="1">
                        <a:latin typeface="Cambria Math" panose="02040503050406030204" pitchFamily="18" charset="0"/>
                      </a:rPr>
                      <m:t>□</m:t>
                    </m:r>
                    <m:r>
                      <a:rPr lang="en-US" sz="23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300" b="0" dirty="0">
                  <a:latin typeface="Candara" panose="020E0502030303020204" pitchFamily="34" charset="0"/>
                </a:endParaRPr>
              </a:p>
              <a:p>
                <a:pPr lvl="3"/>
                <a:r>
                  <a:rPr lang="en-US" sz="1900" dirty="0">
                    <a:latin typeface="Candara" panose="020E0502030303020204" pitchFamily="34" charset="0"/>
                  </a:rPr>
                  <a:t>E.g. Signal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ndara" panose="020E0502030303020204" pitchFamily="34" charset="0"/>
                  </a:rPr>
                  <a:t> should </a:t>
                </a:r>
                <a:r>
                  <a:rPr lang="en-US" sz="1900" dirty="0">
                    <a:solidFill>
                      <a:srgbClr val="00B050"/>
                    </a:solidFill>
                    <a:latin typeface="Candara" panose="020E0502030303020204" pitchFamily="34" charset="0"/>
                  </a:rPr>
                  <a:t>always</a:t>
                </a:r>
                <a:r>
                  <a:rPr lang="en-US" sz="1900" dirty="0">
                    <a:latin typeface="Candara" panose="020E0502030303020204" pitchFamily="34" charset="0"/>
                  </a:rPr>
                  <a:t> greater than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>
                  <a:latin typeface="Candara" panose="020E0502030303020204" pitchFamily="34" charset="0"/>
                </a:endParaRPr>
              </a:p>
              <a:p>
                <a:pPr lvl="2"/>
                <a:r>
                  <a:rPr lang="en-US" sz="2300" dirty="0">
                    <a:latin typeface="Candara" panose="020E0502030303020204" pitchFamily="34" charset="0"/>
                  </a:rPr>
                  <a:t>Eventually (</a:t>
                </a:r>
                <a14:m>
                  <m:oMath xmlns:m="http://schemas.openxmlformats.org/officeDocument/2006/math">
                    <m:r>
                      <a:rPr lang="en-US" sz="2300" i="1" smtClean="0">
                        <a:latin typeface="Cambria Math" panose="02040503050406030204" pitchFamily="18" charset="0"/>
                      </a:rPr>
                      <m:t>◊</m:t>
                    </m:r>
                  </m:oMath>
                </a14:m>
                <a:r>
                  <a:rPr lang="en-US" sz="2300" dirty="0">
                    <a:latin typeface="Candara" panose="020E0502030303020204" pitchFamily="34" charset="0"/>
                  </a:rPr>
                  <a:t>)</a:t>
                </a:r>
              </a:p>
              <a:p>
                <a:pPr lvl="3"/>
                <a:r>
                  <a:rPr lang="en-US" sz="2100" dirty="0">
                    <a:latin typeface="Candara" panose="020E0502030303020204" pitchFamily="34" charset="0"/>
                  </a:rPr>
                  <a:t>E.g. Signal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1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100" dirty="0">
                    <a:latin typeface="Candara" panose="020E0502030303020204" pitchFamily="34" charset="0"/>
                  </a:rPr>
                  <a:t>should </a:t>
                </a:r>
                <a:r>
                  <a:rPr lang="en-US" sz="2100" dirty="0">
                    <a:solidFill>
                      <a:srgbClr val="00B050"/>
                    </a:solidFill>
                    <a:latin typeface="Candara" panose="020E0502030303020204" pitchFamily="34" charset="0"/>
                  </a:rPr>
                  <a:t>eventually</a:t>
                </a:r>
                <a:r>
                  <a:rPr lang="en-US" sz="2100" dirty="0">
                    <a:latin typeface="Candara" panose="020E0502030303020204" pitchFamily="34" charset="0"/>
                  </a:rPr>
                  <a:t> goes below than 3𝑉.</a:t>
                </a:r>
              </a:p>
              <a:p>
                <a:pPr lvl="3"/>
                <a:endParaRPr lang="en-US" sz="2100" dirty="0">
                  <a:latin typeface="Candara" panose="020E0502030303020204" pitchFamily="34" charset="0"/>
                </a:endParaRPr>
              </a:p>
              <a:p>
                <a:pPr lvl="1"/>
                <a:endParaRPr lang="en-US" sz="2300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523999" y="899879"/>
                <a:ext cx="6985001" cy="4129321"/>
              </a:xfrm>
              <a:blipFill>
                <a:blip r:embed="rId2"/>
                <a:stretch>
                  <a:fillRect l="-1134" t="-1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764319" y="3774209"/>
                <a:ext cx="4865299" cy="666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dirty="0">
                    <a:latin typeface="Candara" panose="020E0502030303020204" pitchFamily="34" charset="0"/>
                  </a:rPr>
                  <a:t>Between the next 2s and 6s the |</a:t>
                </a:r>
                <a14:m>
                  <m:oMath xmlns:m="http://schemas.openxmlformats.org/officeDocument/2006/math"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>
                    <a:latin typeface="Candara" panose="020E0502030303020204" pitchFamily="34" charset="0"/>
                  </a:rPr>
                  <a:t>| &lt; 2 </a:t>
                </a: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 := </m:t>
                      </m:r>
                      <m:sSub>
                        <m:sSubPr>
                          <m:ctrlPr>
                            <a:rPr lang="en-US" alt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i="1" dirty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en-US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en-US" i="1" dirty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d>
                        </m:sub>
                      </m:sSub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(|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)| &lt; 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altLang="en-US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4319" y="3774209"/>
                <a:ext cx="4865299" cy="666336"/>
              </a:xfrm>
              <a:prstGeom prst="rect">
                <a:avLst/>
              </a:prstGeom>
              <a:blipFill>
                <a:blip r:embed="rId3"/>
                <a:stretch>
                  <a:fillRect t="-4587" b="-5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965" y="1501495"/>
            <a:ext cx="3547135" cy="2225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1418" y="6164242"/>
            <a:ext cx="73661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ndara" panose="020E0502030303020204" pitchFamily="34" charset="0"/>
              </a:rPr>
              <a:t>[2] </a:t>
            </a:r>
            <a:r>
              <a:rPr lang="en-US" sz="1000" dirty="0" err="1">
                <a:latin typeface="Candara" panose="020E0502030303020204" pitchFamily="34" charset="0"/>
              </a:rPr>
              <a:t>Donzé</a:t>
            </a:r>
            <a:r>
              <a:rPr lang="en-US" sz="1000" dirty="0">
                <a:latin typeface="Candara" panose="020E0502030303020204" pitchFamily="34" charset="0"/>
              </a:rPr>
              <a:t>, Alexandre. "On signal temporal logic." International Conference on Runtime Verification. Springer, Berlin, Heidelberg, 2013.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>
                <a:latin typeface="Candara" panose="020E0502030303020204" pitchFamily="34" charset="0"/>
              </a:rPr>
              <a:t>8</a:t>
            </a:fld>
            <a:endParaRPr lang="en-US"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1523999" y="4793339"/>
                <a:ext cx="9829801" cy="104866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2"/>
                <a:r>
                  <a:rPr lang="en-US" sz="2300" dirty="0">
                    <a:latin typeface="Candara" panose="020E0502030303020204" pitchFamily="34" charset="0"/>
                  </a:rPr>
                  <a:t>Until (</a:t>
                </a:r>
                <a14:m>
                  <m:oMath xmlns:m="http://schemas.openxmlformats.org/officeDocument/2006/math">
                    <m:r>
                      <a:rPr lang="en-US" sz="2300" i="1">
                        <a:latin typeface="Cambria Math" panose="02040503050406030204" pitchFamily="18" charset="0"/>
                      </a:rPr>
                      <m:t>𝒰</m:t>
                    </m:r>
                  </m:oMath>
                </a14:m>
                <a:r>
                  <a:rPr lang="en-US" sz="2300" dirty="0">
                    <a:latin typeface="Candara" panose="020E0502030303020204" pitchFamily="34" charset="0"/>
                  </a:rPr>
                  <a:t>)</a:t>
                </a:r>
              </a:p>
              <a:p>
                <a:pPr lvl="3"/>
                <a:r>
                  <a:rPr lang="en-US" sz="2100" dirty="0">
                    <a:latin typeface="Candara" panose="020E0502030303020204" pitchFamily="34" charset="0"/>
                  </a:rPr>
                  <a:t>E.g. Signal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1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100" dirty="0">
                    <a:latin typeface="Candara" panose="020E0502030303020204" pitchFamily="34" charset="0"/>
                  </a:rPr>
                  <a:t> should be greater than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100" dirty="0">
                    <a:latin typeface="Candara" panose="020E0502030303020204" pitchFamily="34" charset="0"/>
                  </a:rPr>
                  <a:t> </a:t>
                </a:r>
                <a:r>
                  <a:rPr lang="en-US" sz="2100" dirty="0">
                    <a:solidFill>
                      <a:srgbClr val="00B050"/>
                    </a:solidFill>
                    <a:latin typeface="Candara" panose="020E0502030303020204" pitchFamily="34" charset="0"/>
                  </a:rPr>
                  <a:t>until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100" dirty="0">
                    <a:solidFill>
                      <a:srgbClr val="00B050"/>
                    </a:solidFill>
                    <a:latin typeface="Candara" panose="020E0502030303020204" pitchFamily="34" charset="0"/>
                  </a:rPr>
                  <a:t> </a:t>
                </a:r>
                <a:r>
                  <a:rPr lang="en-US" sz="2100" dirty="0">
                    <a:solidFill>
                      <a:schemeClr val="tx1"/>
                    </a:solidFill>
                    <a:latin typeface="Candara" panose="020E0502030303020204" pitchFamily="34" charset="0"/>
                  </a:rPr>
                  <a:t>becomes below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100" dirty="0">
                  <a:solidFill>
                    <a:schemeClr val="tx1"/>
                  </a:solidFill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9" y="4793339"/>
                <a:ext cx="9829801" cy="1048661"/>
              </a:xfrm>
              <a:prstGeom prst="rect">
                <a:avLst/>
              </a:prstGeom>
              <a:blipFill>
                <a:blip r:embed="rId5"/>
                <a:stretch>
                  <a:fillRect t="-4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4294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164" y="111492"/>
            <a:ext cx="9745085" cy="1280890"/>
          </a:xfrm>
        </p:spPr>
        <p:txBody>
          <a:bodyPr>
            <a:norm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Even-based Timing Constraints in Previous 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4A39-5B80-42BB-B647-BDC5234C2101}" type="slidenum">
              <a:rPr lang="en-US" smtClean="0">
                <a:latin typeface="Candara" panose="020E0502030303020204" pitchFamily="34" charset="0"/>
              </a:rPr>
              <a:t>9</a:t>
            </a:fld>
            <a:endParaRPr lang="en-US"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1757220" y="2456208"/>
                <a:ext cx="8788400" cy="636821"/>
              </a:xfrm>
              <a:prstGeom prst="rect">
                <a:avLst/>
              </a:prstGeom>
            </p:spPr>
            <p:txBody>
              <a:bodyPr vert="horz">
                <a:noAutofit/>
              </a:bodyPr>
              <a:lstStyle>
                <a:lvl1pPr marL="274320" indent="-274320" algn="l" rtl="0" eaLnBrk="1" latinLnBrk="0" hangingPunct="1">
                  <a:spcBef>
                    <a:spcPts val="600"/>
                  </a:spcBef>
                  <a:buClr>
                    <a:schemeClr val="accent1"/>
                  </a:buClr>
                  <a:buSzPct val="76000"/>
                  <a:buFont typeface="Wingdings 3"/>
                  <a:buChar char=""/>
                  <a:defRPr kumimoji="0" sz="2800" kern="1200">
                    <a:solidFill>
                      <a:schemeClr val="tx1"/>
                    </a:solidFill>
                    <a:latin typeface="Candara" pitchFamily="34" charset="0"/>
                    <a:ea typeface="+mn-ea"/>
                    <a:cs typeface="+mn-cs"/>
                  </a:defRPr>
                </a:lvl1pPr>
                <a:lvl2pPr marL="548640" indent="-274320" algn="l" rtl="0" eaLnBrk="1" latinLnBrk="0" hangingPunct="1">
                  <a:spcBef>
                    <a:spcPts val="500"/>
                  </a:spcBef>
                  <a:buClr>
                    <a:schemeClr val="accent2"/>
                  </a:buClr>
                  <a:buSzPct val="76000"/>
                  <a:buFont typeface="Wingdings 3"/>
                  <a:buChar char=""/>
                  <a:defRPr kumimoji="0" sz="2400" kern="1200">
                    <a:solidFill>
                      <a:srgbClr val="002060"/>
                    </a:solidFill>
                    <a:latin typeface="Candara" pitchFamily="34" charset="0"/>
                    <a:ea typeface="+mn-ea"/>
                    <a:cs typeface="+mn-cs"/>
                  </a:defRPr>
                </a:lvl2pPr>
                <a:lvl3pPr marL="822960" indent="-228600" algn="l" rtl="0" eaLnBrk="1" latinLnBrk="0" hangingPunct="1">
                  <a:spcBef>
                    <a:spcPts val="500"/>
                  </a:spcBef>
                  <a:buClr>
                    <a:schemeClr val="bg1">
                      <a:shade val="50000"/>
                    </a:schemeClr>
                  </a:buClr>
                  <a:buSzPct val="76000"/>
                  <a:buFont typeface="Wingdings 3"/>
                  <a:buChar char=""/>
                  <a:defRPr kumimoji="0" sz="2400" kern="1200">
                    <a:solidFill>
                      <a:srgbClr val="006600"/>
                    </a:solidFill>
                    <a:latin typeface="Candara" pitchFamily="34" charset="0"/>
                    <a:ea typeface="+mn-ea"/>
                    <a:cs typeface="+mn-cs"/>
                  </a:defRPr>
                </a:lvl3pPr>
                <a:lvl4pPr marL="1097280" indent="-228600" algn="l" rtl="0" eaLnBrk="1" latinLnBrk="0" hangingPunct="1">
                  <a:spcBef>
                    <a:spcPts val="400"/>
                  </a:spcBef>
                  <a:buClr>
                    <a:schemeClr val="accent2">
                      <a:shade val="75000"/>
                    </a:schemeClr>
                  </a:buClr>
                  <a:buSzPct val="70000"/>
                  <a:buFont typeface="Wingdings"/>
                  <a:buChar char=""/>
                  <a:defRPr kumimoji="0" sz="2000" kern="1200">
                    <a:solidFill>
                      <a:schemeClr val="tx1"/>
                    </a:solidFill>
                    <a:latin typeface="Candara" pitchFamily="34" charset="0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ts val="300"/>
                  </a:spcBef>
                  <a:buClr>
                    <a:schemeClr val="accent2"/>
                  </a:buClr>
                  <a:buSzPct val="70000"/>
                  <a:buFont typeface="Wingdings"/>
                  <a:buChar char=""/>
                  <a:defRPr kumimoji="0" sz="1800" kern="1200">
                    <a:solidFill>
                      <a:schemeClr val="tx1"/>
                    </a:solidFill>
                    <a:latin typeface="Candara" pitchFamily="34" charset="0"/>
                    <a:ea typeface="+mn-ea"/>
                    <a:cs typeface="+mn-cs"/>
                  </a:defRPr>
                </a:lvl5pPr>
                <a:lvl6pPr marL="1645920" indent="-182880" algn="l" rtl="0" eaLnBrk="1" latinLnBrk="0" hangingPunct="1">
                  <a:spcBef>
                    <a:spcPts val="300"/>
                  </a:spcBef>
                  <a:buClr>
                    <a:srgbClr val="9FB8CD">
                      <a:shade val="75000"/>
                    </a:srgbClr>
                  </a:buClr>
                  <a:buSzPct val="75000"/>
                  <a:buFont typeface="Wingdings 3"/>
                  <a:buChar char=""/>
                  <a:defRPr kumimoji="0" lang="en-US" sz="16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rgbClr val="727CA3">
                      <a:shade val="75000"/>
                    </a:srgbClr>
                  </a:buClr>
                  <a:buSzPct val="75000"/>
                  <a:buFont typeface="Wingdings 3"/>
                  <a:buChar char=""/>
                  <a:defRPr kumimoji="0" lang="en-US" sz="14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11680" indent="-182880" algn="l" rtl="0" eaLnBrk="1" latinLnBrk="0" hangingPunct="1">
                  <a:spcBef>
                    <a:spcPts val="300"/>
                  </a:spcBef>
                  <a:buClr>
                    <a:prstClr val="white">
                      <a:shade val="50000"/>
                    </a:prstClr>
                  </a:buClr>
                  <a:buSzPct val="75000"/>
                  <a:buFont typeface="Wingdings 3"/>
                  <a:buChar char=""/>
                  <a:defRPr kumimoji="0" lang="en-US" sz="14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194560" indent="-182880" algn="l" rtl="0" eaLnBrk="1" latinLnBrk="0" hangingPunct="1">
                  <a:spcBef>
                    <a:spcPts val="300"/>
                  </a:spcBef>
                  <a:buClr>
                    <a:srgbClr val="9FB8CD"/>
                  </a:buClr>
                  <a:buSzPct val="75000"/>
                  <a:buFont typeface="Wingdings 3"/>
                  <a:buChar char=""/>
                  <a:defRPr kumimoji="0" lang="en-US" sz="12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E.g. ‘</a:t>
                </a:r>
                <a:r>
                  <a:rPr lang="en-US" sz="2400" i="1" dirty="0"/>
                  <a:t>Whenever signal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i="1" dirty="0"/>
                  <a:t> rises above 0.5, signal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i="1" dirty="0"/>
                  <a:t> should fall below 0.4 within 1 second</a:t>
                </a:r>
                <a:r>
                  <a:rPr lang="en-US" sz="2400" dirty="0"/>
                  <a:t>’.</a:t>
                </a: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220" y="2456208"/>
                <a:ext cx="8788400" cy="636821"/>
              </a:xfrm>
              <a:prstGeom prst="rect">
                <a:avLst/>
              </a:prstGeom>
              <a:blipFill>
                <a:blip r:embed="rId2"/>
                <a:stretch>
                  <a:fillRect l="-485" t="-7692" r="-1734" b="-5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1842654" y="5220190"/>
                <a:ext cx="8788400" cy="1182921"/>
              </a:xfrm>
              <a:prstGeom prst="rect">
                <a:avLst/>
              </a:prstGeom>
            </p:spPr>
            <p:txBody>
              <a:bodyPr vert="horz">
                <a:noAutofit/>
              </a:bodyPr>
              <a:lstStyle>
                <a:lvl1pPr marL="274320" indent="-274320" algn="l" rtl="0" eaLnBrk="1" latinLnBrk="0" hangingPunct="1">
                  <a:spcBef>
                    <a:spcPts val="600"/>
                  </a:spcBef>
                  <a:buClr>
                    <a:schemeClr val="accent1"/>
                  </a:buClr>
                  <a:buSzPct val="76000"/>
                  <a:buFont typeface="Wingdings 3"/>
                  <a:buChar char=""/>
                  <a:defRPr kumimoji="0" sz="2800" kern="1200">
                    <a:solidFill>
                      <a:schemeClr val="tx1"/>
                    </a:solidFill>
                    <a:latin typeface="Candara" pitchFamily="34" charset="0"/>
                    <a:ea typeface="+mn-ea"/>
                    <a:cs typeface="+mn-cs"/>
                  </a:defRPr>
                </a:lvl1pPr>
                <a:lvl2pPr marL="548640" indent="-274320" algn="l" rtl="0" eaLnBrk="1" latinLnBrk="0" hangingPunct="1">
                  <a:spcBef>
                    <a:spcPts val="500"/>
                  </a:spcBef>
                  <a:buClr>
                    <a:schemeClr val="accent2"/>
                  </a:buClr>
                  <a:buSzPct val="76000"/>
                  <a:buFont typeface="Wingdings 3"/>
                  <a:buChar char=""/>
                  <a:defRPr kumimoji="0" sz="2400" kern="1200">
                    <a:solidFill>
                      <a:srgbClr val="002060"/>
                    </a:solidFill>
                    <a:latin typeface="Candara" pitchFamily="34" charset="0"/>
                    <a:ea typeface="+mn-ea"/>
                    <a:cs typeface="+mn-cs"/>
                  </a:defRPr>
                </a:lvl2pPr>
                <a:lvl3pPr marL="822960" indent="-228600" algn="l" rtl="0" eaLnBrk="1" latinLnBrk="0" hangingPunct="1">
                  <a:spcBef>
                    <a:spcPts val="500"/>
                  </a:spcBef>
                  <a:buClr>
                    <a:schemeClr val="bg1">
                      <a:shade val="50000"/>
                    </a:schemeClr>
                  </a:buClr>
                  <a:buSzPct val="76000"/>
                  <a:buFont typeface="Wingdings 3"/>
                  <a:buChar char=""/>
                  <a:defRPr kumimoji="0" sz="2400" kern="1200">
                    <a:solidFill>
                      <a:srgbClr val="006600"/>
                    </a:solidFill>
                    <a:latin typeface="Candara" pitchFamily="34" charset="0"/>
                    <a:ea typeface="+mn-ea"/>
                    <a:cs typeface="+mn-cs"/>
                  </a:defRPr>
                </a:lvl3pPr>
                <a:lvl4pPr marL="1097280" indent="-228600" algn="l" rtl="0" eaLnBrk="1" latinLnBrk="0" hangingPunct="1">
                  <a:spcBef>
                    <a:spcPts val="400"/>
                  </a:spcBef>
                  <a:buClr>
                    <a:schemeClr val="accent2">
                      <a:shade val="75000"/>
                    </a:schemeClr>
                  </a:buClr>
                  <a:buSzPct val="70000"/>
                  <a:buFont typeface="Wingdings"/>
                  <a:buChar char=""/>
                  <a:defRPr kumimoji="0" sz="2000" kern="1200">
                    <a:solidFill>
                      <a:schemeClr val="tx1"/>
                    </a:solidFill>
                    <a:latin typeface="Candara" pitchFamily="34" charset="0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ts val="300"/>
                  </a:spcBef>
                  <a:buClr>
                    <a:schemeClr val="accent2"/>
                  </a:buClr>
                  <a:buSzPct val="70000"/>
                  <a:buFont typeface="Wingdings"/>
                  <a:buChar char=""/>
                  <a:defRPr kumimoji="0" sz="1800" kern="1200">
                    <a:solidFill>
                      <a:schemeClr val="tx1"/>
                    </a:solidFill>
                    <a:latin typeface="Candara" pitchFamily="34" charset="0"/>
                    <a:ea typeface="+mn-ea"/>
                    <a:cs typeface="+mn-cs"/>
                  </a:defRPr>
                </a:lvl5pPr>
                <a:lvl6pPr marL="1645920" indent="-182880" algn="l" rtl="0" eaLnBrk="1" latinLnBrk="0" hangingPunct="1">
                  <a:spcBef>
                    <a:spcPts val="300"/>
                  </a:spcBef>
                  <a:buClr>
                    <a:srgbClr val="9FB8CD">
                      <a:shade val="75000"/>
                    </a:srgbClr>
                  </a:buClr>
                  <a:buSzPct val="75000"/>
                  <a:buFont typeface="Wingdings 3"/>
                  <a:buChar char=""/>
                  <a:defRPr kumimoji="0" lang="en-US" sz="16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rgbClr val="727CA3">
                      <a:shade val="75000"/>
                    </a:srgbClr>
                  </a:buClr>
                  <a:buSzPct val="75000"/>
                  <a:buFont typeface="Wingdings 3"/>
                  <a:buChar char=""/>
                  <a:defRPr kumimoji="0" lang="en-US" sz="14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11680" indent="-182880" algn="l" rtl="0" eaLnBrk="1" latinLnBrk="0" hangingPunct="1">
                  <a:spcBef>
                    <a:spcPts val="300"/>
                  </a:spcBef>
                  <a:buClr>
                    <a:prstClr val="white">
                      <a:shade val="50000"/>
                    </a:prstClr>
                  </a:buClr>
                  <a:buSzPct val="75000"/>
                  <a:buFont typeface="Wingdings 3"/>
                  <a:buChar char=""/>
                  <a:defRPr kumimoji="0" lang="en-US" sz="14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194560" indent="-182880" algn="l" rtl="0" eaLnBrk="1" latinLnBrk="0" hangingPunct="1">
                  <a:spcBef>
                    <a:spcPts val="300"/>
                  </a:spcBef>
                  <a:buClr>
                    <a:srgbClr val="9FB8CD"/>
                  </a:buClr>
                  <a:buSzPct val="75000"/>
                  <a:buFont typeface="Wingdings 3"/>
                  <a:buChar char=""/>
                  <a:defRPr kumimoji="0" lang="en-US" sz="12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en-US" sz="1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d>
                            <m:dPr>
                              <m:endChr m:val="]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</m:d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⋀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¬</m:t>
                                  </m:r>
                                  <m:d>
                                    <m:d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&gt;</m:t>
                                      </m:r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</m:d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𝒮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e>
                              </m:d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⋁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¬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</m:d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⋀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&gt;</m:t>
                                      </m:r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</m:d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𝒰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e>
                              </m:d>
                            </m:e>
                          </m:d>
                        </m:e>
                      </m:box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sz="1800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⋄</m:t>
                              </m:r>
                            </m:e>
                            <m: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d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⋀</m:t>
                                  </m:r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¬</m:t>
                                      </m:r>
                                      <m:d>
                                        <m:d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&lt;</m:t>
                                          </m:r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.</m:t>
                                          </m:r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e>
                                      </m:d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𝒮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⊤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⋁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¬</m:t>
                                  </m:r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d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⋀</m:t>
                                  </m:r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&lt;</m:t>
                                          </m:r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.</m:t>
                                          </m:r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e>
                                      </m:d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𝒰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⊤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2654" y="5220190"/>
                <a:ext cx="8788400" cy="11829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5465082" y="2973228"/>
            <a:ext cx="4468360" cy="2356031"/>
            <a:chOff x="595697" y="3962102"/>
            <a:chExt cx="7980304" cy="1715463"/>
          </a:xfrm>
        </p:grpSpPr>
        <p:grpSp>
          <p:nvGrpSpPr>
            <p:cNvPr id="8" name="Group 7"/>
            <p:cNvGrpSpPr/>
            <p:nvPr/>
          </p:nvGrpSpPr>
          <p:grpSpPr>
            <a:xfrm>
              <a:off x="1207700" y="4026435"/>
              <a:ext cx="6021237" cy="1651052"/>
              <a:chOff x="1406108" y="3957820"/>
              <a:chExt cx="6021237" cy="1651052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 flipV="1">
                <a:off x="1690777" y="3957820"/>
                <a:ext cx="0" cy="165105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1406108" y="5322494"/>
                <a:ext cx="6021237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Freeform 8"/>
            <p:cNvSpPr/>
            <p:nvPr/>
          </p:nvSpPr>
          <p:spPr>
            <a:xfrm>
              <a:off x="1509623" y="4209694"/>
              <a:ext cx="5262113" cy="802256"/>
            </a:xfrm>
            <a:custGeom>
              <a:avLst/>
              <a:gdLst>
                <a:gd name="connsiteX0" fmla="*/ 0 w 5262113"/>
                <a:gd name="connsiteY0" fmla="*/ 802256 h 802256"/>
                <a:gd name="connsiteX1" fmla="*/ 43132 w 5262113"/>
                <a:gd name="connsiteY1" fmla="*/ 793630 h 802256"/>
                <a:gd name="connsiteX2" fmla="*/ 69011 w 5262113"/>
                <a:gd name="connsiteY2" fmla="*/ 767751 h 802256"/>
                <a:gd name="connsiteX3" fmla="*/ 94890 w 5262113"/>
                <a:gd name="connsiteY3" fmla="*/ 750498 h 802256"/>
                <a:gd name="connsiteX4" fmla="*/ 146649 w 5262113"/>
                <a:gd name="connsiteY4" fmla="*/ 698740 h 802256"/>
                <a:gd name="connsiteX5" fmla="*/ 422694 w 5262113"/>
                <a:gd name="connsiteY5" fmla="*/ 707366 h 802256"/>
                <a:gd name="connsiteX6" fmla="*/ 448573 w 5262113"/>
                <a:gd name="connsiteY6" fmla="*/ 715992 h 802256"/>
                <a:gd name="connsiteX7" fmla="*/ 543464 w 5262113"/>
                <a:gd name="connsiteY7" fmla="*/ 767751 h 802256"/>
                <a:gd name="connsiteX8" fmla="*/ 612475 w 5262113"/>
                <a:gd name="connsiteY8" fmla="*/ 793630 h 802256"/>
                <a:gd name="connsiteX9" fmla="*/ 767751 w 5262113"/>
                <a:gd name="connsiteY9" fmla="*/ 776377 h 802256"/>
                <a:gd name="connsiteX10" fmla="*/ 793630 w 5262113"/>
                <a:gd name="connsiteY10" fmla="*/ 759124 h 802256"/>
                <a:gd name="connsiteX11" fmla="*/ 845388 w 5262113"/>
                <a:gd name="connsiteY11" fmla="*/ 707366 h 802256"/>
                <a:gd name="connsiteX12" fmla="*/ 879894 w 5262113"/>
                <a:gd name="connsiteY12" fmla="*/ 655607 h 802256"/>
                <a:gd name="connsiteX13" fmla="*/ 897147 w 5262113"/>
                <a:gd name="connsiteY13" fmla="*/ 603849 h 802256"/>
                <a:gd name="connsiteX14" fmla="*/ 948905 w 5262113"/>
                <a:gd name="connsiteY14" fmla="*/ 552090 h 802256"/>
                <a:gd name="connsiteX15" fmla="*/ 983411 w 5262113"/>
                <a:gd name="connsiteY15" fmla="*/ 483079 h 802256"/>
                <a:gd name="connsiteX16" fmla="*/ 1000664 w 5262113"/>
                <a:gd name="connsiteY16" fmla="*/ 457200 h 802256"/>
                <a:gd name="connsiteX17" fmla="*/ 1043796 w 5262113"/>
                <a:gd name="connsiteY17" fmla="*/ 379562 h 802256"/>
                <a:gd name="connsiteX18" fmla="*/ 1061049 w 5262113"/>
                <a:gd name="connsiteY18" fmla="*/ 353683 h 802256"/>
                <a:gd name="connsiteX19" fmla="*/ 1078302 w 5262113"/>
                <a:gd name="connsiteY19" fmla="*/ 284672 h 802256"/>
                <a:gd name="connsiteX20" fmla="*/ 1086928 w 5262113"/>
                <a:gd name="connsiteY20" fmla="*/ 258792 h 802256"/>
                <a:gd name="connsiteX21" fmla="*/ 1112807 w 5262113"/>
                <a:gd name="connsiteY21" fmla="*/ 232913 h 802256"/>
                <a:gd name="connsiteX22" fmla="*/ 1121434 w 5262113"/>
                <a:gd name="connsiteY22" fmla="*/ 198407 h 802256"/>
                <a:gd name="connsiteX23" fmla="*/ 1173192 w 5262113"/>
                <a:gd name="connsiteY23" fmla="*/ 138023 h 802256"/>
                <a:gd name="connsiteX24" fmla="*/ 1216324 w 5262113"/>
                <a:gd name="connsiteY24" fmla="*/ 94890 h 802256"/>
                <a:gd name="connsiteX25" fmla="*/ 1259456 w 5262113"/>
                <a:gd name="connsiteY25" fmla="*/ 43132 h 802256"/>
                <a:gd name="connsiteX26" fmla="*/ 1285335 w 5262113"/>
                <a:gd name="connsiteY26" fmla="*/ 34506 h 802256"/>
                <a:gd name="connsiteX27" fmla="*/ 1311215 w 5262113"/>
                <a:gd name="connsiteY27" fmla="*/ 17253 h 802256"/>
                <a:gd name="connsiteX28" fmla="*/ 1354347 w 5262113"/>
                <a:gd name="connsiteY28" fmla="*/ 8626 h 802256"/>
                <a:gd name="connsiteX29" fmla="*/ 1380226 w 5262113"/>
                <a:gd name="connsiteY29" fmla="*/ 0 h 802256"/>
                <a:gd name="connsiteX30" fmla="*/ 1526875 w 5262113"/>
                <a:gd name="connsiteY30" fmla="*/ 8626 h 802256"/>
                <a:gd name="connsiteX31" fmla="*/ 1552754 w 5262113"/>
                <a:gd name="connsiteY31" fmla="*/ 17253 h 802256"/>
                <a:gd name="connsiteX32" fmla="*/ 1587260 w 5262113"/>
                <a:gd name="connsiteY32" fmla="*/ 25879 h 802256"/>
                <a:gd name="connsiteX33" fmla="*/ 1768415 w 5262113"/>
                <a:gd name="connsiteY33" fmla="*/ 51758 h 802256"/>
                <a:gd name="connsiteX34" fmla="*/ 2122098 w 5262113"/>
                <a:gd name="connsiteY34" fmla="*/ 43132 h 802256"/>
                <a:gd name="connsiteX35" fmla="*/ 2173856 w 5262113"/>
                <a:gd name="connsiteY35" fmla="*/ 34506 h 802256"/>
                <a:gd name="connsiteX36" fmla="*/ 2976113 w 5262113"/>
                <a:gd name="connsiteY36" fmla="*/ 17253 h 802256"/>
                <a:gd name="connsiteX37" fmla="*/ 4718649 w 5262113"/>
                <a:gd name="connsiteY37" fmla="*/ 25879 h 802256"/>
                <a:gd name="connsiteX38" fmla="*/ 4804913 w 5262113"/>
                <a:gd name="connsiteY38" fmla="*/ 43132 h 802256"/>
                <a:gd name="connsiteX39" fmla="*/ 5262113 w 5262113"/>
                <a:gd name="connsiteY39" fmla="*/ 60385 h 80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262113" h="802256">
                  <a:moveTo>
                    <a:pt x="0" y="802256"/>
                  </a:moveTo>
                  <a:cubicBezTo>
                    <a:pt x="14377" y="799381"/>
                    <a:pt x="30018" y="800187"/>
                    <a:pt x="43132" y="793630"/>
                  </a:cubicBezTo>
                  <a:cubicBezTo>
                    <a:pt x="54044" y="788174"/>
                    <a:pt x="59639" y="775561"/>
                    <a:pt x="69011" y="767751"/>
                  </a:cubicBezTo>
                  <a:cubicBezTo>
                    <a:pt x="76976" y="761114"/>
                    <a:pt x="87141" y="757386"/>
                    <a:pt x="94890" y="750498"/>
                  </a:cubicBezTo>
                  <a:cubicBezTo>
                    <a:pt x="113126" y="734288"/>
                    <a:pt x="146649" y="698740"/>
                    <a:pt x="146649" y="698740"/>
                  </a:cubicBezTo>
                  <a:cubicBezTo>
                    <a:pt x="238664" y="701615"/>
                    <a:pt x="330784" y="702114"/>
                    <a:pt x="422694" y="707366"/>
                  </a:cubicBezTo>
                  <a:cubicBezTo>
                    <a:pt x="431772" y="707885"/>
                    <a:pt x="440295" y="712229"/>
                    <a:pt x="448573" y="715992"/>
                  </a:cubicBezTo>
                  <a:cubicBezTo>
                    <a:pt x="591967" y="781171"/>
                    <a:pt x="469940" y="725736"/>
                    <a:pt x="543464" y="767751"/>
                  </a:cubicBezTo>
                  <a:cubicBezTo>
                    <a:pt x="578550" y="787801"/>
                    <a:pt x="574735" y="784196"/>
                    <a:pt x="612475" y="793630"/>
                  </a:cubicBezTo>
                  <a:cubicBezTo>
                    <a:pt x="628651" y="792552"/>
                    <a:pt x="726587" y="796959"/>
                    <a:pt x="767751" y="776377"/>
                  </a:cubicBezTo>
                  <a:cubicBezTo>
                    <a:pt x="777024" y="771740"/>
                    <a:pt x="785881" y="766012"/>
                    <a:pt x="793630" y="759124"/>
                  </a:cubicBezTo>
                  <a:cubicBezTo>
                    <a:pt x="811866" y="742914"/>
                    <a:pt x="831854" y="727667"/>
                    <a:pt x="845388" y="707366"/>
                  </a:cubicBezTo>
                  <a:lnTo>
                    <a:pt x="879894" y="655607"/>
                  </a:lnTo>
                  <a:cubicBezTo>
                    <a:pt x="885645" y="638354"/>
                    <a:pt x="882015" y="613937"/>
                    <a:pt x="897147" y="603849"/>
                  </a:cubicBezTo>
                  <a:cubicBezTo>
                    <a:pt x="926572" y="584232"/>
                    <a:pt x="928477" y="587109"/>
                    <a:pt x="948905" y="552090"/>
                  </a:cubicBezTo>
                  <a:cubicBezTo>
                    <a:pt x="961864" y="529875"/>
                    <a:pt x="969144" y="504478"/>
                    <a:pt x="983411" y="483079"/>
                  </a:cubicBezTo>
                  <a:lnTo>
                    <a:pt x="1000664" y="457200"/>
                  </a:lnTo>
                  <a:cubicBezTo>
                    <a:pt x="1015847" y="411650"/>
                    <a:pt x="1004246" y="438886"/>
                    <a:pt x="1043796" y="379562"/>
                  </a:cubicBezTo>
                  <a:lnTo>
                    <a:pt x="1061049" y="353683"/>
                  </a:lnTo>
                  <a:cubicBezTo>
                    <a:pt x="1066800" y="330679"/>
                    <a:pt x="1070804" y="307167"/>
                    <a:pt x="1078302" y="284672"/>
                  </a:cubicBezTo>
                  <a:cubicBezTo>
                    <a:pt x="1081177" y="276045"/>
                    <a:pt x="1081884" y="266358"/>
                    <a:pt x="1086928" y="258792"/>
                  </a:cubicBezTo>
                  <a:cubicBezTo>
                    <a:pt x="1093695" y="248641"/>
                    <a:pt x="1104181" y="241539"/>
                    <a:pt x="1112807" y="232913"/>
                  </a:cubicBezTo>
                  <a:cubicBezTo>
                    <a:pt x="1115683" y="221411"/>
                    <a:pt x="1116764" y="209304"/>
                    <a:pt x="1121434" y="198407"/>
                  </a:cubicBezTo>
                  <a:cubicBezTo>
                    <a:pt x="1132752" y="171998"/>
                    <a:pt x="1154821" y="159455"/>
                    <a:pt x="1173192" y="138023"/>
                  </a:cubicBezTo>
                  <a:cubicBezTo>
                    <a:pt x="1211534" y="93291"/>
                    <a:pt x="1166480" y="128120"/>
                    <a:pt x="1216324" y="94890"/>
                  </a:cubicBezTo>
                  <a:cubicBezTo>
                    <a:pt x="1229054" y="75795"/>
                    <a:pt x="1239531" y="56415"/>
                    <a:pt x="1259456" y="43132"/>
                  </a:cubicBezTo>
                  <a:cubicBezTo>
                    <a:pt x="1267022" y="38088"/>
                    <a:pt x="1276709" y="37381"/>
                    <a:pt x="1285335" y="34506"/>
                  </a:cubicBezTo>
                  <a:cubicBezTo>
                    <a:pt x="1293962" y="28755"/>
                    <a:pt x="1301507" y="20893"/>
                    <a:pt x="1311215" y="17253"/>
                  </a:cubicBezTo>
                  <a:cubicBezTo>
                    <a:pt x="1324944" y="12105"/>
                    <a:pt x="1340123" y="12182"/>
                    <a:pt x="1354347" y="8626"/>
                  </a:cubicBezTo>
                  <a:cubicBezTo>
                    <a:pt x="1363168" y="6421"/>
                    <a:pt x="1371600" y="2875"/>
                    <a:pt x="1380226" y="0"/>
                  </a:cubicBezTo>
                  <a:cubicBezTo>
                    <a:pt x="1429109" y="2875"/>
                    <a:pt x="1478151" y="3753"/>
                    <a:pt x="1526875" y="8626"/>
                  </a:cubicBezTo>
                  <a:cubicBezTo>
                    <a:pt x="1535923" y="9531"/>
                    <a:pt x="1544011" y="14755"/>
                    <a:pt x="1552754" y="17253"/>
                  </a:cubicBezTo>
                  <a:cubicBezTo>
                    <a:pt x="1564154" y="20510"/>
                    <a:pt x="1575634" y="23554"/>
                    <a:pt x="1587260" y="25879"/>
                  </a:cubicBezTo>
                  <a:cubicBezTo>
                    <a:pt x="1634618" y="35351"/>
                    <a:pt x="1739408" y="47891"/>
                    <a:pt x="1768415" y="51758"/>
                  </a:cubicBezTo>
                  <a:lnTo>
                    <a:pt x="2122098" y="43132"/>
                  </a:lnTo>
                  <a:cubicBezTo>
                    <a:pt x="2139573" y="42388"/>
                    <a:pt x="2156373" y="35036"/>
                    <a:pt x="2173856" y="34506"/>
                  </a:cubicBezTo>
                  <a:lnTo>
                    <a:pt x="2976113" y="17253"/>
                  </a:lnTo>
                  <a:lnTo>
                    <a:pt x="4718649" y="25879"/>
                  </a:lnTo>
                  <a:cubicBezTo>
                    <a:pt x="4740640" y="26090"/>
                    <a:pt x="4781543" y="37290"/>
                    <a:pt x="4804913" y="43132"/>
                  </a:cubicBezTo>
                  <a:cubicBezTo>
                    <a:pt x="4965442" y="123397"/>
                    <a:pt x="4826559" y="60385"/>
                    <a:pt x="5262113" y="60385"/>
                  </a:cubicBezTo>
                </a:path>
              </a:pathLst>
            </a:custGeom>
            <a:ln w="762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ndara" panose="020E0502030303020204" pitchFamily="34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500996" y="4511615"/>
              <a:ext cx="5607170" cy="776377"/>
            </a:xfrm>
            <a:custGeom>
              <a:avLst/>
              <a:gdLst>
                <a:gd name="connsiteX0" fmla="*/ 0 w 5607170"/>
                <a:gd name="connsiteY0" fmla="*/ 94891 h 776377"/>
                <a:gd name="connsiteX1" fmla="*/ 138023 w 5607170"/>
                <a:gd name="connsiteY1" fmla="*/ 86264 h 776377"/>
                <a:gd name="connsiteX2" fmla="*/ 370936 w 5607170"/>
                <a:gd name="connsiteY2" fmla="*/ 69011 h 776377"/>
                <a:gd name="connsiteX3" fmla="*/ 1035170 w 5607170"/>
                <a:gd name="connsiteY3" fmla="*/ 86264 h 776377"/>
                <a:gd name="connsiteX4" fmla="*/ 1078302 w 5607170"/>
                <a:gd name="connsiteY4" fmla="*/ 94891 h 776377"/>
                <a:gd name="connsiteX5" fmla="*/ 1104181 w 5607170"/>
                <a:gd name="connsiteY5" fmla="*/ 103517 h 776377"/>
                <a:gd name="connsiteX6" fmla="*/ 1147313 w 5607170"/>
                <a:gd name="connsiteY6" fmla="*/ 112143 h 776377"/>
                <a:gd name="connsiteX7" fmla="*/ 1207698 w 5607170"/>
                <a:gd name="connsiteY7" fmla="*/ 129396 h 776377"/>
                <a:gd name="connsiteX8" fmla="*/ 1268083 w 5607170"/>
                <a:gd name="connsiteY8" fmla="*/ 172528 h 776377"/>
                <a:gd name="connsiteX9" fmla="*/ 1293962 w 5607170"/>
                <a:gd name="connsiteY9" fmla="*/ 181155 h 776377"/>
                <a:gd name="connsiteX10" fmla="*/ 1319842 w 5607170"/>
                <a:gd name="connsiteY10" fmla="*/ 198408 h 776377"/>
                <a:gd name="connsiteX11" fmla="*/ 1457864 w 5607170"/>
                <a:gd name="connsiteY11" fmla="*/ 189781 h 776377"/>
                <a:gd name="connsiteX12" fmla="*/ 1509623 w 5607170"/>
                <a:gd name="connsiteY12" fmla="*/ 155276 h 776377"/>
                <a:gd name="connsiteX13" fmla="*/ 1535502 w 5607170"/>
                <a:gd name="connsiteY13" fmla="*/ 146649 h 776377"/>
                <a:gd name="connsiteX14" fmla="*/ 1561381 w 5607170"/>
                <a:gd name="connsiteY14" fmla="*/ 129396 h 776377"/>
                <a:gd name="connsiteX15" fmla="*/ 2044461 w 5607170"/>
                <a:gd name="connsiteY15" fmla="*/ 120770 h 776377"/>
                <a:gd name="connsiteX16" fmla="*/ 2113472 w 5607170"/>
                <a:gd name="connsiteY16" fmla="*/ 112143 h 776377"/>
                <a:gd name="connsiteX17" fmla="*/ 2182483 w 5607170"/>
                <a:gd name="connsiteY17" fmla="*/ 94891 h 776377"/>
                <a:gd name="connsiteX18" fmla="*/ 2234242 w 5607170"/>
                <a:gd name="connsiteY18" fmla="*/ 86264 h 776377"/>
                <a:gd name="connsiteX19" fmla="*/ 2294627 w 5607170"/>
                <a:gd name="connsiteY19" fmla="*/ 69011 h 776377"/>
                <a:gd name="connsiteX20" fmla="*/ 2337759 w 5607170"/>
                <a:gd name="connsiteY20" fmla="*/ 60385 h 776377"/>
                <a:gd name="connsiteX21" fmla="*/ 2432649 w 5607170"/>
                <a:gd name="connsiteY21" fmla="*/ 34506 h 776377"/>
                <a:gd name="connsiteX22" fmla="*/ 2484408 w 5607170"/>
                <a:gd name="connsiteY22" fmla="*/ 25879 h 776377"/>
                <a:gd name="connsiteX23" fmla="*/ 2544793 w 5607170"/>
                <a:gd name="connsiteY23" fmla="*/ 8627 h 776377"/>
                <a:gd name="connsiteX24" fmla="*/ 2613804 w 5607170"/>
                <a:gd name="connsiteY24" fmla="*/ 0 h 776377"/>
                <a:gd name="connsiteX25" fmla="*/ 2820838 w 5607170"/>
                <a:gd name="connsiteY25" fmla="*/ 8627 h 776377"/>
                <a:gd name="connsiteX26" fmla="*/ 2855344 w 5607170"/>
                <a:gd name="connsiteY26" fmla="*/ 17253 h 776377"/>
                <a:gd name="connsiteX27" fmla="*/ 2907102 w 5607170"/>
                <a:gd name="connsiteY27" fmla="*/ 60385 h 776377"/>
                <a:gd name="connsiteX28" fmla="*/ 2924355 w 5607170"/>
                <a:gd name="connsiteY28" fmla="*/ 129396 h 776377"/>
                <a:gd name="connsiteX29" fmla="*/ 2941608 w 5607170"/>
                <a:gd name="connsiteY29" fmla="*/ 198408 h 776377"/>
                <a:gd name="connsiteX30" fmla="*/ 2967487 w 5607170"/>
                <a:gd name="connsiteY30" fmla="*/ 284672 h 776377"/>
                <a:gd name="connsiteX31" fmla="*/ 2976113 w 5607170"/>
                <a:gd name="connsiteY31" fmla="*/ 310551 h 776377"/>
                <a:gd name="connsiteX32" fmla="*/ 2993366 w 5607170"/>
                <a:gd name="connsiteY32" fmla="*/ 474453 h 776377"/>
                <a:gd name="connsiteX33" fmla="*/ 3010619 w 5607170"/>
                <a:gd name="connsiteY33" fmla="*/ 500332 h 776377"/>
                <a:gd name="connsiteX34" fmla="*/ 3036498 w 5607170"/>
                <a:gd name="connsiteY34" fmla="*/ 517585 h 776377"/>
                <a:gd name="connsiteX35" fmla="*/ 3191774 w 5607170"/>
                <a:gd name="connsiteY35" fmla="*/ 508959 h 776377"/>
                <a:gd name="connsiteX36" fmla="*/ 3260785 w 5607170"/>
                <a:gd name="connsiteY36" fmla="*/ 500332 h 776377"/>
                <a:gd name="connsiteX37" fmla="*/ 3347049 w 5607170"/>
                <a:gd name="connsiteY37" fmla="*/ 491706 h 776377"/>
                <a:gd name="connsiteX38" fmla="*/ 3450566 w 5607170"/>
                <a:gd name="connsiteY38" fmla="*/ 500332 h 776377"/>
                <a:gd name="connsiteX39" fmla="*/ 3493698 w 5607170"/>
                <a:gd name="connsiteY39" fmla="*/ 552091 h 776377"/>
                <a:gd name="connsiteX40" fmla="*/ 3528204 w 5607170"/>
                <a:gd name="connsiteY40" fmla="*/ 560717 h 776377"/>
                <a:gd name="connsiteX41" fmla="*/ 3605842 w 5607170"/>
                <a:gd name="connsiteY41" fmla="*/ 603849 h 776377"/>
                <a:gd name="connsiteX42" fmla="*/ 3631721 w 5607170"/>
                <a:gd name="connsiteY42" fmla="*/ 621102 h 776377"/>
                <a:gd name="connsiteX43" fmla="*/ 3726612 w 5607170"/>
                <a:gd name="connsiteY43" fmla="*/ 638355 h 776377"/>
                <a:gd name="connsiteX44" fmla="*/ 3864634 w 5607170"/>
                <a:gd name="connsiteY44" fmla="*/ 629728 h 776377"/>
                <a:gd name="connsiteX45" fmla="*/ 3907766 w 5607170"/>
                <a:gd name="connsiteY45" fmla="*/ 603849 h 776377"/>
                <a:gd name="connsiteX46" fmla="*/ 4080295 w 5607170"/>
                <a:gd name="connsiteY46" fmla="*/ 612476 h 776377"/>
                <a:gd name="connsiteX47" fmla="*/ 4123427 w 5607170"/>
                <a:gd name="connsiteY47" fmla="*/ 621102 h 776377"/>
                <a:gd name="connsiteX48" fmla="*/ 4175185 w 5607170"/>
                <a:gd name="connsiteY48" fmla="*/ 655608 h 776377"/>
                <a:gd name="connsiteX49" fmla="*/ 4209691 w 5607170"/>
                <a:gd name="connsiteY49" fmla="*/ 664234 h 776377"/>
                <a:gd name="connsiteX50" fmla="*/ 4235570 w 5607170"/>
                <a:gd name="connsiteY50" fmla="*/ 672860 h 776377"/>
                <a:gd name="connsiteX51" fmla="*/ 4287329 w 5607170"/>
                <a:gd name="connsiteY51" fmla="*/ 681487 h 776377"/>
                <a:gd name="connsiteX52" fmla="*/ 4373593 w 5607170"/>
                <a:gd name="connsiteY52" fmla="*/ 698740 h 776377"/>
                <a:gd name="connsiteX53" fmla="*/ 4572000 w 5607170"/>
                <a:gd name="connsiteY53" fmla="*/ 707366 h 776377"/>
                <a:gd name="connsiteX54" fmla="*/ 4701396 w 5607170"/>
                <a:gd name="connsiteY54" fmla="*/ 715993 h 776377"/>
                <a:gd name="connsiteX55" fmla="*/ 4735902 w 5607170"/>
                <a:gd name="connsiteY55" fmla="*/ 724619 h 776377"/>
                <a:gd name="connsiteX56" fmla="*/ 4796287 w 5607170"/>
                <a:gd name="connsiteY56" fmla="*/ 767751 h 776377"/>
                <a:gd name="connsiteX57" fmla="*/ 4830793 w 5607170"/>
                <a:gd name="connsiteY57" fmla="*/ 776377 h 776377"/>
                <a:gd name="connsiteX58" fmla="*/ 5374257 w 5607170"/>
                <a:gd name="connsiteY58" fmla="*/ 767751 h 776377"/>
                <a:gd name="connsiteX59" fmla="*/ 5400136 w 5607170"/>
                <a:gd name="connsiteY59" fmla="*/ 759125 h 776377"/>
                <a:gd name="connsiteX60" fmla="*/ 5443268 w 5607170"/>
                <a:gd name="connsiteY60" fmla="*/ 750498 h 776377"/>
                <a:gd name="connsiteX61" fmla="*/ 5469147 w 5607170"/>
                <a:gd name="connsiteY61" fmla="*/ 741872 h 776377"/>
                <a:gd name="connsiteX62" fmla="*/ 5607170 w 5607170"/>
                <a:gd name="connsiteY62" fmla="*/ 724619 h 776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607170" h="776377">
                  <a:moveTo>
                    <a:pt x="0" y="94891"/>
                  </a:moveTo>
                  <a:lnTo>
                    <a:pt x="138023" y="86264"/>
                  </a:lnTo>
                  <a:cubicBezTo>
                    <a:pt x="348003" y="74914"/>
                    <a:pt x="256262" y="88125"/>
                    <a:pt x="370936" y="69011"/>
                  </a:cubicBezTo>
                  <a:lnTo>
                    <a:pt x="1035170" y="86264"/>
                  </a:lnTo>
                  <a:cubicBezTo>
                    <a:pt x="1049822" y="86800"/>
                    <a:pt x="1064078" y="91335"/>
                    <a:pt x="1078302" y="94891"/>
                  </a:cubicBezTo>
                  <a:cubicBezTo>
                    <a:pt x="1087123" y="97096"/>
                    <a:pt x="1095360" y="101312"/>
                    <a:pt x="1104181" y="103517"/>
                  </a:cubicBezTo>
                  <a:cubicBezTo>
                    <a:pt x="1118405" y="107073"/>
                    <a:pt x="1133000" y="108962"/>
                    <a:pt x="1147313" y="112143"/>
                  </a:cubicBezTo>
                  <a:cubicBezTo>
                    <a:pt x="1162460" y="115509"/>
                    <a:pt x="1192184" y="122747"/>
                    <a:pt x="1207698" y="129396"/>
                  </a:cubicBezTo>
                  <a:cubicBezTo>
                    <a:pt x="1291095" y="165137"/>
                    <a:pt x="1197081" y="125192"/>
                    <a:pt x="1268083" y="172528"/>
                  </a:cubicBezTo>
                  <a:cubicBezTo>
                    <a:pt x="1275649" y="177572"/>
                    <a:pt x="1285829" y="177088"/>
                    <a:pt x="1293962" y="181155"/>
                  </a:cubicBezTo>
                  <a:cubicBezTo>
                    <a:pt x="1303235" y="185792"/>
                    <a:pt x="1311215" y="192657"/>
                    <a:pt x="1319842" y="198408"/>
                  </a:cubicBezTo>
                  <a:cubicBezTo>
                    <a:pt x="1365849" y="195532"/>
                    <a:pt x="1412913" y="199997"/>
                    <a:pt x="1457864" y="189781"/>
                  </a:cubicBezTo>
                  <a:cubicBezTo>
                    <a:pt x="1478084" y="185186"/>
                    <a:pt x="1489952" y="161834"/>
                    <a:pt x="1509623" y="155276"/>
                  </a:cubicBezTo>
                  <a:cubicBezTo>
                    <a:pt x="1518249" y="152400"/>
                    <a:pt x="1527369" y="150716"/>
                    <a:pt x="1535502" y="146649"/>
                  </a:cubicBezTo>
                  <a:cubicBezTo>
                    <a:pt x="1544775" y="142012"/>
                    <a:pt x="1551027" y="129922"/>
                    <a:pt x="1561381" y="129396"/>
                  </a:cubicBezTo>
                  <a:cubicBezTo>
                    <a:pt x="1722226" y="121218"/>
                    <a:pt x="1883434" y="123645"/>
                    <a:pt x="2044461" y="120770"/>
                  </a:cubicBezTo>
                  <a:cubicBezTo>
                    <a:pt x="2067465" y="117894"/>
                    <a:pt x="2090686" y="116415"/>
                    <a:pt x="2113472" y="112143"/>
                  </a:cubicBezTo>
                  <a:cubicBezTo>
                    <a:pt x="2136777" y="107773"/>
                    <a:pt x="2159298" y="99859"/>
                    <a:pt x="2182483" y="94891"/>
                  </a:cubicBezTo>
                  <a:cubicBezTo>
                    <a:pt x="2199586" y="91226"/>
                    <a:pt x="2217091" y="89694"/>
                    <a:pt x="2234242" y="86264"/>
                  </a:cubicBezTo>
                  <a:cubicBezTo>
                    <a:pt x="2314940" y="70124"/>
                    <a:pt x="2228836" y="85459"/>
                    <a:pt x="2294627" y="69011"/>
                  </a:cubicBezTo>
                  <a:cubicBezTo>
                    <a:pt x="2308851" y="65455"/>
                    <a:pt x="2323382" y="63260"/>
                    <a:pt x="2337759" y="60385"/>
                  </a:cubicBezTo>
                  <a:cubicBezTo>
                    <a:pt x="2384136" y="29466"/>
                    <a:pt x="2350646" y="46221"/>
                    <a:pt x="2432649" y="34506"/>
                  </a:cubicBezTo>
                  <a:cubicBezTo>
                    <a:pt x="2449964" y="32032"/>
                    <a:pt x="2467334" y="29673"/>
                    <a:pt x="2484408" y="25879"/>
                  </a:cubicBezTo>
                  <a:cubicBezTo>
                    <a:pt x="2545943" y="12204"/>
                    <a:pt x="2469640" y="21153"/>
                    <a:pt x="2544793" y="8627"/>
                  </a:cubicBezTo>
                  <a:cubicBezTo>
                    <a:pt x="2567660" y="4816"/>
                    <a:pt x="2590800" y="2876"/>
                    <a:pt x="2613804" y="0"/>
                  </a:cubicBezTo>
                  <a:cubicBezTo>
                    <a:pt x="2682815" y="2876"/>
                    <a:pt x="2751942" y="3706"/>
                    <a:pt x="2820838" y="8627"/>
                  </a:cubicBezTo>
                  <a:cubicBezTo>
                    <a:pt x="2832664" y="9472"/>
                    <a:pt x="2844447" y="12583"/>
                    <a:pt x="2855344" y="17253"/>
                  </a:cubicBezTo>
                  <a:cubicBezTo>
                    <a:pt x="2876360" y="26260"/>
                    <a:pt x="2891558" y="44841"/>
                    <a:pt x="2907102" y="60385"/>
                  </a:cubicBezTo>
                  <a:cubicBezTo>
                    <a:pt x="2923594" y="109856"/>
                    <a:pt x="2908741" y="61734"/>
                    <a:pt x="2924355" y="129396"/>
                  </a:cubicBezTo>
                  <a:cubicBezTo>
                    <a:pt x="2929687" y="152501"/>
                    <a:pt x="2936958" y="175156"/>
                    <a:pt x="2941608" y="198408"/>
                  </a:cubicBezTo>
                  <a:cubicBezTo>
                    <a:pt x="2957468" y="277708"/>
                    <a:pt x="2936014" y="237464"/>
                    <a:pt x="2967487" y="284672"/>
                  </a:cubicBezTo>
                  <a:cubicBezTo>
                    <a:pt x="2970362" y="293298"/>
                    <a:pt x="2975161" y="301508"/>
                    <a:pt x="2976113" y="310551"/>
                  </a:cubicBezTo>
                  <a:cubicBezTo>
                    <a:pt x="2977589" y="324570"/>
                    <a:pt x="2971686" y="431092"/>
                    <a:pt x="2993366" y="474453"/>
                  </a:cubicBezTo>
                  <a:cubicBezTo>
                    <a:pt x="2998003" y="483726"/>
                    <a:pt x="3003288" y="493001"/>
                    <a:pt x="3010619" y="500332"/>
                  </a:cubicBezTo>
                  <a:cubicBezTo>
                    <a:pt x="3017950" y="507663"/>
                    <a:pt x="3027872" y="511834"/>
                    <a:pt x="3036498" y="517585"/>
                  </a:cubicBezTo>
                  <a:cubicBezTo>
                    <a:pt x="3088257" y="514710"/>
                    <a:pt x="3140088" y="512935"/>
                    <a:pt x="3191774" y="508959"/>
                  </a:cubicBezTo>
                  <a:cubicBezTo>
                    <a:pt x="3214888" y="507181"/>
                    <a:pt x="3237744" y="502892"/>
                    <a:pt x="3260785" y="500332"/>
                  </a:cubicBezTo>
                  <a:cubicBezTo>
                    <a:pt x="3289506" y="497141"/>
                    <a:pt x="3318294" y="494581"/>
                    <a:pt x="3347049" y="491706"/>
                  </a:cubicBezTo>
                  <a:cubicBezTo>
                    <a:pt x="3381555" y="494581"/>
                    <a:pt x="3416613" y="493542"/>
                    <a:pt x="3450566" y="500332"/>
                  </a:cubicBezTo>
                  <a:cubicBezTo>
                    <a:pt x="3492704" y="508760"/>
                    <a:pt x="3464915" y="528105"/>
                    <a:pt x="3493698" y="552091"/>
                  </a:cubicBezTo>
                  <a:cubicBezTo>
                    <a:pt x="3502806" y="559681"/>
                    <a:pt x="3516702" y="557842"/>
                    <a:pt x="3528204" y="560717"/>
                  </a:cubicBezTo>
                  <a:cubicBezTo>
                    <a:pt x="3587528" y="600267"/>
                    <a:pt x="3560291" y="588666"/>
                    <a:pt x="3605842" y="603849"/>
                  </a:cubicBezTo>
                  <a:cubicBezTo>
                    <a:pt x="3614468" y="609600"/>
                    <a:pt x="3622192" y="617018"/>
                    <a:pt x="3631721" y="621102"/>
                  </a:cubicBezTo>
                  <a:cubicBezTo>
                    <a:pt x="3652054" y="629816"/>
                    <a:pt x="3712625" y="636357"/>
                    <a:pt x="3726612" y="638355"/>
                  </a:cubicBezTo>
                  <a:cubicBezTo>
                    <a:pt x="3772619" y="635479"/>
                    <a:pt x="3819351" y="638353"/>
                    <a:pt x="3864634" y="629728"/>
                  </a:cubicBezTo>
                  <a:cubicBezTo>
                    <a:pt x="3881105" y="626591"/>
                    <a:pt x="3891053" y="605186"/>
                    <a:pt x="3907766" y="603849"/>
                  </a:cubicBezTo>
                  <a:cubicBezTo>
                    <a:pt x="3965164" y="599257"/>
                    <a:pt x="4022785" y="609600"/>
                    <a:pt x="4080295" y="612476"/>
                  </a:cubicBezTo>
                  <a:cubicBezTo>
                    <a:pt x="4094672" y="615351"/>
                    <a:pt x="4110079" y="615035"/>
                    <a:pt x="4123427" y="621102"/>
                  </a:cubicBezTo>
                  <a:cubicBezTo>
                    <a:pt x="4142304" y="629682"/>
                    <a:pt x="4155069" y="650579"/>
                    <a:pt x="4175185" y="655608"/>
                  </a:cubicBezTo>
                  <a:cubicBezTo>
                    <a:pt x="4186687" y="658483"/>
                    <a:pt x="4198291" y="660977"/>
                    <a:pt x="4209691" y="664234"/>
                  </a:cubicBezTo>
                  <a:cubicBezTo>
                    <a:pt x="4218434" y="666732"/>
                    <a:pt x="4226694" y="670887"/>
                    <a:pt x="4235570" y="672860"/>
                  </a:cubicBezTo>
                  <a:cubicBezTo>
                    <a:pt x="4252644" y="676654"/>
                    <a:pt x="4270138" y="678264"/>
                    <a:pt x="4287329" y="681487"/>
                  </a:cubicBezTo>
                  <a:cubicBezTo>
                    <a:pt x="4316151" y="686891"/>
                    <a:pt x="4344389" y="696085"/>
                    <a:pt x="4373593" y="698740"/>
                  </a:cubicBezTo>
                  <a:cubicBezTo>
                    <a:pt x="4439519" y="704733"/>
                    <a:pt x="4505893" y="703887"/>
                    <a:pt x="4572000" y="707366"/>
                  </a:cubicBezTo>
                  <a:cubicBezTo>
                    <a:pt x="4615168" y="709638"/>
                    <a:pt x="4658264" y="713117"/>
                    <a:pt x="4701396" y="715993"/>
                  </a:cubicBezTo>
                  <a:cubicBezTo>
                    <a:pt x="4712898" y="718868"/>
                    <a:pt x="4725298" y="719317"/>
                    <a:pt x="4735902" y="724619"/>
                  </a:cubicBezTo>
                  <a:cubicBezTo>
                    <a:pt x="4753562" y="733449"/>
                    <a:pt x="4776574" y="759303"/>
                    <a:pt x="4796287" y="767751"/>
                  </a:cubicBezTo>
                  <a:cubicBezTo>
                    <a:pt x="4807184" y="772421"/>
                    <a:pt x="4819291" y="773502"/>
                    <a:pt x="4830793" y="776377"/>
                  </a:cubicBezTo>
                  <a:lnTo>
                    <a:pt x="5374257" y="767751"/>
                  </a:lnTo>
                  <a:cubicBezTo>
                    <a:pt x="5383346" y="767476"/>
                    <a:pt x="5391315" y="761330"/>
                    <a:pt x="5400136" y="759125"/>
                  </a:cubicBezTo>
                  <a:cubicBezTo>
                    <a:pt x="5414360" y="755569"/>
                    <a:pt x="5429044" y="754054"/>
                    <a:pt x="5443268" y="750498"/>
                  </a:cubicBezTo>
                  <a:cubicBezTo>
                    <a:pt x="5452089" y="748293"/>
                    <a:pt x="5460287" y="743917"/>
                    <a:pt x="5469147" y="741872"/>
                  </a:cubicBezTo>
                  <a:cubicBezTo>
                    <a:pt x="5558573" y="721235"/>
                    <a:pt x="5534181" y="724619"/>
                    <a:pt x="5607170" y="724619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ndara" panose="020E0502030303020204" pitchFamily="34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500995" y="4416723"/>
              <a:ext cx="5581292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509623" y="4843335"/>
              <a:ext cx="5581292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603068" y="4220295"/>
                  <a:ext cx="910974" cy="2465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mr-IN" sz="1600" i="1" dirty="0"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0</m:t>
                        </m:r>
                        <m:r>
                          <a:rPr lang="mr-IN" sz="1600" i="1" dirty="0"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.</m:t>
                        </m:r>
                        <m:r>
                          <a:rPr lang="mr-IN" sz="1600" i="1" dirty="0"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6</m:t>
                        </m:r>
                      </m:oMath>
                    </m:oMathPara>
                  </a14:m>
                  <a:endParaRPr lang="en-US" sz="16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068" y="4220295"/>
                  <a:ext cx="910974" cy="24650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595697" y="4657527"/>
                  <a:ext cx="910974" cy="2465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mr-IN" sz="1600" i="1" dirty="0"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0</m:t>
                        </m:r>
                        <m:r>
                          <a:rPr lang="mr-IN" sz="1600" i="1" dirty="0"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.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4</m:t>
                        </m:r>
                      </m:oMath>
                    </m:oMathPara>
                  </a14:m>
                  <a:endParaRPr lang="en-US" sz="1600" dirty="0"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697" y="4657527"/>
                  <a:ext cx="910974" cy="24650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/>
            <p:cNvCxnSpPr/>
            <p:nvPr/>
          </p:nvCxnSpPr>
          <p:spPr>
            <a:xfrm>
              <a:off x="2606465" y="4399023"/>
              <a:ext cx="0" cy="1155916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471238" y="4913706"/>
              <a:ext cx="0" cy="642637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606464" y="5478864"/>
              <a:ext cx="1853121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2852500" y="5431059"/>
                  <a:ext cx="1269523" cy="2465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𝑡</m:t>
                        </m:r>
                        <m:r>
                          <a:rPr lang="en-US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≤</m:t>
                        </m:r>
                        <m:r>
                          <a:rPr lang="en-US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1</m:t>
                        </m:r>
                      </m:oMath>
                    </m:oMathPara>
                  </a14:m>
                  <a:endParaRPr lang="en-US" sz="1600" dirty="0">
                    <a:solidFill>
                      <a:srgbClr val="FF0000"/>
                    </a:solidFill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2500" y="5431059"/>
                  <a:ext cx="1269523" cy="24650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6782528" y="3962102"/>
                  <a:ext cx="1511151" cy="2913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dirty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</m:ctrlPr>
                          </m:sSubPr>
                          <m:e>
                            <m:r>
                              <a:rPr lang="mr-IN" sz="2000" b="1" i="1" dirty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000" b="1" i="1" dirty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000" b="1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(</m:t>
                        </m:r>
                        <m:r>
                          <a:rPr lang="en-US" sz="2000" b="1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𝒕</m:t>
                        </m:r>
                        <m:r>
                          <a:rPr lang="en-US" sz="2000" b="1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>
                    <a:solidFill>
                      <a:schemeClr val="accent3">
                        <a:lumMod val="50000"/>
                      </a:schemeClr>
                    </a:solidFill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2528" y="3962102"/>
                  <a:ext cx="1511151" cy="291326"/>
                </a:xfrm>
                <a:prstGeom prst="rect">
                  <a:avLst/>
                </a:prstGeom>
                <a:blipFill>
                  <a:blip r:embed="rId7"/>
                  <a:stretch>
                    <a:fillRect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7064850" y="4929444"/>
                  <a:ext cx="1511151" cy="2913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</m:ctrlPr>
                          </m:sSubPr>
                          <m:e>
                            <m:r>
                              <a:rPr lang="mr-IN" sz="2000" b="1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000" b="1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ndara" charset="0"/>
                                <a:cs typeface="Candara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(</m:t>
                        </m:r>
                        <m:r>
                          <a:rPr lang="en-US" sz="2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𝒕</m:t>
                        </m:r>
                        <m:r>
                          <a:rPr lang="en-US" sz="2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>
                    <a:solidFill>
                      <a:srgbClr val="002060"/>
                    </a:solidFill>
                    <a:latin typeface="Candara" panose="020E0502030303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4850" y="4929444"/>
                  <a:ext cx="1511151" cy="291326"/>
                </a:xfrm>
                <a:prstGeom prst="rect">
                  <a:avLst/>
                </a:prstGeom>
                <a:blipFill>
                  <a:blip r:embed="rId8"/>
                  <a:stretch>
                    <a:fillRect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1798784" y="1043044"/>
            <a:ext cx="8993908" cy="136995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8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400" kern="1200">
                <a:solidFill>
                  <a:srgbClr val="002060"/>
                </a:solidFill>
                <a:latin typeface="Candara" pitchFamily="34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400" kern="1200">
                <a:solidFill>
                  <a:srgbClr val="006600"/>
                </a:solidFill>
                <a:latin typeface="Candara" pitchFamily="34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Some timing constraints express timing between instantaneous events.</a:t>
            </a:r>
          </a:p>
          <a:p>
            <a:r>
              <a:rPr lang="en-US" sz="2400" dirty="0"/>
              <a:t>Expressing events in STL are often convoluted and esoteric.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642582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</TotalTime>
  <Words>2433</Words>
  <Application>Microsoft Office PowerPoint</Application>
  <PresentationFormat>Widescreen</PresentationFormat>
  <Paragraphs>517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Bookman Old Style</vt:lpstr>
      <vt:lpstr>Cambria Math</vt:lpstr>
      <vt:lpstr>Candara</vt:lpstr>
      <vt:lpstr>Century Gothic</vt:lpstr>
      <vt:lpstr>Courier New</vt:lpstr>
      <vt:lpstr>Mangal</vt:lpstr>
      <vt:lpstr>Tahoma</vt:lpstr>
      <vt:lpstr>Times New Roman</vt:lpstr>
      <vt:lpstr>Wingdings</vt:lpstr>
      <vt:lpstr>Wingdings 3</vt:lpstr>
      <vt:lpstr>Wisp</vt:lpstr>
      <vt:lpstr>TMA: An Efficient Timestamp-Based Monitoring Approach to Test Timing Constraints of Cyber-Physical Systems</vt:lpstr>
      <vt:lpstr>Timing is fundamental to CPS</vt:lpstr>
      <vt:lpstr>Implementing the Timing Monitoring</vt:lpstr>
      <vt:lpstr>Implementing the Timing Monitoring on FPGA</vt:lpstr>
      <vt:lpstr>Monitoring Flying Paster Application</vt:lpstr>
      <vt:lpstr>Testing Device Specifications</vt:lpstr>
      <vt:lpstr>TMA </vt:lpstr>
      <vt:lpstr>Expressing Timing Requirement in CPS (Previous Works)</vt:lpstr>
      <vt:lpstr>Even-based Timing Constraints in Previous Works</vt:lpstr>
      <vt:lpstr>Existing Monitoring Approaches Vs TMA</vt:lpstr>
      <vt:lpstr>Existing Monitoring Approaches Vs TMA</vt:lpstr>
      <vt:lpstr>PowerPoint Presentation</vt:lpstr>
      <vt:lpstr>Implementing Monitoring Tool on FPGA</vt:lpstr>
      <vt:lpstr>How to Add Calculated Timestamps to the Result</vt:lpstr>
      <vt:lpstr>TTL as Logic to Monitor</vt:lpstr>
      <vt:lpstr>Implementation Logic Operators Using Timestamp</vt:lpstr>
      <vt:lpstr>Memory Requirement on FPGA for Globally</vt:lpstr>
      <vt:lpstr>TMA Tool</vt:lpstr>
      <vt:lpstr>Conclusion</vt:lpstr>
      <vt:lpstr>Questions</vt:lpstr>
      <vt:lpstr>Backup</vt:lpstr>
      <vt:lpstr>Timestamp Temporal Logic (TTL)</vt:lpstr>
      <vt:lpstr>Testing Low Variability Signals</vt:lpstr>
      <vt:lpstr>PowerPoint Presentation</vt:lpstr>
      <vt:lpstr>Flying Paster Application as a Testbed</vt:lpstr>
      <vt:lpstr>Implementation TTL Timing Constraints</vt:lpstr>
      <vt:lpstr>Existing Monitoring Approaches</vt:lpstr>
      <vt:lpstr>Globally and Eventually Algorithms</vt:lpstr>
      <vt:lpstr>Until Algorithm</vt:lpstr>
    </vt:vector>
  </TitlesOfParts>
  <Company>Arizona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Mohammadreza Mehrabian (Student)</dc:creator>
  <cp:lastModifiedBy>Mohammadreza Mehrabian (Student)</cp:lastModifiedBy>
  <cp:revision>58</cp:revision>
  <dcterms:created xsi:type="dcterms:W3CDTF">2018-06-13T05:59:29Z</dcterms:created>
  <dcterms:modified xsi:type="dcterms:W3CDTF">2018-06-25T07:42:20Z</dcterms:modified>
</cp:coreProperties>
</file>