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7" r:id="rId1"/>
  </p:sldMasterIdLst>
  <p:notesMasterIdLst>
    <p:notesMasterId r:id="rId13"/>
  </p:notesMasterIdLst>
  <p:sldIdLst>
    <p:sldId id="256" r:id="rId2"/>
    <p:sldId id="338" r:id="rId3"/>
    <p:sldId id="340" r:id="rId4"/>
    <p:sldId id="337" r:id="rId5"/>
    <p:sldId id="327" r:id="rId6"/>
    <p:sldId id="328" r:id="rId7"/>
    <p:sldId id="341" r:id="rId8"/>
    <p:sldId id="332" r:id="rId9"/>
    <p:sldId id="342" r:id="rId10"/>
    <p:sldId id="334" r:id="rId11"/>
    <p:sldId id="324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99CCFF"/>
    <a:srgbClr val="000099"/>
    <a:srgbClr val="DDDDDD"/>
    <a:srgbClr val="CCFFFF"/>
    <a:srgbClr val="99FF99"/>
    <a:srgbClr val="CCFF99"/>
    <a:srgbClr val="B2B2B2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3" autoAdjust="0"/>
    <p:restoredTop sz="97373" autoAdjust="0"/>
  </p:normalViewPr>
  <p:slideViewPr>
    <p:cSldViewPr>
      <p:cViewPr varScale="1">
        <p:scale>
          <a:sx n="111" d="100"/>
          <a:sy n="111" d="100"/>
        </p:scale>
        <p:origin x="-184" y="-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4380"/>
    </p:cViewPr>
  </p:sorterViewPr>
  <p:notesViewPr>
    <p:cSldViewPr>
      <p:cViewPr>
        <p:scale>
          <a:sx n="100" d="100"/>
          <a:sy n="100" d="100"/>
        </p:scale>
        <p:origin x="-774" y="212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file:///C:\Users\Jing%20Lu\Documents\My%20Dropbox\Jing_2013_spring\DAC%20presentation\results.xlsx" TargetMode="External"/><Relationship Id="rId3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ing%20Lu\Documents\My%20Dropbox\Jing_2013_spring\DAC%20presentation\results.xlsx" TargetMode="External"/><Relationship Id="rId2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76295031705108"/>
          <c:y val="0.0317535820721874"/>
          <c:w val="0.823704968294893"/>
          <c:h val="0.6747081982399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Paper!$B$29</c:f>
              <c:strCache>
                <c:ptCount val="1"/>
                <c:pt idx="0">
                  <c:v>SSDM</c:v>
                </c:pt>
              </c:strCache>
            </c:strRef>
          </c:tx>
          <c:invertIfNegative val="0"/>
          <c:cat>
            <c:strRef>
              <c:f>Paper!$C$28:$K$28</c:f>
              <c:strCache>
                <c:ptCount val="9"/>
                <c:pt idx="0">
                  <c:v>BasicMath</c:v>
                </c:pt>
                <c:pt idx="1">
                  <c:v>Dijkstra</c:v>
                </c:pt>
                <c:pt idx="2">
                  <c:v>FFT</c:v>
                </c:pt>
                <c:pt idx="3">
                  <c:v>FFT_inverse</c:v>
                </c:pt>
                <c:pt idx="4">
                  <c:v>SHA</c:v>
                </c:pt>
                <c:pt idx="5">
                  <c:v>String_Search</c:v>
                </c:pt>
                <c:pt idx="6">
                  <c:v>Susan_Edges</c:v>
                </c:pt>
                <c:pt idx="7">
                  <c:v>Susan_Smoothing</c:v>
                </c:pt>
                <c:pt idx="8">
                  <c:v>Average</c:v>
                </c:pt>
              </c:strCache>
            </c:strRef>
          </c:cat>
          <c:val>
            <c:numRef>
              <c:f>Paper!$C$29:$K$29</c:f>
              <c:numCache>
                <c:formatCode>General</c:formatCode>
                <c:ptCount val="9"/>
                <c:pt idx="0">
                  <c:v>0.0</c:v>
                </c:pt>
                <c:pt idx="1">
                  <c:v>0.00897225609147297</c:v>
                </c:pt>
                <c:pt idx="2">
                  <c:v>0.0010278807419116</c:v>
                </c:pt>
                <c:pt idx="3">
                  <c:v>0.00126703362616184</c:v>
                </c:pt>
                <c:pt idx="4">
                  <c:v>0.0204322033610651</c:v>
                </c:pt>
                <c:pt idx="5">
                  <c:v>0.0300695481632802</c:v>
                </c:pt>
                <c:pt idx="6">
                  <c:v>0.000947614572789013</c:v>
                </c:pt>
                <c:pt idx="7">
                  <c:v>0.00247733974711217</c:v>
                </c:pt>
                <c:pt idx="8">
                  <c:v>0.0081492345379741</c:v>
                </c:pt>
              </c:numCache>
            </c:numRef>
          </c:val>
        </c:ser>
        <c:ser>
          <c:idx val="1"/>
          <c:order val="1"/>
          <c:tx>
            <c:strRef>
              <c:f>Paper!$B$30</c:f>
              <c:strCache>
                <c:ptCount val="1"/>
                <c:pt idx="0">
                  <c:v>CSM</c:v>
                </c:pt>
              </c:strCache>
            </c:strRef>
          </c:tx>
          <c:invertIfNegative val="0"/>
          <c:cat>
            <c:strRef>
              <c:f>Paper!$C$28:$K$28</c:f>
              <c:strCache>
                <c:ptCount val="9"/>
                <c:pt idx="0">
                  <c:v>BasicMath</c:v>
                </c:pt>
                <c:pt idx="1">
                  <c:v>Dijkstra</c:v>
                </c:pt>
                <c:pt idx="2">
                  <c:v>FFT</c:v>
                </c:pt>
                <c:pt idx="3">
                  <c:v>FFT_inverse</c:v>
                </c:pt>
                <c:pt idx="4">
                  <c:v>SHA</c:v>
                </c:pt>
                <c:pt idx="5">
                  <c:v>String_Search</c:v>
                </c:pt>
                <c:pt idx="6">
                  <c:v>Susan_Edges</c:v>
                </c:pt>
                <c:pt idx="7">
                  <c:v>Susan_Smoothing</c:v>
                </c:pt>
                <c:pt idx="8">
                  <c:v>Average</c:v>
                </c:pt>
              </c:strCache>
            </c:strRef>
          </c:cat>
          <c:val>
            <c:numRef>
              <c:f>Paper!$C$30:$K$30</c:f>
              <c:numCache>
                <c:formatCode>General</c:formatCode>
                <c:ptCount val="9"/>
                <c:pt idx="0">
                  <c:v>0.0999929230686169</c:v>
                </c:pt>
                <c:pt idx="1">
                  <c:v>0.189684034093709</c:v>
                </c:pt>
                <c:pt idx="2">
                  <c:v>0.133062731297799</c:v>
                </c:pt>
                <c:pt idx="3">
                  <c:v>0.137217819215883</c:v>
                </c:pt>
                <c:pt idx="4">
                  <c:v>0.134916675944338</c:v>
                </c:pt>
                <c:pt idx="5">
                  <c:v>0.105251953991125</c:v>
                </c:pt>
                <c:pt idx="6">
                  <c:v>0.077340986441784</c:v>
                </c:pt>
                <c:pt idx="7">
                  <c:v>0.0281246795889947</c:v>
                </c:pt>
                <c:pt idx="8">
                  <c:v>0.113198975455281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9516344"/>
        <c:axId val="2099519656"/>
      </c:barChart>
      <c:catAx>
        <c:axId val="209951634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2099519656"/>
        <c:crosses val="autoZero"/>
        <c:auto val="1"/>
        <c:lblAlgn val="ctr"/>
        <c:lblOffset val="100"/>
        <c:noMultiLvlLbl val="0"/>
      </c:catAx>
      <c:valAx>
        <c:axId val="2099519656"/>
        <c:scaling>
          <c:orientation val="minMax"/>
        </c:scaling>
        <c:delete val="0"/>
        <c:axPos val="l"/>
        <c:majorGridlines/>
        <c:numFmt formatCode="0.00%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20995163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9644403423931"/>
          <c:y val="0.0440497143739385"/>
          <c:w val="0.309933614067472"/>
          <c:h val="0.0452634321445114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448284242248"/>
          <c:y val="0.0290933466716959"/>
          <c:w val="0.861542845338777"/>
          <c:h val="0.6511478184792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Paper!$B$41</c:f>
              <c:strCache>
                <c:ptCount val="1"/>
                <c:pt idx="0">
                  <c:v>ILP</c:v>
                </c:pt>
              </c:strCache>
            </c:strRef>
          </c:tx>
          <c:invertIfNegative val="0"/>
          <c:cat>
            <c:strRef>
              <c:f>Paper!$C$40:$K$40</c:f>
              <c:strCache>
                <c:ptCount val="9"/>
                <c:pt idx="0">
                  <c:v>BasicMath</c:v>
                </c:pt>
                <c:pt idx="1">
                  <c:v>Dijkstra</c:v>
                </c:pt>
                <c:pt idx="2">
                  <c:v>FFT</c:v>
                </c:pt>
                <c:pt idx="3">
                  <c:v>FFT_inverse</c:v>
                </c:pt>
                <c:pt idx="4">
                  <c:v>SHA</c:v>
                </c:pt>
                <c:pt idx="5">
                  <c:v>String_Search</c:v>
                </c:pt>
                <c:pt idx="6">
                  <c:v>Susan_Edges</c:v>
                </c:pt>
                <c:pt idx="7">
                  <c:v>Susan_Smoothing</c:v>
                </c:pt>
                <c:pt idx="8">
                  <c:v>Average</c:v>
                </c:pt>
              </c:strCache>
            </c:strRef>
          </c:cat>
          <c:val>
            <c:numRef>
              <c:f>Paper!$C$41:$K$41</c:f>
              <c:numCache>
                <c:formatCode>General</c:formatCode>
                <c:ptCount val="9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</c:numCache>
            </c:numRef>
          </c:val>
        </c:ser>
        <c:ser>
          <c:idx val="1"/>
          <c:order val="1"/>
          <c:tx>
            <c:strRef>
              <c:f>Paper!$B$42</c:f>
              <c:strCache>
                <c:ptCount val="1"/>
                <c:pt idx="0">
                  <c:v>SSDM</c:v>
                </c:pt>
              </c:strCache>
            </c:strRef>
          </c:tx>
          <c:invertIfNegative val="0"/>
          <c:cat>
            <c:strRef>
              <c:f>Paper!$C$40:$K$40</c:f>
              <c:strCache>
                <c:ptCount val="9"/>
                <c:pt idx="0">
                  <c:v>BasicMath</c:v>
                </c:pt>
                <c:pt idx="1">
                  <c:v>Dijkstra</c:v>
                </c:pt>
                <c:pt idx="2">
                  <c:v>FFT</c:v>
                </c:pt>
                <c:pt idx="3">
                  <c:v>FFT_inverse</c:v>
                </c:pt>
                <c:pt idx="4">
                  <c:v>SHA</c:v>
                </c:pt>
                <c:pt idx="5">
                  <c:v>String_Search</c:v>
                </c:pt>
                <c:pt idx="6">
                  <c:v>Susan_Edges</c:v>
                </c:pt>
                <c:pt idx="7">
                  <c:v>Susan_Smoothing</c:v>
                </c:pt>
                <c:pt idx="8">
                  <c:v>Average</c:v>
                </c:pt>
              </c:strCache>
            </c:strRef>
          </c:cat>
          <c:val>
            <c:numRef>
              <c:f>Paper!$C$42:$K$42</c:f>
              <c:numCache>
                <c:formatCode>General</c:formatCode>
                <c:ptCount val="9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1.001116277505483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1.000000545193723</c:v>
                </c:pt>
              </c:numCache>
            </c:numRef>
          </c:val>
        </c:ser>
        <c:ser>
          <c:idx val="2"/>
          <c:order val="2"/>
          <c:tx>
            <c:strRef>
              <c:f>Paper!$B$43</c:f>
              <c:strCache>
                <c:ptCount val="1"/>
                <c:pt idx="0">
                  <c:v>CSM</c:v>
                </c:pt>
              </c:strCache>
            </c:strRef>
          </c:tx>
          <c:invertIfNegative val="0"/>
          <c:cat>
            <c:strRef>
              <c:f>Paper!$C$40:$K$40</c:f>
              <c:strCache>
                <c:ptCount val="9"/>
                <c:pt idx="0">
                  <c:v>BasicMath</c:v>
                </c:pt>
                <c:pt idx="1">
                  <c:v>Dijkstra</c:v>
                </c:pt>
                <c:pt idx="2">
                  <c:v>FFT</c:v>
                </c:pt>
                <c:pt idx="3">
                  <c:v>FFT_inverse</c:v>
                </c:pt>
                <c:pt idx="4">
                  <c:v>SHA</c:v>
                </c:pt>
                <c:pt idx="5">
                  <c:v>String_Search</c:v>
                </c:pt>
                <c:pt idx="6">
                  <c:v>Susan_Edges</c:v>
                </c:pt>
                <c:pt idx="7">
                  <c:v>Susan_Smoothing</c:v>
                </c:pt>
                <c:pt idx="8">
                  <c:v>Average</c:v>
                </c:pt>
              </c:strCache>
            </c:strRef>
          </c:cat>
          <c:val>
            <c:numRef>
              <c:f>Paper!$C$43:$K$43</c:f>
              <c:numCache>
                <c:formatCode>General</c:formatCode>
                <c:ptCount val="9"/>
                <c:pt idx="0">
                  <c:v>1.099961067169727</c:v>
                </c:pt>
                <c:pt idx="1">
                  <c:v>1.179104803835015</c:v>
                </c:pt>
                <c:pt idx="2">
                  <c:v>1.131899273832442</c:v>
                </c:pt>
                <c:pt idx="3">
                  <c:v>1.135778749348578</c:v>
                </c:pt>
                <c:pt idx="4">
                  <c:v>1.113433655031632</c:v>
                </c:pt>
                <c:pt idx="5">
                  <c:v>1.07298769870627</c:v>
                </c:pt>
                <c:pt idx="6">
                  <c:v>1.076321048930818</c:v>
                </c:pt>
                <c:pt idx="7">
                  <c:v>1.025583959681675</c:v>
                </c:pt>
                <c:pt idx="8">
                  <c:v>1.10531818107181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4331624"/>
        <c:axId val="2104334632"/>
      </c:barChart>
      <c:catAx>
        <c:axId val="210433162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2104334632"/>
        <c:crosses val="autoZero"/>
        <c:auto val="1"/>
        <c:lblAlgn val="ctr"/>
        <c:lblOffset val="100"/>
        <c:noMultiLvlLbl val="0"/>
      </c:catAx>
      <c:valAx>
        <c:axId val="2104334632"/>
        <c:scaling>
          <c:orientation val="minMax"/>
          <c:min val="0.8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2104331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24204214056576"/>
          <c:y val="0.0447015862147666"/>
          <c:w val="0.380207130358705"/>
          <c:h val="0.0587426299973373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0.00231</cdr:x>
      <cdr:y>0.00486</cdr:y>
    </cdr:from>
    <cdr:to>
      <cdr:x>0.06115</cdr:x>
      <cdr:y>1</cdr:y>
    </cdr:to>
    <cdr:sp macro="" textlink="">
      <cdr:nvSpPr>
        <cdr:cNvPr id="2" name="Rectangle 1"/>
        <cdr:cNvSpPr/>
      </cdr:nvSpPr>
      <cdr:spPr>
        <a:xfrm xmlns:a="http://schemas.openxmlformats.org/drawingml/2006/main" rot="16200000">
          <a:off x="-969930" y="992484"/>
          <a:ext cx="2256691" cy="2937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i="0" baseline="0" dirty="0">
              <a:solidFill>
                <a:sysClr val="windowText" lastClr="000000"/>
              </a:solidFill>
              <a:effectLst/>
              <a:latin typeface="Arial" pitchFamily="34" charset="0"/>
              <a:ea typeface="+mn-ea"/>
              <a:cs typeface="Arial" pitchFamily="34" charset="0"/>
            </a:rPr>
            <a:t>Fraction of total execution time</a:t>
          </a:r>
          <a:endParaRPr lang="en-US" sz="1800" dirty="0">
            <a:solidFill>
              <a:sysClr val="windowText" lastClr="000000"/>
            </a:solidFill>
            <a:effectLst/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0.86645</cdr:x>
      <cdr:y>0.76274</cdr:y>
    </cdr:from>
    <cdr:to>
      <cdr:x>0.98453</cdr:x>
      <cdr:y>0.83534</cdr:y>
    </cdr:to>
    <cdr:sp macro="" textlink="">
      <cdr:nvSpPr>
        <cdr:cNvPr id="3" name="Rounded Rectangle 2"/>
        <cdr:cNvSpPr/>
      </cdr:nvSpPr>
      <cdr:spPr>
        <a:xfrm xmlns:a="http://schemas.openxmlformats.org/drawingml/2006/main" rot="19042218">
          <a:off x="7460647" y="3952193"/>
          <a:ext cx="1016740" cy="376184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 w="19050">
          <a:solidFill>
            <a:srgbClr val="C0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0.86122</cdr:x>
      <cdr:y>0.74865</cdr:y>
    </cdr:from>
    <cdr:to>
      <cdr:x>0.9793</cdr:x>
      <cdr:y>0.82125</cdr:y>
    </cdr:to>
    <cdr:sp macro="" textlink="">
      <cdr:nvSpPr>
        <cdr:cNvPr id="3" name="Rounded Rectangle 2"/>
        <cdr:cNvSpPr/>
      </cdr:nvSpPr>
      <cdr:spPr>
        <a:xfrm xmlns:a="http://schemas.openxmlformats.org/drawingml/2006/main" rot="19042218">
          <a:off x="7087465" y="3936228"/>
          <a:ext cx="971751" cy="381716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 w="19050">
          <a:solidFill>
            <a:srgbClr val="C0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1.21513E-6</cdr:x>
      <cdr:y>0</cdr:y>
    </cdr:from>
    <cdr:to>
      <cdr:x>0.09259</cdr:x>
      <cdr:y>0.89634</cdr:y>
    </cdr:to>
    <cdr:sp macro="" textlink="">
      <cdr:nvSpPr>
        <cdr:cNvPr id="4" name="Rectangle 3"/>
        <cdr:cNvSpPr/>
      </cdr:nvSpPr>
      <cdr:spPr>
        <a:xfrm xmlns:a="http://schemas.openxmlformats.org/drawingml/2006/main" rot="16200000">
          <a:off x="-1907082" y="1907092"/>
          <a:ext cx="4576174" cy="76199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i="0" baseline="0" dirty="0">
              <a:solidFill>
                <a:sysClr val="windowText" lastClr="000000"/>
              </a:solidFill>
              <a:effectLst/>
              <a:latin typeface="Arial" pitchFamily="34" charset="0"/>
              <a:ea typeface="+mn-ea"/>
              <a:cs typeface="Arial" pitchFamily="34" charset="0"/>
            </a:rPr>
            <a:t>Normalized </a:t>
          </a:r>
          <a:r>
            <a:rPr lang="en-US" altLang="en-US" sz="1800" b="1" kern="1200" dirty="0" smtClean="0">
              <a:solidFill>
                <a:prstClr val="black"/>
              </a:solidFill>
            </a:rPr>
            <a:t>execution</a:t>
          </a:r>
          <a:r>
            <a:rPr lang="en-US" sz="1800" b="1" i="0" baseline="0" dirty="0" smtClean="0">
              <a:solidFill>
                <a:sysClr val="windowText" lastClr="000000"/>
              </a:solidFill>
              <a:effectLst/>
              <a:latin typeface="Arial" pitchFamily="34" charset="0"/>
              <a:ea typeface="+mn-ea"/>
              <a:cs typeface="Arial" pitchFamily="34" charset="0"/>
            </a:rPr>
            <a:t> </a:t>
          </a:r>
          <a:r>
            <a:rPr lang="en-US" sz="1800" b="1" i="0" baseline="0" dirty="0">
              <a:solidFill>
                <a:sysClr val="windowText" lastClr="000000"/>
              </a:solidFill>
              <a:effectLst/>
              <a:latin typeface="Arial" pitchFamily="34" charset="0"/>
              <a:ea typeface="+mn-ea"/>
              <a:cs typeface="Arial" pitchFamily="34" charset="0"/>
            </a:rPr>
            <a:t>time</a:t>
          </a:r>
          <a:endParaRPr lang="en-US" sz="1800" dirty="0">
            <a:solidFill>
              <a:sysClr val="windowText" lastClr="000000"/>
            </a:solidFill>
            <a:effectLst/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zh-CN" altLang="zh-C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3C6A6BBD-4F43-4269-95A9-0C86E0D9F71C}" type="datetimeFigureOut">
              <a:rPr lang="en-US" altLang="zh-CN"/>
              <a:pPr/>
              <a:t>6/2/13</a:t>
            </a:fld>
            <a:endParaRPr lang="en-US" altLang="zh-C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zh-CN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3ED1245-793C-43FC-9749-6848AF12195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714879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0" y="0"/>
            <a:ext cx="7010400" cy="52578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0" y="5257800"/>
            <a:ext cx="7010400" cy="1524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zh-CN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4E561BC-4D90-4631-8000-C97A8E1BE4A8}" type="slidenum">
              <a:rPr lang="en-US" altLang="zh-CN">
                <a:latin typeface="Calibri" pitchFamily="34" charset="0"/>
              </a:rPr>
              <a:pPr eaLnBrk="1" hangingPunct="1"/>
              <a:t>1</a:t>
            </a:fld>
            <a:endParaRPr lang="en-US" altLang="zh-CN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133475" y="1114425"/>
            <a:ext cx="7086600" cy="128016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143001" y="3124200"/>
            <a:ext cx="7077074" cy="762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06EFCF9F-DC04-4412-BC67-B34682D6CA3D}" type="datetime1">
              <a:rPr lang="en-US" altLang="zh-CN" smtClean="0"/>
              <a:pPr/>
              <a:t>6/2/13</a:t>
            </a:fld>
            <a:endParaRPr lang="en-US" altLang="zh-CN"/>
          </a:p>
        </p:txBody>
      </p:sp>
      <p:sp>
        <p:nvSpPr>
          <p:cNvPr id="21" name="Rectangle 20"/>
          <p:cNvSpPr/>
          <p:nvPr/>
        </p:nvSpPr>
        <p:spPr>
          <a:xfrm>
            <a:off x="904875" y="111442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3124200"/>
            <a:ext cx="7315200" cy="7620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111442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3124200"/>
            <a:ext cx="228600" cy="7620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grpSp>
        <p:nvGrpSpPr>
          <p:cNvPr id="11" name="Group 13"/>
          <p:cNvGrpSpPr>
            <a:grpSpLocks/>
          </p:cNvGrpSpPr>
          <p:nvPr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12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3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4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BFEF5828-685C-484C-9222-4D3336678D10}" type="slidenum">
              <a:rPr lang="en-US" altLang="zh-CN" smtClean="0"/>
              <a:pPr/>
              <a:t>‹#›</a:t>
            </a:fld>
            <a:endParaRPr lang="en-US" altLang="zh-CN"/>
          </a:p>
        </p:txBody>
      </p:sp>
      <p:grpSp>
        <p:nvGrpSpPr>
          <p:cNvPr id="8" name="Group 13"/>
          <p:cNvGrpSpPr>
            <a:grpSpLocks/>
          </p:cNvGrpSpPr>
          <p:nvPr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9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0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1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2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85E661B4-831D-4E15-98AF-A55CA3CE04B7}" type="datetime1">
              <a:rPr lang="en-US" altLang="zh-CN" smtClean="0"/>
              <a:pPr/>
              <a:t>6/2/13</a:t>
            </a:fld>
            <a:endParaRPr lang="en-US" altLang="zh-CN"/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BFEF5828-685C-484C-9222-4D3336678D10}" type="slidenum">
              <a:rPr lang="en-US" altLang="zh-CN" smtClean="0"/>
              <a:pPr/>
              <a:t>‹#›</a:t>
            </a:fld>
            <a:endParaRPr lang="en-US" altLang="zh-CN"/>
          </a:p>
        </p:txBody>
      </p:sp>
      <p:grpSp>
        <p:nvGrpSpPr>
          <p:cNvPr id="11" name="Group 13"/>
          <p:cNvGrpSpPr>
            <a:grpSpLocks/>
          </p:cNvGrpSpPr>
          <p:nvPr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12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3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4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8C1284E3-180D-41F5-A55B-573C800923AB}" type="datetime1">
              <a:rPr lang="en-US" altLang="zh-CN" smtClean="0"/>
              <a:pPr/>
              <a:t>6/2/13</a:t>
            </a:fld>
            <a:endParaRPr lang="en-US" altLang="zh-CN"/>
          </a:p>
        </p:txBody>
      </p:sp>
      <p:sp>
        <p:nvSpPr>
          <p:cNvPr id="17" name="TextBox 16"/>
          <p:cNvSpPr txBox="1"/>
          <p:nvPr/>
        </p:nvSpPr>
        <p:spPr>
          <a:xfrm>
            <a:off x="1905000" y="6397823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400" kern="1200" dirty="0" smtClean="0">
                <a:solidFill>
                  <a:srgbClr val="0808C0"/>
                </a:solidFill>
                <a:latin typeface="Comic Sans MS" pitchFamily="66" charset="0"/>
                <a:ea typeface="+mn-ea"/>
                <a:cs typeface="+mn-cs"/>
              </a:rPr>
              <a:t>Web page:  aviral.lab.asu.edu</a:t>
            </a:r>
            <a:endParaRPr kumimoji="0" lang="en-US" sz="1400" kern="1200" dirty="0">
              <a:solidFill>
                <a:srgbClr val="0808C0"/>
              </a:solidFill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FEFC07C8-73AF-4C93-9657-3F05B2743F4C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399" y="929640"/>
            <a:ext cx="8772525" cy="5389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9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0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1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F33397C5-EE64-4CD4-8D98-28B67A5DB7E7}" type="datetime1">
              <a:rPr lang="en-US" altLang="zh-CN" smtClean="0"/>
              <a:pPr/>
              <a:t>6/2/13</a:t>
            </a:fld>
            <a:endParaRPr lang="en-US" altLang="zh-CN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2192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8956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914400" y="10668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10668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11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2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3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66E20739-73E8-4C67-9C97-46369D3BADED}" type="datetime1">
              <a:rPr lang="en-US" altLang="zh-CN" smtClean="0"/>
              <a:pPr/>
              <a:t>6/2/13</a:t>
            </a:fld>
            <a:endParaRPr lang="en-US" altLang="zh-CN"/>
          </a:p>
        </p:txBody>
      </p:sp>
      <p:sp>
        <p:nvSpPr>
          <p:cNvPr id="16" name="TextBox 15"/>
          <p:cNvSpPr txBox="1"/>
          <p:nvPr/>
        </p:nvSpPr>
        <p:spPr>
          <a:xfrm>
            <a:off x="1905000" y="6397823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400" kern="1200" dirty="0" smtClean="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rPr>
              <a:t>Web page:  aviral.lab.asu.edu</a:t>
            </a:r>
            <a:endParaRPr kumimoji="0" lang="en-US" sz="1400" kern="1200" dirty="0">
              <a:solidFill>
                <a:schemeClr val="tx1"/>
              </a:solidFill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xmlns:p14="http://schemas.microsoft.com/office/powerpoint/2010/main"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BFEF5828-685C-484C-9222-4D3336678D10}" type="slidenum">
              <a:rPr lang="en-US" altLang="zh-CN" smtClean="0"/>
              <a:pPr/>
              <a:t>‹#›</a:t>
            </a:fld>
            <a:endParaRPr lang="en-US" altLang="zh-CN"/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12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3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4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AE096DFA-0714-4AB4-9F93-21E9A2BA3F9B}" type="datetime1">
              <a:rPr lang="en-US" altLang="zh-CN" smtClean="0"/>
              <a:pPr/>
              <a:t>6/2/13</a:t>
            </a:fld>
            <a:endParaRPr lang="en-US" altLang="zh-CN"/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BFEF5828-685C-484C-9222-4D3336678D10}" type="slidenum">
              <a:rPr lang="en-US" altLang="zh-CN" smtClean="0"/>
              <a:pPr/>
              <a:t>‹#›</a:t>
            </a:fld>
            <a:endParaRPr lang="en-US" altLang="zh-CN"/>
          </a:p>
        </p:txBody>
      </p:sp>
      <p:grpSp>
        <p:nvGrpSpPr>
          <p:cNvPr id="12" name="Group 13"/>
          <p:cNvGrpSpPr>
            <a:grpSpLocks/>
          </p:cNvGrpSpPr>
          <p:nvPr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14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5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6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1D57611A-6D18-4B29-914A-12F12156A453}" type="datetime1">
              <a:rPr lang="en-US" altLang="zh-CN" smtClean="0"/>
              <a:pPr/>
              <a:t>6/2/13</a:t>
            </a:fld>
            <a:endParaRPr lang="en-US" altLang="zh-CN"/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BFEF5828-685C-484C-9222-4D3336678D10}" type="slidenum">
              <a:rPr lang="en-US" altLang="zh-CN" smtClean="0"/>
              <a:pPr/>
              <a:t>‹#›</a:t>
            </a:fld>
            <a:endParaRPr lang="en-US" altLang="zh-CN"/>
          </a:p>
        </p:txBody>
      </p:sp>
      <p:grpSp>
        <p:nvGrpSpPr>
          <p:cNvPr id="8" name="Group 13"/>
          <p:cNvGrpSpPr>
            <a:grpSpLocks/>
          </p:cNvGrpSpPr>
          <p:nvPr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9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0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1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2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6AE1B3D0-D2F5-47D9-A95A-0B6DD5092292}" type="datetime1">
              <a:rPr lang="en-US" altLang="zh-CN" smtClean="0"/>
              <a:pPr/>
              <a:t>6/2/13</a:t>
            </a:fld>
            <a:endParaRPr lang="en-US" altLang="zh-CN"/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BFEF5828-685C-484C-9222-4D3336678D10}" type="slidenum">
              <a:rPr lang="en-US" altLang="zh-CN" smtClean="0"/>
              <a:pPr/>
              <a:t>‹#›</a:t>
            </a:fld>
            <a:endParaRPr lang="en-US" altLang="zh-CN"/>
          </a:p>
        </p:txBody>
      </p:sp>
      <p:grpSp>
        <p:nvGrpSpPr>
          <p:cNvPr id="8" name="Group 13"/>
          <p:cNvGrpSpPr>
            <a:grpSpLocks/>
          </p:cNvGrpSpPr>
          <p:nvPr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9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0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1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2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9DF7EC3F-BCDE-48A3-8A39-46DE2D906378}" type="datetime1">
              <a:rPr lang="en-US" altLang="zh-CN" smtClean="0"/>
              <a:pPr/>
              <a:t>6/2/13</a:t>
            </a:fld>
            <a:endParaRPr lang="en-US" altLang="zh-CN"/>
          </a:p>
        </p:txBody>
      </p:sp>
      <p:sp>
        <p:nvSpPr>
          <p:cNvPr id="14" name="TextBox 13"/>
          <p:cNvSpPr txBox="1"/>
          <p:nvPr/>
        </p:nvSpPr>
        <p:spPr>
          <a:xfrm>
            <a:off x="1905000" y="6397823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400" kern="1200" dirty="0" smtClean="0">
                <a:solidFill>
                  <a:srgbClr val="0808C0"/>
                </a:solidFill>
                <a:latin typeface="Comic Sans MS" pitchFamily="66" charset="0"/>
                <a:ea typeface="+mn-ea"/>
                <a:cs typeface="+mn-cs"/>
              </a:rPr>
              <a:t>Web page:  aviral.lab.asu.edu</a:t>
            </a:r>
            <a:endParaRPr kumimoji="0" lang="en-US" sz="1400" kern="1200" dirty="0">
              <a:solidFill>
                <a:srgbClr val="0808C0"/>
              </a:solidFill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BFEF5828-685C-484C-9222-4D3336678D10}" type="slidenum">
              <a:rPr lang="en-US" altLang="zh-CN" smtClean="0"/>
              <a:pPr/>
              <a:t>‹#›</a:t>
            </a:fld>
            <a:endParaRPr lang="en-US" altLang="zh-CN"/>
          </a:p>
        </p:txBody>
      </p: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14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5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6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10D5BC90-2515-48FA-ACB5-E99E4FE24198}" type="datetime1">
              <a:rPr lang="en-US" altLang="zh-CN" smtClean="0"/>
              <a:pPr/>
              <a:t>6/2/13</a:t>
            </a:fld>
            <a:endParaRPr lang="en-US" altLang="zh-CN"/>
          </a:p>
        </p:txBody>
      </p:sp>
      <p:sp>
        <p:nvSpPr>
          <p:cNvPr id="19" name="TextBox 18"/>
          <p:cNvSpPr txBox="1"/>
          <p:nvPr/>
        </p:nvSpPr>
        <p:spPr>
          <a:xfrm>
            <a:off x="1905000" y="6397823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400" kern="1200" dirty="0" smtClean="0">
                <a:solidFill>
                  <a:srgbClr val="0808C0"/>
                </a:solidFill>
                <a:latin typeface="Comic Sans MS" pitchFamily="66" charset="0"/>
                <a:ea typeface="+mn-ea"/>
                <a:cs typeface="+mn-cs"/>
              </a:rPr>
              <a:t>Web page:  aviral.lab.asu.edu</a:t>
            </a:r>
            <a:endParaRPr kumimoji="0" lang="en-US" sz="1400" kern="1200" dirty="0">
              <a:solidFill>
                <a:srgbClr val="0808C0"/>
              </a:solidFill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BFEF5828-685C-484C-9222-4D3336678D10}" type="slidenum">
              <a:rPr lang="en-US" altLang="zh-CN" smtClean="0"/>
              <a:pPr/>
              <a:t>‹#›</a:t>
            </a:fld>
            <a:endParaRPr lang="en-US" altLang="zh-CN"/>
          </a:p>
        </p:txBody>
      </p:sp>
      <p:grpSp>
        <p:nvGrpSpPr>
          <p:cNvPr id="12" name="Group 13"/>
          <p:cNvGrpSpPr>
            <a:grpSpLocks/>
          </p:cNvGrpSpPr>
          <p:nvPr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13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4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5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6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E3DB6B4B-97C9-4FAE-B880-0A21CB96B097}" type="datetime1">
              <a:rPr lang="en-US" altLang="zh-CN" smtClean="0"/>
              <a:pPr/>
              <a:t>6/2/13</a:t>
            </a:fld>
            <a:endParaRPr lang="en-US" altLang="zh-CN"/>
          </a:p>
        </p:txBody>
      </p:sp>
      <p:sp>
        <p:nvSpPr>
          <p:cNvPr id="18" name="TextBox 17"/>
          <p:cNvSpPr txBox="1"/>
          <p:nvPr/>
        </p:nvSpPr>
        <p:spPr>
          <a:xfrm>
            <a:off x="1905000" y="6397823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400" kern="1200" dirty="0" smtClean="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rPr>
              <a:t>Web page:  aviral.lab.asu.edu</a:t>
            </a:r>
            <a:endParaRPr kumimoji="0" lang="en-US" sz="1400" kern="1200" dirty="0">
              <a:solidFill>
                <a:schemeClr val="tx1"/>
              </a:solidFill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xmlns:p14="http://schemas.microsoft.com/office/powerpoint/2010/main" spd="slow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prstGeom prst="rect">
            <a:avLst/>
          </a:prstGeom>
        </p:spPr>
        <p:txBody>
          <a:bodyPr vert="horz" anchor="b" anchorCtr="0">
            <a:no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52400" y="990600"/>
            <a:ext cx="8772525" cy="5257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7467600" cy="0"/>
          </a:xfrm>
          <a:prstGeom prst="line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0" y="838200"/>
            <a:ext cx="9144000" cy="0"/>
          </a:xfrm>
          <a:prstGeom prst="line">
            <a:avLst/>
          </a:prstGeom>
          <a:noFill/>
          <a:ln w="63500" cap="flat" cmpd="sng" algn="ctr">
            <a:gradFill flip="none" rotWithShape="1">
              <a:gsLst>
                <a:gs pos="0">
                  <a:srgbClr val="0808C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BFEF5828-685C-484C-9222-4D3336678D10}" type="slidenum">
              <a:rPr lang="en-US" altLang="zh-CN" smtClean="0"/>
              <a:pPr/>
              <a:t>‹#›</a:t>
            </a:fld>
            <a:endParaRPr lang="en-US" altLang="zh-CN"/>
          </a:p>
        </p:txBody>
      </p:sp>
      <p:grpSp>
        <p:nvGrpSpPr>
          <p:cNvPr id="12" name="Group 13"/>
          <p:cNvGrpSpPr>
            <a:grpSpLocks/>
          </p:cNvGrpSpPr>
          <p:nvPr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15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6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7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8" name="Date Placeholder 27"/>
          <p:cNvSpPr>
            <a:spLocks noGrp="1"/>
          </p:cNvSpPr>
          <p:nvPr>
            <p:ph type="dt" sz="half" idx="2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BB76F969-10BB-4821-BEBC-292FAFC69004}" type="datetime1">
              <a:rPr lang="en-US" altLang="zh-CN" smtClean="0"/>
              <a:pPr/>
              <a:t>6/2/13</a:t>
            </a:fld>
            <a:endParaRPr lang="en-US" altLang="zh-CN"/>
          </a:p>
        </p:txBody>
      </p:sp>
      <p:sp>
        <p:nvSpPr>
          <p:cNvPr id="19" name="TextBox 18"/>
          <p:cNvSpPr txBox="1"/>
          <p:nvPr/>
        </p:nvSpPr>
        <p:spPr>
          <a:xfrm>
            <a:off x="1905000" y="6397823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400" kern="1200" dirty="0" smtClean="0">
                <a:solidFill>
                  <a:srgbClr val="000066"/>
                </a:solidFill>
                <a:latin typeface="Comic Sans MS" pitchFamily="66" charset="0"/>
                <a:ea typeface="+mn-ea"/>
                <a:cs typeface="+mn-cs"/>
              </a:rPr>
              <a:t>Web page:  aviral.lab.asu.edu</a:t>
            </a:r>
            <a:endParaRPr kumimoji="0" lang="en-US" sz="1400" kern="1200" dirty="0">
              <a:solidFill>
                <a:srgbClr val="000066"/>
              </a:solidFill>
              <a:latin typeface="Comic Sans MS" pitchFamily="66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rgbClr val="000066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ndara" pitchFamily="34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800" kern="1200">
          <a:solidFill>
            <a:schemeClr val="tx1"/>
          </a:solidFill>
          <a:latin typeface="Candara" pitchFamily="34" charset="0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400" kern="1200">
          <a:solidFill>
            <a:srgbClr val="002060"/>
          </a:solidFill>
          <a:latin typeface="Candara" pitchFamily="34" charset="0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400" kern="1200">
          <a:solidFill>
            <a:srgbClr val="006600"/>
          </a:solidFill>
          <a:latin typeface="Candara" pitchFamily="34" charset="0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2000" kern="1200">
          <a:solidFill>
            <a:schemeClr val="tx1"/>
          </a:solidFill>
          <a:latin typeface="Candara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Candara" pitchFamily="34" charset="0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91200"/>
            <a:ext cx="16033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219200"/>
            <a:ext cx="7010400" cy="1143000"/>
          </a:xfrm>
        </p:spPr>
        <p:txBody>
          <a:bodyPr/>
          <a:lstStyle/>
          <a:p>
            <a:pPr algn="l" eaLnBrk="1" hangingPunct="1"/>
            <a:r>
              <a:rPr lang="en-US" altLang="zh-CN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SSDM: Smart Stack Data Management for Software Managed </a:t>
            </a:r>
            <a:r>
              <a:rPr lang="en-US" altLang="zh-CN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Multicores</a:t>
            </a:r>
            <a:r>
              <a:rPr lang="en-US" altLang="zh-CN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zh-CN" altLang="en-U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4" name="副标题 2"/>
          <p:cNvSpPr>
            <a:spLocks noGrp="1"/>
          </p:cNvSpPr>
          <p:nvPr>
            <p:ph type="subTitle" idx="1"/>
          </p:nvPr>
        </p:nvSpPr>
        <p:spPr>
          <a:xfrm>
            <a:off x="1143000" y="3124200"/>
            <a:ext cx="7086600" cy="762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zh-CN" b="1" dirty="0" smtClean="0">
                <a:solidFill>
                  <a:srgbClr val="FF0000"/>
                </a:solidFill>
              </a:rPr>
              <a:t>Jing Lu</a:t>
            </a:r>
            <a:endParaRPr lang="en-US" altLang="zh-CN" dirty="0">
              <a:solidFill>
                <a:srgbClr val="FF0000"/>
              </a:solidFill>
            </a:endParaRPr>
          </a:p>
          <a:p>
            <a:pPr eaLnBrk="1" hangingPunct="1"/>
            <a:r>
              <a:rPr lang="en-US" altLang="zh-CN" dirty="0" err="1" smtClean="0">
                <a:solidFill>
                  <a:srgbClr val="FF0000"/>
                </a:solidFill>
              </a:rPr>
              <a:t>Ke</a:t>
            </a:r>
            <a:r>
              <a:rPr lang="en-US" altLang="zh-CN" dirty="0" smtClean="0">
                <a:solidFill>
                  <a:srgbClr val="FF0000"/>
                </a:solidFill>
              </a:rPr>
              <a:t> </a:t>
            </a:r>
            <a:r>
              <a:rPr lang="en-US" altLang="zh-CN" dirty="0" err="1" smtClean="0">
                <a:solidFill>
                  <a:srgbClr val="FF0000"/>
                </a:solidFill>
              </a:rPr>
              <a:t>Bai</a:t>
            </a:r>
            <a:r>
              <a:rPr lang="en-US" altLang="zh-CN" dirty="0" smtClean="0">
                <a:solidFill>
                  <a:srgbClr val="FF0000"/>
                </a:solidFill>
              </a:rPr>
              <a:t>, and </a:t>
            </a:r>
            <a:r>
              <a:rPr lang="en-US" altLang="zh-CN" dirty="0" err="1" smtClean="0">
                <a:solidFill>
                  <a:srgbClr val="FF0000"/>
                </a:solidFill>
              </a:rPr>
              <a:t>Aviral</a:t>
            </a:r>
            <a:r>
              <a:rPr lang="en-US" altLang="zh-CN" dirty="0" smtClean="0">
                <a:solidFill>
                  <a:srgbClr val="FF0000"/>
                </a:solidFill>
              </a:rPr>
              <a:t> </a:t>
            </a:r>
            <a:r>
              <a:rPr lang="en-US" altLang="zh-CN" dirty="0" err="1" smtClean="0">
                <a:solidFill>
                  <a:srgbClr val="FF0000"/>
                </a:solidFill>
              </a:rPr>
              <a:t>Shrivastava</a:t>
            </a:r>
            <a:endParaRPr lang="en-US" altLang="zh-CN" dirty="0" smtClean="0">
              <a:solidFill>
                <a:srgbClr val="FF0000"/>
              </a:solidFill>
            </a:endParaRPr>
          </a:p>
        </p:txBody>
      </p:sp>
      <p:sp>
        <p:nvSpPr>
          <p:cNvPr id="8" name="副标题 2"/>
          <p:cNvSpPr txBox="1">
            <a:spLocks/>
          </p:cNvSpPr>
          <p:nvPr/>
        </p:nvSpPr>
        <p:spPr>
          <a:xfrm>
            <a:off x="1066800" y="4572000"/>
            <a:ext cx="7162800" cy="838200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None/>
              <a:defRPr kumimoji="0" sz="2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None/>
              <a:defRPr kumimoji="0" sz="2400" kern="1200">
                <a:solidFill>
                  <a:srgbClr val="002060"/>
                </a:solidFill>
                <a:latin typeface="Candara" pitchFamily="34" charset="0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None/>
              <a:defRPr kumimoji="0" sz="2400" kern="1200">
                <a:solidFill>
                  <a:srgbClr val="006600"/>
                </a:solidFill>
                <a:latin typeface="Candara" pitchFamily="34" charset="0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None/>
              <a:defRPr kumimoji="0" sz="20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None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None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b="1" dirty="0">
                <a:solidFill>
                  <a:srgbClr val="0808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Compiler Microarchitecture Lab</a:t>
            </a:r>
          </a:p>
          <a:p>
            <a:r>
              <a:rPr lang="en-US" altLang="zh-CN" b="1" dirty="0">
                <a:solidFill>
                  <a:srgbClr val="0808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Arizona State University, USA</a:t>
            </a:r>
            <a:endParaRPr lang="zh-CN" altLang="en-US" b="1" dirty="0">
              <a:solidFill>
                <a:srgbClr val="0808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dirty="0" smtClean="0"/>
              <a:t>Improvement of Overall Performance</a:t>
            </a:r>
            <a:endParaRPr lang="zh-CN" altLang="en-US" sz="40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C07C8-73AF-4C93-9657-3F05B2743F4C}" type="slidenum">
              <a:rPr lang="en-US" altLang="zh-CN" smtClean="0"/>
              <a:pPr/>
              <a:t>10</a:t>
            </a:fld>
            <a:endParaRPr lang="en-US" altLang="zh-CN"/>
          </a:p>
        </p:txBody>
      </p:sp>
      <p:graphicFrame>
        <p:nvGraphicFramePr>
          <p:cNvPr id="6" name="Chart 2"/>
          <p:cNvGraphicFramePr/>
          <p:nvPr/>
        </p:nvGraphicFramePr>
        <p:xfrm>
          <a:off x="228600" y="990600"/>
          <a:ext cx="8229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C07C8-73AF-4C93-9657-3F05B2743F4C}" type="slidenum">
              <a:rPr lang="en-US" altLang="zh-CN" smtClean="0"/>
              <a:pPr/>
              <a:t>11</a:t>
            </a:fld>
            <a:endParaRPr lang="en-US" altLang="zh-C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dirty="0" smtClean="0"/>
              <a:t>Scaling the memory hierarchy is becoming more and more challenging as we scale the number of cores in each processor</a:t>
            </a:r>
          </a:p>
          <a:p>
            <a:pPr>
              <a:lnSpc>
                <a:spcPct val="120000"/>
              </a:lnSpc>
            </a:pPr>
            <a:r>
              <a:rPr lang="en-US" altLang="zh-CN" dirty="0" smtClean="0"/>
              <a:t>One promising solution: scratchpad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Does not have data management implemented in hardware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Data management needs to be performed in software</a:t>
            </a:r>
          </a:p>
          <a:p>
            <a:r>
              <a:rPr lang="en-US" altLang="zh-CN" dirty="0" smtClean="0"/>
              <a:t>Important to have approaches to manage stack data</a:t>
            </a:r>
          </a:p>
          <a:p>
            <a:pPr lvl="1"/>
            <a:r>
              <a:rPr lang="en-US" altLang="zh-CN" dirty="0" smtClean="0"/>
              <a:t>64% of all accesses in embedded applications are to stack variables</a:t>
            </a:r>
            <a:endParaRPr lang="zh-CN" alt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Contributions of this paper: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1. </a:t>
            </a:r>
            <a:r>
              <a:rPr lang="en-US" altLang="zh-CN" dirty="0" smtClean="0"/>
              <a:t>Problem formulation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2. New runtime stack data management library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2. Efficient heuristic for stack data management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Reduce stack data management overhead by 13X over the state-of-the-art</a:t>
            </a:r>
          </a:p>
        </p:txBody>
      </p:sp>
    </p:spTree>
    <p:extLst>
      <p:ext uri="{BB962C8B-B14F-4D97-AF65-F5344CB8AC3E}">
        <p14:creationId xmlns:p14="http://schemas.microsoft.com/office/powerpoint/2010/main" val="1340007876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5400" dirty="0" smtClean="0"/>
              <a:t>Memory Scaling Challenge</a:t>
            </a:r>
            <a:endParaRPr lang="zh-CN" altLang="en-US" sz="5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C07C8-73AF-4C93-9657-3F05B2743F4C}" type="slidenum">
              <a:rPr lang="en-US" altLang="zh-CN" smtClean="0"/>
              <a:pPr/>
              <a:t>2</a:t>
            </a:fld>
            <a:endParaRPr lang="en-US" altLang="zh-CN"/>
          </a:p>
        </p:txBody>
      </p:sp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152399" y="929640"/>
            <a:ext cx="6781801" cy="5389404"/>
          </a:xfrm>
        </p:spPr>
        <p:txBody>
          <a:bodyPr>
            <a:normAutofit/>
          </a:bodyPr>
          <a:lstStyle/>
          <a:p>
            <a:r>
              <a:rPr lang="en-US" altLang="zh-CN" dirty="0"/>
              <a:t>In multi-core processors, , caches provide the illusion of a large unified memory</a:t>
            </a:r>
          </a:p>
          <a:p>
            <a:pPr lvl="1"/>
            <a:r>
              <a:rPr lang="en-US" altLang="zh-CN" dirty="0"/>
              <a:t>Bring required data from wherever into the cache</a:t>
            </a:r>
          </a:p>
          <a:p>
            <a:pPr lvl="1"/>
            <a:r>
              <a:rPr lang="en-US" altLang="zh-CN" dirty="0"/>
              <a:t>Make sure that the application gets the latest copy of the data</a:t>
            </a:r>
          </a:p>
          <a:p>
            <a:r>
              <a:rPr lang="en-US" altLang="zh-CN" dirty="0"/>
              <a:t>Cache coherency protocols do not scale well</a:t>
            </a:r>
          </a:p>
          <a:p>
            <a:pPr lvl="1"/>
            <a:r>
              <a:rPr lang="en-US" altLang="zh-CN" dirty="0"/>
              <a:t>Intel 48-core Single-chip Cloud Computer</a:t>
            </a:r>
          </a:p>
          <a:p>
            <a:pPr lvl="1"/>
            <a:r>
              <a:rPr lang="en-US" altLang="zh-CN" dirty="0"/>
              <a:t>8-core DSP from Texas Instruments, TI 6678</a:t>
            </a:r>
          </a:p>
          <a:p>
            <a:r>
              <a:rPr lang="en-US" altLang="zh-CN" dirty="0" smtClean="0"/>
              <a:t>Caches consume too much power</a:t>
            </a:r>
          </a:p>
          <a:p>
            <a:pPr lvl="1"/>
            <a:r>
              <a:rPr lang="en-US" altLang="zh-CN" dirty="0"/>
              <a:t>44% power, and greater than 34 % area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6858000" y="3471446"/>
            <a:ext cx="1981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002060"/>
                </a:solidFill>
              </a:rPr>
              <a:t>Intel </a:t>
            </a:r>
            <a:r>
              <a:rPr lang="en-US" altLang="zh-CN" sz="1600" b="1" dirty="0" smtClean="0">
                <a:solidFill>
                  <a:srgbClr val="002060"/>
                </a:solidFill>
              </a:rPr>
              <a:t>48 </a:t>
            </a:r>
            <a:r>
              <a:rPr lang="en-US" altLang="zh-CN" sz="1600" b="1" dirty="0">
                <a:solidFill>
                  <a:srgbClr val="002060"/>
                </a:solidFill>
              </a:rPr>
              <a:t>core chip</a:t>
            </a:r>
          </a:p>
        </p:txBody>
      </p:sp>
      <p:pic>
        <p:nvPicPr>
          <p:cNvPr id="6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2952" y="1871246"/>
            <a:ext cx="1571810" cy="157181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800" dirty="0" smtClean="0"/>
              <a:t>SPM based Multicore Architecture</a:t>
            </a:r>
            <a:r>
              <a:rPr lang="en-US" altLang="zh-CN" sz="5400" dirty="0" smtClean="0"/>
              <a:t> </a:t>
            </a:r>
            <a:endParaRPr lang="zh-CN" altLang="en-US" sz="6600" dirty="0"/>
          </a:p>
        </p:txBody>
      </p:sp>
      <p:sp>
        <p:nvSpPr>
          <p:cNvPr id="5" name="Rectangle 7"/>
          <p:cNvSpPr/>
          <p:nvPr/>
        </p:nvSpPr>
        <p:spPr>
          <a:xfrm>
            <a:off x="990600" y="762000"/>
            <a:ext cx="2209800" cy="17526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Data Array</a:t>
            </a:r>
          </a:p>
        </p:txBody>
      </p:sp>
      <p:sp>
        <p:nvSpPr>
          <p:cNvPr id="6" name="Rectangle 8"/>
          <p:cNvSpPr/>
          <p:nvPr/>
        </p:nvSpPr>
        <p:spPr>
          <a:xfrm>
            <a:off x="152400" y="762000"/>
            <a:ext cx="762000" cy="17526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Tag Array</a:t>
            </a:r>
          </a:p>
        </p:txBody>
      </p:sp>
      <p:sp>
        <p:nvSpPr>
          <p:cNvPr id="7" name="Rectangle 10"/>
          <p:cNvSpPr/>
          <p:nvPr/>
        </p:nvSpPr>
        <p:spPr>
          <a:xfrm>
            <a:off x="152400" y="2590800"/>
            <a:ext cx="1905000" cy="6096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Tag Comparators, </a:t>
            </a:r>
            <a:r>
              <a:rPr 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Muxes</a:t>
            </a:r>
            <a:endParaRPr lang="en-US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Rectangle 11"/>
          <p:cNvSpPr/>
          <p:nvPr/>
        </p:nvSpPr>
        <p:spPr>
          <a:xfrm>
            <a:off x="2133600" y="2590800"/>
            <a:ext cx="1066800" cy="6096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Address Decoder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0600" y="3352800"/>
            <a:ext cx="1075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Cache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90600" y="3352800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SPM</a:t>
            </a:r>
            <a:endParaRPr lang="en-US" dirty="0"/>
          </a:p>
        </p:txBody>
      </p:sp>
      <p:sp>
        <p:nvSpPr>
          <p:cNvPr id="13" name="内容占位符 3"/>
          <p:cNvSpPr txBox="1">
            <a:spLocks/>
          </p:cNvSpPr>
          <p:nvPr/>
        </p:nvSpPr>
        <p:spPr>
          <a:xfrm>
            <a:off x="3276600" y="914400"/>
            <a:ext cx="5867400" cy="3352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+mn-ea"/>
                <a:cs typeface="+mn-cs"/>
              </a:rPr>
              <a:t>Scratchpad Memory</a:t>
            </a:r>
          </a:p>
          <a:p>
            <a:pPr marL="731520" lvl="1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+mn-ea"/>
                <a:cs typeface="+mn-cs"/>
              </a:rPr>
              <a:t>Fast and low-power memory close to the core</a:t>
            </a:r>
          </a:p>
          <a:p>
            <a:pPr marL="731520" lvl="1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+mn-ea"/>
                <a:cs typeface="+mn-cs"/>
              </a:rPr>
              <a:t>30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+mn-ea"/>
                <a:cs typeface="+mn-cs"/>
              </a:rPr>
              <a:t>% less area and power than 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+mn-ea"/>
                <a:cs typeface="+mn-cs"/>
              </a:rPr>
              <a:t>direct 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+mn-ea"/>
                <a:cs typeface="+mn-cs"/>
              </a:rPr>
              <a:t>mapped cache of the 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+mn-ea"/>
                <a:cs typeface="+mn-cs"/>
              </a:rPr>
              <a:t>same</a:t>
            </a:r>
            <a:r>
              <a:rPr kumimoji="0" lang="en-US" altLang="zh-CN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+mn-ea"/>
                <a:cs typeface="+mn-cs"/>
              </a:rPr>
              <a:t> 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+mn-ea"/>
                <a:cs typeface="+mn-cs"/>
              </a:rPr>
              <a:t>effective capacity</a:t>
            </a:r>
            <a:endParaRPr lang="en-US" altLang="zh-CN" sz="2400" dirty="0" smtClean="0">
              <a:latin typeface="Candara" pitchFamily="34" charset="0"/>
              <a:cs typeface="+mn-cs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lang="en-US" altLang="zh-CN" sz="2400" dirty="0" smtClean="0">
                <a:latin typeface="Candara" pitchFamily="34" charset="0"/>
                <a:cs typeface="+mn-cs"/>
              </a:rPr>
              <a:t>SPM based Multicore</a:t>
            </a:r>
          </a:p>
          <a:p>
            <a:pPr marL="731520" lvl="1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lang="en-US" altLang="zh-CN" sz="2400" dirty="0" smtClean="0">
                <a:latin typeface="Candara" pitchFamily="34" charset="0"/>
                <a:cs typeface="+mn-cs"/>
              </a:rPr>
              <a:t>A truly distributed </a:t>
            </a:r>
            <a:r>
              <a:rPr lang="en-US" altLang="zh-CN" sz="2400" dirty="0">
                <a:latin typeface="Candara" pitchFamily="34" charset="0"/>
                <a:cs typeface="+mn-cs"/>
              </a:rPr>
              <a:t>memory architecture on-a-</a:t>
            </a:r>
            <a:r>
              <a:rPr lang="en-US" altLang="zh-CN" sz="2400" dirty="0" smtClean="0">
                <a:latin typeface="Candara" pitchFamily="34" charset="0"/>
                <a:cs typeface="+mn-cs"/>
              </a:rPr>
              <a:t>chip</a:t>
            </a:r>
            <a:endParaRPr lang="en-US" altLang="zh-CN" sz="2400" dirty="0">
              <a:latin typeface="Candara" pitchFamily="34" charset="0"/>
              <a:cs typeface="+mn-cs"/>
            </a:endParaRPr>
          </a:p>
        </p:txBody>
      </p:sp>
      <p:sp>
        <p:nvSpPr>
          <p:cNvPr id="16" name="矩形 6"/>
          <p:cNvSpPr/>
          <p:nvPr/>
        </p:nvSpPr>
        <p:spPr>
          <a:xfrm>
            <a:off x="838200" y="4495800"/>
            <a:ext cx="1066800" cy="457200"/>
          </a:xfrm>
          <a:prstGeom prst="rect">
            <a:avLst/>
          </a:prstGeom>
          <a:solidFill>
            <a:srgbClr val="99CCFF"/>
          </a:solidFill>
          <a:ln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Execution Core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7" name="矩形 7"/>
          <p:cNvSpPr/>
          <p:nvPr/>
        </p:nvSpPr>
        <p:spPr>
          <a:xfrm>
            <a:off x="838200" y="5029200"/>
            <a:ext cx="1066800" cy="228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SPM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8" name="矩形 8"/>
          <p:cNvSpPr/>
          <p:nvPr/>
        </p:nvSpPr>
        <p:spPr>
          <a:xfrm>
            <a:off x="2057400" y="4495800"/>
            <a:ext cx="1066800" cy="457200"/>
          </a:xfrm>
          <a:prstGeom prst="rect">
            <a:avLst/>
          </a:prstGeom>
          <a:solidFill>
            <a:srgbClr val="99CCFF"/>
          </a:solidFill>
          <a:ln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Execution Core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9" name="矩形 9"/>
          <p:cNvSpPr/>
          <p:nvPr/>
        </p:nvSpPr>
        <p:spPr>
          <a:xfrm>
            <a:off x="2057400" y="5029200"/>
            <a:ext cx="1066800" cy="2286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SPM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0" name="矩形 10"/>
          <p:cNvSpPr/>
          <p:nvPr/>
        </p:nvSpPr>
        <p:spPr>
          <a:xfrm>
            <a:off x="3276600" y="4495800"/>
            <a:ext cx="1066800" cy="457200"/>
          </a:xfrm>
          <a:prstGeom prst="rect">
            <a:avLst/>
          </a:prstGeom>
          <a:solidFill>
            <a:srgbClr val="99CCFF"/>
          </a:solidFill>
          <a:ln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Execution Core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1" name="矩形 11"/>
          <p:cNvSpPr/>
          <p:nvPr/>
        </p:nvSpPr>
        <p:spPr>
          <a:xfrm>
            <a:off x="3276600" y="5029200"/>
            <a:ext cx="1066800" cy="2286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SPM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2" name="矩形 12"/>
          <p:cNvSpPr/>
          <p:nvPr/>
        </p:nvSpPr>
        <p:spPr>
          <a:xfrm>
            <a:off x="4495800" y="4495800"/>
            <a:ext cx="1066800" cy="457200"/>
          </a:xfrm>
          <a:prstGeom prst="rect">
            <a:avLst/>
          </a:prstGeom>
          <a:solidFill>
            <a:srgbClr val="99CCFF"/>
          </a:solidFill>
          <a:ln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Execution Core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3" name="矩形 13"/>
          <p:cNvSpPr/>
          <p:nvPr/>
        </p:nvSpPr>
        <p:spPr>
          <a:xfrm>
            <a:off x="4495800" y="5029200"/>
            <a:ext cx="1066800" cy="2286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SPM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4" name="矩形 14"/>
          <p:cNvSpPr/>
          <p:nvPr/>
        </p:nvSpPr>
        <p:spPr>
          <a:xfrm>
            <a:off x="5715000" y="4495800"/>
            <a:ext cx="1066800" cy="457200"/>
          </a:xfrm>
          <a:prstGeom prst="rect">
            <a:avLst/>
          </a:prstGeom>
          <a:solidFill>
            <a:srgbClr val="99CCFF"/>
          </a:solidFill>
          <a:ln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Execution Core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5" name="矩形 15"/>
          <p:cNvSpPr/>
          <p:nvPr/>
        </p:nvSpPr>
        <p:spPr>
          <a:xfrm>
            <a:off x="5715000" y="5029200"/>
            <a:ext cx="1066800" cy="2286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SPM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6" name="矩形 16"/>
          <p:cNvSpPr/>
          <p:nvPr/>
        </p:nvSpPr>
        <p:spPr>
          <a:xfrm>
            <a:off x="6934200" y="4495800"/>
            <a:ext cx="1066800" cy="457200"/>
          </a:xfrm>
          <a:prstGeom prst="rect">
            <a:avLst/>
          </a:prstGeom>
          <a:solidFill>
            <a:srgbClr val="99CCFF"/>
          </a:solidFill>
          <a:ln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Execution Core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7" name="矩形 17"/>
          <p:cNvSpPr/>
          <p:nvPr/>
        </p:nvSpPr>
        <p:spPr>
          <a:xfrm>
            <a:off x="6934200" y="5029200"/>
            <a:ext cx="1066800" cy="2286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SPM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8" name="直接箭头连接符 21"/>
          <p:cNvCxnSpPr>
            <a:stCxn id="17" idx="2"/>
          </p:cNvCxnSpPr>
          <p:nvPr/>
        </p:nvCxnSpPr>
        <p:spPr>
          <a:xfrm>
            <a:off x="1371600" y="52578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3"/>
          <p:cNvSpPr/>
          <p:nvPr/>
        </p:nvSpPr>
        <p:spPr>
          <a:xfrm>
            <a:off x="609600" y="5791200"/>
            <a:ext cx="7543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Interconnect Bus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31" name="直接箭头连接符 26"/>
          <p:cNvCxnSpPr/>
          <p:nvPr/>
        </p:nvCxnSpPr>
        <p:spPr>
          <a:xfrm>
            <a:off x="2590800" y="52578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28"/>
          <p:cNvCxnSpPr/>
          <p:nvPr/>
        </p:nvCxnSpPr>
        <p:spPr>
          <a:xfrm>
            <a:off x="3779681" y="52578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0"/>
          <p:cNvCxnSpPr/>
          <p:nvPr/>
        </p:nvCxnSpPr>
        <p:spPr>
          <a:xfrm>
            <a:off x="4998881" y="52578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2"/>
          <p:cNvCxnSpPr/>
          <p:nvPr/>
        </p:nvCxnSpPr>
        <p:spPr>
          <a:xfrm>
            <a:off x="6294281" y="52578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4"/>
          <p:cNvCxnSpPr/>
          <p:nvPr/>
        </p:nvCxnSpPr>
        <p:spPr>
          <a:xfrm>
            <a:off x="7513481" y="52578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114800" y="5410200"/>
            <a:ext cx="639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DMA</a:t>
            </a:r>
            <a:endParaRPr lang="zh-CN" altLang="en-US" sz="1600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/>
      <p:bldP spid="10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5400" dirty="0" smtClean="0"/>
              <a:t>Need for Data Management</a:t>
            </a:r>
            <a:endParaRPr lang="zh-CN" altLang="en-US" sz="5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C07C8-73AF-4C93-9657-3F05B2743F4C}" type="slidenum">
              <a:rPr lang="en-US" altLang="zh-CN" smtClean="0"/>
              <a:pPr/>
              <a:t>4</a:t>
            </a:fld>
            <a:endParaRPr lang="en-US" altLang="zh-CN"/>
          </a:p>
        </p:txBody>
      </p:sp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0" y="838200"/>
            <a:ext cx="8763000" cy="2895600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Programmability</a:t>
            </a:r>
          </a:p>
          <a:p>
            <a:pPr lvl="1"/>
            <a:r>
              <a:rPr lang="en-US" altLang="zh-CN" dirty="0" smtClean="0"/>
              <a:t>Restructuring of existing applications</a:t>
            </a:r>
          </a:p>
          <a:p>
            <a:pPr lvl="2"/>
            <a:r>
              <a:rPr lang="en-US" altLang="zh-CN" dirty="0" smtClean="0"/>
              <a:t>Transferring data in and out of the local scratchpad memory</a:t>
            </a:r>
          </a:p>
          <a:p>
            <a:pPr lvl="1"/>
            <a:r>
              <a:rPr lang="en-US" altLang="zh-CN" dirty="0" smtClean="0"/>
              <a:t>Programmers need to be aware of :</a:t>
            </a:r>
          </a:p>
          <a:p>
            <a:pPr lvl="2"/>
            <a:r>
              <a:rPr lang="en-US" altLang="zh-CN" dirty="0" smtClean="0"/>
              <a:t>Local memory availability</a:t>
            </a:r>
          </a:p>
          <a:p>
            <a:pPr lvl="2"/>
            <a:r>
              <a:rPr lang="en-US" altLang="zh-CN" dirty="0" smtClean="0"/>
              <a:t>Task requirement at every point of time</a:t>
            </a:r>
          </a:p>
          <a:p>
            <a:r>
              <a:rPr lang="en-US" altLang="zh-CN" dirty="0" smtClean="0"/>
              <a:t>Portability of the application</a:t>
            </a:r>
          </a:p>
          <a:p>
            <a:pPr lvl="1"/>
            <a:r>
              <a:rPr lang="en-US" altLang="zh-CN" dirty="0" smtClean="0"/>
              <a:t>Applications are tuned for specific </a:t>
            </a:r>
            <a:r>
              <a:rPr lang="en-US" altLang="zh-CN" dirty="0" smtClean="0"/>
              <a:t>hardware</a:t>
            </a:r>
            <a:endParaRPr lang="en-US" altLang="zh-CN" dirty="0" smtClean="0"/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1219200" y="4343400"/>
            <a:ext cx="1905000" cy="2133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zh-CN" sz="1400" b="1" dirty="0">
                <a:latin typeface="Courier"/>
              </a:rPr>
              <a:t>int global;</a:t>
            </a:r>
          </a:p>
          <a:p>
            <a:endParaRPr lang="en-US" altLang="zh-CN" sz="1400" b="1" dirty="0">
              <a:latin typeface="Courier"/>
            </a:endParaRPr>
          </a:p>
          <a:p>
            <a:r>
              <a:rPr lang="en-US" altLang="zh-CN" sz="1400" b="1" dirty="0" smtClean="0">
                <a:latin typeface="Courier"/>
              </a:rPr>
              <a:t>f1(){</a:t>
            </a:r>
            <a:endParaRPr lang="en-US" altLang="zh-CN" sz="1400" b="1" dirty="0">
              <a:latin typeface="Courier"/>
            </a:endParaRPr>
          </a:p>
          <a:p>
            <a:r>
              <a:rPr lang="en-US" altLang="zh-CN" sz="1400" b="1" dirty="0">
                <a:latin typeface="Courier"/>
              </a:rPr>
              <a:t>  int </a:t>
            </a:r>
            <a:r>
              <a:rPr lang="en-US" altLang="zh-CN" sz="1400" b="1" dirty="0" err="1">
                <a:latin typeface="Courier"/>
              </a:rPr>
              <a:t>a,b</a:t>
            </a:r>
            <a:r>
              <a:rPr lang="en-US" altLang="zh-CN" sz="1400" b="1" dirty="0">
                <a:latin typeface="Courier"/>
              </a:rPr>
              <a:t>;</a:t>
            </a:r>
          </a:p>
          <a:p>
            <a:r>
              <a:rPr lang="en-US" altLang="zh-CN" sz="1400" b="1" dirty="0">
                <a:latin typeface="Courier"/>
              </a:rPr>
              <a:t>  global = a + b</a:t>
            </a:r>
            <a:r>
              <a:rPr lang="en-US" altLang="zh-CN" sz="1400" b="1" dirty="0" smtClean="0">
                <a:latin typeface="Courier"/>
              </a:rPr>
              <a:t>;</a:t>
            </a:r>
          </a:p>
          <a:p>
            <a:endParaRPr lang="en-US" altLang="zh-CN" sz="1400" b="1" dirty="0" smtClean="0">
              <a:latin typeface="Courier"/>
            </a:endParaRPr>
          </a:p>
          <a:p>
            <a:r>
              <a:rPr lang="en-US" altLang="zh-CN" sz="1400" b="1" dirty="0" smtClean="0">
                <a:latin typeface="Courier"/>
              </a:rPr>
              <a:t>  f2();  </a:t>
            </a:r>
            <a:endParaRPr lang="en-US" altLang="zh-CN" sz="1400" b="1" dirty="0">
              <a:latin typeface="Courier"/>
            </a:endParaRPr>
          </a:p>
          <a:p>
            <a:r>
              <a:rPr lang="en-US" altLang="zh-CN" sz="1400" b="1" dirty="0" smtClean="0">
                <a:latin typeface="Courier"/>
              </a:rPr>
              <a:t>}</a:t>
            </a:r>
          </a:p>
          <a:p>
            <a:endParaRPr lang="en-US" altLang="zh-CN" sz="2400" b="1" dirty="0" smtClean="0">
              <a:latin typeface="Courier"/>
            </a:endParaRPr>
          </a:p>
          <a:p>
            <a:r>
              <a:rPr lang="en-US" altLang="zh-CN" sz="2400" b="1" dirty="0" smtClean="0">
                <a:latin typeface="Courier"/>
              </a:rPr>
              <a:t> </a:t>
            </a:r>
          </a:p>
          <a:p>
            <a:endParaRPr lang="en-US" altLang="zh-CN" sz="2400" b="1" dirty="0" smtClean="0">
              <a:latin typeface="Courier"/>
            </a:endParaRPr>
          </a:p>
          <a:p>
            <a:endParaRPr lang="en-US" altLang="zh-CN" sz="2400" b="1" dirty="0">
              <a:latin typeface="Courier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648200" y="3886200"/>
            <a:ext cx="2667000" cy="2590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zh-CN" sz="1400" b="1" dirty="0">
                <a:latin typeface="Courier"/>
              </a:rPr>
              <a:t>int global;</a:t>
            </a:r>
          </a:p>
          <a:p>
            <a:endParaRPr lang="en-US" altLang="zh-CN" sz="1400" b="1" dirty="0">
              <a:latin typeface="Courier"/>
            </a:endParaRPr>
          </a:p>
          <a:p>
            <a:r>
              <a:rPr lang="en-US" altLang="zh-CN" sz="1400" b="1" dirty="0">
                <a:latin typeface="Courier"/>
              </a:rPr>
              <a:t>f1(){</a:t>
            </a:r>
          </a:p>
          <a:p>
            <a:r>
              <a:rPr lang="en-US" altLang="zh-CN" sz="1400" b="1" dirty="0">
                <a:latin typeface="Courier"/>
              </a:rPr>
              <a:t>  int </a:t>
            </a:r>
            <a:r>
              <a:rPr lang="en-US" altLang="zh-CN" sz="1400" b="1" dirty="0" err="1">
                <a:latin typeface="Courier"/>
              </a:rPr>
              <a:t>a,b</a:t>
            </a:r>
            <a:r>
              <a:rPr lang="en-US" altLang="zh-CN" sz="1400" b="1" dirty="0">
                <a:latin typeface="Courier"/>
              </a:rPr>
              <a:t>;</a:t>
            </a:r>
          </a:p>
          <a:p>
            <a:r>
              <a:rPr lang="en-US" altLang="zh-CN" sz="1400" b="1" dirty="0">
                <a:latin typeface="Courier"/>
              </a:rPr>
              <a:t>  </a:t>
            </a:r>
            <a:r>
              <a:rPr lang="en-US" altLang="zh-CN" sz="1400" b="1" dirty="0" err="1">
                <a:solidFill>
                  <a:srgbClr val="FF0000"/>
                </a:solidFill>
                <a:latin typeface="Courier"/>
              </a:rPr>
              <a:t>DMA.fetch</a:t>
            </a:r>
            <a:r>
              <a:rPr lang="en-US" altLang="zh-CN" sz="1400" b="1" dirty="0">
                <a:solidFill>
                  <a:srgbClr val="FF0000"/>
                </a:solidFill>
                <a:latin typeface="Courier"/>
              </a:rPr>
              <a:t>(global</a:t>
            </a:r>
            <a:r>
              <a:rPr lang="en-US" altLang="zh-CN" sz="1400" b="1" dirty="0" smtClean="0">
                <a:solidFill>
                  <a:srgbClr val="FF0000"/>
                </a:solidFill>
                <a:latin typeface="Courier"/>
              </a:rPr>
              <a:t>)</a:t>
            </a:r>
            <a:endParaRPr lang="en-US" altLang="zh-CN" sz="1400" b="1" dirty="0">
              <a:latin typeface="Courier"/>
            </a:endParaRPr>
          </a:p>
          <a:p>
            <a:r>
              <a:rPr lang="en-US" altLang="zh-CN" sz="1400" b="1" dirty="0">
                <a:latin typeface="Courier"/>
              </a:rPr>
              <a:t>  global = a + b;</a:t>
            </a:r>
          </a:p>
          <a:p>
            <a:r>
              <a:rPr lang="en-US" altLang="zh-CN" sz="1400" b="1" dirty="0">
                <a:latin typeface="Courier"/>
              </a:rPr>
              <a:t>  </a:t>
            </a:r>
            <a:r>
              <a:rPr lang="en-US" altLang="zh-CN" sz="1400" b="1" dirty="0" err="1">
                <a:solidFill>
                  <a:srgbClr val="FF0000"/>
                </a:solidFill>
                <a:latin typeface="Courier"/>
              </a:rPr>
              <a:t>DMA.writeback</a:t>
            </a:r>
            <a:r>
              <a:rPr lang="en-US" altLang="zh-CN" sz="1400" b="1" dirty="0">
                <a:solidFill>
                  <a:srgbClr val="FF0000"/>
                </a:solidFill>
                <a:latin typeface="Courier"/>
              </a:rPr>
              <a:t>(global</a:t>
            </a:r>
            <a:r>
              <a:rPr lang="en-US" altLang="zh-CN" sz="1400" b="1" dirty="0" smtClean="0">
                <a:solidFill>
                  <a:srgbClr val="FF0000"/>
                </a:solidFill>
                <a:latin typeface="Courier"/>
              </a:rPr>
              <a:t>)</a:t>
            </a:r>
            <a:endParaRPr lang="en-US" altLang="zh-CN" sz="1400" b="1" dirty="0">
              <a:latin typeface="Courier"/>
            </a:endParaRPr>
          </a:p>
          <a:p>
            <a:r>
              <a:rPr lang="en-US" altLang="zh-CN" sz="1400" b="1" dirty="0" smtClean="0">
                <a:latin typeface="Courier"/>
              </a:rPr>
              <a:t>  </a:t>
            </a:r>
          </a:p>
          <a:p>
            <a:r>
              <a:rPr lang="en-US" altLang="zh-CN" sz="1400" b="1" dirty="0">
                <a:latin typeface="Courier"/>
              </a:rPr>
              <a:t> </a:t>
            </a:r>
            <a:r>
              <a:rPr lang="en-US" altLang="zh-CN" sz="1400" b="1" dirty="0" smtClean="0">
                <a:latin typeface="Courier"/>
              </a:rPr>
              <a:t> </a:t>
            </a:r>
            <a:r>
              <a:rPr lang="en-US" altLang="zh-CN" sz="1400" b="1" dirty="0" err="1">
                <a:solidFill>
                  <a:srgbClr val="FF0000"/>
                </a:solidFill>
                <a:latin typeface="Courier"/>
              </a:rPr>
              <a:t>DMA.fetch</a:t>
            </a:r>
            <a:r>
              <a:rPr lang="en-US" altLang="zh-CN" sz="1400" b="1" dirty="0">
                <a:solidFill>
                  <a:srgbClr val="FF0000"/>
                </a:solidFill>
                <a:latin typeface="Courier"/>
              </a:rPr>
              <a:t>(f2</a:t>
            </a:r>
            <a:r>
              <a:rPr lang="en-US" altLang="zh-CN" sz="1400" b="1" dirty="0" smtClean="0">
                <a:solidFill>
                  <a:srgbClr val="FF0000"/>
                </a:solidFill>
                <a:latin typeface="Courier"/>
              </a:rPr>
              <a:t>)</a:t>
            </a:r>
            <a:endParaRPr lang="en-US" altLang="zh-CN" sz="1400" b="1" dirty="0" smtClean="0">
              <a:latin typeface="Courier"/>
            </a:endParaRPr>
          </a:p>
          <a:p>
            <a:r>
              <a:rPr lang="en-US" altLang="zh-CN" sz="1400" b="1" dirty="0" smtClean="0">
                <a:latin typeface="Courier"/>
              </a:rPr>
              <a:t>  f2();</a:t>
            </a:r>
          </a:p>
          <a:p>
            <a:r>
              <a:rPr lang="en-US" altLang="zh-CN" sz="1400" b="1" dirty="0" smtClean="0">
                <a:latin typeface="Courier"/>
              </a:rPr>
              <a:t>}</a:t>
            </a:r>
          </a:p>
          <a:p>
            <a:endParaRPr lang="en-US" altLang="zh-CN" sz="1400" b="1" dirty="0">
              <a:latin typeface="Courier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514600" y="4953000"/>
            <a:ext cx="2286000" cy="304800"/>
          </a:xfrm>
          <a:prstGeom prst="straightConnector1">
            <a:avLst/>
          </a:prstGeom>
          <a:ln w="28575" cmpd="sng"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438400" y="5334000"/>
            <a:ext cx="2438400" cy="152400"/>
          </a:xfrm>
          <a:prstGeom prst="straightConnector1">
            <a:avLst/>
          </a:prstGeom>
          <a:ln w="28575" cmpd="sng"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1981200" y="5791200"/>
            <a:ext cx="2819400" cy="76200"/>
          </a:xfrm>
          <a:prstGeom prst="straightConnector1">
            <a:avLst/>
          </a:prstGeom>
          <a:ln w="28575" cmpd="sng"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5400" dirty="0" smtClean="0"/>
              <a:t>Manage Stack Data</a:t>
            </a:r>
            <a:endParaRPr lang="zh-CN" altLang="en-US" sz="5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C07C8-73AF-4C93-9657-3F05B2743F4C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72390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Local scratchpad memory is shard between</a:t>
            </a:r>
          </a:p>
          <a:p>
            <a:pPr lvl="1"/>
            <a:r>
              <a:rPr lang="en-US" altLang="zh-CN" dirty="0"/>
              <a:t>C</a:t>
            </a:r>
            <a:r>
              <a:rPr lang="en-US" altLang="zh-CN" dirty="0" smtClean="0"/>
              <a:t>ode</a:t>
            </a:r>
            <a:endParaRPr lang="en-US" altLang="zh-CN" dirty="0" smtClean="0"/>
          </a:p>
          <a:p>
            <a:pPr lvl="1"/>
            <a:r>
              <a:rPr lang="en-US" altLang="zh-CN" dirty="0"/>
              <a:t>H</a:t>
            </a:r>
            <a:r>
              <a:rPr lang="en-US" altLang="zh-CN" dirty="0" smtClean="0"/>
              <a:t>eap </a:t>
            </a:r>
            <a:r>
              <a:rPr lang="en-US" altLang="zh-CN" dirty="0" smtClean="0"/>
              <a:t>data</a:t>
            </a:r>
          </a:p>
          <a:p>
            <a:pPr lvl="1"/>
            <a:r>
              <a:rPr lang="en-US" altLang="zh-CN" dirty="0" smtClean="0"/>
              <a:t>St</a:t>
            </a:r>
            <a:r>
              <a:rPr lang="en-US" altLang="zh-CN" dirty="0" smtClean="0"/>
              <a:t>ack </a:t>
            </a:r>
            <a:r>
              <a:rPr lang="en-US" altLang="zh-CN" dirty="0" smtClean="0"/>
              <a:t>data </a:t>
            </a:r>
          </a:p>
          <a:p>
            <a:pPr lvl="1"/>
            <a:r>
              <a:rPr lang="en-US" altLang="zh-CN" dirty="0"/>
              <a:t>G</a:t>
            </a:r>
            <a:r>
              <a:rPr lang="en-US" altLang="zh-CN" dirty="0" smtClean="0"/>
              <a:t>lobal </a:t>
            </a:r>
            <a:r>
              <a:rPr lang="en-US" altLang="zh-CN" dirty="0" smtClean="0"/>
              <a:t>data</a:t>
            </a:r>
          </a:p>
          <a:p>
            <a:r>
              <a:rPr lang="en-US" altLang="zh-CN" dirty="0" smtClean="0"/>
              <a:t>Important to have approaches to manage stack data</a:t>
            </a:r>
          </a:p>
          <a:p>
            <a:pPr lvl="1"/>
            <a:r>
              <a:rPr lang="en-US" altLang="zh-CN" dirty="0" smtClean="0"/>
              <a:t>64% of all accesses in embedded applications are to stack variables</a:t>
            </a:r>
          </a:p>
          <a:p>
            <a:r>
              <a:rPr lang="en-US" altLang="zh-CN" dirty="0" smtClean="0"/>
              <a:t>Stack management is difficult</a:t>
            </a:r>
          </a:p>
          <a:p>
            <a:pPr lvl="1"/>
            <a:r>
              <a:rPr lang="en-US" altLang="zh-CN" dirty="0" smtClean="0"/>
              <a:t>‘</a:t>
            </a:r>
            <a:r>
              <a:rPr lang="en-US" altLang="zh-CN" dirty="0" err="1" smtClean="0"/>
              <a:t>liveness</a:t>
            </a:r>
            <a:r>
              <a:rPr lang="en-US" altLang="zh-CN" dirty="0" smtClean="0"/>
              <a:t>’ depends on call path</a:t>
            </a:r>
          </a:p>
          <a:p>
            <a:pPr lvl="1"/>
            <a:r>
              <a:rPr lang="en-US" altLang="zh-CN" dirty="0" smtClean="0"/>
              <a:t>Function stack size is known at compilation time, but not stack </a:t>
            </a:r>
            <a:r>
              <a:rPr lang="en-US" altLang="zh-CN" dirty="0" smtClean="0"/>
              <a:t>depth</a:t>
            </a:r>
            <a:endParaRPr lang="en-US" altLang="zh-CN" dirty="0" smtClean="0"/>
          </a:p>
        </p:txBody>
      </p:sp>
      <p:sp>
        <p:nvSpPr>
          <p:cNvPr id="5" name="虚尾箭头 2"/>
          <p:cNvSpPr/>
          <p:nvPr/>
        </p:nvSpPr>
        <p:spPr bwMode="auto">
          <a:xfrm rot="5400000">
            <a:off x="8162131" y="1654969"/>
            <a:ext cx="327025" cy="227013"/>
          </a:xfrm>
          <a:prstGeom prst="stripedRightArrow">
            <a:avLst/>
          </a:prstGeom>
          <a:solidFill>
            <a:srgbClr val="99CC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zh-CN" altLang="en-US" sz="1400" b="1"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6" name="虚尾箭头 16"/>
          <p:cNvSpPr/>
          <p:nvPr/>
        </p:nvSpPr>
        <p:spPr bwMode="auto">
          <a:xfrm rot="16200000">
            <a:off x="8162925" y="2124075"/>
            <a:ext cx="320675" cy="257175"/>
          </a:xfrm>
          <a:prstGeom prst="striped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zh-CN" altLang="en-US" sz="1400" b="1"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7" name="矩形 9"/>
          <p:cNvSpPr/>
          <p:nvPr/>
        </p:nvSpPr>
        <p:spPr bwMode="auto">
          <a:xfrm>
            <a:off x="7696200" y="3527425"/>
            <a:ext cx="1223963" cy="3587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altLang="zh-CN" sz="1400" b="1" dirty="0">
                <a:latin typeface="Arial" charset="0"/>
                <a:ea typeface="ヒラギノ角ゴ Pro W3" pitchFamily="1" charset="-128"/>
              </a:rPr>
              <a:t>code</a:t>
            </a:r>
            <a:endParaRPr lang="zh-CN" altLang="en-US" sz="1400" b="1" dirty="0"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8" name="矩形 10"/>
          <p:cNvSpPr>
            <a:spLocks noChangeArrowheads="1"/>
          </p:cNvSpPr>
          <p:nvPr/>
        </p:nvSpPr>
        <p:spPr bwMode="auto">
          <a:xfrm>
            <a:off x="7696200" y="3125787"/>
            <a:ext cx="1223963" cy="409575"/>
          </a:xfrm>
          <a:prstGeom prst="rect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1400" b="1">
                <a:ea typeface="ヒラギノ角ゴ Pro W3"/>
                <a:cs typeface="ヒラギノ角ゴ Pro W3"/>
              </a:rPr>
              <a:t>global</a:t>
            </a:r>
            <a:endParaRPr lang="zh-CN" altLang="en-US" sz="1400" b="1">
              <a:ea typeface="ヒラギノ角ゴ Pro W3"/>
              <a:cs typeface="ヒラギノ角ゴ Pro W3"/>
            </a:endParaRPr>
          </a:p>
        </p:txBody>
      </p:sp>
      <p:sp>
        <p:nvSpPr>
          <p:cNvPr id="9" name="矩形 12"/>
          <p:cNvSpPr>
            <a:spLocks noChangeArrowheads="1"/>
          </p:cNvSpPr>
          <p:nvPr/>
        </p:nvSpPr>
        <p:spPr bwMode="auto">
          <a:xfrm>
            <a:off x="7696200" y="1125537"/>
            <a:ext cx="1223963" cy="457200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1400" b="1">
                <a:ea typeface="ヒラギノ角ゴ Pro W3"/>
                <a:cs typeface="ヒラギノ角ゴ Pro W3"/>
              </a:rPr>
              <a:t>stack</a:t>
            </a:r>
            <a:endParaRPr lang="zh-CN" altLang="en-US" sz="1400" b="1">
              <a:ea typeface="ヒラギノ角ゴ Pro W3"/>
              <a:cs typeface="ヒラギノ角ゴ Pro W3"/>
            </a:endParaRPr>
          </a:p>
        </p:txBody>
      </p:sp>
      <p:sp>
        <p:nvSpPr>
          <p:cNvPr id="10" name="矩形 13"/>
          <p:cNvSpPr>
            <a:spLocks noChangeArrowheads="1"/>
          </p:cNvSpPr>
          <p:nvPr/>
        </p:nvSpPr>
        <p:spPr bwMode="auto">
          <a:xfrm>
            <a:off x="7696200" y="2439987"/>
            <a:ext cx="1223963" cy="685801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1400" b="1">
                <a:ea typeface="ヒラギノ角ゴ Pro W3"/>
                <a:cs typeface="ヒラギノ角ゴ Pro W3"/>
              </a:rPr>
              <a:t>heap</a:t>
            </a:r>
            <a:endParaRPr lang="zh-CN" altLang="en-US" sz="1400" b="1">
              <a:ea typeface="ヒラギノ角ゴ Pro W3"/>
              <a:cs typeface="ヒラギノ角ゴ Pro W3"/>
            </a:endParaRPr>
          </a:p>
        </p:txBody>
      </p:sp>
      <p:sp>
        <p:nvSpPr>
          <p:cNvPr id="11" name="矩形 14"/>
          <p:cNvSpPr>
            <a:spLocks noChangeArrowheads="1"/>
          </p:cNvSpPr>
          <p:nvPr/>
        </p:nvSpPr>
        <p:spPr bwMode="auto">
          <a:xfrm>
            <a:off x="7696200" y="1582737"/>
            <a:ext cx="1223963" cy="85883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1400" b="1">
                <a:ea typeface="ヒラギノ角ゴ Pro W3"/>
                <a:cs typeface="ヒラギノ角ゴ Pro W3"/>
              </a:rPr>
              <a:t> </a:t>
            </a:r>
            <a:endParaRPr lang="zh-CN" altLang="en-US" sz="1400" b="1"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dirty="0" smtClean="0"/>
              <a:t>State</a:t>
            </a:r>
            <a:r>
              <a:rPr lang="en-US" altLang="zh-CN" sz="4000" dirty="0"/>
              <a:t> </a:t>
            </a:r>
            <a:r>
              <a:rPr lang="en-US" altLang="zh-CN" sz="4000" dirty="0" smtClean="0"/>
              <a:t>O</a:t>
            </a:r>
            <a:r>
              <a:rPr lang="en-US" altLang="zh-CN" sz="4000" dirty="0" smtClean="0"/>
              <a:t>f Art</a:t>
            </a:r>
            <a:r>
              <a:rPr lang="en-US" altLang="zh-CN" sz="4000" dirty="0" smtClean="0"/>
              <a:t>: Circular Stack Management</a:t>
            </a:r>
            <a:endParaRPr lang="zh-CN" altLang="en-US" sz="40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C07C8-73AF-4C93-9657-3F05B2743F4C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5" name="TextBox 4"/>
          <p:cNvSpPr txBox="1"/>
          <p:nvPr/>
        </p:nvSpPr>
        <p:spPr>
          <a:xfrm>
            <a:off x="457200" y="6172200"/>
            <a:ext cx="76133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 </a:t>
            </a:r>
            <a:r>
              <a:rPr lang="en-US" altLang="zh-CN" sz="1200" dirty="0" err="1" smtClean="0"/>
              <a:t>Ke</a:t>
            </a:r>
            <a:r>
              <a:rPr lang="en-US" altLang="zh-CN" sz="1200" dirty="0" smtClean="0"/>
              <a:t> </a:t>
            </a:r>
            <a:r>
              <a:rPr lang="en-US" altLang="zh-CN" sz="1200" dirty="0" err="1" smtClean="0"/>
              <a:t>Bai</a:t>
            </a:r>
            <a:r>
              <a:rPr lang="en-US" altLang="zh-CN" sz="1200" dirty="0" smtClean="0"/>
              <a:t> et.al., "Stack Data Management for Limited Local Memory (LLM) Multi-core Processors", ASAP, 2011.</a:t>
            </a:r>
            <a:endParaRPr lang="zh-CN" alt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4235450" y="2730500"/>
            <a:ext cx="842963" cy="2819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zh-CN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38188" y="3633788"/>
          <a:ext cx="2232025" cy="1737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01"/>
                <a:gridCol w="1266824"/>
              </a:tblGrid>
              <a:tr h="51797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Frame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Size (bytes)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03" marB="45703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0468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main</a:t>
                      </a:r>
                      <a:endParaRPr lang="en-US" sz="1400" dirty="0"/>
                    </a:p>
                  </a:txBody>
                  <a:tcPr marL="91431" marR="91431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28</a:t>
                      </a:r>
                      <a:endParaRPr lang="en-US" sz="1400" dirty="0"/>
                    </a:p>
                  </a:txBody>
                  <a:tcPr marL="91431" marR="91431" marT="45703" marB="45703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0468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F1</a:t>
                      </a:r>
                      <a:endParaRPr lang="en-US" sz="1400" dirty="0"/>
                    </a:p>
                  </a:txBody>
                  <a:tcPr marL="91431" marR="91431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40</a:t>
                      </a:r>
                      <a:endParaRPr lang="en-US" sz="1400" dirty="0"/>
                    </a:p>
                  </a:txBody>
                  <a:tcPr marL="91431" marR="91431" marT="45703" marB="45703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30468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F2</a:t>
                      </a:r>
                      <a:endParaRPr lang="en-US" sz="1400" dirty="0"/>
                    </a:p>
                  </a:txBody>
                  <a:tcPr marL="91431" marR="91431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60</a:t>
                      </a:r>
                      <a:endParaRPr lang="en-US" sz="1400" dirty="0"/>
                    </a:p>
                  </a:txBody>
                  <a:tcPr marL="91431" marR="91431" marT="45703" marB="45703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0468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F3</a:t>
                      </a:r>
                      <a:endParaRPr lang="en-US" sz="1400" dirty="0"/>
                    </a:p>
                  </a:txBody>
                  <a:tcPr marL="91431" marR="91431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54</a:t>
                      </a:r>
                      <a:endParaRPr lang="en-US" sz="1400" dirty="0"/>
                    </a:p>
                  </a:txBody>
                  <a:tcPr marL="91431" marR="91431" marT="45703" marB="45703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422275" y="838200"/>
            <a:ext cx="838200" cy="6096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main</a:t>
            </a:r>
          </a:p>
        </p:txBody>
      </p:sp>
      <p:sp>
        <p:nvSpPr>
          <p:cNvPr id="9" name="Oval 8"/>
          <p:cNvSpPr/>
          <p:nvPr/>
        </p:nvSpPr>
        <p:spPr>
          <a:xfrm>
            <a:off x="1260475" y="1371600"/>
            <a:ext cx="609600" cy="6096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F1</a:t>
            </a:r>
          </a:p>
        </p:txBody>
      </p:sp>
      <p:sp>
        <p:nvSpPr>
          <p:cNvPr id="10" name="Oval 9"/>
          <p:cNvSpPr/>
          <p:nvPr/>
        </p:nvSpPr>
        <p:spPr>
          <a:xfrm>
            <a:off x="1717675" y="2057400"/>
            <a:ext cx="609600" cy="6096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F2</a:t>
            </a:r>
          </a:p>
        </p:txBody>
      </p:sp>
      <p:sp>
        <p:nvSpPr>
          <p:cNvPr id="11" name="Oval 10"/>
          <p:cNvSpPr/>
          <p:nvPr/>
        </p:nvSpPr>
        <p:spPr>
          <a:xfrm>
            <a:off x="2174875" y="2819400"/>
            <a:ext cx="609600" cy="6096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F3</a:t>
            </a:r>
          </a:p>
        </p:txBody>
      </p:sp>
      <p:cxnSp>
        <p:nvCxnSpPr>
          <p:cNvPr id="12" name="Straight Arrow Connector 11"/>
          <p:cNvCxnSpPr>
            <a:stCxn id="8" idx="6"/>
            <a:endCxn id="9" idx="0"/>
          </p:cNvCxnSpPr>
          <p:nvPr/>
        </p:nvCxnSpPr>
        <p:spPr>
          <a:xfrm>
            <a:off x="1260475" y="11430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6"/>
            <a:endCxn id="10" idx="0"/>
          </p:cNvCxnSpPr>
          <p:nvPr/>
        </p:nvCxnSpPr>
        <p:spPr>
          <a:xfrm>
            <a:off x="1870075" y="1676400"/>
            <a:ext cx="1524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0" idx="6"/>
            <a:endCxn id="11" idx="0"/>
          </p:cNvCxnSpPr>
          <p:nvPr/>
        </p:nvCxnSpPr>
        <p:spPr>
          <a:xfrm>
            <a:off x="2327275" y="2362200"/>
            <a:ext cx="1524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235450" y="2730500"/>
            <a:ext cx="842963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main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235450" y="3340100"/>
            <a:ext cx="842963" cy="838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235450" y="4178300"/>
            <a:ext cx="842963" cy="1371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79950" y="2000250"/>
            <a:ext cx="20129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ea typeface="+mj-ea"/>
                <a:cs typeface="Arial" pitchFamily="34" charset="0"/>
              </a:rPr>
              <a:t>Stack Size = 128 bytes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727450" y="3122613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400">
                <a:latin typeface="Calibri" pitchFamily="34" charset="0"/>
              </a:rPr>
              <a:t>28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748088" y="3971925"/>
            <a:ext cx="36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400">
                <a:latin typeface="Calibri" pitchFamily="34" charset="0"/>
              </a:rPr>
              <a:t>68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689350" y="5332413"/>
            <a:ext cx="4587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400">
                <a:latin typeface="Calibri" pitchFamily="34" charset="0"/>
              </a:rPr>
              <a:t>128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279932" y="2743200"/>
            <a:ext cx="838200" cy="2819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zh-CN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3" name="Group 25"/>
          <p:cNvGrpSpPr>
            <a:grpSpLocks/>
          </p:cNvGrpSpPr>
          <p:nvPr/>
        </p:nvGrpSpPr>
        <p:grpSpPr bwMode="auto">
          <a:xfrm>
            <a:off x="5094288" y="2438400"/>
            <a:ext cx="438150" cy="306387"/>
            <a:chOff x="3429000" y="2067286"/>
            <a:chExt cx="439896" cy="307777"/>
          </a:xfrm>
        </p:grpSpPr>
        <p:cxnSp>
          <p:nvCxnSpPr>
            <p:cNvPr id="24" name="Straight Arrow Connector 26"/>
            <p:cNvCxnSpPr/>
            <p:nvPr/>
          </p:nvCxnSpPr>
          <p:spPr>
            <a:xfrm>
              <a:off x="3429000" y="2362305"/>
              <a:ext cx="380924" cy="1595"/>
            </a:xfrm>
            <a:prstGeom prst="straightConnector1">
              <a:avLst/>
            </a:prstGeom>
            <a:ln w="25400">
              <a:solidFill>
                <a:schemeClr val="tx1">
                  <a:lumMod val="85000"/>
                </a:schemeClr>
              </a:solidFill>
              <a:headEnd type="triangle"/>
              <a:tailEnd type="none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7"/>
            <p:cNvSpPr txBox="1">
              <a:spLocks noChangeArrowheads="1"/>
            </p:cNvSpPr>
            <p:nvPr/>
          </p:nvSpPr>
          <p:spPr bwMode="auto">
            <a:xfrm>
              <a:off x="3470917" y="2067286"/>
              <a:ext cx="39797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1400" i="1" dirty="0">
                  <a:latin typeface="Calibri" pitchFamily="34" charset="0"/>
                </a:rPr>
                <a:t>SP</a:t>
              </a:r>
            </a:p>
          </p:txBody>
        </p:sp>
      </p:grpSp>
      <p:sp>
        <p:nvSpPr>
          <p:cNvPr id="26" name="Rectangle 28"/>
          <p:cNvSpPr/>
          <p:nvPr/>
        </p:nvSpPr>
        <p:spPr>
          <a:xfrm>
            <a:off x="2916238" y="1035268"/>
            <a:ext cx="817562" cy="11144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F3</a:t>
            </a:r>
          </a:p>
        </p:txBody>
      </p:sp>
      <p:cxnSp>
        <p:nvCxnSpPr>
          <p:cNvPr id="27" name="Straight Arrow Connector 30"/>
          <p:cNvCxnSpPr>
            <a:stCxn id="8" idx="6"/>
            <a:endCxn id="9" idx="0"/>
          </p:cNvCxnSpPr>
          <p:nvPr/>
        </p:nvCxnSpPr>
        <p:spPr>
          <a:xfrm>
            <a:off x="1260475" y="1143000"/>
            <a:ext cx="3048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856038" y="5557838"/>
            <a:ext cx="1497012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ea typeface="+mj-ea"/>
                <a:cs typeface="Arial" pitchFamily="34" charset="0"/>
              </a:rPr>
              <a:t>Stack region </a:t>
            </a:r>
          </a:p>
          <a:p>
            <a:pPr algn="ctr">
              <a:defRPr/>
            </a:pPr>
            <a:r>
              <a:rPr lang="en-US" sz="1400" dirty="0">
                <a:ea typeface="+mj-ea"/>
                <a:cs typeface="Arial" pitchFamily="34" charset="0"/>
              </a:rPr>
              <a:t>in Local Memory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21375" y="5562600"/>
            <a:ext cx="158750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ea typeface="+mj-ea"/>
                <a:cs typeface="Arial" pitchFamily="34" charset="0"/>
              </a:rPr>
              <a:t>Stack region </a:t>
            </a:r>
          </a:p>
          <a:p>
            <a:pPr algn="ctr">
              <a:defRPr/>
            </a:pPr>
            <a:r>
              <a:rPr lang="en-US" sz="1400" dirty="0">
                <a:ea typeface="+mj-ea"/>
                <a:cs typeface="Arial" pitchFamily="34" charset="0"/>
              </a:rPr>
              <a:t>in Global Memory</a:t>
            </a:r>
          </a:p>
        </p:txBody>
      </p:sp>
      <p:grpSp>
        <p:nvGrpSpPr>
          <p:cNvPr id="30" name="Group 33"/>
          <p:cNvGrpSpPr>
            <a:grpSpLocks/>
          </p:cNvGrpSpPr>
          <p:nvPr/>
        </p:nvGrpSpPr>
        <p:grpSpPr bwMode="auto">
          <a:xfrm>
            <a:off x="7124700" y="2405063"/>
            <a:ext cx="800100" cy="339725"/>
            <a:chOff x="3429000" y="2024387"/>
            <a:chExt cx="801510" cy="339401"/>
          </a:xfrm>
        </p:grpSpPr>
        <p:cxnSp>
          <p:nvCxnSpPr>
            <p:cNvPr id="31" name="Straight Arrow Connector 34"/>
            <p:cNvCxnSpPr/>
            <p:nvPr/>
          </p:nvCxnSpPr>
          <p:spPr>
            <a:xfrm>
              <a:off x="3429000" y="2362202"/>
              <a:ext cx="381671" cy="1586"/>
            </a:xfrm>
            <a:prstGeom prst="straightConnector1">
              <a:avLst/>
            </a:prstGeom>
            <a:ln w="25400">
              <a:solidFill>
                <a:schemeClr val="tx1">
                  <a:lumMod val="85000"/>
                </a:schemeClr>
              </a:solidFill>
              <a:headEnd type="triangle"/>
              <a:tailEnd type="none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5"/>
            <p:cNvSpPr txBox="1">
              <a:spLocks noChangeArrowheads="1"/>
            </p:cNvSpPr>
            <p:nvPr/>
          </p:nvSpPr>
          <p:spPr bwMode="auto">
            <a:xfrm>
              <a:off x="3513564" y="2024387"/>
              <a:ext cx="71694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400" i="1" dirty="0">
                  <a:latin typeface="Calibri" pitchFamily="34" charset="0"/>
                </a:rPr>
                <a:t>GM_SP</a:t>
              </a:r>
            </a:p>
          </p:txBody>
        </p:sp>
      </p:grpSp>
      <p:cxnSp>
        <p:nvCxnSpPr>
          <p:cNvPr id="33" name="Straight Arrow Connector 4"/>
          <p:cNvCxnSpPr/>
          <p:nvPr/>
        </p:nvCxnSpPr>
        <p:spPr>
          <a:xfrm>
            <a:off x="5078413" y="3035300"/>
            <a:ext cx="1144587" cy="0"/>
          </a:xfrm>
          <a:prstGeom prst="straightConnector1">
            <a:avLst/>
          </a:prstGeom>
          <a:ln w="254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5"/>
          <p:cNvCxnSpPr>
            <a:stCxn id="16" idx="3"/>
          </p:cNvCxnSpPr>
          <p:nvPr/>
        </p:nvCxnSpPr>
        <p:spPr>
          <a:xfrm>
            <a:off x="5078413" y="3759200"/>
            <a:ext cx="1144587" cy="0"/>
          </a:xfrm>
          <a:prstGeom prst="straightConnector1">
            <a:avLst/>
          </a:prstGeom>
          <a:ln w="254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8"/>
          <p:cNvSpPr txBox="1">
            <a:spLocks noChangeArrowheads="1"/>
          </p:cNvSpPr>
          <p:nvPr/>
        </p:nvSpPr>
        <p:spPr bwMode="auto">
          <a:xfrm>
            <a:off x="5221288" y="3028950"/>
            <a:ext cx="795337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C00000"/>
                </a:solidFill>
              </a:rPr>
              <a:t>Need to be evicted</a:t>
            </a: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5 2.22222E-6 L -3.33333E-6 0.0888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4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.08881 L -2.77778E-7 0.21092 " pathEditMode="relative" ptsTypes="AA">
                                      <p:cBhvr>
                                        <p:cTn id="2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.21092 L -2.77778E-7 0.41074 " pathEditMode="relative" ptsTypes="AA">
                                      <p:cBhvr>
                                        <p:cTn id="3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0.22414 0.0018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59259E-6 L 0.22326 0.00255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47 0.00509 L 0.14653 0.24954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122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41073 L 0.00105 0.17207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96762E-6 L -3.33333E-6 0.08881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8881 L -0.00261 0.21647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3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sz="4200" dirty="0" smtClean="0"/>
              <a:t>Challenge </a:t>
            </a:r>
            <a:r>
              <a:rPr lang="en-US" sz="4200" dirty="0"/>
              <a:t>of Stack Data Management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C07C8-73AF-4C93-9657-3F05B2743F4C}" type="slidenum">
              <a:rPr lang="en-US" altLang="zh-CN" smtClean="0"/>
              <a:pPr/>
              <a:t>7</a:t>
            </a:fld>
            <a:endParaRPr lang="en-US" altLang="zh-C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2400" y="990600"/>
            <a:ext cx="8686800" cy="50292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N</a:t>
            </a:r>
            <a:r>
              <a:rPr lang="en-US" dirty="0" smtClean="0"/>
              <a:t>ot performing </a:t>
            </a:r>
            <a:r>
              <a:rPr lang="en-US" dirty="0"/>
              <a:t>management when not absolutely </a:t>
            </a:r>
            <a:r>
              <a:rPr lang="en-US" dirty="0" smtClean="0"/>
              <a:t>needed</a:t>
            </a:r>
          </a:p>
          <a:p>
            <a:pPr lvl="1"/>
            <a:r>
              <a:rPr lang="en-US" altLang="zh-CN" dirty="0" smtClean="0"/>
              <a:t>fewer DMA calls </a:t>
            </a:r>
          </a:p>
          <a:p>
            <a:pPr lvl="2"/>
            <a:r>
              <a:rPr lang="en-US" altLang="zh-CN" dirty="0" smtClean="0"/>
              <a:t>memory latency of a task will be very strongly dependent on the number of memory requests</a:t>
            </a:r>
            <a:endParaRPr lang="en-US" dirty="0" smtClean="0"/>
          </a:p>
          <a:p>
            <a:r>
              <a:rPr lang="en-US" dirty="0" smtClean="0"/>
              <a:t>Performing </a:t>
            </a:r>
            <a:r>
              <a:rPr lang="en-US" dirty="0"/>
              <a:t>minimal work each time management is </a:t>
            </a:r>
            <a:r>
              <a:rPr lang="en-US" dirty="0" smtClean="0"/>
              <a:t>performed</a:t>
            </a:r>
          </a:p>
          <a:p>
            <a:pPr lvl="1"/>
            <a:r>
              <a:rPr lang="en-US" altLang="zh-CN" dirty="0" smtClean="0"/>
              <a:t>Transfer stack data at the whole stack space granularity</a:t>
            </a:r>
          </a:p>
          <a:p>
            <a:pPr lvl="2"/>
            <a:r>
              <a:rPr lang="en-US" altLang="zh-CN" dirty="0" smtClean="0"/>
              <a:t>management library (_</a:t>
            </a:r>
            <a:r>
              <a:rPr lang="en-US" altLang="zh-CN" dirty="0" err="1" smtClean="0"/>
              <a:t>sstore</a:t>
            </a:r>
            <a:r>
              <a:rPr lang="en-US" altLang="zh-CN" dirty="0" smtClean="0"/>
              <a:t> and _</a:t>
            </a:r>
            <a:r>
              <a:rPr lang="en-US" altLang="zh-CN" dirty="0" err="1" smtClean="0"/>
              <a:t>sload</a:t>
            </a:r>
            <a:r>
              <a:rPr lang="en-US" altLang="zh-CN" dirty="0" smtClean="0"/>
              <a:t>) becomes simpler</a:t>
            </a:r>
            <a:endParaRPr lang="en-US" dirty="0"/>
          </a:p>
          <a:p>
            <a:r>
              <a:rPr lang="en-US" dirty="0" smtClean="0"/>
              <a:t>Avoiding thrashing</a:t>
            </a:r>
          </a:p>
          <a:p>
            <a:pPr lvl="1"/>
            <a:r>
              <a:rPr lang="en-US" dirty="0" smtClean="0"/>
              <a:t>Place management functions judiciously</a:t>
            </a:r>
          </a:p>
        </p:txBody>
      </p:sp>
    </p:spTree>
    <p:extLst>
      <p:ext uri="{BB962C8B-B14F-4D97-AF65-F5344CB8AC3E}">
        <p14:creationId xmlns:p14="http://schemas.microsoft.com/office/powerpoint/2010/main" val="65536160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Contributions </a:t>
            </a:r>
            <a:r>
              <a:rPr lang="en-US" altLang="zh-CN" dirty="0" smtClean="0"/>
              <a:t>of This Paper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C07C8-73AF-4C93-9657-3F05B2743F4C}" type="slidenum">
              <a:rPr lang="en-US" altLang="zh-CN" smtClean="0"/>
              <a:pPr/>
              <a:t>8</a:t>
            </a:fld>
            <a:endParaRPr lang="en-US" altLang="zh-CN" dirty="0"/>
          </a:p>
        </p:txBody>
      </p:sp>
      <p:grpSp>
        <p:nvGrpSpPr>
          <p:cNvPr id="5" name="Group 54"/>
          <p:cNvGrpSpPr/>
          <p:nvPr/>
        </p:nvGrpSpPr>
        <p:grpSpPr>
          <a:xfrm>
            <a:off x="5465554" y="3352800"/>
            <a:ext cx="2916445" cy="2895600"/>
            <a:chOff x="3228693" y="485800"/>
            <a:chExt cx="3152956" cy="3962400"/>
          </a:xfrm>
        </p:grpSpPr>
        <p:sp>
          <p:nvSpPr>
            <p:cNvPr id="6" name="Flowchart: Multidocument 2"/>
            <p:cNvSpPr/>
            <p:nvPr/>
          </p:nvSpPr>
          <p:spPr bwMode="auto">
            <a:xfrm>
              <a:off x="3244271" y="485800"/>
              <a:ext cx="1062038" cy="758825"/>
            </a:xfrm>
            <a:prstGeom prst="flowChartMultidocumen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.c</a:t>
              </a:r>
              <a:r>
                <a:rPr lang="en-US" sz="1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  <p:sp>
          <p:nvSpPr>
            <p:cNvPr id="7" name="AutoShape 26"/>
            <p:cNvSpPr>
              <a:spLocks noChangeArrowheads="1"/>
            </p:cNvSpPr>
            <p:nvPr/>
          </p:nvSpPr>
          <p:spPr bwMode="auto">
            <a:xfrm>
              <a:off x="3244271" y="2934527"/>
              <a:ext cx="1136716" cy="573641"/>
            </a:xfrm>
            <a:prstGeom prst="flowChartDocumen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en-US" sz="1000" b="1" i="1" dirty="0">
                  <a:solidFill>
                    <a:srgbClr val="C00000"/>
                  </a:solidFill>
                  <a:latin typeface="Arial" pitchFamily="34" charset="0"/>
                  <a:ea typeface="宋体" charset="-122"/>
                  <a:cs typeface="Arial" pitchFamily="34" charset="0"/>
                </a:rPr>
                <a:t>Runtime</a:t>
              </a:r>
            </a:p>
            <a:p>
              <a:pPr algn="ctr" eaLnBrk="0" hangingPunct="0">
                <a:defRPr/>
              </a:pPr>
              <a:r>
                <a:rPr lang="en-US" sz="1000" b="1" i="1" dirty="0" smtClean="0">
                  <a:solidFill>
                    <a:srgbClr val="C00000"/>
                  </a:solidFill>
                  <a:latin typeface="Arial" pitchFamily="34" charset="0"/>
                  <a:ea typeface="宋体" charset="-122"/>
                  <a:cs typeface="Arial" pitchFamily="34" charset="0"/>
                </a:rPr>
                <a:t>Library .</a:t>
              </a:r>
              <a:r>
                <a:rPr lang="en-US" sz="1000" b="1" i="1" dirty="0">
                  <a:solidFill>
                    <a:srgbClr val="C00000"/>
                  </a:solidFill>
                  <a:latin typeface="Arial" pitchFamily="34" charset="0"/>
                  <a:ea typeface="宋体" charset="-122"/>
                  <a:cs typeface="Arial" pitchFamily="34" charset="0"/>
                </a:rPr>
                <a:t>a</a:t>
              </a:r>
            </a:p>
          </p:txBody>
        </p:sp>
        <p:sp>
          <p:nvSpPr>
            <p:cNvPr id="8" name="Rounded Rectangle 5"/>
            <p:cNvSpPr/>
            <p:nvPr/>
          </p:nvSpPr>
          <p:spPr bwMode="auto">
            <a:xfrm>
              <a:off x="3228693" y="1644675"/>
              <a:ext cx="1044575" cy="663575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000" b="1" i="1" dirty="0" smtClean="0">
                  <a:solidFill>
                    <a:schemeClr val="accent1"/>
                  </a:solidFill>
                  <a:latin typeface="Arial" pitchFamily="34" charset="0"/>
                  <a:cs typeface="Arial" pitchFamily="34" charset="0"/>
                </a:rPr>
                <a:t>Weighted Call Graph</a:t>
              </a:r>
              <a:endParaRPr lang="en-US" sz="1000" b="1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ight Arrow 55"/>
            <p:cNvSpPr/>
            <p:nvPr/>
          </p:nvSpPr>
          <p:spPr bwMode="auto">
            <a:xfrm rot="5400000">
              <a:off x="3534350" y="1320031"/>
              <a:ext cx="434975" cy="182562"/>
            </a:xfrm>
            <a:prstGeom prst="rightArrow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10"/>
            <p:cNvSpPr/>
            <p:nvPr/>
          </p:nvSpPr>
          <p:spPr bwMode="auto">
            <a:xfrm>
              <a:off x="4916942" y="3022121"/>
              <a:ext cx="871920" cy="41116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bg1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compiler</a:t>
              </a:r>
              <a:endParaRPr lang="en-US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Snip Single Corner Rectangle 11"/>
            <p:cNvSpPr/>
            <p:nvPr/>
          </p:nvSpPr>
          <p:spPr bwMode="auto">
            <a:xfrm>
              <a:off x="4743266" y="4077527"/>
              <a:ext cx="1139825" cy="370673"/>
            </a:xfrm>
            <a:prstGeom prst="snip1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altLang="zh-CN" sz="1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r>
                <a:rPr lang="en-US" altLang="zh-CN" sz="10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Executable</a:t>
              </a:r>
              <a:endParaRPr lang="zh-CN" altLang="en-US" sz="1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endParaRPr lang="en-US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Oval 1"/>
            <p:cNvSpPr/>
            <p:nvPr/>
          </p:nvSpPr>
          <p:spPr>
            <a:xfrm>
              <a:off x="4821493" y="1726641"/>
              <a:ext cx="1065882" cy="484684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b="1" i="1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SSDM</a:t>
              </a:r>
            </a:p>
          </p:txBody>
        </p:sp>
        <p:sp>
          <p:nvSpPr>
            <p:cNvPr id="13" name="Right Arrow 15"/>
            <p:cNvSpPr/>
            <p:nvPr/>
          </p:nvSpPr>
          <p:spPr bwMode="auto">
            <a:xfrm>
              <a:off x="4354619" y="1876723"/>
              <a:ext cx="434975" cy="182562"/>
            </a:xfrm>
            <a:prstGeom prst="rightArrow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ight Arrow 56"/>
            <p:cNvSpPr/>
            <p:nvPr/>
          </p:nvSpPr>
          <p:spPr bwMode="auto">
            <a:xfrm>
              <a:off x="4441858" y="3125061"/>
              <a:ext cx="434975" cy="182562"/>
            </a:xfrm>
            <a:prstGeom prst="rightArrow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ight Arrow 60"/>
            <p:cNvSpPr/>
            <p:nvPr/>
          </p:nvSpPr>
          <p:spPr bwMode="auto">
            <a:xfrm rot="5400000">
              <a:off x="4971866" y="3696527"/>
              <a:ext cx="609600" cy="152400"/>
            </a:xfrm>
            <a:prstGeom prst="rightArrow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166451" y="2390799"/>
              <a:ext cx="2215198" cy="5074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i="1" dirty="0" smtClean="0">
                  <a:latin typeface="Arial" pitchFamily="34" charset="0"/>
                  <a:cs typeface="Arial" pitchFamily="34" charset="0"/>
                </a:rPr>
                <a:t>Place info about where to perform management</a:t>
              </a:r>
            </a:p>
          </p:txBody>
        </p:sp>
      </p:grpSp>
      <p:cxnSp>
        <p:nvCxnSpPr>
          <p:cNvPr id="86" name="直接箭头连接符 85"/>
          <p:cNvCxnSpPr>
            <a:stCxn id="12" idx="4"/>
            <a:endCxn id="10" idx="0"/>
          </p:cNvCxnSpPr>
          <p:nvPr/>
        </p:nvCxnSpPr>
        <p:spPr>
          <a:xfrm flipH="1">
            <a:off x="7430420" y="4613760"/>
            <a:ext cx="1417" cy="592505"/>
          </a:xfrm>
          <a:prstGeom prst="straightConnector1">
            <a:avLst/>
          </a:prstGeom>
          <a:ln w="12700">
            <a:solidFill>
              <a:srgbClr val="00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内容占位符 3"/>
          <p:cNvSpPr>
            <a:spLocks noGrp="1"/>
          </p:cNvSpPr>
          <p:nvPr>
            <p:ph sz="quarter" idx="1"/>
          </p:nvPr>
        </p:nvSpPr>
        <p:spPr>
          <a:xfrm>
            <a:off x="152399" y="929640"/>
            <a:ext cx="6477001" cy="219456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formulate the optimization problem of where to insert the management functions so as to minimize the management overhead</a:t>
            </a:r>
          </a:p>
          <a:p>
            <a:pPr lvl="1"/>
            <a:r>
              <a:rPr lang="en-US" altLang="zh-CN" dirty="0" smtClean="0"/>
              <a:t>Finding an optimal cutting of a weighted call graph</a:t>
            </a:r>
            <a:endParaRPr lang="zh-CN" altLang="en-US" dirty="0" smtClean="0"/>
          </a:p>
          <a:p>
            <a:endParaRPr lang="zh-CN" altLang="en-US" dirty="0"/>
          </a:p>
        </p:txBody>
      </p:sp>
      <p:grpSp>
        <p:nvGrpSpPr>
          <p:cNvPr id="84" name="组合 83"/>
          <p:cNvGrpSpPr/>
          <p:nvPr/>
        </p:nvGrpSpPr>
        <p:grpSpPr>
          <a:xfrm>
            <a:off x="6705600" y="914400"/>
            <a:ext cx="2133599" cy="2667000"/>
            <a:chOff x="2133600" y="3164502"/>
            <a:chExt cx="2264555" cy="3693498"/>
          </a:xfrm>
        </p:grpSpPr>
        <p:cxnSp>
          <p:nvCxnSpPr>
            <p:cNvPr id="56" name="Straight Arrow Connector 276"/>
            <p:cNvCxnSpPr>
              <a:stCxn id="64" idx="4"/>
              <a:endCxn id="65" idx="0"/>
            </p:cNvCxnSpPr>
            <p:nvPr/>
          </p:nvCxnSpPr>
          <p:spPr>
            <a:xfrm>
              <a:off x="3543567" y="4036114"/>
              <a:ext cx="0" cy="26977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3556886" y="4057313"/>
              <a:ext cx="322674" cy="2841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/>
                <a:t>1</a:t>
              </a:r>
              <a:r>
                <a:rPr lang="en-US" sz="1000" b="1" dirty="0" smtClean="0"/>
                <a:t>0</a:t>
              </a:r>
              <a:endParaRPr lang="en-US" sz="1000" b="1" dirty="0"/>
            </a:p>
          </p:txBody>
        </p:sp>
        <p:cxnSp>
          <p:nvCxnSpPr>
            <p:cNvPr id="58" name="Straight Arrow Connector 278"/>
            <p:cNvCxnSpPr>
              <a:stCxn id="65" idx="4"/>
              <a:endCxn id="68" idx="0"/>
            </p:cNvCxnSpPr>
            <p:nvPr/>
          </p:nvCxnSpPr>
          <p:spPr>
            <a:xfrm>
              <a:off x="3543567" y="4787258"/>
              <a:ext cx="449166" cy="43497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3642912" y="4736434"/>
              <a:ext cx="252804" cy="2841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/>
                <a:t>5</a:t>
              </a:r>
            </a:p>
          </p:txBody>
        </p:sp>
        <p:cxnSp>
          <p:nvCxnSpPr>
            <p:cNvPr id="60" name="Straight Arrow Connector 280"/>
            <p:cNvCxnSpPr>
              <a:stCxn id="65" idx="4"/>
              <a:endCxn id="66" idx="0"/>
            </p:cNvCxnSpPr>
            <p:nvPr/>
          </p:nvCxnSpPr>
          <p:spPr>
            <a:xfrm flipH="1">
              <a:off x="3070804" y="4787258"/>
              <a:ext cx="472763" cy="42970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3070331" y="4737587"/>
              <a:ext cx="322674" cy="2841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200" b="1">
                  <a:solidFill>
                    <a:srgbClr val="00B050"/>
                  </a:solidFill>
                </a:defRPr>
              </a:lvl1pPr>
            </a:lstStyle>
            <a:p>
              <a:r>
                <a:rPr lang="en-US" sz="1000" dirty="0">
                  <a:solidFill>
                    <a:schemeClr val="tx1"/>
                  </a:solidFill>
                </a:rPr>
                <a:t>50</a:t>
              </a:r>
            </a:p>
          </p:txBody>
        </p:sp>
        <p:cxnSp>
          <p:nvCxnSpPr>
            <p:cNvPr id="62" name="Straight Arrow Connector 282"/>
            <p:cNvCxnSpPr>
              <a:stCxn id="66" idx="4"/>
              <a:endCxn id="67" idx="0"/>
            </p:cNvCxnSpPr>
            <p:nvPr/>
          </p:nvCxnSpPr>
          <p:spPr>
            <a:xfrm flipH="1">
              <a:off x="2836752" y="5698328"/>
              <a:ext cx="234052" cy="32910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2680566" y="5660042"/>
              <a:ext cx="322674" cy="2841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200" b="1">
                  <a:solidFill>
                    <a:srgbClr val="00B050"/>
                  </a:solidFill>
                </a:defRPr>
              </a:lvl1pPr>
            </a:lstStyle>
            <a:p>
              <a:r>
                <a:rPr lang="en-US" sz="1000" dirty="0">
                  <a:solidFill>
                    <a:schemeClr val="tx1"/>
                  </a:solidFill>
                </a:rPr>
                <a:t>25</a:t>
              </a:r>
            </a:p>
          </p:txBody>
        </p:sp>
        <p:sp>
          <p:nvSpPr>
            <p:cNvPr id="64" name="椭圆 3"/>
            <p:cNvSpPr/>
            <p:nvPr/>
          </p:nvSpPr>
          <p:spPr>
            <a:xfrm>
              <a:off x="3157480" y="3563123"/>
              <a:ext cx="772174" cy="472993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dirty="0"/>
                <a:t>F</a:t>
              </a:r>
              <a:r>
                <a:rPr lang="en-US" altLang="zh-CN" sz="1000" dirty="0" smtClean="0"/>
                <a:t>0</a:t>
              </a:r>
            </a:p>
            <a:p>
              <a:pPr algn="ctr"/>
              <a:r>
                <a:rPr lang="en-US" altLang="zh-CN" sz="1000" dirty="0" smtClean="0"/>
                <a:t>32</a:t>
              </a:r>
              <a:endParaRPr lang="zh-CN" altLang="en-US" sz="1000" dirty="0"/>
            </a:p>
          </p:txBody>
        </p:sp>
        <p:sp>
          <p:nvSpPr>
            <p:cNvPr id="65" name="椭圆 3"/>
            <p:cNvSpPr/>
            <p:nvPr/>
          </p:nvSpPr>
          <p:spPr>
            <a:xfrm>
              <a:off x="3157480" y="4305893"/>
              <a:ext cx="772174" cy="481365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dirty="0" smtClean="0"/>
                <a:t>F</a:t>
              </a:r>
              <a:r>
                <a:rPr lang="en-US" altLang="zh-CN" sz="1000" dirty="0"/>
                <a:t>1</a:t>
              </a:r>
              <a:endParaRPr lang="en-US" altLang="zh-CN" sz="1000" dirty="0" smtClean="0"/>
            </a:p>
            <a:p>
              <a:pPr algn="ctr"/>
              <a:r>
                <a:rPr lang="en-US" altLang="zh-CN" sz="1000" dirty="0" smtClean="0"/>
                <a:t>128</a:t>
              </a:r>
              <a:endParaRPr lang="zh-CN" altLang="en-US" sz="1000" dirty="0"/>
            </a:p>
          </p:txBody>
        </p:sp>
        <p:sp>
          <p:nvSpPr>
            <p:cNvPr id="66" name="椭圆 3"/>
            <p:cNvSpPr/>
            <p:nvPr/>
          </p:nvSpPr>
          <p:spPr>
            <a:xfrm>
              <a:off x="2661418" y="5216962"/>
              <a:ext cx="818772" cy="481366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dirty="0" smtClean="0"/>
                <a:t>F2</a:t>
              </a:r>
              <a:endParaRPr lang="en-US" altLang="zh-CN" sz="1000" dirty="0"/>
            </a:p>
            <a:p>
              <a:pPr algn="ctr"/>
              <a:r>
                <a:rPr lang="en-US" altLang="zh-CN" sz="1000" dirty="0"/>
                <a:t>32</a:t>
              </a:r>
              <a:endParaRPr lang="zh-CN" altLang="en-US" sz="1000" dirty="0"/>
            </a:p>
          </p:txBody>
        </p:sp>
        <p:sp>
          <p:nvSpPr>
            <p:cNvPr id="67" name="椭圆 3"/>
            <p:cNvSpPr/>
            <p:nvPr/>
          </p:nvSpPr>
          <p:spPr>
            <a:xfrm>
              <a:off x="2427366" y="6027435"/>
              <a:ext cx="818772" cy="468255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dirty="0" smtClean="0"/>
                <a:t>F3</a:t>
              </a:r>
              <a:endParaRPr lang="en-US" altLang="zh-CN" sz="1000" dirty="0"/>
            </a:p>
            <a:p>
              <a:pPr algn="ctr"/>
              <a:r>
                <a:rPr lang="en-US" altLang="zh-CN" sz="1000" dirty="0" smtClean="0"/>
                <a:t>20</a:t>
              </a:r>
              <a:endParaRPr lang="zh-CN" altLang="en-US" sz="1000" dirty="0"/>
            </a:p>
          </p:txBody>
        </p:sp>
        <p:sp>
          <p:nvSpPr>
            <p:cNvPr id="68" name="椭圆 3"/>
            <p:cNvSpPr/>
            <p:nvPr/>
          </p:nvSpPr>
          <p:spPr>
            <a:xfrm>
              <a:off x="3587310" y="5222236"/>
              <a:ext cx="810845" cy="481366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dirty="0" smtClean="0"/>
                <a:t>F4</a:t>
              </a:r>
              <a:endParaRPr lang="en-US" altLang="zh-CN" sz="1000" dirty="0"/>
            </a:p>
            <a:p>
              <a:pPr algn="ctr"/>
              <a:r>
                <a:rPr lang="en-US" altLang="zh-CN" sz="1000" dirty="0" smtClean="0"/>
                <a:t>32</a:t>
              </a:r>
              <a:endParaRPr lang="zh-CN" altLang="en-US" sz="1000" dirty="0"/>
            </a:p>
          </p:txBody>
        </p:sp>
        <p:grpSp>
          <p:nvGrpSpPr>
            <p:cNvPr id="69" name="Group 289"/>
            <p:cNvGrpSpPr/>
            <p:nvPr/>
          </p:nvGrpSpPr>
          <p:grpSpPr>
            <a:xfrm>
              <a:off x="2772338" y="3940578"/>
              <a:ext cx="968588" cy="284157"/>
              <a:chOff x="3126652" y="1718224"/>
              <a:chExt cx="968588" cy="284157"/>
            </a:xfrm>
          </p:grpSpPr>
          <p:cxnSp>
            <p:nvCxnSpPr>
              <p:cNvPr id="70" name="直接连接符 30"/>
              <p:cNvCxnSpPr/>
              <p:nvPr/>
            </p:nvCxnSpPr>
            <p:spPr>
              <a:xfrm>
                <a:off x="3663192" y="1891977"/>
                <a:ext cx="432048" cy="0"/>
              </a:xfrm>
              <a:prstGeom prst="line">
                <a:avLst/>
              </a:prstGeom>
              <a:ln w="28575"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TextBox 70"/>
              <p:cNvSpPr txBox="1"/>
              <p:nvPr/>
            </p:nvSpPr>
            <p:spPr>
              <a:xfrm>
                <a:off x="3126652" y="1718224"/>
                <a:ext cx="500527" cy="284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000" b="1" i="1" dirty="0" smtClean="0"/>
                  <a:t>Cut 1</a:t>
                </a:r>
                <a:endParaRPr lang="zh-CN" altLang="en-US" sz="1000" b="1" i="1" dirty="0"/>
              </a:p>
            </p:txBody>
          </p:sp>
        </p:grpSp>
        <p:cxnSp>
          <p:nvCxnSpPr>
            <p:cNvPr id="72" name="直接箭头连接符 28"/>
            <p:cNvCxnSpPr>
              <a:endCxn id="64" idx="0"/>
            </p:cNvCxnSpPr>
            <p:nvPr/>
          </p:nvCxnSpPr>
          <p:spPr>
            <a:xfrm>
              <a:off x="3543567" y="3184170"/>
              <a:ext cx="0" cy="378952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3" name="Group 295"/>
            <p:cNvGrpSpPr/>
            <p:nvPr/>
          </p:nvGrpSpPr>
          <p:grpSpPr>
            <a:xfrm>
              <a:off x="2798254" y="3164502"/>
              <a:ext cx="968588" cy="284157"/>
              <a:chOff x="3126652" y="1718224"/>
              <a:chExt cx="968588" cy="284157"/>
            </a:xfrm>
          </p:grpSpPr>
          <p:cxnSp>
            <p:nvCxnSpPr>
              <p:cNvPr id="74" name="直接连接符 30"/>
              <p:cNvCxnSpPr/>
              <p:nvPr/>
            </p:nvCxnSpPr>
            <p:spPr>
              <a:xfrm>
                <a:off x="3663192" y="1891977"/>
                <a:ext cx="432048" cy="0"/>
              </a:xfrm>
              <a:prstGeom prst="line">
                <a:avLst/>
              </a:prstGeom>
              <a:ln w="28575"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TextBox 74"/>
              <p:cNvSpPr txBox="1"/>
              <p:nvPr/>
            </p:nvSpPr>
            <p:spPr>
              <a:xfrm>
                <a:off x="3126652" y="1718224"/>
                <a:ext cx="500527" cy="284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000" b="1" i="1" dirty="0" smtClean="0"/>
                  <a:t>Cut 0</a:t>
                </a:r>
                <a:endParaRPr lang="zh-CN" altLang="en-US" sz="1000" b="1" i="1" dirty="0"/>
              </a:p>
            </p:txBody>
          </p:sp>
        </p:grpSp>
        <p:cxnSp>
          <p:nvCxnSpPr>
            <p:cNvPr id="76" name="直接箭头连接符 28"/>
            <p:cNvCxnSpPr>
              <a:stCxn id="67" idx="4"/>
            </p:cNvCxnSpPr>
            <p:nvPr/>
          </p:nvCxnSpPr>
          <p:spPr>
            <a:xfrm>
              <a:off x="2836752" y="6495690"/>
              <a:ext cx="6290" cy="36231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7" name="Group 299"/>
            <p:cNvGrpSpPr/>
            <p:nvPr/>
          </p:nvGrpSpPr>
          <p:grpSpPr>
            <a:xfrm>
              <a:off x="2133600" y="6478502"/>
              <a:ext cx="968588" cy="284157"/>
              <a:chOff x="3126652" y="1677280"/>
              <a:chExt cx="968588" cy="284157"/>
            </a:xfrm>
          </p:grpSpPr>
          <p:cxnSp>
            <p:nvCxnSpPr>
              <p:cNvPr id="78" name="直接连接符 30"/>
              <p:cNvCxnSpPr/>
              <p:nvPr/>
            </p:nvCxnSpPr>
            <p:spPr>
              <a:xfrm>
                <a:off x="3663192" y="1851033"/>
                <a:ext cx="432048" cy="0"/>
              </a:xfrm>
              <a:prstGeom prst="line">
                <a:avLst/>
              </a:prstGeom>
              <a:ln w="28575"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TextBox 78"/>
              <p:cNvSpPr txBox="1"/>
              <p:nvPr/>
            </p:nvSpPr>
            <p:spPr>
              <a:xfrm>
                <a:off x="3126652" y="1677280"/>
                <a:ext cx="500527" cy="284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000" b="1" i="1" dirty="0" smtClean="0"/>
                  <a:t>Cut 0</a:t>
                </a:r>
                <a:endParaRPr lang="zh-CN" altLang="en-US" sz="1000" b="1" i="1" dirty="0"/>
              </a:p>
            </p:txBody>
          </p:sp>
        </p:grpSp>
        <p:cxnSp>
          <p:nvCxnSpPr>
            <p:cNvPr id="80" name="直接箭头连接符 28"/>
            <p:cNvCxnSpPr>
              <a:stCxn id="68" idx="4"/>
            </p:cNvCxnSpPr>
            <p:nvPr/>
          </p:nvCxnSpPr>
          <p:spPr>
            <a:xfrm>
              <a:off x="3992733" y="5703602"/>
              <a:ext cx="2438" cy="39551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1" name="Group 303"/>
            <p:cNvGrpSpPr/>
            <p:nvPr/>
          </p:nvGrpSpPr>
          <p:grpSpPr>
            <a:xfrm>
              <a:off x="3285728" y="5719614"/>
              <a:ext cx="968588" cy="284157"/>
              <a:chOff x="3126652" y="1677280"/>
              <a:chExt cx="968588" cy="284157"/>
            </a:xfrm>
          </p:grpSpPr>
          <p:cxnSp>
            <p:nvCxnSpPr>
              <p:cNvPr id="82" name="直接连接符 30"/>
              <p:cNvCxnSpPr/>
              <p:nvPr/>
            </p:nvCxnSpPr>
            <p:spPr>
              <a:xfrm>
                <a:off x="3663192" y="1851033"/>
                <a:ext cx="432048" cy="0"/>
              </a:xfrm>
              <a:prstGeom prst="line">
                <a:avLst/>
              </a:prstGeom>
              <a:ln w="28575"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TextBox 82"/>
              <p:cNvSpPr txBox="1"/>
              <p:nvPr/>
            </p:nvSpPr>
            <p:spPr>
              <a:xfrm>
                <a:off x="3126652" y="1677280"/>
                <a:ext cx="500527" cy="284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000" b="1" i="1" dirty="0" smtClean="0"/>
                  <a:t>Cut 0</a:t>
                </a:r>
                <a:endParaRPr lang="zh-CN" altLang="en-US" sz="1000" b="1" i="1" dirty="0"/>
              </a:p>
            </p:txBody>
          </p:sp>
        </p:grpSp>
      </p:grpSp>
      <p:sp>
        <p:nvSpPr>
          <p:cNvPr id="88" name="内容占位符 3"/>
          <p:cNvSpPr txBox="1">
            <a:spLocks/>
          </p:cNvSpPr>
          <p:nvPr/>
        </p:nvSpPr>
        <p:spPr>
          <a:xfrm>
            <a:off x="152400" y="3063240"/>
            <a:ext cx="5105400" cy="3032760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zh-CN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ndara" pitchFamily="34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+mn-ea"/>
                <a:cs typeface="+mn-cs"/>
              </a:rPr>
              <a:t>A new runtime library with</a:t>
            </a:r>
            <a:r>
              <a:rPr kumimoji="0" lang="en-US" altLang="zh-CN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+mn-ea"/>
                <a:cs typeface="+mn-cs"/>
              </a:rPr>
              <a:t> less management complexity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itchFamily="34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+mn-ea"/>
                <a:cs typeface="+mn-cs"/>
              </a:rPr>
              <a:t>An effective heuristic </a:t>
            </a:r>
            <a:r>
              <a:rPr lang="zh-CN" altLang="en-US" sz="2800" dirty="0" smtClean="0">
                <a:latin typeface="Candara" pitchFamily="34" charset="0"/>
                <a:cs typeface="+mn-cs"/>
              </a:rPr>
              <a:t> </a:t>
            </a:r>
            <a:r>
              <a:rPr lang="en-US" altLang="zh-CN" sz="2800" dirty="0" smtClean="0">
                <a:latin typeface="Candara" pitchFamily="34" charset="0"/>
                <a:cs typeface="+mn-cs"/>
              </a:rPr>
              <a:t>(SSDM)</a:t>
            </a:r>
          </a:p>
          <a:p>
            <a:pPr marL="548640" lvl="1" indent="-274320" fontAlgn="auto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</a:pPr>
            <a:r>
              <a:rPr lang="en-US" altLang="zh-CN" sz="2600" dirty="0">
                <a:solidFill>
                  <a:srgbClr val="002060"/>
                </a:solidFill>
                <a:latin typeface="Candara" pitchFamily="34" charset="0"/>
                <a:cs typeface="+mn-cs"/>
              </a:rPr>
              <a:t>Takes Weighted Call Graph as input</a:t>
            </a:r>
          </a:p>
          <a:p>
            <a:pPr marL="548640" lvl="1" indent="-274320" fontAlgn="auto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</a:pPr>
            <a:r>
              <a:rPr lang="en-US" altLang="zh-CN" sz="2600" dirty="0">
                <a:solidFill>
                  <a:srgbClr val="002060"/>
                </a:solidFill>
                <a:latin typeface="Candara" pitchFamily="34" charset="0"/>
                <a:cs typeface="+mn-cs"/>
              </a:rPr>
              <a:t>Generates an effective management function placement scheme</a:t>
            </a:r>
          </a:p>
          <a:p>
            <a:pPr marL="548640" lvl="1" indent="-274320" fontAlgn="auto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</a:pPr>
            <a:endParaRPr lang="zh-CN" altLang="en-US" sz="2200" dirty="0">
              <a:solidFill>
                <a:srgbClr val="002060"/>
              </a:solidFill>
              <a:latin typeface="Candara" pitchFamily="34" charset="0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Reduction of Management Overhead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C07C8-73AF-4C93-9657-3F05B2743F4C}" type="slidenum">
              <a:rPr lang="en-US" altLang="zh-CN" smtClean="0"/>
              <a:pPr/>
              <a:t>9</a:t>
            </a:fld>
            <a:endParaRPr lang="en-US" altLang="zh-CN"/>
          </a:p>
        </p:txBody>
      </p:sp>
      <p:graphicFrame>
        <p:nvGraphicFramePr>
          <p:cNvPr id="11" name="Chart 4"/>
          <p:cNvGraphicFramePr/>
          <p:nvPr/>
        </p:nvGraphicFramePr>
        <p:xfrm>
          <a:off x="228600" y="1066800"/>
          <a:ext cx="84582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2|17.7|3.7|6.7|6.5|4.4|0.4|1.1|1.6|1.1|2.6|1.7|0.8|5|3|2|1.7|4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ML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CML</Template>
  <TotalTime>26410</TotalTime>
  <Words>711</Words>
  <Application>Microsoft Macintosh PowerPoint</Application>
  <PresentationFormat>On-screen Show (4:3)</PresentationFormat>
  <Paragraphs>189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CML</vt:lpstr>
      <vt:lpstr>SSDM: Smart Stack Data Management for Software Managed Multicores </vt:lpstr>
      <vt:lpstr>Memory Scaling Challenge</vt:lpstr>
      <vt:lpstr>SPM based Multicore Architecture </vt:lpstr>
      <vt:lpstr>Need for Data Management</vt:lpstr>
      <vt:lpstr>Manage Stack Data</vt:lpstr>
      <vt:lpstr>State Of Art: Circular Stack Management</vt:lpstr>
      <vt:lpstr>Challenge of Stack Data Management </vt:lpstr>
      <vt:lpstr>Contributions of This Paper</vt:lpstr>
      <vt:lpstr>Reduction of Management Overhead</vt:lpstr>
      <vt:lpstr>Improvement of Overall Performance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CODES+ISSS 2011</dc:title>
  <dc:subject>Software Branch Hinting;</dc:subject>
  <dc:creator>Jing Lu</dc:creator>
  <cp:keywords>Software Branch Hinting</cp:keywords>
  <cp:lastModifiedBy>Aviral Shrivastava</cp:lastModifiedBy>
  <cp:revision>909</cp:revision>
  <dcterms:created xsi:type="dcterms:W3CDTF">2010-03-28T20:09:25Z</dcterms:created>
  <dcterms:modified xsi:type="dcterms:W3CDTF">2013-06-02T16:00:56Z</dcterms:modified>
</cp:coreProperties>
</file>