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</p:sldIdLst>
  <p:sldSz cy="5143500" cx="9144000"/>
  <p:notesSz cx="6858000" cy="9144000"/>
  <p:embeddedFontLst>
    <p:embeddedFont>
      <p:font typeface="Roboto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DC81B89-1B56-458B-93BF-1267EE646E8C}">
  <a:tblStyle styleId="{FDC81B89-1B56-458B-93BF-1267EE646E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font" Target="fonts/Roboto-bold.fntdata"/><Relationship Id="rId10" Type="http://schemas.openxmlformats.org/officeDocument/2006/relationships/slide" Target="slides/slide4.xml"/><Relationship Id="rId54" Type="http://schemas.openxmlformats.org/officeDocument/2006/relationships/font" Target="fonts/Roboto-regular.fntdata"/><Relationship Id="rId13" Type="http://schemas.openxmlformats.org/officeDocument/2006/relationships/slide" Target="slides/slide7.xml"/><Relationship Id="rId57" Type="http://schemas.openxmlformats.org/officeDocument/2006/relationships/font" Target="fonts/Roboto-boldItalic.fntdata"/><Relationship Id="rId12" Type="http://schemas.openxmlformats.org/officeDocument/2006/relationships/slide" Target="slides/slide6.xml"/><Relationship Id="rId56" Type="http://schemas.openxmlformats.org/officeDocument/2006/relationships/font" Target="fonts/Roboto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c8ac8821d4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c8ac8821d4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c8ac8821d4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c8ac8821d4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c8ac8821d4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c8ac8821d4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c8ac8821d4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c8ac8821d4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c8ac8821d4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c8ac8821d4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c8ac8821d4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c8ac8821d4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c8ac8821d4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c8ac8821d4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c8ac8821d4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c8ac8821d4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c8ac8821d4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c8ac8821d4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c8ac8821d4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c8ac8821d4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c8d6aeb657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c8d6aeb657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c98e165fd4_1_5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c98e165fd4_1_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c98e165fd4_1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c98e165fd4_1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c8ac8821d4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c8ac8821d4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c8ac8821d4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c8ac8821d4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c8ac8821d4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c8ac8821d4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c8ac8821d4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c8ac8821d4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c98e165f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c98e165f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c8d6aeb65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c8d6aeb65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c8d6aeb657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c8d6aeb65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c8d6aeb657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c8d6aeb657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c9dc5ed282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c9dc5ed28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c8d6aeb65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c8d6aeb65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c8d6aeb657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c8d6aeb65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c8d6aeb65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c8d6aeb65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c8d6aeb657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c8d6aeb657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c9dc5ed282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c9dc5ed282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c8d6aeb657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c8d6aeb657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c8d6aeb657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c8d6aeb657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c8d6aeb657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c8d6aeb657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c8d6aeb657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c8d6aeb657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c9dc5ed282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c9dc5ed282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9dc5ed282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c9dc5ed282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c9dc5ed282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c9dc5ed282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c9dc5ed282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c9dc5ed282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c9dc5ed282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c9dc5ed282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c9dc5ed282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c9dc5ed282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c8d6aeb6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2c8d6aeb6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c8d6aeb65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c8d6aeb65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c8d6aeb65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c8d6aeb65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c8d6aeb657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2c8d6aeb657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c98e165fd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c98e165fd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c98e165fd4_1_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c98e165fd4_1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c98e165fd4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c98e165fd4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c9dc5ed282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c9dc5ed282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c9dc5ed282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c9dc5ed282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6969900" y="4453950"/>
            <a:ext cx="2174100" cy="6895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5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6d1IeEBbYkW8j3mVFYeWsTozATiYQklX/view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Times New Roman"/>
                <a:ea typeface="Times New Roman"/>
                <a:cs typeface="Times New Roman"/>
                <a:sym typeface="Times New Roman"/>
              </a:rPr>
              <a:t>LUCI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Times New Roman"/>
                <a:ea typeface="Times New Roman"/>
                <a:cs typeface="Times New Roman"/>
                <a:sym typeface="Times New Roman"/>
              </a:rPr>
              <a:t>Multi-Application Orchestration Agent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By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Guna Sekhar Sai Harsha Lagudu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9865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Thesis Presented in Partial Fulfillment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of the Requirements for the Degree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Master of Science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79375" y="3790575"/>
            <a:ext cx="35799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Graduate Supervisory Committee: </a:t>
            </a:r>
            <a:endParaRPr b="1" sz="15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Aviral Shrivastava, Chair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Amarsagar Reddy Ramapuram Matavalam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Vidya Chhabria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Times New Roman"/>
                <a:ea typeface="Times New Roman"/>
                <a:cs typeface="Times New Roman"/>
                <a:sym typeface="Times New Roman"/>
              </a:rPr>
              <a:t>LUCI Architecture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22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05557"/>
            <a:ext cx="9144002" cy="308958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 txBox="1"/>
          <p:nvPr/>
        </p:nvSpPr>
        <p:spPr>
          <a:xfrm>
            <a:off x="0" y="4187575"/>
            <a:ext cx="91440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: Architecture of LUCI.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GUI Tool Set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71832"/>
            <a:ext cx="9144002" cy="308958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4"/>
          <p:cNvSpPr/>
          <p:nvPr/>
        </p:nvSpPr>
        <p:spPr>
          <a:xfrm>
            <a:off x="2867850" y="109950"/>
            <a:ext cx="6082500" cy="1674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Contains a collection of different GUI application names that the agent is allowed to work on.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have used 22 GUI applications.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 applications are accessed through a browser like Safari, chrome.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0" name="Google Shape;160;p24"/>
          <p:cNvCxnSpPr>
            <a:stCxn id="161" idx="3"/>
            <a:endCxn id="159" idx="1"/>
          </p:cNvCxnSpPr>
          <p:nvPr/>
        </p:nvCxnSpPr>
        <p:spPr>
          <a:xfrm flipH="1" rot="10800000">
            <a:off x="2309475" y="947350"/>
            <a:ext cx="558300" cy="560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1" name="Google Shape;161;p24"/>
          <p:cNvSpPr/>
          <p:nvPr/>
        </p:nvSpPr>
        <p:spPr>
          <a:xfrm>
            <a:off x="1201275" y="1311250"/>
            <a:ext cx="1108200" cy="393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4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Tool Selector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8" name="Google Shape;16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71832"/>
            <a:ext cx="9144002" cy="308958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5"/>
          <p:cNvSpPr/>
          <p:nvPr/>
        </p:nvSpPr>
        <p:spPr>
          <a:xfrm>
            <a:off x="2867850" y="109950"/>
            <a:ext cx="6082500" cy="1674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tool selector is a language model that uses in-context learning to select a GUI application from the GUI Tool set based on given user instruction I.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Input: &lt;User Instruction, GUI Tool set&gt;, Output: Desktop Application Name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0" name="Google Shape;170;p25"/>
          <p:cNvCxnSpPr>
            <a:stCxn id="171" idx="3"/>
            <a:endCxn id="169" idx="1"/>
          </p:cNvCxnSpPr>
          <p:nvPr/>
        </p:nvCxnSpPr>
        <p:spPr>
          <a:xfrm flipH="1" rot="10800000">
            <a:off x="2309475" y="947500"/>
            <a:ext cx="558300" cy="1008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1" name="Google Shape;171;p25"/>
          <p:cNvSpPr/>
          <p:nvPr/>
        </p:nvSpPr>
        <p:spPr>
          <a:xfrm>
            <a:off x="1201275" y="1734250"/>
            <a:ext cx="1108200" cy="444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5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55174"/>
            <a:ext cx="9144000" cy="283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 txBox="1"/>
          <p:nvPr/>
        </p:nvSpPr>
        <p:spPr>
          <a:xfrm>
            <a:off x="-75" y="4086225"/>
            <a:ext cx="9144000" cy="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: Illustrative of examples of Tool Selector in selecting a GUI application from a given GUI Tool set.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26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type="title"/>
          </p:nvPr>
        </p:nvSpPr>
        <p:spPr>
          <a:xfrm>
            <a:off x="-8400" y="434050"/>
            <a:ext cx="313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Conversational Model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5" name="Google Shape;1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14132"/>
            <a:ext cx="9144002" cy="308958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/>
          <p:nvPr/>
        </p:nvSpPr>
        <p:spPr>
          <a:xfrm>
            <a:off x="2952425" y="50750"/>
            <a:ext cx="6150300" cy="1911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Acts as a “brain” for this framework.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Understand user's intention from the current instruction and past conversations, then develop a set of sub-tasks (known as solution outline) required to use the GUI application.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generate a Solution outline, we employed the Chain-of-thought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Input: &lt;Desktop Application name, User Instruction, Conversation Context&gt;,   Output: Solution Outline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87" name="Google Shape;187;p27"/>
          <p:cNvCxnSpPr>
            <a:stCxn id="188" idx="3"/>
            <a:endCxn id="186" idx="1"/>
          </p:cNvCxnSpPr>
          <p:nvPr/>
        </p:nvCxnSpPr>
        <p:spPr>
          <a:xfrm flipH="1" rot="10800000">
            <a:off x="2309475" y="1006750"/>
            <a:ext cx="642900" cy="1504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8" name="Google Shape;188;p27"/>
          <p:cNvSpPr/>
          <p:nvPr/>
        </p:nvSpPr>
        <p:spPr>
          <a:xfrm>
            <a:off x="1201275" y="2224900"/>
            <a:ext cx="1108200" cy="572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7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/>
          <p:nvPr>
            <p:ph type="title"/>
          </p:nvPr>
        </p:nvSpPr>
        <p:spPr>
          <a:xfrm>
            <a:off x="311700" y="3845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Figure : Illustrative example of solution outline from Conversation model to solve a task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5" name="Google Shape;19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750" y="735250"/>
            <a:ext cx="8911051" cy="317857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8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Task Verifier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2" name="Google Shape;20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71832"/>
            <a:ext cx="9144002" cy="308958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9"/>
          <p:cNvSpPr/>
          <p:nvPr/>
        </p:nvSpPr>
        <p:spPr>
          <a:xfrm>
            <a:off x="2360250" y="101525"/>
            <a:ext cx="6660900" cy="174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Before executing a sub-task, it should be evaluated for 2 things to remove redundant tasks and improve efficiency: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Whether the sub-task is necessary or not based on future tasks.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Sub-task is already executed or not based on previous tasks.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Input: &lt;Current Sub-task, Future Sub-tasks, Action feedback&gt;, Output: &lt;Reason to execute, Execute yes / no&gt;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4" name="Google Shape;204;p29"/>
          <p:cNvCxnSpPr>
            <a:stCxn id="205" idx="3"/>
          </p:cNvCxnSpPr>
          <p:nvPr/>
        </p:nvCxnSpPr>
        <p:spPr>
          <a:xfrm flipH="1" rot="10800000">
            <a:off x="4779650" y="1869650"/>
            <a:ext cx="456900" cy="613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5" name="Google Shape;205;p29"/>
          <p:cNvSpPr/>
          <p:nvPr/>
        </p:nvSpPr>
        <p:spPr>
          <a:xfrm>
            <a:off x="3747650" y="2216450"/>
            <a:ext cx="1032000" cy="532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9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/>
          <p:nvPr>
            <p:ph type="title"/>
          </p:nvPr>
        </p:nvSpPr>
        <p:spPr>
          <a:xfrm>
            <a:off x="304800" y="2517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Figure : Illustrative example of Task verifier in deciding whether a task is redundant or not by reasoning.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2" name="Google Shape;21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49325"/>
            <a:ext cx="8839203" cy="89917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0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UI Extractor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9" name="Google Shape;21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71832"/>
            <a:ext cx="9144002" cy="308958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1"/>
          <p:cNvSpPr/>
          <p:nvPr/>
        </p:nvSpPr>
        <p:spPr>
          <a:xfrm>
            <a:off x="2297325" y="78600"/>
            <a:ext cx="6743100" cy="180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any desktop application, the graphical interface is based on tree structure.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used accessibility tools provided by Windows and MAC OS to extract this tree structure.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parse through tree  structure using a bottom-top approach.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Input: &lt;Tool Name&gt;, Output: &lt;List of all UI elements&gt;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21" name="Google Shape;221;p31"/>
          <p:cNvCxnSpPr>
            <a:stCxn id="222" idx="0"/>
            <a:endCxn id="220" idx="2"/>
          </p:cNvCxnSpPr>
          <p:nvPr/>
        </p:nvCxnSpPr>
        <p:spPr>
          <a:xfrm rot="10800000">
            <a:off x="5668775" y="1881775"/>
            <a:ext cx="663300" cy="309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2" name="Google Shape;222;p31"/>
          <p:cNvSpPr/>
          <p:nvPr/>
        </p:nvSpPr>
        <p:spPr>
          <a:xfrm>
            <a:off x="5820275" y="2191075"/>
            <a:ext cx="1023600" cy="572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1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/>
          <p:nvPr>
            <p:ph idx="1" type="body"/>
          </p:nvPr>
        </p:nvSpPr>
        <p:spPr>
          <a:xfrm>
            <a:off x="218650" y="314950"/>
            <a:ext cx="8520600" cy="24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divide the UI elements into 3 categories: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Information Elements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(I) : UI elements that contain only  Information. Example: &lt; p &gt;, &lt; h1&gt; − &lt; h6&gt;, &lt;span &gt;, &lt; div &gt; e.t.c (in context of HTML).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Action Elements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(A) : UI elements which perform can post and get methods. Example: buttons, hyperlinks, submit buttons e.t.c.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Field Elements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(F) : UI elements that collect user input. Example: textbox, checkbox, radio buttons e.t.c.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32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0" name="Google Shape;230;p32"/>
          <p:cNvPicPr preferRelativeResize="0"/>
          <p:nvPr/>
        </p:nvPicPr>
        <p:blipFill rotWithShape="1">
          <a:blip r:embed="rId3">
            <a:alphaModFix/>
          </a:blip>
          <a:srcRect b="0" l="2486" r="0" t="16422"/>
          <a:stretch/>
        </p:blipFill>
        <p:spPr>
          <a:xfrm>
            <a:off x="769825" y="2834000"/>
            <a:ext cx="7927127" cy="159247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2"/>
          <p:cNvSpPr/>
          <p:nvPr/>
        </p:nvSpPr>
        <p:spPr>
          <a:xfrm>
            <a:off x="2123375" y="2986275"/>
            <a:ext cx="5278800" cy="524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2"/>
          <p:cNvSpPr/>
          <p:nvPr/>
        </p:nvSpPr>
        <p:spPr>
          <a:xfrm>
            <a:off x="1065925" y="3502325"/>
            <a:ext cx="6201000" cy="524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2"/>
          <p:cNvSpPr/>
          <p:nvPr/>
        </p:nvSpPr>
        <p:spPr>
          <a:xfrm>
            <a:off x="7317650" y="3544625"/>
            <a:ext cx="1167300" cy="431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/>
          <p:nvPr>
            <p:ph idx="1" type="body"/>
          </p:nvPr>
        </p:nvSpPr>
        <p:spPr>
          <a:xfrm>
            <a:off x="311700" y="355300"/>
            <a:ext cx="8511900" cy="45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Based on these 3 categorizations, we assume the following: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 input is sent to server when a post method is called.  It means every F is associated with a A. For instance the submit button comes after the search box.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there are multiple F’s while parsing through the tree it is associated with the same A within the branch. Every F has a corresponding A but A need not have a F.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there is I , it is linked with A either in its child nodes or child nodes to parent nodes of I to get the context.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can contain multiple A . For example, heading and list of links.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can have multiple I’s, each associated with A’. For example, a webpage contains a heading, subheading and list of links for each subheading.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Based on the above assumptions, we parse through the tree structure using a bottom-top approach and the tree structure can be broken into: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[I1: &lt; A1, F1&gt;, I2:&lt; A2, F2&gt;, I3: &lt; A3, F3&gt;, ........]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I1, I2, I3,...... contains all text information in a given node. &lt; An, F n &gt; is a set of A and its corresponding F pairs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33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UI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Selector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5" name="Google Shape;24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71832"/>
            <a:ext cx="9144002" cy="308958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4"/>
          <p:cNvSpPr/>
          <p:nvPr/>
        </p:nvSpPr>
        <p:spPr>
          <a:xfrm>
            <a:off x="2334875" y="109950"/>
            <a:ext cx="6615600" cy="1674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convert the task of UI element selection into a multi-choice question answering (QA) problem and select from a list of options.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UI element pertinent to the sub-task is not located by UI selector, a feedback signal is relayed to the conversational model, prompting a revision of the current sub-task.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Input: &lt;Sub-task description, list of UI elements&gt;, Output: UI elements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47" name="Google Shape;247;p34"/>
          <p:cNvCxnSpPr>
            <a:stCxn id="248" idx="0"/>
            <a:endCxn id="246" idx="2"/>
          </p:cNvCxnSpPr>
          <p:nvPr/>
        </p:nvCxnSpPr>
        <p:spPr>
          <a:xfrm rot="10800000">
            <a:off x="5642800" y="1784875"/>
            <a:ext cx="1729800" cy="406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8" name="Google Shape;248;p34"/>
          <p:cNvSpPr/>
          <p:nvPr/>
        </p:nvSpPr>
        <p:spPr>
          <a:xfrm>
            <a:off x="6835450" y="2191075"/>
            <a:ext cx="1074300" cy="572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4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/>
          <p:nvPr>
            <p:ph type="title"/>
          </p:nvPr>
        </p:nvSpPr>
        <p:spPr>
          <a:xfrm>
            <a:off x="311700" y="3744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Figure : Illustrative example of UI selector selecting a list of UI elements.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5" name="Google Shape;25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97950"/>
            <a:ext cx="8839202" cy="288638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5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/>
          <p:nvPr>
            <p:ph type="title"/>
          </p:nvPr>
        </p:nvSpPr>
        <p:spPr>
          <a:xfrm>
            <a:off x="6637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Action Executor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2" name="Google Shape;26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92007"/>
            <a:ext cx="9144002" cy="308958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6"/>
          <p:cNvSpPr/>
          <p:nvPr/>
        </p:nvSpPr>
        <p:spPr>
          <a:xfrm>
            <a:off x="2436400" y="109950"/>
            <a:ext cx="6593700" cy="1748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utilizes information about UI elements, such as their location and size, to execute an appropriate action based on the type of UI element.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Incorporated with a feedback mechanism to ascertain whether an action is performed or not and used to generate action feedback for the next sub-task.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Following the execution of all the sub-tasks, it will send a message to the conversation model to generate an execution feedback and furnish results to users.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Input: UI elements, Output: Action Feedback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64" name="Google Shape;264;p36"/>
          <p:cNvCxnSpPr>
            <a:stCxn id="265" idx="0"/>
            <a:endCxn id="263" idx="2"/>
          </p:cNvCxnSpPr>
          <p:nvPr/>
        </p:nvCxnSpPr>
        <p:spPr>
          <a:xfrm rot="10800000">
            <a:off x="5733275" y="1858350"/>
            <a:ext cx="2641200" cy="366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5" name="Google Shape;265;p36"/>
          <p:cNvSpPr/>
          <p:nvPr/>
        </p:nvSpPr>
        <p:spPr>
          <a:xfrm>
            <a:off x="7859075" y="2224950"/>
            <a:ext cx="1030800" cy="539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6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/>
          <p:nvPr>
            <p:ph type="title"/>
          </p:nvPr>
        </p:nvSpPr>
        <p:spPr>
          <a:xfrm>
            <a:off x="134050" y="393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Learning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from Feedback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2" name="Google Shape;27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71832"/>
            <a:ext cx="9144002" cy="308958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7"/>
          <p:cNvSpPr/>
          <p:nvPr/>
        </p:nvSpPr>
        <p:spPr>
          <a:xfrm>
            <a:off x="3525950" y="110075"/>
            <a:ext cx="5518800" cy="177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RLHF learning mechanism is used to improve the task planning and task prioritization by the controller.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 feedback is combined with execution feedback, this combined feedback is denoted by F.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74" name="Google Shape;274;p37"/>
          <p:cNvCxnSpPr>
            <a:stCxn id="275" idx="3"/>
            <a:endCxn id="273" idx="1"/>
          </p:cNvCxnSpPr>
          <p:nvPr/>
        </p:nvCxnSpPr>
        <p:spPr>
          <a:xfrm flipH="1" rot="10800000">
            <a:off x="2717500" y="998225"/>
            <a:ext cx="808500" cy="3262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5" name="Google Shape;275;p37"/>
          <p:cNvSpPr/>
          <p:nvPr/>
        </p:nvSpPr>
        <p:spPr>
          <a:xfrm>
            <a:off x="572200" y="3974675"/>
            <a:ext cx="2145300" cy="572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7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8"/>
          <p:cNvSpPr/>
          <p:nvPr/>
        </p:nvSpPr>
        <p:spPr>
          <a:xfrm>
            <a:off x="2757741" y="924159"/>
            <a:ext cx="3879300" cy="3879300"/>
          </a:xfrm>
          <a:prstGeom prst="ellipse">
            <a:avLst/>
          </a:prstGeom>
          <a:solidFill>
            <a:srgbClr val="D786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2" name="Google Shape;282;p38"/>
          <p:cNvGrpSpPr/>
          <p:nvPr/>
        </p:nvGrpSpPr>
        <p:grpSpPr>
          <a:xfrm>
            <a:off x="3614360" y="715288"/>
            <a:ext cx="2166000" cy="2166000"/>
            <a:chOff x="3614360" y="410488"/>
            <a:chExt cx="2166000" cy="2166000"/>
          </a:xfrm>
        </p:grpSpPr>
        <p:sp>
          <p:nvSpPr>
            <p:cNvPr id="283" name="Google Shape;283;p38"/>
            <p:cNvSpPr/>
            <p:nvPr/>
          </p:nvSpPr>
          <p:spPr>
            <a:xfrm>
              <a:off x="3614360" y="410488"/>
              <a:ext cx="2166000" cy="2166000"/>
            </a:xfrm>
            <a:prstGeom prst="ellipse">
              <a:avLst/>
            </a:prstGeom>
            <a:solidFill>
              <a:srgbClr val="771E8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8"/>
            <p:cNvSpPr txBox="1"/>
            <p:nvPr/>
          </p:nvSpPr>
          <p:spPr>
            <a:xfrm>
              <a:off x="3961563" y="924350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Modular OS agnostic Agent</a:t>
              </a:r>
              <a:endParaRPr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5" name="Google Shape;285;p38"/>
          <p:cNvGrpSpPr/>
          <p:nvPr/>
        </p:nvGrpSpPr>
        <p:grpSpPr>
          <a:xfrm>
            <a:off x="2519466" y="1798708"/>
            <a:ext cx="2166000" cy="2166000"/>
            <a:chOff x="2519466" y="1493908"/>
            <a:chExt cx="2166000" cy="2166000"/>
          </a:xfrm>
        </p:grpSpPr>
        <p:sp>
          <p:nvSpPr>
            <p:cNvPr id="286" name="Google Shape;286;p38"/>
            <p:cNvSpPr/>
            <p:nvPr/>
          </p:nvSpPr>
          <p:spPr>
            <a:xfrm>
              <a:off x="2519466" y="1493908"/>
              <a:ext cx="2166000" cy="2166000"/>
            </a:xfrm>
            <a:prstGeom prst="ellipse">
              <a:avLst/>
            </a:prstGeom>
            <a:solidFill>
              <a:srgbClr val="701C7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8"/>
            <p:cNvSpPr txBox="1"/>
            <p:nvPr/>
          </p:nvSpPr>
          <p:spPr>
            <a:xfrm>
              <a:off x="2601163" y="2232100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Hierarchical</a:t>
              </a:r>
              <a:r>
                <a:rPr lang="en" sz="16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Control Structure</a:t>
              </a:r>
              <a:endParaRPr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8" name="Google Shape;288;p38"/>
          <p:cNvGrpSpPr/>
          <p:nvPr/>
        </p:nvGrpSpPr>
        <p:grpSpPr>
          <a:xfrm>
            <a:off x="3614356" y="2871708"/>
            <a:ext cx="2166000" cy="2166000"/>
            <a:chOff x="3614356" y="2566908"/>
            <a:chExt cx="2166000" cy="2166000"/>
          </a:xfrm>
        </p:grpSpPr>
        <p:sp>
          <p:nvSpPr>
            <p:cNvPr id="289" name="Google Shape;289;p38"/>
            <p:cNvSpPr/>
            <p:nvPr/>
          </p:nvSpPr>
          <p:spPr>
            <a:xfrm>
              <a:off x="3614356" y="2566908"/>
              <a:ext cx="2166000" cy="2166000"/>
            </a:xfrm>
            <a:prstGeom prst="ellipse">
              <a:avLst/>
            </a:prstGeom>
            <a:solidFill>
              <a:srgbClr val="56156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8"/>
            <p:cNvSpPr txBox="1"/>
            <p:nvPr/>
          </p:nvSpPr>
          <p:spPr>
            <a:xfrm>
              <a:off x="3961563" y="3539875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Novel UI Parser</a:t>
              </a:r>
              <a:endParaRPr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91" name="Google Shape;291;p38"/>
          <p:cNvGrpSpPr/>
          <p:nvPr/>
        </p:nvGrpSpPr>
        <p:grpSpPr>
          <a:xfrm>
            <a:off x="4701894" y="1798674"/>
            <a:ext cx="2166000" cy="2166000"/>
            <a:chOff x="4701894" y="1493874"/>
            <a:chExt cx="2166000" cy="2166000"/>
          </a:xfrm>
        </p:grpSpPr>
        <p:sp>
          <p:nvSpPr>
            <p:cNvPr id="292" name="Google Shape;292;p38"/>
            <p:cNvSpPr/>
            <p:nvPr/>
          </p:nvSpPr>
          <p:spPr>
            <a:xfrm>
              <a:off x="4701894" y="1493874"/>
              <a:ext cx="2166000" cy="2166000"/>
            </a:xfrm>
            <a:prstGeom prst="ellipse">
              <a:avLst/>
            </a:prstGeom>
            <a:solidFill>
              <a:srgbClr val="80209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8"/>
            <p:cNvSpPr txBox="1"/>
            <p:nvPr/>
          </p:nvSpPr>
          <p:spPr>
            <a:xfrm>
              <a:off x="5295688" y="2220300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Novel Tool Selection Mechanism</a:t>
              </a:r>
              <a:endParaRPr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94" name="Google Shape;294;p38"/>
          <p:cNvSpPr/>
          <p:nvPr/>
        </p:nvSpPr>
        <p:spPr>
          <a:xfrm>
            <a:off x="4084680" y="2251041"/>
            <a:ext cx="1225800" cy="1225800"/>
          </a:xfrm>
          <a:prstGeom prst="ellipse">
            <a:avLst/>
          </a:prstGeom>
          <a:solidFill>
            <a:srgbClr val="D786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LUCI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5" name="Google Shape;295;p38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6" name="Google Shape;296;p38"/>
          <p:cNvSpPr txBox="1"/>
          <p:nvPr>
            <p:ph type="title"/>
          </p:nvPr>
        </p:nvSpPr>
        <p:spPr>
          <a:xfrm>
            <a:off x="354000" y="46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Times New Roman"/>
                <a:ea typeface="Times New Roman"/>
                <a:cs typeface="Times New Roman"/>
                <a:sym typeface="Times New Roman"/>
              </a:rPr>
              <a:t>Novel Contributions of LUCI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Times New Roman"/>
                <a:ea typeface="Times New Roman"/>
                <a:cs typeface="Times New Roman"/>
                <a:sym typeface="Times New Roman"/>
              </a:rPr>
              <a:t>Experiments and Results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2" name="Google Shape;302;p39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0"/>
          <p:cNvSpPr txBox="1"/>
          <p:nvPr>
            <p:ph type="title"/>
          </p:nvPr>
        </p:nvSpPr>
        <p:spPr>
          <a:xfrm>
            <a:off x="311700" y="132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Performance of LUCI on GUI Applications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p40"/>
          <p:cNvSpPr txBox="1"/>
          <p:nvPr>
            <p:ph idx="1" type="body"/>
          </p:nvPr>
        </p:nvSpPr>
        <p:spPr>
          <a:xfrm>
            <a:off x="311700" y="812125"/>
            <a:ext cx="8520600" cy="39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valuated our work on day-to-day tasks we performed our experiments on 22 GUI applications (including both desktop and web applications).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of the applications lack an appropriate dataset for comprehensive evaluation. We used a set of hand-written tasks serving as seed examples and then, utilize ChatGPT to generate more tasks.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Evaluation metric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Success rate, reflecting the agent's effectiveness in completing the assigned task.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Categorized three types of failure: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tool selection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selection of unwanted UI elements and task failure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 agent successfully carries out the created plan but is unable to complete the assignment and thus not rewarded.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p40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1"/>
          <p:cNvSpPr txBox="1"/>
          <p:nvPr>
            <p:ph type="title"/>
          </p:nvPr>
        </p:nvSpPr>
        <p:spPr>
          <a:xfrm>
            <a:off x="401300" y="4006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>
                <a:latin typeface="Times New Roman"/>
                <a:ea typeface="Times New Roman"/>
                <a:cs typeface="Times New Roman"/>
                <a:sym typeface="Times New Roman"/>
              </a:rPr>
              <a:t>Figure : Average success rate of LUCI in using GUI Applications with GPT-3.5 under zero-shot setting and Few Shot Setting. </a:t>
            </a: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LUCI can generalise to multiple applications.</a:t>
            </a:r>
            <a:endParaRPr sz="16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5" name="Google Shape;31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175" y="70300"/>
            <a:ext cx="7252901" cy="389792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1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Problem Statement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59450"/>
            <a:ext cx="2784550" cy="225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4">
            <a:alphaModFix/>
          </a:blip>
          <a:srcRect b="20068" l="0" r="51413" t="28617"/>
          <a:stretch/>
        </p:blipFill>
        <p:spPr>
          <a:xfrm>
            <a:off x="3312425" y="1559450"/>
            <a:ext cx="2847374" cy="225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0725" y="1436988"/>
            <a:ext cx="2847374" cy="284737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245325" y="4009900"/>
            <a:ext cx="85206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Computer Automation</a:t>
            </a:r>
            <a:r>
              <a:rPr lang="en" sz="1600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uses technology to perform tasks traditionally done by humans, freeing us up to focus on more strategic or creative work.</a:t>
            </a:r>
            <a:endParaRPr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Performance on Mind2Web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valuated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LUCI’s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generalizability over web tasks and compared with baselines.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dataset is divided into three test sets: Cross-Task, Cross-Website, and Cross-Domain, evaluating generalizability over tasks from the same, similar and completely unseen domains, respectively.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Evaluation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Metrics :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Operation F1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(Op. F1) for token-level F1 score for predicted operation comprised of action and input value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Success Rate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success rate per task step.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Success</a:t>
            </a: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Rate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successfully executing the entire task.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42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" name="Google Shape;328;p43"/>
          <p:cNvGraphicFramePr/>
          <p:nvPr/>
        </p:nvGraphicFramePr>
        <p:xfrm>
          <a:off x="119250" y="295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{FDC81B89-1B56-458B-93BF-1267EE646E8C}</a:tableStyleId>
              </a:tblPr>
              <a:tblGrid>
                <a:gridCol w="1101050"/>
                <a:gridCol w="756200"/>
                <a:gridCol w="882075"/>
                <a:gridCol w="822875"/>
                <a:gridCol w="890550"/>
                <a:gridCol w="890550"/>
                <a:gridCol w="890550"/>
                <a:gridCol w="890550"/>
                <a:gridCol w="890550"/>
                <a:gridCol w="890550"/>
              </a:tblGrid>
              <a:tr h="381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Baseline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Cross - Task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Cross - Website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Cross - Domain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Op. F1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Step SR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SR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Op. F1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Step SR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SR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Op. F1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Step SR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SR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MindAct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56.6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17.4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48.8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16.2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52.8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18.6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Synapse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30.6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29.1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26.4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1.5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WebGUM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75.9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64.9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75.3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62.5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77.7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66.7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GPT-4V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80.9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65.7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83.7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73.6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62.1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LUCI w/GPT-3.5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93.8</a:t>
                      </a:r>
                      <a:endParaRPr b="1"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86.7</a:t>
                      </a:r>
                      <a:endParaRPr b="1"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76.4</a:t>
                      </a:r>
                      <a:endParaRPr b="1"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96.3</a:t>
                      </a:r>
                      <a:endParaRPr b="1"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89.1</a:t>
                      </a:r>
                      <a:endParaRPr b="1"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81.9</a:t>
                      </a:r>
                      <a:endParaRPr b="1"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91.7</a:t>
                      </a:r>
                      <a:endParaRPr b="1"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84.2</a:t>
                      </a:r>
                      <a:endParaRPr b="1"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74.2</a:t>
                      </a:r>
                      <a:endParaRPr b="1"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LUCI w/PHI-2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82.3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82.8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66.8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84.9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83.3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70.5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79.4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9.1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61.3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329" name="Google Shape;329;p43"/>
          <p:cNvSpPr txBox="1"/>
          <p:nvPr/>
        </p:nvSpPr>
        <p:spPr>
          <a:xfrm>
            <a:off x="227250" y="4203700"/>
            <a:ext cx="8841900" cy="6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Table : Average performance of different methods on Mind2WEB Benchmark. </a:t>
            </a: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LUCI w/ GPT-3.5 achieves state-of-the-art performance.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Google Shape;330;p43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4"/>
          <p:cNvSpPr txBox="1"/>
          <p:nvPr>
            <p:ph type="title"/>
          </p:nvPr>
        </p:nvSpPr>
        <p:spPr>
          <a:xfrm>
            <a:off x="311700" y="132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LUCI Enables Cross-Application Adaptability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6" name="Google Shape;33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50" y="788727"/>
            <a:ext cx="8946299" cy="3269597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4"/>
          <p:cNvSpPr txBox="1"/>
          <p:nvPr/>
        </p:nvSpPr>
        <p:spPr>
          <a:xfrm>
            <a:off x="197700" y="3981600"/>
            <a:ext cx="8946300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: Cross application performance of LUCI with GPT-3.5 and PHI-2. </a:t>
            </a: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LUCI fine-tuned on an application that exhibits comparable performance on similar unseen applications.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8" name="Google Shape;338;p44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5"/>
          <p:cNvSpPr txBox="1"/>
          <p:nvPr>
            <p:ph idx="1" type="body"/>
          </p:nvPr>
        </p:nvSpPr>
        <p:spPr>
          <a:xfrm>
            <a:off x="354125" y="3876500"/>
            <a:ext cx="8520600" cy="6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: 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Average success rate of LUCI across tasks involving the use of multiple applications. </a:t>
            </a: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trend shows LUCI's ability to use at least four applications without losing efficacy.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4" name="Google Shape;344;p45"/>
          <p:cNvSpPr txBox="1"/>
          <p:nvPr>
            <p:ph type="title"/>
          </p:nvPr>
        </p:nvSpPr>
        <p:spPr>
          <a:xfrm>
            <a:off x="354000" y="123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LUCI can Utilize Multiple Apps for Executing Complex Tasks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5" name="Google Shape;34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600" y="673799"/>
            <a:ext cx="5254076" cy="324875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5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6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2" name="Google Shape;352;p46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46"/>
          <p:cNvSpPr txBox="1"/>
          <p:nvPr>
            <p:ph idx="1" type="body"/>
          </p:nvPr>
        </p:nvSpPr>
        <p:spPr>
          <a:xfrm>
            <a:off x="116150" y="636725"/>
            <a:ext cx="8943000" cy="39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LUCI, a computer agent that uses planning and reasoning capabilities of LLMs to interact and control wide range of desktop and web applications to solve complex tasks.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LUCI represents the UI interface in structured Information - Action - Field (IAF) representations.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handle both native and web interfaces seamlessly.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Helps smaller LLMs to map sub-task to UI elements </a:t>
            </a:r>
            <a:r>
              <a:rPr lang="en" sz="1800">
                <a:solidFill>
                  <a:srgbClr val="0D0D0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without losing performance</a:t>
            </a:r>
            <a:r>
              <a:rPr lang="en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LUCI achieves over 70% success rate on unseen applications, which is a less than 5% drop as compared to the fine-tuned applications i.e, can generalize well.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LUCI enabl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multi-application control and able to use at least 4 applications without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losing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efficacy.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Submitted paper to ESWEEK Conference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Times New Roman"/>
                <a:ea typeface="Times New Roman"/>
                <a:cs typeface="Times New Roman"/>
                <a:sym typeface="Times New Roman"/>
              </a:rPr>
              <a:t>Q &amp; A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Google Shape;359;p47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Times New Roman"/>
                <a:ea typeface="Times New Roman"/>
                <a:cs typeface="Times New Roman"/>
                <a:sym typeface="Times New Roman"/>
              </a:rPr>
              <a:t>Thank you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5" name="Google Shape;365;p48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Motivation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rgbClr val="0D0D0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Computer automation involves using software programs and algorithms to perform tasks with minimal human intervention to improve efficiency, reduce errors, improve scalability, and cost savings.</a:t>
            </a:r>
            <a:endParaRPr sz="1600">
              <a:solidFill>
                <a:srgbClr val="0D0D0D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rgbClr val="0D0D0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Implementing automation often requires upfront investment in software development and infrastructure.</a:t>
            </a:r>
            <a:endParaRPr sz="1600">
              <a:solidFill>
                <a:srgbClr val="0D0D0D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Thus, 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a need for developing agents AI capable of controlling computer interfaces through natural language.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rgbClr val="0D0D0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Popular examples of AI Agents  :  Google assistants, Microsoft co-pilot, SIRI, ALEXA e.t.c.</a:t>
            </a:r>
            <a:endParaRPr sz="1600">
              <a:solidFill>
                <a:srgbClr val="0D0D0D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Google Shape;372;p49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Times New Roman"/>
                <a:ea typeface="Times New Roman"/>
                <a:cs typeface="Times New Roman"/>
                <a:sym typeface="Times New Roman"/>
              </a:rPr>
              <a:t>Novel Contributions of LUCI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Google Shape;378;p50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Modular OS-Agnostic Agent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4" name="Google Shape;38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95632"/>
            <a:ext cx="9144002" cy="3089586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51"/>
          <p:cNvSpPr/>
          <p:nvPr/>
        </p:nvSpPr>
        <p:spPr>
          <a:xfrm>
            <a:off x="1231000" y="1701425"/>
            <a:ext cx="1058400" cy="376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51"/>
          <p:cNvSpPr/>
          <p:nvPr/>
        </p:nvSpPr>
        <p:spPr>
          <a:xfrm>
            <a:off x="1195225" y="2142925"/>
            <a:ext cx="1094100" cy="515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51"/>
          <p:cNvSpPr/>
          <p:nvPr/>
        </p:nvSpPr>
        <p:spPr>
          <a:xfrm>
            <a:off x="6851775" y="2142925"/>
            <a:ext cx="1058400" cy="572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51"/>
          <p:cNvSpPr/>
          <p:nvPr/>
        </p:nvSpPr>
        <p:spPr>
          <a:xfrm>
            <a:off x="3758150" y="2142925"/>
            <a:ext cx="1001100" cy="515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51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0" name="Google Shape;390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33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Motivation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525" y="529638"/>
            <a:ext cx="6989926" cy="39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2927050" y="1928825"/>
            <a:ext cx="541500" cy="253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Modular OS-Agnostic Agent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6" name="Google Shape;39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95632"/>
            <a:ext cx="9144002" cy="3089586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2"/>
          <p:cNvSpPr/>
          <p:nvPr/>
        </p:nvSpPr>
        <p:spPr>
          <a:xfrm>
            <a:off x="7902450" y="2114125"/>
            <a:ext cx="954900" cy="572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52"/>
          <p:cNvSpPr/>
          <p:nvPr/>
        </p:nvSpPr>
        <p:spPr>
          <a:xfrm>
            <a:off x="5850675" y="2142925"/>
            <a:ext cx="954900" cy="515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52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0" name="Google Shape;400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Novel tool selection mechanism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6" name="Google Shape;40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95632"/>
            <a:ext cx="9144002" cy="3089586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53"/>
          <p:cNvSpPr/>
          <p:nvPr/>
        </p:nvSpPr>
        <p:spPr>
          <a:xfrm>
            <a:off x="1216825" y="1656800"/>
            <a:ext cx="1064700" cy="420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53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9" name="Google Shape;409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Novel UI Parser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5" name="Google Shape;41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95632"/>
            <a:ext cx="9144002" cy="3089586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54"/>
          <p:cNvSpPr/>
          <p:nvPr/>
        </p:nvSpPr>
        <p:spPr>
          <a:xfrm>
            <a:off x="5850675" y="2142925"/>
            <a:ext cx="954900" cy="515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54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8" name="Google Shape;418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Hierarchical Control Structure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4" name="Google Shape;42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95632"/>
            <a:ext cx="9144002" cy="3089586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55"/>
          <p:cNvSpPr/>
          <p:nvPr/>
        </p:nvSpPr>
        <p:spPr>
          <a:xfrm>
            <a:off x="7910175" y="2142925"/>
            <a:ext cx="957600" cy="515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55"/>
          <p:cNvSpPr/>
          <p:nvPr/>
        </p:nvSpPr>
        <p:spPr>
          <a:xfrm>
            <a:off x="1195225" y="2142925"/>
            <a:ext cx="1094100" cy="515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55"/>
          <p:cNvSpPr/>
          <p:nvPr/>
        </p:nvSpPr>
        <p:spPr>
          <a:xfrm>
            <a:off x="6851775" y="2142925"/>
            <a:ext cx="1001100" cy="572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55"/>
          <p:cNvSpPr/>
          <p:nvPr/>
        </p:nvSpPr>
        <p:spPr>
          <a:xfrm>
            <a:off x="3758150" y="2142925"/>
            <a:ext cx="1001100" cy="515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55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0" name="Google Shape;430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>
                <a:latin typeface="Times New Roman"/>
                <a:ea typeface="Times New Roman"/>
                <a:cs typeface="Times New Roman"/>
                <a:sym typeface="Times New Roman"/>
              </a:rPr>
              <a:t>LUCI outperforms previous approaches on executing complex tasks</a:t>
            </a:r>
            <a:endParaRPr sz="25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6" name="Google Shape;436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LUCI is tested across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following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benchmarks: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Miniwob ++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Mind2Web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LLM’s used to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 all the experiments are :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GPT-3.5-turbo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Phi-2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experiments are run for 50 episodes to generate results.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7" name="Google Shape;437;p56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-38862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Performance on MiniWob++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3" name="Google Shape;443;p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Evaluation Metric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uccess rate determined by the proportion of successful episodes, wherein the agent receives a positive reward.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4" name="Google Shape;44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5675" y="1017725"/>
            <a:ext cx="5096625" cy="3297825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57"/>
          <p:cNvSpPr txBox="1"/>
          <p:nvPr/>
        </p:nvSpPr>
        <p:spPr>
          <a:xfrm>
            <a:off x="311700" y="3932325"/>
            <a:ext cx="8757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: Average performance comparison with baselines in MiniWoB++ environment. LUCI w/ GPT-3.5 achieves state-of-the-art performance and LUCI w/ PHI-2 is the first model to achieve human-level performance with LLM less than 3B parameters using ICL.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6" name="Google Shape;446;p57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Times New Roman"/>
                <a:ea typeface="Times New Roman"/>
                <a:cs typeface="Times New Roman"/>
                <a:sym typeface="Times New Roman"/>
              </a:rPr>
              <a:t>Future Work and Conclusion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2" name="Google Shape;452;p58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Representation in Data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of Multimodal Information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Tolerance to Noise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Safety Concerns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8" name="Google Shape;458;p59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9" name="Google Shape;459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72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Previous Approaches and Limitations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2910150" y="874475"/>
            <a:ext cx="2952300" cy="421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Computer Agents with LLM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6043200" y="1374925"/>
            <a:ext cx="2457600" cy="4212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w/ 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394400" y="1374925"/>
            <a:ext cx="2457600" cy="4212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w/ 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API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394400" y="2217650"/>
            <a:ext cx="2457600" cy="13602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Limitations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AutoNum type="arabicPeriod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Poor </a:t>
            </a: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Generalizability</a:t>
            </a: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AutoNum type="arabicPeriod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Context Length.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AutoNum type="arabicPeriod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API Space.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5820275" y="2217650"/>
            <a:ext cx="2910300" cy="22068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Limitations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500"/>
              <a:buFont typeface="Times New Roman"/>
              <a:buAutoNum type="arabicPeriod"/>
            </a:pPr>
            <a:r>
              <a:rPr lang="en" sz="15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information density.</a:t>
            </a:r>
            <a:endParaRPr sz="1500">
              <a:solidFill>
                <a:srgbClr val="0D0D0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500"/>
              <a:buFont typeface="Times New Roman"/>
              <a:buAutoNum type="arabicPeriod"/>
            </a:pPr>
            <a:r>
              <a:rPr lang="en" sz="15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noise.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342900" rtl="0" algn="just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AutoNum type="arabicPeriod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Context Length.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342900" rtl="0" algn="just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AutoNum type="arabicPeriod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Can handle one App at a time.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AutoNum type="arabicPeriod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Absence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agent tailored for both desktop and web applications.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2" name="Google Shape;92;p17"/>
          <p:cNvCxnSpPr>
            <a:stCxn id="87" idx="1"/>
            <a:endCxn id="89" idx="0"/>
          </p:cNvCxnSpPr>
          <p:nvPr/>
        </p:nvCxnSpPr>
        <p:spPr>
          <a:xfrm flipH="1">
            <a:off x="1623150" y="1085075"/>
            <a:ext cx="1287000" cy="2898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3" name="Google Shape;93;p17"/>
          <p:cNvCxnSpPr>
            <a:stCxn id="87" idx="3"/>
            <a:endCxn id="88" idx="0"/>
          </p:cNvCxnSpPr>
          <p:nvPr/>
        </p:nvCxnSpPr>
        <p:spPr>
          <a:xfrm>
            <a:off x="5862450" y="1085075"/>
            <a:ext cx="1409700" cy="2898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4" name="Google Shape;94;p17"/>
          <p:cNvCxnSpPr>
            <a:stCxn id="89" idx="2"/>
            <a:endCxn id="90" idx="0"/>
          </p:cNvCxnSpPr>
          <p:nvPr/>
        </p:nvCxnSpPr>
        <p:spPr>
          <a:xfrm>
            <a:off x="1623200" y="1796125"/>
            <a:ext cx="0" cy="42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" name="Google Shape;95;p17"/>
          <p:cNvCxnSpPr>
            <a:stCxn id="88" idx="2"/>
            <a:endCxn id="91" idx="0"/>
          </p:cNvCxnSpPr>
          <p:nvPr/>
        </p:nvCxnSpPr>
        <p:spPr>
          <a:xfrm>
            <a:off x="7272000" y="1796125"/>
            <a:ext cx="3300" cy="42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8"/>
          <p:cNvGrpSpPr/>
          <p:nvPr/>
        </p:nvGrpSpPr>
        <p:grpSpPr>
          <a:xfrm>
            <a:off x="5216175" y="1247075"/>
            <a:ext cx="3175200" cy="3175200"/>
            <a:chOff x="2820225" y="891450"/>
            <a:chExt cx="3175200" cy="3175200"/>
          </a:xfrm>
        </p:grpSpPr>
        <p:sp>
          <p:nvSpPr>
            <p:cNvPr id="102" name="Google Shape;102;p18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fmla="val 5399801" name="adj1"/>
                <a:gd fmla="val 3012680" name="adj2"/>
                <a:gd fmla="val 6939" name="adj3"/>
              </a:avLst>
            </a:prstGeom>
            <a:solidFill>
              <a:srgbClr val="83E3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8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83E3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" name="Google Shape;104;p18"/>
          <p:cNvGrpSpPr/>
          <p:nvPr/>
        </p:nvGrpSpPr>
        <p:grpSpPr>
          <a:xfrm>
            <a:off x="7526325" y="2778300"/>
            <a:ext cx="1332300" cy="914700"/>
            <a:chOff x="5130375" y="2422675"/>
            <a:chExt cx="1332300" cy="914700"/>
          </a:xfrm>
        </p:grpSpPr>
        <p:sp>
          <p:nvSpPr>
            <p:cNvPr id="105" name="Google Shape;105;p18"/>
            <p:cNvSpPr/>
            <p:nvPr/>
          </p:nvSpPr>
          <p:spPr>
            <a:xfrm>
              <a:off x="5130375" y="2707675"/>
              <a:ext cx="1332300" cy="629700"/>
            </a:xfrm>
            <a:prstGeom prst="rect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Map sub-tasks to UI </a:t>
              </a:r>
              <a:r>
                <a:rPr lang="en" sz="13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elements</a:t>
              </a:r>
              <a:endParaRPr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5130375" y="2422675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155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Mapping</a:t>
              </a:r>
              <a:endParaRPr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07" name="Google Shape;107;p18"/>
          <p:cNvGrpSpPr/>
          <p:nvPr/>
        </p:nvGrpSpPr>
        <p:grpSpPr>
          <a:xfrm>
            <a:off x="6194025" y="1064875"/>
            <a:ext cx="1332300" cy="914700"/>
            <a:chOff x="3798075" y="709250"/>
            <a:chExt cx="1332300" cy="914700"/>
          </a:xfrm>
        </p:grpSpPr>
        <p:sp>
          <p:nvSpPr>
            <p:cNvPr id="108" name="Google Shape;108;p18"/>
            <p:cNvSpPr/>
            <p:nvPr/>
          </p:nvSpPr>
          <p:spPr>
            <a:xfrm>
              <a:off x="3798075" y="994250"/>
              <a:ext cx="1332300" cy="629700"/>
            </a:xfrm>
            <a:prstGeom prst="rect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Decompose Complex task and plan</a:t>
              </a:r>
              <a:endPara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9" name="Google Shape;109;p18"/>
            <p:cNvSpPr/>
            <p:nvPr/>
          </p:nvSpPr>
          <p:spPr>
            <a:xfrm>
              <a:off x="3798075" y="709250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155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LLM</a:t>
              </a:r>
              <a:endParaRPr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10" name="Google Shape;110;p18"/>
          <p:cNvGrpSpPr/>
          <p:nvPr/>
        </p:nvGrpSpPr>
        <p:grpSpPr>
          <a:xfrm>
            <a:off x="4861725" y="2778300"/>
            <a:ext cx="1332300" cy="914700"/>
            <a:chOff x="2465775" y="2422675"/>
            <a:chExt cx="1332300" cy="914700"/>
          </a:xfrm>
        </p:grpSpPr>
        <p:sp>
          <p:nvSpPr>
            <p:cNvPr id="111" name="Google Shape;111;p18"/>
            <p:cNvSpPr/>
            <p:nvPr/>
          </p:nvSpPr>
          <p:spPr>
            <a:xfrm>
              <a:off x="2465775" y="2707675"/>
              <a:ext cx="1332300" cy="629700"/>
            </a:xfrm>
            <a:prstGeom prst="rect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Perform actions on UI elements</a:t>
              </a:r>
              <a:endParaRPr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2465775" y="2422675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155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Environment</a:t>
              </a:r>
              <a:endParaRPr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13" name="Google Shape;113;p18"/>
          <p:cNvSpPr txBox="1"/>
          <p:nvPr/>
        </p:nvSpPr>
        <p:spPr>
          <a:xfrm>
            <a:off x="8133300" y="1745575"/>
            <a:ext cx="1010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sub-tasks</a:t>
            </a:r>
            <a:endParaRPr sz="13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4384625" y="1909275"/>
            <a:ext cx="1185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Environment Feedback</a:t>
            </a:r>
            <a:endParaRPr sz="13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6143475" y="533500"/>
            <a:ext cx="14334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</a:t>
            </a:r>
            <a:endParaRPr sz="13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6" name="Google Shape;116;p18"/>
          <p:cNvCxnSpPr>
            <a:stCxn id="115" idx="2"/>
            <a:endCxn id="109" idx="0"/>
          </p:cNvCxnSpPr>
          <p:nvPr/>
        </p:nvCxnSpPr>
        <p:spPr>
          <a:xfrm>
            <a:off x="6860175" y="823600"/>
            <a:ext cx="0" cy="24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7" name="Google Shape;117;p18"/>
          <p:cNvSpPr txBox="1"/>
          <p:nvPr>
            <p:ph type="title"/>
          </p:nvPr>
        </p:nvSpPr>
        <p:spPr>
          <a:xfrm>
            <a:off x="338025" y="68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LUCI : LLM-assisted User Control Interface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311700" y="1152475"/>
            <a:ext cx="4163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tool that extends the capabilities of LLMs to automate GUIs.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rgbClr val="0D0D0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Bridge the gap between human intent and machine execution.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Designed to enable LLMs to orchestrate multiple applications and execute complex tasks by interacting with the GUI.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311700" y="3177500"/>
            <a:ext cx="8520600" cy="13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520">
                <a:latin typeface="Times New Roman"/>
                <a:ea typeface="Times New Roman"/>
                <a:cs typeface="Times New Roman"/>
                <a:sym typeface="Times New Roman"/>
              </a:rPr>
              <a:t>Figure : An illustrative execution trace of LUCI creating a presentation to satisfy the given instruction. First LUCI opens the Keynote Application and creates a presentation on Recycling. Then, open the Images folder from the Downloads directory and select "Recycling.svg" file. Finally, LUCI adds the image to the last slide of the presentation. </a:t>
            </a:r>
            <a:r>
              <a:rPr b="1" lang="en" sz="1520">
                <a:latin typeface="Times New Roman"/>
                <a:ea typeface="Times New Roman"/>
                <a:cs typeface="Times New Roman"/>
                <a:sym typeface="Times New Roman"/>
              </a:rPr>
              <a:t>This showcases LUCI's ability to execute tasks involving multiple applications.</a:t>
            </a:r>
            <a:endParaRPr b="1" sz="15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600" y="1098225"/>
            <a:ext cx="8839204" cy="202852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>
            <p:ph type="title"/>
          </p:nvPr>
        </p:nvSpPr>
        <p:spPr>
          <a:xfrm>
            <a:off x="264900" y="110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LUCI Capabilities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Times New Roman"/>
                <a:ea typeface="Times New Roman"/>
                <a:cs typeface="Times New Roman"/>
                <a:sym typeface="Times New Roman"/>
              </a:rPr>
              <a:t>Demo Video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20"/>
          <p:cNvSpPr txBox="1"/>
          <p:nvPr>
            <p:ph idx="12" type="sldNum"/>
          </p:nvPr>
        </p:nvSpPr>
        <p:spPr>
          <a:xfrm>
            <a:off x="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9" name="Google Shape;139;p21" title="Screen Recording 2024-01-22 at 9.23.17 AM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689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