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5_D6178EC.xml" ContentType="application/vnd.ms-powerpoint.comments+xml"/>
  <Override PartName="/ppt/notesSlides/notesSlide4.xml" ContentType="application/vnd.openxmlformats-officedocument.presentationml.notesSlide+xml"/>
  <Override PartName="/ppt/comments/modernComment_126_9AB04003.xml" ContentType="application/vnd.ms-powerpoint.comments+xml"/>
  <Override PartName="/ppt/notesSlides/notesSlide5.xml" ContentType="application/vnd.openxmlformats-officedocument.presentationml.notesSlide+xml"/>
  <Override PartName="/ppt/comments/modernComment_102_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omments/modernComment_103_0.xml" ContentType="application/vnd.ms-powerpoint.comments+xml"/>
  <Override PartName="/ppt/notesSlides/notesSlide7.xml" ContentType="application/vnd.openxmlformats-officedocument.presentationml.notesSlide+xml"/>
  <Override PartName="/ppt/comments/modernComment_104_0.xml" ContentType="application/vnd.ms-powerpoint.comments+xml"/>
  <Override PartName="/ppt/notesSlides/notesSlide8.xml" ContentType="application/vnd.openxmlformats-officedocument.presentationml.notesSlide+xml"/>
  <Override PartName="/ppt/comments/modernComment_105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6_0.xml" ContentType="application/vnd.ms-powerpoint.comments+xml"/>
  <Override PartName="/ppt/notesSlides/notesSlide11.xml" ContentType="application/vnd.openxmlformats-officedocument.presentationml.notesSlide+xml"/>
  <Override PartName="/ppt/comments/modernComment_10B_0.xml" ContentType="application/vnd.ms-powerpoint.comments+xml"/>
  <Override PartName="/ppt/notesSlides/notesSlide12.xml" ContentType="application/vnd.openxmlformats-officedocument.presentationml.notesSlide+xml"/>
  <Override PartName="/ppt/comments/modernComment_10C_0.xml" ContentType="application/vnd.ms-powerpoint.comments+xml"/>
  <Override PartName="/ppt/notesSlides/notesSlide13.xml" ContentType="application/vnd.openxmlformats-officedocument.presentationml.notesSlide+xml"/>
  <Override PartName="/ppt/comments/modernComment_10D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F_0.xml" ContentType="application/vnd.ms-powerpoint.comments+xml"/>
  <Override PartName="/ppt/notesSlides/notesSlide16.xml" ContentType="application/vnd.openxmlformats-officedocument.presentationml.notesSlide+xml"/>
  <Override PartName="/ppt/comments/modernComment_110_0.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29_9AE552D3.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45"/>
  </p:notesMasterIdLst>
  <p:sldIdLst>
    <p:sldId id="256" r:id="rId2"/>
    <p:sldId id="257" r:id="rId3"/>
    <p:sldId id="293" r:id="rId4"/>
    <p:sldId id="294" r:id="rId5"/>
    <p:sldId id="258" r:id="rId6"/>
    <p:sldId id="259" r:id="rId7"/>
    <p:sldId id="260" r:id="rId8"/>
    <p:sldId id="261" r:id="rId9"/>
    <p:sldId id="303" r:id="rId10"/>
    <p:sldId id="262" r:id="rId11"/>
    <p:sldId id="267" r:id="rId12"/>
    <p:sldId id="268" r:id="rId13"/>
    <p:sldId id="269" r:id="rId14"/>
    <p:sldId id="270" r:id="rId15"/>
    <p:sldId id="271" r:id="rId16"/>
    <p:sldId id="272" r:id="rId17"/>
    <p:sldId id="273" r:id="rId18"/>
    <p:sldId id="274" r:id="rId19"/>
    <p:sldId id="275" r:id="rId20"/>
    <p:sldId id="276" r:id="rId21"/>
    <p:sldId id="297" r:id="rId22"/>
    <p:sldId id="279" r:id="rId23"/>
    <p:sldId id="281" r:id="rId24"/>
    <p:sldId id="282" r:id="rId25"/>
    <p:sldId id="283" r:id="rId26"/>
    <p:sldId id="284" r:id="rId27"/>
    <p:sldId id="285" r:id="rId28"/>
    <p:sldId id="310" r:id="rId29"/>
    <p:sldId id="263" r:id="rId30"/>
    <p:sldId id="314" r:id="rId31"/>
    <p:sldId id="309" r:id="rId32"/>
    <p:sldId id="308" r:id="rId33"/>
    <p:sldId id="311" r:id="rId34"/>
    <p:sldId id="312" r:id="rId35"/>
    <p:sldId id="304" r:id="rId36"/>
    <p:sldId id="307" r:id="rId37"/>
    <p:sldId id="313" r:id="rId38"/>
    <p:sldId id="305" r:id="rId39"/>
    <p:sldId id="306" r:id="rId40"/>
    <p:sldId id="296" r:id="rId41"/>
    <p:sldId id="266" r:id="rId42"/>
    <p:sldId id="278" r:id="rId43"/>
    <p:sldId id="290" r:id="rId44"/>
  </p:sldIdLst>
  <p:sldSz cx="9144000" cy="5143500" type="screen16x9"/>
  <p:notesSz cx="6858000" cy="9144000"/>
  <p:embeddedFontLst>
    <p:embeddedFont>
      <p:font typeface="Cambria Math" panose="02040503050406030204" pitchFamily="18" charset="0"/>
      <p:regular r:id="rId46"/>
    </p:embeddedFont>
    <p:embeddedFont>
      <p:font typeface="Lato Black" panose="020F0502020204030203" pitchFamily="34" charset="0"/>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656900E-5CCF-9849-9FF2-73EAE4ED5B90}">
          <p14:sldIdLst>
            <p14:sldId id="256"/>
            <p14:sldId id="257"/>
            <p14:sldId id="293"/>
            <p14:sldId id="294"/>
            <p14:sldId id="258"/>
            <p14:sldId id="259"/>
            <p14:sldId id="260"/>
            <p14:sldId id="261"/>
            <p14:sldId id="303"/>
            <p14:sldId id="262"/>
            <p14:sldId id="267"/>
            <p14:sldId id="268"/>
            <p14:sldId id="269"/>
            <p14:sldId id="270"/>
            <p14:sldId id="271"/>
            <p14:sldId id="272"/>
            <p14:sldId id="273"/>
            <p14:sldId id="274"/>
            <p14:sldId id="275"/>
            <p14:sldId id="276"/>
            <p14:sldId id="297"/>
            <p14:sldId id="279"/>
            <p14:sldId id="281"/>
            <p14:sldId id="282"/>
            <p14:sldId id="283"/>
            <p14:sldId id="284"/>
            <p14:sldId id="285"/>
          </p14:sldIdLst>
        </p14:section>
        <p14:section name="Summary Section" id="{9158E3EC-6849-EB4F-AC10-5A59A332A5CA}">
          <p14:sldIdLst>
            <p14:sldId id="310"/>
          </p14:sldIdLst>
        </p14:section>
        <p14:section name="Defense slides" id="{B5FB03F1-AFD9-1F47-971C-049835CE6E6A}">
          <p14:sldIdLst>
            <p14:sldId id="263"/>
          </p14:sldIdLst>
        </p14:section>
        <p14:section name="The core difference between single-level and multi-level for pass ordering problem" id="{0CA8F675-296E-F044-8690-D8C39EFD05C1}">
          <p14:sldIdLst>
            <p14:sldId id="314"/>
          </p14:sldIdLst>
        </p14:section>
        <p14:section name="Probe pass selection" id="{90AEC0B8-0548-3847-8764-D1B325DB0B3B}">
          <p14:sldIdLst>
            <p14:sldId id="309"/>
          </p14:sldIdLst>
        </p14:section>
        <p14:section name="Investigation:  Routing change" id="{BB1757A0-B887-D54B-AABF-94AA5FCA9B69}">
          <p14:sldIdLst>
            <p14:sldId id="308"/>
            <p14:sldId id="311"/>
            <p14:sldId id="312"/>
          </p14:sldIdLst>
        </p14:section>
        <p14:section name="Why separating Stage I and Stage II?" id="{D19B1D45-BBEC-034D-90D7-1F40D0A65957}">
          <p14:sldIdLst>
            <p14:sldId id="304"/>
          </p14:sldIdLst>
        </p14:section>
        <p14:section name="Does Stage I risk pruning a later-good knob anchor?" id="{C05CA9C3-157E-494B-ACF9-D381DC2C3DDF}">
          <p14:sldIdLst>
            <p14:sldId id="307"/>
          </p14:sldIdLst>
        </p14:section>
        <p14:section name="How is action chosen" id="{ABDEAF87-0481-8E42-A975-69A20057F6FC}">
          <p14:sldIdLst>
            <p14:sldId id="313"/>
          </p14:sldIdLst>
        </p14:section>
        <p14:section name="Why GraphSAGE?" id="{5775E01D-ED14-D44F-BE54-B0DBD99B1AC3}">
          <p14:sldIdLst>
            <p14:sldId id="305"/>
          </p14:sldIdLst>
        </p14:section>
        <p14:section name="Why MaskablePPO?" id="{6F3226AC-A3E3-A84C-9F9F-C48DA4356E69}">
          <p14:sldIdLst>
            <p14:sldId id="306"/>
          </p14:sldIdLst>
        </p14:section>
        <p14:section name="unused" id="{CB3936EF-15B7-6049-8D17-9940237EC6DA}">
          <p14:sldIdLst>
            <p14:sldId id="296"/>
            <p14:sldId id="266"/>
            <p14:sldId id="278"/>
            <p14:sldId id="290"/>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3FB029-8C07-366D-9E9C-9CBC1122DDB2}" name="Megan Kuo (Student)" initials="MK(" userId="S::megankuo@sundevils.asu.edu::05c41dfd-fd36-4d9f-85bc-257e9e3784a4" providerId="AD"/>
  <p188:author id="{B0DF7DEC-2464-4A95-C170-441599FAFF63}" name="Vinayak Sharma (Student)" initials="VS" userId="S::vsharm87@sundevils.asu.edu::5017081d-1688-4eda-a2f9-bb27e4f819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EAA201-1946-4F19-AAE2-030223DDABA6}">
  <a:tblStyle styleId="{A3EAA201-1946-4F19-AAE2-030223DDAB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2"/>
    <p:restoredTop sz="74558" autoAdjust="0"/>
  </p:normalViewPr>
  <p:slideViewPr>
    <p:cSldViewPr snapToGrid="0">
      <p:cViewPr varScale="1">
        <p:scale>
          <a:sx n="114" d="100"/>
          <a:sy n="114" d="100"/>
        </p:scale>
        <p:origin x="168"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O3</c:v>
                </c:pt>
              </c:strCache>
            </c:strRef>
          </c:tx>
          <c:spPr>
            <a:solidFill>
              <a:schemeClr val="dk1">
                <a:tint val="88500"/>
              </a:schemeClr>
            </a:solidFill>
            <a:ln>
              <a:noFill/>
            </a:ln>
            <a:effectLst/>
          </c:spPr>
          <c:invertIfNegative val="0"/>
          <c:dLbls>
            <c:delete val="1"/>
          </c:dLbls>
          <c:cat>
            <c:strRef>
              <c:f>Sheet1!$A$2:$A$17</c:f>
              <c:strCache>
                <c:ptCount val="16"/>
                <c:pt idx="0">
                  <c:v>Inceptionv3</c:v>
                </c:pt>
                <c:pt idx="1">
                  <c:v>ResNet-50</c:v>
                </c:pt>
                <c:pt idx="2">
                  <c:v>Squeezenet</c:v>
                </c:pt>
                <c:pt idx="3">
                  <c:v>MobilenetV2</c:v>
                </c:pt>
                <c:pt idx="4">
                  <c:v>Densenet</c:v>
                </c:pt>
                <c:pt idx="5">
                  <c:v>ResNext-50</c:v>
                </c:pt>
                <c:pt idx="6">
                  <c:v>Yolo v5nu</c:v>
                </c:pt>
                <c:pt idx="7">
                  <c:v>AlexNet</c:v>
                </c:pt>
                <c:pt idx="8">
                  <c:v>EfficientNet</c:v>
                </c:pt>
                <c:pt idx="9">
                  <c:v>Yolo v3u</c:v>
                </c:pt>
                <c:pt idx="10">
                  <c:v>VIT-224</c:v>
                </c:pt>
                <c:pt idx="11">
                  <c:v>FRCNN</c:v>
                </c:pt>
                <c:pt idx="12">
                  <c:v>FCN ResNet</c:v>
                </c:pt>
                <c:pt idx="13">
                  <c:v>Unet_640</c:v>
                </c:pt>
                <c:pt idx="14">
                  <c:v>DeeplabV3</c:v>
                </c:pt>
                <c:pt idx="15">
                  <c:v>BERT-Base</c:v>
                </c:pt>
              </c:strCache>
            </c:strRef>
          </c:cat>
          <c:val>
            <c:numRef>
              <c:f>Sheet1!$B$2:$B$17</c:f>
              <c:numCache>
                <c:formatCode>General</c:formatCode>
                <c:ptCount val="16"/>
                <c:pt idx="0">
                  <c:v>968</c:v>
                </c:pt>
                <c:pt idx="1">
                  <c:v>1592</c:v>
                </c:pt>
                <c:pt idx="2">
                  <c:v>91.1</c:v>
                </c:pt>
                <c:pt idx="3">
                  <c:v>25.7</c:v>
                </c:pt>
                <c:pt idx="4">
                  <c:v>4994</c:v>
                </c:pt>
                <c:pt idx="5">
                  <c:v>916</c:v>
                </c:pt>
                <c:pt idx="6">
                  <c:v>1108</c:v>
                </c:pt>
                <c:pt idx="7">
                  <c:v>256</c:v>
                </c:pt>
                <c:pt idx="8">
                  <c:v>32.299999999999997</c:v>
                </c:pt>
                <c:pt idx="9">
                  <c:v>46852</c:v>
                </c:pt>
                <c:pt idx="10">
                  <c:v>1559</c:v>
                </c:pt>
                <c:pt idx="11">
                  <c:v>46557</c:v>
                </c:pt>
                <c:pt idx="12">
                  <c:v>33381</c:v>
                </c:pt>
                <c:pt idx="13">
                  <c:v>18067</c:v>
                </c:pt>
                <c:pt idx="14">
                  <c:v>111118</c:v>
                </c:pt>
                <c:pt idx="15">
                  <c:v>210</c:v>
                </c:pt>
              </c:numCache>
            </c:numRef>
          </c:val>
          <c:extLst>
            <c:ext xmlns:c16="http://schemas.microsoft.com/office/drawing/2014/chart" uri="{C3380CC4-5D6E-409C-BE32-E72D297353CC}">
              <c16:uniqueId val="{00000000-198E-7540-B276-070AFB013F46}"/>
            </c:ext>
          </c:extLst>
        </c:ser>
        <c:ser>
          <c:idx val="1"/>
          <c:order val="1"/>
          <c:tx>
            <c:strRef>
              <c:f>Sheet1!$C$1</c:f>
              <c:strCache>
                <c:ptCount val="1"/>
                <c:pt idx="0">
                  <c:v>Brute-force</c:v>
                </c:pt>
              </c:strCache>
            </c:strRef>
          </c:tx>
          <c:spPr>
            <a:solidFill>
              <a:schemeClr val="dk1">
                <a:tint val="55000"/>
              </a:schemeClr>
            </a:solidFill>
            <a:ln>
              <a:noFill/>
            </a:ln>
            <a:effectLst/>
          </c:spPr>
          <c:invertIfNegative val="0"/>
          <c:dLbls>
            <c:dLbl>
              <c:idx val="0"/>
              <c:layout>
                <c:manualLayout>
                  <c:x val="-9.8668582719039395E-3"/>
                  <c:y val="-0.13267140786069387"/>
                </c:manualLayout>
              </c:layout>
              <c:tx>
                <c:rich>
                  <a:bodyPr/>
                  <a:lstStyle/>
                  <a:p>
                    <a:fld id="{E895FD7F-0CC7-4D58-BB96-2BBE60979F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98E-7540-B276-070AFB013F46}"/>
                </c:ext>
              </c:extLst>
            </c:dLbl>
            <c:dLbl>
              <c:idx val="1"/>
              <c:layout>
                <c:manualLayout>
                  <c:x val="8.2223818932532829E-3"/>
                  <c:y val="-2.5797218195134919E-2"/>
                </c:manualLayout>
              </c:layout>
              <c:tx>
                <c:rich>
                  <a:bodyPr/>
                  <a:lstStyle/>
                  <a:p>
                    <a:fld id="{93688355-3099-4BB4-8248-B591D97CB3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98E-7540-B276-070AFB013F46}"/>
                </c:ext>
              </c:extLst>
            </c:dLbl>
            <c:dLbl>
              <c:idx val="2"/>
              <c:layout>
                <c:manualLayout>
                  <c:x val="-1.6444763786506867E-3"/>
                  <c:y val="-6.265038704532773E-2"/>
                </c:manualLayout>
              </c:layout>
              <c:tx>
                <c:rich>
                  <a:bodyPr/>
                  <a:lstStyle/>
                  <a:p>
                    <a:fld id="{D1A638C4-2AEA-4BA1-9B77-195B686D77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98E-7540-B276-070AFB013F46}"/>
                </c:ext>
              </c:extLst>
            </c:dLbl>
            <c:dLbl>
              <c:idx val="3"/>
              <c:layout>
                <c:manualLayout>
                  <c:x val="-1.6444763786506867E-3"/>
                  <c:y val="-5.8965070160308386E-2"/>
                </c:manualLayout>
              </c:layout>
              <c:tx>
                <c:rich>
                  <a:bodyPr/>
                  <a:lstStyle/>
                  <a:p>
                    <a:fld id="{7A74CECC-4B1C-43C7-8047-146AB2A148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98E-7540-B276-070AFB013F46}"/>
                </c:ext>
              </c:extLst>
            </c:dLbl>
            <c:dLbl>
              <c:idx val="4"/>
              <c:layout>
                <c:manualLayout>
                  <c:x val="-6.5779055146026263E-3"/>
                  <c:y val="-4.4223802620231289E-2"/>
                </c:manualLayout>
              </c:layout>
              <c:tx>
                <c:rich>
                  <a:bodyPr/>
                  <a:lstStyle/>
                  <a:p>
                    <a:fld id="{1DE8E904-4131-4367-BB89-EACF00DA75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E-7540-B276-070AFB013F46}"/>
                </c:ext>
              </c:extLst>
            </c:dLbl>
            <c:dLbl>
              <c:idx val="5"/>
              <c:layout>
                <c:manualLayout>
                  <c:x val="0"/>
                  <c:y val="-7.0021020815366208E-2"/>
                </c:manualLayout>
              </c:layout>
              <c:tx>
                <c:rich>
                  <a:bodyPr/>
                  <a:lstStyle/>
                  <a:p>
                    <a:fld id="{02116972-FDFE-4B84-8E08-704C943B16B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98E-7540-B276-070AFB013F46}"/>
                </c:ext>
              </c:extLst>
            </c:dLbl>
            <c:dLbl>
              <c:idx val="6"/>
              <c:layout>
                <c:manualLayout>
                  <c:x val="-8.2223818932532829E-3"/>
                  <c:y val="-8.4762288355443374E-2"/>
                </c:manualLayout>
              </c:layout>
              <c:tx>
                <c:rich>
                  <a:bodyPr/>
                  <a:lstStyle/>
                  <a:p>
                    <a:fld id="{9A36887D-9502-4F8E-8398-AADE552CBA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98E-7540-B276-070AFB013F46}"/>
                </c:ext>
              </c:extLst>
            </c:dLbl>
            <c:dLbl>
              <c:idx val="7"/>
              <c:layout>
                <c:manualLayout>
                  <c:x val="-4.9334291359520305E-3"/>
                  <c:y val="-8.1076971470424031E-2"/>
                </c:manualLayout>
              </c:layout>
              <c:tx>
                <c:rich>
                  <a:bodyPr/>
                  <a:lstStyle/>
                  <a:p>
                    <a:fld id="{E6113E7D-DE4B-4A60-B5E8-8415220422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98E-7540-B276-070AFB013F46}"/>
                </c:ext>
              </c:extLst>
            </c:dLbl>
            <c:dLbl>
              <c:idx val="8"/>
              <c:layout>
                <c:manualLayout>
                  <c:x val="0"/>
                  <c:y val="-2.9482535080154193E-2"/>
                </c:manualLayout>
              </c:layout>
              <c:tx>
                <c:rich>
                  <a:bodyPr/>
                  <a:lstStyle/>
                  <a:p>
                    <a:fld id="{74D4D8EE-0B82-4474-9922-5093EF6126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98E-7540-B276-070AFB013F46}"/>
                </c:ext>
              </c:extLst>
            </c:dLbl>
            <c:dLbl>
              <c:idx val="9"/>
              <c:layout>
                <c:manualLayout>
                  <c:x val="-3.2889527573013132E-3"/>
                  <c:y val="-0.1179301403206168"/>
                </c:manualLayout>
              </c:layout>
              <c:tx>
                <c:rich>
                  <a:bodyPr/>
                  <a:lstStyle/>
                  <a:p>
                    <a:fld id="{DA2EAE39-E052-4799-ABA1-D815D86AC8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98E-7540-B276-070AFB013F46}"/>
                </c:ext>
              </c:extLst>
            </c:dLbl>
            <c:dLbl>
              <c:idx val="10"/>
              <c:layout>
                <c:manualLayout>
                  <c:x val="-4.9334291359519698E-3"/>
                  <c:y val="-9.2132922125481853E-2"/>
                </c:manualLayout>
              </c:layout>
              <c:tx>
                <c:rich>
                  <a:bodyPr/>
                  <a:lstStyle/>
                  <a:p>
                    <a:fld id="{41A4BE84-CBE0-48F3-987F-21D24490FB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98E-7540-B276-070AFB013F46}"/>
                </c:ext>
              </c:extLst>
            </c:dLbl>
            <c:dLbl>
              <c:idx val="11"/>
              <c:layout>
                <c:manualLayout>
                  <c:x val="-1.6444763786506566E-3"/>
                  <c:y val="-0.12530077409065535"/>
                </c:manualLayout>
              </c:layout>
              <c:tx>
                <c:rich>
                  <a:bodyPr/>
                  <a:lstStyle/>
                  <a:p>
                    <a:fld id="{5B0CE9DB-6BA6-4E0C-8A00-583C6A1471F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98E-7540-B276-070AFB013F46}"/>
                </c:ext>
              </c:extLst>
            </c:dLbl>
            <c:dLbl>
              <c:idx val="12"/>
              <c:layout>
                <c:manualLayout>
                  <c:x val="-1.6444763786506566E-3"/>
                  <c:y val="-3.3167851965173502E-2"/>
                </c:manualLayout>
              </c:layout>
              <c:tx>
                <c:rich>
                  <a:bodyPr/>
                  <a:lstStyle/>
                  <a:p>
                    <a:fld id="{7050ED7A-C079-404D-8E77-0CC9121952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98E-7540-B276-070AFB013F46}"/>
                </c:ext>
              </c:extLst>
            </c:dLbl>
            <c:dLbl>
              <c:idx val="13"/>
              <c:layout>
                <c:manualLayout>
                  <c:x val="-1.6444763786506566E-3"/>
                  <c:y val="-0.10687418966555898"/>
                </c:manualLayout>
              </c:layout>
              <c:tx>
                <c:rich>
                  <a:bodyPr/>
                  <a:lstStyle/>
                  <a:p>
                    <a:fld id="{24119867-E46F-5A4E-95B7-5D24F0E37CC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98E-7540-B276-070AFB013F46}"/>
                </c:ext>
              </c:extLst>
            </c:dLbl>
            <c:dLbl>
              <c:idx val="14"/>
              <c:layout>
                <c:manualLayout>
                  <c:x val="-4.9334291359520903E-3"/>
                  <c:y val="-5.8965070160308414E-2"/>
                </c:manualLayout>
              </c:layout>
              <c:tx>
                <c:rich>
                  <a:bodyPr/>
                  <a:lstStyle/>
                  <a:p>
                    <a:fld id="{10C65D8D-E6BE-486C-AB9E-4A25163F31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198E-7540-B276-070AFB013F46}"/>
                </c:ext>
              </c:extLst>
            </c:dLbl>
            <c:dLbl>
              <c:idx val="15"/>
              <c:layout>
                <c:manualLayout>
                  <c:x val="-6.5779055146026263E-3"/>
                  <c:y val="-3.6853168850192741E-3"/>
                </c:manualLayout>
              </c:layout>
              <c:tx>
                <c:rich>
                  <a:bodyPr/>
                  <a:lstStyle/>
                  <a:p>
                    <a:fld id="{4791C38A-F6B7-405C-AE98-599C1DBADD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98E-7540-B276-070AFB013F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Inceptionv3</c:v>
                </c:pt>
                <c:pt idx="1">
                  <c:v>ResNet-50</c:v>
                </c:pt>
                <c:pt idx="2">
                  <c:v>Squeezenet</c:v>
                </c:pt>
                <c:pt idx="3">
                  <c:v>MobilenetV2</c:v>
                </c:pt>
                <c:pt idx="4">
                  <c:v>Densenet</c:v>
                </c:pt>
                <c:pt idx="5">
                  <c:v>ResNext-50</c:v>
                </c:pt>
                <c:pt idx="6">
                  <c:v>Yolo v5nu</c:v>
                </c:pt>
                <c:pt idx="7">
                  <c:v>AlexNet</c:v>
                </c:pt>
                <c:pt idx="8">
                  <c:v>EfficientNet</c:v>
                </c:pt>
                <c:pt idx="9">
                  <c:v>Yolo v3u</c:v>
                </c:pt>
                <c:pt idx="10">
                  <c:v>VIT-224</c:v>
                </c:pt>
                <c:pt idx="11">
                  <c:v>FRCNN</c:v>
                </c:pt>
                <c:pt idx="12">
                  <c:v>FCN ResNet</c:v>
                </c:pt>
                <c:pt idx="13">
                  <c:v>Unet_640</c:v>
                </c:pt>
                <c:pt idx="14">
                  <c:v>DeeplabV3</c:v>
                </c:pt>
                <c:pt idx="15">
                  <c:v>BERT-Base</c:v>
                </c:pt>
              </c:strCache>
            </c:strRef>
          </c:cat>
          <c:val>
            <c:numRef>
              <c:f>Sheet1!$C$2:$C$17</c:f>
              <c:numCache>
                <c:formatCode>General</c:formatCode>
                <c:ptCount val="16"/>
                <c:pt idx="0">
                  <c:v>62.4</c:v>
                </c:pt>
                <c:pt idx="1">
                  <c:v>535</c:v>
                </c:pt>
                <c:pt idx="2">
                  <c:v>20.2</c:v>
                </c:pt>
                <c:pt idx="3">
                  <c:v>10.6</c:v>
                </c:pt>
                <c:pt idx="4">
                  <c:v>1606</c:v>
                </c:pt>
                <c:pt idx="5">
                  <c:v>150</c:v>
                </c:pt>
                <c:pt idx="6">
                  <c:v>122</c:v>
                </c:pt>
                <c:pt idx="7">
                  <c:v>26.7</c:v>
                </c:pt>
                <c:pt idx="8">
                  <c:v>21.2</c:v>
                </c:pt>
                <c:pt idx="9">
                  <c:v>2697</c:v>
                </c:pt>
                <c:pt idx="10">
                  <c:v>279</c:v>
                </c:pt>
                <c:pt idx="11">
                  <c:v>2427</c:v>
                </c:pt>
                <c:pt idx="12">
                  <c:v>18793</c:v>
                </c:pt>
                <c:pt idx="13">
                  <c:v>1708</c:v>
                </c:pt>
                <c:pt idx="14">
                  <c:v>30393</c:v>
                </c:pt>
                <c:pt idx="15">
                  <c:v>156</c:v>
                </c:pt>
              </c:numCache>
            </c:numRef>
          </c:val>
          <c:extLst>
            <c:ext xmlns:c15="http://schemas.microsoft.com/office/drawing/2012/chart" uri="{02D57815-91ED-43cb-92C2-25804820EDAC}">
              <c15:datalabelsRange>
                <c15:f>Sheet1!$D$2:$D$17</c15:f>
                <c15:dlblRangeCache>
                  <c:ptCount val="16"/>
                  <c:pt idx="0">
                    <c:v>15.51</c:v>
                  </c:pt>
                  <c:pt idx="1">
                    <c:v>2.98</c:v>
                  </c:pt>
                  <c:pt idx="2">
                    <c:v>4.51</c:v>
                  </c:pt>
                  <c:pt idx="3">
                    <c:v>2.42</c:v>
                  </c:pt>
                  <c:pt idx="4">
                    <c:v>3.11</c:v>
                  </c:pt>
                  <c:pt idx="5">
                    <c:v>6.11</c:v>
                  </c:pt>
                  <c:pt idx="6">
                    <c:v>9.08</c:v>
                  </c:pt>
                  <c:pt idx="7">
                    <c:v>9.59</c:v>
                  </c:pt>
                  <c:pt idx="8">
                    <c:v>1.52</c:v>
                  </c:pt>
                  <c:pt idx="9">
                    <c:v>17.37</c:v>
                  </c:pt>
                  <c:pt idx="10">
                    <c:v>5.59</c:v>
                  </c:pt>
                  <c:pt idx="11">
                    <c:v>19.18</c:v>
                  </c:pt>
                  <c:pt idx="12">
                    <c:v>1.78</c:v>
                  </c:pt>
                  <c:pt idx="13">
                    <c:v>10.58</c:v>
                  </c:pt>
                  <c:pt idx="14">
                    <c:v>3.66</c:v>
                  </c:pt>
                  <c:pt idx="15">
                    <c:v>1.35</c:v>
                  </c:pt>
                </c15:dlblRangeCache>
              </c15:datalabelsRange>
            </c:ext>
            <c:ext xmlns:c16="http://schemas.microsoft.com/office/drawing/2014/chart" uri="{C3380CC4-5D6E-409C-BE32-E72D297353CC}">
              <c16:uniqueId val="{00000001-198E-7540-B276-070AFB013F46}"/>
            </c:ext>
          </c:extLst>
        </c:ser>
        <c:dLbls>
          <c:showLegendKey val="0"/>
          <c:showVal val="1"/>
          <c:showCatName val="0"/>
          <c:showSerName val="0"/>
          <c:showPercent val="0"/>
          <c:showBubbleSize val="0"/>
        </c:dLbls>
        <c:gapWidth val="150"/>
        <c:overlap val="-25"/>
        <c:axId val="1368779007"/>
        <c:axId val="1369345423"/>
      </c:barChart>
      <c:catAx>
        <c:axId val="136877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345423"/>
        <c:crosses val="autoZero"/>
        <c:auto val="1"/>
        <c:lblAlgn val="ctr"/>
        <c:lblOffset val="100"/>
        <c:noMultiLvlLbl val="0"/>
      </c:catAx>
      <c:valAx>
        <c:axId val="1369345423"/>
        <c:scaling>
          <c:logBase val="10"/>
          <c:orientation val="minMax"/>
        </c:scaling>
        <c:delete val="1"/>
        <c:axPos val="l"/>
        <c:numFmt formatCode="General" sourceLinked="1"/>
        <c:majorTickMark val="none"/>
        <c:minorTickMark val="none"/>
        <c:tickLblPos val="nextTo"/>
        <c:crossAx val="1368779007"/>
        <c:crosses val="autoZero"/>
        <c:crossBetween val="between"/>
      </c:valAx>
      <c:spPr>
        <a:noFill/>
        <a:ln>
          <a:noFill/>
        </a:ln>
        <a:effectLst/>
      </c:spPr>
    </c:plotArea>
    <c:legend>
      <c:legendPos val="t"/>
      <c:layout>
        <c:manualLayout>
          <c:xMode val="edge"/>
          <c:yMode val="edge"/>
          <c:x val="6.6526579723502663E-2"/>
          <c:y val="0.18795116113598298"/>
          <c:w val="0.19581091007783036"/>
          <c:h val="7.0892148475903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O3</c:v>
                </c:pt>
              </c:strCache>
            </c:strRef>
          </c:tx>
          <c:spPr>
            <a:solidFill>
              <a:schemeClr val="dk1">
                <a:tint val="88500"/>
              </a:schemeClr>
            </a:solidFill>
            <a:ln>
              <a:solidFill>
                <a:schemeClr val="tx1"/>
              </a:solidFill>
            </a:ln>
            <a:effectLst/>
          </c:spPr>
          <c:invertIfNegative val="0"/>
          <c:cat>
            <c:strRef>
              <c:f>Sheet1!$A$2:$A$10</c:f>
              <c:strCache>
                <c:ptCount val="9"/>
                <c:pt idx="0">
                  <c:v>AlexNet</c:v>
                </c:pt>
                <c:pt idx="1">
                  <c:v>ResNet-50</c:v>
                </c:pt>
                <c:pt idx="2">
                  <c:v>BERT-Base</c:v>
                </c:pt>
                <c:pt idx="3">
                  <c:v>UNet: 256x256</c:v>
                </c:pt>
                <c:pt idx="4">
                  <c:v>UNet: 384x384</c:v>
                </c:pt>
                <c:pt idx="5">
                  <c:v>UNet: 640x640</c:v>
                </c:pt>
                <c:pt idx="6">
                  <c:v>YOLOv5</c:v>
                </c:pt>
                <c:pt idx="7">
                  <c:v>ViT-224</c:v>
                </c:pt>
                <c:pt idx="8">
                  <c:v>DenseNet</c:v>
                </c:pt>
              </c:strCache>
            </c:strRef>
          </c:cat>
          <c:val>
            <c:numRef>
              <c:f>Sheet1!$B$2:$B$10</c:f>
              <c:numCache>
                <c:formatCode>General</c:formatCode>
                <c:ptCount val="9"/>
                <c:pt idx="0">
                  <c:v>256</c:v>
                </c:pt>
                <c:pt idx="1">
                  <c:v>1592</c:v>
                </c:pt>
                <c:pt idx="2">
                  <c:v>210</c:v>
                </c:pt>
                <c:pt idx="3">
                  <c:v>2524</c:v>
                </c:pt>
                <c:pt idx="4">
                  <c:v>5672</c:v>
                </c:pt>
                <c:pt idx="5">
                  <c:v>18067</c:v>
                </c:pt>
                <c:pt idx="6">
                  <c:v>1108</c:v>
                </c:pt>
                <c:pt idx="7">
                  <c:v>1559</c:v>
                </c:pt>
                <c:pt idx="8">
                  <c:v>5980</c:v>
                </c:pt>
              </c:numCache>
            </c:numRef>
          </c:val>
          <c:extLst>
            <c:ext xmlns:c16="http://schemas.microsoft.com/office/drawing/2014/chart" uri="{C3380CC4-5D6E-409C-BE32-E72D297353CC}">
              <c16:uniqueId val="{00000000-2E42-DB45-807D-9BCE8562EC3D}"/>
            </c:ext>
          </c:extLst>
        </c:ser>
        <c:ser>
          <c:idx val="1"/>
          <c:order val="1"/>
          <c:tx>
            <c:strRef>
              <c:f>Sheet1!$C$1</c:f>
              <c:strCache>
                <c:ptCount val="1"/>
                <c:pt idx="0">
                  <c:v>Random</c:v>
                </c:pt>
              </c:strCache>
            </c:strRef>
          </c:tx>
          <c:spPr>
            <a:solidFill>
              <a:schemeClr val="dk1">
                <a:tint val="55000"/>
              </a:schemeClr>
            </a:solidFill>
            <a:ln>
              <a:solidFill>
                <a:schemeClr val="tx1"/>
              </a:solidFill>
            </a:ln>
            <a:effectLst/>
          </c:spPr>
          <c:invertIfNegative val="0"/>
          <c:cat>
            <c:strRef>
              <c:f>Sheet1!$A$2:$A$10</c:f>
              <c:strCache>
                <c:ptCount val="9"/>
                <c:pt idx="0">
                  <c:v>AlexNet</c:v>
                </c:pt>
                <c:pt idx="1">
                  <c:v>ResNet-50</c:v>
                </c:pt>
                <c:pt idx="2">
                  <c:v>BERT-Base</c:v>
                </c:pt>
                <c:pt idx="3">
                  <c:v>UNet: 256x256</c:v>
                </c:pt>
                <c:pt idx="4">
                  <c:v>UNet: 384x384</c:v>
                </c:pt>
                <c:pt idx="5">
                  <c:v>UNet: 640x640</c:v>
                </c:pt>
                <c:pt idx="6">
                  <c:v>YOLOv5</c:v>
                </c:pt>
                <c:pt idx="7">
                  <c:v>ViT-224</c:v>
                </c:pt>
                <c:pt idx="8">
                  <c:v>DenseNet</c:v>
                </c:pt>
              </c:strCache>
            </c:strRef>
          </c:cat>
          <c:val>
            <c:numRef>
              <c:f>Sheet1!$C$2:$C$10</c:f>
              <c:numCache>
                <c:formatCode>General</c:formatCode>
                <c:ptCount val="9"/>
                <c:pt idx="0">
                  <c:v>55.1</c:v>
                </c:pt>
                <c:pt idx="1">
                  <c:v>659</c:v>
                </c:pt>
                <c:pt idx="2">
                  <c:v>156</c:v>
                </c:pt>
                <c:pt idx="3">
                  <c:v>2336</c:v>
                </c:pt>
                <c:pt idx="4">
                  <c:v>4543</c:v>
                </c:pt>
                <c:pt idx="5">
                  <c:v>14639</c:v>
                </c:pt>
                <c:pt idx="6">
                  <c:v>993</c:v>
                </c:pt>
                <c:pt idx="7">
                  <c:v>321</c:v>
                </c:pt>
                <c:pt idx="8">
                  <c:v>4813</c:v>
                </c:pt>
              </c:numCache>
            </c:numRef>
          </c:val>
          <c:extLst>
            <c:ext xmlns:c16="http://schemas.microsoft.com/office/drawing/2014/chart" uri="{C3380CC4-5D6E-409C-BE32-E72D297353CC}">
              <c16:uniqueId val="{00000001-2E42-DB45-807D-9BCE8562EC3D}"/>
            </c:ext>
          </c:extLst>
        </c:ser>
        <c:ser>
          <c:idx val="2"/>
          <c:order val="2"/>
          <c:tx>
            <c:strRef>
              <c:f>Sheet1!$D$1</c:f>
              <c:strCache>
                <c:ptCount val="1"/>
                <c:pt idx="0">
                  <c:v>BO3</c:v>
                </c:pt>
              </c:strCache>
            </c:strRef>
          </c:tx>
          <c:spPr>
            <a:solidFill>
              <a:schemeClr val="bg1">
                <a:lumMod val="95000"/>
              </a:schemeClr>
            </a:solidFill>
            <a:ln>
              <a:solidFill>
                <a:schemeClr val="tx1"/>
              </a:solidFill>
            </a:ln>
            <a:effectLst/>
          </c:spPr>
          <c:invertIfNegative val="0"/>
          <c:dLbls>
            <c:dLbl>
              <c:idx val="0"/>
              <c:layout>
                <c:manualLayout>
                  <c:x val="8.5599818824950401E-3"/>
                  <c:y val="-0.121875"/>
                </c:manualLayout>
              </c:layout>
              <c:tx>
                <c:rich>
                  <a:bodyPr/>
                  <a:lstStyle/>
                  <a:p>
                    <a:fld id="{04C9AF0D-53DA-4D67-BC15-AFC8E71DF6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E42-DB45-807D-9BCE8562EC3D}"/>
                </c:ext>
              </c:extLst>
            </c:dLbl>
            <c:dLbl>
              <c:idx val="1"/>
              <c:layout>
                <c:manualLayout>
                  <c:x val="0"/>
                  <c:y val="-1.8749999999999999E-2"/>
                </c:manualLayout>
              </c:layout>
              <c:tx>
                <c:rich>
                  <a:bodyPr/>
                  <a:lstStyle/>
                  <a:p>
                    <a:fld id="{934E1D43-8C00-44CD-966C-E07C6AA376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E42-DB45-807D-9BCE8562EC3D}"/>
                </c:ext>
              </c:extLst>
            </c:dLbl>
            <c:dLbl>
              <c:idx val="2"/>
              <c:layout>
                <c:manualLayout>
                  <c:x val="-5.2310396098865685E-17"/>
                  <c:y val="-2.5000000000000001E-2"/>
                </c:manualLayout>
              </c:layout>
              <c:tx>
                <c:rich>
                  <a:bodyPr/>
                  <a:lstStyle/>
                  <a:p>
                    <a:fld id="{97539BA2-D2BE-486E-AC2A-9D8D947BB0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E42-DB45-807D-9BCE8562EC3D}"/>
                </c:ext>
              </c:extLst>
            </c:dLbl>
            <c:dLbl>
              <c:idx val="3"/>
              <c:layout>
                <c:manualLayout>
                  <c:x val="4.2799909412474671E-3"/>
                  <c:y val="-0.14062500000000003"/>
                </c:manualLayout>
              </c:layout>
              <c:tx>
                <c:rich>
                  <a:bodyPr/>
                  <a:lstStyle/>
                  <a:p>
                    <a:fld id="{CA23E5BE-4CC5-4894-A665-C2383EA6AA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E42-DB45-807D-9BCE8562EC3D}"/>
                </c:ext>
              </c:extLst>
            </c:dLbl>
            <c:dLbl>
              <c:idx val="4"/>
              <c:layout>
                <c:manualLayout>
                  <c:x val="-1.4266636470826111E-3"/>
                  <c:y val="-0.12500000000000003"/>
                </c:manualLayout>
              </c:layout>
              <c:tx>
                <c:rich>
                  <a:bodyPr/>
                  <a:lstStyle/>
                  <a:p>
                    <a:fld id="{6A1734BE-1680-484C-8033-C438D2C593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E42-DB45-807D-9BCE8562EC3D}"/>
                </c:ext>
              </c:extLst>
            </c:dLbl>
            <c:dLbl>
              <c:idx val="5"/>
              <c:layout>
                <c:manualLayout>
                  <c:x val="4.27999094124752E-3"/>
                  <c:y val="-0.140625"/>
                </c:manualLayout>
              </c:layout>
              <c:tx>
                <c:rich>
                  <a:bodyPr/>
                  <a:lstStyle/>
                  <a:p>
                    <a:fld id="{21570E09-62FD-4661-BC43-07B8DB304A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E42-DB45-807D-9BCE8562EC3D}"/>
                </c:ext>
              </c:extLst>
            </c:dLbl>
            <c:dLbl>
              <c:idx val="6"/>
              <c:layout>
                <c:manualLayout>
                  <c:x val="4.2799909412474151E-3"/>
                  <c:y val="-0.121875"/>
                </c:manualLayout>
              </c:layout>
              <c:tx>
                <c:rich>
                  <a:bodyPr/>
                  <a:lstStyle/>
                  <a:p>
                    <a:fld id="{EA46BB5C-07FD-4F5F-8ADF-05C6FF0BB1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E42-DB45-807D-9BCE8562EC3D}"/>
                </c:ext>
              </c:extLst>
            </c:dLbl>
            <c:dLbl>
              <c:idx val="7"/>
              <c:layout>
                <c:manualLayout>
                  <c:x val="4.27999094124752E-3"/>
                  <c:y val="-1.8749999999999999E-2"/>
                </c:manualLayout>
              </c:layout>
              <c:tx>
                <c:rich>
                  <a:bodyPr/>
                  <a:lstStyle/>
                  <a:p>
                    <a:fld id="{EE4E409B-90C0-475A-AE0E-61E2363DFD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E42-DB45-807D-9BCE8562EC3D}"/>
                </c:ext>
              </c:extLst>
            </c:dLbl>
            <c:dLbl>
              <c:idx val="8"/>
              <c:layout>
                <c:manualLayout>
                  <c:x val="5.7066545883301305E-3"/>
                  <c:y val="-6.25E-2"/>
                </c:manualLayout>
              </c:layout>
              <c:tx>
                <c:rich>
                  <a:bodyPr/>
                  <a:lstStyle/>
                  <a:p>
                    <a:fld id="{5E071E51-1931-48B5-B478-031E905216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E42-DB45-807D-9BCE8562EC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AlexNet</c:v>
                </c:pt>
                <c:pt idx="1">
                  <c:v>ResNet-50</c:v>
                </c:pt>
                <c:pt idx="2">
                  <c:v>BERT-Base</c:v>
                </c:pt>
                <c:pt idx="3">
                  <c:v>UNet: 256x256</c:v>
                </c:pt>
                <c:pt idx="4">
                  <c:v>UNet: 384x384</c:v>
                </c:pt>
                <c:pt idx="5">
                  <c:v>UNet: 640x640</c:v>
                </c:pt>
                <c:pt idx="6">
                  <c:v>YOLOv5</c:v>
                </c:pt>
                <c:pt idx="7">
                  <c:v>ViT-224</c:v>
                </c:pt>
                <c:pt idx="8">
                  <c:v>DenseNet</c:v>
                </c:pt>
              </c:strCache>
            </c:strRef>
          </c:cat>
          <c:val>
            <c:numRef>
              <c:f>Sheet1!$D$2:$D$10</c:f>
              <c:numCache>
                <c:formatCode>General</c:formatCode>
                <c:ptCount val="9"/>
                <c:pt idx="0">
                  <c:v>20.5</c:v>
                </c:pt>
                <c:pt idx="1">
                  <c:v>558</c:v>
                </c:pt>
                <c:pt idx="2">
                  <c:v>156</c:v>
                </c:pt>
                <c:pt idx="3">
                  <c:v>263</c:v>
                </c:pt>
                <c:pt idx="4">
                  <c:v>669</c:v>
                </c:pt>
                <c:pt idx="5">
                  <c:v>1708</c:v>
                </c:pt>
                <c:pt idx="6">
                  <c:v>141</c:v>
                </c:pt>
                <c:pt idx="7">
                  <c:v>287</c:v>
                </c:pt>
                <c:pt idx="8">
                  <c:v>1764</c:v>
                </c:pt>
              </c:numCache>
            </c:numRef>
          </c:val>
          <c:extLst>
            <c:ext xmlns:c15="http://schemas.microsoft.com/office/drawing/2012/chart" uri="{02D57815-91ED-43cb-92C2-25804820EDAC}">
              <c15:datalabelsRange>
                <c15:f>Sheet1!$E$2:$E$10</c15:f>
                <c15:dlblRangeCache>
                  <c:ptCount val="9"/>
                  <c:pt idx="0">
                    <c:v>12.49x</c:v>
                  </c:pt>
                  <c:pt idx="1">
                    <c:v>2.85x</c:v>
                  </c:pt>
                  <c:pt idx="2">
                    <c:v>1.35x</c:v>
                  </c:pt>
                  <c:pt idx="3">
                    <c:v>9.6x</c:v>
                  </c:pt>
                  <c:pt idx="4">
                    <c:v>8.48x</c:v>
                  </c:pt>
                  <c:pt idx="5">
                    <c:v>10.58x</c:v>
                  </c:pt>
                  <c:pt idx="6">
                    <c:v>7.86x</c:v>
                  </c:pt>
                  <c:pt idx="7">
                    <c:v>5.43x</c:v>
                  </c:pt>
                  <c:pt idx="8">
                    <c:v>3.39x</c:v>
                  </c:pt>
                </c15:dlblRangeCache>
              </c15:datalabelsRange>
            </c:ext>
            <c:ext xmlns:c16="http://schemas.microsoft.com/office/drawing/2014/chart" uri="{C3380CC4-5D6E-409C-BE32-E72D297353CC}">
              <c16:uniqueId val="{00000002-2E42-DB45-807D-9BCE8562EC3D}"/>
            </c:ext>
          </c:extLst>
        </c:ser>
        <c:dLbls>
          <c:showLegendKey val="0"/>
          <c:showVal val="0"/>
          <c:showCatName val="0"/>
          <c:showSerName val="0"/>
          <c:showPercent val="0"/>
          <c:showBubbleSize val="0"/>
        </c:dLbls>
        <c:gapWidth val="150"/>
        <c:axId val="2100442112"/>
        <c:axId val="2100443824"/>
      </c:barChart>
      <c:catAx>
        <c:axId val="210044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0443824"/>
        <c:crosses val="autoZero"/>
        <c:auto val="1"/>
        <c:lblAlgn val="ctr"/>
        <c:lblOffset val="100"/>
        <c:noMultiLvlLbl val="0"/>
      </c:catAx>
      <c:valAx>
        <c:axId val="210044382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Log runtime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0442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568112205242196"/>
          <c:y val="4.1804936588334056E-2"/>
          <c:w val="0.84247657870108039"/>
          <c:h val="0.61511006191863249"/>
        </c:manualLayout>
      </c:layout>
      <c:barChart>
        <c:barDir val="col"/>
        <c:grouping val="clustered"/>
        <c:varyColors val="0"/>
        <c:ser>
          <c:idx val="0"/>
          <c:order val="0"/>
          <c:tx>
            <c:strRef>
              <c:f>Sheet1!$B$1</c:f>
              <c:strCache>
                <c:ptCount val="1"/>
                <c:pt idx="0">
                  <c:v>Beam</c:v>
                </c:pt>
              </c:strCache>
            </c:strRef>
          </c:tx>
          <c:spPr>
            <a:solidFill>
              <a:schemeClr val="dk1">
                <a:tint val="88500"/>
              </a:schemeClr>
            </a:solidFill>
            <a:ln>
              <a:noFill/>
            </a:ln>
            <a:effectLst/>
          </c:spPr>
          <c:invertIfNegative val="0"/>
          <c:dPt>
            <c:idx val="4"/>
            <c:invertIfNegative val="0"/>
            <c:bubble3D val="0"/>
            <c:spPr>
              <a:solidFill>
                <a:schemeClr val="dk1">
                  <a:tint val="88500"/>
                </a:schemeClr>
              </a:solidFill>
              <a:ln>
                <a:solidFill>
                  <a:schemeClr val="tx1"/>
                </a:solidFill>
              </a:ln>
              <a:effectLst/>
            </c:spPr>
            <c:extLst>
              <c:ext xmlns:c16="http://schemas.microsoft.com/office/drawing/2014/chart" uri="{C3380CC4-5D6E-409C-BE32-E72D297353CC}">
                <c16:uniqueId val="{00000006-9DBA-204D-9CFD-B992383C4E54}"/>
              </c:ext>
            </c:extLst>
          </c:dPt>
          <c:dLbls>
            <c:dLbl>
              <c:idx val="0"/>
              <c:layout>
                <c:manualLayout>
                  <c:x val="-8.6842634308630321E-3"/>
                  <c:y val="3.57764619051100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05-B64D-955A-70EE6143181A}"/>
                </c:ext>
              </c:extLst>
            </c:dLbl>
            <c:dLbl>
              <c:idx val="1"/>
              <c:layout>
                <c:manualLayout>
                  <c:x val="-1.7368526861726012E-2"/>
                  <c:y val="6.55894224647643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05-B64D-955A-70EE6143181A}"/>
                </c:ext>
              </c:extLst>
            </c:dLbl>
            <c:dLbl>
              <c:idx val="2"/>
              <c:layout>
                <c:manualLayout>
                  <c:x val="-1.1579017907817341E-2"/>
                  <c:y val="6.55894224647643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05-B64D-955A-70EE6143181A}"/>
                </c:ext>
              </c:extLst>
            </c:dLbl>
            <c:dLbl>
              <c:idx val="3"/>
              <c:layout>
                <c:manualLayout>
                  <c:x val="-2.0263281338680401E-2"/>
                  <c:y val="-6.55894224647643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05-B64D-955A-70EE6143181A}"/>
                </c:ext>
              </c:extLst>
            </c:dLbl>
            <c:dLbl>
              <c:idx val="5"/>
              <c:layout>
                <c:manualLayout>
                  <c:x val="-1.4473772384771783E-2"/>
                  <c:y val="-1.7888230952555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05-B64D-955A-70EE6143181A}"/>
                </c:ext>
              </c:extLst>
            </c:dLbl>
            <c:dLbl>
              <c:idx val="6"/>
              <c:layout>
                <c:manualLayout>
                  <c:x val="-8.6842634308630061E-3"/>
                  <c:y val="-1.788823095255534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688594165907268E-2"/>
                      <c:h val="6.203638494346192E-2"/>
                    </c:manualLayout>
                  </c15:layout>
                </c:ext>
                <c:ext xmlns:c16="http://schemas.microsoft.com/office/drawing/2014/chart" uri="{C3380CC4-5D6E-409C-BE32-E72D297353CC}">
                  <c16:uniqueId val="{00000007-8B05-B64D-955A-70EE614318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ResNet-50</c:v>
                </c:pt>
                <c:pt idx="1">
                  <c:v>BERT-Base</c:v>
                </c:pt>
                <c:pt idx="2">
                  <c:v>UNet: 256x256</c:v>
                </c:pt>
                <c:pt idx="3">
                  <c:v>UNet: 384x384</c:v>
                </c:pt>
                <c:pt idx="4">
                  <c:v>UNet: 640x640</c:v>
                </c:pt>
                <c:pt idx="5">
                  <c:v>YOLOv5</c:v>
                </c:pt>
                <c:pt idx="6">
                  <c:v>ViT-224</c:v>
                </c:pt>
              </c:strCache>
            </c:strRef>
          </c:cat>
          <c:val>
            <c:numRef>
              <c:f>Sheet1!$B$2:$B$8</c:f>
              <c:numCache>
                <c:formatCode>General</c:formatCode>
                <c:ptCount val="7"/>
                <c:pt idx="0">
                  <c:v>659</c:v>
                </c:pt>
                <c:pt idx="1">
                  <c:v>156</c:v>
                </c:pt>
                <c:pt idx="2">
                  <c:v>264</c:v>
                </c:pt>
                <c:pt idx="3">
                  <c:v>694</c:v>
                </c:pt>
                <c:pt idx="4">
                  <c:v>1879</c:v>
                </c:pt>
                <c:pt idx="5">
                  <c:v>141</c:v>
                </c:pt>
                <c:pt idx="6">
                  <c:v>321</c:v>
                </c:pt>
              </c:numCache>
            </c:numRef>
          </c:val>
          <c:extLst>
            <c:ext xmlns:c16="http://schemas.microsoft.com/office/drawing/2014/chart" uri="{C3380CC4-5D6E-409C-BE32-E72D297353CC}">
              <c16:uniqueId val="{00000000-9DBA-204D-9CFD-B992383C4E54}"/>
            </c:ext>
          </c:extLst>
        </c:ser>
        <c:ser>
          <c:idx val="1"/>
          <c:order val="1"/>
          <c:tx>
            <c:strRef>
              <c:f>Sheet1!$C$1</c:f>
              <c:strCache>
                <c:ptCount val="1"/>
                <c:pt idx="0">
                  <c:v>BO3</c:v>
                </c:pt>
              </c:strCache>
            </c:strRef>
          </c:tx>
          <c:spPr>
            <a:solidFill>
              <a:schemeClr val="bg1">
                <a:lumMod val="95000"/>
              </a:schemeClr>
            </a:solidFill>
            <a:ln>
              <a:solidFill>
                <a:schemeClr val="tx1"/>
              </a:solidFill>
            </a:ln>
            <a:effectLst/>
          </c:spPr>
          <c:invertIfNegative val="0"/>
          <c:dLbls>
            <c:dLbl>
              <c:idx val="0"/>
              <c:layout>
                <c:manualLayout>
                  <c:x val="3.184229924649766E-2"/>
                  <c:y val="-7.15529238102213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05-B64D-955A-70EE6143181A}"/>
                </c:ext>
              </c:extLst>
            </c:dLbl>
            <c:dLbl>
              <c:idx val="4"/>
              <c:layout>
                <c:manualLayout>
                  <c:x val="2.3158035815634682E-2"/>
                  <c:y val="-3.5775053382988433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205319236714786E-2"/>
                      <c:h val="3.6474243764472558E-2"/>
                    </c:manualLayout>
                  </c15:layout>
                </c:ext>
                <c:ext xmlns:c16="http://schemas.microsoft.com/office/drawing/2014/chart" uri="{C3380CC4-5D6E-409C-BE32-E72D297353CC}">
                  <c16:uniqueId val="{0000000A-9DBA-204D-9CFD-B992383C4E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ResNet-50</c:v>
                </c:pt>
                <c:pt idx="1">
                  <c:v>BERT-Base</c:v>
                </c:pt>
                <c:pt idx="2">
                  <c:v>UNet: 256x256</c:v>
                </c:pt>
                <c:pt idx="3">
                  <c:v>UNet: 384x384</c:v>
                </c:pt>
                <c:pt idx="4">
                  <c:v>UNet: 640x640</c:v>
                </c:pt>
                <c:pt idx="5">
                  <c:v>YOLOv5</c:v>
                </c:pt>
                <c:pt idx="6">
                  <c:v>ViT-224</c:v>
                </c:pt>
              </c:strCache>
            </c:strRef>
          </c:cat>
          <c:val>
            <c:numRef>
              <c:f>Sheet1!$C$2:$C$8</c:f>
              <c:numCache>
                <c:formatCode>General</c:formatCode>
                <c:ptCount val="7"/>
                <c:pt idx="0">
                  <c:v>558</c:v>
                </c:pt>
                <c:pt idx="1">
                  <c:v>156</c:v>
                </c:pt>
                <c:pt idx="2">
                  <c:v>263</c:v>
                </c:pt>
                <c:pt idx="3">
                  <c:v>669</c:v>
                </c:pt>
                <c:pt idx="4">
                  <c:v>1708</c:v>
                </c:pt>
                <c:pt idx="5">
                  <c:v>141</c:v>
                </c:pt>
                <c:pt idx="6">
                  <c:v>287</c:v>
                </c:pt>
              </c:numCache>
            </c:numRef>
          </c:val>
          <c:extLst>
            <c:ext xmlns:c16="http://schemas.microsoft.com/office/drawing/2014/chart" uri="{C3380CC4-5D6E-409C-BE32-E72D297353CC}">
              <c16:uniqueId val="{00000001-9DBA-204D-9CFD-B992383C4E54}"/>
            </c:ext>
          </c:extLst>
        </c:ser>
        <c:dLbls>
          <c:dLblPos val="outEnd"/>
          <c:showLegendKey val="0"/>
          <c:showVal val="1"/>
          <c:showCatName val="0"/>
          <c:showSerName val="0"/>
          <c:showPercent val="0"/>
          <c:showBubbleSize val="0"/>
        </c:dLbls>
        <c:gapWidth val="75"/>
        <c:axId val="1232502111"/>
        <c:axId val="1232546959"/>
      </c:barChart>
      <c:catAx>
        <c:axId val="123250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2546959"/>
        <c:crosses val="autoZero"/>
        <c:auto val="1"/>
        <c:lblAlgn val="ctr"/>
        <c:lblOffset val="100"/>
        <c:noMultiLvlLbl val="0"/>
      </c:catAx>
      <c:valAx>
        <c:axId val="12325469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2502111"/>
        <c:crosses val="autoZero"/>
        <c:crossBetween val="between"/>
        <c:majorUnit val="8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2_0.xml><?xml version="1.0" encoding="utf-8"?>
<p188:cmLst xmlns:a="http://schemas.openxmlformats.org/drawingml/2006/main" xmlns:r="http://schemas.openxmlformats.org/officeDocument/2006/relationships" xmlns:p188="http://schemas.microsoft.com/office/powerpoint/2018/8/main">
  <p188:cm id="{53FC9BD2-8785-48B1-B5A9-B5D6EA9CC3F3}" authorId="{B0DF7DEC-2464-4A95-C170-441599FAFF63}" created="2026-04-09T03:41:56.974">
    <pc:sldMkLst xmlns:pc="http://schemas.microsoft.com/office/powerpoint/2013/main/command">
      <pc:docMk/>
      <pc:sldMk cId="0" sldId="258"/>
    </pc:sldMkLst>
    <p188:txBody>
      <a:bodyPr/>
      <a:lstStyle/>
      <a:p>
        <a:r>
          <a:rPr lang="en-IN"/>
          <a:t>Great slide, very clear and concise </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EDC7BC05-4AED-4ED1-B809-9734E37AB0EE}" authorId="{B0DF7DEC-2464-4A95-C170-441599FAFF63}" created="2026-04-09T03:43:26.240">
    <ac:deMkLst xmlns:ac="http://schemas.microsoft.com/office/drawing/2013/main/command">
      <pc:docMk xmlns:pc="http://schemas.microsoft.com/office/powerpoint/2013/main/command"/>
      <pc:sldMk xmlns:pc="http://schemas.microsoft.com/office/powerpoint/2013/main/command" cId="0" sldId="259"/>
      <ac:spMk id="16" creationId="{BDC00431-33EC-C215-AF9E-2E2B4B088046}"/>
    </ac:deMkLst>
    <p188:txBody>
      <a:bodyPr/>
      <a:lstStyle/>
      <a:p>
        <a:r>
          <a:rPr lang="en-IN"/>
          <a:t>The takeaway justification is missing from the slides. It might be better to make the text size smaller and add context from your speaker notes into your slides</a:t>
        </a:r>
      </a:p>
    </p188:txBody>
  </p188:cm>
  <p188:cm id="{C193000F-0342-441A-B306-4A7CC4FB8C65}" authorId="{B0DF7DEC-2464-4A95-C170-441599FAFF63}" created="2026-04-09T03:43:44.816">
    <pc:sldMkLst xmlns:pc="http://schemas.microsoft.com/office/powerpoint/2013/main/command">
      <pc:docMk/>
      <pc:sldMk cId="0" sldId="259"/>
    </pc:sldMkLst>
    <p188:txBody>
      <a:bodyPr/>
      <a:lstStyle/>
      <a:p>
        <a:r>
          <a:rPr lang="en-IN"/>
          <a:t>The animation has made the readability much better for the heatmap</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CEF3403A-72AF-4222-BC56-4E01A2C92411}" authorId="{B0DF7DEC-2464-4A95-C170-441599FAFF63}" created="2026-04-09T03:45:55.416">
    <pc:sldMkLst xmlns:pc="http://schemas.microsoft.com/office/powerpoint/2013/main/command">
      <pc:docMk/>
      <pc:sldMk cId="0" sldId="260"/>
    </pc:sldMkLst>
    <p188:txBody>
      <a:bodyPr/>
      <a:lstStyle/>
      <a:p>
        <a:r>
          <a:rPr lang="en-IN"/>
          <a:t>No notes, the slide is good. The text size might be a little too big though</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10BB4395-28B3-4CA4-9DD8-544D6F069AAF}" authorId="{B0DF7DEC-2464-4A95-C170-441599FAFF63}" created="2026-04-09T03:46:34.863">
    <ac:txMkLst xmlns:ac="http://schemas.microsoft.com/office/drawing/2013/main/command">
      <pc:docMk xmlns:pc="http://schemas.microsoft.com/office/powerpoint/2013/main/command"/>
      <pc:sldMk xmlns:pc="http://schemas.microsoft.com/office/powerpoint/2013/main/command" cId="0" sldId="261"/>
      <ac:graphicFrameMk id="155" creationId="{00000000-0000-0000-0000-000000000000}"/>
      <ac:tblMk/>
      <ac:tcMk rowId="10000" colId="20003"/>
      <ac:txMk cp="24" len="1">
        <ac:context len="26" hash="1122362333"/>
      </ac:txMk>
    </ac:txMkLst>
    <p188:pos x="7526253" y="242940"/>
    <p188:txBody>
      <a:bodyPr/>
      <a:lstStyle/>
      <a:p>
        <a:r>
          <a:rPr lang="en-IN"/>
          <a:t>“Why insufficient?” is not the right heading, should be something like “Limitation of the method”</a:t>
        </a:r>
      </a:p>
    </p188:txBody>
  </p188:cm>
  <p188:cm id="{A4B506F4-AEE3-43E4-976F-5586B95BBEE9}" authorId="{B0DF7DEC-2464-4A95-C170-441599FAFF63}" created="2026-04-09T03:49:07.733">
    <pc:sldMkLst xmlns:pc="http://schemas.microsoft.com/office/powerpoint/2013/main/command">
      <pc:docMk/>
      <pc:sldMk cId="0" sldId="261"/>
    </pc:sldMkLst>
    <p188:txBody>
      <a:bodyPr/>
      <a:lstStyle/>
      <a:p>
        <a:r>
          <a:rPr lang="en-IN"/>
          <a:t>Looks good otherwise</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82EE6642-78E8-4512-A24D-C9F7962BE0B6}" authorId="{B0DF7DEC-2464-4A95-C170-441599FAFF63}" created="2026-04-09T03:50:37.480">
    <pc:sldMkLst xmlns:pc="http://schemas.microsoft.com/office/powerpoint/2013/main/command">
      <pc:docMk/>
      <pc:sldMk cId="0" sldId="262"/>
    </pc:sldMkLst>
    <p188:txBody>
      <a:bodyPr/>
      <a:lstStyle/>
      <a:p>
        <a:r>
          <a:rPr lang="en-IN"/>
          <a:t>Much better and easier to follow</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553370B7-B949-4C97-96E8-0F9268071788}" authorId="{B0DF7DEC-2464-4A95-C170-441599FAFF63}" created="2026-04-09T03:51:01.459">
    <pc:sldMkLst xmlns:pc="http://schemas.microsoft.com/office/powerpoint/2013/main/command">
      <pc:docMk/>
      <pc:sldMk cId="0" sldId="267"/>
    </pc:sldMkLst>
    <p188:txBody>
      <a:bodyPr/>
      <a:lstStyle/>
      <a:p>
        <a:r>
          <a:rPr lang="en-IN"/>
          <a:t>Good slide</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EA87A506-7F0D-4B4D-9B15-0FABB999053E}" authorId="{B0DF7DEC-2464-4A95-C170-441599FAFF63}" created="2026-04-09T03:52:13.198">
    <pc:sldMkLst xmlns:pc="http://schemas.microsoft.com/office/powerpoint/2013/main/command">
      <pc:docMk/>
      <pc:sldMk cId="0" sldId="268"/>
    </pc:sldMkLst>
    <p188:txBody>
      <a:bodyPr/>
      <a:lstStyle/>
      <a:p>
        <a:r>
          <a:rPr lang="en-IN"/>
          <a:t>Needs red box animation</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34C40F94-C79A-41A4-B025-D5EAEB587AB4}" authorId="{B0DF7DEC-2464-4A95-C170-441599FAFF63}" created="2026-04-09T03:52:36.351">
    <pc:sldMkLst xmlns:pc="http://schemas.microsoft.com/office/powerpoint/2013/main/command">
      <pc:docMk/>
      <pc:sldMk cId="0" sldId="269"/>
    </pc:sldMkLst>
    <p188:txBody>
      <a:bodyPr/>
      <a:lstStyle/>
      <a:p>
        <a:r>
          <a:rPr lang="en-IN"/>
          <a:t>Good background</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56932C0B-B229-4810-B3D6-8181604FA283}" authorId="{B0DF7DEC-2464-4A95-C170-441599FAFF63}" created="2026-04-09T03:52:59.556">
    <pc:sldMkLst xmlns:pc="http://schemas.microsoft.com/office/powerpoint/2013/main/command">
      <pc:docMk/>
      <pc:sldMk cId="0" sldId="271"/>
    </pc:sldMkLst>
    <p188:txBody>
      <a:bodyPr/>
      <a:lstStyle/>
      <a:p>
        <a:r>
          <a:rPr lang="en-IN"/>
          <a:t>Much more clear</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58619597-7E8D-4E1B-9E13-84BF23DE58CE}" authorId="{B0DF7DEC-2464-4A95-C170-441599FAFF63}" created="2026-04-09T03:53:14.937">
    <pc:sldMkLst xmlns:pc="http://schemas.microsoft.com/office/powerpoint/2013/main/command">
      <pc:docMk/>
      <pc:sldMk cId="0" sldId="272"/>
    </pc:sldMkLst>
    <p188:txBody>
      <a:bodyPr/>
      <a:lstStyle/>
      <a:p>
        <a:r>
          <a:rPr lang="en-IN"/>
          <a:t>Much better</a:t>
        </a:r>
      </a:p>
    </p188:txBody>
  </p188:cm>
</p188:cmLst>
</file>

<file path=ppt/comments/modernComment_125_D6178EC.xml><?xml version="1.0" encoding="utf-8"?>
<p188:cmLst xmlns:a="http://schemas.openxmlformats.org/drawingml/2006/main" xmlns:r="http://schemas.openxmlformats.org/officeDocument/2006/relationships" xmlns:p188="http://schemas.microsoft.com/office/powerpoint/2018/8/main">
  <p188:cm id="{FCB12248-DED1-4E43-B9B8-7C802E26AD5A}" authorId="{B0DF7DEC-2464-4A95-C170-441599FAFF63}" created="2026-04-09T03:37:20.201">
    <ac:deMkLst xmlns:ac="http://schemas.microsoft.com/office/drawing/2013/main/command">
      <pc:docMk xmlns:pc="http://schemas.microsoft.com/office/powerpoint/2013/main/command"/>
      <pc:sldMk xmlns:pc="http://schemas.microsoft.com/office/powerpoint/2013/main/command" cId="224491756" sldId="293"/>
      <ac:picMk id="6" creationId="{AE86F0A1-570F-E78E-173C-40666B04DE68}"/>
    </ac:deMkLst>
    <p188:txBody>
      <a:bodyPr/>
      <a:lstStyle/>
      <a:p>
        <a:r>
          <a:rPr lang="en-IN"/>
          <a:t>Image is too low quality</a:t>
        </a:r>
      </a:p>
    </p188:txBody>
    <p188:extLst>
      <p:ext xmlns:p="http://schemas.openxmlformats.org/presentationml/2006/main" uri="{57CB4572-C831-44C2-8A1C-0ADB6CCDFE69}">
        <p223:reactions xmlns:p223="http://schemas.microsoft.com/office/powerpoint/2022/03/main">
          <p223:rxn type="👍">
            <p223:instance time="2026-04-09T15:07:13.711" authorId="{6D3FB029-8C07-366D-9E9C-9CBC1122DDB2}"/>
          </p223:rxn>
        </p223:reactions>
      </p:ext>
    </p188:extLst>
  </p188:cm>
  <p188:cm id="{5474B32C-F311-4D23-9C79-4FDB57A4F1CB}" authorId="{B0DF7DEC-2464-4A95-C170-441599FAFF63}" created="2026-04-09T03:38:57.290">
    <ac:txMkLst xmlns:ac="http://schemas.microsoft.com/office/drawing/2013/main/command">
      <pc:docMk xmlns:pc="http://schemas.microsoft.com/office/powerpoint/2013/main/command"/>
      <pc:sldMk xmlns:pc="http://schemas.microsoft.com/office/powerpoint/2013/main/command" cId="224491756" sldId="293"/>
      <ac:spMk id="3" creationId="{1F605E73-8E58-CE09-E97C-39FBD67A4FF3}"/>
      <ac:txMk cp="53" len="27">
        <ac:context len="240" hash="921024354"/>
      </ac:txMk>
    </ac:txMkLst>
    <p188:pos x="5009447" y="482458"/>
    <p188:txBody>
      <a:bodyPr/>
      <a:lstStyle/>
      <a:p>
        <a:r>
          <a:rPr lang="en-IN"/>
          <a:t>This doesn’t really provide enough background. The figure does not match with the text and so neither are clear.</a:t>
        </a:r>
      </a:p>
    </p188:txBody>
  </p188:cm>
  <p188:cm id="{2BBEB105-2002-4463-B519-608B1D070146}" authorId="{B0DF7DEC-2464-4A95-C170-441599FAFF63}" created="2026-04-09T03:39:06.029">
    <ac:txMkLst xmlns:ac="http://schemas.microsoft.com/office/drawing/2013/main/command">
      <pc:docMk xmlns:pc="http://schemas.microsoft.com/office/powerpoint/2013/main/command"/>
      <pc:sldMk xmlns:pc="http://schemas.microsoft.com/office/powerpoint/2013/main/command" cId="224491756" sldId="293"/>
      <ac:spMk id="3" creationId="{1F605E73-8E58-CE09-E97C-39FBD67A4FF3}"/>
      <ac:txMk cp="29" len="22">
        <ac:context len="240" hash="921024354"/>
      </ac:txMk>
    </ac:txMkLst>
    <p188:pos x="2514127" y="482458"/>
    <p188:txBody>
      <a:bodyPr/>
      <a:lstStyle/>
      <a:p>
        <a:r>
          <a:rPr lang="en-IN"/>
          <a:t> “linalg-generalize-named-ops” is not giving any clarity to “Generic vs. named form”</a:t>
        </a:r>
      </a:p>
    </p188:txBody>
  </p188:cm>
  <p188:cm id="{F6C21169-7A3E-46F9-B1FD-942F84951BF5}" authorId="{B0DF7DEC-2464-4A95-C170-441599FAFF63}" created="2026-04-09T03:39:29.626">
    <ac:deMkLst xmlns:ac="http://schemas.microsoft.com/office/drawing/2013/main/command">
      <pc:docMk xmlns:pc="http://schemas.microsoft.com/office/powerpoint/2013/main/command"/>
      <pc:sldMk xmlns:pc="http://schemas.microsoft.com/office/powerpoint/2013/main/command" cId="224491756" sldId="293"/>
      <ac:picMk id="9" creationId="{9C0C7D90-B541-B208-5DDC-9AD567A5BCAD}"/>
    </ac:deMkLst>
    <p188:txBody>
      <a:bodyPr/>
      <a:lstStyle/>
      <a:p>
        <a:r>
          <a:rPr lang="en-IN"/>
          <a:t>I’m not sure what the code snippet is for, it needs some context in the text</a:t>
        </a:r>
      </a:p>
    </p188:txBody>
  </p188:cm>
  <p188:cm id="{9D32C3F0-B86F-47A4-B0DB-DFA95F42B567}" authorId="{B0DF7DEC-2464-4A95-C170-441599FAFF63}" created="2026-04-09T03:40:09.209">
    <pc:sldMkLst xmlns:pc="http://schemas.microsoft.com/office/powerpoint/2013/main/command">
      <pc:docMk/>
      <pc:sldMk cId="224491756" sldId="293"/>
    </pc:sldMkLst>
    <p188:txBody>
      <a:bodyPr/>
      <a:lstStyle/>
      <a:p>
        <a:r>
          <a:rPr lang="en-IN"/>
          <a:t>Your speaker notes are very good here, using those in the slide might be much better</a:t>
        </a:r>
      </a:p>
    </p188:txBody>
  </p188:cm>
</p188:cmLst>
</file>

<file path=ppt/comments/modernComment_126_9AB04003.xml><?xml version="1.0" encoding="utf-8"?>
<p188:cmLst xmlns:a="http://schemas.openxmlformats.org/drawingml/2006/main" xmlns:r="http://schemas.openxmlformats.org/officeDocument/2006/relationships" xmlns:p188="http://schemas.microsoft.com/office/powerpoint/2018/8/main">
  <p188:cm id="{1E04A1C5-F361-40A2-BA41-F253826182E6}" authorId="{B0DF7DEC-2464-4A95-C170-441599FAFF63}" created="2026-04-09T03:41:18.596">
    <ac:deMkLst xmlns:ac="http://schemas.microsoft.com/office/drawing/2013/main/command">
      <pc:docMk xmlns:pc="http://schemas.microsoft.com/office/powerpoint/2013/main/command"/>
      <pc:sldMk xmlns:pc="http://schemas.microsoft.com/office/powerpoint/2013/main/command" cId="2595241987" sldId="294"/>
      <ac:picMk id="5122" creationId="{6F5BA9CD-98F2-9A62-80AC-301A402B0413}"/>
    </ac:deMkLst>
    <p188:txBody>
      <a:bodyPr/>
      <a:lstStyle/>
      <a:p>
        <a:r>
          <a:rPr lang="en-IN"/>
          <a:t>Needs a line somewhere tying all components together to describe training</a:t>
        </a:r>
      </a:p>
    </p188:txBody>
    <p188:extLst>
      <p:ext xmlns:p="http://schemas.openxmlformats.org/presentationml/2006/main" uri="{57CB4572-C831-44C2-8A1C-0ADB6CCDFE69}">
        <p223:reactions xmlns:p223="http://schemas.microsoft.com/office/powerpoint/2022/03/main">
          <p223:rxn type="👍">
            <p223:instance time="2026-04-09T15:11:28.127" authorId="{6D3FB029-8C07-366D-9E9C-9CBC1122DDB2}"/>
          </p223:rxn>
        </p223:reactions>
      </p:ext>
    </p188:extLst>
  </p188:cm>
</p188:cmLst>
</file>

<file path=ppt/comments/modernComment_129_9AE552D3.xml><?xml version="1.0" encoding="utf-8"?>
<p188:cmLst xmlns:a="http://schemas.openxmlformats.org/drawingml/2006/main" xmlns:r="http://schemas.openxmlformats.org/officeDocument/2006/relationships" xmlns:p188="http://schemas.microsoft.com/office/powerpoint/2018/8/main">
  <p188:cm id="{5846BF8C-57E1-4E3D-88F1-9E0B3AD10DFD}" authorId="{B0DF7DEC-2464-4A95-C170-441599FAFF63}" created="2026-04-09T03:53:39.399">
    <pc:sldMkLst xmlns:pc="http://schemas.microsoft.com/office/powerpoint/2013/main/command">
      <pc:docMk/>
      <pc:sldMk cId="2598720211" sldId="297"/>
    </pc:sldMkLst>
    <p188:txBody>
      <a:bodyPr/>
      <a:lstStyle/>
      <a:p>
        <a:r>
          <a:rPr lang="en-IN"/>
          <a:t>Needs some redboxed context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32.103"/>
    </inkml:context>
    <inkml:brush xml:id="br0">
      <inkml:brushProperty name="width" value="0.05" units="cm"/>
      <inkml:brushProperty name="height" value="0.05" units="cm"/>
      <inkml:brushProperty name="color" value="#F2F2F2"/>
    </inkml:brush>
  </inkml:definitions>
  <inkml:trace contextRef="#ctx0" brushRef="#br0">0 44 24575,'83'-5'0,"0"0"0,0 0 0,0 0 0,14-1 0,-3 0 0,-24 2 0,-22 1 0,-36 2 0,22-2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21.105"/>
    </inkml:context>
    <inkml:brush xml:id="br0">
      <inkml:brushProperty name="width" value="0.05" units="cm"/>
      <inkml:brushProperty name="height" value="0.05" units="cm"/>
      <inkml:brushProperty name="color" value="#F2F2F2"/>
    </inkml:brush>
  </inkml:definitions>
  <inkml:trace contextRef="#ctx0" brushRef="#br0">0 0 24575,'0'7'0,"0"-1"0,0 4 0,0-3 0,0 4 0,0 3 0,0 2 0,0 6 0,0 5 0,0 3 0,0 2 0,0 3 0,0-6 0,0 3 0,0-7 0,0 3 0,0-6 0,0 3 0,0-6 0,0-2 0,0-7 0,0 1 0,0-6 0,0 2 0,0-2 0,0 2 0,0-3 0,0 3 0,0-3 0,0 2 0,0-2 0,0-1 0,0 0 0,0 2 0,0-3 0,0 6 0,0-6 0,0 4 0,0-3 0,0 0 0,0 0 0,0-1 0,0 1 0,0 0 0,0 0 0,0-1 0,0 2 0,0 0 0,0 10 0,0-6 0,0 9 0,0-9 0,0 0 0,0-5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27.698"/>
    </inkml:context>
    <inkml:brush xml:id="br0">
      <inkml:brushProperty name="width" value="0.05" units="cm"/>
      <inkml:brushProperty name="height" value="0.05" units="cm"/>
      <inkml:brushProperty name="color" value="#F2F2F2"/>
    </inkml:brush>
  </inkml:definitions>
  <inkml:trace contextRef="#ctx0" brushRef="#br0">0 92 24575,'6'66'0,"-1"-1"0,-1-2 0,0-16 0,-1-35 0,-3-1 0,2-2 0,-1 1 0,0-5 0,0 5 0,-1-5 0,2 5 0,-1-5 0,1 5 0,0-6 0,-2 1 0,2-2 0,-1-1 0,1 0 0,0-1 0,1 1 0,1-2 0,-1 2 0,0-2 0,1 2 0,0-2 0,2 1 0,0 1 0,-3-1 0,5 0 0,-5 0 0,5-1 0,-4 0 0,6 0 0,-6 0 0,5 0 0,-5 0 0,0 0 0,1 0 0,-2 0 0,2 0 0,-2 0 0,-1-1 0,1 1 0,0-2 0,0 2 0,3-2 0,-2 1 0,1-1 0,-2 0 0,2 1 0,-2-2 0,0 3 0,0-2 0,-1 2 0,1-2 0,-1 1 0,0-1 0,0-1 0,0 1 0,-1 0 0,0 0 0,0 0 0,0 0 0,-1-3 0,0 3 0,0-3 0,0 0 0,0 1 0,0-1 0,0 1 0,0 0 0,0 1 0,0 0 0,-1-1 0,1 1 0,-1-2 0,0 2 0,1-1 0,-2 1 0,2 0 0,-1-1 0,1 0 0,-1-1 0,1 0 0,-3-1 0,2 2 0,-1 1 0,2-3 0,0 2 0,0-2 0,0 1 0,0 1 0,0-3 0,0 3 0,0-4 0,0 2 0,0-2 0,0 0 0,0 2 0,0-2 0,0 4 0,0-4 0,0 4 0,0-1 0,0 2 0,0-2 0,0 2 0,0-3 0,0 3 0,0-5 0,0 4 0,0 0 0,0 1 0,0 0 0,0 0 0,0 1 0,0-1 0,0 1 0,-1-1 0,1 1 0,-1-1 0,1 0 0,0 0 0,0 1 0,0-2 0,0 1 0,0-2 0,0 5 0,4 25 0,-3-2 0,3 26 0,-4-10 0,0 7 0,0-6 0,0 7 0,0-13 0,0 10 0,0-17 0,0 4 0,0-17 0,0 0 0,0-11 0,0 2 0,1-3 0,-1-3 0,1-24 0,-1 1 0,0-24 0,0 6 0,0-1 0,0-6 0,0 3 0,0 3 0,0 1 0,0 9 0,0 2 0,0 5 0,0 5 0,0 0 0,0 5 0,0 3 0,0-1 0,0 7 0,0-2 0,0 1 0,0 5 0,0-3 0,0 3 0,0 0 0,1 0 0,1 3 0,2 13 0,-2 2 0,2 10 0,-4-4 0,4 4 0,-3 4 0,1 3 0,-2 4 0,0 2 0,0-5 0,0 2 0,0-7 0,0-2 0,4-1 0,-3-10 0,2-3 0,-3-1 0,0-1 0,0 0 0,0 4 0,0-7 0,0 4 0,0 0 0,0-3 0,0 3 0,0 0 0,0 1 0,0 6 0,0-5 0,0 5 0,0-10 0,0 6 0,0-2 0,0 6 0,0-7 0,0 5 0,0-6 0,0 5 0,0-3 0,0-1 0,0-5 0,0 5 0,0-7 0,0 7 0,0-8 0,0 5 0,0-4 0,0 4 0,0-2 0,0 0 0,0 2 0,0-2 0,0 5 0,0 0 0,0-2 0,0 4 0,0-6 0,0 2 0,0-1 0,0-4 0,0 4 0,0-4 0,0 4 0,0-4 0,0 4 0,0-4 0,0 1 0,0-2 0,0 2 0,0-2 0,0 2 0,0-2 0,0 3 0,0-3 0,0 0 0,0 3 0,0-4 0,0 8 0,0-6 0,0 3 0,0-3 0,0 0 0,0-1 0,0 1 0,0-1 0,0 3 0,0-3 0,0 3 0,0-2 0,0 0 0,0 1 0,0-2 0,2 4 0,-2-4 0,1 3 0,0-2 0,0 1 0,0 3 0,-1-4 0,1 2 0,-1-2 0,1-1 0,-1 3 0,0-3 0,0 1 0,2 1 0,-1-2 0,1 4 0,-2-3 0,0 1 0,0-2 0,1 0 0,-1 1 0,1-1 0,-1 0 0,1 0 0,-1-1 0,1 1 0,-1 0 0,0 1 0,0 0 0,0-2 0,0 1 0,1-1 0,-1 1 0,2-1 0,-1 1 0,0-1 0,0 1 0,-1 1 0,0-1 0,0 2 0,0-2 0,0 4 0,0-3 0,0 3 0,0-3 0,2 6 0,-2-6 0,2 5 0,-1-4 0,0 4 0,0-2 0,-1 1 0,0 0 0,0-4 0,0 5 0,0-6 0,0 0 0,0 3 0,0-4 0,0 3 0,0-2 0,1-1 0,-1 1 0,1 2 0,-1-2 0,0 1 0,0 1 0,0-2 0,0 1 0,0-2 0,0 1 0,0 0 0,0-10 0,0-3 0,0-11 0,0-1 0,0 4 0,0-3 0,0 5 0,0-5 0,0 9 0,0-5 0,0 5 0,0-3 0,0 5 0,0-1 0,0 7 0,0-1 0,0 1 0,-1 1 0,1-1 0,-4 0 0,3 0 0,-2-1 0,2 7 0,1 8 0,0 9 0,0 9 0,0 1 0,0 3 0,0-3 0,0-4 0,0 0 0,0-7 0,0 0 0,0-8 0,0 5 0,0-8 0,0 3 0,1-2 0,0-4 0,0 4 0,1 1 0,-2 0 0,2 5 0,-2-2 0,0-2 0,0 3 0,0-6 0,0 3 0,1-3 0,-1-2 0,1 2 0,-1-2 0,1 2 0,0-2 0,0 0 0,1-1 0,-2-13 0,-3-13 0,-1-18 0,-6-13 0,1-13 0,0 4 0,-2-7 0,2 5 0,3 7 0,-2 8 0,4 14 0,1 10 0,-3 7 0,6 16 0,-2 7 0,2 17 0,0 3 0,0 10 0,0-2 0,0 11 0,0-7 0,0-1 0,0-2 0,0-11 0,0 5 0,0-10 0,0 0 0,0 0 0,0-5 0,0 1 0,0-6 0,0 3 0,0 0 0,0-1 0,0-2 0,0-4 0,0-1 0,0 0 0,0-1 0,0 2 0,0 0 0,0 7 0,0-4 0,0 10 0,2-1 0,-2 5 0,3-1 0,0 0 0,-1-1 0,0-3 0,0 4 0,-2-8 0,2 6 0,2 0 0,-3-8 0,3 1 0,-4-8 0,0 0 0,-1-1 0,0-1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39.010"/>
    </inkml:context>
    <inkml:brush xml:id="br0">
      <inkml:brushProperty name="width" value="0.05" units="cm"/>
      <inkml:brushProperty name="height" value="0.05" units="cm"/>
      <inkml:brushProperty name="color" value="#F2F2F2"/>
    </inkml:brush>
  </inkml:definitions>
  <inkml:trace contextRef="#ctx0" brushRef="#br0">1 1558 24575,'4'-8'0,"-1"-7"0,0 7 0,-2-9 0,-1 12 0,0-4 0,0 3 0,0 0 0,0-1 0,0 0 0,0 2 0,0-2 0,0 2 0,0-3 0,0 5 0,0-5 0,0 5 0,0-2 0,0-1 0,0 3 0,2-4 0,-2 4 0,1-7 0,-1 6 0,0-4 0,0 2 0,0 2 0,0-2 0,0 2 0,0 1 0,0-3 0,0 4 0,0-6 0,0 5 0,0-2 0,0 0 0,0 1 0,0-3 0,1 3 0,0-2 0,1 2 0,-1 0 0,0-5 0,-1 4 0,0-4 0,0 5 0,0-2 0,0 2 0,0-3 0,0 4 0,0-3 0,0 1 0,0 1 0,0-2 0,0 2 0,0-2 0,0 1 0,0 0 0,1 1 0,-1 1 0,1 0 0,-1-3 0,1 2 0,-1-3 0,1 3 0,-1-3 0,0 4 0,0-2 0,0 1 0,0 1 0,0-3 0,0 3 0,1-1 0,-1 1 0,3-3 0,-2 3 0,0-1 0,0 0 0,-1 1 0,0 0 0,0-3 0,0 4 0,0-3 0,0 0 0,0 1 0,0-1 0,0 0 0,0 1 0,0 0 0,0 1 0,0-3 0,0 3 0,0-2 0,0 1 0,0 0 0,0 1 0,0-1 0,0 1 0,0-3 0,0 2 0,0-1 0,0 0 0,0 1 0,0-1 0,0 1 0,0-3 0,0 2 0,0-2 0,0 4 0,0-1 0,0 0 0,0-1 0,0 2 0,0-2 0,0 2 0,0 0 0,0 0 0,0-3 0,0 3 0,0-4 0,0 4 0,0-2 0,0 1 0,0 0 0,0-2 0,0 3 0,0-3 0,0 3 0,0-1 0,0 0 0,0 1 0,0-1 0,0 1 0,0-7 0,0 4 0,0-4 0,0 6 0,0-1 0,0 1 0,0-2 0,0 2 0,0-2 0,0 2 0,0-4 0,0 4 0,0-4 0,0 3 0,0 1 0,0-5 0,0 5 0,0-6 0,0 7 0,0-4 0,0 3 0,0-1 0,0-1 0,0 1 0,0-1 0,0 1 0,0 0 0,0 0 0,0-2 0,0 3 0,0-3 0,0 3 0,0-1 0,0-1 0,0 3 0,0-5 0,0 5 0,0-5 0,0 6 0,0-9 0,0 8 0,0-6 0,0 4 0,0 0 0,0-2 0,0 0 0,0 1 0,0-2 0,0 4 0,0-4 0,0 2 0,0 0 0,0 0 0,0 0 0,0 1 0,0-2 0,0 0 0,0 1 0,0 0 0,0 0 0,0 2 0,0-4 0,0 4 0,0-2 0,0 0 0,0 2 0,0-3 0,0 3 0,0-8 0,0 6 0,0-10 0,0 12 0,0-5 0,0 1 0,0 4 0,0-7 0,0 8 0,0-8 0,0 6 0,0-6 0,0 5 0,0 0 0,0-2 0,0 2 0,0-2 0,0 1 0,0 0 0,0-2 0,0 1 0,0-2 0,0 4 0,0-2 0,0-3 0,0 4 0,0-4 0,0 5 0,0-2 0,0 1 0,0-3 0,0 3 0,0-2 0,0 4 0,0-3 0,0 3 0,0-5 0,0 6 0,0-3 0,0 2 0,0-2 0,0 2 0,0-3 0,0 4 0,0-4 0,0 4 0,0-4 0,0 3 0,0-5 0,0 3 0,0-3 0,0-2 0,0 4 0,0-3 0,0 4 0,0 2 0,0-1 0,0 2 0,0-2 0,0 2 0,0-1 0,0-1 0,0 3 0,0-4 0,0 4 0,0-2 0,0 3 0,0-1 0,0 1 0,0-1 0,0 1 0,0-1 0,0 0 0,0 0 0,0 1 0,2 8 0,-2 10 0,7 36 0,-6-5 0,12 25 0,-9-16 0,7 4 0,-8 0 0,-1 3 0,4 0 0,-5-2 0,4 1 0,-5-8 0,0-5 0,2-7 0,-1-3 0,1-13 0,-2 1 0,0-8 0,0-1 0,0 3 0,0-2 0,0 3 0,0-1 0,0 1 0,0 3 0,0-3 0,0 3 0,0-4 0,-2 4 0,-1 0 0,1 1 0,-3 2 0,3 0 0,-1 1 0,-3 3 0,3-7 0,-2 9 0,1-7 0,1 8 0,0-10 0,-3 0 0,6 0 0,-6 0 0,5-5 0,-1-3 0,2-3 0,0-6 0,-1 5 0,-1-4 0,0-2 0,1 1 0,1-3 0,0 0 0,0 5 0,0-3 0,0 3 0,0-3 0,0 3 0,0 2 0,0-2 0,0 4 0,0-7 0,0 4 0,0 0 0,0-4 0,0 6 0,0-6 0,0 3 0,0-3 0,0 0 0,0-1 0,0 0 0,0-3 0,0 2 0,0-2 0,0 2 0,0-3 0,0 0 0,0-1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46.515"/>
    </inkml:context>
    <inkml:brush xml:id="br0">
      <inkml:brushProperty name="width" value="0.05" units="cm"/>
      <inkml:brushProperty name="height" value="0.05" units="cm"/>
      <inkml:brushProperty name="color" value="#F2F2F2"/>
    </inkml:brush>
  </inkml:definitions>
  <inkml:trace contextRef="#ctx0" brushRef="#br0">2018 163 24575,'-9'0'0,"3"0"0,0 0 0,0 0 0,3 1 0,-8 0 0,4-1 0,-2 0 0,1 0 0,4 0 0,-1 0 0,1 0 0,0 0 0,1 0 0,-1 0 0,1 0 0,0 0 0,-3 0 0,3 0 0,-1 0 0,0 0 0,2 0 0,-1 0 0,1 0 0,-1 0 0,1 0 0,-1 0 0,1 0 0,-2 0 0,2 0 0,-2 0 0,1 0 0,0 0 0,0 0 0,-2 0 0,1 0 0,-1 0 0,0 0 0,2 0 0,-3 0 0,3 0 0,0 0 0,-3 0 0,2 0 0,-1 0 0,0 0 0,2 0 0,-4 0 0,4 0 0,-7 0 0,5 0 0,-5 0 0,5 0 0,0 0 0,-1 0 0,4 0 0,-3 0 0,2 0 0,1 0 0,1-1 0,13-7 0,5 0 0,2-1 0,2-1 0,-9 7 0,-1-4 0,0 5 0,-5-1 0,0 2 0,-1-1 0,-3 1 0,1 0 0,0 1 0,1 0 0,-1 0 0,4 0 0,-3 0 0,3 0 0,-2 0 0,0 0 0,0 0 0,-1 0 0,2 0 0,-2 0 0,2 0 0,-2 0 0,0 0 0,-2 0 0,1 0 0,-2-1 0,-4-1 0,-3 0 0,0 0 0,0 0 0,4 0 0,-1 1 0,0 0 0,-1-1 0,0 1 0,1-1 0,-1 1 0,2-1 0,-1 2 0,0-2 0,0 2 0,1-1 0,-1 1 0,1-1 0,4-2 0,2 2 0,2-2 0,2 2 0,-4 1 0,7-1 0,-6 1 0,6-1 0,-7 0 0,4 0 0,-4 0 0,2 1 0,-3-1 0,1 1 0,1 0 0,0-2 0,1 2 0,-3-2 0,1 2 0,-1 0 0,1-1 0,-1 1 0,0-1 0,0 1 0,0 0 0,0 0 0,-11-3 0,5 1 0,-8-1 0,9 2 0,-1 1 0,0 0 0,0 0 0,0 0 0,1 0 0,-1 0 0,1 0 0,-1 0 0,0 0 0,0-1 0,-1 1 0,1-1 0,0 1 0,1 0 0,-1 0 0,1-1 0,-1 0 0,0 1 0,0 0 0,-1 0 0,1-1 0,-2 0 0,5 0 0,5-2 0,3 2 0,3-2 0,6-3 0,-7 3 0,7-3 0,-10 6 0,6-1 0,-3 0 0,-1 0 0,-1 1 0,-6-1 0,1 1 0,0 0 0,0 0 0,-3 0 0,-3 0 0,0 0 0,-2 0 0,3 0 0,-3 0 0,2 0 0,-5 0 0,4 0 0,-3 0 0,3 0 0,-3 0 0,3-1 0,-3 0 0,4-1 0,-2 0 0,2 0 0,0 2 0,-1-2 0,1 2 0,-1-1 0,1 0 0,0 1 0,1-2 0,3 1 0,0-1 0,3 1 0,0 0 0,1 0 0,0 1 0,0-1 0,3 1 0,-2 0 0,-1 0 0,0 0 0,-3 0 0,1 0 0,-3 1 0,-1 2 0,-1-1 0,-11 5 0,6-4 0,-10 3 0,-1-2 0,-7-2 0,-5 0 0,2-2 0,3 0 0,3 0 0,4 0 0,5 0 0,3 0 0,2 0 0,1 0 0,-4 0 0,5 0 0,-2 0 0,-3 0 0,4 0 0,-7 0 0,9 0 0,-4 0 0,4 0 0,2 0 0,-1 0 0,2 0 0,-1 0 0,1 0 0,-3 0 0,-1 0 0,0 2 0,0 0 0,2 2 0,0 0 0,-5 2 0,-2 2 0,-5 0 0,2 4 0,0-6 0,-3 5 0,2-6 0,2 1 0,2-3 0,2-3 0,2 2 0,-4-2 0,5 1 0,-2-1 0,2 0 0,-5 0 0,4 0 0,-10 0 0,7 0 0,-10 0 0,8 0 0,-3 0 0,4 0 0,0 0 0,5 0 0,-8 0 0,10 0 0,-7 0 0,5 0 0,0 0 0,-5 0 0,-2 0 0,-3 0 0,-5 0 0,3-2 0,2 2 0,-4-2 0,4-2 0,-5 1 0,-4-1 0,-1 0 0,1 3 0,0-3 0,-3-1 0,8 2 0,-4-3 0,3 6 0,5-4 0,-2 4 0,4-3 0,5 2 0,-4-3 0,5 4 0,0-3 0,3 3 0,2 0 0,1 0 0,-3 0 0,1 0 0,-2 0 0,2 0 0,1 0 0,-3 0 0,4 0 0,-1 0 0,12 2 0,13 1 0,20 2 0,18 1 0,11 2 0,13-1 0,1 1 0,6 4 0,-10-5 0,-1 4 0,-16-2 0,-8-3 0,-10 2 0,-14-5 0,-4-1 0,-10-2 0,0 0 0,-6 0 0,2 0 0,-7 0 0,4 0 0,-7 0 0,2 1 0,-2-1 0,-1 1 0,0-1 0,0 0 0,0 0 0,0 0 0,1 0 0,-1 0 0,3 0 0,-1 0 0,-1 0 0,4 0 0,1 0 0,-2 2 0,4-2 0,-5 2 0,5-2 0,1 0 0,-2 0 0,-1 0 0,-6 0 0,-3 0 0,-9 0 0,-8 0 0,-15 0 0,-4 0 0,-3 0 0,-3 0 0,6 0 0,0 0 0,-2 0 0,8 0 0,-4 0 0,8 0 0,-2 0 0,9 0 0,-5 0 0,5 0 0,-2 0 0,-1 0 0,0 0 0,1 0 0,-1 0 0,0 0 0,1 0 0,-1 0 0,0 0 0,-6 0 0,5 0 0,-5 0 0,7 0 0,-1 0 0,6 0 0,-4 0 0,8 0 0,-9 0 0,2 0 0,0 0 0,1 0 0,8 0 0,-3 0 0,7 0 0,-4 0 0,5 0 0,-3 0 0,5 0 0,-5 0 0,0 0 0,1 0 0,-7 0 0,9 0 0,-6 0 0,2 0 0,0 0 0,-2 0 0,0 0 0,2 0 0,-5 0 0,5 0 0,-2 0 0,0 0 0,0 0 0,-7 0 0,2 0 0,-5 0 0,9 0 0,-8 0 0,7 0 0,-5 0 0,3 0 0,4 0 0,-4 0 0,-3 0 0,5 0 0,-8 0 0,6 0 0,3 0 0,-2 0 0,3 0 0,-1 0 0,2 0 0,-1 0 0,6 0 0,-2 0 0,2 0 0,-5 0 0,3 0 0,-2 0 0,-1 0 0,5 0 0,-5 0 0,4 0 0,-5 0 0,2 0 0,-2 0 0,3 0 0,-3 0 0,2 0 0,-5 0 0,-1 0 0,3 0 0,-9 0 0,12 0 0,-8 0 0,5 0 0,-3 0 0,3 0 0,-2 0 0,3 0 0,-4 0 0,5 0 0,2 0 0,2-1 0,3 1 0,-4-2 0,3 2 0,-6-1 0,5 0 0,-8 0 0,8 0 0,-5 1 0,0-1 0,3-1 0,-3 1 0,4-2 0,-2 3 0,1-2 0,1 2 0,2-1 0,1 1 0,-1 0 0,2 0 0,-1 0 0,0 0 0,-1 0 0,0 0 0,-2 0 0,2 0 0,1 0 0,-1 0 0,1 0 0,0 0 0,1 0 0,0 1 0,0 0 0,1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49.170"/>
    </inkml:context>
    <inkml:brush xml:id="br0">
      <inkml:brushProperty name="width" value="0.05" units="cm"/>
      <inkml:brushProperty name="height" value="0.05" units="cm"/>
      <inkml:brushProperty name="color" value="#F2F2F2"/>
    </inkml:brush>
  </inkml:definitions>
  <inkml:trace contextRef="#ctx0" brushRef="#br0">1663 29 24575,'-8'-1'0,"-6"0"0,-8 0 0,-4 1 0,-12-5 0,2 4 0,-10-6 0,-3 6 0,5-1 0,-7 2 0,17 0 0,-10 0 0,17 0 0,-4 0 0,13 0 0,-3 0 0,8 0 0,-7 0 0,8 0 0,-6 0 0,3 0 0,5 0 0,-4 0 0,4 0 0,-2 0 0,1 0 0,5 0 0,-5 0 0,4 0 0,-4-1 0,3 0 0,2 0 0,-5 1 0,4 0 0,-2 0 0,4 0 0,5 0 0,15 0 0,38 0 0,2 0 0,37 0 0,-21 0 0,10 0 0,-7 0 0,-4 0 0,-4 0 0,-9 0 0,-7 0 0,-15 0 0,-10 0 0,-7 0 0,-8 0 0,0 0 0,-5 0 0,1 0 0,-3 0 0,0-1 0,-1 1 0,1-1 0,-1 1 0,1 0 0,-1 0 0,3 0 0,-2 0 0,1 0 0,-1 0 0,1-2 0,-3 2 0,-49-2 0,3 2 0,-53 0 0,19 0-612,-15 0 612,3 0 0,-7 0 0,47 0 0,1 0 0,-46 0 0,5 0 0,10 0 0,14 0 0,8 0 0,10 0 0,3 0 0,10 0 0,-2 0 612,9 0-612,-3 0 0,4 0 0,-4 0 0,3 0 0,-3 0 0,7 0 0,0 0 0,3 0 0,0 0 0,1 0 0,-1 0 0,-3 0 0,3 0 0,-3 0 0,3 0 0,4 0 0,0 0 0,3 0 0,3 0 0,1 0 0,0 0 0,4 0 0,-6 0 0,7 0 0,-3 0 0,5 0 0,1 0 0,-1 0 0,2 0 0,-1 0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33.394"/>
    </inkml:context>
    <inkml:brush xml:id="br0">
      <inkml:brushProperty name="width" value="0.05" units="cm"/>
      <inkml:brushProperty name="height" value="0.05" units="cm"/>
      <inkml:brushProperty name="color" value="#F2F2F2"/>
    </inkml:brush>
  </inkml:definitions>
  <inkml:trace contextRef="#ctx0" brushRef="#br0">1 135 24575,'88'2'0,"1"1"0,-1-1 0,1 0 0,-1 0 0,0 0 0,11 1 0,7 0 0,-6 1 0,-21-2 0,-33 0 0,-35-1 0,9 6 0,-4-6 0,2 6 0,-5-6 0,-5 2 0,12 6 0,-8-4 0,6 4 0,-8-6 0,-3-3 0,0 3 0,1 1 0,-8-6 0,-1-3 0,-6-7 0,0-1 0,3 1 0,-3 1 0,1-19 0,1 17 0,-18-28 0,19 30 0,-14-10 0,18 5 0,-3 6 0,2-6 0,-2 15 0,3 28 0,0-10 0,0 37 0,0-19 0,0 0 0,-4 2 0,3-21 0,-10 4 0,10-9 0,-6 0 0,7-4 0,0 3 0,0-5 0,0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35.047"/>
    </inkml:context>
    <inkml:brush xml:id="br0">
      <inkml:brushProperty name="width" value="0.05" units="cm"/>
      <inkml:brushProperty name="height" value="0.05" units="cm"/>
      <inkml:brushProperty name="color" value="#F2F2F2"/>
    </inkml:brush>
  </inkml:definitions>
  <inkml:trace contextRef="#ctx0" brushRef="#br0">5 1 24575,'-1'83'0,"0"-1"0,0 1 0,0 0 0,4 19 0,2 9 0,1-10 0,0-27 0,3-14 0,3 16 0,0-19 0,-9-55 0,-3-5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35.744"/>
    </inkml:context>
    <inkml:brush xml:id="br0">
      <inkml:brushProperty name="width" value="0.05" units="cm"/>
      <inkml:brushProperty name="height" value="0.05" units="cm"/>
      <inkml:brushProperty name="color" value="#F2F2F2"/>
    </inkml:brush>
  </inkml:definitions>
  <inkml:trace contextRef="#ctx0" brushRef="#br0">0 1 24575,'22'93'0,"0"1"0,0-1 0,1 1 0,-1-1 0,0 0 0,2 14 0,0-3 0,-2-9 0,-3-13 0,2 5 0,-4-27 0,-8-41 0,-4 12 0,2-20 0,-3-1 0,-1-2 0,-2 2 0,2-2 0,-3-24 0,0 1 0,0-44 0,0 4 0,0-20 0,0-1 0,0 34 0,0 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37.072"/>
    </inkml:context>
    <inkml:brush xml:id="br0">
      <inkml:brushProperty name="width" value="0.05" units="cm"/>
      <inkml:brushProperty name="height" value="0.05" units="cm"/>
      <inkml:brushProperty name="color" value="#F2F2F2"/>
    </inkml:brush>
  </inkml:definitions>
  <inkml:trace contextRef="#ctx0" brushRef="#br0">11 0 24575,'9'27'0,"0"-6"0,2 18 0,-6-1 0,6 14 0,-9 12 0,11 12 0,-11 0 0,4-1 0,-6-10 0,0-3 0,0-21 0,0-8 0,0-13 0,0-9 0,0-10 0,0-22 0,0-25 0,-7-30 0,5 8 0,-5-15 0,-7 18 0,4-11 0,-5 11 0,4 13 0,10 14 0,-3 19 0,4 3 0,-3 9 0,2 9 0,-2 19 0,3 4 0,0 24 0,0 2 0,0 4 0,0 7 0,0-27 0,0 12 0,0-12 0,0 1 0,0-9 0,0-13 0,0-12 0,0-20 0,0-24 0,0-13 0,0-3 0,0-8 0,0-25 0,0 73 0,3 8 0,1 6 0,8 13 0,-4 0 0,22 39 0,-16-10 0,7 13 0,-11-12 0,-9-12 0,3-5 0,-4 4 0,0-13 0,0 3 0,0-5 0,0-30 0,-23-72 0,11 22 0,0 16 0,0 2 0,0 4 0,8 31 0,-3 4 0,-2 35 0,8-2 0,-9 15 0,9-26 0,-4 6 0,5-12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55.692"/>
    </inkml:context>
    <inkml:brush xml:id="br0">
      <inkml:brushProperty name="width" value="0.05" units="cm"/>
      <inkml:brushProperty name="height" value="0.05" units="cm"/>
      <inkml:brushProperty name="color" value="#F2F2F2"/>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57.521"/>
    </inkml:context>
    <inkml:brush xml:id="br0">
      <inkml:brushProperty name="width" value="0.05" units="cm"/>
      <inkml:brushProperty name="height" value="0.05" units="cm"/>
      <inkml:brushProperty name="color" value="#F2F2F2"/>
    </inkml:brush>
  </inkml:definitions>
  <inkml:trace contextRef="#ctx0" brushRef="#br0">1 0 24575,'27'0'0,"-6"0"0,28 0 0,2 0 0,4 0 0,7 0 0,-21 0 0,8 0 0,2 0 0,4 0 0,7 0 0,-21 0 0,8 0 0,-19 0 0,3 0 0,-16 0 0,2 0 0,-6 0 0,7 0 0,-8 0 0,-2 0 0,-3 0 0,4 0 0,-3 0 0,2 0 0,-3 0 0,-9 0 0,-3 0 0,-49 0 0,-8 0 0,-29 14 0,15-11 0,3 11 0,19-14 0,8 0 0,9 4 0,24-3 0,-3 3 0,12-4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39:58.490"/>
    </inkml:context>
    <inkml:brush xml:id="br0">
      <inkml:brushProperty name="width" value="0.05" units="cm"/>
      <inkml:brushProperty name="height" value="0.05" units="cm"/>
      <inkml:brushProperty name="color" value="#F2F2F2"/>
    </inkml:brush>
  </inkml:definitions>
  <inkml:trace contextRef="#ctx0" brushRef="#br0">371 1 24575,'17'0'0,"23"0"0,3 0 0,10 5 0,1 3 0,-12-2 0,49 8 0,-59-5 0,3-8 0,13 5 0,-13-6 0,16 0 0,-15 0 0,11 6 0,-32-5 0,21 5 0,-26-6 0,6 0 0,-9 3 0,-86 32 0,30-21 0,-7 1-666,-25 8 0,-8 0 666,-7-7 0,1-4 0,17-3 0,2 1 0,0 2 0,5 1 0,18-4 0,6 0-384,-26 7 384,41-7 0,8-8 0,21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21:40:18.643"/>
    </inkml:context>
    <inkml:brush xml:id="br0">
      <inkml:brushProperty name="width" value="0.05" units="cm"/>
      <inkml:brushProperty name="height" value="0.05" units="cm"/>
      <inkml:brushProperty name="color" value="#F2F2F2"/>
    </inkml:brush>
  </inkml:definitions>
  <inkml:trace contextRef="#ctx0" brushRef="#br0">11 92 24575,'1'11'0,"0"0"0,1-7 0,-1 2 0,-1-2 0,1 1 0,-1-1 0,1 2 0,-1-3 0,1 2 0,-1-2 0,0-1 0,1 1 0,0-1 0,-1 1 0,0 0 0,0 0 0,0-1 0,0-19 0,0 3 0,-1-16 0,0 9 0,-3 5 0,3-1 0,-3 5 0,4 2 0,-3-1 0,3 8 0,-2-2 0,2 2 0,0 17 0,0-6 0,0 18 0,0-7 0,-2 6 0,2-3 0,-2 3 0,2-4 0,0-2 0,0 2 0,0-10 0,0 1 0,0-8 0,0-1 0,0-2 0,2-12 0,-2 4 0,4-9 0,-1 5 0,0 2 0,-1-2 0,1 3 0,-1 0 0,1 0 0,0 3 0,-1-2 0,0 3 0,0-1 0,1 1 0,-2 2 0,1-1 0,-1-2 0,0 5 0,2 16 0,1 4 0,-1 15 0,1-10 0,-4-8 0,0 0 0,0-13 0,0 4 0,0-5 0,0-15 0,0 7 0,0-22 0,0 8 0,0-10 0,0 4 0,0 0 0,0 0 0,0 6 0,0-2 0,0 9 0,0 1 0,0 5 0,0-1 0,0 3 0,0-1 0,0 0 0,0 3 0,0-3 0,0 6 0,2 5 0,2 23 0,-1-6 0,1 12 0,-1-18 0,-2 1 0,3-8 0,-4 3 0,1-10 0,0 2 0,0-3 0,0-14 0,3 3 0,-3-13 0,4 8 0,-4-7 0,2 4 0,-3-4 0,2 10 0,-2 2 0,1 5 0,-1 4 0,1 3 0,-1 13 0,0 1 0,0 8 0,0-4 0,0-2 0,0-1 0,0-8 0,0-1 0,0-13 0,0-3 0,0-5 0,0-2 0,0 6 0,0-3 0,2 3 0,-1 2 0,2 2 0,-3 1 0,2 0 0,0 1 0,2 1 0,1 1 0,2 1 0,1 1 0,-2 0 0,4 1 0,-4 0 0,3 0 0,-3 1 0,-2-3 0,8 6 0,-7-5 0,10 4 0,-5-3 0,14 2 0,-4-1 0,8 1 0,-6-1 0,-4-3 0,-4 1 0,-6-2 0,-4 0 0,-1 0 0,-1 0 0,1 0 0,-1 0 0,1 0 0,-1 0 0,1 0 0,-1 0 0,1 0 0,-1 0 0,1 0 0,1 0 0,5 0 0,-4 0 0,8 0 0,-6 0 0,4 0 0,0 0 0,-2-3 0,0 3 0,-1-3 0,-3 3 0,2 0 0,-1 0 0,2 0 0,-2 0 0,5 0 0,-4 0 0,4 0 0,-3 0 0,-2 0 0,2 0 0,-5 0 0,5 0 0,-6 0 0,3 0 0,0 0 0,-3 0 0,4 0 0,-1 0 0,0 0 0,5 0 0,0 0 0,0 0 0,4 0 0,-9 0 0,6 0 0,-8 0 0,5 0 0,-5 0 0,8 0 0,-4 0 0,4 0 0,-3 0 0,3 0 0,-3 0 0,7 0 0,-9 0 0,4 0 0,-7 0 0,4 0 0,-4 0 0,2 0 0,6 0 0,0 0 0,13 0 0,-8 0 0,21 0 0,-15 0 0,12 0 0,-12 0 0,-4 0 0,3 0 0,-5 0 0,2 0 0,-7 0 0,3 0 0,-2 0 0,-2 0 0,4 0 0,-9-1 0,4 1 0,-5-1 0,0 1 0,-2 1 0,-4 1 0,-4-1 0,1 2 0,0-3 0,2 3 0,1-2 0,-1 1 0,0 0 0,1 0 0,-1 1 0,1-1 0,-1 1 0,-1 2 0,0 0 0,1 1 0,0 5 0,1-4 0,2 7 0,-4 1 0,4-3 0,-2 2 0,-2 0 0,3-1 0,-3 1 0,4-4 0,0 0 0,0-5 0,0 5 0,0-6 0,0 1 0,0-1 0,0-2 0,1 1 0,0-1 0,-1 1 0,0-1 0,1 1 0,0-1 0,-1 1 0,0 0 0,0 0 0,1 0 0,0 0 0,1 1 0,-1 0 0,1 0 0,-2-1 0,0 1 0,0 0 0,1-1 0,-1 1 0,1-2 0,-1 2 0,0 1 0,0-1 0,0 3 0,0-4 0,0 2 0,0-2 0,1 2 0,-1 0 0,1 0 0,0 0 0,-1 0 0,1-1 0,-1 2 0,0-3 0,1 1 0,1-9 0,-1-5 0,1-21 0,-2 9 0,0-11 0,0 17 0,0-2 0,0 3 0,0 5 0,0 0 0,0 3 0,0-1 0,0 2 0,0-1 0,0 3 0,0-3 0,0 4 0,0-2 0,0 0 0,-1 2 0,1-2 0,-1 1 0,1 1 0,-1-2 0,0 2 0,0-1 0,1 2 0,0-2 0,0 2 0,0-1 0,0-1 0,-1 2 0,0-1 0,1 9 0,0 13 0,0 9 0,0 7 0,0-6 0,0-4 0,0 3 0,0-2 0,0 2 0,0-6 0,0-4 0,0-6 0,0-1 0,0-5 0,0 1 0,0-2 0,0 2 0,0-3 0,0 1 0,0-3 0,0 1 0,1-1 0,0 2 0,-1 1 0,0-1 0,0 0 0,0 1 0,2-2 0,-1 5 0,1-4 0,-2 0 0,0-1 0,0 0 0,0 0 0,0 1 0,0-1 0,0 2 0,0-1 0,0-1 0,1 2 0,-1-3 0,1 2 0,-1-1 0,0 2 0,1 0 0,-1-3 0,1 3 0,-1 0 0,0-3 0,0 3 0,1 0 0,0-3 0,0 3 0,-1-2 0,0 0 0,0 0 0,0 1 0,0-1 0,0 0 0,0-1 0,0 2 0,0 3 0,0-2 0,0 1 0,0-4 0,0 3 0,0-2 0,0 3 0,0-3 0,0 0 0,0-1 0,0 1 0,0 0 0,0 0 0,0-1 0,0 1 0,0-1 0,0 1 0,0-1 0,0 1 0,0-1 0,0 1 0,0-1 0,0 1 0,0 0 0,0 0 0,0-1 0,0 1 0,0-1 0,0 1 0,0-1 0,0 1 0,0-1 0,0 2 0,0-1 0,0 1 0,0-1 0,0-1 0,0 1 0,0-1 0,0 1 0,0-1 0,0 1 0,0 0 0,0 3 0,0-1 0,0 0 0,0 0 0,0-2 0,0 2 0,0-2 0,0 0 0,0 0 0,0 1 0,0-2 0,0 1 0,0-1 0,0 1 0,0 1 0,0 1 0,0-1 0,0 1 0,0-3 0,0 1 0,0-1 0,0 1 0,0 2 0,0-3 0,0 3 0,0-3 0,0 1 0,0 0 0,0 1 0,0 0 0,0-2 0,0 2 0,0-1 0,0 1 0,0-1 0,0 3 0,0-2 0,0 2 0,0-2 0,0-1 0,0 6 0,0-6 0,0 7 0,0-6 0,0 4 0,0-4 0,0 4 0,0-4 0,0 2 0,0-2 0,0 1 0,0 0 0,0-1 0,0 0 0,0-1 0,0 0 0,0 1 0,0-2 0,0 2 0,0 0 0,0-1 0,0 0 0,0-1 0,0 1 0,0 0 0,0 0 0,0 1 0,0-1 0,0 0 0,0-1 0,0 1 0,0-1 0,0 1 0,0 2 0,0-3 0,0 3 0,0-3 0,0 1 0,0-1 0,0 1 0,0-1 0,0 1 0,0 0 0,1 1 0,0-2 0,0 1 0,0-1 0,-1 0 0,0 0 0,0 3 0,1-3 0,-1 3 0,1 0 0,-1-2 0,1 5 0,0-3 0,0 0 0,-1 0 0,1-2 0,-1 2 0,1-1 0,-1 4 0,2-4 0,-2 2 0,2-2 0,-2-1 0,1 1 0,-1-1 0,1 0 0,-1 1 0,0-1 0,0 3 0,1-3 0,-1 0 0,1 1 0,0-1 0,-1 1 0,1 0 0,-1-1 0,0 0 0,0 0 0,0-1 0,1 2 0,1-1 0,-1 2 0,0 0 0,-1-3 0,0 4 0,1-3 0,-1 0 0,1 3 0,-1-3 0,1 2 0,-1 0 0,1-1 0,1 6 0,-2-5 0,2 3 0,-2-3 0,0-2 0,0 2 0,1-1 0,0 2 0,0-2 0,0-1 0,-1 3 0,0 2 0,0-1 0,0 1 0,1 1 0,0-3 0,0 3 0,-1-1 0,0-4 0,0 2 0,0-2 0,0 0 0,0 2 0,0-2 0,0 3 0,0-4 0,1 3 0,0-3 0,0 1 0,-1 0 0,1 0 0,0 0 0,-1-1 0,0 0 0,0-1 0,0-7 0,0 1 0,0-14 0,0 9 0,0-6 0,0 1 0,0 6 0,0-5 0,-2 6 0,-1-4 0,1 4 0,-1-3 0,3 3 0,-2-4 0,1 3 0,-2-6 0,3 2 0,-2-3 0,2 3 0,0-2 0,0 5 0,0-2 0,0 0 0,0 5 0,0-4 0,0 7 0,0 0 0,0 12 0,0 4 0,0 15 0,0 1 0,0 7 0,0 2 0,0-1 0,0-2 0,0 3 0,0-11 0,0 1 0,0-14 0,0 3 0,0-7 0,0 7 0,0-10 0,0 4 0,0-8 0,0 2 0,0-3 0,0 1 0,-2-21 0,-5-17 0,0-7 0,-2-13 0,4 19 0,0 0 0,0 2 0,0 4 0,0-1 0,2 2 0,1 7 0,-2-2 0,2 8 0,-3-2 0,4 8 0,1 1 0,0 5 0,-1 1 0,1 26 0,-1 14 0,1 15 0,0 6 0,0-11 0,0-4 0,0 5 0,0-8 0,0-1 0,0-7 0,0-8 0,0-5 0,0-7 0,0-3 0,0-6 0,0 0 0,0 0 0,0-1 0,0-2 0,3-12 0,-2-2 0,2-11 0,-3 6 0,0-2 0,2 3 0,-2-1 0,2 6 0,-2 4 0,1 8 0,0 10 0,2 8 0,-3 8 0,6 4 0,-2 8 0,3-6 0,-4 7 0,1-7 0,1-4 0,-2 7 0,1-8 0,-4 8 0,0-7 0,2 4 0,0-3 0,3-2 0,-2 2 0,-1-9 0,-2 2 0,0-9 0,0 2 0,1-3 0,1-5 0,0 3 0,-2-6 0,0 0 0,0 3 0,0-3 0,0 1 0,0-1 0,0 0 0,0 1 0,0-1 0,0 0 0,0 1 0,0 1 0,0-2 0,0 2 0,0 0 0,0-2 0,0 3 0,0-2 0,0 2 0,0-2 0,0 2 0,0-3 0,0 1 0,0 2 0,0-3 0,0 3 0,0-1 0,0-1 0,0 4 0,0-3 0,0 2 0,0-2 0,0 2 0,0 2 0,0-1 0,0 2 0,0-6 0,0 3 0,0-3 0,0 1 0,0 1 0,0-1 0,0 2 0,0-3 0,0 6 0,0-6 0,0 4 0,0-4 0,0 0 0,0 3 0,0-3 0,0 1 0,0-1 0,0-1 0,0 4 0,0-4 0,0 3 0,0-3 0,0 2 0,0-1 0,0-4 0,0-12 0,0-20 0,0-6 0,-2-8 0,2 11 0,-3 3 0,1 4 0,0-1 0,-3 4 0,1 3 0,0 4 0,2 7 0,0-4 0,2 7 0,0-3 0,0 0 0,0-1 0,0-3 0,0 3 0,0-2 0,0 5 0,0 0 0,0 2 0,0 3 0,0-1 0,0 33 0,0-6 0,0 33 0,0-12 0,0 6 0,0 1 0,0-1 0,0-3 0,0-3 0,0-8 0,0-10 0,0-4 0,0-6 0,0-6 0,0-1 0,0-6 0,0 1 0,0-1 0,0 1 0,0-1 0,0 13 0,0-4 0,0 7 0,0-4 0,0 1 0,0 0 0,0 3 0,1-6 0,-1-1 0,2 0 0,-2-3 0,0 6 0,2 1 0,-2 1 0,2 5 0,-2-6 0,0 0 0,0 2 0,0-7 0,0 4 0,1-6 0,-1-3 0,2 2 0,-2-4 0,0 2 0,0-2 0,0-1 0,0 1 0,1-2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Good morning, and thank you for attending my thesis defense.</a:t>
            </a:r>
            <a:endParaRPr lang="en-US" b="0" dirty="0">
              <a:effectLst/>
            </a:endParaRPr>
          </a:p>
          <a:p>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My thesis is titled “BO3: Workload-Specific Compilation Pipelines for Multi-Level Compilers.”</a:t>
            </a:r>
            <a:endParaRPr lang="en-US" b="0" dirty="0">
              <a:effectLst/>
            </a:endParaRPr>
          </a:p>
          <a:p>
            <a:pPr rtl="0"/>
            <a:r>
              <a:rPr lang="en-US" sz="1100" b="0" i="0" u="none" strike="noStrike" cap="none" dirty="0">
                <a:solidFill>
                  <a:srgbClr val="000000"/>
                </a:solidFill>
                <a:effectLst/>
                <a:latin typeface="Arial"/>
                <a:ea typeface="Arial"/>
                <a:cs typeface="Arial"/>
                <a:sym typeface="Arial"/>
              </a:rPr>
              <a:t>This work studies pass ordering in IREE, which is an MLIR-based compiler for machine learning workloads. </a:t>
            </a:r>
          </a:p>
          <a:p>
            <a:pPr rtl="0"/>
            <a:r>
              <a:rPr lang="en-US" sz="1100" b="0" i="0" u="none" strike="noStrike" cap="none" dirty="0">
                <a:solidFill>
                  <a:srgbClr val="000000"/>
                </a:solidFill>
                <a:effectLst/>
                <a:latin typeface="Arial"/>
                <a:ea typeface="Arial"/>
                <a:cs typeface="Arial"/>
                <a:sym typeface="Arial"/>
              </a:rPr>
              <a:t>The main question this thesis is trying to answer is: is –O3, a fixed-expert designed pipeline for speed in traditional compilers, still the best for multi-level compilers.</a:t>
            </a:r>
            <a:endParaRPr lang="en-US" b="0" dirty="0">
              <a:effectLs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d4036eccc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d4036eccc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So I ran experiment using one probe pass: </a:t>
            </a:r>
            <a:r>
              <a:rPr lang="en-US" sz="1100" b="0" i="0" u="none" strike="noStrike" cap="none" dirty="0" err="1">
                <a:solidFill>
                  <a:srgbClr val="000000"/>
                </a:solidFill>
                <a:effectLst/>
                <a:latin typeface="Arial"/>
                <a:ea typeface="Arial"/>
                <a:cs typeface="Arial"/>
                <a:sym typeface="Arial"/>
              </a:rPr>
              <a:t>linalg</a:t>
            </a:r>
            <a:r>
              <a:rPr lang="en-US" sz="1100" b="0" i="0" u="none" strike="noStrike" cap="none" dirty="0">
                <a:solidFill>
                  <a:srgbClr val="000000"/>
                </a:solidFill>
                <a:effectLst/>
                <a:latin typeface="Arial"/>
                <a:ea typeface="Arial"/>
                <a:cs typeface="Arial"/>
                <a:sym typeface="Arial"/>
              </a:rPr>
              <a:t>-generalize-named-ops </a:t>
            </a:r>
          </a:p>
          <a:p>
            <a:pPr rtl="0"/>
            <a:r>
              <a:rPr lang="en-US" sz="1100" b="0" i="0" u="none" strike="noStrike" cap="none" dirty="0">
                <a:solidFill>
                  <a:srgbClr val="000000"/>
                </a:solidFill>
                <a:effectLst/>
                <a:latin typeface="Arial"/>
                <a:ea typeface="Arial"/>
                <a:cs typeface="Arial"/>
                <a:sym typeface="Arial"/>
              </a:rPr>
              <a:t>The table shows even if a pass only changes the representation, has absolutely no effect on the computation, applying at different stages can yield substantial performance difference. These difference are shown in the formation of dispatches, proportion of strategies applied and instruction mix changes per dispatch.</a:t>
            </a:r>
          </a:p>
          <a:p>
            <a:pPr rtl="0"/>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 use 3 indicators to track the downstream changes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u="none" strike="noStrike" cap="none" dirty="0">
                <a:solidFill>
                  <a:srgbClr val="000000"/>
                </a:solidFill>
                <a:effectLst/>
                <a:latin typeface="Arial"/>
                <a:cs typeface="Arial"/>
                <a:sym typeface="Arial"/>
              </a:rPr>
              <a:t>Structure column models the statistics of how each dispatches are formed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effectLst/>
              </a:rPr>
              <a:t>Routing column models the tiling strategies applied for each dispatch.</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effectLst/>
              </a:rPr>
              <a:t>Instruction profile columns is the indicator for execution efficiency of the entire model</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This experiment shows that changing where a pass is executed change what the backend think it is optimizing on, because the how dispatches are formed changes, strategies for each dispatch changes, even instruction per dispatch changes, I call this phenomenon regime shift.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Additional insight is, local proxies, the indicators for execution efficiency is not enough to explain the performance gain, because the regime is entirely different.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dirty="0">
              <a:effectLst/>
            </a:endParaRP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7de403be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d7de403be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I can state the constraints, the goal and solution more clearly.</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7de403be9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d7de403be9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therefore develop a 3-stage framework as a solution to the problem, when given an IR of a model, the framework output a good RL policy to generate custom pipeline for the IR.</a:t>
            </a:r>
          </a:p>
          <a:p>
            <a:pPr marL="0" lvl="0" indent="0" algn="l" rtl="0">
              <a:spcBef>
                <a:spcPts val="0"/>
              </a:spcBef>
              <a:spcAft>
                <a:spcPts val="0"/>
              </a:spcAft>
              <a:buNone/>
            </a:pPr>
            <a:endParaRPr lang="en-US" dirty="0"/>
          </a:p>
          <a:p>
            <a:pPr marL="171450" lvl="0" indent="-171450" algn="l" rtl="0">
              <a:spcBef>
                <a:spcPts val="0"/>
              </a:spcBef>
              <a:spcAft>
                <a:spcPts val="0"/>
              </a:spcAft>
              <a:buFontTx/>
              <a:buChar char="-"/>
            </a:pPr>
            <a:r>
              <a:rPr lang="en-US" dirty="0"/>
              <a:t>The first stage, I search for good backend configurations for the IR, rank and select the top-K performing configurations for the next stage.</a:t>
            </a:r>
          </a:p>
          <a:p>
            <a:pPr marL="171450" lvl="0" indent="-171450" algn="l" rtl="0">
              <a:spcBef>
                <a:spcPts val="0"/>
              </a:spcBef>
              <a:spcAft>
                <a:spcPts val="0"/>
              </a:spcAft>
              <a:buFontTx/>
              <a:buChar char="-"/>
            </a:pPr>
            <a:r>
              <a:rPr lang="en-US" dirty="0"/>
              <a:t>In the second stage, I trained an RL agent to learn what good pass sequences look like for the input IR and the given configuration. The output of the second stage is a trained policy checkpoint</a:t>
            </a:r>
          </a:p>
          <a:p>
            <a:pPr marL="171450" lvl="0" indent="-171450" algn="l" rtl="0">
              <a:spcBef>
                <a:spcPts val="0"/>
              </a:spcBef>
              <a:spcAft>
                <a:spcPts val="0"/>
              </a:spcAft>
              <a:buFontTx/>
              <a:buChar char="-"/>
            </a:pPr>
            <a:r>
              <a:rPr lang="en-US" dirty="0"/>
              <a:t>In the third stage, I evaluate the trained policy and report the latency.</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I’ll introduce each component in more detail in the following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7de403be9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d7de403be9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Stage I of the BO3 framework searches the backend code configurations and produce good configuration for Stage 2.</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I call one backend decision applied to an IR a knob.</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 knob has constraints that it change code generation behavior only, upstream IR is not affect by a knob.</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Knob configurations in the BO3 frameworks are whether to tile or not, whether to unroll or not,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Therefore the total search space for backend configurations is 24.</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For each comb, I compile and measure latency.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And select top-K configurations for the second stage.</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d7de403be9_0_1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d7de403be9_0_1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result after Stage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obtain the best knob combination for each model.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shows that different models expects different code-generation configuration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instance, BB favor tile, peel and vectorization but does not favor unroll</a:t>
            </a:r>
          </a:p>
          <a:p>
            <a:pPr marL="0" lvl="0" indent="0" algn="l" rtl="0">
              <a:spcBef>
                <a:spcPts val="0"/>
              </a:spcBef>
              <a:spcAft>
                <a:spcPts val="0"/>
              </a:spcAft>
              <a:buNone/>
            </a:pPr>
            <a:r>
              <a:rPr lang="en-US" dirty="0" err="1"/>
              <a:t>Alexnet</a:t>
            </a:r>
            <a:r>
              <a:rPr lang="en-US" dirty="0"/>
              <a:t> favor unroll, tiling and use mask for edge handling but does not favor vectorization</a:t>
            </a:r>
          </a:p>
          <a:p>
            <a:pPr marL="0" lvl="0" indent="0" algn="l" rtl="0">
              <a:spcBef>
                <a:spcPts val="0"/>
              </a:spcBef>
              <a:spcAft>
                <a:spcPts val="0"/>
              </a:spcAft>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d7de403be9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d7de403be9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After having good knob combinations, BO3 designed an RL environment, </a:t>
            </a:r>
          </a:p>
          <a:p>
            <a:pPr marL="0" lvl="0" indent="0" algn="l" rtl="0">
              <a:spcBef>
                <a:spcPts val="0"/>
              </a:spcBef>
              <a:spcAft>
                <a:spcPts val="0"/>
              </a:spcAft>
              <a:buNone/>
            </a:pPr>
            <a:r>
              <a:rPr lang="en-US" dirty="0"/>
              <a:t>where given an IR and a knob combination, the environment output a policy that generates pass sequences it learned to apply on the IR.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do this, the environment first model the IR as a SSA dataflow graph;</a:t>
            </a:r>
          </a:p>
          <a:p>
            <a:pPr marL="0" lvl="0" indent="0" algn="l" rtl="0">
              <a:spcBef>
                <a:spcPts val="0"/>
              </a:spcBef>
              <a:spcAft>
                <a:spcPts val="0"/>
              </a:spcAft>
              <a:buNone/>
            </a:pPr>
            <a:r>
              <a:rPr lang="en-US" dirty="0"/>
              <a:t>it produce legality mask, masking out invalid action given the IR, and then the agent predict the action based on the SSA graph and legality mask, and apply the action to the IR.</a:t>
            </a:r>
          </a:p>
          <a:p>
            <a:pPr marL="0" lvl="0" indent="0" algn="l" rtl="0">
              <a:spcBef>
                <a:spcPts val="0"/>
              </a:spcBef>
              <a:spcAft>
                <a:spcPts val="0"/>
              </a:spcAft>
              <a:buNone/>
            </a:pPr>
            <a:r>
              <a:rPr lang="en-US" dirty="0"/>
              <a:t>Trajectory ends when the number of times an agent applies pass reach a limit, or a special action: EVAL is applied, </a:t>
            </a:r>
          </a:p>
          <a:p>
            <a:pPr marL="0" lvl="0" indent="0" algn="l" rtl="0">
              <a:spcBef>
                <a:spcPts val="0"/>
              </a:spcBef>
              <a:spcAft>
                <a:spcPts val="0"/>
              </a:spcAft>
              <a:buNone/>
            </a:pPr>
            <a:r>
              <a:rPr lang="en-US" dirty="0"/>
              <a:t>when this happens a reward is computed and after several rewards available, the policy is updated</a:t>
            </a:r>
            <a:br>
              <a:rPr lang="en-US" dirty="0"/>
            </a:br>
            <a:endParaRPr lang="en-US" dirty="0"/>
          </a:p>
          <a:p>
            <a:pPr marL="0" lvl="0" indent="0" algn="l" rtl="0">
              <a:spcBef>
                <a:spcPts val="0"/>
              </a:spcBef>
              <a:spcAft>
                <a:spcPts val="0"/>
              </a:spcAft>
              <a:buNone/>
            </a:pPr>
            <a:r>
              <a:rPr lang="en-US" dirty="0"/>
              <a:t>We next dig into each component individually.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d7de403be9_0_1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d7de403be9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For Stage II, the policy cannot consume raw IR directly, so I convert the current IR into a structured observation.</a:t>
            </a:r>
          </a:p>
          <a:p>
            <a:r>
              <a:rPr lang="en-US" sz="1800" dirty="0"/>
              <a:t>I model the IR as an SSA def-use graph because pass profitability is highly depends on producer–consumer structure, such as which op feeds which other op, and those relationships are often related to later dispatch behavior.</a:t>
            </a:r>
          </a:p>
          <a:p>
            <a:endParaRPr lang="en-US" sz="1800" dirty="0"/>
          </a:p>
          <a:p>
            <a:r>
              <a:rPr lang="en-US" sz="1800" dirty="0"/>
              <a:t>Concretely, each node is an operation and each edge is a def-use relation.</a:t>
            </a:r>
          </a:p>
          <a:p>
            <a:r>
              <a:rPr lang="en-US" sz="1800" dirty="0"/>
              <a:t> On top of the graph, I also add two compact summaries: </a:t>
            </a:r>
          </a:p>
          <a:p>
            <a:pPr lvl="1"/>
            <a:r>
              <a:rPr lang="en-US" sz="1800" dirty="0"/>
              <a:t>global features, which describe the whole module composition, </a:t>
            </a:r>
          </a:p>
          <a:p>
            <a:pPr lvl="1"/>
            <a:r>
              <a:rPr lang="en-US" sz="1800" dirty="0"/>
              <a:t>and context features, which describe the search state, such as pass history and remaining budget.</a:t>
            </a:r>
          </a:p>
          <a:p>
            <a:pPr lvl="1"/>
            <a:endParaRPr lang="en-US" sz="1800" dirty="0"/>
          </a:p>
          <a:p>
            <a:r>
              <a:rPr lang="en-US" sz="1800" dirty="0"/>
              <a:t>I then use a 2-layer </a:t>
            </a:r>
            <a:r>
              <a:rPr lang="en-US" sz="1800" dirty="0" err="1"/>
              <a:t>GraphSAGE</a:t>
            </a:r>
            <a:r>
              <a:rPr lang="en-US" sz="1800" dirty="0"/>
              <a:t> encoder with hidden size 64. </a:t>
            </a:r>
          </a:p>
          <a:p>
            <a:r>
              <a:rPr lang="en-US" sz="1800" dirty="0"/>
              <a:t>The idea is to give the policy a compact structural view of the current compiler state. </a:t>
            </a:r>
          </a:p>
          <a:p>
            <a:r>
              <a:rPr lang="en-US" sz="1800" dirty="0"/>
              <a:t>Two hops are a reasonable compromise here: they capture many short-range producer–consumer patterns without making the encoder too heavy under the bounded RL budget. </a:t>
            </a:r>
          </a:p>
          <a:p>
            <a:r>
              <a:rPr lang="en-US" sz="1800" dirty="0"/>
              <a:t>The final embedding is then concatenated with the global and context vectors and fed to the policy.</a:t>
            </a:r>
          </a:p>
          <a:p>
            <a:pPr marL="127000" marR="0" indent="0" algn="l" rtl="0">
              <a:lnSpc>
                <a:spcPct val="90000"/>
              </a:lnSpc>
              <a:spcBef>
                <a:spcPts val="800"/>
              </a:spcBef>
              <a:spcAft>
                <a:spcPts val="0"/>
              </a:spcAft>
              <a:buClr>
                <a:schemeClr val="dk1"/>
              </a:buClr>
              <a:buSzPts val="1600"/>
              <a:buFont typeface="Times New Roman"/>
              <a:buNone/>
            </a:pPr>
            <a:endParaRPr lang="en-US" sz="1800" b="0" i="0" u="none" strike="noStrike" cap="none" dirty="0">
              <a:solidFill>
                <a:schemeClr val="dk1"/>
              </a:solidFill>
              <a:latin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d7de403be9_0_1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d7de403be9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Next, the action space is designed for decision that can be made in the IREE preprocessing stage.</a:t>
            </a: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We use 9 actions + a special EVAL action to form the action space</a:t>
            </a: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EVAL is special because it is not natively a pass in IREE</a:t>
            </a: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It serves as a termination point where agent can decide when to end a trajectory.</a:t>
            </a: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The agent can use it to stop compile and start benchmarking.</a:t>
            </a:r>
            <a:br>
              <a:rPr lang="en-US" sz="1800" dirty="0">
                <a:solidFill>
                  <a:srgbClr val="595959"/>
                </a:solidFill>
              </a:rPr>
            </a:br>
            <a:endParaRPr lang="en-US" sz="1800" dirty="0">
              <a:solidFill>
                <a:srgbClr val="595959"/>
              </a:solidFill>
            </a:endParaRP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Legality mask is used to filter invalid action based on 1. per-pass limit, e.g., each pass is applied at most 2 times in one trajectory; 2. IR-dependent applicability, e.g., convolution passes are masked out if there is no convolution operations in the IR.</a:t>
            </a:r>
          </a:p>
          <a:p>
            <a:pPr marL="457200" lvl="0" indent="-342900" algn="l" rtl="0">
              <a:lnSpc>
                <a:spcPct val="115000"/>
              </a:lnSpc>
              <a:spcBef>
                <a:spcPts val="0"/>
              </a:spcBef>
              <a:spcAft>
                <a:spcPts val="0"/>
              </a:spcAft>
              <a:buClr>
                <a:srgbClr val="595959"/>
              </a:buClr>
              <a:buSzPts val="1800"/>
              <a:buChar char="-"/>
            </a:pPr>
            <a:endParaRPr lang="en-US" sz="1800" dirty="0">
              <a:solidFill>
                <a:srgbClr val="595959"/>
              </a:solidFill>
            </a:endParaRP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The agent samples from the action space and apply the sampled action to the current state, current IR.</a:t>
            </a:r>
            <a:endParaRPr sz="1800" dirty="0">
              <a:solidFill>
                <a:srgbClr val="59595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d7de403be9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d7de403be9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In the end of one trajectory, when EVAL is applied or pass limit is reached, we designed a reward for indication how good a trajectory is</a:t>
            </a:r>
          </a:p>
          <a:p>
            <a:pPr marL="457200" lvl="0" indent="-342900" algn="l" rtl="0">
              <a:lnSpc>
                <a:spcPct val="115000"/>
              </a:lnSpc>
              <a:spcBef>
                <a:spcPts val="0"/>
              </a:spcBef>
              <a:spcAft>
                <a:spcPts val="0"/>
              </a:spcAft>
              <a:buClr>
                <a:srgbClr val="595959"/>
              </a:buClr>
              <a:buSzPts val="1800"/>
              <a:buChar char="-"/>
            </a:pPr>
            <a:r>
              <a:rPr lang="en-US" sz="1800" dirty="0">
                <a:solidFill>
                  <a:srgbClr val="595959"/>
                </a:solidFill>
              </a:rPr>
              <a:t>The requirement for this design is that </a:t>
            </a:r>
            <a:endParaRPr sz="1800" dirty="0">
              <a:solidFill>
                <a:srgbClr val="59595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d4036eccc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d4036eccc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US" sz="1100" b="0" i="0" u="none" strike="noStrike" cap="none" dirty="0">
                <a:solidFill>
                  <a:srgbClr val="000000"/>
                </a:solidFill>
                <a:effectLst/>
                <a:latin typeface="Arial"/>
                <a:ea typeface="Arial"/>
                <a:cs typeface="Arial"/>
                <a:sym typeface="Arial"/>
              </a:rPr>
              <a:t>Next, we need to decide on the brain of the agent, the policy</a:t>
            </a:r>
          </a:p>
          <a:p>
            <a:pPr marL="0" lvl="0" indent="0" algn="l" rtl="0">
              <a:lnSpc>
                <a:spcPct val="115000"/>
              </a:lnSpc>
              <a:spcBef>
                <a:spcPts val="0"/>
              </a:spcBef>
              <a:spcAft>
                <a:spcPts val="1200"/>
              </a:spcAft>
              <a:buNone/>
            </a:pPr>
            <a:r>
              <a:rPr lang="en-US" sz="1100" b="0" i="0" u="none" strike="noStrike" cap="none" dirty="0">
                <a:solidFill>
                  <a:srgbClr val="000000"/>
                </a:solidFill>
                <a:effectLst/>
                <a:latin typeface="Arial"/>
                <a:cs typeface="Arial"/>
                <a:sym typeface="Arial"/>
              </a:rPr>
              <a:t>Policy determines how the actions will be chosen</a:t>
            </a:r>
          </a:p>
          <a:p>
            <a:pPr marL="0" lvl="0" indent="0" algn="l" rtl="0">
              <a:lnSpc>
                <a:spcPct val="115000"/>
              </a:lnSpc>
              <a:spcBef>
                <a:spcPts val="0"/>
              </a:spcBef>
              <a:spcAft>
                <a:spcPts val="1200"/>
              </a:spcAft>
              <a:buNone/>
            </a:pPr>
            <a:endParaRPr lang="en-US" sz="1100" b="0" i="0" u="none" strike="noStrike" cap="none" dirty="0">
              <a:solidFill>
                <a:srgbClr val="000000"/>
              </a:solidFill>
              <a:effectLst/>
              <a:latin typeface="Arial"/>
              <a:cs typeface="Arial"/>
              <a:sym typeface="Arial"/>
            </a:endParaRPr>
          </a:p>
          <a:p>
            <a:pPr marL="0" lvl="0" indent="0" algn="l" rtl="0">
              <a:lnSpc>
                <a:spcPct val="115000"/>
              </a:lnSpc>
              <a:spcBef>
                <a:spcPts val="0"/>
              </a:spcBef>
              <a:spcAft>
                <a:spcPts val="1200"/>
              </a:spcAft>
              <a:buNone/>
            </a:pPr>
            <a:r>
              <a:rPr lang="en-US" sz="1100" b="0" i="0" u="none" strike="noStrike" cap="none" dirty="0">
                <a:solidFill>
                  <a:srgbClr val="000000"/>
                </a:solidFill>
                <a:effectLst/>
                <a:latin typeface="Arial"/>
                <a:cs typeface="Arial"/>
                <a:sym typeface="Arial"/>
              </a:rPr>
              <a:t>Several design requirement derived from the problem formulated are needed for the policy</a:t>
            </a:r>
          </a:p>
          <a:p>
            <a:pPr marL="228600" lvl="0" indent="-228600" algn="l" rtl="0">
              <a:lnSpc>
                <a:spcPct val="115000"/>
              </a:lnSpc>
              <a:spcBef>
                <a:spcPts val="0"/>
              </a:spcBef>
              <a:spcAft>
                <a:spcPts val="1200"/>
              </a:spcAft>
              <a:buAutoNum type="arabicPeriod"/>
            </a:pPr>
            <a:r>
              <a:rPr lang="en-US" dirty="0"/>
              <a:t>First, stability. </a:t>
            </a:r>
          </a:p>
          <a:p>
            <a:pPr marL="685800" lvl="1" indent="-228600" algn="l" rtl="0">
              <a:lnSpc>
                <a:spcPct val="115000"/>
              </a:lnSpc>
              <a:spcBef>
                <a:spcPts val="0"/>
              </a:spcBef>
              <a:spcAft>
                <a:spcPts val="1200"/>
              </a:spcAft>
              <a:buAutoNum type="arabicPeriod"/>
            </a:pPr>
            <a:r>
              <a:rPr lang="en-US" dirty="0"/>
              <a:t>latency as feedback is a noisy signal.</a:t>
            </a:r>
          </a:p>
          <a:p>
            <a:pPr marL="685800" lvl="1" indent="-228600" algn="l" rtl="0">
              <a:lnSpc>
                <a:spcPct val="115000"/>
              </a:lnSpc>
              <a:spcBef>
                <a:spcPts val="0"/>
              </a:spcBef>
              <a:spcAft>
                <a:spcPts val="1200"/>
              </a:spcAft>
              <a:buAutoNum type="arabicPeriod"/>
            </a:pPr>
            <a:r>
              <a:rPr lang="en-US" dirty="0"/>
              <a:t>Even if the agent makes exactly the same decisions twice, the measured latency can still be different. </a:t>
            </a:r>
          </a:p>
          <a:p>
            <a:pPr marL="685800" lvl="1" indent="-228600" algn="l" rtl="0">
              <a:lnSpc>
                <a:spcPct val="115000"/>
              </a:lnSpc>
              <a:spcBef>
                <a:spcPts val="0"/>
              </a:spcBef>
              <a:spcAft>
                <a:spcPts val="1200"/>
              </a:spcAft>
              <a:buAutoNum type="arabicPeriod"/>
            </a:pPr>
            <a:r>
              <a:rPr lang="en-US" dirty="0"/>
              <a:t>noisy rewards lead to unstable learning updates unless the algorithm is conservative.</a:t>
            </a:r>
          </a:p>
          <a:p>
            <a:pPr marL="685800" lvl="1" indent="-228600" algn="l" rtl="0">
              <a:lnSpc>
                <a:spcPct val="115000"/>
              </a:lnSpc>
              <a:spcBef>
                <a:spcPts val="0"/>
              </a:spcBef>
              <a:spcAft>
                <a:spcPts val="1200"/>
              </a:spcAft>
              <a:buAutoNum type="arabicPeriod"/>
            </a:pPr>
            <a:r>
              <a:rPr lang="en-US" dirty="0"/>
              <a:t>PPO helps by clipping policy updates, which keeps the agent from taking destructive, overly large learning steps. </a:t>
            </a:r>
          </a:p>
          <a:p>
            <a:pPr marL="228600" lvl="0" indent="-228600" algn="l" rtl="0">
              <a:lnSpc>
                <a:spcPct val="115000"/>
              </a:lnSpc>
              <a:spcBef>
                <a:spcPts val="0"/>
              </a:spcBef>
              <a:spcAft>
                <a:spcPts val="1200"/>
              </a:spcAft>
              <a:buAutoNum type="arabicPeriod"/>
            </a:pPr>
            <a:r>
              <a:rPr lang="en-US" dirty="0"/>
              <a:t>Second, delayed rewards.</a:t>
            </a:r>
          </a:p>
          <a:p>
            <a:pPr marL="685800" lvl="1" indent="-228600" algn="l" rtl="0">
              <a:lnSpc>
                <a:spcPct val="115000"/>
              </a:lnSpc>
              <a:spcBef>
                <a:spcPts val="0"/>
              </a:spcBef>
              <a:spcAft>
                <a:spcPts val="1200"/>
              </a:spcAft>
              <a:buAutoNum type="arabicPeriod"/>
            </a:pPr>
            <a:r>
              <a:rPr lang="en-US" dirty="0"/>
              <a:t>The agent doesn't get a reward until the end of a long pass sequence.</a:t>
            </a:r>
          </a:p>
          <a:p>
            <a:pPr marL="685800" lvl="1" indent="-228600" algn="l" rtl="0">
              <a:lnSpc>
                <a:spcPct val="115000"/>
              </a:lnSpc>
              <a:spcBef>
                <a:spcPts val="0"/>
              </a:spcBef>
              <a:spcAft>
                <a:spcPts val="1200"/>
              </a:spcAft>
              <a:buAutoNum type="arabicPeriod"/>
            </a:pPr>
            <a:r>
              <a:rPr lang="en-US" dirty="0"/>
              <a:t>This means each earlier decision has to be evaluated indirectly through the final latency. </a:t>
            </a:r>
          </a:p>
          <a:p>
            <a:pPr marL="685800" lvl="1" indent="-228600" algn="l" rtl="0">
              <a:lnSpc>
                <a:spcPct val="115000"/>
              </a:lnSpc>
              <a:spcBef>
                <a:spcPts val="0"/>
              </a:spcBef>
              <a:spcAft>
                <a:spcPts val="1200"/>
              </a:spcAft>
              <a:buAutoNum type="arabicPeriod"/>
            </a:pPr>
            <a:r>
              <a:rPr lang="en-US" dirty="0"/>
              <a:t>PPO handles this sparse credit assignment well by using advantage estimation to propagate that final reward backward through the entire trajectory. </a:t>
            </a:r>
          </a:p>
          <a:p>
            <a:pPr marL="228600" lvl="0" indent="-228600" algn="l" rtl="0">
              <a:lnSpc>
                <a:spcPct val="115000"/>
              </a:lnSpc>
              <a:spcBef>
                <a:spcPts val="0"/>
              </a:spcBef>
              <a:spcAft>
                <a:spcPts val="1200"/>
              </a:spcAft>
              <a:buAutoNum type="arabicPeriod"/>
            </a:pPr>
            <a:r>
              <a:rPr lang="en-US" dirty="0"/>
              <a:t>Third, dynamic action spaces. </a:t>
            </a:r>
          </a:p>
          <a:p>
            <a:pPr marL="685800" lvl="1" indent="-228600" algn="l" rtl="0">
              <a:lnSpc>
                <a:spcPct val="115000"/>
              </a:lnSpc>
              <a:spcBef>
                <a:spcPts val="0"/>
              </a:spcBef>
              <a:spcAft>
                <a:spcPts val="1200"/>
              </a:spcAft>
              <a:buAutoNum type="arabicPeriod"/>
            </a:pPr>
            <a:r>
              <a:rPr lang="en-US" dirty="0"/>
              <a:t>The legal moves change constantly depending on the current IR state. </a:t>
            </a:r>
          </a:p>
          <a:p>
            <a:pPr marL="685800" lvl="1" indent="-228600" algn="l" rtl="0">
              <a:lnSpc>
                <a:spcPct val="115000"/>
              </a:lnSpc>
              <a:spcBef>
                <a:spcPts val="0"/>
              </a:spcBef>
              <a:spcAft>
                <a:spcPts val="1200"/>
              </a:spcAft>
              <a:buAutoNum type="arabicPeriod"/>
            </a:pPr>
            <a:r>
              <a:rPr lang="en-US" dirty="0"/>
              <a:t>By using a 'Maskable' variant, we enforce legality right when sampling. </a:t>
            </a:r>
          </a:p>
          <a:p>
            <a:pPr marL="685800" lvl="1" indent="-228600" algn="l" rtl="0">
              <a:lnSpc>
                <a:spcPct val="115000"/>
              </a:lnSpc>
              <a:spcBef>
                <a:spcPts val="0"/>
              </a:spcBef>
              <a:spcAft>
                <a:spcPts val="1200"/>
              </a:spcAft>
              <a:buAutoNum type="arabicPeriod"/>
            </a:pPr>
            <a:r>
              <a:rPr lang="en-US" dirty="0"/>
              <a:t>This stops the agent from wasting time exploring impossible states</a:t>
            </a:r>
            <a:endParaRPr sz="1800" dirty="0">
              <a:solidFill>
                <a:srgbClr val="595959"/>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d4036eccc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d4036eccc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I will first give background on IREE and the RL formulation.</a:t>
            </a:r>
            <a:endParaRPr lang="en-US" b="0" dirty="0">
              <a:effectLst/>
            </a:endParaRPr>
          </a:p>
          <a:p>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Then I will show the motivation: why fixed pipelines do not generalize across models or even across shapes.</a:t>
            </a:r>
            <a:endParaRPr lang="en-US" b="0" dirty="0">
              <a:effectLst/>
            </a:endParaRPr>
          </a:p>
          <a:p>
            <a:pPr rtl="0"/>
            <a:r>
              <a:rPr lang="en-US" sz="1100" b="0" i="0" u="none" strike="noStrike" cap="none" dirty="0">
                <a:solidFill>
                  <a:srgbClr val="000000"/>
                </a:solidFill>
                <a:effectLst/>
                <a:latin typeface="Arial"/>
                <a:ea typeface="Arial"/>
                <a:cs typeface="Arial"/>
                <a:sym typeface="Arial"/>
              </a:rPr>
              <a:t>Next, I will explain how related works fit in the question and answer the question: why this problem is important for multi-level compilers.</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Then I will present BO3, a three-stage framework.</a:t>
            </a:r>
            <a:endParaRPr lang="en-US" b="0" dirty="0">
              <a:effectLst/>
            </a:endParaRPr>
          </a:p>
          <a:p>
            <a:pPr rtl="0"/>
            <a:r>
              <a:rPr lang="en-US" sz="1100" b="0" i="0" u="none" strike="noStrike" cap="none" dirty="0">
                <a:solidFill>
                  <a:srgbClr val="000000"/>
                </a:solidFill>
                <a:effectLst/>
                <a:latin typeface="Arial"/>
                <a:ea typeface="Arial"/>
                <a:cs typeface="Arial"/>
                <a:sym typeface="Arial"/>
              </a:rPr>
              <a:t>Finally, I will discuss the experimental claims, summary, and future work</a:t>
            </a:r>
            <a:endParaRPr lang="en-US" b="0" dirty="0">
              <a:effectLs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d7de403be9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d7de403be9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After stage 2, BO3 learns a good compile sequence for an IR given a knob combination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to evaluate the goodness of the learned policy?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do this, I sample 10 rollout trajectories generated by the policy</a:t>
            </a:r>
          </a:p>
          <a:p>
            <a:pPr marL="0" lvl="0" indent="0" algn="l" rtl="0">
              <a:spcBef>
                <a:spcPts val="0"/>
              </a:spcBef>
              <a:spcAft>
                <a:spcPts val="0"/>
              </a:spcAft>
              <a:buNone/>
            </a:pPr>
            <a:r>
              <a:rPr lang="en-US" dirty="0"/>
              <a:t>Evaluate each trajectory and select the best performing pass sequence.</a:t>
            </a:r>
          </a:p>
          <a:p>
            <a:pPr marL="0" lvl="0" indent="0" algn="l" rtl="0">
              <a:spcBef>
                <a:spcPts val="0"/>
              </a:spcBef>
              <a:spcAft>
                <a:spcPts val="0"/>
              </a:spcAft>
              <a:buNone/>
            </a:pPr>
            <a:r>
              <a:rPr lang="en-US" dirty="0"/>
              <a:t>This sequence is then benchmarked 10 times. In each benchmark trial, the sequence is compiled and run 5 times and record the median latency.</a:t>
            </a:r>
          </a:p>
          <a:p>
            <a:pPr marL="0" lvl="0" indent="0" algn="l" rtl="0">
              <a:spcBef>
                <a:spcPts val="0"/>
              </a:spcBef>
              <a:spcAft>
                <a:spcPts val="0"/>
              </a:spcAft>
              <a:buNone/>
            </a:pPr>
            <a:r>
              <a:rPr lang="en-US" dirty="0"/>
              <a:t>The reported result is taking mean of 10 medians with standard deviation</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benchmark the BO3 framework on single core CPU pinned, and evaluated on 9 workload instances and show the result</a:t>
            </a:r>
          </a:p>
          <a:p>
            <a:r>
              <a:rPr lang="en-US" dirty="0"/>
              <a:t>The first claim is that BO3 outperforms –O3</a:t>
            </a:r>
          </a:p>
          <a:p>
            <a:r>
              <a:rPr lang="en-US" dirty="0"/>
              <a:t>Bar chart represent runtime for each model, lower is better</a:t>
            </a:r>
          </a:p>
          <a:p>
            <a:r>
              <a:rPr lang="en-US" dirty="0"/>
              <a:t>We can see from the bar chart, BO3 outperforms –O3 on every instances</a:t>
            </a:r>
          </a:p>
          <a:p>
            <a:r>
              <a:rPr lang="en-US" dirty="0"/>
              <a:t>The output are compared to ensure correctness are maintained.</a:t>
            </a:r>
          </a:p>
          <a:p>
            <a:r>
              <a:rPr lang="en-US" sz="1100" b="0" i="0" u="none" strike="noStrike" cap="none" dirty="0">
                <a:solidFill>
                  <a:srgbClr val="000000"/>
                </a:solidFill>
                <a:effectLst/>
                <a:latin typeface="Arial"/>
                <a:ea typeface="Arial"/>
                <a:cs typeface="Arial"/>
                <a:sym typeface="Arial"/>
              </a:rPr>
              <a:t>Aggregating the best RL-found result per workload gives a geometric-mean speedup of 5.66×.</a:t>
            </a:r>
            <a:endParaRPr lang="en-US" dirty="0"/>
          </a:p>
        </p:txBody>
      </p:sp>
    </p:spTree>
    <p:extLst>
      <p:ext uri="{BB962C8B-B14F-4D97-AF65-F5344CB8AC3E}">
        <p14:creationId xmlns:p14="http://schemas.microsoft.com/office/powerpoint/2010/main" val="107780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d4036eccc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d4036eccc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Analyze on the result further, I found improvement are workload-dependent.</a:t>
            </a:r>
          </a:p>
          <a:p>
            <a:pPr rtl="0"/>
            <a:r>
              <a:rPr lang="en-US" b="0" dirty="0">
                <a:effectLst/>
              </a:rPr>
              <a:t>Table columns shows O3 latency, top-3 knob configurations selected, latency of the program when applying the knob where no pass ordering happens upstream, latency of random and RL and the relative speedup of random and RL. The last column reports among 10 rollouts, how many times the generated pass sequence outperforms –O3.</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The first pattern is </a:t>
            </a:r>
            <a:r>
              <a:rPr lang="en-US" sz="1100" b="0" i="0" u="none" strike="noStrike" cap="none" dirty="0" err="1">
                <a:solidFill>
                  <a:srgbClr val="000000"/>
                </a:solidFill>
                <a:effectLst/>
                <a:latin typeface="Arial"/>
                <a:ea typeface="Arial"/>
                <a:cs typeface="Arial"/>
                <a:sym typeface="Arial"/>
              </a:rPr>
              <a:t>spdup</a:t>
            </a:r>
            <a:r>
              <a:rPr lang="en-US" sz="1100" b="0" i="0" u="none" strike="noStrike" cap="none" dirty="0">
                <a:solidFill>
                  <a:srgbClr val="000000"/>
                </a:solidFill>
                <a:effectLst/>
                <a:latin typeface="Arial"/>
                <a:ea typeface="Arial"/>
                <a:cs typeface="Arial"/>
                <a:sym typeface="Arial"/>
              </a:rPr>
              <a:t> comes from knob.</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example is ViT-224. </a:t>
            </a:r>
            <a:endParaRPr lang="en-US" b="0" dirty="0">
              <a:effectLst/>
            </a:endParaRPr>
          </a:p>
          <a:p>
            <a:pPr rtl="0"/>
            <a:r>
              <a:rPr lang="en-US" sz="1100" b="0" i="0" u="none" strike="noStrike" cap="none" dirty="0">
                <a:solidFill>
                  <a:srgbClr val="000000"/>
                </a:solidFill>
                <a:effectLst/>
                <a:latin typeface="Arial"/>
                <a:ea typeface="Arial"/>
                <a:cs typeface="Arial"/>
                <a:sym typeface="Arial"/>
              </a:rPr>
              <a:t>Stage I alone brings latency down to around 320 </a:t>
            </a:r>
            <a:r>
              <a:rPr lang="en-US" sz="1100" b="0" i="0" u="none" strike="noStrike" cap="none" dirty="0" err="1">
                <a:solidFill>
                  <a:srgbClr val="000000"/>
                </a:solidFill>
                <a:effectLst/>
                <a:latin typeface="Arial"/>
                <a:ea typeface="Arial"/>
                <a:cs typeface="Arial"/>
                <a:sym typeface="Arial"/>
              </a:rPr>
              <a:t>ms</a:t>
            </a:r>
            <a:r>
              <a:rPr lang="en-US" sz="1100" b="0" i="0" u="none" strike="noStrike" cap="none" dirty="0">
                <a:solidFill>
                  <a:srgbClr val="000000"/>
                </a:solidFill>
                <a:effectLst/>
                <a:latin typeface="Arial"/>
                <a:ea typeface="Arial"/>
                <a:cs typeface="Arial"/>
                <a:sym typeface="Arial"/>
              </a:rPr>
              <a:t>, which is about 4.9× speedup over O3. </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Then Stage II improves it further to 287 </a:t>
            </a:r>
            <a:r>
              <a:rPr lang="en-US" sz="1100" b="0" i="0" u="none" strike="noStrike" cap="none" dirty="0" err="1">
                <a:solidFill>
                  <a:srgbClr val="000000"/>
                </a:solidFill>
                <a:effectLst/>
                <a:latin typeface="Arial"/>
                <a:ea typeface="Arial"/>
                <a:cs typeface="Arial"/>
                <a:sym typeface="Arial"/>
              </a:rPr>
              <a:t>ms.</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The second is </a:t>
            </a:r>
            <a:r>
              <a:rPr lang="en-US" sz="1100" b="0" i="0" u="none" strike="noStrike" cap="none" dirty="0" err="1">
                <a:solidFill>
                  <a:srgbClr val="000000"/>
                </a:solidFill>
                <a:effectLst/>
                <a:latin typeface="Arial"/>
                <a:ea typeface="Arial"/>
                <a:cs typeface="Arial"/>
                <a:sym typeface="Arial"/>
              </a:rPr>
              <a:t>spdup</a:t>
            </a:r>
            <a:r>
              <a:rPr lang="en-US" sz="1100" b="0" i="0" u="none" strike="noStrike" cap="none" dirty="0">
                <a:solidFill>
                  <a:srgbClr val="000000"/>
                </a:solidFill>
                <a:effectLst/>
                <a:latin typeface="Arial"/>
                <a:ea typeface="Arial"/>
                <a:cs typeface="Arial"/>
                <a:sym typeface="Arial"/>
              </a:rPr>
              <a:t> comes from pass sequences</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example is UNet-256. </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best knob barely changes the performance</a:t>
            </a:r>
            <a:endParaRPr lang="en-US" b="0" dirty="0">
              <a:effectLst/>
            </a:endParaRPr>
          </a:p>
          <a:p>
            <a:pPr rtl="0"/>
            <a:r>
              <a:rPr lang="en-US" sz="1100" b="0" i="0" u="none" strike="noStrike" cap="none" dirty="0">
                <a:solidFill>
                  <a:srgbClr val="000000"/>
                </a:solidFill>
                <a:effectLst/>
                <a:latin typeface="Arial"/>
                <a:ea typeface="Arial"/>
                <a:cs typeface="Arial"/>
                <a:sym typeface="Arial"/>
              </a:rPr>
              <a:t>But the RL-found sequence under that same knob reaches about 9.6× speedup.</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From the graph we claim that BO3 consistently outperform O3.</a:t>
            </a:r>
            <a:endParaRPr lang="en-US" b="0" dirty="0">
              <a:effectLst/>
            </a:endParaRPr>
          </a:p>
          <a:p>
            <a:pPr rtl="0"/>
            <a:r>
              <a:rPr lang="en-US" sz="1100" b="0" i="0" u="none" strike="noStrike" cap="none" dirty="0">
                <a:solidFill>
                  <a:srgbClr val="000000"/>
                </a:solidFill>
                <a:effectLst/>
                <a:latin typeface="Arial"/>
                <a:ea typeface="Arial"/>
                <a:cs typeface="Arial"/>
                <a:sym typeface="Arial"/>
              </a:rPr>
              <a:t>And from analysis we can tell that 3-stage design is necessary, because relative contributions from stages are workload-dependent..</a:t>
            </a:r>
            <a:br>
              <a:rPr lang="en-US" dirty="0"/>
            </a:b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4036eccc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4036eccc9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My second claim is that BO3’s gains are not explained by search budget alone.</a:t>
            </a:r>
            <a:br>
              <a:rPr lang="en-US" b="0" dirty="0">
                <a:effectLst/>
              </a:rPr>
            </a:br>
            <a:br>
              <a:rPr lang="en-US" b="0" dirty="0">
                <a:effectLst/>
              </a:rPr>
            </a:br>
            <a:endParaRPr lang="en-US" b="0" dirty="0">
              <a:effectLst/>
            </a:endParaRPr>
          </a:p>
          <a:p>
            <a:pPr rtl="0"/>
            <a:r>
              <a:rPr lang="en-US" sz="1100" b="0" i="0" u="none" strike="noStrike" cap="none" dirty="0">
                <a:solidFill>
                  <a:srgbClr val="000000"/>
                </a:solidFill>
                <a:effectLst/>
                <a:latin typeface="Arial"/>
                <a:cs typeface="Arial"/>
                <a:sym typeface="Arial"/>
              </a:rPr>
              <a:t>Graph shows the comparison of stage 2 policy with beam search. Numbers annotated are the actual runtime.</a:t>
            </a:r>
            <a:endParaRPr lang="en-US" b="0" dirty="0">
              <a:effectLst/>
            </a:endParaRPr>
          </a:p>
          <a:p>
            <a:pPr rtl="0"/>
            <a:r>
              <a:rPr lang="en-US" sz="1100" b="0" i="0" u="none" strike="noStrike" cap="none" dirty="0">
                <a:solidFill>
                  <a:srgbClr val="000000"/>
                </a:solidFill>
                <a:effectLst/>
                <a:latin typeface="Arial"/>
                <a:ea typeface="Arial"/>
                <a:cs typeface="Arial"/>
                <a:sym typeface="Arial"/>
              </a:rPr>
              <a:t>On some short-sequence tasks, beam matches RL. </a:t>
            </a:r>
            <a:endParaRPr lang="en-US" b="0" dirty="0">
              <a:effectLst/>
            </a:endParaRPr>
          </a:p>
          <a:p>
            <a:pPr rtl="0"/>
            <a:r>
              <a:rPr lang="en-US" sz="1100" b="0" i="0" u="none" strike="noStrike" cap="none" dirty="0">
                <a:solidFill>
                  <a:srgbClr val="000000"/>
                </a:solidFill>
                <a:effectLst/>
                <a:latin typeface="Arial"/>
                <a:ea typeface="Arial"/>
                <a:cs typeface="Arial"/>
                <a:sym typeface="Arial"/>
              </a:rPr>
              <a:t>But on ResNet-50, ViT-224, and UNet-640, RL still finds lower-latency </a:t>
            </a:r>
            <a:r>
              <a:rPr lang="en-US" sz="1100" b="0" i="0" u="none" strike="noStrike" cap="none" dirty="0" err="1">
                <a:solidFill>
                  <a:srgbClr val="000000"/>
                </a:solidFill>
                <a:effectLst/>
                <a:latin typeface="Arial"/>
                <a:ea typeface="Arial"/>
                <a:cs typeface="Arial"/>
                <a:sym typeface="Arial"/>
              </a:rPr>
              <a:t>seqeucnes</a:t>
            </a:r>
            <a:r>
              <a:rPr lang="en-US" sz="1100" b="0" i="0" u="none" strike="noStrike" cap="none" dirty="0">
                <a:solidFill>
                  <a:srgbClr val="000000"/>
                </a:solidFill>
                <a:effectLst/>
                <a:latin typeface="Arial"/>
                <a:ea typeface="Arial"/>
                <a:cs typeface="Arial"/>
                <a:sym typeface="Arial"/>
              </a:rPr>
              <a:t>.</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I also ran ablation on UNet640 to isolate which BO3 components matter.</a:t>
            </a:r>
            <a:endParaRPr lang="en-US" b="0" dirty="0">
              <a:effectLst/>
            </a:endParaRPr>
          </a:p>
          <a:p>
            <a:pPr rtl="0"/>
            <a:r>
              <a:rPr lang="en-US" sz="1100" b="0" i="0" u="none" strike="noStrike" cap="none" dirty="0">
                <a:solidFill>
                  <a:srgbClr val="000000"/>
                </a:solidFill>
                <a:effectLst/>
                <a:latin typeface="Arial"/>
                <a:ea typeface="Arial"/>
                <a:cs typeface="Arial"/>
                <a:sym typeface="Arial"/>
              </a:rPr>
              <a:t>If I remove legality masking, the best-found latency still stays at 1708 </a:t>
            </a:r>
            <a:r>
              <a:rPr lang="en-US" sz="1100" b="0" i="0" u="none" strike="noStrike" cap="none" dirty="0" err="1">
                <a:solidFill>
                  <a:srgbClr val="000000"/>
                </a:solidFill>
                <a:effectLst/>
                <a:latin typeface="Arial"/>
                <a:ea typeface="Arial"/>
                <a:cs typeface="Arial"/>
                <a:sym typeface="Arial"/>
              </a:rPr>
              <a:t>ms</a:t>
            </a:r>
            <a:r>
              <a:rPr lang="en-US" sz="1100" b="0" i="0" u="none" strike="noStrike" cap="none" dirty="0">
                <a:solidFill>
                  <a:srgbClr val="000000"/>
                </a:solidFill>
                <a:effectLst/>
                <a:latin typeface="Arial"/>
                <a:ea typeface="Arial"/>
                <a:cs typeface="Arial"/>
                <a:sym typeface="Arial"/>
              </a:rPr>
              <a:t>, but the rollout win rate drops from 100% to 70%. So masking mainly improves reliability.</a:t>
            </a:r>
            <a:endParaRPr lang="en-US" b="0" dirty="0">
              <a:effectLst/>
            </a:endParaRPr>
          </a:p>
          <a:p>
            <a:pPr rtl="0"/>
            <a:r>
              <a:rPr lang="en-US" sz="1100" b="0" i="0" u="none" strike="noStrike" cap="none" dirty="0">
                <a:solidFill>
                  <a:srgbClr val="000000"/>
                </a:solidFill>
                <a:effectLst/>
                <a:latin typeface="Arial"/>
                <a:ea typeface="Arial"/>
                <a:cs typeface="Arial"/>
                <a:sym typeface="Arial"/>
              </a:rPr>
              <a:t>If I remove the graph encoder, the best-found latency degrades to 1876 </a:t>
            </a:r>
            <a:r>
              <a:rPr lang="en-US" sz="1100" b="0" i="0" u="none" strike="noStrike" cap="none" dirty="0" err="1">
                <a:solidFill>
                  <a:srgbClr val="000000"/>
                </a:solidFill>
                <a:effectLst/>
                <a:latin typeface="Arial"/>
                <a:ea typeface="Arial"/>
                <a:cs typeface="Arial"/>
                <a:sym typeface="Arial"/>
              </a:rPr>
              <a:t>ms</a:t>
            </a:r>
            <a:r>
              <a:rPr lang="en-US" sz="1100" b="0" i="0" u="none" strike="noStrike" cap="none" dirty="0">
                <a:solidFill>
                  <a:srgbClr val="000000"/>
                </a:solidFill>
                <a:effectLst/>
                <a:latin typeface="Arial"/>
                <a:ea typeface="Arial"/>
                <a:cs typeface="Arial"/>
                <a:sym typeface="Arial"/>
              </a:rPr>
              <a:t>, and win rate drops to 40%. So graph-structured state is important for solution quality.</a:t>
            </a:r>
            <a:endParaRPr lang="en-US" b="0" dirty="0">
              <a:effectLst/>
            </a:endParaRPr>
          </a:p>
          <a:p>
            <a:pPr rtl="0"/>
            <a:r>
              <a:rPr lang="en-US" sz="1100" b="0" i="0" u="none" strike="noStrike" cap="none" dirty="0">
                <a:solidFill>
                  <a:srgbClr val="000000"/>
                </a:solidFill>
                <a:effectLst/>
                <a:latin typeface="Arial"/>
                <a:ea typeface="Arial"/>
                <a:cs typeface="Arial"/>
                <a:sym typeface="Arial"/>
              </a:rPr>
              <a:t>If I remove both, performance reaches 1879 </a:t>
            </a:r>
            <a:r>
              <a:rPr lang="en-US" sz="1100" b="0" i="0" u="none" strike="noStrike" cap="none" dirty="0" err="1">
                <a:solidFill>
                  <a:srgbClr val="000000"/>
                </a:solidFill>
                <a:effectLst/>
                <a:latin typeface="Arial"/>
                <a:ea typeface="Arial"/>
                <a:cs typeface="Arial"/>
                <a:sym typeface="Arial"/>
              </a:rPr>
              <a:t>ms</a:t>
            </a:r>
            <a:r>
              <a:rPr lang="en-US" sz="1100" b="0" i="0" u="none" strike="noStrike" cap="none" dirty="0">
                <a:solidFill>
                  <a:srgbClr val="000000"/>
                </a:solidFill>
                <a:effectLst/>
                <a:latin typeface="Arial"/>
                <a:ea typeface="Arial"/>
                <a:cs typeface="Arial"/>
                <a:sym typeface="Arial"/>
              </a:rPr>
              <a:t>, which is basically beam-search level.</a:t>
            </a:r>
            <a:endParaRPr lang="en-US" b="0" dirty="0">
              <a:effectLst/>
            </a:endParaRPr>
          </a:p>
          <a:p>
            <a:pPr rtl="0"/>
            <a:endParaRPr lang="en-US" sz="1100" b="0" i="0" u="none" strike="noStrike" cap="none" dirty="0">
              <a:solidFill>
                <a:srgbClr val="000000"/>
              </a:solidFill>
              <a:effectLst/>
              <a:latin typeface="Arial"/>
              <a:ea typeface="Arial"/>
              <a:cs typeface="Arial"/>
              <a:sym typeface="Arial"/>
            </a:endParaRPr>
          </a:p>
          <a:p>
            <a:pPr rtl="0"/>
            <a:r>
              <a:rPr lang="en-US" sz="1100" b="0" i="0" u="none" strike="noStrike" cap="none" dirty="0">
                <a:solidFill>
                  <a:srgbClr val="000000"/>
                </a:solidFill>
                <a:effectLst/>
                <a:latin typeface="Arial"/>
                <a:ea typeface="Arial"/>
                <a:cs typeface="Arial"/>
                <a:sym typeface="Arial"/>
              </a:rPr>
              <a:t>So BO3’s advantage comes from combining legality-aware exploration with a graph representation of compiler structure.</a:t>
            </a:r>
            <a:br>
              <a:rPr lang="en-US" dirty="0"/>
            </a:b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d7de403be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d7de403be9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next claim BO3’s gain should be explain by regime shift, where upstream pass ordering changes what downstream think it is optimizing</a:t>
            </a:r>
          </a:p>
          <a:p>
            <a:pPr marL="0" lvl="0" indent="0" algn="l" rtl="0">
              <a:spcBef>
                <a:spcPts val="0"/>
              </a:spcBef>
              <a:spcAft>
                <a:spcPts val="0"/>
              </a:spcAft>
              <a:buNone/>
            </a:pPr>
            <a:r>
              <a:rPr lang="en-US" dirty="0"/>
              <a:t>I use UNet640 with top-1 knob as case study</a:t>
            </a:r>
          </a:p>
          <a:p>
            <a:pPr marL="0" lvl="0" indent="0" algn="l" rtl="0">
              <a:spcBef>
                <a:spcPts val="0"/>
              </a:spcBef>
              <a:spcAft>
                <a:spcPts val="0"/>
              </a:spcAft>
              <a:buNone/>
            </a:pPr>
            <a:endParaRPr lang="en-US" dirty="0"/>
          </a:p>
          <a:p>
            <a:pPr rtl="0"/>
            <a:r>
              <a:rPr lang="en-US" sz="1100" b="0" i="0" u="none" strike="noStrike" cap="none" dirty="0">
                <a:solidFill>
                  <a:srgbClr val="000000"/>
                </a:solidFill>
                <a:effectLst/>
                <a:latin typeface="Arial"/>
                <a:ea typeface="Arial"/>
                <a:cs typeface="Arial"/>
                <a:sym typeface="Arial"/>
              </a:rPr>
              <a:t>I compare three search outcomes.</a:t>
            </a:r>
            <a:endParaRPr lang="en-US" b="0" dirty="0">
              <a:effectLst/>
            </a:endParaRPr>
          </a:p>
          <a:p>
            <a:pPr rtl="0" fontAlgn="base"/>
            <a:r>
              <a:rPr lang="en-US" sz="1100" b="0" i="0" u="none" strike="noStrike" cap="none" dirty="0">
                <a:solidFill>
                  <a:srgbClr val="000000"/>
                </a:solidFill>
                <a:effectLst/>
                <a:latin typeface="Arial"/>
                <a:ea typeface="Arial"/>
                <a:cs typeface="Arial"/>
                <a:sym typeface="Arial"/>
              </a:rPr>
              <a:t>A random rollout, which found T + EVAL, brings latency down to 14K </a:t>
            </a:r>
            <a:r>
              <a:rPr lang="en-US" sz="1100" b="0" i="0" u="none" strike="noStrike" cap="none" dirty="0" err="1">
                <a:solidFill>
                  <a:srgbClr val="000000"/>
                </a:solidFill>
                <a:effectLst/>
                <a:latin typeface="Arial"/>
                <a:ea typeface="Arial"/>
                <a:cs typeface="Arial"/>
                <a:sym typeface="Arial"/>
              </a:rPr>
              <a:t>ms</a:t>
            </a:r>
            <a:r>
              <a:rPr lang="en-US" sz="1100" b="0" i="0" u="none" strike="noStrike" cap="none" dirty="0">
                <a:solidFill>
                  <a:srgbClr val="000000"/>
                </a:solidFill>
                <a:effectLst/>
                <a:latin typeface="Arial"/>
                <a:ea typeface="Arial"/>
                <a:cs typeface="Arial"/>
                <a:sym typeface="Arial"/>
              </a:rPr>
              <a:t>, by increasing the number of dispatches routed to double tiling.</a:t>
            </a:r>
          </a:p>
          <a:p>
            <a:pPr rtl="0" fontAlgn="base"/>
            <a:r>
              <a:rPr lang="en-US" sz="1100" b="0" i="0" u="none" strike="noStrike" cap="none" dirty="0">
                <a:solidFill>
                  <a:srgbClr val="000000"/>
                </a:solidFill>
                <a:effectLst/>
                <a:latin typeface="Arial"/>
                <a:ea typeface="Arial"/>
                <a:cs typeface="Arial"/>
                <a:sym typeface="Arial"/>
              </a:rPr>
              <a:t>Beam search, found I + </a:t>
            </a:r>
            <a:r>
              <a:rPr lang="en-US" sz="1100" b="0" i="0" u="none" strike="noStrike" cap="none" dirty="0" err="1">
                <a:solidFill>
                  <a:srgbClr val="000000"/>
                </a:solidFill>
                <a:effectLst/>
                <a:latin typeface="Arial"/>
                <a:ea typeface="Arial"/>
                <a:cs typeface="Arial"/>
                <a:sym typeface="Arial"/>
              </a:rPr>
              <a:t>cse</a:t>
            </a:r>
            <a:r>
              <a:rPr lang="en-US" sz="1100" b="0" i="0" u="none" strike="noStrike" cap="none" dirty="0">
                <a:solidFill>
                  <a:srgbClr val="000000"/>
                </a:solidFill>
                <a:effectLst/>
                <a:latin typeface="Arial"/>
                <a:ea typeface="Arial"/>
                <a:cs typeface="Arial"/>
                <a:sym typeface="Arial"/>
              </a:rPr>
              <a:t> + EVAL, applies img2col decompose conv to trans + </a:t>
            </a:r>
            <a:r>
              <a:rPr lang="en-US" sz="1100" b="0" i="0" u="none" strike="noStrike" cap="none" dirty="0" err="1">
                <a:solidFill>
                  <a:srgbClr val="000000"/>
                </a:solidFill>
                <a:effectLst/>
                <a:latin typeface="Arial"/>
                <a:ea typeface="Arial"/>
                <a:cs typeface="Arial"/>
                <a:sym typeface="Arial"/>
              </a:rPr>
              <a:t>matmul</a:t>
            </a:r>
            <a:r>
              <a:rPr lang="en-US" sz="1100" b="0" i="0" u="none" strike="noStrike" cap="none" dirty="0">
                <a:solidFill>
                  <a:srgbClr val="000000"/>
                </a:solidFill>
                <a:effectLst/>
                <a:latin typeface="Arial"/>
                <a:ea typeface="Arial"/>
                <a:cs typeface="Arial"/>
                <a:sym typeface="Arial"/>
              </a:rPr>
              <a:t>, changing both partitioning and composition.</a:t>
            </a:r>
          </a:p>
          <a:p>
            <a:pPr rtl="0" fontAlgn="base"/>
            <a:r>
              <a:rPr lang="en-US" sz="1100" b="0" i="0" u="none" strike="noStrike" cap="none" dirty="0">
                <a:solidFill>
                  <a:srgbClr val="000000"/>
                </a:solidFill>
                <a:effectLst/>
                <a:latin typeface="Arial"/>
                <a:ea typeface="Arial"/>
                <a:cs typeface="Arial"/>
                <a:sym typeface="Arial"/>
              </a:rPr>
              <a:t>BO3 finds canonicalize + CC + I + EVAL, where CC converts layout from NCHW to NHWC before img2col.</a:t>
            </a:r>
          </a:p>
          <a:p>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We can see from the table that beam and BO3 have comparable dispatch counts and broadly similar semantic work.</a:t>
            </a:r>
            <a:endParaRPr lang="en-US" b="0" dirty="0">
              <a:effectLst/>
            </a:endParaRPr>
          </a:p>
          <a:p>
            <a:pPr rtl="0"/>
            <a:r>
              <a:rPr lang="en-US" sz="1100" b="0" i="0" u="none" strike="noStrike" cap="none" dirty="0">
                <a:solidFill>
                  <a:srgbClr val="000000"/>
                </a:solidFill>
                <a:effectLst/>
                <a:latin typeface="Arial"/>
                <a:ea typeface="Arial"/>
                <a:cs typeface="Arial"/>
                <a:sym typeface="Arial"/>
              </a:rPr>
              <a:t>So BO3 is not simply “doing much less work” or “taking a completely different route.”</a:t>
            </a:r>
            <a:endParaRPr lang="en-US" b="0" dirty="0">
              <a:effectLst/>
            </a:endParaRPr>
          </a:p>
          <a:p>
            <a:pPr rtl="0"/>
            <a:r>
              <a:rPr lang="en-US" sz="1100" b="0" i="0" u="none" strike="noStrike" cap="none" dirty="0">
                <a:solidFill>
                  <a:srgbClr val="000000"/>
                </a:solidFill>
                <a:effectLst/>
                <a:latin typeface="Arial"/>
                <a:ea typeface="Arial"/>
                <a:cs typeface="Arial"/>
                <a:sym typeface="Arial"/>
              </a:rPr>
              <a:t>We next investigate on IR diff and hardware counters to attribute the performance gain.</a:t>
            </a:r>
            <a:endParaRPr lang="en-US" b="0" dirty="0">
              <a:effectLst/>
            </a:endParaRPr>
          </a:p>
          <a:p>
            <a:br>
              <a:rPr lang="en-US" dirty="0"/>
            </a:b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d4036eccc9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d4036eccc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IR investigation shows that the main difference is tensor layout</a:t>
            </a:r>
          </a:p>
          <a:p>
            <a:pPr rtl="0"/>
            <a:r>
              <a:rPr lang="en-US" sz="1100" b="0" i="0" u="none" strike="noStrike" cap="none" dirty="0">
                <a:solidFill>
                  <a:srgbClr val="000000"/>
                </a:solidFill>
                <a:effectLst/>
                <a:latin typeface="Arial"/>
                <a:ea typeface="Arial"/>
                <a:cs typeface="Arial"/>
                <a:sym typeface="Arial"/>
              </a:rPr>
              <a:t>Under NCHW, the channel dimension is not innermost, so the backend needs more gathers and less regular access.</a:t>
            </a:r>
            <a:endParaRPr lang="en-US" b="0" dirty="0">
              <a:effectLst/>
            </a:endParaRPr>
          </a:p>
          <a:p>
            <a:pPr rtl="0"/>
            <a:r>
              <a:rPr lang="en-US" sz="1100" b="0" i="0" u="none" strike="noStrike" cap="none" dirty="0">
                <a:solidFill>
                  <a:srgbClr val="000000"/>
                </a:solidFill>
                <a:effectLst/>
                <a:latin typeface="Arial"/>
                <a:ea typeface="Arial"/>
                <a:cs typeface="Arial"/>
                <a:sym typeface="Arial"/>
              </a:rPr>
              <a:t>Under NHWC, channels become innermost, so it makes memory more contiguous, and align better with SIMD lanes.</a:t>
            </a:r>
          </a:p>
          <a:p>
            <a:pPr rtl="0"/>
            <a:endParaRPr lang="en-US" sz="1100" b="0" i="0" u="none" strike="noStrike" cap="none" dirty="0">
              <a:solidFill>
                <a:srgbClr val="000000"/>
              </a:solidFill>
              <a:effectLst/>
              <a:latin typeface="Arial"/>
              <a:ea typeface="Arial"/>
              <a:cs typeface="Arial"/>
              <a:sym typeface="Arial"/>
            </a:endParaRPr>
          </a:p>
          <a:p>
            <a:pPr rtl="0"/>
            <a:r>
              <a:rPr lang="en-US" sz="1100" b="0" i="0" u="none" strike="noStrike" cap="none" dirty="0">
                <a:solidFill>
                  <a:srgbClr val="000000"/>
                </a:solidFill>
                <a:effectLst/>
                <a:latin typeface="Arial"/>
                <a:ea typeface="Arial"/>
                <a:cs typeface="Arial"/>
                <a:sym typeface="Arial"/>
              </a:rPr>
              <a:t>Verified through hardware counters</a:t>
            </a:r>
            <a:endParaRPr lang="en-US" b="0" dirty="0">
              <a:effectLst/>
            </a:endParaRPr>
          </a:p>
          <a:p>
            <a:pPr rtl="0"/>
            <a:r>
              <a:rPr lang="en-US" sz="1100" b="0" i="0" u="none" strike="noStrike" cap="none" dirty="0">
                <a:solidFill>
                  <a:srgbClr val="000000"/>
                </a:solidFill>
                <a:effectLst/>
                <a:latin typeface="Arial"/>
                <a:ea typeface="Arial"/>
                <a:cs typeface="Arial"/>
                <a:sym typeface="Arial"/>
              </a:rPr>
              <a:t>Compared to beam search, BO3 reduces TLB misses by 6×.</a:t>
            </a:r>
            <a:endParaRPr lang="en-US" b="0" dirty="0">
              <a:effectLst/>
            </a:endParaRPr>
          </a:p>
          <a:p>
            <a:pPr rtl="0"/>
            <a:r>
              <a:rPr lang="en-US" sz="1100" b="0" i="0" u="none" strike="noStrike" cap="none" dirty="0">
                <a:solidFill>
                  <a:srgbClr val="000000"/>
                </a:solidFill>
                <a:effectLst/>
                <a:latin typeface="Arial"/>
                <a:ea typeface="Arial"/>
                <a:cs typeface="Arial"/>
                <a:sym typeface="Arial"/>
              </a:rPr>
              <a:t>It increases packed 256-bit SIMD retirement by 27×.</a:t>
            </a:r>
            <a:endParaRPr lang="en-US" b="0" dirty="0">
              <a:effectLst/>
            </a:endParaRPr>
          </a:p>
          <a:p>
            <a:pPr rtl="0"/>
            <a:r>
              <a:rPr lang="en-US" sz="1100" b="0" i="0" u="none" strike="noStrike" cap="none" dirty="0">
                <a:solidFill>
                  <a:srgbClr val="000000"/>
                </a:solidFill>
                <a:effectLst/>
                <a:latin typeface="Arial"/>
                <a:ea typeface="Arial"/>
                <a:cs typeface="Arial"/>
                <a:sym typeface="Arial"/>
              </a:rPr>
              <a:t>It also lowers not-complete events and raises IPC from 1.15 to 1.6.</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Notably, that BO3 retires more total instructions than beam, 156B versus 124B, but still finishes in fewer cycles and lower wall time. </a:t>
            </a:r>
            <a:endParaRPr lang="en-US" b="0" dirty="0">
              <a:effectLst/>
            </a:endParaRPr>
          </a:p>
          <a:p>
            <a:pPr rtl="0"/>
            <a:r>
              <a:rPr lang="en-US" sz="1100" b="0" i="0" u="none" strike="noStrike" cap="none" dirty="0">
                <a:solidFill>
                  <a:srgbClr val="000000"/>
                </a:solidFill>
                <a:effectLst/>
                <a:latin typeface="Arial"/>
                <a:ea typeface="Arial"/>
                <a:cs typeface="Arial"/>
                <a:sym typeface="Arial"/>
              </a:rPr>
              <a:t>That means the extra instructions are cheaper than the stall overhead BO3 avoids.</a:t>
            </a:r>
            <a:br>
              <a:rPr lang="en-US" b="0" dirty="0">
                <a:effectLst/>
              </a:rPr>
            </a:br>
            <a:endParaRPr lang="en-US" b="0" dirty="0">
              <a:effectLst/>
            </a:endParaRPr>
          </a:p>
          <a:p>
            <a:pPr rtl="0"/>
            <a:r>
              <a:rPr lang="en-US" sz="1100" b="0" i="0" u="none" strike="noStrike" cap="none" dirty="0">
                <a:solidFill>
                  <a:srgbClr val="000000"/>
                </a:solidFill>
                <a:effectLst/>
                <a:latin typeface="Arial"/>
                <a:cs typeface="Arial"/>
                <a:sym typeface="Arial"/>
              </a:rPr>
              <a:t>To conclude</a:t>
            </a:r>
            <a:endParaRPr lang="en-US" b="0" dirty="0">
              <a:effectLst/>
            </a:endParaRPr>
          </a:p>
          <a:p>
            <a:pPr rtl="0"/>
            <a:r>
              <a:rPr lang="en-US" sz="1100" b="0" i="0" u="none" strike="noStrike" cap="none" dirty="0">
                <a:solidFill>
                  <a:srgbClr val="000000"/>
                </a:solidFill>
                <a:effectLst/>
                <a:latin typeface="Arial"/>
                <a:ea typeface="Arial"/>
                <a:cs typeface="Arial"/>
                <a:sym typeface="Arial"/>
              </a:rPr>
              <a:t>two sequences can have similar dispatch statistics, but upstream pass ordering exposes to the backend a different memory layout, diverging the performance reached.</a:t>
            </a:r>
            <a:br>
              <a:rPr lang="en-US" dirty="0"/>
            </a:b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d4036eccc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d4036eccc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Lastly, I claim BO3 is robust and practical</a:t>
            </a: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d7de403be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d7de403be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Remove limitations</a:t>
            </a:r>
          </a:p>
          <a:p>
            <a:pPr marL="0" lvl="0" indent="0" algn="l" rtl="0">
              <a:spcBef>
                <a:spcPts val="0"/>
              </a:spcBef>
              <a:spcAft>
                <a:spcPts val="0"/>
              </a:spcAft>
              <a:buNone/>
            </a:pPr>
            <a:r>
              <a:rPr lang="en-US" dirty="0"/>
              <a:t>Future work: changing policy</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7de403be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7de403be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X-axis, y-axis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B56F1EB9-2981-9CA8-5945-98B6C0C0BDC0}"/>
            </a:ext>
          </a:extLst>
        </p:cNvPr>
        <p:cNvGrpSpPr/>
        <p:nvPr/>
      </p:nvGrpSpPr>
      <p:grpSpPr>
        <a:xfrm>
          <a:off x="0" y="0"/>
          <a:ext cx="0" cy="0"/>
          <a:chOff x="0" y="0"/>
          <a:chExt cx="0" cy="0"/>
        </a:xfrm>
      </p:grpSpPr>
      <p:sp>
        <p:nvSpPr>
          <p:cNvPr id="172" name="Google Shape;172;g3d7de403be9_0_56:notes">
            <a:extLst>
              <a:ext uri="{FF2B5EF4-FFF2-40B4-BE49-F238E27FC236}">
                <a16:creationId xmlns:a16="http://schemas.microsoft.com/office/drawing/2014/main" id="{A69705CC-526B-67C3-CC74-BB8436EA7E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7de403be9_0_56:notes">
            <a:extLst>
              <a:ext uri="{FF2B5EF4-FFF2-40B4-BE49-F238E27FC236}">
                <a16:creationId xmlns:a16="http://schemas.microsoft.com/office/drawing/2014/main" id="{234A34AA-05F2-1CD7-8782-A5AAAC9D5A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X-axis, y-axis</a:t>
            </a:r>
            <a:endParaRPr/>
          </a:p>
        </p:txBody>
      </p:sp>
    </p:spTree>
    <p:extLst>
      <p:ext uri="{BB962C8B-B14F-4D97-AF65-F5344CB8AC3E}">
        <p14:creationId xmlns:p14="http://schemas.microsoft.com/office/powerpoint/2010/main" val="125400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thesis targets IREE compiler, which is a multi-level compiler built- on top of MLIR infrastructure</a:t>
            </a:r>
          </a:p>
          <a:p>
            <a:r>
              <a:rPr lang="en-US" dirty="0"/>
              <a:t>IREE has 3 main abstractions</a:t>
            </a:r>
          </a:p>
          <a:p>
            <a:pPr rtl="0"/>
            <a:r>
              <a:rPr lang="en-US" dirty="0"/>
              <a:t>Preprocessing i</a:t>
            </a:r>
            <a:r>
              <a:rPr lang="en-US" sz="1100" b="0" i="0" u="none" strike="noStrike" cap="none" dirty="0">
                <a:solidFill>
                  <a:srgbClr val="000000"/>
                </a:solidFill>
                <a:effectLst/>
                <a:latin typeface="Arial"/>
                <a:ea typeface="Arial"/>
                <a:cs typeface="Arial"/>
                <a:sym typeface="Arial"/>
              </a:rPr>
              <a:t>s where we have the whole IR view, and it is the stage where the thesis target to find pass ordering on.</a:t>
            </a:r>
          </a:p>
          <a:p>
            <a:pPr rtl="0"/>
            <a:r>
              <a:rPr lang="en-US" sz="1100" b="0" i="0" u="none" strike="noStrike" cap="none" dirty="0">
                <a:solidFill>
                  <a:srgbClr val="000000"/>
                </a:solidFill>
                <a:effectLst/>
                <a:latin typeface="Arial"/>
                <a:ea typeface="Arial"/>
                <a:cs typeface="Arial"/>
                <a:sym typeface="Arial"/>
              </a:rPr>
              <a:t>There are 2 ways to represent a computation, one is the named form another is the generic form</a:t>
            </a:r>
          </a:p>
          <a:p>
            <a:pPr lvl="1" rtl="0"/>
            <a:r>
              <a:rPr lang="en-US" sz="1100" b="0" i="0" u="none" strike="noStrike" cap="none" dirty="0">
                <a:solidFill>
                  <a:srgbClr val="000000"/>
                </a:solidFill>
                <a:effectLst/>
                <a:latin typeface="Arial"/>
                <a:ea typeface="Arial"/>
                <a:cs typeface="Arial"/>
                <a:sym typeface="Arial"/>
              </a:rPr>
              <a:t>Named form, like the snapshot, expose explicit operation identity to the compiler. It is easier for later pass to pattern match and optimize on one computation but difficult for fusion and simplification</a:t>
            </a:r>
          </a:p>
          <a:p>
            <a:pPr lvl="1" rtl="0"/>
            <a:r>
              <a:rPr lang="en-US" sz="1100" b="0" i="0" u="none" strike="noStrike" cap="none" dirty="0">
                <a:solidFill>
                  <a:srgbClr val="000000"/>
                </a:solidFill>
                <a:effectLst/>
                <a:latin typeface="Arial"/>
                <a:ea typeface="Arial"/>
                <a:cs typeface="Arial"/>
                <a:sym typeface="Arial"/>
              </a:rPr>
              <a:t>Generic form, beneath the named form, use indexing maps and iterator types to represent a computation. Difficult to recover back to named form, but expose fusion and simplification opportunity for producer, consumer ops.</a:t>
            </a:r>
          </a:p>
          <a:p>
            <a:pPr lvl="1" rtl="0"/>
            <a:r>
              <a:rPr lang="en-US" sz="1100" b="0" i="0" u="none" strike="noStrike" cap="none" dirty="0">
                <a:solidFill>
                  <a:srgbClr val="000000"/>
                </a:solidFill>
                <a:effectLst/>
                <a:latin typeface="Arial"/>
                <a:ea typeface="Arial"/>
                <a:cs typeface="Arial"/>
                <a:sym typeface="Arial"/>
              </a:rPr>
              <a:t>The </a:t>
            </a:r>
            <a:r>
              <a:rPr lang="en-US" sz="1100" b="0" i="0" u="none" strike="noStrike" cap="none" dirty="0" err="1">
                <a:solidFill>
                  <a:srgbClr val="000000"/>
                </a:solidFill>
                <a:effectLst/>
                <a:latin typeface="Arial"/>
                <a:ea typeface="Arial"/>
                <a:cs typeface="Arial"/>
                <a:sym typeface="Arial"/>
              </a:rPr>
              <a:t>trasition</a:t>
            </a:r>
            <a:r>
              <a:rPr lang="en-US" sz="1100" b="0" i="0" u="none" strike="noStrike" cap="none" dirty="0">
                <a:solidFill>
                  <a:srgbClr val="000000"/>
                </a:solidFill>
                <a:effectLst/>
                <a:latin typeface="Arial"/>
                <a:ea typeface="Arial"/>
                <a:cs typeface="Arial"/>
                <a:sym typeface="Arial"/>
              </a:rPr>
              <a:t> from the named form to generic form is by a pass “</a:t>
            </a:r>
            <a:r>
              <a:rPr lang="en-US" sz="1100" b="0" i="0" u="none" strike="noStrike" cap="none" dirty="0" err="1">
                <a:solidFill>
                  <a:srgbClr val="000000"/>
                </a:solidFill>
                <a:effectLst/>
                <a:latin typeface="Arial"/>
                <a:ea typeface="Arial"/>
                <a:cs typeface="Arial"/>
                <a:sym typeface="Arial"/>
              </a:rPr>
              <a:t>linalg</a:t>
            </a:r>
            <a:r>
              <a:rPr lang="en-US" sz="1100" b="0" i="0" u="none" strike="noStrike" cap="none" dirty="0">
                <a:solidFill>
                  <a:srgbClr val="000000"/>
                </a:solidFill>
                <a:effectLst/>
                <a:latin typeface="Arial"/>
                <a:ea typeface="Arial"/>
                <a:cs typeface="Arial"/>
                <a:sym typeface="Arial"/>
              </a:rPr>
              <a:t>-generalize-named-ops”</a:t>
            </a:r>
          </a:p>
          <a:p>
            <a:pPr rtl="0"/>
            <a:endParaRPr lang="en-US" sz="1100" b="0" i="0" u="none" strike="noStrike" cap="none" dirty="0">
              <a:solidFill>
                <a:srgbClr val="000000"/>
              </a:solidFill>
              <a:effectLst/>
              <a:latin typeface="Arial"/>
              <a:ea typeface="Arial"/>
              <a:cs typeface="Arial"/>
              <a:sym typeface="Arial"/>
            </a:endParaRPr>
          </a:p>
          <a:p>
            <a:pPr rtl="0"/>
            <a:r>
              <a:rPr lang="en-US" sz="1100" b="0" i="0" u="none" strike="noStrike" cap="none" dirty="0">
                <a:solidFill>
                  <a:srgbClr val="000000"/>
                </a:solidFill>
                <a:effectLst/>
                <a:latin typeface="Arial"/>
                <a:cs typeface="Arial"/>
                <a:sym typeface="Arial"/>
              </a:rPr>
              <a:t>Dispatch creation is where </a:t>
            </a:r>
            <a:r>
              <a:rPr lang="en-US" sz="1100" b="0" i="0" u="none" strike="noStrike" cap="none" dirty="0">
                <a:solidFill>
                  <a:srgbClr val="000000"/>
                </a:solidFill>
                <a:effectLst/>
                <a:latin typeface="Arial"/>
                <a:ea typeface="Arial"/>
                <a:cs typeface="Arial"/>
                <a:sym typeface="Arial"/>
              </a:rPr>
              <a:t>is the partition boundaries are drawn in the IR, where the dispatches are formed</a:t>
            </a:r>
            <a:endParaRPr lang="en-US" sz="1100" b="0" i="0" u="none" strike="noStrike" cap="none" dirty="0">
              <a:solidFill>
                <a:srgbClr val="000000"/>
              </a:solidFill>
              <a:effectLst/>
              <a:latin typeface="Arial"/>
              <a:cs typeface="Arial"/>
              <a:sym typeface="Arial"/>
            </a:endParaRPr>
          </a:p>
          <a:p>
            <a:pPr rtl="0"/>
            <a:r>
              <a:rPr lang="en-US" sz="1100" b="0" i="0" u="none" strike="noStrike" cap="none" dirty="0">
                <a:solidFill>
                  <a:srgbClr val="000000"/>
                </a:solidFill>
                <a:effectLst/>
                <a:latin typeface="Arial"/>
                <a:ea typeface="Arial"/>
                <a:cs typeface="Arial"/>
                <a:sym typeface="Arial"/>
              </a:rPr>
              <a:t>A dispatch is a self-contained executable region. </a:t>
            </a:r>
            <a:endParaRPr lang="en-US" b="0" dirty="0">
              <a:effectLst/>
            </a:endParaRPr>
          </a:p>
          <a:p>
            <a:pPr rtl="0"/>
            <a:r>
              <a:rPr lang="en-US" sz="1100" b="0" i="0" u="none" strike="noStrike" cap="none" dirty="0">
                <a:solidFill>
                  <a:srgbClr val="000000"/>
                </a:solidFill>
                <a:effectLst/>
                <a:latin typeface="Arial"/>
                <a:ea typeface="Arial"/>
                <a:cs typeface="Arial"/>
                <a:sym typeface="Arial"/>
              </a:rPr>
              <a:t>It is the basic unit that the backend lowers and optimizes.</a:t>
            </a:r>
            <a:endParaRPr lang="en-US" b="0" dirty="0">
              <a:effectLst/>
            </a:endParaRP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a:solidFill>
                  <a:srgbClr val="000000"/>
                </a:solidFill>
                <a:effectLst/>
                <a:latin typeface="Arial"/>
                <a:ea typeface="Arial"/>
                <a:cs typeface="Arial"/>
                <a:sym typeface="Arial"/>
              </a:rPr>
              <a:t>Codegen</a:t>
            </a:r>
            <a:r>
              <a:rPr lang="en-US" sz="1100" b="0" i="0" u="none" strike="noStrike" cap="none" dirty="0">
                <a:solidFill>
                  <a:srgbClr val="000000"/>
                </a:solidFill>
                <a:effectLst/>
                <a:latin typeface="Arial"/>
                <a:ea typeface="Arial"/>
                <a:cs typeface="Arial"/>
                <a:sym typeface="Arial"/>
              </a:rPr>
              <a:t> is the stage where each dispatch code are generated.</a:t>
            </a:r>
            <a:endParaRPr lang="en-US" dirty="0"/>
          </a:p>
          <a:p>
            <a:r>
              <a:rPr lang="en-US" dirty="0"/>
              <a:t>In the code generation stage, there are 2 strategies for tiling</a:t>
            </a:r>
          </a:p>
          <a:p>
            <a:pPr lvl="1" rtl="0"/>
            <a:r>
              <a:rPr lang="en-US" sz="1100" b="0" i="0" u="none" strike="noStrike" cap="none" dirty="0">
                <a:solidFill>
                  <a:srgbClr val="000000"/>
                </a:solidFill>
                <a:effectLst/>
                <a:latin typeface="Arial"/>
                <a:ea typeface="Arial"/>
                <a:cs typeface="Arial"/>
                <a:sym typeface="Arial"/>
              </a:rPr>
              <a:t>The first is double-tiling, which is a general-purpose path. </a:t>
            </a:r>
            <a:endParaRPr lang="en-US" b="0" dirty="0">
              <a:effectLst/>
            </a:endParaRPr>
          </a:p>
          <a:p>
            <a:pPr lvl="1" rtl="0"/>
            <a:r>
              <a:rPr lang="en-US" sz="1100" b="0" i="0" u="none" strike="noStrike" cap="none" dirty="0">
                <a:solidFill>
                  <a:srgbClr val="000000"/>
                </a:solidFill>
                <a:effectLst/>
                <a:latin typeface="Arial"/>
                <a:ea typeface="Arial"/>
                <a:cs typeface="Arial"/>
                <a:sym typeface="Arial"/>
              </a:rPr>
              <a:t>It perform multi-level loop tiling on the original tensor layout, but may need more on-the-fly data movement like shuffles and broadcasts to satisfy SIMD constraints.</a:t>
            </a:r>
            <a:endParaRPr lang="en-US" b="0" dirty="0">
              <a:effectLst/>
            </a:endParaRPr>
          </a:p>
          <a:p>
            <a:pPr lvl="1" rtl="0"/>
            <a:r>
              <a:rPr lang="en-US" sz="1100" b="0" i="0" u="none" strike="noStrike" cap="none" dirty="0">
                <a:solidFill>
                  <a:srgbClr val="000000"/>
                </a:solidFill>
                <a:effectLst/>
                <a:latin typeface="Arial"/>
                <a:ea typeface="Arial"/>
                <a:cs typeface="Arial"/>
                <a:sym typeface="Arial"/>
              </a:rPr>
              <a:t>The second is MMT4D, which is a more specialized path.</a:t>
            </a:r>
          </a:p>
          <a:p>
            <a:pPr lvl="1" rtl="0"/>
            <a:r>
              <a:rPr lang="en-US" sz="1100" b="0" i="0" u="none" strike="noStrike" cap="none" dirty="0">
                <a:solidFill>
                  <a:srgbClr val="000000"/>
                </a:solidFill>
                <a:effectLst/>
                <a:latin typeface="Arial"/>
                <a:ea typeface="Arial"/>
                <a:cs typeface="Arial"/>
                <a:sym typeface="Arial"/>
              </a:rPr>
              <a:t>It repacks tensors into tiled 4D layouts so that data is contiguous already in memory. </a:t>
            </a:r>
          </a:p>
          <a:p>
            <a:pPr lvl="1" rtl="0"/>
            <a:r>
              <a:rPr lang="en-US" sz="1100" b="0" i="0" u="none" strike="noStrike" cap="none" dirty="0">
                <a:solidFill>
                  <a:srgbClr val="000000"/>
                </a:solidFill>
                <a:effectLst/>
                <a:latin typeface="Arial"/>
                <a:ea typeface="Arial"/>
                <a:cs typeface="Arial"/>
                <a:sym typeface="Arial"/>
              </a:rPr>
              <a:t>This can improve SIMD efficiency, but it can also add pack and unpack overhead if those operations are not fused well. </a:t>
            </a:r>
            <a:endParaRPr lang="en-US" b="0" dirty="0">
              <a:effectLst/>
            </a:endParaRPr>
          </a:p>
          <a:p>
            <a:br>
              <a:rPr lang="en-US" b="0" dirty="0">
                <a:effectLst/>
              </a:rPr>
            </a:br>
            <a:br>
              <a:rPr lang="en-US" dirty="0"/>
            </a:br>
            <a:endParaRPr lang="en-US" dirty="0"/>
          </a:p>
          <a:p>
            <a:pPr lvl="1"/>
            <a:endParaRPr lang="en-US" dirty="0"/>
          </a:p>
        </p:txBody>
      </p:sp>
    </p:spTree>
    <p:extLst>
      <p:ext uri="{BB962C8B-B14F-4D97-AF65-F5344CB8AC3E}">
        <p14:creationId xmlns:p14="http://schemas.microsoft.com/office/powerpoint/2010/main" val="2051443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FD4D98DD-0E25-DFE5-9EF1-38E48A2C06D8}"/>
            </a:ext>
          </a:extLst>
        </p:cNvPr>
        <p:cNvGrpSpPr/>
        <p:nvPr/>
      </p:nvGrpSpPr>
      <p:grpSpPr>
        <a:xfrm>
          <a:off x="0" y="0"/>
          <a:ext cx="0" cy="0"/>
          <a:chOff x="0" y="0"/>
          <a:chExt cx="0" cy="0"/>
        </a:xfrm>
      </p:grpSpPr>
      <p:sp>
        <p:nvSpPr>
          <p:cNvPr id="184" name="Google Shape;184;g3d4036eccc9_0_36:notes">
            <a:extLst>
              <a:ext uri="{FF2B5EF4-FFF2-40B4-BE49-F238E27FC236}">
                <a16:creationId xmlns:a16="http://schemas.microsoft.com/office/drawing/2014/main" id="{B027CB23-42E1-01D4-21CA-804C72DE5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4036eccc9_0_36:notes">
            <a:extLst>
              <a:ext uri="{FF2B5EF4-FFF2-40B4-BE49-F238E27FC236}">
                <a16:creationId xmlns:a16="http://schemas.microsoft.com/office/drawing/2014/main" id="{4B6067DE-A8B8-1D25-DF44-9E86433FC1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479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79DD1165-71C6-3A10-7860-AE55E3624D4A}"/>
            </a:ext>
          </a:extLst>
        </p:cNvPr>
        <p:cNvGrpSpPr/>
        <p:nvPr/>
      </p:nvGrpSpPr>
      <p:grpSpPr>
        <a:xfrm>
          <a:off x="0" y="0"/>
          <a:ext cx="0" cy="0"/>
          <a:chOff x="0" y="0"/>
          <a:chExt cx="0" cy="0"/>
        </a:xfrm>
      </p:grpSpPr>
      <p:sp>
        <p:nvSpPr>
          <p:cNvPr id="197" name="Google Shape;197;g3d4036eccc9_0_48:notes">
            <a:extLst>
              <a:ext uri="{FF2B5EF4-FFF2-40B4-BE49-F238E27FC236}">
                <a16:creationId xmlns:a16="http://schemas.microsoft.com/office/drawing/2014/main" id="{38919FA1-8F6A-00EE-15EC-413CCDE8F8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4036eccc9_0_48:notes">
            <a:extLst>
              <a:ext uri="{FF2B5EF4-FFF2-40B4-BE49-F238E27FC236}">
                <a16:creationId xmlns:a16="http://schemas.microsoft.com/office/drawing/2014/main" id="{570136C9-7058-B1AD-AA99-BFEDE961BD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08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2381-78EB-A347-699E-E39C11754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557C3-4738-E3AA-2855-1156D10B10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53761F-B189-8ABC-23BA-CE9A24AD32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6911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03C73-FDCF-647B-40C0-ADB2EF9C5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45856-72AE-81CD-F6DE-0A4780395C6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353CC2-C67C-A54D-B542-73FD810B7C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629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0B851-E2EA-9A26-8DB3-6E03172B3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80279-3952-6122-E266-5A7CC4F6B0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38B5B40-F304-5EE8-963E-3F71D8AEFD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21511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BE8E1F73-19A2-F126-3799-CF36D276D517}"/>
            </a:ext>
          </a:extLst>
        </p:cNvPr>
        <p:cNvGrpSpPr/>
        <p:nvPr/>
      </p:nvGrpSpPr>
      <p:grpSpPr>
        <a:xfrm>
          <a:off x="0" y="0"/>
          <a:ext cx="0" cy="0"/>
          <a:chOff x="0" y="0"/>
          <a:chExt cx="0" cy="0"/>
        </a:xfrm>
      </p:grpSpPr>
      <p:sp>
        <p:nvSpPr>
          <p:cNvPr id="279" name="Google Shape;279;g3d4036eccc9_0_81:notes">
            <a:extLst>
              <a:ext uri="{FF2B5EF4-FFF2-40B4-BE49-F238E27FC236}">
                <a16:creationId xmlns:a16="http://schemas.microsoft.com/office/drawing/2014/main" id="{DA190D15-F078-138E-5489-08BDB022A2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d4036eccc9_0_81:notes">
            <a:extLst>
              <a:ext uri="{FF2B5EF4-FFF2-40B4-BE49-F238E27FC236}">
                <a16:creationId xmlns:a16="http://schemas.microsoft.com/office/drawing/2014/main" id="{B9798E7B-F67E-BA75-7A1E-D34C05C4EA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800" dirty="0">
              <a:solidFill>
                <a:srgbClr val="595959"/>
              </a:solidFill>
            </a:endParaRPr>
          </a:p>
        </p:txBody>
      </p:sp>
    </p:spTree>
    <p:extLst>
      <p:ext uri="{BB962C8B-B14F-4D97-AF65-F5344CB8AC3E}">
        <p14:creationId xmlns:p14="http://schemas.microsoft.com/office/powerpoint/2010/main" val="357245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d7de403be9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d7de403be9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The third motivation is stage-dependent regime shifts.</a:t>
            </a:r>
            <a:endParaRPr dirty="0"/>
          </a:p>
          <a:p>
            <a:pPr marL="0" lvl="0" indent="0" algn="l" rtl="0">
              <a:lnSpc>
                <a:spcPct val="115000"/>
              </a:lnSpc>
              <a:spcBef>
                <a:spcPts val="1200"/>
              </a:spcBef>
              <a:spcAft>
                <a:spcPts val="0"/>
              </a:spcAft>
              <a:buNone/>
            </a:pPr>
            <a:r>
              <a:rPr lang="en" dirty="0"/>
              <a:t>This is a controlled study: same workload, same probe pass, and the same backend knob setting; the only change is where the pass is inserted in the lowering pipeline.</a:t>
            </a:r>
            <a:endParaRPr dirty="0"/>
          </a:p>
          <a:p>
            <a:pPr marL="0" lvl="0" indent="0" algn="l" rtl="0">
              <a:lnSpc>
                <a:spcPct val="115000"/>
              </a:lnSpc>
              <a:spcBef>
                <a:spcPts val="1200"/>
              </a:spcBef>
              <a:spcAft>
                <a:spcPts val="0"/>
              </a:spcAft>
              <a:buNone/>
            </a:pPr>
            <a:r>
              <a:rPr lang="en" dirty="0"/>
              <a:t>Even under this controlled setup, different insertion stages lead to different downstream regimes and different latencies. </a:t>
            </a:r>
            <a:endParaRPr dirty="0"/>
          </a:p>
          <a:p>
            <a:pPr marL="0" lvl="0" indent="0" algn="l" rtl="0">
              <a:lnSpc>
                <a:spcPct val="115000"/>
              </a:lnSpc>
              <a:spcBef>
                <a:spcPts val="1200"/>
              </a:spcBef>
              <a:spcAft>
                <a:spcPts val="0"/>
              </a:spcAft>
              <a:buNone/>
            </a:pPr>
            <a:r>
              <a:rPr lang="en" dirty="0"/>
              <a:t>This means pass profitability is not static and cannot be captured by a simple local ranking of passes.</a:t>
            </a:r>
            <a:endParaRPr dirty="0"/>
          </a:p>
          <a:p>
            <a:pPr marL="0" lvl="0" indent="0" algn="l" rtl="0">
              <a:lnSpc>
                <a:spcPct val="115000"/>
              </a:lnSpc>
              <a:spcBef>
                <a:spcPts val="1200"/>
              </a:spcBef>
              <a:spcAft>
                <a:spcPts val="0"/>
              </a:spcAft>
              <a:buNone/>
            </a:pPr>
            <a:r>
              <a:rPr lang="en" dirty="0"/>
              <a:t>In progressive lowering, the problem is therefore not only which transformation to apply, but also when in the lowering pipeline to apply it.</a:t>
            </a:r>
            <a:endParaRPr dirty="0"/>
          </a:p>
          <a:p>
            <a:pPr marL="0" lvl="0" indent="0" algn="l" rtl="0">
              <a:spcBef>
                <a:spcPts val="1200"/>
              </a:spcBef>
              <a:spcAft>
                <a:spcPts val="0"/>
              </a:spcAft>
              <a:buNone/>
            </a:pPr>
            <a:endParaRPr lang="en-US" dirty="0"/>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Explain the terminologies </a:t>
            </a:r>
          </a:p>
          <a:p>
            <a:pPr marL="0" lvl="0" indent="0" algn="l" rtl="0">
              <a:spcBef>
                <a:spcPts val="1200"/>
              </a:spcBef>
              <a:spcAft>
                <a:spcPts val="0"/>
              </a:spcAft>
              <a:buNone/>
            </a:pPr>
            <a:r>
              <a:rPr lang="en-US" dirty="0"/>
              <a:t>Standard is not good</a:t>
            </a:r>
          </a:p>
          <a:p>
            <a:pPr marL="0" lvl="0" indent="0" algn="l" rtl="0">
              <a:spcBef>
                <a:spcPts val="120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d7de403be9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d7de403be9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Clarify: Is the output the same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Bar graph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Why search strategies are compared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d4036eccc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d4036eccc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E45E9-AEC3-EAB8-579C-815631551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084A7-29BB-8AEB-E641-E6BCAA0BE9E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AF9E373-9CC9-86DE-A0A9-81801E8229FA}"/>
              </a:ext>
            </a:extLst>
          </p:cNvPr>
          <p:cNvSpPr>
            <a:spLocks noGrp="1"/>
          </p:cNvSpPr>
          <p:nvPr>
            <p:ph type="body" idx="1"/>
          </p:nvPr>
        </p:nvSpPr>
        <p:spPr/>
        <p:txBody>
          <a:bodyPr/>
          <a:lstStyle/>
          <a:p>
            <a:r>
              <a:rPr lang="en-US" dirty="0"/>
              <a:t>BO3 uses RL as a solution to the automatic compilation path finding problem.</a:t>
            </a:r>
          </a:p>
          <a:p>
            <a:r>
              <a:rPr lang="en-US" dirty="0"/>
              <a:t>So here I mention the RL terminologies use throughout the presentation</a:t>
            </a:r>
          </a:p>
          <a:p>
            <a:r>
              <a:rPr lang="en-US" dirty="0"/>
              <a:t>An agent is an entity that makes decision to interact with an RL environment.</a:t>
            </a:r>
          </a:p>
          <a:p>
            <a:r>
              <a:rPr lang="en-US" dirty="0"/>
              <a:t>Environment is formed using 4 components:</a:t>
            </a:r>
          </a:p>
          <a:p>
            <a:pPr lvl="1" rtl="0"/>
            <a:r>
              <a:rPr lang="en-US" sz="1100" b="0" i="0" u="none" strike="noStrike" cap="none" dirty="0">
                <a:solidFill>
                  <a:srgbClr val="000000"/>
                </a:solidFill>
                <a:effectLst/>
                <a:latin typeface="Arial"/>
                <a:ea typeface="Arial"/>
                <a:cs typeface="Arial"/>
                <a:sym typeface="Arial"/>
              </a:rPr>
              <a:t>The state is the current compiler IR.</a:t>
            </a:r>
            <a:endParaRPr lang="en-US" b="0" dirty="0">
              <a:effectLst/>
            </a:endParaRPr>
          </a:p>
          <a:p>
            <a:pPr lvl="1" rtl="0"/>
            <a:r>
              <a:rPr lang="en-US" sz="1100" b="0" i="0" u="none" strike="noStrike" cap="none" dirty="0">
                <a:solidFill>
                  <a:srgbClr val="000000"/>
                </a:solidFill>
                <a:effectLst/>
                <a:latin typeface="Arial"/>
                <a:ea typeface="Arial"/>
                <a:cs typeface="Arial"/>
                <a:sym typeface="Arial"/>
              </a:rPr>
              <a:t>The observation is what the agent sees from that IR.</a:t>
            </a:r>
            <a:endParaRPr lang="en-US" b="0" dirty="0">
              <a:effectLst/>
            </a:endParaRPr>
          </a:p>
          <a:p>
            <a:pPr lvl="1" rtl="0"/>
            <a:r>
              <a:rPr lang="en-US" sz="1100" b="0" i="0" u="none" strike="noStrike" cap="none" dirty="0">
                <a:solidFill>
                  <a:srgbClr val="000000"/>
                </a:solidFill>
                <a:effectLst/>
                <a:latin typeface="Arial"/>
                <a:ea typeface="Arial"/>
                <a:cs typeface="Arial"/>
                <a:sym typeface="Arial"/>
              </a:rPr>
              <a:t>The actions are possible decisions that an agent can make for a state</a:t>
            </a:r>
          </a:p>
          <a:p>
            <a:pPr lvl="1" rtl="0"/>
            <a:r>
              <a:rPr lang="en-US" sz="1100" b="0" i="0" u="none" strike="noStrike" cap="none" dirty="0">
                <a:solidFill>
                  <a:srgbClr val="000000"/>
                </a:solidFill>
                <a:effectLst/>
                <a:latin typeface="Arial"/>
                <a:ea typeface="Arial"/>
                <a:cs typeface="Arial"/>
                <a:sym typeface="Arial"/>
              </a:rPr>
              <a:t>The policy is the brain of the agent, the one that is making decisions.</a:t>
            </a:r>
            <a:endParaRPr lang="en-US" b="0" dirty="0">
              <a:effectLst/>
            </a:endParaRPr>
          </a:p>
          <a:p>
            <a:pPr lvl="1" rtl="0"/>
            <a:r>
              <a:rPr lang="en-US" sz="1100" b="0" i="0" u="none" strike="noStrike" cap="none" dirty="0">
                <a:solidFill>
                  <a:srgbClr val="000000"/>
                </a:solidFill>
                <a:effectLst/>
                <a:latin typeface="Arial"/>
                <a:ea typeface="Arial"/>
                <a:cs typeface="Arial"/>
                <a:sym typeface="Arial"/>
              </a:rPr>
              <a:t>The reward is the feedback from the environment, telling the agent how good/bad a decision is.</a:t>
            </a:r>
          </a:p>
          <a:p>
            <a:pPr lvl="1" rtl="0"/>
            <a:endParaRPr lang="en-US" sz="1100" b="0" i="0" u="none" strike="noStrike" cap="none" dirty="0">
              <a:solidFill>
                <a:srgbClr val="000000"/>
              </a:solidFill>
              <a:effectLst/>
              <a:latin typeface="Arial"/>
              <a:cs typeface="Arial"/>
              <a:sym typeface="Arial"/>
            </a:endParaRPr>
          </a:p>
          <a:p>
            <a:pPr lvl="1" rtl="0"/>
            <a:endParaRPr lang="en-US" sz="1100" b="0" i="0" u="none" strike="noStrike" cap="none" dirty="0">
              <a:solidFill>
                <a:srgbClr val="000000"/>
              </a:solidFill>
              <a:effectLst/>
              <a:latin typeface="Arial"/>
              <a:cs typeface="Arial"/>
              <a:sym typeface="Arial"/>
            </a:endParaRPr>
          </a:p>
          <a:p>
            <a:pPr lvl="0" rtl="0"/>
            <a:r>
              <a:rPr lang="en-US" dirty="0"/>
              <a:t>In RL, we call one sequence, from initial state, apply action step by step until TERMINAL, and getting rewards: a trajectory</a:t>
            </a:r>
            <a:br>
              <a:rPr lang="en-US" dirty="0"/>
            </a:br>
            <a:endParaRPr lang="en-US" dirty="0"/>
          </a:p>
        </p:txBody>
      </p:sp>
    </p:spTree>
    <p:extLst>
      <p:ext uri="{BB962C8B-B14F-4D97-AF65-F5344CB8AC3E}">
        <p14:creationId xmlns:p14="http://schemas.microsoft.com/office/powerpoint/2010/main" val="218025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d7de403be9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d7de403be9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figure shows that how much performance are under-explored by –O3.</a:t>
            </a:r>
          </a:p>
          <a:p>
            <a:pPr marL="0" lvl="0" indent="0" algn="l" rtl="0">
              <a:spcBef>
                <a:spcPts val="0"/>
              </a:spcBef>
              <a:spcAft>
                <a:spcPts val="0"/>
              </a:spcAft>
              <a:buNone/>
            </a:pPr>
            <a:r>
              <a:rPr lang="en-US" dirty="0"/>
              <a:t>The x-axis shows models obtained from </a:t>
            </a:r>
            <a:r>
              <a:rPr lang="en-US" dirty="0" err="1"/>
              <a:t>pytorch</a:t>
            </a:r>
            <a:r>
              <a:rPr lang="en-US" dirty="0"/>
              <a:t> and compiled through O3.</a:t>
            </a:r>
          </a:p>
          <a:p>
            <a:pPr marL="0" lvl="0" indent="0" algn="l" rtl="0">
              <a:spcBef>
                <a:spcPts val="0"/>
              </a:spcBef>
              <a:spcAft>
                <a:spcPts val="0"/>
              </a:spcAft>
              <a:buNone/>
            </a:pPr>
            <a:r>
              <a:rPr lang="en-US" dirty="0"/>
              <a:t>Numbers shown are speedup </a:t>
            </a:r>
            <a:r>
              <a:rPr lang="en-US" dirty="0" err="1"/>
              <a:t>comparingcustom</a:t>
            </a:r>
            <a:r>
              <a:rPr lang="en-US" dirty="0"/>
              <a:t> pipeline found by </a:t>
            </a:r>
            <a:r>
              <a:rPr lang="en-US" dirty="0" err="1"/>
              <a:t>bruteforcing</a:t>
            </a:r>
            <a:r>
              <a:rPr lang="en-US" dirty="0"/>
              <a:t> and by against -O3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From the figure, we show that</a:t>
            </a:r>
          </a:p>
          <a:p>
            <a:pPr marL="0" lvl="0" indent="0" algn="l" rtl="0">
              <a:spcBef>
                <a:spcPts val="0"/>
              </a:spcBef>
              <a:spcAft>
                <a:spcPts val="0"/>
              </a:spcAft>
              <a:buNone/>
            </a:pPr>
            <a:r>
              <a:rPr lang="en-US" dirty="0"/>
              <a:t>The speedup ranges from 1.3 to near 20 times, meaning O3 is designed good for some models, but significantly suboptimal for others.</a:t>
            </a:r>
          </a:p>
          <a:p>
            <a:pPr marL="0" lvl="0" indent="0" algn="l" rtl="0">
              <a:spcBef>
                <a:spcPts val="0"/>
              </a:spcBef>
              <a:spcAft>
                <a:spcPts val="0"/>
              </a:spcAft>
              <a:buNone/>
            </a:pPr>
            <a:endParaRPr lang="en-US" dirty="0"/>
          </a:p>
          <a:p>
            <a:pPr rtl="0"/>
            <a:r>
              <a:rPr lang="en-US" dirty="0"/>
              <a:t>A natural question here will be: </a:t>
            </a:r>
            <a:r>
              <a:rPr lang="en-US" sz="1100" b="0" i="0" u="none" strike="noStrike" cap="none" dirty="0">
                <a:solidFill>
                  <a:srgbClr val="000000"/>
                </a:solidFill>
                <a:effectLst/>
                <a:latin typeface="Arial"/>
                <a:ea typeface="Arial"/>
                <a:cs typeface="Arial"/>
                <a:sym typeface="Arial"/>
              </a:rPr>
              <a:t>whether one better fixed pipeline can replace -O3 for everyone?</a:t>
            </a:r>
            <a:br>
              <a:rPr lang="en-US" dirty="0"/>
            </a:b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7de403be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d7de403be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dirty="0"/>
              <a:t>This slide shows the answer is No</a:t>
            </a:r>
          </a:p>
          <a:p>
            <a:pPr rtl="0"/>
            <a:r>
              <a:rPr lang="en-US" dirty="0"/>
              <a:t>A pipeline that is optimal for one model can be suboptimal for another</a:t>
            </a:r>
          </a:p>
          <a:p>
            <a:pPr rtl="0"/>
            <a:endParaRPr lang="en-US" dirty="0"/>
          </a:p>
          <a:p>
            <a:pPr rtl="0"/>
            <a:r>
              <a:rPr lang="en-US" dirty="0"/>
              <a:t>In the figure, x-axis is the models and y-axis is the custom pipeline</a:t>
            </a:r>
          </a:p>
          <a:p>
            <a:pPr rtl="0"/>
            <a:r>
              <a:rPr lang="en-US" dirty="0"/>
              <a:t>2 elements in each cell, where the numbers represent speedup against –O3 and rank of custom pipeline applied per model</a:t>
            </a:r>
          </a:p>
          <a:p>
            <a:pPr rtl="0"/>
            <a:endParaRPr lang="en-US" dirty="0"/>
          </a:p>
          <a:p>
            <a:pPr rtl="0"/>
            <a:r>
              <a:rPr lang="en-US" dirty="0"/>
              <a:t>To show pipelines optimized for one model transfer poorly on another, we look at mobilenetV2 first</a:t>
            </a:r>
          </a:p>
          <a:p>
            <a:pPr lvl="1" rtl="0"/>
            <a:r>
              <a:rPr lang="en-US" dirty="0"/>
              <a:t>MBV2’s best pipeline drops to near-baseline, having similar performance as –O3 on deeplabv3</a:t>
            </a:r>
          </a:p>
          <a:p>
            <a:pPr lvl="1" rtl="0"/>
            <a:r>
              <a:rPr lang="en-US" dirty="0"/>
              <a:t>Applying different pipeline on deeplabv3 yields 3x speedup.</a:t>
            </a:r>
          </a:p>
          <a:p>
            <a:pPr lvl="1" rtl="0"/>
            <a:r>
              <a:rPr lang="en-US" dirty="0"/>
              <a:t>But applying the pipeline that is best for deeplabv3 yields 8x slowdown compared to the best pipeline for yolov5</a:t>
            </a:r>
          </a:p>
          <a:p>
            <a:pPr lvl="1" rtl="0"/>
            <a:endParaRPr lang="en-US" dirty="0"/>
          </a:p>
          <a:p>
            <a:pPr lvl="0" rtl="0"/>
            <a:r>
              <a:rPr lang="en-US" sz="1100" b="0" i="0" u="none" strike="noStrike" cap="none" dirty="0">
                <a:solidFill>
                  <a:srgbClr val="000000"/>
                </a:solidFill>
                <a:effectLst/>
                <a:latin typeface="Arial"/>
                <a:ea typeface="Arial"/>
                <a:cs typeface="Arial"/>
                <a:sym typeface="Arial"/>
              </a:rPr>
              <a:t>This convey a message that pass ordering depends on workload structure.</a:t>
            </a:r>
            <a:endParaRPr lang="en-US" dirty="0"/>
          </a:p>
          <a:p>
            <a:pPr rt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d7de403be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d7de403be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dirty="0"/>
              <a:t>This slide shows the we need custom pipeline even for different shapes.</a:t>
            </a:r>
          </a:p>
          <a:p>
            <a:pPr rtl="0"/>
            <a:r>
              <a:rPr lang="en-US" dirty="0"/>
              <a:t>A pipeline that is optimal for one model shape can be suboptimal for another</a:t>
            </a:r>
          </a:p>
          <a:p>
            <a:pPr rtl="0"/>
            <a:endParaRPr lang="en-US" dirty="0"/>
          </a:p>
          <a:p>
            <a:pPr rtl="0"/>
            <a:r>
              <a:rPr lang="en-US" dirty="0"/>
              <a:t>In the figure, x-axis is the shapes of the model and y-axis is the latency normalized to the best latency for that shape. 1.0 means it is the fastest, numbers smaller than 1 is the slow down.</a:t>
            </a:r>
          </a:p>
          <a:p>
            <a:pPr marL="0" lvl="0" indent="0" algn="l" rtl="0">
              <a:spcBef>
                <a:spcPts val="0"/>
              </a:spcBef>
              <a:spcAft>
                <a:spcPts val="0"/>
              </a:spcAft>
              <a:buNone/>
            </a:pPr>
            <a:endParaRPr lang="en-US" dirty="0"/>
          </a:p>
          <a:p>
            <a:pPr lvl="0"/>
            <a:r>
              <a:rPr lang="en-US" dirty="0"/>
              <a:t>We see that UNet384 incurs </a:t>
            </a:r>
            <a:r>
              <a:rPr lang="en-US" sz="1600" dirty="0"/>
              <a:t>~25% degradation when using pipeline found best for </a:t>
            </a:r>
            <a:r>
              <a:rPr lang="en-US" sz="1600" dirty="0" err="1"/>
              <a:t>UNet</a:t>
            </a:r>
            <a:r>
              <a:rPr lang="en-US" sz="1600" dirty="0"/>
              <a:t> 256.</a:t>
            </a:r>
          </a:p>
          <a:p>
            <a:pPr lvl="0"/>
            <a:r>
              <a:rPr lang="en-US" sz="1600" dirty="0"/>
              <a:t>Vit224 applying the pipeline best for shape 224 loses 10~15% performance on other shapes</a:t>
            </a:r>
            <a:r>
              <a:rPr lang="en-US" sz="1800" dirty="0"/>
              <a:t>.</a:t>
            </a:r>
          </a:p>
          <a:p>
            <a:pPr lvl="0"/>
            <a:endParaRPr lang="en-US" sz="1800" dirty="0"/>
          </a:p>
          <a:p>
            <a:pPr lvl="0"/>
            <a:r>
              <a:rPr lang="en-US" sz="1800" b="0" i="0" u="none" strike="noStrike" cap="none" dirty="0">
                <a:solidFill>
                  <a:srgbClr val="000000"/>
                </a:solidFill>
                <a:effectLst/>
                <a:latin typeface="Arial"/>
                <a:ea typeface="Arial"/>
                <a:cs typeface="Arial"/>
                <a:sym typeface="Arial"/>
              </a:rPr>
              <a:t>This convey a message that pass ordering depends not only on workload structure but also on shapes</a:t>
            </a:r>
            <a:endParaRPr lang="en-US" sz="1800"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7de403be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d7de403be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openings</a:t>
            </a:r>
            <a:endParaRPr dirty="0"/>
          </a:p>
          <a:p>
            <a:pPr marL="0" lvl="0" indent="0" algn="l" rtl="0">
              <a:spcBef>
                <a:spcPts val="0"/>
              </a:spcBef>
              <a:spcAft>
                <a:spcPts val="0"/>
              </a:spcAft>
              <a:buNone/>
            </a:pPr>
            <a:r>
              <a:rPr lang="en" dirty="0"/>
              <a:t>The empirical study shows that pipeline combinations in IREE is arch-sensitive and shape-</a:t>
            </a:r>
            <a:r>
              <a:rPr lang="en" dirty="0" err="1"/>
              <a:t>senstive</a:t>
            </a:r>
            <a:r>
              <a:rPr lang="en" dirty="0"/>
              <a:t>, </a:t>
            </a:r>
            <a:endParaRPr dirty="0"/>
          </a:p>
          <a:p>
            <a:pPr marL="0" lvl="0" indent="0" algn="l" rtl="0">
              <a:spcBef>
                <a:spcPts val="0"/>
              </a:spcBef>
              <a:spcAft>
                <a:spcPts val="0"/>
              </a:spcAft>
              <a:buNone/>
            </a:pPr>
            <a:r>
              <a:rPr lang="en" dirty="0"/>
              <a:t>This raises a question: can the existing automation approach close this gap?</a:t>
            </a:r>
            <a:endParaRPr dirty="0"/>
          </a:p>
          <a:p>
            <a:pPr marL="0" lvl="0" indent="0" algn="l" rtl="0">
              <a:spcBef>
                <a:spcPts val="0"/>
              </a:spcBef>
              <a:spcAft>
                <a:spcPts val="0"/>
              </a:spcAft>
              <a:buNone/>
            </a:pPr>
            <a:r>
              <a:rPr lang="en" dirty="0"/>
              <a:t>We therefore survey prior works and find what remains unaddressed in the progressive lowering settings.</a:t>
            </a:r>
            <a:endParaRPr lang="en"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endParaRPr lang="e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These four papers show progress in compiler optimization, but they address different issues. </a:t>
            </a:r>
          </a:p>
          <a:p>
            <a:pPr marL="0" lvl="0" indent="0" algn="l" rtl="0">
              <a:spcBef>
                <a:spcPts val="0"/>
              </a:spcBef>
              <a:spcAft>
                <a:spcPts val="0"/>
              </a:spcAft>
              <a:buNone/>
            </a:pPr>
            <a:r>
              <a:rPr lang="en-US" dirty="0"/>
              <a:t>existing </a:t>
            </a:r>
            <a:r>
              <a:rPr lang="en-US" dirty="0" err="1"/>
              <a:t>autotuners</a:t>
            </a:r>
            <a:r>
              <a:rPr lang="en-US" dirty="0"/>
              <a:t> mainly search over schedules, parameters, or rewrites within a given optimization space, </a:t>
            </a:r>
          </a:p>
          <a:p>
            <a:pPr marL="0" lvl="0" indent="0" algn="l" rtl="0">
              <a:spcBef>
                <a:spcPts val="0"/>
              </a:spcBef>
              <a:spcAft>
                <a:spcPts val="0"/>
              </a:spcAft>
              <a:buNone/>
            </a:pPr>
            <a:r>
              <a:rPr lang="en-US" dirty="0"/>
              <a:t>While existing learned compiler systems mainly treat pass ordering as a black box. </a:t>
            </a:r>
          </a:p>
          <a:p>
            <a:pPr marL="0" lvl="0" indent="0" algn="l" rtl="0">
              <a:spcBef>
                <a:spcPts val="0"/>
              </a:spcBef>
              <a:spcAft>
                <a:spcPts val="0"/>
              </a:spcAft>
              <a:buNone/>
            </a:pPr>
            <a:r>
              <a:rPr lang="en-US" dirty="0"/>
              <a:t>We look at them one by one</a:t>
            </a:r>
          </a:p>
          <a:p>
            <a:pPr marL="0" lvl="0" indent="0" algn="l" rtl="0">
              <a:spcBef>
                <a:spcPts val="0"/>
              </a:spcBef>
              <a:spcAft>
                <a:spcPts val="0"/>
              </a:spcAft>
              <a:buNone/>
            </a:pPr>
            <a:endParaRPr lang="en-US" b="0" dirty="0">
              <a:effectLst/>
            </a:endParaRPr>
          </a:p>
          <a:p>
            <a:pPr rtl="0"/>
            <a:r>
              <a:rPr lang="en-US" sz="1100" b="0" i="0" u="none" strike="noStrike" cap="none" dirty="0" err="1">
                <a:solidFill>
                  <a:srgbClr val="000000"/>
                </a:solidFill>
                <a:effectLst/>
                <a:latin typeface="Arial"/>
                <a:ea typeface="Arial"/>
                <a:cs typeface="Arial"/>
                <a:sym typeface="Arial"/>
              </a:rPr>
              <a:t>AutoPhase</a:t>
            </a:r>
            <a:r>
              <a:rPr lang="en-US" sz="1100" b="0" i="0" u="none" strike="noStrike" cap="none" dirty="0">
                <a:solidFill>
                  <a:srgbClr val="000000"/>
                </a:solidFill>
                <a:effectLst/>
                <a:latin typeface="Arial"/>
                <a:ea typeface="Arial"/>
                <a:cs typeface="Arial"/>
                <a:sym typeface="Arial"/>
              </a:rPr>
              <a:t> (2019) focuses on finding the order of optimization passes in LLVM for high-level synthesis </a:t>
            </a:r>
            <a:r>
              <a:rPr lang="en-US" sz="1100" b="0" i="0" u="none" strike="noStrike" cap="none" dirty="0" err="1">
                <a:solidFill>
                  <a:srgbClr val="000000"/>
                </a:solidFill>
                <a:effectLst/>
                <a:latin typeface="Arial"/>
                <a:ea typeface="Arial"/>
                <a:cs typeface="Arial"/>
                <a:sym typeface="Arial"/>
              </a:rPr>
              <a:t>applicationss</a:t>
            </a:r>
            <a:r>
              <a:rPr lang="en-US" sz="1100" b="0" i="0" u="none" strike="noStrike" cap="none" dirty="0">
                <a:solidFill>
                  <a:srgbClr val="000000"/>
                </a:solidFill>
                <a:effectLst/>
                <a:latin typeface="Arial"/>
                <a:ea typeface="Arial"/>
                <a:cs typeface="Arial"/>
                <a:sym typeface="Arial"/>
              </a:rPr>
              <a:t>. It uses reinforcement learning (RL) to find the best sequence of passes. The paper shows 28% better than the LLVM -O3, but it different because it targets pass ordering in LLVM for FPGA, does not cover multi-level compilers.</a:t>
            </a:r>
            <a:br>
              <a:rPr lang="en-US" b="0" dirty="0">
                <a:effectLst/>
              </a:rPr>
            </a:br>
            <a:endParaRPr lang="en-US" b="0" dirty="0">
              <a:effectLst/>
            </a:endParaRPr>
          </a:p>
          <a:p>
            <a:pPr rtl="0"/>
            <a:r>
              <a:rPr lang="en-US" sz="1100" b="0" i="0" u="none" strike="noStrike" cap="none" dirty="0" err="1">
                <a:solidFill>
                  <a:srgbClr val="000000"/>
                </a:solidFill>
                <a:effectLst/>
                <a:latin typeface="Arial"/>
                <a:ea typeface="Arial"/>
                <a:cs typeface="Arial"/>
                <a:sym typeface="Arial"/>
              </a:rPr>
              <a:t>Ansor</a:t>
            </a:r>
            <a:r>
              <a:rPr lang="en-US" sz="1100" b="0" i="0" u="none" strike="noStrike" cap="none" dirty="0">
                <a:solidFill>
                  <a:srgbClr val="000000"/>
                </a:solidFill>
                <a:effectLst/>
                <a:latin typeface="Arial"/>
                <a:ea typeface="Arial"/>
                <a:cs typeface="Arial"/>
                <a:sym typeface="Arial"/>
              </a:rPr>
              <a:t> (2020) targets a different area: autotuning deep learning programs. Instead of ordering compiler passes, it searches for the best schedules on CPUs and GPUs. It uses a learned cost model and evolutionary search to find high-performance parameter settings. This setting does not fit our problem because it tunes parameter on a fixed representation, but we are targeting multi-level compiler and the representation evolves with different passes.</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MLGO (2021) demonstrate heuristic can be replaced by a learned model. It replace LLVM </a:t>
            </a:r>
            <a:r>
              <a:rPr lang="en-US" sz="1100" b="0" i="0" u="none" strike="noStrike" cap="none" dirty="0" err="1">
                <a:solidFill>
                  <a:srgbClr val="000000"/>
                </a:solidFill>
                <a:effectLst/>
                <a:latin typeface="Arial"/>
                <a:ea typeface="Arial"/>
                <a:cs typeface="Arial"/>
                <a:sym typeface="Arial"/>
              </a:rPr>
              <a:t>inlineing</a:t>
            </a:r>
            <a:r>
              <a:rPr lang="en-US" sz="1100" b="0" i="0" u="none" strike="noStrike" cap="none" dirty="0">
                <a:solidFill>
                  <a:srgbClr val="000000"/>
                </a:solidFill>
                <a:effectLst/>
                <a:latin typeface="Arial"/>
                <a:ea typeface="Arial"/>
                <a:cs typeface="Arial"/>
                <a:sym typeface="Arial"/>
              </a:rPr>
              <a:t> heuristic with RL and ES and compared to -Oz flag in the compiler. It reduced code size by up to 7% compared to the -Oz setting. This the work focus on size-optimization, and target replacing heuristic decision rather than pass ordering in the pipeline</a:t>
            </a:r>
            <a:br>
              <a:rPr lang="en-US" b="0" dirty="0">
                <a:effectLst/>
              </a:rPr>
            </a:br>
            <a:endParaRPr lang="en-US" b="0" dirty="0">
              <a:effectLst/>
            </a:endParaRPr>
          </a:p>
          <a:p>
            <a:pPr rtl="0"/>
            <a:r>
              <a:rPr lang="en-US" sz="1100" b="0" i="0" u="none" strike="noStrike" cap="none" dirty="0">
                <a:solidFill>
                  <a:srgbClr val="000000"/>
                </a:solidFill>
                <a:effectLst/>
                <a:latin typeface="Arial"/>
                <a:ea typeface="Arial"/>
                <a:cs typeface="Arial"/>
                <a:sym typeface="Arial"/>
              </a:rPr>
              <a:t>MLIR RL (2024) is the most relevant for projects using the MLIR framework. It contributes a training environment for RL models to optimize loops in MLIR </a:t>
            </a:r>
            <a:r>
              <a:rPr lang="en-US" sz="1100" b="0" i="0" u="none" strike="noStrike" cap="none" dirty="0" err="1">
                <a:solidFill>
                  <a:srgbClr val="000000"/>
                </a:solidFill>
                <a:effectLst/>
                <a:latin typeface="Arial"/>
                <a:ea typeface="Arial"/>
                <a:cs typeface="Arial"/>
                <a:sym typeface="Arial"/>
              </a:rPr>
              <a:t>linalg</a:t>
            </a:r>
            <a:r>
              <a:rPr lang="en-US" sz="1100" b="0" i="0" u="none" strike="noStrike" cap="none" dirty="0">
                <a:solidFill>
                  <a:srgbClr val="000000"/>
                </a:solidFill>
                <a:effectLst/>
                <a:latin typeface="Arial"/>
                <a:ea typeface="Arial"/>
                <a:cs typeface="Arial"/>
                <a:sym typeface="Arial"/>
              </a:rPr>
              <a:t> dialect. The paper focuses on providing a reusable MLIR environment, but treat pass ordering in MLIR as a black box optimization.</a:t>
            </a:r>
            <a:br>
              <a:rPr lang="en-US"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What remains unanswered is why pass-ordering is important in MLIR setting? And what should a solution look like for the problem?</a:t>
            </a:r>
          </a:p>
          <a:p>
            <a:pPr marL="0" lvl="0" indent="0" algn="l" rtl="0">
              <a:spcBef>
                <a:spcPts val="0"/>
              </a:spcBef>
              <a:spcAft>
                <a:spcPts val="0"/>
              </a:spcAft>
              <a:buNone/>
            </a:pPr>
            <a:r>
              <a:rPr lang="en-US" dirty="0"/>
              <a:t>I therefore study this systematically, investigate how upstream pass reordering affect downstream behavior, such as dispatch formation, backend routing, and the downstream optimization space itself.</a:t>
            </a:r>
          </a:p>
          <a:p>
            <a:endParaRPr lang="en-US" dirty="0"/>
          </a:p>
        </p:txBody>
      </p:sp>
    </p:spTree>
    <p:extLst>
      <p:ext uri="{BB962C8B-B14F-4D97-AF65-F5344CB8AC3E}">
        <p14:creationId xmlns:p14="http://schemas.microsoft.com/office/powerpoint/2010/main" val="398702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90312" y="1087136"/>
            <a:ext cx="7763400" cy="8637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chemeClr val="dk1"/>
              </a:buClr>
              <a:buSzPts val="4500"/>
              <a:buFont typeface="Lato Black"/>
              <a:buNone/>
              <a:defRPr sz="4500" b="0" i="0" u="none" strike="noStrike" cap="none">
                <a:solidFill>
                  <a:srgbClr val="000000"/>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143000" y="2024798"/>
            <a:ext cx="6858000" cy="413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atin typeface="Lato"/>
                <a:ea typeface="Lato"/>
                <a:cs typeface="Lato"/>
                <a:sym typeface="Lato"/>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 name="Google Shape;17;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2"/>
          <p:cNvSpPr txBox="1">
            <a:spLocks noGrp="1"/>
          </p:cNvSpPr>
          <p:nvPr>
            <p:ph type="body" idx="2"/>
          </p:nvPr>
        </p:nvSpPr>
        <p:spPr>
          <a:xfrm>
            <a:off x="2521148" y="2556446"/>
            <a:ext cx="41016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100"/>
              <a:buNone/>
              <a:defRPr sz="1100">
                <a:latin typeface="Times New Roman"/>
                <a:ea typeface="Times New Roman"/>
                <a:cs typeface="Times New Roman"/>
                <a:sym typeface="Times New Roman"/>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12"/>
          <p:cNvSpPr txBox="1">
            <a:spLocks noGrp="1"/>
          </p:cNvSpPr>
          <p:nvPr>
            <p:ph type="ctrTitle"/>
          </p:nvPr>
        </p:nvSpPr>
        <p:spPr>
          <a:xfrm>
            <a:off x="690312" y="1087136"/>
            <a:ext cx="7763400" cy="8637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chemeClr val="dk1"/>
              </a:buClr>
              <a:buSzPts val="4500"/>
              <a:buFont typeface="Lato Black"/>
              <a:buNone/>
              <a:defRPr sz="4500" b="0" i="0" u="none" strike="noStrike" cap="none">
                <a:solidFill>
                  <a:srgbClr val="000000"/>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1" name="Google Shape;91;p12"/>
          <p:cNvSpPr txBox="1">
            <a:spLocks noGrp="1"/>
          </p:cNvSpPr>
          <p:nvPr>
            <p:ph type="subTitle" idx="1"/>
          </p:nvPr>
        </p:nvSpPr>
        <p:spPr>
          <a:xfrm>
            <a:off x="1143000" y="2024798"/>
            <a:ext cx="6858000" cy="413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atin typeface="Lato"/>
                <a:ea typeface="Lato"/>
                <a:cs typeface="Lato"/>
                <a:sym typeface="Lato"/>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txBox="1">
            <a:spLocks noGrp="1"/>
          </p:cNvSpPr>
          <p:nvPr>
            <p:ph type="body" idx="2"/>
          </p:nvPr>
        </p:nvSpPr>
        <p:spPr>
          <a:xfrm>
            <a:off x="2521148" y="2556446"/>
            <a:ext cx="41016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100"/>
              <a:buNone/>
              <a:defRPr sz="1100">
                <a:latin typeface="Times New Roman"/>
                <a:ea typeface="Times New Roman"/>
                <a:cs typeface="Times New Roman"/>
                <a:sym typeface="Times New Roman"/>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Times New Roman"/>
              <a:buChar char="●"/>
              <a:defRPr sz="45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Font typeface="Times New Roman"/>
              <a:buNone/>
              <a:defRPr sz="1800">
                <a:latin typeface="Times New Roman"/>
                <a:ea typeface="Times New Roman"/>
                <a:cs typeface="Times New Roman"/>
                <a:sym typeface="Times New Roman"/>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9" name="Google Shape;9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ted 1">
  <p:cSld name="Generated 1">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690350" y="51525"/>
            <a:ext cx="5763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800"/>
              <a:buFont typeface="Times New Roman"/>
              <a:buChar char="●"/>
              <a:defRPr sz="1800" b="1">
                <a:latin typeface="Times New Roman"/>
                <a:ea typeface="Times New Roman"/>
                <a:cs typeface="Times New Roman"/>
                <a:sym typeface="Times New Roman"/>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6" name="Google Shape;106;p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30200">
              <a:spcBef>
                <a:spcPts val="800"/>
              </a:spcBef>
              <a:spcAft>
                <a:spcPts val="0"/>
              </a:spcAft>
              <a:buSzPts val="1600"/>
              <a:buFont typeface="Times New Roman"/>
              <a:buChar char="•"/>
              <a:defRPr sz="1600">
                <a:latin typeface="Times New Roman"/>
                <a:ea typeface="Times New Roman"/>
                <a:cs typeface="Times New Roman"/>
                <a:sym typeface="Times New Roman"/>
              </a:defRPr>
            </a:lvl1pPr>
            <a:lvl2pPr marL="914400" lvl="1" indent="-317500">
              <a:spcBef>
                <a:spcPts val="400"/>
              </a:spcBef>
              <a:spcAft>
                <a:spcPts val="0"/>
              </a:spcAft>
              <a:buSzPts val="1400"/>
              <a:buFont typeface="Times New Roman"/>
              <a:buChar char="•"/>
              <a:defRPr sz="1400">
                <a:latin typeface="Times New Roman"/>
                <a:ea typeface="Times New Roman"/>
                <a:cs typeface="Times New Roman"/>
                <a:sym typeface="Times New Roman"/>
              </a:defRPr>
            </a:lvl2pPr>
            <a:lvl3pPr marL="1371600" lvl="2" indent="-304800">
              <a:spcBef>
                <a:spcPts val="400"/>
              </a:spcBef>
              <a:spcAft>
                <a:spcPts val="0"/>
              </a:spcAft>
              <a:buSzPts val="1200"/>
              <a:buFont typeface="Times New Roman"/>
              <a:buChar char="•"/>
              <a:defRPr sz="1200">
                <a:latin typeface="Times New Roman"/>
                <a:ea typeface="Times New Roman"/>
                <a:cs typeface="Times New Roman"/>
                <a:sym typeface="Times New Roman"/>
              </a:defRPr>
            </a:lvl3pPr>
            <a:lvl4pPr marL="1828800" lvl="3" indent="-317500">
              <a:spcBef>
                <a:spcPts val="400"/>
              </a:spcBef>
              <a:spcAft>
                <a:spcPts val="0"/>
              </a:spcAft>
              <a:buSzPts val="1400"/>
              <a:buFont typeface="Times New Roman"/>
              <a:buChar char="•"/>
              <a:defRPr>
                <a:latin typeface="Times New Roman"/>
                <a:ea typeface="Times New Roman"/>
                <a:cs typeface="Times New Roman"/>
                <a:sym typeface="Times New Roman"/>
              </a:defRPr>
            </a:lvl4pPr>
            <a:lvl5pPr marL="2286000" lvl="4" indent="-317500">
              <a:spcBef>
                <a:spcPts val="400"/>
              </a:spcBef>
              <a:spcAft>
                <a:spcPts val="0"/>
              </a:spcAft>
              <a:buSzPts val="1400"/>
              <a:buFont typeface="Times New Roman"/>
              <a:buChar char="•"/>
              <a:defRPr>
                <a:latin typeface="Times New Roman"/>
                <a:ea typeface="Times New Roman"/>
                <a:cs typeface="Times New Roman"/>
                <a:sym typeface="Times New Roman"/>
              </a:defRPr>
            </a:lvl5pPr>
            <a:lvl6pPr marL="2743200" lvl="5" indent="-317500">
              <a:spcBef>
                <a:spcPts val="400"/>
              </a:spcBef>
              <a:spcAft>
                <a:spcPts val="0"/>
              </a:spcAft>
              <a:buSzPts val="1400"/>
              <a:buFont typeface="Times New Roman"/>
              <a:buChar char="•"/>
              <a:defRPr>
                <a:latin typeface="Times New Roman"/>
                <a:ea typeface="Times New Roman"/>
                <a:cs typeface="Times New Roman"/>
                <a:sym typeface="Times New Roman"/>
              </a:defRPr>
            </a:lvl6pPr>
            <a:lvl7pPr marL="3200400" lvl="6" indent="-317500">
              <a:spcBef>
                <a:spcPts val="400"/>
              </a:spcBef>
              <a:spcAft>
                <a:spcPts val="0"/>
              </a:spcAft>
              <a:buSzPts val="1400"/>
              <a:buFont typeface="Times New Roman"/>
              <a:buChar char="•"/>
              <a:defRPr>
                <a:latin typeface="Times New Roman"/>
                <a:ea typeface="Times New Roman"/>
                <a:cs typeface="Times New Roman"/>
                <a:sym typeface="Times New Roman"/>
              </a:defRPr>
            </a:lvl7pPr>
            <a:lvl8pPr marL="3657600" lvl="7" indent="-317500">
              <a:spcBef>
                <a:spcPts val="400"/>
              </a:spcBef>
              <a:spcAft>
                <a:spcPts val="0"/>
              </a:spcAft>
              <a:buSzPts val="1400"/>
              <a:buFont typeface="Times New Roman"/>
              <a:buChar char="•"/>
              <a:defRPr>
                <a:latin typeface="Times New Roman"/>
                <a:ea typeface="Times New Roman"/>
                <a:cs typeface="Times New Roman"/>
                <a:sym typeface="Times New Roman"/>
              </a:defRPr>
            </a:lvl8pPr>
            <a:lvl9pPr marL="4114800" lvl="8" indent="-317500">
              <a:spcBef>
                <a:spcPts val="400"/>
              </a:spcBef>
              <a:spcAft>
                <a:spcPts val="0"/>
              </a:spcAft>
              <a:buSzPts val="1400"/>
              <a:buFont typeface="Times New Roman"/>
              <a:buChar char="•"/>
              <a:defRPr>
                <a:latin typeface="Times New Roman"/>
                <a:ea typeface="Times New Roman"/>
                <a:cs typeface="Times New Roman"/>
                <a:sym typeface="Times New Roman"/>
              </a:defRPr>
            </a:lvl9pPr>
          </a:lstStyle>
          <a:p>
            <a:endParaRPr/>
          </a:p>
        </p:txBody>
      </p:sp>
      <p:sp>
        <p:nvSpPr>
          <p:cNvPr id="107" name="Google Shape;107;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0" y="940050"/>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3"/>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 name="Google Shape;26;p3"/>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pic>
        <p:nvPicPr>
          <p:cNvPr id="27" name="Google Shape;27;p3"/>
          <p:cNvPicPr preferRelativeResize="0"/>
          <p:nvPr/>
        </p:nvPicPr>
        <p:blipFill rotWithShape="1">
          <a:blip r:embed="rId2">
            <a:alphaModFix/>
          </a:blip>
          <a:srcRect/>
          <a:stretch/>
        </p:blipFill>
        <p:spPr>
          <a:xfrm>
            <a:off x="32347" y="102199"/>
            <a:ext cx="685798" cy="385762"/>
          </a:xfrm>
          <a:prstGeom prst="rect">
            <a:avLst/>
          </a:prstGeom>
          <a:noFill/>
          <a:ln>
            <a:noFill/>
          </a:ln>
        </p:spPr>
      </p:pic>
      <p:pic>
        <p:nvPicPr>
          <p:cNvPr id="28" name="Google Shape;28;p3" title="RectLogo_transparent.png"/>
          <p:cNvPicPr preferRelativeResize="0"/>
          <p:nvPr/>
        </p:nvPicPr>
        <p:blipFill rotWithShape="1">
          <a:blip r:embed="rId3">
            <a:alphaModFix/>
          </a:blip>
          <a:srcRect/>
          <a:stretch/>
        </p:blipFill>
        <p:spPr>
          <a:xfrm>
            <a:off x="7936241" y="130397"/>
            <a:ext cx="1043917" cy="329794"/>
          </a:xfrm>
          <a:prstGeom prst="rect">
            <a:avLst/>
          </a:prstGeom>
          <a:noFill/>
          <a:ln>
            <a:noFill/>
          </a:ln>
        </p:spPr>
      </p:pic>
      <p:cxnSp>
        <p:nvCxnSpPr>
          <p:cNvPr id="29" name="Google Shape;29;p3"/>
          <p:cNvCxnSpPr/>
          <p:nvPr/>
        </p:nvCxnSpPr>
        <p:spPr>
          <a:xfrm>
            <a:off x="0" y="601350"/>
            <a:ext cx="9144000" cy="0"/>
          </a:xfrm>
          <a:prstGeom prst="straightConnector1">
            <a:avLst/>
          </a:prstGeom>
          <a:noFill/>
          <a:ln w="14300" cap="flat" cmpd="sng">
            <a:solidFill>
              <a:srgbClr val="05225C"/>
            </a:solidFill>
            <a:prstDash val="solid"/>
            <a:round/>
            <a:headEnd type="none" w="sm" len="sm"/>
            <a:tailEnd type="none" w="sm" len="sm"/>
          </a:ln>
        </p:spPr>
      </p:cxnSp>
      <p:cxnSp>
        <p:nvCxnSpPr>
          <p:cNvPr id="30" name="Google Shape;30;p3"/>
          <p:cNvCxnSpPr/>
          <p:nvPr/>
        </p:nvCxnSpPr>
        <p:spPr>
          <a:xfrm>
            <a:off x="0" y="625077"/>
            <a:ext cx="9144000" cy="0"/>
          </a:xfrm>
          <a:prstGeom prst="straightConnector1">
            <a:avLst/>
          </a:prstGeom>
          <a:noFill/>
          <a:ln w="14300" cap="flat" cmpd="sng">
            <a:solidFill>
              <a:srgbClr val="05225C"/>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4"/>
          <p:cNvSpPr txBox="1">
            <a:spLocks noGrp="1"/>
          </p:cNvSpPr>
          <p:nvPr>
            <p:ph type="ctrTitle"/>
          </p:nvPr>
        </p:nvSpPr>
        <p:spPr>
          <a:xfrm>
            <a:off x="690312" y="1501409"/>
            <a:ext cx="7763400" cy="8637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chemeClr val="dk1"/>
              </a:buClr>
              <a:buSzPts val="4500"/>
              <a:buFont typeface="Lato Black"/>
              <a:buNone/>
              <a:defRPr sz="4500" b="0" i="0" u="none" strike="noStrike" cap="none">
                <a:solidFill>
                  <a:srgbClr val="000000"/>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 name="Google Shape;35;p4"/>
          <p:cNvSpPr txBox="1">
            <a:spLocks noGrp="1"/>
          </p:cNvSpPr>
          <p:nvPr>
            <p:ph type="subTitle" idx="1"/>
          </p:nvPr>
        </p:nvSpPr>
        <p:spPr>
          <a:xfrm>
            <a:off x="1143000" y="2430864"/>
            <a:ext cx="6858000" cy="413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atin typeface="Lato"/>
                <a:ea typeface="Lato"/>
                <a:cs typeface="Lato"/>
                <a:sym typeface="Lato"/>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6" name="Google Shape;36;p4"/>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5"/>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
        <p:nvSpPr>
          <p:cNvPr id="44" name="Google Shape;44;p5"/>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5"/>
        <p:cNvGrpSpPr/>
        <p:nvPr/>
      </p:nvGrpSpPr>
      <p:grpSpPr>
        <a:xfrm>
          <a:off x="0" y="0"/>
          <a:ext cx="0" cy="0"/>
          <a:chOff x="0" y="0"/>
          <a:chExt cx="0" cy="0"/>
        </a:xfrm>
      </p:grpSpPr>
      <p:sp>
        <p:nvSpPr>
          <p:cNvPr id="46" name="Google Shape;46;p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6"/>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
        <p:nvSpPr>
          <p:cNvPr id="54" name="Google Shape;54;p6"/>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7"/>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
        <p:nvSpPr>
          <p:cNvPr id="60" name="Google Shape;60;p7"/>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8"/>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
        <p:nvSpPr>
          <p:cNvPr id="66" name="Google Shape;66;p8"/>
          <p:cNvSpPr txBox="1">
            <a:spLocks noGrp="1"/>
          </p:cNvSpPr>
          <p:nvPr>
            <p:ph type="title"/>
          </p:nvPr>
        </p:nvSpPr>
        <p:spPr>
          <a:xfrm>
            <a:off x="789316" y="109543"/>
            <a:ext cx="4269600" cy="370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400"/>
              <a:buFont typeface="Lato"/>
              <a:buNone/>
              <a:defRPr sz="3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7"/>
        <p:cNvGrpSpPr/>
        <p:nvPr/>
      </p:nvGrpSpPr>
      <p:grpSpPr>
        <a:xfrm>
          <a:off x="0" y="0"/>
          <a:ext cx="0" cy="0"/>
          <a:chOff x="0" y="0"/>
          <a:chExt cx="0" cy="0"/>
        </a:xfrm>
      </p:grpSpPr>
      <p:sp>
        <p:nvSpPr>
          <p:cNvPr id="68" name="Google Shape;68;p9"/>
          <p:cNvSpPr txBox="1">
            <a:spLocks noGrp="1"/>
          </p:cNvSpPr>
          <p:nvPr>
            <p:ph type="body" idx="1"/>
          </p:nvPr>
        </p:nvSpPr>
        <p:spPr>
          <a:xfrm>
            <a:off x="3856007" y="718148"/>
            <a:ext cx="4848300" cy="39111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513385" y="1150613"/>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0" name="Google Shape;70;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9"/>
          <p:cNvSpPr txBox="1">
            <a:spLocks noGrp="1"/>
          </p:cNvSpPr>
          <p:nvPr>
            <p:ph type="ftr" idx="11"/>
          </p:nvPr>
        </p:nvSpPr>
        <p:spPr>
          <a:xfrm>
            <a:off x="2782303" y="4767262"/>
            <a:ext cx="3579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9"/>
          <p:cNvSpPr txBox="1">
            <a:spLocks noGrp="1"/>
          </p:cNvSpPr>
          <p:nvPr>
            <p:ph type="sldNum" idx="12"/>
          </p:nvPr>
        </p:nvSpPr>
        <p:spPr>
          <a:xfrm>
            <a:off x="664678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9"/>
          <p:cNvSpPr txBox="1">
            <a:spLocks noGrp="1"/>
          </p:cNvSpPr>
          <p:nvPr>
            <p:ph type="title"/>
          </p:nvPr>
        </p:nvSpPr>
        <p:spPr>
          <a:xfrm>
            <a:off x="711566" y="53344"/>
            <a:ext cx="2949000" cy="4494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100"/>
              <a:buFont typeface="Lato"/>
              <a:buNone/>
              <a:defRPr sz="21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4" name="Google Shape;74;p9"/>
          <p:cNvSpPr txBox="1">
            <a:spLocks noGrp="1"/>
          </p:cNvSpPr>
          <p:nvPr>
            <p:ph type="body" idx="3"/>
          </p:nvPr>
        </p:nvSpPr>
        <p:spPr>
          <a:xfrm>
            <a:off x="512194" y="718148"/>
            <a:ext cx="2949000" cy="36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100"/>
              <a:buNone/>
              <a:defRPr sz="1100">
                <a:latin typeface="Lato"/>
                <a:ea typeface="Lato"/>
                <a:cs typeface="Lato"/>
                <a:sym typeface="La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9"/>
          <p:cNvSpPr txBox="1"/>
          <p:nvPr/>
        </p:nvSpPr>
        <p:spPr>
          <a:xfrm>
            <a:off x="8738171" y="4835276"/>
            <a:ext cx="405900" cy="183000"/>
          </a:xfrm>
          <a:prstGeom prst="rect">
            <a:avLst/>
          </a:prstGeom>
          <a:solidFill>
            <a:srgbClr val="001A51"/>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Lato Black"/>
                <a:ea typeface="Lato Black"/>
                <a:cs typeface="Lato Black"/>
                <a:sym typeface="Lato Black"/>
              </a:rPr>
              <a:t>‹#›</a:t>
            </a:fld>
            <a:endParaRPr sz="1200" b="0" i="0" u="none" strike="noStrike" cap="none">
              <a:solidFill>
                <a:schemeClr val="lt1"/>
              </a:solidFill>
              <a:latin typeface="Lato Black"/>
              <a:ea typeface="Lato Black"/>
              <a:cs typeface="Lato Black"/>
              <a:sym typeface="Lato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0"/>
          <p:cNvSpPr>
            <a:spLocks noGrp="1"/>
          </p:cNvSpPr>
          <p:nvPr>
            <p:ph type="pic" idx="2"/>
          </p:nvPr>
        </p:nvSpPr>
        <p:spPr>
          <a:xfrm>
            <a:off x="3887391" y="740569"/>
            <a:ext cx="4629300" cy="3655200"/>
          </a:xfrm>
          <a:prstGeom prst="rect">
            <a:avLst/>
          </a:prstGeom>
          <a:noFill/>
          <a:ln>
            <a:noFill/>
          </a:ln>
        </p:spPr>
      </p:sp>
      <p:sp>
        <p:nvSpPr>
          <p:cNvPr id="78" name="Google Shape;78;p1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0"/>
          <p:cNvSpPr txBox="1">
            <a:spLocks noGrp="1"/>
          </p:cNvSpPr>
          <p:nvPr>
            <p:ph type="title"/>
          </p:nvPr>
        </p:nvSpPr>
        <p:spPr>
          <a:xfrm>
            <a:off x="711566" y="53344"/>
            <a:ext cx="2949000" cy="4494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100"/>
              <a:buFont typeface="Lato"/>
              <a:buNone/>
              <a:defRPr sz="21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6">
            <a:alphaModFix/>
          </a:blip>
          <a:srcRect/>
          <a:stretch/>
        </p:blipFill>
        <p:spPr>
          <a:xfrm>
            <a:off x="32347" y="102199"/>
            <a:ext cx="685798" cy="385762"/>
          </a:xfrm>
          <a:prstGeom prst="rect">
            <a:avLst/>
          </a:prstGeom>
          <a:noFill/>
          <a:ln>
            <a:noFill/>
          </a:ln>
        </p:spPr>
      </p:pic>
      <p:pic>
        <p:nvPicPr>
          <p:cNvPr id="11" name="Google Shape;11;p1" title="RectLogo_transparent.png"/>
          <p:cNvPicPr preferRelativeResize="0"/>
          <p:nvPr/>
        </p:nvPicPr>
        <p:blipFill rotWithShape="1">
          <a:blip r:embed="rId17">
            <a:alphaModFix/>
          </a:blip>
          <a:srcRect/>
          <a:stretch/>
        </p:blipFill>
        <p:spPr>
          <a:xfrm>
            <a:off x="7936241" y="130397"/>
            <a:ext cx="1043917" cy="329794"/>
          </a:xfrm>
          <a:prstGeom prst="rect">
            <a:avLst/>
          </a:prstGeom>
          <a:noFill/>
          <a:ln>
            <a:noFill/>
          </a:ln>
        </p:spPr>
      </p:pic>
      <p:cxnSp>
        <p:nvCxnSpPr>
          <p:cNvPr id="12" name="Google Shape;12;p1"/>
          <p:cNvCxnSpPr/>
          <p:nvPr/>
        </p:nvCxnSpPr>
        <p:spPr>
          <a:xfrm>
            <a:off x="0" y="601350"/>
            <a:ext cx="9144000" cy="0"/>
          </a:xfrm>
          <a:prstGeom prst="straightConnector1">
            <a:avLst/>
          </a:prstGeom>
          <a:noFill/>
          <a:ln w="14300" cap="flat" cmpd="sng">
            <a:solidFill>
              <a:srgbClr val="05225C"/>
            </a:solidFill>
            <a:prstDash val="solid"/>
            <a:round/>
            <a:headEnd type="none" w="sm" len="sm"/>
            <a:tailEnd type="none" w="sm" len="sm"/>
          </a:ln>
        </p:spPr>
      </p:cxnSp>
      <p:cxnSp>
        <p:nvCxnSpPr>
          <p:cNvPr id="13" name="Google Shape;13;p1"/>
          <p:cNvCxnSpPr/>
          <p:nvPr/>
        </p:nvCxnSpPr>
        <p:spPr>
          <a:xfrm>
            <a:off x="0" y="625077"/>
            <a:ext cx="9144000" cy="0"/>
          </a:xfrm>
          <a:prstGeom prst="straightConnector1">
            <a:avLst/>
          </a:prstGeom>
          <a:noFill/>
          <a:ln w="14300" cap="flat" cmpd="sng">
            <a:solidFill>
              <a:srgbClr val="05225C"/>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9.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18" Type="http://schemas.openxmlformats.org/officeDocument/2006/relationships/customXml" Target="../ink/ink8.xml"/><Relationship Id="rId26" Type="http://schemas.openxmlformats.org/officeDocument/2006/relationships/customXml" Target="../ink/ink12.xml"/><Relationship Id="rId3" Type="http://schemas.microsoft.com/office/2018/10/relationships/comments" Target="../comments/modernComment_110_0.xml"/><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5.xml"/><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notesSlide" Target="../notesSlides/notesSlide16.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image" Target="../media/image14.png"/><Relationship Id="rId24" Type="http://schemas.openxmlformats.org/officeDocument/2006/relationships/customXml" Target="../ink/ink11.xml"/><Relationship Id="rId32" Type="http://schemas.openxmlformats.org/officeDocument/2006/relationships/image" Target="../media/image10.svg"/><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8.png"/><Relationship Id="rId31" Type="http://schemas.openxmlformats.org/officeDocument/2006/relationships/image" Target="../media/image24.png"/><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2.png"/><Relationship Id="rId30" Type="http://schemas.openxmlformats.org/officeDocument/2006/relationships/customXml" Target="../ink/ink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29_9AE552D3.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35.xml"/><Relationship Id="rId18" Type="http://schemas.openxmlformats.org/officeDocument/2006/relationships/slide" Target="slide37.xml"/><Relationship Id="rId3" Type="http://schemas.openxmlformats.org/officeDocument/2006/relationships/image" Target="../media/image36.png"/><Relationship Id="rId21" Type="http://schemas.openxmlformats.org/officeDocument/2006/relationships/slide" Target="slide31.xml"/><Relationship Id="rId7" Type="http://schemas.openxmlformats.org/officeDocument/2006/relationships/image" Target="../media/image40.png"/><Relationship Id="rId12" Type="http://schemas.openxmlformats.org/officeDocument/2006/relationships/slide" Target="slide32.xml"/><Relationship Id="rId17" Type="http://schemas.openxmlformats.org/officeDocument/2006/relationships/image" Target="../media/image43.png"/><Relationship Id="rId2" Type="http://schemas.openxmlformats.org/officeDocument/2006/relationships/image" Target="../media/image35.png"/><Relationship Id="rId16" Type="http://schemas.openxmlformats.org/officeDocument/2006/relationships/slide" Target="slide39.xml"/><Relationship Id="rId20"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slide" Target="slide30.xml"/><Relationship Id="rId5" Type="http://schemas.openxmlformats.org/officeDocument/2006/relationships/image" Target="../media/image38.png"/><Relationship Id="rId15" Type="http://schemas.openxmlformats.org/officeDocument/2006/relationships/slide" Target="slide38.xml"/><Relationship Id="rId10" Type="http://schemas.openxmlformats.org/officeDocument/2006/relationships/slide" Target="slide29.xml"/><Relationship Id="rId19"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slide" Target="slide36.xml"/><Relationship Id="rId22" Type="http://schemas.openxmlformats.org/officeDocument/2006/relationships/image" Target="../media/image4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5_D6178EC.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s://iree.dev/reference/mlir-passes/Preprocessing/#-iree-preprocessing-convert-conv-filter-to-channels-last"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6_9AB04003.xm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anyscale.com/blog/an-introduction-to-reinforcement-learning-with-openai-gym-rllib-and-google"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ctrTitle"/>
          </p:nvPr>
        </p:nvSpPr>
        <p:spPr>
          <a:xfrm>
            <a:off x="694200" y="1054400"/>
            <a:ext cx="77556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SzPts val="990"/>
              <a:buNone/>
            </a:pPr>
            <a:r>
              <a:rPr lang="en" sz="3150" b="1" dirty="0"/>
              <a:t>BO3 (Beyond-O3)</a:t>
            </a:r>
            <a:r>
              <a:rPr lang="en" sz="3150" dirty="0"/>
              <a:t>: </a:t>
            </a:r>
            <a:endParaRPr sz="3150" dirty="0"/>
          </a:p>
          <a:p>
            <a:pPr marL="0" lvl="0" indent="0" algn="ctr" rtl="0">
              <a:spcBef>
                <a:spcPts val="0"/>
              </a:spcBef>
              <a:spcAft>
                <a:spcPts val="0"/>
              </a:spcAft>
              <a:buSzPts val="990"/>
              <a:buNone/>
            </a:pPr>
            <a:r>
              <a:rPr lang="en" sz="3150" dirty="0"/>
              <a:t>Workload-Specific Compilation Pipelines for Multi-Level Compilers</a:t>
            </a:r>
            <a:endParaRPr sz="3150" dirty="0"/>
          </a:p>
        </p:txBody>
      </p:sp>
      <p:sp>
        <p:nvSpPr>
          <p:cNvPr id="116" name="Google Shape;116;p18"/>
          <p:cNvSpPr txBox="1">
            <a:spLocks noGrp="1"/>
          </p:cNvSpPr>
          <p:nvPr>
            <p:ph type="subTitle" idx="1"/>
          </p:nvPr>
        </p:nvSpPr>
        <p:spPr>
          <a:xfrm>
            <a:off x="1143000" y="2995904"/>
            <a:ext cx="6858000" cy="1241700"/>
          </a:xfrm>
          <a:prstGeom prst="rect">
            <a:avLst/>
          </a:prstGeom>
        </p:spPr>
        <p:txBody>
          <a:bodyPr spcFirstLastPara="1" wrap="square" lIns="68575" tIns="34275" rIns="68575" bIns="34275" anchor="t" anchorCtr="0">
            <a:normAutofit fontScale="92500" lnSpcReduction="20000"/>
          </a:bodyPr>
          <a:lstStyle/>
          <a:p>
            <a:pPr marL="0" lvl="0" indent="0" algn="ctr" rtl="0">
              <a:lnSpc>
                <a:spcPct val="200000"/>
              </a:lnSpc>
              <a:spcBef>
                <a:spcPts val="800"/>
              </a:spcBef>
              <a:spcAft>
                <a:spcPts val="0"/>
              </a:spcAft>
              <a:buNone/>
            </a:pPr>
            <a:r>
              <a:rPr lang="en" dirty="0"/>
              <a:t>Megan Kuo</a:t>
            </a:r>
            <a:endParaRPr dirty="0"/>
          </a:p>
          <a:p>
            <a:pPr marL="0" lvl="0" indent="0" algn="ctr" rtl="0">
              <a:lnSpc>
                <a:spcPct val="200000"/>
              </a:lnSpc>
              <a:spcBef>
                <a:spcPts val="800"/>
              </a:spcBef>
              <a:spcAft>
                <a:spcPts val="0"/>
              </a:spcAft>
              <a:buNone/>
            </a:pPr>
            <a:r>
              <a:rPr lang="en" dirty="0"/>
              <a:t>Master’s Thesis Defense: April</a:t>
            </a:r>
            <a:endParaRPr dirty="0"/>
          </a:p>
        </p:txBody>
      </p:sp>
      <p:sp>
        <p:nvSpPr>
          <p:cNvPr id="117" name="Google Shape;117;p18"/>
          <p:cNvSpPr txBox="1"/>
          <p:nvPr/>
        </p:nvSpPr>
        <p:spPr>
          <a:xfrm>
            <a:off x="0" y="3900550"/>
            <a:ext cx="3847500" cy="12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Times New Roman"/>
                <a:ea typeface="Times New Roman"/>
                <a:cs typeface="Times New Roman"/>
                <a:sym typeface="Times New Roman"/>
              </a:rPr>
              <a:t>Committee:</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Aviral Shrivastava</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Aman Arora</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Jianping Zeng</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6" name="Google Shape;170;p24">
            <a:extLst>
              <a:ext uri="{FF2B5EF4-FFF2-40B4-BE49-F238E27FC236}">
                <a16:creationId xmlns:a16="http://schemas.microsoft.com/office/drawing/2014/main" id="{9A54FFB9-256C-432A-2B86-2D4CED634826}"/>
              </a:ext>
            </a:extLst>
          </p:cNvPr>
          <p:cNvPicPr preferRelativeResize="0"/>
          <p:nvPr/>
        </p:nvPicPr>
        <p:blipFill>
          <a:blip r:embed="rId4">
            <a:alphaModFix/>
          </a:blip>
          <a:stretch>
            <a:fillRect/>
          </a:stretch>
        </p:blipFill>
        <p:spPr>
          <a:xfrm>
            <a:off x="152399" y="1481719"/>
            <a:ext cx="8839200" cy="1908390"/>
          </a:xfrm>
          <a:prstGeom prst="rect">
            <a:avLst/>
          </a:prstGeom>
          <a:noFill/>
          <a:ln>
            <a:noFill/>
          </a:ln>
        </p:spPr>
      </p:pic>
      <p:sp>
        <p:nvSpPr>
          <p:cNvPr id="167" name="Google Shape;167;p24"/>
          <p:cNvSpPr txBox="1">
            <a:spLocks noGrp="1"/>
          </p:cNvSpPr>
          <p:nvPr>
            <p:ph type="title"/>
          </p:nvPr>
        </p:nvSpPr>
        <p:spPr>
          <a:xfrm>
            <a:off x="1373984" y="51525"/>
            <a:ext cx="6396031" cy="572700"/>
          </a:xfrm>
          <a:prstGeom prst="rect">
            <a:avLst/>
          </a:prstGeom>
        </p:spPr>
        <p:txBody>
          <a:bodyPr spcFirstLastPara="1" wrap="square" lIns="91425" tIns="91425" rIns="91425" bIns="91425" anchor="ctr" anchorCtr="0">
            <a:noAutofit/>
          </a:bodyPr>
          <a:lstStyle/>
          <a:p>
            <a:pPr marL="127000" lvl="0" algn="l">
              <a:spcBef>
                <a:spcPts val="800"/>
              </a:spcBef>
              <a:buSzPts val="1600"/>
              <a:buNone/>
            </a:pPr>
            <a:r>
              <a:rPr lang="en" dirty="0"/>
              <a:t>Why progressive lowering amplifies pass ordering problem?</a:t>
            </a:r>
          </a:p>
        </p:txBody>
      </p:sp>
      <p:sp>
        <p:nvSpPr>
          <p:cNvPr id="168" name="Google Shape;168;p24"/>
          <p:cNvSpPr txBox="1">
            <a:spLocks noGrp="1"/>
          </p:cNvSpPr>
          <p:nvPr>
            <p:ph type="body" idx="1"/>
          </p:nvPr>
        </p:nvSpPr>
        <p:spPr>
          <a:xfrm>
            <a:off x="311699" y="3390109"/>
            <a:ext cx="8520600" cy="1666708"/>
          </a:xfrm>
          <a:prstGeom prst="rect">
            <a:avLst/>
          </a:prstGeom>
        </p:spPr>
        <p:txBody>
          <a:bodyPr spcFirstLastPara="1" wrap="square" lIns="68575" tIns="34275" rIns="68575" bIns="34275" anchor="t" anchorCtr="0">
            <a:normAutofit lnSpcReduction="10000"/>
          </a:bodyPr>
          <a:lstStyle/>
          <a:p>
            <a:r>
              <a:rPr lang="en" b="1" dirty="0" err="1"/>
              <a:t>linalg</a:t>
            </a:r>
            <a:r>
              <a:rPr lang="en" b="1" dirty="0"/>
              <a:t>-generalize-named-ops</a:t>
            </a:r>
            <a:r>
              <a:rPr lang="en" dirty="0"/>
              <a:t> is inserted in each stage to show downstream differences.</a:t>
            </a:r>
          </a:p>
          <a:p>
            <a:r>
              <a:rPr lang="en-US" dirty="0"/>
              <a:t>For GEMM-dominated inference, higher FMA% is often interpreted as better utilization.</a:t>
            </a:r>
          </a:p>
          <a:p>
            <a:pPr marL="127000" indent="0">
              <a:buNone/>
            </a:pPr>
            <a:r>
              <a:rPr lang="en-US" b="1" dirty="0"/>
              <a:t>Takeaway:</a:t>
            </a:r>
          </a:p>
          <a:p>
            <a:r>
              <a:rPr lang="en-US" dirty="0"/>
              <a:t>Regime shift: Upstream pass ordering can change what the backend is optimizing.</a:t>
            </a:r>
          </a:p>
          <a:p>
            <a:r>
              <a:rPr lang="en-US" dirty="0"/>
              <a:t>Local proxies are insufficient to attribute performance gain because of regime shifts.</a:t>
            </a:r>
            <a:endParaRPr dirty="0"/>
          </a:p>
        </p:txBody>
      </p:sp>
      <p:sp>
        <p:nvSpPr>
          <p:cNvPr id="169" name="Google Shape;169;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5" name="Picture 4">
            <a:extLst>
              <a:ext uri="{FF2B5EF4-FFF2-40B4-BE49-F238E27FC236}">
                <a16:creationId xmlns:a16="http://schemas.microsoft.com/office/drawing/2014/main" id="{EF5040FA-3EA7-C65B-814C-1252685EA249}"/>
              </a:ext>
            </a:extLst>
          </p:cNvPr>
          <p:cNvPicPr>
            <a:picLocks noChangeAspect="1"/>
          </p:cNvPicPr>
          <p:nvPr/>
        </p:nvPicPr>
        <p:blipFill>
          <a:blip r:embed="rId5"/>
          <a:srcRect l="2046" t="15704" r="39386" b="27679"/>
          <a:stretch>
            <a:fillRect/>
          </a:stretch>
        </p:blipFill>
        <p:spPr>
          <a:xfrm>
            <a:off x="152399" y="767279"/>
            <a:ext cx="3223511" cy="541944"/>
          </a:xfrm>
          <a:prstGeom prst="rect">
            <a:avLst/>
          </a:prstGeom>
        </p:spPr>
      </p:pic>
      <p:grpSp>
        <p:nvGrpSpPr>
          <p:cNvPr id="21" name="Group 20">
            <a:extLst>
              <a:ext uri="{FF2B5EF4-FFF2-40B4-BE49-F238E27FC236}">
                <a16:creationId xmlns:a16="http://schemas.microsoft.com/office/drawing/2014/main" id="{280A68A3-131D-2006-62CB-DF7261FAEBF9}"/>
              </a:ext>
            </a:extLst>
          </p:cNvPr>
          <p:cNvGrpSpPr/>
          <p:nvPr/>
        </p:nvGrpSpPr>
        <p:grpSpPr>
          <a:xfrm>
            <a:off x="5339753" y="796721"/>
            <a:ext cx="3804247" cy="1100612"/>
            <a:chOff x="5339753" y="796721"/>
            <a:chExt cx="3804247" cy="1100612"/>
          </a:xfrm>
        </p:grpSpPr>
        <p:sp>
          <p:nvSpPr>
            <p:cNvPr id="3" name="Rectangle 2">
              <a:extLst>
                <a:ext uri="{FF2B5EF4-FFF2-40B4-BE49-F238E27FC236}">
                  <a16:creationId xmlns:a16="http://schemas.microsoft.com/office/drawing/2014/main" id="{FB588353-1508-86E7-237D-40F821675572}"/>
                </a:ext>
              </a:extLst>
            </p:cNvPr>
            <p:cNvSpPr/>
            <p:nvPr/>
          </p:nvSpPr>
          <p:spPr>
            <a:xfrm>
              <a:off x="6175511" y="1753391"/>
              <a:ext cx="2656787" cy="143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D43D348-5303-083C-80B6-533059243755}"/>
                </a:ext>
              </a:extLst>
            </p:cNvPr>
            <p:cNvGrpSpPr/>
            <p:nvPr/>
          </p:nvGrpSpPr>
          <p:grpSpPr>
            <a:xfrm>
              <a:off x="5339753" y="796721"/>
              <a:ext cx="3804247" cy="956670"/>
              <a:chOff x="5339753" y="796721"/>
              <a:chExt cx="3804247" cy="956670"/>
            </a:xfrm>
          </p:grpSpPr>
          <p:sp>
            <p:nvSpPr>
              <p:cNvPr id="4" name="TextBox 3">
                <a:extLst>
                  <a:ext uri="{FF2B5EF4-FFF2-40B4-BE49-F238E27FC236}">
                    <a16:creationId xmlns:a16="http://schemas.microsoft.com/office/drawing/2014/main" id="{892DD8CB-8A5F-71BD-43A6-D3DA31CBD0D5}"/>
                  </a:ext>
                </a:extLst>
              </p:cNvPr>
              <p:cNvSpPr txBox="1"/>
              <p:nvPr/>
            </p:nvSpPr>
            <p:spPr>
              <a:xfrm>
                <a:off x="5339753" y="796721"/>
                <a:ext cx="3804247" cy="307777"/>
              </a:xfrm>
              <a:prstGeom prst="rect">
                <a:avLst/>
              </a:prstGeom>
              <a:no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Def. Proxies: indicators for execution efficiency</a:t>
                </a:r>
              </a:p>
            </p:txBody>
          </p:sp>
          <p:cxnSp>
            <p:nvCxnSpPr>
              <p:cNvPr id="8" name="Straight Arrow Connector 7">
                <a:extLst>
                  <a:ext uri="{FF2B5EF4-FFF2-40B4-BE49-F238E27FC236}">
                    <a16:creationId xmlns:a16="http://schemas.microsoft.com/office/drawing/2014/main" id="{D4716900-6D1C-4441-D55E-DAAA60E778EE}"/>
                  </a:ext>
                </a:extLst>
              </p:cNvPr>
              <p:cNvCxnSpPr>
                <a:cxnSpLocks/>
                <a:stCxn id="4" idx="2"/>
              </p:cNvCxnSpPr>
              <p:nvPr/>
            </p:nvCxnSpPr>
            <p:spPr>
              <a:xfrm flipH="1">
                <a:off x="6708913" y="1104498"/>
                <a:ext cx="532964" cy="648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352195E5-E1A9-AC90-801D-93D00FDE397E}"/>
              </a:ext>
            </a:extLst>
          </p:cNvPr>
          <p:cNvGrpSpPr/>
          <p:nvPr/>
        </p:nvGrpSpPr>
        <p:grpSpPr>
          <a:xfrm>
            <a:off x="3804248" y="797991"/>
            <a:ext cx="2941831" cy="1099018"/>
            <a:chOff x="3804248" y="797991"/>
            <a:chExt cx="2941831" cy="1099018"/>
          </a:xfrm>
        </p:grpSpPr>
        <p:sp>
          <p:nvSpPr>
            <p:cNvPr id="10" name="Rectangle 9">
              <a:extLst>
                <a:ext uri="{FF2B5EF4-FFF2-40B4-BE49-F238E27FC236}">
                  <a16:creationId xmlns:a16="http://schemas.microsoft.com/office/drawing/2014/main" id="{AA082A59-15A0-B84C-5B1C-DB0CD256AA90}"/>
                </a:ext>
              </a:extLst>
            </p:cNvPr>
            <p:cNvSpPr/>
            <p:nvPr/>
          </p:nvSpPr>
          <p:spPr>
            <a:xfrm>
              <a:off x="4806790" y="1753067"/>
              <a:ext cx="1303335" cy="143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9FAFCF2-57F7-69C0-FA61-2587A0C2222B}"/>
                </a:ext>
              </a:extLst>
            </p:cNvPr>
            <p:cNvGrpSpPr/>
            <p:nvPr/>
          </p:nvGrpSpPr>
          <p:grpSpPr>
            <a:xfrm>
              <a:off x="3804248" y="797991"/>
              <a:ext cx="2941831" cy="955076"/>
              <a:chOff x="3804248" y="797991"/>
              <a:chExt cx="2941831" cy="955076"/>
            </a:xfrm>
          </p:grpSpPr>
          <p:sp>
            <p:nvSpPr>
              <p:cNvPr id="9" name="TextBox 8">
                <a:extLst>
                  <a:ext uri="{FF2B5EF4-FFF2-40B4-BE49-F238E27FC236}">
                    <a16:creationId xmlns:a16="http://schemas.microsoft.com/office/drawing/2014/main" id="{ADF3051A-1E12-0CD4-749F-7614BAA8F1E7}"/>
                  </a:ext>
                </a:extLst>
              </p:cNvPr>
              <p:cNvSpPr txBox="1"/>
              <p:nvPr/>
            </p:nvSpPr>
            <p:spPr>
              <a:xfrm>
                <a:off x="3804248" y="797991"/>
                <a:ext cx="2941831" cy="307777"/>
              </a:xfrm>
              <a:prstGeom prst="rect">
                <a:avLst/>
              </a:prstGeom>
              <a:noFill/>
              <a:ln>
                <a:solidFill>
                  <a:schemeClr val="tx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Proportion of specialized dispatches</a:t>
                </a:r>
              </a:p>
            </p:txBody>
          </p:sp>
          <p:cxnSp>
            <p:nvCxnSpPr>
              <p:cNvPr id="12" name="Straight Arrow Connector 11">
                <a:extLst>
                  <a:ext uri="{FF2B5EF4-FFF2-40B4-BE49-F238E27FC236}">
                    <a16:creationId xmlns:a16="http://schemas.microsoft.com/office/drawing/2014/main" id="{7DA85F49-54F0-22BC-3DBD-F047A6F90E18}"/>
                  </a:ext>
                </a:extLst>
              </p:cNvPr>
              <p:cNvCxnSpPr>
                <a:stCxn id="9" idx="2"/>
              </p:cNvCxnSpPr>
              <p:nvPr/>
            </p:nvCxnSpPr>
            <p:spPr>
              <a:xfrm flipH="1">
                <a:off x="5148470" y="1105768"/>
                <a:ext cx="126694" cy="647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A21284E8-7DA9-BDB0-178D-83A8FC82108F}"/>
              </a:ext>
            </a:extLst>
          </p:cNvPr>
          <p:cNvGrpSpPr/>
          <p:nvPr/>
        </p:nvGrpSpPr>
        <p:grpSpPr>
          <a:xfrm>
            <a:off x="1864959" y="796721"/>
            <a:ext cx="4584909" cy="1100612"/>
            <a:chOff x="1864959" y="796721"/>
            <a:chExt cx="4584909" cy="1100612"/>
          </a:xfrm>
        </p:grpSpPr>
        <p:sp>
          <p:nvSpPr>
            <p:cNvPr id="2" name="Rectangle 1">
              <a:extLst>
                <a:ext uri="{FF2B5EF4-FFF2-40B4-BE49-F238E27FC236}">
                  <a16:creationId xmlns:a16="http://schemas.microsoft.com/office/drawing/2014/main" id="{43A8825A-D667-DA6E-FE17-11574C265122}"/>
                </a:ext>
              </a:extLst>
            </p:cNvPr>
            <p:cNvSpPr/>
            <p:nvPr/>
          </p:nvSpPr>
          <p:spPr>
            <a:xfrm>
              <a:off x="2544417" y="1753391"/>
              <a:ext cx="2196548" cy="143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EE3B3D9-3672-DCFF-E732-CD2564CB754F}"/>
                </a:ext>
              </a:extLst>
            </p:cNvPr>
            <p:cNvGrpSpPr/>
            <p:nvPr/>
          </p:nvGrpSpPr>
          <p:grpSpPr>
            <a:xfrm>
              <a:off x="1864959" y="796721"/>
              <a:ext cx="4584909" cy="956346"/>
              <a:chOff x="1864959" y="796721"/>
              <a:chExt cx="4584909" cy="956346"/>
            </a:xfrm>
          </p:grpSpPr>
          <p:sp>
            <p:nvSpPr>
              <p:cNvPr id="13" name="TextBox 12">
                <a:extLst>
                  <a:ext uri="{FF2B5EF4-FFF2-40B4-BE49-F238E27FC236}">
                    <a16:creationId xmlns:a16="http://schemas.microsoft.com/office/drawing/2014/main" id="{9F9CD6C8-8A1F-68E2-6C1D-FC6D0F04C675}"/>
                  </a:ext>
                </a:extLst>
              </p:cNvPr>
              <p:cNvSpPr txBox="1"/>
              <p:nvPr/>
            </p:nvSpPr>
            <p:spPr>
              <a:xfrm>
                <a:off x="1864959" y="796721"/>
                <a:ext cx="4584909" cy="307777"/>
              </a:xfrm>
              <a:prstGeom prst="rect">
                <a:avLst/>
              </a:prstGeom>
              <a:noFill/>
              <a:ln>
                <a:solidFill>
                  <a:schemeClr val="tx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Statistics of Dispatches that constitute the whole program</a:t>
                </a:r>
              </a:p>
            </p:txBody>
          </p:sp>
          <p:cxnSp>
            <p:nvCxnSpPr>
              <p:cNvPr id="15" name="Straight Arrow Connector 14">
                <a:extLst>
                  <a:ext uri="{FF2B5EF4-FFF2-40B4-BE49-F238E27FC236}">
                    <a16:creationId xmlns:a16="http://schemas.microsoft.com/office/drawing/2014/main" id="{AE58F47C-37A9-9B23-A6F5-AD2FFF8E9034}"/>
                  </a:ext>
                </a:extLst>
              </p:cNvPr>
              <p:cNvCxnSpPr>
                <a:stCxn id="13" idx="2"/>
              </p:cNvCxnSpPr>
              <p:nvPr/>
            </p:nvCxnSpPr>
            <p:spPr>
              <a:xfrm flipH="1">
                <a:off x="3717235" y="1104498"/>
                <a:ext cx="440179" cy="648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5" name="Rectangle 34">
            <a:extLst>
              <a:ext uri="{FF2B5EF4-FFF2-40B4-BE49-F238E27FC236}">
                <a16:creationId xmlns:a16="http://schemas.microsoft.com/office/drawing/2014/main" id="{C7D4FEB3-BEF7-D191-D3D2-2DC0F4A61BF9}"/>
              </a:ext>
            </a:extLst>
          </p:cNvPr>
          <p:cNvSpPr/>
          <p:nvPr/>
        </p:nvSpPr>
        <p:spPr>
          <a:xfrm>
            <a:off x="2679699" y="2082800"/>
            <a:ext cx="3430425" cy="3175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B7D5165-FC24-C8A1-8DEA-045331515B32}"/>
              </a:ext>
            </a:extLst>
          </p:cNvPr>
          <p:cNvSpPr/>
          <p:nvPr/>
        </p:nvSpPr>
        <p:spPr>
          <a:xfrm>
            <a:off x="8472457" y="2532615"/>
            <a:ext cx="519141" cy="3175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DE11272-98DC-3346-C712-2232BF06F5A1}"/>
              </a:ext>
            </a:extLst>
          </p:cNvPr>
          <p:cNvSpPr/>
          <p:nvPr/>
        </p:nvSpPr>
        <p:spPr>
          <a:xfrm>
            <a:off x="5029200" y="3012888"/>
            <a:ext cx="1146311" cy="3175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a:buNone/>
            </a:pPr>
            <a:r>
              <a:rPr lang="en-US" dirty="0"/>
              <a:t>Pass Ordering Must Be Workload-Specific</a:t>
            </a:r>
          </a:p>
        </p:txBody>
      </p:sp>
      <p:sp>
        <p:nvSpPr>
          <p:cNvPr id="222" name="Google Shape;222;p29"/>
          <p:cNvSpPr txBox="1">
            <a:spLocks noGrp="1"/>
          </p:cNvSpPr>
          <p:nvPr>
            <p:ph type="body" idx="1"/>
          </p:nvPr>
        </p:nvSpPr>
        <p:spPr>
          <a:xfrm>
            <a:off x="311700" y="737475"/>
            <a:ext cx="8523828" cy="4230900"/>
          </a:xfrm>
          <a:prstGeom prst="rect">
            <a:avLst/>
          </a:prstGeom>
        </p:spPr>
        <p:txBody>
          <a:bodyPr spcFirstLastPara="1" wrap="square" lIns="68575" tIns="34275" rIns="68575" bIns="34275" anchor="t" anchorCtr="0">
            <a:normAutofit/>
          </a:bodyPr>
          <a:lstStyle/>
          <a:p>
            <a:pPr marL="127000" indent="0">
              <a:buNone/>
            </a:pPr>
            <a:r>
              <a:rPr lang="en-US" sz="1800" b="1" dirty="0"/>
              <a:t>Takeaways from Motivation and Investigation:</a:t>
            </a:r>
          </a:p>
          <a:p>
            <a:r>
              <a:rPr lang="en-US" dirty="0"/>
              <a:t>From the motivation, we observe that -O3 does not transfer reliably across architectures or input shapes.</a:t>
            </a:r>
          </a:p>
          <a:p>
            <a:r>
              <a:rPr lang="en-US" dirty="0"/>
              <a:t>A poor pipeline choice can cause up to 8× performance loss on an individual model.</a:t>
            </a:r>
          </a:p>
          <a:p>
            <a:r>
              <a:rPr lang="en-US" dirty="0"/>
              <a:t>We attribute this gap to regime shifts: upstream pass ordering changes what the backend effectively optimizes.</a:t>
            </a:r>
          </a:p>
          <a:p>
            <a:r>
              <a:rPr lang="en-US" dirty="0"/>
              <a:t>Therefore, local proxies alone are insufficient to explain or predict performance differences.</a:t>
            </a:r>
          </a:p>
          <a:p>
            <a:pPr marL="127000" indent="0">
              <a:buNone/>
            </a:pPr>
            <a:r>
              <a:rPr lang="en-US" sz="1800" b="1" dirty="0"/>
              <a:t>Implication:</a:t>
            </a:r>
          </a:p>
          <a:p>
            <a:r>
              <a:rPr lang="en-US" dirty="0"/>
              <a:t>We need an automated, per-workload, per-shape, pass-ordering method that accounts for regime shifts rather than relying on unstable local proxies.</a:t>
            </a:r>
          </a:p>
          <a:p>
            <a:pPr marL="127000" lvl="0" indent="0" algn="l" rtl="0">
              <a:spcBef>
                <a:spcPts val="800"/>
              </a:spcBef>
              <a:spcAft>
                <a:spcPts val="0"/>
              </a:spcAft>
              <a:buSzPts val="1600"/>
              <a:buNone/>
            </a:pPr>
            <a:endParaRPr sz="1600" dirty="0"/>
          </a:p>
        </p:txBody>
      </p:sp>
      <p:sp>
        <p:nvSpPr>
          <p:cNvPr id="223" name="Google Shape;223;p2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BO3: 3-stage RL Framework as a Solution</a:t>
            </a:r>
            <a:endParaRPr dirty="0"/>
          </a:p>
        </p:txBody>
      </p:sp>
      <p:sp>
        <p:nvSpPr>
          <p:cNvPr id="229" name="Google Shape;229;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91" name="Graphic 290">
            <a:extLst>
              <a:ext uri="{FF2B5EF4-FFF2-40B4-BE49-F238E27FC236}">
                <a16:creationId xmlns:a16="http://schemas.microsoft.com/office/drawing/2014/main" id="{0FD4AF3A-5341-7303-DD19-03836FF784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82757" y="525721"/>
            <a:ext cx="6321287" cy="4025752"/>
          </a:xfrm>
          <a:prstGeom prst="rect">
            <a:avLst/>
          </a:prstGeom>
        </p:spPr>
      </p:pic>
      <p:sp>
        <p:nvSpPr>
          <p:cNvPr id="292" name="TextBox 291">
            <a:extLst>
              <a:ext uri="{FF2B5EF4-FFF2-40B4-BE49-F238E27FC236}">
                <a16:creationId xmlns:a16="http://schemas.microsoft.com/office/drawing/2014/main" id="{D146F1F8-8C8D-9983-5DEF-737EC7DC475D}"/>
              </a:ext>
            </a:extLst>
          </p:cNvPr>
          <p:cNvSpPr txBox="1"/>
          <p:nvPr/>
        </p:nvSpPr>
        <p:spPr>
          <a:xfrm>
            <a:off x="0" y="4210595"/>
            <a:ext cx="5634990" cy="95410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3-stage framework for the problem.</a:t>
            </a:r>
          </a:p>
          <a:p>
            <a:pPr marL="342900" indent="-342900">
              <a:buAutoNum type="arabicPeriod"/>
            </a:pPr>
            <a:r>
              <a:rPr lang="en-US" dirty="0">
                <a:latin typeface="Times New Roman" panose="02020603050405020304" pitchFamily="18" charset="0"/>
                <a:cs typeface="Times New Roman" panose="02020603050405020304" pitchFamily="18" charset="0"/>
              </a:rPr>
              <a:t>Fix search space for RL.</a:t>
            </a:r>
          </a:p>
          <a:p>
            <a:pPr marL="342900" indent="-342900">
              <a:buAutoNum type="arabicPeriod"/>
            </a:pPr>
            <a:r>
              <a:rPr lang="en-US" dirty="0">
                <a:latin typeface="Times New Roman" panose="02020603050405020304" pitchFamily="18" charset="0"/>
                <a:cs typeface="Times New Roman" panose="02020603050405020304" pitchFamily="18" charset="0"/>
              </a:rPr>
              <a:t>Train an RL policy on finding pass ordering in preprocessing stage.</a:t>
            </a:r>
          </a:p>
          <a:p>
            <a:pPr marL="342900" indent="-342900">
              <a:buAutoNum type="arabicPeriod"/>
            </a:pPr>
            <a:r>
              <a:rPr lang="en-US" dirty="0">
                <a:latin typeface="Times New Roman" panose="02020603050405020304" pitchFamily="18" charset="0"/>
                <a:cs typeface="Times New Roman" panose="02020603050405020304" pitchFamily="18" charset="0"/>
              </a:rPr>
              <a:t>Evaluate the RL stochastically.</a:t>
            </a:r>
          </a:p>
        </p:txBody>
      </p:sp>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BO3 Stage I: Knob Screening</a:t>
            </a:r>
            <a:endParaRPr dirty="0"/>
          </a:p>
        </p:txBody>
      </p:sp>
      <mc:AlternateContent xmlns:mc="http://schemas.openxmlformats.org/markup-compatibility/2006" xmlns:a14="http://schemas.microsoft.com/office/drawing/2010/main">
        <mc:Choice Requires="a14">
          <p:sp>
            <p:nvSpPr>
              <p:cNvPr id="236" name="Google Shape;236;p31"/>
              <p:cNvSpPr txBox="1">
                <a:spLocks noGrp="1"/>
              </p:cNvSpPr>
              <p:nvPr>
                <p:ph type="body" idx="1"/>
              </p:nvPr>
            </p:nvSpPr>
            <p:spPr>
              <a:xfrm>
                <a:off x="311699" y="760164"/>
                <a:ext cx="6156179" cy="4296653"/>
              </a:xfrm>
              <a:prstGeom prst="rect">
                <a:avLst/>
              </a:prstGeom>
            </p:spPr>
            <p:txBody>
              <a:bodyPr spcFirstLastPara="1" wrap="square" lIns="68575" tIns="34275" rIns="68575" bIns="34275" anchor="t" anchorCtr="0">
                <a:normAutofit/>
              </a:bodyPr>
              <a:lstStyle/>
              <a:p>
                <a:r>
                  <a:rPr lang="en-US" sz="2000" dirty="0"/>
                  <a:t>Knobs (Kt)</a:t>
                </a:r>
              </a:p>
              <a:p>
                <a:pPr marL="717550" lvl="1" indent="-285750"/>
                <a:r>
                  <a:rPr lang="en-US" sz="1800" dirty="0"/>
                  <a:t>Definition: A backend decision applied to an IR.</a:t>
                </a:r>
              </a:p>
              <a:p>
                <a:pPr marL="717550" lvl="1" indent="-285750"/>
                <a:r>
                  <a:rPr lang="en-US" sz="1800" dirty="0"/>
                  <a:t>Constraints: Change code generation only; upstream IR is unchanged by the knobs.</a:t>
                </a:r>
              </a:p>
              <a:p>
                <a:pPr marL="717550" lvl="1" indent="-285750"/>
                <a:r>
                  <a:rPr lang="en-US" sz="1800" dirty="0"/>
                  <a:t>Examples: </a:t>
                </a:r>
              </a:p>
              <a:p>
                <a:pPr marL="1174750" lvl="2" indent="-285750"/>
                <a14:m>
                  <m:oMath xmlns:m="http://schemas.openxmlformats.org/officeDocument/2006/math">
                    <m:r>
                      <a:rPr lang="en-US" sz="1600" b="0" i="1" smtClean="0">
                        <a:latin typeface="Cambria Math" panose="02040503050406030204" pitchFamily="18" charset="0"/>
                      </a:rPr>
                      <m:t>𝑡𝑖𝑙𝑖𝑛𝑔</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𝑜𝑛</m:t>
                        </m:r>
                        <m:r>
                          <a:rPr lang="en-US" sz="1600" b="0" i="1" smtClean="0">
                            <a:latin typeface="Cambria Math" panose="02040503050406030204" pitchFamily="18" charset="0"/>
                          </a:rPr>
                          <m:t>, </m:t>
                        </m:r>
                        <m:r>
                          <a:rPr lang="en-US" sz="1600" b="0" i="1" smtClean="0">
                            <a:latin typeface="Cambria Math" panose="02040503050406030204" pitchFamily="18" charset="0"/>
                          </a:rPr>
                          <m:t>𝑜𝑓𝑓</m:t>
                        </m:r>
                      </m:e>
                    </m:d>
                  </m:oMath>
                </a14:m>
                <a:endParaRPr lang="en-US" sz="1600" b="0" dirty="0"/>
              </a:p>
              <a:p>
                <a:pPr marL="1174750" lvl="2" indent="-285750"/>
                <a14:m>
                  <m:oMath xmlns:m="http://schemas.openxmlformats.org/officeDocument/2006/math">
                    <m:r>
                      <a:rPr lang="en-US" sz="1600" b="0" i="1" smtClean="0">
                        <a:latin typeface="Cambria Math" panose="02040503050406030204" pitchFamily="18" charset="0"/>
                      </a:rPr>
                      <m:t>𝑢𝑛𝑟𝑜𝑙𝑙𝑖𝑛𝑔</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𝑜𝑓𝑓</m:t>
                        </m:r>
                      </m:e>
                    </m:d>
                  </m:oMath>
                </a14:m>
                <a:endParaRPr lang="en-US" sz="1600" dirty="0"/>
              </a:p>
              <a:p>
                <a:pPr marL="1174750" lvl="2" indent="-285750"/>
                <a14:m>
                  <m:oMath xmlns:m="http://schemas.openxmlformats.org/officeDocument/2006/math">
                    <m:r>
                      <a:rPr lang="en-US" sz="1600" b="0" i="1" smtClean="0">
                        <a:latin typeface="Cambria Math" panose="02040503050406030204" pitchFamily="18" charset="0"/>
                      </a:rPr>
                      <m:t>𝑒𝑑𝑔𝑒</m:t>
                    </m:r>
                    <m:r>
                      <a:rPr lang="en-US" sz="1600" b="0" i="1" smtClean="0">
                        <a:latin typeface="Cambria Math" panose="02040503050406030204" pitchFamily="18" charset="0"/>
                      </a:rPr>
                      <m:t> </m:t>
                    </m:r>
                    <m:r>
                      <a:rPr lang="en-US" sz="1600" b="0" i="1" smtClean="0">
                        <a:latin typeface="Cambria Math" panose="02040503050406030204" pitchFamily="18" charset="0"/>
                      </a:rPr>
                      <m:t>h𝑎𝑛𝑑𝑙𝑖𝑛𝑔</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𝑝𝑒𝑒𝑙𝑖𝑛𝑔</m:t>
                        </m:r>
                        <m:r>
                          <a:rPr lang="en-US" sz="1600" b="0" i="1" smtClean="0">
                            <a:latin typeface="Cambria Math" panose="02040503050406030204" pitchFamily="18" charset="0"/>
                          </a:rPr>
                          <m:t>, </m:t>
                        </m:r>
                        <m:r>
                          <a:rPr lang="en-US" sz="1600" b="0" i="1" smtClean="0">
                            <a:latin typeface="Cambria Math" panose="02040503050406030204" pitchFamily="18" charset="0"/>
                          </a:rPr>
                          <m:t>𝑚𝑎𝑠𝑘𝑖𝑛𝑔</m:t>
                        </m:r>
                        <m:r>
                          <a:rPr lang="en-US" sz="1600" b="0" i="1" smtClean="0">
                            <a:latin typeface="Cambria Math" panose="02040503050406030204" pitchFamily="18" charset="0"/>
                          </a:rPr>
                          <m:t>, </m:t>
                        </m:r>
                        <m:r>
                          <a:rPr lang="en-US" sz="1600" b="0" i="1" smtClean="0">
                            <a:latin typeface="Cambria Math" panose="02040503050406030204" pitchFamily="18" charset="0"/>
                          </a:rPr>
                          <m:t>𝑛𝑜𝑛𝑒</m:t>
                        </m:r>
                      </m:e>
                    </m:d>
                  </m:oMath>
                </a14:m>
                <a:endParaRPr lang="en-US" sz="1600" dirty="0"/>
              </a:p>
              <a:p>
                <a:pPr marL="1174750" lvl="2" indent="-285750"/>
                <a14:m>
                  <m:oMath xmlns:m="http://schemas.openxmlformats.org/officeDocument/2006/math">
                    <m:r>
                      <a:rPr lang="en-US" sz="1600" b="0" i="1" smtClean="0">
                        <a:latin typeface="Cambria Math" panose="02040503050406030204" pitchFamily="18" charset="0"/>
                      </a:rPr>
                      <m:t>𝑣𝑒𝑐𝑡𝑜𝑟𝑖𝑧𝑎𝑡𝑖𝑜𝑛</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𝑜𝑓𝑓</m:t>
                        </m:r>
                      </m:e>
                    </m:d>
                  </m:oMath>
                </a14:m>
                <a:endParaRPr lang="en-US" sz="1600" dirty="0"/>
              </a:p>
              <a:p>
                <a:pPr marL="717550" lvl="1" indent="-285750"/>
                <a:r>
                  <a:rPr lang="en-US" sz="1800" dirty="0"/>
                  <a:t>Search Space: 24 (2x2x3x2)</a:t>
                </a:r>
              </a:p>
              <a:p>
                <a:r>
                  <a:rPr lang="en-US" sz="2000" dirty="0"/>
                  <a:t>Compile the IR and benchmark it with knob combinations</a:t>
                </a:r>
              </a:p>
              <a:p>
                <a:r>
                  <a:rPr lang="en-US" sz="2000" dirty="0"/>
                  <a:t>Rank by latency</a:t>
                </a:r>
                <a:endParaRPr sz="2000" dirty="0"/>
              </a:p>
            </p:txBody>
          </p:sp>
        </mc:Choice>
        <mc:Fallback xmlns="">
          <p:sp>
            <p:nvSpPr>
              <p:cNvPr id="236" name="Google Shape;236;p31"/>
              <p:cNvSpPr txBox="1">
                <a:spLocks noGrp="1" noRot="1" noChangeAspect="1" noMove="1" noResize="1" noEditPoints="1" noAdjustHandles="1" noChangeArrowheads="1" noChangeShapeType="1" noTextEdit="1"/>
              </p:cNvSpPr>
              <p:nvPr>
                <p:ph type="body" idx="1"/>
              </p:nvPr>
            </p:nvSpPr>
            <p:spPr>
              <a:xfrm>
                <a:off x="311699" y="760164"/>
                <a:ext cx="6156179" cy="4296653"/>
              </a:xfrm>
              <a:prstGeom prst="rect">
                <a:avLst/>
              </a:prstGeom>
              <a:blipFill>
                <a:blip r:embed="rId4"/>
                <a:stretch>
                  <a:fillRect r="-1980"/>
                </a:stretch>
              </a:blipFill>
            </p:spPr>
            <p:txBody>
              <a:bodyPr/>
              <a:lstStyle/>
              <a:p>
                <a:r>
                  <a:rPr lang="en-IN">
                    <a:noFill/>
                  </a:rPr>
                  <a:t> </a:t>
                </a:r>
              </a:p>
            </p:txBody>
          </p:sp>
        </mc:Fallback>
      </mc:AlternateContent>
      <p:sp>
        <p:nvSpPr>
          <p:cNvPr id="237" name="Google Shape;237;p3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Graphic 1">
            <a:extLst>
              <a:ext uri="{FF2B5EF4-FFF2-40B4-BE49-F238E27FC236}">
                <a16:creationId xmlns:a16="http://schemas.microsoft.com/office/drawing/2014/main" id="{971A315E-599D-8F71-5075-5056C894868E}"/>
              </a:ext>
            </a:extLst>
          </p:cNvPr>
          <p:cNvPicPr>
            <a:picLocks noChangeAspect="1"/>
          </p:cNvPicPr>
          <p:nvPr/>
        </p:nvPicPr>
        <p:blipFill>
          <a:blip>
            <a:extLst>
              <a:ext uri="{96DAC541-7B7A-43D3-8B79-37D633B846F1}">
                <asvg:svgBlip xmlns:asvg="http://schemas.microsoft.com/office/drawing/2016/SVG/main" r:embed="rId5"/>
              </a:ext>
            </a:extLst>
          </a:blip>
          <a:srcRect t="15889" r="76038" b="13815"/>
          <a:stretch>
            <a:fillRect/>
          </a:stretch>
        </p:blipFill>
        <p:spPr>
          <a:xfrm>
            <a:off x="6683778" y="979769"/>
            <a:ext cx="1971543" cy="3683448"/>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lvl="0">
              <a:buNone/>
            </a:pPr>
            <a:r>
              <a:rPr lang="en" dirty="0"/>
              <a:t>BO3 Stage I: Knob Screening Result</a:t>
            </a:r>
            <a:endParaRPr dirty="0"/>
          </a:p>
        </p:txBody>
      </p:sp>
      <p:sp>
        <p:nvSpPr>
          <p:cNvPr id="244" name="Google Shape;244;p3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245" name="Google Shape;245;p32"/>
          <p:cNvGraphicFramePr/>
          <p:nvPr>
            <p:extLst>
              <p:ext uri="{D42A27DB-BD31-4B8C-83A1-F6EECF244321}">
                <p14:modId xmlns:p14="http://schemas.microsoft.com/office/powerpoint/2010/main" val="2505420788"/>
              </p:ext>
            </p:extLst>
          </p:nvPr>
        </p:nvGraphicFramePr>
        <p:xfrm>
          <a:off x="438149" y="1017725"/>
          <a:ext cx="5674415" cy="3946590"/>
        </p:xfrm>
        <a:graphic>
          <a:graphicData uri="http://schemas.openxmlformats.org/drawingml/2006/table">
            <a:tbl>
              <a:tblPr>
                <a:noFill/>
                <a:tableStyleId>{A3EAA201-1946-4F19-AAE2-030223DDABA6}</a:tableStyleId>
              </a:tblPr>
              <a:tblGrid>
                <a:gridCol w="1403782">
                  <a:extLst>
                    <a:ext uri="{9D8B030D-6E8A-4147-A177-3AD203B41FA5}">
                      <a16:colId xmlns:a16="http://schemas.microsoft.com/office/drawing/2014/main" val="20000"/>
                    </a:ext>
                  </a:extLst>
                </a:gridCol>
                <a:gridCol w="2044269">
                  <a:extLst>
                    <a:ext uri="{9D8B030D-6E8A-4147-A177-3AD203B41FA5}">
                      <a16:colId xmlns:a16="http://schemas.microsoft.com/office/drawing/2014/main" val="20001"/>
                    </a:ext>
                  </a:extLst>
                </a:gridCol>
                <a:gridCol w="1113183">
                  <a:extLst>
                    <a:ext uri="{9D8B030D-6E8A-4147-A177-3AD203B41FA5}">
                      <a16:colId xmlns:a16="http://schemas.microsoft.com/office/drawing/2014/main" val="3021425151"/>
                    </a:ext>
                  </a:extLst>
                </a:gridCol>
                <a:gridCol w="1113181">
                  <a:extLst>
                    <a:ext uri="{9D8B030D-6E8A-4147-A177-3AD203B41FA5}">
                      <a16:colId xmlns:a16="http://schemas.microsoft.com/office/drawing/2014/main" val="20002"/>
                    </a:ext>
                  </a:extLst>
                </a:gridCol>
              </a:tblGrid>
              <a:tr h="574650">
                <a:tc>
                  <a:txBody>
                    <a:bodyPr/>
                    <a:lstStyle/>
                    <a:p>
                      <a:pPr marL="0" lvl="0" indent="0" algn="l" rtl="0">
                        <a:spcBef>
                          <a:spcPts val="0"/>
                        </a:spcBef>
                        <a:spcAft>
                          <a:spcPts val="0"/>
                        </a:spcAft>
                        <a:buNone/>
                      </a:pPr>
                      <a:r>
                        <a:rPr lang="en"/>
                        <a:t>Model</a:t>
                      </a:r>
                      <a:endParaRPr/>
                    </a:p>
                  </a:txBody>
                  <a:tcPr marL="91425" marR="91425" marT="91425" marB="91425"/>
                </a:tc>
                <a:tc>
                  <a:txBody>
                    <a:bodyPr/>
                    <a:lstStyle/>
                    <a:p>
                      <a:pPr marL="0" lvl="0" indent="0" algn="l" rtl="0">
                        <a:spcBef>
                          <a:spcPts val="0"/>
                        </a:spcBef>
                        <a:spcAft>
                          <a:spcPts val="0"/>
                        </a:spcAft>
                        <a:buNone/>
                      </a:pPr>
                      <a:r>
                        <a:rPr lang="en" dirty="0"/>
                        <a:t>Top-1 knob comb</a:t>
                      </a:r>
                      <a:endParaRPr dirty="0"/>
                    </a:p>
                    <a:p>
                      <a:pPr marL="0" lvl="0" indent="0" algn="l" rtl="0">
                        <a:spcBef>
                          <a:spcPts val="0"/>
                        </a:spcBef>
                        <a:spcAft>
                          <a:spcPts val="0"/>
                        </a:spcAft>
                        <a:buNone/>
                      </a:pPr>
                      <a:r>
                        <a:rPr lang="en" dirty="0"/>
                        <a:t>(unroll, tile, m/p/n, </a:t>
                      </a:r>
                      <a:r>
                        <a:rPr lang="en" dirty="0" err="1"/>
                        <a:t>vec</a:t>
                      </a:r>
                      <a:r>
                        <a:rPr lang="en" dirty="0"/>
                        <a:t>)</a:t>
                      </a:r>
                      <a:endParaRPr dirty="0"/>
                    </a:p>
                  </a:txBody>
                  <a:tcPr marL="91425" marR="91425" marT="91425" marB="91425"/>
                </a:tc>
                <a:tc>
                  <a:txBody>
                    <a:bodyPr/>
                    <a:lstStyle/>
                    <a:p>
                      <a:pPr marL="0" lvl="0" indent="0" algn="l" rtl="0">
                        <a:spcBef>
                          <a:spcPts val="0"/>
                        </a:spcBef>
                        <a:spcAft>
                          <a:spcPts val="0"/>
                        </a:spcAft>
                        <a:buNone/>
                      </a:pPr>
                      <a:r>
                        <a:rPr lang="en-US" dirty="0"/>
                        <a:t>O3</a:t>
                      </a:r>
                    </a:p>
                    <a:p>
                      <a:pPr marL="0" lvl="0" indent="0" algn="l" rtl="0">
                        <a:spcBef>
                          <a:spcPts val="0"/>
                        </a:spcBef>
                        <a:spcAft>
                          <a:spcPts val="0"/>
                        </a:spcAft>
                        <a:buNone/>
                      </a:pPr>
                      <a:r>
                        <a:rPr lang="en-US" dirty="0"/>
                        <a:t>(</a:t>
                      </a:r>
                      <a:r>
                        <a:rPr lang="en-US" dirty="0" err="1"/>
                        <a:t>F,F,n,F</a:t>
                      </a:r>
                      <a:r>
                        <a:rPr lang="en-US" dirty="0"/>
                        <a:t>)</a:t>
                      </a:r>
                      <a:endParaRPr dirty="0"/>
                    </a:p>
                  </a:txBody>
                  <a:tcPr marL="91425" marR="91425" marT="91425" marB="91425"/>
                </a:tc>
                <a:tc>
                  <a:txBody>
                    <a:bodyPr/>
                    <a:lstStyle/>
                    <a:p>
                      <a:pPr marL="0" lvl="0" indent="0" algn="l" rtl="0">
                        <a:spcBef>
                          <a:spcPts val="0"/>
                        </a:spcBef>
                        <a:spcAft>
                          <a:spcPts val="0"/>
                        </a:spcAft>
                        <a:buNone/>
                      </a:pPr>
                      <a:r>
                        <a:rPr lang="en" dirty="0"/>
                        <a:t>Top-1 knob Latency</a:t>
                      </a:r>
                      <a:endParaRPr dirty="0"/>
                    </a:p>
                  </a:txBody>
                  <a:tcPr marL="91425" marR="91425" marT="91425" marB="91425"/>
                </a:tc>
                <a:extLst>
                  <a:ext uri="{0D108BD9-81ED-4DB2-BD59-A6C34878D82A}">
                    <a16:rowId xmlns:a16="http://schemas.microsoft.com/office/drawing/2014/main" val="10000"/>
                  </a:ext>
                </a:extLst>
              </a:tr>
              <a:tr h="574650">
                <a:tc>
                  <a:txBody>
                    <a:bodyPr/>
                    <a:lstStyle/>
                    <a:p>
                      <a:pPr marL="0" lvl="0" indent="0" algn="l" rtl="0">
                        <a:spcBef>
                          <a:spcPts val="0"/>
                        </a:spcBef>
                        <a:spcAft>
                          <a:spcPts val="0"/>
                        </a:spcAft>
                        <a:buNone/>
                      </a:pPr>
                      <a:r>
                        <a:rPr lang="en"/>
                        <a:t>Bert base (s128)</a:t>
                      </a:r>
                      <a:endParaRPr/>
                    </a:p>
                  </a:txBody>
                  <a:tcPr marL="91425" marR="91425" marT="91425" marB="91425"/>
                </a:tc>
                <a:tc>
                  <a:txBody>
                    <a:bodyPr/>
                    <a:lstStyle/>
                    <a:p>
                      <a:pPr marL="0" lvl="0" indent="0" algn="l" rtl="0">
                        <a:spcBef>
                          <a:spcPts val="0"/>
                        </a:spcBef>
                        <a:spcAft>
                          <a:spcPts val="0"/>
                        </a:spcAft>
                        <a:buNone/>
                      </a:pPr>
                      <a:r>
                        <a:rPr lang="en"/>
                        <a:t>F, T, p, T</a:t>
                      </a:r>
                      <a:endParaRPr/>
                    </a:p>
                  </a:txBody>
                  <a:tcPr marL="91425" marR="91425" marT="91425" marB="91425"/>
                </a:tc>
                <a:tc>
                  <a:txBody>
                    <a:bodyPr/>
                    <a:lstStyle/>
                    <a:p>
                      <a:pPr marL="0" lvl="0" indent="0" algn="l" rtl="0">
                        <a:spcBef>
                          <a:spcPts val="0"/>
                        </a:spcBef>
                        <a:spcAft>
                          <a:spcPts val="0"/>
                        </a:spcAft>
                        <a:buNone/>
                      </a:pPr>
                      <a:r>
                        <a:rPr lang="en-US" dirty="0"/>
                        <a:t>210</a:t>
                      </a:r>
                      <a:endParaRPr dirty="0"/>
                    </a:p>
                  </a:txBody>
                  <a:tcPr marL="91425" marR="91425" marT="91425" marB="91425"/>
                </a:tc>
                <a:tc>
                  <a:txBody>
                    <a:bodyPr/>
                    <a:lstStyle/>
                    <a:p>
                      <a:pPr marL="0" lvl="0" indent="0" algn="l" rtl="0">
                        <a:spcBef>
                          <a:spcPts val="0"/>
                        </a:spcBef>
                        <a:spcAft>
                          <a:spcPts val="0"/>
                        </a:spcAft>
                        <a:buNone/>
                      </a:pPr>
                      <a:r>
                        <a:rPr lang="en" dirty="0"/>
                        <a:t>185</a:t>
                      </a:r>
                      <a:endParaRPr dirty="0"/>
                    </a:p>
                  </a:txBody>
                  <a:tcPr marL="91425" marR="91425" marT="91425" marB="91425"/>
                </a:tc>
                <a:extLst>
                  <a:ext uri="{0D108BD9-81ED-4DB2-BD59-A6C34878D82A}">
                    <a16:rowId xmlns:a16="http://schemas.microsoft.com/office/drawing/2014/main" val="10001"/>
                  </a:ext>
                </a:extLst>
              </a:tr>
              <a:tr h="454575">
                <a:tc>
                  <a:txBody>
                    <a:bodyPr/>
                    <a:lstStyle/>
                    <a:p>
                      <a:pPr marL="0" lvl="0" indent="0" algn="l" rtl="0">
                        <a:spcBef>
                          <a:spcPts val="0"/>
                        </a:spcBef>
                        <a:spcAft>
                          <a:spcPts val="0"/>
                        </a:spcAft>
                        <a:buNone/>
                      </a:pPr>
                      <a:r>
                        <a:rPr lang="en"/>
                        <a:t>Alexnet</a:t>
                      </a:r>
                      <a:endParaRPr/>
                    </a:p>
                  </a:txBody>
                  <a:tcPr marL="91425" marR="91425" marT="91425" marB="91425"/>
                </a:tc>
                <a:tc>
                  <a:txBody>
                    <a:bodyPr/>
                    <a:lstStyle/>
                    <a:p>
                      <a:pPr marL="0" lvl="0" indent="0" algn="l" rtl="0">
                        <a:spcBef>
                          <a:spcPts val="0"/>
                        </a:spcBef>
                        <a:spcAft>
                          <a:spcPts val="0"/>
                        </a:spcAft>
                        <a:buNone/>
                      </a:pPr>
                      <a:r>
                        <a:rPr lang="en"/>
                        <a:t>T, T, m, F</a:t>
                      </a:r>
                      <a:endParaRPr/>
                    </a:p>
                  </a:txBody>
                  <a:tcPr marL="91425" marR="91425" marT="91425" marB="91425"/>
                </a:tc>
                <a:tc>
                  <a:txBody>
                    <a:bodyPr/>
                    <a:lstStyle/>
                    <a:p>
                      <a:pPr marL="0" lvl="0" indent="0" algn="l" rtl="0">
                        <a:spcBef>
                          <a:spcPts val="0"/>
                        </a:spcBef>
                        <a:spcAft>
                          <a:spcPts val="0"/>
                        </a:spcAft>
                        <a:buNone/>
                      </a:pPr>
                      <a:r>
                        <a:rPr lang="en-US" dirty="0"/>
                        <a:t>256</a:t>
                      </a:r>
                      <a:endParaRPr dirty="0"/>
                    </a:p>
                  </a:txBody>
                  <a:tcPr marL="91425" marR="91425" marT="91425" marB="91425"/>
                </a:tc>
                <a:tc>
                  <a:txBody>
                    <a:bodyPr/>
                    <a:lstStyle/>
                    <a:p>
                      <a:pPr marL="0" lvl="0" indent="0" algn="l" rtl="0">
                        <a:spcBef>
                          <a:spcPts val="0"/>
                        </a:spcBef>
                        <a:spcAft>
                          <a:spcPts val="0"/>
                        </a:spcAft>
                        <a:buNone/>
                      </a:pPr>
                      <a:r>
                        <a:rPr lang="en" dirty="0"/>
                        <a:t>245</a:t>
                      </a:r>
                      <a:endParaRPr dirty="0"/>
                    </a:p>
                  </a:txBody>
                  <a:tcPr marL="91425" marR="91425" marT="91425" marB="91425"/>
                </a:tc>
                <a:extLst>
                  <a:ext uri="{0D108BD9-81ED-4DB2-BD59-A6C34878D82A}">
                    <a16:rowId xmlns:a16="http://schemas.microsoft.com/office/drawing/2014/main" val="10002"/>
                  </a:ext>
                </a:extLst>
              </a:tr>
              <a:tr h="454575">
                <a:tc>
                  <a:txBody>
                    <a:bodyPr/>
                    <a:lstStyle/>
                    <a:p>
                      <a:pPr marL="0" lvl="0" indent="0" algn="l" rtl="0">
                        <a:spcBef>
                          <a:spcPts val="0"/>
                        </a:spcBef>
                        <a:spcAft>
                          <a:spcPts val="0"/>
                        </a:spcAft>
                        <a:buNone/>
                      </a:pPr>
                      <a:r>
                        <a:rPr lang="en"/>
                        <a:t>DenseNet</a:t>
                      </a:r>
                      <a:endParaRPr/>
                    </a:p>
                  </a:txBody>
                  <a:tcPr marL="91425" marR="91425" marT="91425" marB="91425"/>
                </a:tc>
                <a:tc>
                  <a:txBody>
                    <a:bodyPr/>
                    <a:lstStyle/>
                    <a:p>
                      <a:pPr marL="0" lvl="0" indent="0" algn="l" rtl="0">
                        <a:spcBef>
                          <a:spcPts val="0"/>
                        </a:spcBef>
                        <a:spcAft>
                          <a:spcPts val="0"/>
                        </a:spcAft>
                        <a:buNone/>
                      </a:pPr>
                      <a:r>
                        <a:rPr lang="en"/>
                        <a:t>T, T, p, F</a:t>
                      </a:r>
                      <a:endParaRPr/>
                    </a:p>
                  </a:txBody>
                  <a:tcPr marL="91425" marR="91425" marT="91425" marB="91425"/>
                </a:tc>
                <a:tc>
                  <a:txBody>
                    <a:bodyPr/>
                    <a:lstStyle/>
                    <a:p>
                      <a:pPr marL="0" lvl="0" indent="0" algn="l" rtl="0">
                        <a:spcBef>
                          <a:spcPts val="0"/>
                        </a:spcBef>
                        <a:spcAft>
                          <a:spcPts val="0"/>
                        </a:spcAft>
                        <a:buNone/>
                      </a:pPr>
                      <a:r>
                        <a:rPr lang="en-US" dirty="0"/>
                        <a:t>5980</a:t>
                      </a:r>
                      <a:endParaRPr dirty="0"/>
                    </a:p>
                  </a:txBody>
                  <a:tcPr marL="91425" marR="91425" marT="91425" marB="91425"/>
                </a:tc>
                <a:tc>
                  <a:txBody>
                    <a:bodyPr/>
                    <a:lstStyle/>
                    <a:p>
                      <a:pPr marL="0" lvl="0" indent="0" algn="l" rtl="0">
                        <a:spcBef>
                          <a:spcPts val="0"/>
                        </a:spcBef>
                        <a:spcAft>
                          <a:spcPts val="0"/>
                        </a:spcAft>
                        <a:buNone/>
                      </a:pPr>
                      <a:r>
                        <a:rPr lang="en" dirty="0"/>
                        <a:t>4801</a:t>
                      </a:r>
                      <a:endParaRPr dirty="0"/>
                    </a:p>
                  </a:txBody>
                  <a:tcPr marL="91425" marR="91425" marT="91425" marB="91425"/>
                </a:tc>
                <a:extLst>
                  <a:ext uri="{0D108BD9-81ED-4DB2-BD59-A6C34878D82A}">
                    <a16:rowId xmlns:a16="http://schemas.microsoft.com/office/drawing/2014/main" val="10003"/>
                  </a:ext>
                </a:extLst>
              </a:tr>
              <a:tr h="454575">
                <a:tc>
                  <a:txBody>
                    <a:bodyPr/>
                    <a:lstStyle/>
                    <a:p>
                      <a:pPr marL="0" lvl="0" indent="0" algn="l" rtl="0">
                        <a:spcBef>
                          <a:spcPts val="0"/>
                        </a:spcBef>
                        <a:spcAft>
                          <a:spcPts val="0"/>
                        </a:spcAft>
                        <a:buNone/>
                      </a:pPr>
                      <a:r>
                        <a:rPr lang="en"/>
                        <a:t>ResNet50</a:t>
                      </a:r>
                      <a:endParaRPr/>
                    </a:p>
                  </a:txBody>
                  <a:tcPr marL="91425" marR="91425" marT="91425" marB="91425"/>
                </a:tc>
                <a:tc>
                  <a:txBody>
                    <a:bodyPr/>
                    <a:lstStyle/>
                    <a:p>
                      <a:pPr marL="0" lvl="0" indent="0" algn="l" rtl="0">
                        <a:spcBef>
                          <a:spcPts val="0"/>
                        </a:spcBef>
                        <a:spcAft>
                          <a:spcPts val="0"/>
                        </a:spcAft>
                        <a:buNone/>
                      </a:pPr>
                      <a:r>
                        <a:rPr lang="en"/>
                        <a:t>F, F, m, T</a:t>
                      </a:r>
                      <a:endParaRPr/>
                    </a:p>
                  </a:txBody>
                  <a:tcPr marL="91425" marR="91425" marT="91425" marB="91425"/>
                </a:tc>
                <a:tc>
                  <a:txBody>
                    <a:bodyPr/>
                    <a:lstStyle/>
                    <a:p>
                      <a:pPr marL="0" lvl="0" indent="0" algn="l" rtl="0">
                        <a:spcBef>
                          <a:spcPts val="0"/>
                        </a:spcBef>
                        <a:spcAft>
                          <a:spcPts val="0"/>
                        </a:spcAft>
                        <a:buNone/>
                      </a:pPr>
                      <a:r>
                        <a:rPr lang="en-US" dirty="0"/>
                        <a:t>1592</a:t>
                      </a:r>
                      <a:endParaRPr dirty="0"/>
                    </a:p>
                  </a:txBody>
                  <a:tcPr marL="91425" marR="91425" marT="91425" marB="91425"/>
                </a:tc>
                <a:tc>
                  <a:txBody>
                    <a:bodyPr/>
                    <a:lstStyle/>
                    <a:p>
                      <a:pPr marL="0" lvl="0" indent="0" algn="l" rtl="0">
                        <a:spcBef>
                          <a:spcPts val="0"/>
                        </a:spcBef>
                        <a:spcAft>
                          <a:spcPts val="0"/>
                        </a:spcAft>
                        <a:buNone/>
                      </a:pPr>
                      <a:r>
                        <a:rPr lang="en" dirty="0"/>
                        <a:t>1498</a:t>
                      </a:r>
                      <a:endParaRPr dirty="0"/>
                    </a:p>
                  </a:txBody>
                  <a:tcPr marL="91425" marR="91425" marT="91425" marB="91425"/>
                </a:tc>
                <a:extLst>
                  <a:ext uri="{0D108BD9-81ED-4DB2-BD59-A6C34878D82A}">
                    <a16:rowId xmlns:a16="http://schemas.microsoft.com/office/drawing/2014/main" val="10004"/>
                  </a:ext>
                </a:extLst>
              </a:tr>
              <a:tr h="454575">
                <a:tc>
                  <a:txBody>
                    <a:bodyPr/>
                    <a:lstStyle/>
                    <a:p>
                      <a:pPr marL="0" lvl="0" indent="0" algn="l" rtl="0">
                        <a:spcBef>
                          <a:spcPts val="0"/>
                        </a:spcBef>
                        <a:spcAft>
                          <a:spcPts val="0"/>
                        </a:spcAft>
                        <a:buNone/>
                      </a:pPr>
                      <a:r>
                        <a:rPr lang="en"/>
                        <a:t>UNet384</a:t>
                      </a:r>
                      <a:endParaRPr/>
                    </a:p>
                  </a:txBody>
                  <a:tcPr marL="91425" marR="91425" marT="91425" marB="91425"/>
                </a:tc>
                <a:tc>
                  <a:txBody>
                    <a:bodyPr/>
                    <a:lstStyle/>
                    <a:p>
                      <a:pPr marL="0" lvl="0" indent="0" algn="l" rtl="0">
                        <a:spcBef>
                          <a:spcPts val="0"/>
                        </a:spcBef>
                        <a:spcAft>
                          <a:spcPts val="0"/>
                        </a:spcAft>
                        <a:buNone/>
                      </a:pPr>
                      <a:r>
                        <a:rPr lang="en"/>
                        <a:t>T, F, n, F</a:t>
                      </a:r>
                      <a:endParaRPr/>
                    </a:p>
                  </a:txBody>
                  <a:tcPr marL="91425" marR="91425" marT="91425" marB="91425"/>
                </a:tc>
                <a:tc>
                  <a:txBody>
                    <a:bodyPr/>
                    <a:lstStyle/>
                    <a:p>
                      <a:pPr marL="0" lvl="0" indent="0" algn="l" rtl="0">
                        <a:spcBef>
                          <a:spcPts val="0"/>
                        </a:spcBef>
                        <a:spcAft>
                          <a:spcPts val="0"/>
                        </a:spcAft>
                        <a:buNone/>
                      </a:pPr>
                      <a:r>
                        <a:rPr lang="en-US" dirty="0"/>
                        <a:t>5672</a:t>
                      </a:r>
                      <a:endParaRPr dirty="0"/>
                    </a:p>
                  </a:txBody>
                  <a:tcPr marL="91425" marR="91425" marT="91425" marB="91425"/>
                </a:tc>
                <a:tc>
                  <a:txBody>
                    <a:bodyPr/>
                    <a:lstStyle/>
                    <a:p>
                      <a:pPr marL="0" lvl="0" indent="0" algn="l" rtl="0">
                        <a:spcBef>
                          <a:spcPts val="0"/>
                        </a:spcBef>
                        <a:spcAft>
                          <a:spcPts val="0"/>
                        </a:spcAft>
                        <a:buNone/>
                      </a:pPr>
                      <a:r>
                        <a:rPr lang="en" dirty="0"/>
                        <a:t>5549</a:t>
                      </a:r>
                      <a:endParaRPr dirty="0"/>
                    </a:p>
                  </a:txBody>
                  <a:tcPr marL="91425" marR="91425" marT="91425" marB="91425"/>
                </a:tc>
                <a:extLst>
                  <a:ext uri="{0D108BD9-81ED-4DB2-BD59-A6C34878D82A}">
                    <a16:rowId xmlns:a16="http://schemas.microsoft.com/office/drawing/2014/main" val="10005"/>
                  </a:ext>
                </a:extLst>
              </a:tr>
              <a:tr h="454575">
                <a:tc>
                  <a:txBody>
                    <a:bodyPr/>
                    <a:lstStyle/>
                    <a:p>
                      <a:pPr marL="0" lvl="0" indent="0" algn="l" rtl="0">
                        <a:spcBef>
                          <a:spcPts val="0"/>
                        </a:spcBef>
                        <a:spcAft>
                          <a:spcPts val="0"/>
                        </a:spcAft>
                        <a:buNone/>
                      </a:pPr>
                      <a:r>
                        <a:rPr lang="en"/>
                        <a:t>ViT224</a:t>
                      </a:r>
                      <a:endParaRPr/>
                    </a:p>
                  </a:txBody>
                  <a:tcPr marL="91425" marR="91425" marT="91425" marB="91425"/>
                </a:tc>
                <a:tc>
                  <a:txBody>
                    <a:bodyPr/>
                    <a:lstStyle/>
                    <a:p>
                      <a:pPr marL="0" lvl="0" indent="0" algn="l" rtl="0">
                        <a:spcBef>
                          <a:spcPts val="0"/>
                        </a:spcBef>
                        <a:spcAft>
                          <a:spcPts val="0"/>
                        </a:spcAft>
                        <a:buNone/>
                      </a:pPr>
                      <a:r>
                        <a:rPr lang="en"/>
                        <a:t>F, T, p, T</a:t>
                      </a:r>
                      <a:endParaRPr/>
                    </a:p>
                  </a:txBody>
                  <a:tcPr marL="91425" marR="91425" marT="91425" marB="91425"/>
                </a:tc>
                <a:tc>
                  <a:txBody>
                    <a:bodyPr/>
                    <a:lstStyle/>
                    <a:p>
                      <a:pPr marL="0" lvl="0" indent="0" algn="l" rtl="0">
                        <a:spcBef>
                          <a:spcPts val="0"/>
                        </a:spcBef>
                        <a:spcAft>
                          <a:spcPts val="0"/>
                        </a:spcAft>
                        <a:buNone/>
                      </a:pPr>
                      <a:r>
                        <a:rPr lang="en-US" dirty="0"/>
                        <a:t>1559</a:t>
                      </a:r>
                      <a:endParaRPr dirty="0"/>
                    </a:p>
                  </a:txBody>
                  <a:tcPr marL="91425" marR="91425" marT="91425" marB="91425"/>
                </a:tc>
                <a:tc>
                  <a:txBody>
                    <a:bodyPr/>
                    <a:lstStyle/>
                    <a:p>
                      <a:pPr marL="0" lvl="0" indent="0" algn="l" rtl="0">
                        <a:spcBef>
                          <a:spcPts val="0"/>
                        </a:spcBef>
                        <a:spcAft>
                          <a:spcPts val="0"/>
                        </a:spcAft>
                        <a:buNone/>
                      </a:pPr>
                      <a:r>
                        <a:rPr lang="en" dirty="0"/>
                        <a:t>307</a:t>
                      </a:r>
                      <a:endParaRPr dirty="0"/>
                    </a:p>
                  </a:txBody>
                  <a:tcPr marL="91425" marR="91425" marT="91425" marB="91425"/>
                </a:tc>
                <a:extLst>
                  <a:ext uri="{0D108BD9-81ED-4DB2-BD59-A6C34878D82A}">
                    <a16:rowId xmlns:a16="http://schemas.microsoft.com/office/drawing/2014/main" val="10006"/>
                  </a:ext>
                </a:extLst>
              </a:tr>
              <a:tr h="454575">
                <a:tc>
                  <a:txBody>
                    <a:bodyPr/>
                    <a:lstStyle/>
                    <a:p>
                      <a:pPr marL="0" lvl="0" indent="0" algn="l" rtl="0">
                        <a:spcBef>
                          <a:spcPts val="0"/>
                        </a:spcBef>
                        <a:spcAft>
                          <a:spcPts val="0"/>
                        </a:spcAft>
                        <a:buNone/>
                      </a:pPr>
                      <a:r>
                        <a:rPr lang="en" dirty="0"/>
                        <a:t>Yolov5</a:t>
                      </a:r>
                      <a:endParaRPr dirty="0"/>
                    </a:p>
                  </a:txBody>
                  <a:tcPr marL="91425" marR="91425" marT="91425" marB="91425"/>
                </a:tc>
                <a:tc>
                  <a:txBody>
                    <a:bodyPr/>
                    <a:lstStyle/>
                    <a:p>
                      <a:pPr marL="0" lvl="0" indent="0" algn="l" rtl="0">
                        <a:spcBef>
                          <a:spcPts val="0"/>
                        </a:spcBef>
                        <a:spcAft>
                          <a:spcPts val="0"/>
                        </a:spcAft>
                        <a:buNone/>
                      </a:pPr>
                      <a:r>
                        <a:rPr lang="en"/>
                        <a:t>T, F, p, F</a:t>
                      </a:r>
                      <a:endParaRPr/>
                    </a:p>
                  </a:txBody>
                  <a:tcPr marL="91425" marR="91425" marT="91425" marB="91425"/>
                </a:tc>
                <a:tc>
                  <a:txBody>
                    <a:bodyPr/>
                    <a:lstStyle/>
                    <a:p>
                      <a:pPr marL="0" lvl="0" indent="0" algn="l" rtl="0">
                        <a:spcBef>
                          <a:spcPts val="0"/>
                        </a:spcBef>
                        <a:spcAft>
                          <a:spcPts val="0"/>
                        </a:spcAft>
                        <a:buNone/>
                      </a:pPr>
                      <a:r>
                        <a:rPr lang="en-US" dirty="0"/>
                        <a:t>1108</a:t>
                      </a:r>
                      <a:endParaRPr dirty="0"/>
                    </a:p>
                  </a:txBody>
                  <a:tcPr marL="91425" marR="91425" marT="91425" marB="91425"/>
                </a:tc>
                <a:tc>
                  <a:txBody>
                    <a:bodyPr/>
                    <a:lstStyle/>
                    <a:p>
                      <a:pPr marL="0" lvl="0" indent="0" algn="l" rtl="0">
                        <a:spcBef>
                          <a:spcPts val="0"/>
                        </a:spcBef>
                        <a:spcAft>
                          <a:spcPts val="0"/>
                        </a:spcAft>
                        <a:buNone/>
                      </a:pPr>
                      <a:r>
                        <a:rPr lang="en" dirty="0"/>
                        <a:t>1049</a:t>
                      </a:r>
                      <a:endParaRPr dirty="0"/>
                    </a:p>
                  </a:txBody>
                  <a:tcPr marL="91425" marR="91425" marT="91425" marB="91425"/>
                </a:tc>
                <a:extLst>
                  <a:ext uri="{0D108BD9-81ED-4DB2-BD59-A6C34878D82A}">
                    <a16:rowId xmlns:a16="http://schemas.microsoft.com/office/drawing/2014/main" val="10007"/>
                  </a:ext>
                </a:extLst>
              </a:tr>
            </a:tbl>
          </a:graphicData>
        </a:graphic>
      </p:graphicFrame>
      <p:pic>
        <p:nvPicPr>
          <p:cNvPr id="2" name="Graphic 1">
            <a:extLst>
              <a:ext uri="{FF2B5EF4-FFF2-40B4-BE49-F238E27FC236}">
                <a16:creationId xmlns:a16="http://schemas.microsoft.com/office/drawing/2014/main" id="{569D11A4-EE29-96D6-D413-2FFD6621C3E9}"/>
              </a:ext>
            </a:extLst>
          </p:cNvPr>
          <p:cNvPicPr>
            <a:picLocks noChangeAspect="1"/>
          </p:cNvPicPr>
          <p:nvPr/>
        </p:nvPicPr>
        <p:blipFill>
          <a:blip>
            <a:extLst>
              <a:ext uri="{96DAC541-7B7A-43D3-8B79-37D633B846F1}">
                <asvg:svgBlip xmlns:asvg="http://schemas.microsoft.com/office/drawing/2016/SVG/main" r:embed="rId3"/>
              </a:ext>
            </a:extLst>
          </a:blip>
          <a:srcRect t="15889" r="76038" b="13815"/>
          <a:stretch>
            <a:fillRect/>
          </a:stretch>
        </p:blipFill>
        <p:spPr>
          <a:xfrm>
            <a:off x="6467878" y="979769"/>
            <a:ext cx="1971543" cy="36834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lvl="0">
              <a:buNone/>
            </a:pPr>
            <a:r>
              <a:rPr lang="en" dirty="0"/>
              <a:t>BO3 Stage II: RL Environment and design</a:t>
            </a:r>
            <a:endParaRPr dirty="0"/>
          </a:p>
        </p:txBody>
      </p:sp>
      <p:sp>
        <p:nvSpPr>
          <p:cNvPr id="252" name="Google Shape;252;p33"/>
          <p:cNvSpPr txBox="1">
            <a:spLocks noGrp="1"/>
          </p:cNvSpPr>
          <p:nvPr>
            <p:ph type="body" idx="1"/>
          </p:nvPr>
        </p:nvSpPr>
        <p:spPr>
          <a:xfrm>
            <a:off x="311700" y="1152475"/>
            <a:ext cx="4260300" cy="34164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sz="1600" dirty="0"/>
              <a:t>Input: An IR and a knob combination.</a:t>
            </a:r>
            <a:endParaRPr sz="1600" dirty="0"/>
          </a:p>
          <a:p>
            <a:pPr marL="0" lvl="0" indent="0" algn="l" rtl="0">
              <a:spcBef>
                <a:spcPts val="800"/>
              </a:spcBef>
              <a:spcAft>
                <a:spcPts val="0"/>
              </a:spcAft>
              <a:buNone/>
            </a:pPr>
            <a:endParaRPr sz="1600" dirty="0"/>
          </a:p>
          <a:p>
            <a:pPr marL="457200" lvl="0" indent="-330200" algn="l" rtl="0">
              <a:spcBef>
                <a:spcPts val="800"/>
              </a:spcBef>
              <a:spcAft>
                <a:spcPts val="0"/>
              </a:spcAft>
              <a:buSzPts val="1600"/>
              <a:buAutoNum type="arabicPeriod"/>
            </a:pPr>
            <a:r>
              <a:rPr lang="en" sz="1600" dirty="0"/>
              <a:t>Encode IR to a SSA graph (Sec: </a:t>
            </a:r>
            <a:r>
              <a:rPr lang="en" sz="1600" dirty="0" err="1"/>
              <a:t>obs</a:t>
            </a:r>
            <a:r>
              <a:rPr lang="en" sz="1600" dirty="0"/>
              <a:t>)</a:t>
            </a:r>
            <a:endParaRPr sz="1600" dirty="0"/>
          </a:p>
          <a:p>
            <a:pPr marL="457200" lvl="0" indent="-330200" algn="l" rtl="0">
              <a:spcBef>
                <a:spcPts val="800"/>
              </a:spcBef>
              <a:spcAft>
                <a:spcPts val="0"/>
              </a:spcAft>
              <a:buSzPts val="1600"/>
              <a:buAutoNum type="arabicPeriod"/>
            </a:pPr>
            <a:r>
              <a:rPr lang="en" sz="1600" dirty="0"/>
              <a:t>Produce legality mask (Sec: actions)</a:t>
            </a:r>
            <a:endParaRPr sz="1600" dirty="0"/>
          </a:p>
          <a:p>
            <a:pPr marL="457200" lvl="0" indent="-330200" algn="l" rtl="0">
              <a:spcBef>
                <a:spcPts val="800"/>
              </a:spcBef>
              <a:spcAft>
                <a:spcPts val="0"/>
              </a:spcAft>
              <a:buSzPts val="1600"/>
              <a:buAutoNum type="arabicPeriod"/>
            </a:pPr>
            <a:r>
              <a:rPr lang="en" sz="1600" dirty="0"/>
              <a:t>Predict action (Sec: policy)</a:t>
            </a:r>
            <a:endParaRPr sz="1600" dirty="0"/>
          </a:p>
          <a:p>
            <a:pPr marL="457200" lvl="0" indent="-330200" algn="l" rtl="0">
              <a:spcBef>
                <a:spcPts val="800"/>
              </a:spcBef>
              <a:spcAft>
                <a:spcPts val="0"/>
              </a:spcAft>
              <a:buSzPts val="1600"/>
              <a:buAutoNum type="arabicPeriod"/>
            </a:pPr>
            <a:r>
              <a:rPr lang="en" sz="1600" dirty="0"/>
              <a:t>Get feedback (Sec: reward)</a:t>
            </a:r>
          </a:p>
          <a:p>
            <a:pPr marL="457200" lvl="0" indent="-330200" algn="l" rtl="0">
              <a:spcBef>
                <a:spcPts val="800"/>
              </a:spcBef>
              <a:spcAft>
                <a:spcPts val="0"/>
              </a:spcAft>
              <a:buSzPts val="1600"/>
              <a:buAutoNum type="arabicPeriod"/>
            </a:pPr>
            <a:r>
              <a:rPr lang="en" sz="1600" dirty="0"/>
              <a:t>Update policy (Sec: policy)</a:t>
            </a:r>
            <a:endParaRPr sz="1600" dirty="0"/>
          </a:p>
          <a:p>
            <a:pPr marL="0" lvl="0" indent="0" algn="l" rtl="0">
              <a:spcBef>
                <a:spcPts val="800"/>
              </a:spcBef>
              <a:spcAft>
                <a:spcPts val="0"/>
              </a:spcAft>
              <a:buNone/>
            </a:pPr>
            <a:endParaRPr sz="1600" dirty="0"/>
          </a:p>
          <a:p>
            <a:pPr marL="457200" lvl="0" indent="-330200" algn="l" rtl="0">
              <a:spcBef>
                <a:spcPts val="800"/>
              </a:spcBef>
              <a:spcAft>
                <a:spcPts val="0"/>
              </a:spcAft>
              <a:buSzPts val="1600"/>
              <a:buChar char="-"/>
            </a:pPr>
            <a:r>
              <a:rPr lang="en" sz="1600" dirty="0"/>
              <a:t>Output: A </a:t>
            </a:r>
            <a:r>
              <a:rPr lang="en" sz="1600" b="1" dirty="0"/>
              <a:t>policy</a:t>
            </a:r>
            <a:r>
              <a:rPr lang="en" sz="1600" dirty="0"/>
              <a:t> that generates pass sequence for </a:t>
            </a:r>
            <a:r>
              <a:rPr lang="en" dirty="0"/>
              <a:t>input.</a:t>
            </a:r>
            <a:endParaRPr sz="1600" dirty="0"/>
          </a:p>
        </p:txBody>
      </p:sp>
      <p:sp>
        <p:nvSpPr>
          <p:cNvPr id="253" name="Google Shape;253;p3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Graphic 1">
            <a:extLst>
              <a:ext uri="{FF2B5EF4-FFF2-40B4-BE49-F238E27FC236}">
                <a16:creationId xmlns:a16="http://schemas.microsoft.com/office/drawing/2014/main" id="{1BCD4DD8-9BE2-F5F2-6157-60105A83E3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68749" y="761033"/>
            <a:ext cx="4103709" cy="4199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lvl="0">
              <a:buNone/>
            </a:pPr>
            <a:r>
              <a:rPr lang="en" dirty="0"/>
              <a:t>BO3 Stage II: RL --- IR as a Dataflow Graph</a:t>
            </a:r>
            <a:endParaRPr dirty="0"/>
          </a:p>
        </p:txBody>
      </p:sp>
      <p:sp>
        <p:nvSpPr>
          <p:cNvPr id="260" name="Google Shape;260;p34"/>
          <p:cNvSpPr txBox="1">
            <a:spLocks noGrp="1"/>
          </p:cNvSpPr>
          <p:nvPr>
            <p:ph type="body" idx="1"/>
          </p:nvPr>
        </p:nvSpPr>
        <p:spPr>
          <a:xfrm>
            <a:off x="95210" y="762961"/>
            <a:ext cx="5894790" cy="4381310"/>
          </a:xfrm>
          <a:prstGeom prst="rect">
            <a:avLst/>
          </a:prstGeom>
        </p:spPr>
        <p:txBody>
          <a:bodyPr spcFirstLastPara="1" wrap="square" lIns="68575" tIns="34275" rIns="68575" bIns="34275" anchor="t" anchorCtr="0">
            <a:normAutofit fontScale="92500" lnSpcReduction="20000"/>
          </a:bodyPr>
          <a:lstStyle/>
          <a:p>
            <a:r>
              <a:rPr lang="en-US" sz="2000" b="1" dirty="0"/>
              <a:t>Why model IR as graph?</a:t>
            </a:r>
          </a:p>
          <a:p>
            <a:pPr lvl="1"/>
            <a:r>
              <a:rPr lang="en-US" sz="1800" dirty="0"/>
              <a:t>Dispatch boundaries are related to tensor’s producer-consumer relationships (neighboring nodes)</a:t>
            </a:r>
          </a:p>
          <a:p>
            <a:pPr lvl="1"/>
            <a:r>
              <a:rPr lang="en-US" sz="1800" dirty="0"/>
              <a:t>Node: An operation; Edge: A def-use of a node;</a:t>
            </a:r>
          </a:p>
          <a:p>
            <a:r>
              <a:rPr lang="en-US" sz="2000" b="1" dirty="0"/>
              <a:t>Observation space</a:t>
            </a:r>
            <a:r>
              <a:rPr lang="en-US" sz="2000" dirty="0"/>
              <a:t>: A graph derived from the IR</a:t>
            </a:r>
          </a:p>
          <a:p>
            <a:pPr lvl="1"/>
            <a:r>
              <a:rPr lang="en-US" sz="1800" dirty="0"/>
              <a:t>up to 5,000 nodes and 20,000 edges</a:t>
            </a:r>
          </a:p>
          <a:p>
            <a:r>
              <a:rPr lang="en-US" sz="2000" b="1" dirty="0"/>
              <a:t>Features</a:t>
            </a:r>
          </a:p>
          <a:p>
            <a:pPr lvl="1"/>
            <a:r>
              <a:rPr lang="en-US" sz="1800" dirty="0"/>
              <a:t>Node (27): operation type, shape, layout, permutation order, memory/compute proxies, ...</a:t>
            </a:r>
          </a:p>
          <a:p>
            <a:pPr lvl="1"/>
            <a:r>
              <a:rPr lang="en-US" sz="1800" dirty="0"/>
              <a:t>Global (12): conv/</a:t>
            </a:r>
            <a:r>
              <a:rPr lang="en-US" sz="1800" dirty="0" err="1"/>
              <a:t>matmul</a:t>
            </a:r>
            <a:r>
              <a:rPr lang="en-US" sz="1800" dirty="0"/>
              <a:t> counts, permutation/padding/transpose ratios, ...</a:t>
            </a:r>
          </a:p>
          <a:p>
            <a:pPr lvl="1"/>
            <a:r>
              <a:rPr lang="en-US" sz="1800" dirty="0"/>
              <a:t>Context (11): pass history, remaining budget, last action ID</a:t>
            </a:r>
          </a:p>
          <a:p>
            <a:r>
              <a:rPr lang="en-US" sz="2000" b="1" dirty="0"/>
              <a:t>Encoder</a:t>
            </a:r>
            <a:endParaRPr lang="en-US" sz="2000" dirty="0"/>
          </a:p>
          <a:p>
            <a:pPr lvl="1"/>
            <a:r>
              <a:rPr lang="en-US" sz="1800" dirty="0"/>
              <a:t>2-layer </a:t>
            </a:r>
            <a:r>
              <a:rPr lang="en-US" sz="1800" dirty="0" err="1"/>
              <a:t>GraphSAGE</a:t>
            </a:r>
            <a:r>
              <a:rPr lang="en-US" sz="1800" dirty="0"/>
              <a:t>; hidden size 64</a:t>
            </a:r>
          </a:p>
          <a:p>
            <a:pPr lvl="1"/>
            <a:r>
              <a:rPr lang="en-US" sz="1800" dirty="0"/>
              <a:t>captures 2-hop producer–consumer structure</a:t>
            </a:r>
          </a:p>
          <a:p>
            <a:pPr lvl="1"/>
            <a:r>
              <a:rPr lang="en-US" sz="1800" dirty="0"/>
              <a:t>Output vector dimension: 64+12+11 = 87</a:t>
            </a:r>
          </a:p>
        </p:txBody>
      </p:sp>
      <p:sp>
        <p:nvSpPr>
          <p:cNvPr id="261" name="Google Shape;261;p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783" name="Group 782">
            <a:extLst>
              <a:ext uri="{FF2B5EF4-FFF2-40B4-BE49-F238E27FC236}">
                <a16:creationId xmlns:a16="http://schemas.microsoft.com/office/drawing/2014/main" id="{AA058E41-8029-73B9-F377-C49ABBD1967E}"/>
              </a:ext>
            </a:extLst>
          </p:cNvPr>
          <p:cNvGrpSpPr/>
          <p:nvPr/>
        </p:nvGrpSpPr>
        <p:grpSpPr>
          <a:xfrm>
            <a:off x="8543347" y="1710090"/>
            <a:ext cx="556553" cy="1804451"/>
            <a:chOff x="8543347" y="1710090"/>
            <a:chExt cx="556553" cy="1804451"/>
          </a:xfrm>
        </p:grpSpPr>
        <mc:AlternateContent xmlns:mc="http://schemas.openxmlformats.org/markup-compatibility/2006" xmlns:p14="http://schemas.microsoft.com/office/powerpoint/2010/main">
          <mc:Choice Requires="p14">
            <p:contentPart p14:bwMode="auto" r:id="rId4">
              <p14:nvContentPartPr>
                <p14:cNvPr id="759" name="Ink 758">
                  <a:extLst>
                    <a:ext uri="{FF2B5EF4-FFF2-40B4-BE49-F238E27FC236}">
                      <a16:creationId xmlns:a16="http://schemas.microsoft.com/office/drawing/2014/main" id="{6941EF2B-A1FA-1EC8-12B7-8792F4A50C79}"/>
                    </a:ext>
                  </a:extLst>
                </p14:cNvPr>
                <p14:cNvContentPartPr/>
                <p14:nvPr/>
              </p14:nvContentPartPr>
              <p14:xfrm>
                <a:off x="8591940" y="1976490"/>
                <a:ext cx="247680" cy="16200"/>
              </p14:xfrm>
            </p:contentPart>
          </mc:Choice>
          <mc:Fallback xmlns="">
            <p:pic>
              <p:nvPicPr>
                <p:cNvPr id="759" name="Ink 758">
                  <a:extLst>
                    <a:ext uri="{FF2B5EF4-FFF2-40B4-BE49-F238E27FC236}">
                      <a16:creationId xmlns:a16="http://schemas.microsoft.com/office/drawing/2014/main" id="{6941EF2B-A1FA-1EC8-12B7-8792F4A50C79}"/>
                    </a:ext>
                  </a:extLst>
                </p:cNvPr>
                <p:cNvPicPr/>
                <p:nvPr/>
              </p:nvPicPr>
              <p:blipFill>
                <a:blip r:embed="rId5"/>
                <a:stretch>
                  <a:fillRect/>
                </a:stretch>
              </p:blipFill>
              <p:spPr>
                <a:xfrm>
                  <a:off x="8582940" y="1967850"/>
                  <a:ext cx="265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60" name="Ink 759">
                  <a:extLst>
                    <a:ext uri="{FF2B5EF4-FFF2-40B4-BE49-F238E27FC236}">
                      <a16:creationId xmlns:a16="http://schemas.microsoft.com/office/drawing/2014/main" id="{29D69F2B-161B-C32F-F9E8-F6CC58044240}"/>
                    </a:ext>
                  </a:extLst>
                </p14:cNvPr>
                <p14:cNvContentPartPr/>
                <p14:nvPr/>
              </p14:nvContentPartPr>
              <p14:xfrm>
                <a:off x="8693100" y="1923210"/>
                <a:ext cx="406800" cy="105480"/>
              </p14:xfrm>
            </p:contentPart>
          </mc:Choice>
          <mc:Fallback xmlns="">
            <p:pic>
              <p:nvPicPr>
                <p:cNvPr id="760" name="Ink 759">
                  <a:extLst>
                    <a:ext uri="{FF2B5EF4-FFF2-40B4-BE49-F238E27FC236}">
                      <a16:creationId xmlns:a16="http://schemas.microsoft.com/office/drawing/2014/main" id="{29D69F2B-161B-C32F-F9E8-F6CC58044240}"/>
                    </a:ext>
                  </a:extLst>
                </p:cNvPr>
                <p:cNvPicPr/>
                <p:nvPr/>
              </p:nvPicPr>
              <p:blipFill>
                <a:blip r:embed="rId7"/>
                <a:stretch>
                  <a:fillRect/>
                </a:stretch>
              </p:blipFill>
              <p:spPr>
                <a:xfrm>
                  <a:off x="8684460" y="1914570"/>
                  <a:ext cx="424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3" name="Ink 762">
                  <a:extLst>
                    <a:ext uri="{FF2B5EF4-FFF2-40B4-BE49-F238E27FC236}">
                      <a16:creationId xmlns:a16="http://schemas.microsoft.com/office/drawing/2014/main" id="{72E935E7-ABD7-A2C9-4712-3379CDECE035}"/>
                    </a:ext>
                  </a:extLst>
                </p14:cNvPr>
                <p14:cNvContentPartPr/>
                <p14:nvPr/>
              </p14:nvContentPartPr>
              <p14:xfrm>
                <a:off x="8900460" y="1812330"/>
                <a:ext cx="20520" cy="329760"/>
              </p14:xfrm>
            </p:contentPart>
          </mc:Choice>
          <mc:Fallback xmlns="">
            <p:pic>
              <p:nvPicPr>
                <p:cNvPr id="763" name="Ink 762">
                  <a:extLst>
                    <a:ext uri="{FF2B5EF4-FFF2-40B4-BE49-F238E27FC236}">
                      <a16:creationId xmlns:a16="http://schemas.microsoft.com/office/drawing/2014/main" id="{72E935E7-ABD7-A2C9-4712-3379CDECE035}"/>
                    </a:ext>
                  </a:extLst>
                </p:cNvPr>
                <p:cNvPicPr/>
                <p:nvPr/>
              </p:nvPicPr>
              <p:blipFill>
                <a:blip r:embed="rId9"/>
                <a:stretch>
                  <a:fillRect/>
                </a:stretch>
              </p:blipFill>
              <p:spPr>
                <a:xfrm>
                  <a:off x="8891820" y="1803690"/>
                  <a:ext cx="381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64" name="Ink 763">
                  <a:extLst>
                    <a:ext uri="{FF2B5EF4-FFF2-40B4-BE49-F238E27FC236}">
                      <a16:creationId xmlns:a16="http://schemas.microsoft.com/office/drawing/2014/main" id="{36054453-20C9-700B-0BFC-8B87F0021850}"/>
                    </a:ext>
                  </a:extLst>
                </p14:cNvPr>
                <p14:cNvContentPartPr/>
                <p14:nvPr/>
              </p14:nvContentPartPr>
              <p14:xfrm>
                <a:off x="8839620" y="1794330"/>
                <a:ext cx="105480" cy="429480"/>
              </p14:xfrm>
            </p:contentPart>
          </mc:Choice>
          <mc:Fallback xmlns="">
            <p:pic>
              <p:nvPicPr>
                <p:cNvPr id="764" name="Ink 763">
                  <a:extLst>
                    <a:ext uri="{FF2B5EF4-FFF2-40B4-BE49-F238E27FC236}">
                      <a16:creationId xmlns:a16="http://schemas.microsoft.com/office/drawing/2014/main" id="{36054453-20C9-700B-0BFC-8B87F0021850}"/>
                    </a:ext>
                  </a:extLst>
                </p:cNvPr>
                <p:cNvPicPr/>
                <p:nvPr/>
              </p:nvPicPr>
              <p:blipFill>
                <a:blip r:embed="rId11"/>
                <a:stretch>
                  <a:fillRect/>
                </a:stretch>
              </p:blipFill>
              <p:spPr>
                <a:xfrm>
                  <a:off x="8830620" y="1785690"/>
                  <a:ext cx="1231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5" name="Ink 764">
                  <a:extLst>
                    <a:ext uri="{FF2B5EF4-FFF2-40B4-BE49-F238E27FC236}">
                      <a16:creationId xmlns:a16="http://schemas.microsoft.com/office/drawing/2014/main" id="{D29ABA41-B0C9-9711-0CDC-C110953EFCF9}"/>
                    </a:ext>
                  </a:extLst>
                </p14:cNvPr>
                <p14:cNvContentPartPr/>
                <p14:nvPr/>
              </p14:nvContentPartPr>
              <p14:xfrm>
                <a:off x="8940780" y="1890810"/>
                <a:ext cx="39240" cy="252720"/>
              </p14:xfrm>
            </p:contentPart>
          </mc:Choice>
          <mc:Fallback xmlns="">
            <p:pic>
              <p:nvPicPr>
                <p:cNvPr id="765" name="Ink 764">
                  <a:extLst>
                    <a:ext uri="{FF2B5EF4-FFF2-40B4-BE49-F238E27FC236}">
                      <a16:creationId xmlns:a16="http://schemas.microsoft.com/office/drawing/2014/main" id="{D29ABA41-B0C9-9711-0CDC-C110953EFCF9}"/>
                    </a:ext>
                  </a:extLst>
                </p:cNvPr>
                <p:cNvPicPr/>
                <p:nvPr/>
              </p:nvPicPr>
              <p:blipFill>
                <a:blip r:embed="rId13"/>
                <a:stretch>
                  <a:fillRect/>
                </a:stretch>
              </p:blipFill>
              <p:spPr>
                <a:xfrm>
                  <a:off x="8931780" y="1881810"/>
                  <a:ext cx="56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68" name="Ink 767">
                  <a:extLst>
                    <a:ext uri="{FF2B5EF4-FFF2-40B4-BE49-F238E27FC236}">
                      <a16:creationId xmlns:a16="http://schemas.microsoft.com/office/drawing/2014/main" id="{91B3C506-E4A9-9BAE-FDD3-992384071B17}"/>
                    </a:ext>
                  </a:extLst>
                </p14:cNvPr>
                <p14:cNvContentPartPr/>
                <p14:nvPr/>
              </p14:nvContentPartPr>
              <p14:xfrm>
                <a:off x="8764380" y="1710090"/>
                <a:ext cx="360" cy="360"/>
              </p14:xfrm>
            </p:contentPart>
          </mc:Choice>
          <mc:Fallback xmlns="">
            <p:pic>
              <p:nvPicPr>
                <p:cNvPr id="768" name="Ink 767">
                  <a:extLst>
                    <a:ext uri="{FF2B5EF4-FFF2-40B4-BE49-F238E27FC236}">
                      <a16:creationId xmlns:a16="http://schemas.microsoft.com/office/drawing/2014/main" id="{91B3C506-E4A9-9BAE-FDD3-992384071B17}"/>
                    </a:ext>
                  </a:extLst>
                </p:cNvPr>
                <p:cNvPicPr/>
                <p:nvPr/>
              </p:nvPicPr>
              <p:blipFill>
                <a:blip r:embed="rId15"/>
                <a:stretch>
                  <a:fillRect/>
                </a:stretch>
              </p:blipFill>
              <p:spPr>
                <a:xfrm>
                  <a:off x="8755380" y="17010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1" name="Ink 770">
                  <a:extLst>
                    <a:ext uri="{FF2B5EF4-FFF2-40B4-BE49-F238E27FC236}">
                      <a16:creationId xmlns:a16="http://schemas.microsoft.com/office/drawing/2014/main" id="{422C3D25-5D7E-295A-28D1-D9D15B721A71}"/>
                    </a:ext>
                  </a:extLst>
                </p14:cNvPr>
                <p14:cNvContentPartPr/>
                <p14:nvPr/>
              </p14:nvContentPartPr>
              <p14:xfrm>
                <a:off x="8712900" y="2012490"/>
                <a:ext cx="291960" cy="14400"/>
              </p14:xfrm>
            </p:contentPart>
          </mc:Choice>
          <mc:Fallback xmlns="">
            <p:pic>
              <p:nvPicPr>
                <p:cNvPr id="771" name="Ink 770">
                  <a:extLst>
                    <a:ext uri="{FF2B5EF4-FFF2-40B4-BE49-F238E27FC236}">
                      <a16:creationId xmlns:a16="http://schemas.microsoft.com/office/drawing/2014/main" id="{422C3D25-5D7E-295A-28D1-D9D15B721A71}"/>
                    </a:ext>
                  </a:extLst>
                </p:cNvPr>
                <p:cNvPicPr/>
                <p:nvPr/>
              </p:nvPicPr>
              <p:blipFill>
                <a:blip r:embed="rId17"/>
                <a:stretch>
                  <a:fillRect/>
                </a:stretch>
              </p:blipFill>
              <p:spPr>
                <a:xfrm>
                  <a:off x="8704260" y="2003490"/>
                  <a:ext cx="309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2" name="Ink 771">
                  <a:extLst>
                    <a:ext uri="{FF2B5EF4-FFF2-40B4-BE49-F238E27FC236}">
                      <a16:creationId xmlns:a16="http://schemas.microsoft.com/office/drawing/2014/main" id="{27FA4FD5-3F5D-8566-EABE-CCE411D586CE}"/>
                    </a:ext>
                  </a:extLst>
                </p14:cNvPr>
                <p14:cNvContentPartPr/>
                <p14:nvPr/>
              </p14:nvContentPartPr>
              <p14:xfrm>
                <a:off x="8635860" y="2016090"/>
                <a:ext cx="388800" cy="106200"/>
              </p14:xfrm>
            </p:contentPart>
          </mc:Choice>
          <mc:Fallback xmlns="">
            <p:pic>
              <p:nvPicPr>
                <p:cNvPr id="772" name="Ink 771">
                  <a:extLst>
                    <a:ext uri="{FF2B5EF4-FFF2-40B4-BE49-F238E27FC236}">
                      <a16:creationId xmlns:a16="http://schemas.microsoft.com/office/drawing/2014/main" id="{27FA4FD5-3F5D-8566-EABE-CCE411D586CE}"/>
                    </a:ext>
                  </a:extLst>
                </p:cNvPr>
                <p:cNvPicPr/>
                <p:nvPr/>
              </p:nvPicPr>
              <p:blipFill>
                <a:blip r:embed="rId19"/>
                <a:stretch>
                  <a:fillRect/>
                </a:stretch>
              </p:blipFill>
              <p:spPr>
                <a:xfrm>
                  <a:off x="8627220" y="2007450"/>
                  <a:ext cx="406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5" name="Ink 774">
                  <a:extLst>
                    <a:ext uri="{FF2B5EF4-FFF2-40B4-BE49-F238E27FC236}">
                      <a16:creationId xmlns:a16="http://schemas.microsoft.com/office/drawing/2014/main" id="{C4DF9AC1-1F50-01D4-ECEA-E55D75B0B2BE}"/>
                    </a:ext>
                  </a:extLst>
                </p14:cNvPr>
                <p14:cNvContentPartPr/>
                <p14:nvPr/>
              </p14:nvContentPartPr>
              <p14:xfrm>
                <a:off x="8543347" y="1952457"/>
                <a:ext cx="399600" cy="1001160"/>
              </p14:xfrm>
            </p:contentPart>
          </mc:Choice>
          <mc:Fallback xmlns="">
            <p:pic>
              <p:nvPicPr>
                <p:cNvPr id="775" name="Ink 774">
                  <a:extLst>
                    <a:ext uri="{FF2B5EF4-FFF2-40B4-BE49-F238E27FC236}">
                      <a16:creationId xmlns:a16="http://schemas.microsoft.com/office/drawing/2014/main" id="{C4DF9AC1-1F50-01D4-ECEA-E55D75B0B2BE}"/>
                    </a:ext>
                  </a:extLst>
                </p:cNvPr>
                <p:cNvPicPr/>
                <p:nvPr/>
              </p:nvPicPr>
              <p:blipFill>
                <a:blip r:embed="rId21"/>
                <a:stretch>
                  <a:fillRect/>
                </a:stretch>
              </p:blipFill>
              <p:spPr>
                <a:xfrm>
                  <a:off x="8534707" y="1943817"/>
                  <a:ext cx="417240" cy="101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8" name="Ink 777">
                  <a:extLst>
                    <a:ext uri="{FF2B5EF4-FFF2-40B4-BE49-F238E27FC236}">
                      <a16:creationId xmlns:a16="http://schemas.microsoft.com/office/drawing/2014/main" id="{9EF4FBEF-A15F-1E4F-79EC-79D69FE8972D}"/>
                    </a:ext>
                  </a:extLst>
                </p14:cNvPr>
                <p14:cNvContentPartPr/>
                <p14:nvPr/>
              </p14:nvContentPartPr>
              <p14:xfrm>
                <a:off x="8962747" y="2909741"/>
                <a:ext cx="360" cy="216720"/>
              </p14:xfrm>
            </p:contentPart>
          </mc:Choice>
          <mc:Fallback xmlns="">
            <p:pic>
              <p:nvPicPr>
                <p:cNvPr id="778" name="Ink 777">
                  <a:extLst>
                    <a:ext uri="{FF2B5EF4-FFF2-40B4-BE49-F238E27FC236}">
                      <a16:creationId xmlns:a16="http://schemas.microsoft.com/office/drawing/2014/main" id="{9EF4FBEF-A15F-1E4F-79EC-79D69FE8972D}"/>
                    </a:ext>
                  </a:extLst>
                </p:cNvPr>
                <p:cNvPicPr/>
                <p:nvPr/>
              </p:nvPicPr>
              <p:blipFill>
                <a:blip r:embed="rId23"/>
                <a:stretch>
                  <a:fillRect/>
                </a:stretch>
              </p:blipFill>
              <p:spPr>
                <a:xfrm>
                  <a:off x="8953747" y="2900741"/>
                  <a:ext cx="18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81" name="Ink 780">
                  <a:extLst>
                    <a:ext uri="{FF2B5EF4-FFF2-40B4-BE49-F238E27FC236}">
                      <a16:creationId xmlns:a16="http://schemas.microsoft.com/office/drawing/2014/main" id="{955EABDE-BC11-575D-53DB-DDC4B7BE7025}"/>
                    </a:ext>
                  </a:extLst>
                </p14:cNvPr>
                <p14:cNvContentPartPr/>
                <p14:nvPr/>
              </p14:nvContentPartPr>
              <p14:xfrm>
                <a:off x="8845747" y="2923781"/>
                <a:ext cx="96480" cy="590760"/>
              </p14:xfrm>
            </p:contentPart>
          </mc:Choice>
          <mc:Fallback xmlns="">
            <p:pic>
              <p:nvPicPr>
                <p:cNvPr id="781" name="Ink 780">
                  <a:extLst>
                    <a:ext uri="{FF2B5EF4-FFF2-40B4-BE49-F238E27FC236}">
                      <a16:creationId xmlns:a16="http://schemas.microsoft.com/office/drawing/2014/main" id="{955EABDE-BC11-575D-53DB-DDC4B7BE7025}"/>
                    </a:ext>
                  </a:extLst>
                </p:cNvPr>
                <p:cNvPicPr/>
                <p:nvPr/>
              </p:nvPicPr>
              <p:blipFill>
                <a:blip r:embed="rId25"/>
                <a:stretch>
                  <a:fillRect/>
                </a:stretch>
              </p:blipFill>
              <p:spPr>
                <a:xfrm>
                  <a:off x="8836747" y="2915141"/>
                  <a:ext cx="114120" cy="60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784" name="Ink 783">
                <a:extLst>
                  <a:ext uri="{FF2B5EF4-FFF2-40B4-BE49-F238E27FC236}">
                    <a16:creationId xmlns:a16="http://schemas.microsoft.com/office/drawing/2014/main" id="{EDA4E06A-1C50-5FEF-1F2B-BAF66DB055FC}"/>
                  </a:ext>
                </a:extLst>
              </p14:cNvPr>
              <p14:cNvContentPartPr/>
              <p14:nvPr/>
            </p14:nvContentPartPr>
            <p14:xfrm>
              <a:off x="8917747" y="3421432"/>
              <a:ext cx="33120" cy="649800"/>
            </p14:xfrm>
          </p:contentPart>
        </mc:Choice>
        <mc:Fallback xmlns="">
          <p:pic>
            <p:nvPicPr>
              <p:cNvPr id="784" name="Ink 783">
                <a:extLst>
                  <a:ext uri="{FF2B5EF4-FFF2-40B4-BE49-F238E27FC236}">
                    <a16:creationId xmlns:a16="http://schemas.microsoft.com/office/drawing/2014/main" id="{EDA4E06A-1C50-5FEF-1F2B-BAF66DB055FC}"/>
                  </a:ext>
                </a:extLst>
              </p:cNvPr>
              <p:cNvPicPr/>
              <p:nvPr/>
            </p:nvPicPr>
            <p:blipFill>
              <a:blip r:embed="rId27"/>
              <a:stretch>
                <a:fillRect/>
              </a:stretch>
            </p:blipFill>
            <p:spPr>
              <a:xfrm>
                <a:off x="8909107" y="3412432"/>
                <a:ext cx="50760" cy="667440"/>
              </a:xfrm>
              <a:prstGeom prst="rect">
                <a:avLst/>
              </a:prstGeom>
            </p:spPr>
          </p:pic>
        </mc:Fallback>
      </mc:AlternateContent>
      <p:grpSp>
        <p:nvGrpSpPr>
          <p:cNvPr id="788" name="Group 787">
            <a:extLst>
              <a:ext uri="{FF2B5EF4-FFF2-40B4-BE49-F238E27FC236}">
                <a16:creationId xmlns:a16="http://schemas.microsoft.com/office/drawing/2014/main" id="{A083CAB1-5D70-A972-F58F-A8F2C7738C28}"/>
              </a:ext>
            </a:extLst>
          </p:cNvPr>
          <p:cNvGrpSpPr/>
          <p:nvPr/>
        </p:nvGrpSpPr>
        <p:grpSpPr>
          <a:xfrm>
            <a:off x="6247627" y="3924712"/>
            <a:ext cx="1396080" cy="60120"/>
            <a:chOff x="6247627" y="3924712"/>
            <a:chExt cx="1396080" cy="60120"/>
          </a:xfrm>
        </p:grpSpPr>
        <mc:AlternateContent xmlns:mc="http://schemas.openxmlformats.org/markup-compatibility/2006" xmlns:p14="http://schemas.microsoft.com/office/powerpoint/2010/main">
          <mc:Choice Requires="p14">
            <p:contentPart p14:bwMode="auto" r:id="rId28">
              <p14:nvContentPartPr>
                <p14:cNvPr id="785" name="Ink 784">
                  <a:extLst>
                    <a:ext uri="{FF2B5EF4-FFF2-40B4-BE49-F238E27FC236}">
                      <a16:creationId xmlns:a16="http://schemas.microsoft.com/office/drawing/2014/main" id="{6B5F40F5-9EA3-A305-252F-E1905331F434}"/>
                    </a:ext>
                  </a:extLst>
                </p14:cNvPr>
                <p14:cNvContentPartPr/>
                <p14:nvPr/>
              </p14:nvContentPartPr>
              <p14:xfrm>
                <a:off x="6905347" y="3924712"/>
                <a:ext cx="738360" cy="59760"/>
              </p14:xfrm>
            </p:contentPart>
          </mc:Choice>
          <mc:Fallback xmlns="">
            <p:pic>
              <p:nvPicPr>
                <p:cNvPr id="785" name="Ink 784">
                  <a:extLst>
                    <a:ext uri="{FF2B5EF4-FFF2-40B4-BE49-F238E27FC236}">
                      <a16:creationId xmlns:a16="http://schemas.microsoft.com/office/drawing/2014/main" id="{6B5F40F5-9EA3-A305-252F-E1905331F434}"/>
                    </a:ext>
                  </a:extLst>
                </p:cNvPr>
                <p:cNvPicPr/>
                <p:nvPr/>
              </p:nvPicPr>
              <p:blipFill>
                <a:blip r:embed="rId29"/>
                <a:stretch>
                  <a:fillRect/>
                </a:stretch>
              </p:blipFill>
              <p:spPr>
                <a:xfrm>
                  <a:off x="6896347" y="3916072"/>
                  <a:ext cx="756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86" name="Ink 785">
                  <a:extLst>
                    <a:ext uri="{FF2B5EF4-FFF2-40B4-BE49-F238E27FC236}">
                      <a16:creationId xmlns:a16="http://schemas.microsoft.com/office/drawing/2014/main" id="{42E66A99-91DB-DE54-61B3-C8A02F15EA2A}"/>
                    </a:ext>
                  </a:extLst>
                </p14:cNvPr>
                <p14:cNvContentPartPr/>
                <p14:nvPr/>
              </p14:nvContentPartPr>
              <p14:xfrm>
                <a:off x="6247627" y="3974392"/>
                <a:ext cx="637200" cy="10440"/>
              </p14:xfrm>
            </p:contentPart>
          </mc:Choice>
          <mc:Fallback xmlns="">
            <p:pic>
              <p:nvPicPr>
                <p:cNvPr id="786" name="Ink 785">
                  <a:extLst>
                    <a:ext uri="{FF2B5EF4-FFF2-40B4-BE49-F238E27FC236}">
                      <a16:creationId xmlns:a16="http://schemas.microsoft.com/office/drawing/2014/main" id="{42E66A99-91DB-DE54-61B3-C8A02F15EA2A}"/>
                    </a:ext>
                  </a:extLst>
                </p:cNvPr>
                <p:cNvPicPr/>
                <p:nvPr/>
              </p:nvPicPr>
              <p:blipFill>
                <a:blip r:embed="rId31"/>
                <a:stretch>
                  <a:fillRect/>
                </a:stretch>
              </p:blipFill>
              <p:spPr>
                <a:xfrm>
                  <a:off x="6238627" y="3965752"/>
                  <a:ext cx="654840" cy="28080"/>
                </a:xfrm>
                <a:prstGeom prst="rect">
                  <a:avLst/>
                </a:prstGeom>
              </p:spPr>
            </p:pic>
          </mc:Fallback>
        </mc:AlternateContent>
      </p:grpSp>
      <p:pic>
        <p:nvPicPr>
          <p:cNvPr id="794" name="Graphic 793">
            <a:extLst>
              <a:ext uri="{FF2B5EF4-FFF2-40B4-BE49-F238E27FC236}">
                <a16:creationId xmlns:a16="http://schemas.microsoft.com/office/drawing/2014/main" id="{97E90A6F-757C-E6F4-8209-6DEC67CDDD99}"/>
              </a:ext>
            </a:extLst>
          </p:cNvPr>
          <p:cNvPicPr>
            <a:picLocks noChangeAspect="1"/>
          </p:cNvPicPr>
          <p:nvPr/>
        </p:nvPicPr>
        <p:blipFill>
          <a:blip>
            <a:extLst>
              <a:ext uri="{96DAC541-7B7A-43D3-8B79-37D633B846F1}">
                <asvg:svgBlip xmlns:asvg="http://schemas.microsoft.com/office/drawing/2016/SVG/main" r:embed="rId32"/>
              </a:ext>
            </a:extLst>
          </a:blip>
          <a:srcRect r="1782" b="33058"/>
          <a:stretch>
            <a:fillRect/>
          </a:stretch>
        </p:blipFill>
        <p:spPr>
          <a:xfrm>
            <a:off x="5611879" y="1748736"/>
            <a:ext cx="3455191" cy="2409761"/>
          </a:xfrm>
          <a:custGeom>
            <a:avLst/>
            <a:gdLst>
              <a:gd name="csX0" fmla="*/ 0 w 3335143"/>
              <a:gd name="csY0" fmla="*/ 0 h 2326036"/>
              <a:gd name="csX1" fmla="*/ 2942903 w 3335143"/>
              <a:gd name="csY1" fmla="*/ 0 h 2326036"/>
              <a:gd name="csX2" fmla="*/ 2942903 w 3335143"/>
              <a:gd name="csY2" fmla="*/ 428530 h 2326036"/>
              <a:gd name="csX3" fmla="*/ 3335143 w 3335143"/>
              <a:gd name="csY3" fmla="*/ 428530 h 2326036"/>
              <a:gd name="csX4" fmla="*/ 3335143 w 3335143"/>
              <a:gd name="csY4" fmla="*/ 2326036 h 2326036"/>
              <a:gd name="csX5" fmla="*/ 0 w 3335143"/>
              <a:gd name="csY5" fmla="*/ 2326036 h 2326036"/>
            </a:gdLst>
            <a:ahLst/>
            <a:cxnLst>
              <a:cxn ang="0">
                <a:pos x="csX0" y="csY0"/>
              </a:cxn>
              <a:cxn ang="0">
                <a:pos x="csX1" y="csY1"/>
              </a:cxn>
              <a:cxn ang="0">
                <a:pos x="csX2" y="csY2"/>
              </a:cxn>
              <a:cxn ang="0">
                <a:pos x="csX3" y="csY3"/>
              </a:cxn>
              <a:cxn ang="0">
                <a:pos x="csX4" y="csY4"/>
              </a:cxn>
              <a:cxn ang="0">
                <a:pos x="csX5" y="csY5"/>
              </a:cxn>
            </a:cxnLst>
            <a:rect l="l" t="t" r="r" b="b"/>
            <a:pathLst>
              <a:path w="3335143" h="2326036">
                <a:moveTo>
                  <a:pt x="0" y="0"/>
                </a:moveTo>
                <a:lnTo>
                  <a:pt x="2942903" y="0"/>
                </a:lnTo>
                <a:lnTo>
                  <a:pt x="2942903" y="428530"/>
                </a:lnTo>
                <a:lnTo>
                  <a:pt x="3335143" y="428530"/>
                </a:lnTo>
                <a:lnTo>
                  <a:pt x="3335143" y="2326036"/>
                </a:lnTo>
                <a:lnTo>
                  <a:pt x="0" y="2326036"/>
                </a:lnTo>
                <a:close/>
              </a:path>
            </a:pathLst>
          </a:custGeom>
        </p:spPr>
      </p:pic>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525780" y="51525"/>
            <a:ext cx="7680960" cy="572700"/>
          </a:xfrm>
          <a:prstGeom prst="rect">
            <a:avLst/>
          </a:prstGeom>
        </p:spPr>
        <p:txBody>
          <a:bodyPr spcFirstLastPara="1" wrap="square" lIns="91425" tIns="91425" rIns="91425" bIns="91425" anchor="ctr" anchorCtr="0">
            <a:noAutofit/>
          </a:bodyPr>
          <a:lstStyle/>
          <a:p>
            <a:pPr lvl="0">
              <a:buNone/>
            </a:pPr>
            <a:r>
              <a:rPr lang="en" dirty="0"/>
              <a:t>BO3 Stage II: RL --- Preprocessing-Stage Passes as Actions</a:t>
            </a:r>
            <a:endParaRPr dirty="0"/>
          </a:p>
        </p:txBody>
      </p:sp>
      <p:sp>
        <p:nvSpPr>
          <p:cNvPr id="267" name="Google Shape;267;p35"/>
          <p:cNvSpPr txBox="1">
            <a:spLocks noGrp="1"/>
          </p:cNvSpPr>
          <p:nvPr>
            <p:ph type="body" idx="1"/>
          </p:nvPr>
        </p:nvSpPr>
        <p:spPr>
          <a:xfrm>
            <a:off x="0" y="959149"/>
            <a:ext cx="5133860" cy="4032179"/>
          </a:xfrm>
          <a:prstGeom prst="rect">
            <a:avLst/>
          </a:prstGeom>
        </p:spPr>
        <p:txBody>
          <a:bodyPr spcFirstLastPara="1" wrap="square" lIns="68575" tIns="34275" rIns="68575" bIns="34275" anchor="t" anchorCtr="0">
            <a:normAutofit/>
          </a:bodyPr>
          <a:lstStyle/>
          <a:p>
            <a:r>
              <a:rPr lang="en" sz="1800" b="1" dirty="0"/>
              <a:t>Design Requirement: </a:t>
            </a:r>
            <a:r>
              <a:rPr lang="en-US" sz="1800" dirty="0"/>
              <a:t>As the IR changes, the set of legal actions also changes.</a:t>
            </a:r>
            <a:endParaRPr sz="1800" dirty="0"/>
          </a:p>
          <a:p>
            <a:r>
              <a:rPr lang="en-US" sz="1800" b="1" dirty="0"/>
              <a:t>Action space:</a:t>
            </a:r>
            <a:r>
              <a:rPr lang="en-US" sz="1800" dirty="0"/>
              <a:t> 9 transformation actions + </a:t>
            </a:r>
            <a:r>
              <a:rPr lang="en-US" sz="1800" b="1" dirty="0"/>
              <a:t>EVAL </a:t>
            </a:r>
          </a:p>
          <a:p>
            <a:r>
              <a:rPr lang="en-US" sz="1800" b="1" dirty="0"/>
              <a:t>EVAL:</a:t>
            </a:r>
            <a:r>
              <a:rPr lang="en-US" sz="1800" dirty="0"/>
              <a:t> terminates the trajectory and triggers </a:t>
            </a:r>
            <a:r>
              <a:rPr lang="en-US" sz="1800" b="1" dirty="0"/>
              <a:t>compile + benchmark</a:t>
            </a:r>
          </a:p>
          <a:p>
            <a:r>
              <a:rPr lang="en-US" sz="1800" b="1" dirty="0"/>
              <a:t>Legality mask:</a:t>
            </a:r>
            <a:r>
              <a:rPr lang="en-US" sz="1800" dirty="0"/>
              <a:t> filters invalid actions based on</a:t>
            </a:r>
          </a:p>
          <a:p>
            <a:pPr marL="939800" lvl="1" indent="-342900">
              <a:buFont typeface="+mj-lt"/>
              <a:buAutoNum type="arabicPeriod"/>
            </a:pPr>
            <a:r>
              <a:rPr lang="en-US" sz="1600" dirty="0"/>
              <a:t>P</a:t>
            </a:r>
            <a:r>
              <a:rPr lang="en" sz="1600" dirty="0"/>
              <a:t>er-pass application limits</a:t>
            </a:r>
          </a:p>
          <a:p>
            <a:pPr lvl="2"/>
            <a:r>
              <a:rPr lang="en" sz="1400" dirty="0"/>
              <a:t>E.g., a pass is applied at most 2 times in one trajectory.</a:t>
            </a:r>
            <a:endParaRPr sz="1400" dirty="0"/>
          </a:p>
          <a:p>
            <a:pPr marL="939800" lvl="1" indent="-342900">
              <a:buFont typeface="+mj-lt"/>
              <a:buAutoNum type="arabicPeriod"/>
            </a:pPr>
            <a:r>
              <a:rPr lang="en" sz="1600" dirty="0"/>
              <a:t>IR-dependent applicability constraints</a:t>
            </a:r>
          </a:p>
          <a:p>
            <a:pPr lvl="2"/>
            <a:r>
              <a:rPr lang="en" sz="1400" dirty="0"/>
              <a:t>E.g., conv passes are masked if no conv ops are in the IR.</a:t>
            </a:r>
            <a:endParaRPr sz="1400" dirty="0"/>
          </a:p>
        </p:txBody>
      </p:sp>
      <p:sp>
        <p:nvSpPr>
          <p:cNvPr id="268" name="Google Shape;268;p3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2" name="Table 1">
            <a:extLst>
              <a:ext uri="{FF2B5EF4-FFF2-40B4-BE49-F238E27FC236}">
                <a16:creationId xmlns:a16="http://schemas.microsoft.com/office/drawing/2014/main" id="{31F7FE2F-A644-6C26-282E-A353B4305384}"/>
              </a:ext>
            </a:extLst>
          </p:cNvPr>
          <p:cNvGraphicFramePr>
            <a:graphicFrameLocks noGrp="1"/>
          </p:cNvGraphicFramePr>
          <p:nvPr>
            <p:extLst>
              <p:ext uri="{D42A27DB-BD31-4B8C-83A1-F6EECF244321}">
                <p14:modId xmlns:p14="http://schemas.microsoft.com/office/powerpoint/2010/main" val="1054488762"/>
              </p:ext>
            </p:extLst>
          </p:nvPr>
        </p:nvGraphicFramePr>
        <p:xfrm>
          <a:off x="5299112" y="815247"/>
          <a:ext cx="3447696" cy="4147122"/>
        </p:xfrm>
        <a:graphic>
          <a:graphicData uri="http://schemas.openxmlformats.org/drawingml/2006/table">
            <a:tbl>
              <a:tblPr firstRow="1" bandRow="1">
                <a:tableStyleId>{A3EAA201-1946-4F19-AAE2-030223DDABA6}</a:tableStyleId>
              </a:tblPr>
              <a:tblGrid>
                <a:gridCol w="2181341">
                  <a:extLst>
                    <a:ext uri="{9D8B030D-6E8A-4147-A177-3AD203B41FA5}">
                      <a16:colId xmlns:a16="http://schemas.microsoft.com/office/drawing/2014/main" val="4268712943"/>
                    </a:ext>
                  </a:extLst>
                </a:gridCol>
                <a:gridCol w="1266355">
                  <a:extLst>
                    <a:ext uri="{9D8B030D-6E8A-4147-A177-3AD203B41FA5}">
                      <a16:colId xmlns:a16="http://schemas.microsoft.com/office/drawing/2014/main" val="2394807122"/>
                    </a:ext>
                  </a:extLst>
                </a:gridCol>
              </a:tblGrid>
              <a:tr h="403218">
                <a:tc>
                  <a:txBody>
                    <a:bodyPr/>
                    <a:lstStyle/>
                    <a:p>
                      <a:r>
                        <a:rPr lang="en-US" b="1" dirty="0">
                          <a:latin typeface="Times New Roman" panose="02020603050405020304" pitchFamily="18" charset="0"/>
                          <a:cs typeface="Times New Roman" panose="02020603050405020304" pitchFamily="18" charset="0"/>
                        </a:rPr>
                        <a:t>Action name</a:t>
                      </a:r>
                    </a:p>
                  </a:txBody>
                  <a:tcPr/>
                </a:tc>
                <a:tc>
                  <a:txBody>
                    <a:bodyPr/>
                    <a:lstStyle/>
                    <a:p>
                      <a:r>
                        <a:rPr lang="en-US" b="1" dirty="0">
                          <a:latin typeface="Times New Roman" panose="02020603050405020304" pitchFamily="18" charset="0"/>
                          <a:cs typeface="Times New Roman" panose="02020603050405020304" pitchFamily="18" charset="0"/>
                        </a:rPr>
                        <a:t>Short-hand</a:t>
                      </a:r>
                    </a:p>
                  </a:txBody>
                  <a:tcPr/>
                </a:tc>
                <a:extLst>
                  <a:ext uri="{0D108BD9-81ED-4DB2-BD59-A6C34878D82A}">
                    <a16:rowId xmlns:a16="http://schemas.microsoft.com/office/drawing/2014/main" val="3054592119"/>
                  </a:ext>
                </a:extLst>
              </a:tr>
              <a:tr h="403218">
                <a:tc>
                  <a:txBody>
                    <a:bodyPr/>
                    <a:lstStyle/>
                    <a:p>
                      <a:r>
                        <a:rPr lang="en-US" dirty="0">
                          <a:latin typeface="Times New Roman" panose="02020603050405020304" pitchFamily="18" charset="0"/>
                          <a:cs typeface="Times New Roman" panose="02020603050405020304" pitchFamily="18" charset="0"/>
                        </a:rPr>
                        <a:t>Canonicalize </a:t>
                      </a:r>
                    </a:p>
                  </a:txBody>
                  <a:tcPr/>
                </a:tc>
                <a:tc>
                  <a:txBody>
                    <a:bodyPr/>
                    <a:lstStyle/>
                    <a:p>
                      <a:r>
                        <a:rPr lang="en-US" dirty="0">
                          <a:latin typeface="Times New Roman" panose="02020603050405020304" pitchFamily="18" charset="0"/>
                          <a:cs typeface="Times New Roman" panose="02020603050405020304" pitchFamily="18" charset="0"/>
                        </a:rPr>
                        <a:t>canon</a:t>
                      </a:r>
                    </a:p>
                  </a:txBody>
                  <a:tcPr/>
                </a:tc>
                <a:extLst>
                  <a:ext uri="{0D108BD9-81ED-4DB2-BD59-A6C34878D82A}">
                    <a16:rowId xmlns:a16="http://schemas.microsoft.com/office/drawing/2014/main" val="407100462"/>
                  </a:ext>
                </a:extLst>
              </a:tr>
              <a:tr h="403218">
                <a:tc>
                  <a:txBody>
                    <a:bodyPr/>
                    <a:lstStyle/>
                    <a:p>
                      <a:r>
                        <a:rPr lang="en-US" dirty="0">
                          <a:latin typeface="Times New Roman" panose="02020603050405020304" pitchFamily="18" charset="0"/>
                          <a:cs typeface="Times New Roman" panose="02020603050405020304" pitchFamily="18" charset="0"/>
                        </a:rPr>
                        <a:t>Common subexpression </a:t>
                      </a:r>
                      <a:r>
                        <a:rPr lang="en-US" dirty="0" err="1">
                          <a:latin typeface="Times New Roman" panose="02020603050405020304" pitchFamily="18" charset="0"/>
                          <a:cs typeface="Times New Roman" panose="02020603050405020304" pitchFamily="18" charset="0"/>
                        </a:rPr>
                        <a:t>eliminatin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cse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8550706"/>
                  </a:ext>
                </a:extLst>
              </a:tr>
              <a:tr h="403218">
                <a:tc>
                  <a:txBody>
                    <a:bodyPr/>
                    <a:lstStyle/>
                    <a:p>
                      <a:r>
                        <a:rPr lang="en-US" dirty="0">
                          <a:latin typeface="Times New Roman" panose="02020603050405020304" pitchFamily="18" charset="0"/>
                          <a:cs typeface="Times New Roman" panose="02020603050405020304" pitchFamily="18" charset="0"/>
                        </a:rPr>
                        <a:t>conv-op to img2col</a:t>
                      </a:r>
                    </a:p>
                  </a:txBody>
                  <a:tcPr/>
                </a:tc>
                <a:tc>
                  <a:txBody>
                    <a:bodyPr/>
                    <a:lstStyle/>
                    <a:p>
                      <a:r>
                        <a:rPr lang="en-US"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val="1985160007"/>
                  </a:ext>
                </a:extLst>
              </a:tr>
              <a:tr h="403218">
                <a:tc>
                  <a:txBody>
                    <a:bodyPr/>
                    <a:lstStyle/>
                    <a:p>
                      <a:r>
                        <a:rPr lang="en-US">
                          <a:latin typeface="Times New Roman" panose="02020603050405020304" pitchFamily="18" charset="0"/>
                          <a:cs typeface="Times New Roman" panose="02020603050405020304" pitchFamily="18" charset="0"/>
                        </a:rPr>
                        <a:t>conv-op to channels last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CC</a:t>
                      </a:r>
                    </a:p>
                  </a:txBody>
                  <a:tcPr/>
                </a:tc>
                <a:extLst>
                  <a:ext uri="{0D108BD9-81ED-4DB2-BD59-A6C34878D82A}">
                    <a16:rowId xmlns:a16="http://schemas.microsoft.com/office/drawing/2014/main" val="2003536720"/>
                  </a:ext>
                </a:extLst>
              </a:tr>
              <a:tr h="403218">
                <a:tc>
                  <a:txBody>
                    <a:bodyPr/>
                    <a:lstStyle/>
                    <a:p>
                      <a:r>
                        <a:rPr lang="en-US" dirty="0">
                          <a:latin typeface="Times New Roman" panose="02020603050405020304" pitchFamily="18" charset="0"/>
                          <a:cs typeface="Times New Roman" panose="02020603050405020304" pitchFamily="18" charset="0"/>
                        </a:rPr>
                        <a:t>Transpose conv-op</a:t>
                      </a:r>
                    </a:p>
                  </a:txBody>
                  <a:tcPr/>
                </a:tc>
                <a:tc>
                  <a:txBody>
                    <a:bodyPr/>
                    <a:lstStyle/>
                    <a:p>
                      <a:r>
                        <a:rPr lang="en-US" dirty="0">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3588029085"/>
                  </a:ext>
                </a:extLst>
              </a:tr>
              <a:tr h="403218">
                <a:tc>
                  <a:txBody>
                    <a:bodyPr/>
                    <a:lstStyle/>
                    <a:p>
                      <a:r>
                        <a:rPr lang="en-US" dirty="0">
                          <a:latin typeface="Times New Roman" panose="02020603050405020304" pitchFamily="18" charset="0"/>
                          <a:cs typeface="Times New Roman" panose="02020603050405020304" pitchFamily="18" charset="0"/>
                        </a:rPr>
                        <a:t>Padding</a:t>
                      </a:r>
                    </a:p>
                  </a:txBody>
                  <a:tcPr/>
                </a:tc>
                <a:tc>
                  <a:txBody>
                    <a:bodyPr/>
                    <a:lstStyle/>
                    <a:p>
                      <a:r>
                        <a:rPr lang="en-US" dirty="0">
                          <a:latin typeface="Times New Roman" panose="02020603050405020304" pitchFamily="18" charset="0"/>
                          <a:cs typeface="Times New Roman" panose="02020603050405020304" pitchFamily="18" charset="0"/>
                        </a:rPr>
                        <a:t>pad</a:t>
                      </a:r>
                    </a:p>
                  </a:txBody>
                  <a:tcPr/>
                </a:tc>
                <a:extLst>
                  <a:ext uri="{0D108BD9-81ED-4DB2-BD59-A6C34878D82A}">
                    <a16:rowId xmlns:a16="http://schemas.microsoft.com/office/drawing/2014/main" val="246150240"/>
                  </a:ext>
                </a:extLst>
              </a:tr>
              <a:tr h="403218">
                <a:tc>
                  <a:txBody>
                    <a:bodyPr/>
                    <a:lstStyle/>
                    <a:p>
                      <a:r>
                        <a:rPr lang="en-US" dirty="0">
                          <a:latin typeface="Times New Roman" panose="02020603050405020304" pitchFamily="18" charset="0"/>
                          <a:cs typeface="Times New Roman" panose="02020603050405020304" pitchFamily="18" charset="0"/>
                        </a:rPr>
                        <a:t>Fold attention</a:t>
                      </a:r>
                    </a:p>
                  </a:txBody>
                  <a:tcPr/>
                </a:tc>
                <a:tc>
                  <a:txBody>
                    <a:bodyPr/>
                    <a:lstStyle/>
                    <a:p>
                      <a:r>
                        <a:rPr lang="en-US" dirty="0">
                          <a:latin typeface="Times New Roman" panose="02020603050405020304" pitchFamily="18" charset="0"/>
                          <a:cs typeface="Times New Roman" panose="02020603050405020304" pitchFamily="18" charset="0"/>
                        </a:rPr>
                        <a:t>FA</a:t>
                      </a:r>
                    </a:p>
                  </a:txBody>
                  <a:tcPr/>
                </a:tc>
                <a:extLst>
                  <a:ext uri="{0D108BD9-81ED-4DB2-BD59-A6C34878D82A}">
                    <a16:rowId xmlns:a16="http://schemas.microsoft.com/office/drawing/2014/main" val="4205692469"/>
                  </a:ext>
                </a:extLst>
              </a:tr>
              <a:tr h="403218">
                <a:tc>
                  <a:txBody>
                    <a:bodyPr/>
                    <a:lstStyle/>
                    <a:p>
                      <a:r>
                        <a:rPr lang="en-US">
                          <a:latin typeface="Times New Roman" panose="02020603050405020304" pitchFamily="18" charset="0"/>
                          <a:cs typeface="Times New Roman" panose="02020603050405020304" pitchFamily="18" charset="0"/>
                        </a:rPr>
                        <a:t>Generalize named ops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generalize</a:t>
                      </a:r>
                    </a:p>
                  </a:txBody>
                  <a:tcPr/>
                </a:tc>
                <a:extLst>
                  <a:ext uri="{0D108BD9-81ED-4DB2-BD59-A6C34878D82A}">
                    <a16:rowId xmlns:a16="http://schemas.microsoft.com/office/drawing/2014/main" val="2556125684"/>
                  </a:ext>
                </a:extLst>
              </a:tr>
              <a:tr h="403218">
                <a:tc>
                  <a:txBody>
                    <a:bodyPr/>
                    <a:lstStyle/>
                    <a:p>
                      <a:r>
                        <a:rPr lang="en-US">
                          <a:latin typeface="Times New Roman" panose="02020603050405020304" pitchFamily="18" charset="0"/>
                          <a:cs typeface="Times New Roman" panose="02020603050405020304" pitchFamily="18" charset="0"/>
                        </a:rPr>
                        <a:t>Fold unit dimension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fold</a:t>
                      </a:r>
                    </a:p>
                  </a:txBody>
                  <a:tcPr/>
                </a:tc>
                <a:extLst>
                  <a:ext uri="{0D108BD9-81ED-4DB2-BD59-A6C34878D82A}">
                    <a16:rowId xmlns:a16="http://schemas.microsoft.com/office/drawing/2014/main" val="247156816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lvl="0">
              <a:buNone/>
            </a:pPr>
            <a:r>
              <a:rPr lang="en" dirty="0"/>
              <a:t>BO3 Stage II: RL --- Final measured latency as Rewards</a:t>
            </a:r>
            <a:endParaRPr dirty="0"/>
          </a:p>
        </p:txBody>
      </p:sp>
      <mc:AlternateContent xmlns:mc="http://schemas.openxmlformats.org/markup-compatibility/2006" xmlns:a14="http://schemas.microsoft.com/office/drawing/2010/main">
        <mc:Choice Requires="a14">
          <p:sp>
            <p:nvSpPr>
              <p:cNvPr id="275" name="Google Shape;275;p36"/>
              <p:cNvSpPr txBox="1">
                <a:spLocks noGrp="1"/>
              </p:cNvSpPr>
              <p:nvPr>
                <p:ph type="body" idx="1"/>
              </p:nvPr>
            </p:nvSpPr>
            <p:spPr>
              <a:xfrm>
                <a:off x="311699" y="863550"/>
                <a:ext cx="8520600" cy="3416400"/>
              </a:xfrm>
              <a:prstGeom prst="rect">
                <a:avLst/>
              </a:prstGeom>
            </p:spPr>
            <p:txBody>
              <a:bodyPr spcFirstLastPara="1" wrap="square" lIns="68575" tIns="34275" rIns="68575" bIns="34275" anchor="t" anchorCtr="0">
                <a:normAutofit/>
              </a:bodyPr>
              <a:lstStyle/>
              <a:p>
                <a:r>
                  <a:rPr lang="en-US" sz="1800" dirty="0"/>
                  <a:t>When reward is provided: End of trajectory</a:t>
                </a:r>
              </a:p>
              <a:p>
                <a:r>
                  <a:rPr lang="en-US" sz="1800" b="1" dirty="0"/>
                  <a:t>Reward design requirement</a:t>
                </a:r>
                <a:r>
                  <a:rPr lang="en-US" sz="1800" dirty="0"/>
                  <a:t>: Because local proxies do not reliably explain performance under regime shifts, the reward is based on final latency rather than proxy metrics.</a:t>
                </a:r>
              </a:p>
              <a:p>
                <a:r>
                  <a:rPr lang="en-US" sz="1800" dirty="0"/>
                  <a:t>BO3 rewards:</a:t>
                </a:r>
              </a:p>
              <a:p>
                <a:pPr lvl="1"/>
                <a:r>
                  <a:rPr lang="en-US" sz="1600" dirty="0"/>
                  <a:t>Intermediate steps: small step penalty to encourage shorter trajectories</a:t>
                </a:r>
              </a:p>
              <a:p>
                <a:pPr lvl="1"/>
                <a:r>
                  <a:rPr lang="en-US" sz="1600" dirty="0"/>
                  <a:t>Terminal success: reward equals log speedup over baseline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 ≔</m:t>
                    </m:r>
                    <m:r>
                      <a:rPr lang="en-US" sz="1600" b="0" i="1" smtClean="0">
                        <a:latin typeface="Cambria Math" panose="02040503050406030204" pitchFamily="18" charset="0"/>
                      </a:rPr>
                      <m:t>𝑏𝑎𝑠𝑒𝑙𝑖𝑛𝑒</m:t>
                    </m:r>
                    <m:r>
                      <a:rPr lang="en-US" sz="1600" b="0" i="1" smtClean="0">
                        <a:latin typeface="Cambria Math" panose="02040503050406030204" pitchFamily="18" charset="0"/>
                      </a:rPr>
                      <m:t> </m:t>
                    </m:r>
                    <m:r>
                      <a:rPr lang="en-US" sz="1600" b="0" i="1" smtClean="0">
                        <a:latin typeface="Cambria Math" panose="02040503050406030204" pitchFamily="18" charset="0"/>
                      </a:rPr>
                      <m:t>𝑙𝑎𝑡𝑒𝑛𝑐𝑦</m:t>
                    </m:r>
                  </m:oMath>
                </a14:m>
                <a:r>
                  <a:rPr lang="en-US" sz="1600" dirty="0"/>
                  <a:t> )</a:t>
                </a:r>
              </a:p>
              <a:p>
                <a:pPr lvl="1"/>
                <a:r>
                  <a:rPr lang="en-US" sz="1600" dirty="0"/>
                  <a:t>Failure: fixed penalty for compile/runtime errors</a:t>
                </a:r>
              </a:p>
              <a:p>
                <a:pPr marL="127000" indent="0">
                  <a:buNone/>
                </a:pPr>
                <a:endParaRPr lang="en-US" dirty="0"/>
              </a:p>
              <a:p>
                <a:pPr marL="0" lvl="0" indent="0" algn="l" rtl="0">
                  <a:spcBef>
                    <a:spcPts val="800"/>
                  </a:spcBef>
                  <a:spcAft>
                    <a:spcPts val="0"/>
                  </a:spcAft>
                  <a:buNone/>
                </a:pPr>
                <a:endParaRPr sz="1600" dirty="0"/>
              </a:p>
            </p:txBody>
          </p:sp>
        </mc:Choice>
        <mc:Fallback xmlns="">
          <p:sp>
            <p:nvSpPr>
              <p:cNvPr id="275" name="Google Shape;275;p36"/>
              <p:cNvSpPr txBox="1">
                <a:spLocks noGrp="1" noRot="1" noChangeAspect="1" noMove="1" noResize="1" noEditPoints="1" noAdjustHandles="1" noChangeArrowheads="1" noChangeShapeType="1" noTextEdit="1"/>
              </p:cNvSpPr>
              <p:nvPr>
                <p:ph type="body" idx="1"/>
              </p:nvPr>
            </p:nvSpPr>
            <p:spPr>
              <a:xfrm>
                <a:off x="311699" y="863550"/>
                <a:ext cx="8520600" cy="3416400"/>
              </a:xfrm>
              <a:prstGeom prst="rect">
                <a:avLst/>
              </a:prstGeom>
              <a:blipFill>
                <a:blip r:embed="rId3"/>
                <a:stretch>
                  <a:fillRect/>
                </a:stretch>
              </a:blipFill>
            </p:spPr>
            <p:txBody>
              <a:bodyPr/>
              <a:lstStyle/>
              <a:p>
                <a:r>
                  <a:rPr lang="en-US">
                    <a:noFill/>
                  </a:rPr>
                  <a:t> </a:t>
                </a:r>
              </a:p>
            </p:txBody>
          </p:sp>
        </mc:Fallback>
      </mc:AlternateContent>
      <p:sp>
        <p:nvSpPr>
          <p:cNvPr id="276" name="Google Shape;276;p3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77" name="Google Shape;277;p36"/>
          <p:cNvPicPr preferRelativeResize="0"/>
          <p:nvPr/>
        </p:nvPicPr>
        <p:blipFill>
          <a:blip r:embed="rId4">
            <a:alphaModFix/>
          </a:blip>
          <a:stretch>
            <a:fillRect/>
          </a:stretch>
        </p:blipFill>
        <p:spPr>
          <a:xfrm>
            <a:off x="1157187" y="3581867"/>
            <a:ext cx="6829625" cy="1278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1002535" y="51525"/>
            <a:ext cx="6808424" cy="572700"/>
          </a:xfrm>
          <a:prstGeom prst="rect">
            <a:avLst/>
          </a:prstGeom>
        </p:spPr>
        <p:txBody>
          <a:bodyPr spcFirstLastPara="1" wrap="square" lIns="91425" tIns="91425" rIns="91425" bIns="91425" anchor="ctr" anchorCtr="0">
            <a:noAutofit/>
          </a:bodyPr>
          <a:lstStyle/>
          <a:p>
            <a:pPr lvl="0">
              <a:buNone/>
            </a:pPr>
            <a:r>
              <a:rPr lang="en" dirty="0"/>
              <a:t>BO3 Stage II: RL --- </a:t>
            </a:r>
            <a:r>
              <a:rPr lang="en" dirty="0" err="1"/>
              <a:t>MaskablePPO</a:t>
            </a:r>
            <a:r>
              <a:rPr lang="en" dirty="0"/>
              <a:t> best matches the problem</a:t>
            </a:r>
            <a:endParaRPr dirty="0"/>
          </a:p>
        </p:txBody>
      </p:sp>
      <p:sp>
        <p:nvSpPr>
          <p:cNvPr id="283" name="Google Shape;283;p37"/>
          <p:cNvSpPr txBox="1">
            <a:spLocks noGrp="1"/>
          </p:cNvSpPr>
          <p:nvPr>
            <p:ph type="body" idx="1"/>
          </p:nvPr>
        </p:nvSpPr>
        <p:spPr>
          <a:xfrm>
            <a:off x="311700" y="749300"/>
            <a:ext cx="8520600" cy="4307517"/>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sz="1800" b="1" dirty="0"/>
              <a:t>A policy determines how actions will be chosen.</a:t>
            </a:r>
            <a:endParaRPr lang="en-US" sz="1600" b="1" dirty="0"/>
          </a:p>
          <a:p>
            <a:pPr marL="342900" lvl="0" indent="-342900" algn="l" rtl="0">
              <a:lnSpc>
                <a:spcPct val="150000"/>
              </a:lnSpc>
              <a:spcBef>
                <a:spcPts val="800"/>
              </a:spcBef>
              <a:spcAft>
                <a:spcPts val="0"/>
              </a:spcAft>
              <a:buAutoNum type="arabicPeriod"/>
            </a:pPr>
            <a:r>
              <a:rPr lang="en-US" sz="1600" b="1" dirty="0"/>
              <a:t>Stable learning under noisy rewards</a:t>
            </a:r>
            <a:r>
              <a:rPr lang="en-US" sz="1600" dirty="0"/>
              <a:t>: Latency is a noisy reward signal.</a:t>
            </a:r>
          </a:p>
          <a:p>
            <a:pPr marL="800100" lvl="1" indent="-342900">
              <a:spcBef>
                <a:spcPts val="800"/>
              </a:spcBef>
            </a:pPr>
            <a:r>
              <a:rPr lang="en-US" dirty="0"/>
              <a:t>Even same decisions twice, runtime can differ</a:t>
            </a:r>
          </a:p>
          <a:p>
            <a:pPr marL="800100" lvl="1" indent="-342900">
              <a:spcBef>
                <a:spcPts val="800"/>
              </a:spcBef>
            </a:pPr>
            <a:r>
              <a:rPr lang="en-US" dirty="0"/>
              <a:t>Unstable learning updates unless policy is conservative</a:t>
            </a:r>
          </a:p>
          <a:p>
            <a:pPr marL="800100" lvl="1" indent="-342900">
              <a:spcBef>
                <a:spcPts val="800"/>
              </a:spcBef>
            </a:pPr>
            <a:r>
              <a:rPr lang="en-US" dirty="0"/>
              <a:t>PPO: clipping to stabilize learning + prevent large updates.</a:t>
            </a:r>
          </a:p>
          <a:p>
            <a:pPr marL="342900" lvl="0" indent="-342900" algn="l" rtl="0">
              <a:spcBef>
                <a:spcPts val="800"/>
              </a:spcBef>
              <a:spcAft>
                <a:spcPts val="0"/>
              </a:spcAft>
              <a:buAutoNum type="arabicPeriod"/>
            </a:pPr>
            <a:r>
              <a:rPr lang="en-US" b="1" dirty="0"/>
              <a:t>More accurate long-horizon credit assignment</a:t>
            </a:r>
            <a:r>
              <a:rPr lang="en-US" dirty="0"/>
              <a:t>: Rewards are delayed until end of a trajectory.</a:t>
            </a:r>
          </a:p>
          <a:p>
            <a:pPr marL="800100" lvl="1" indent="-342900">
              <a:spcBef>
                <a:spcPts val="800"/>
              </a:spcBef>
            </a:pPr>
            <a:r>
              <a:rPr lang="en-US" dirty="0"/>
              <a:t>Rewards are delayed until EVAL is applied</a:t>
            </a:r>
          </a:p>
          <a:p>
            <a:pPr marL="800100" lvl="1" indent="-342900">
              <a:spcBef>
                <a:spcPts val="800"/>
              </a:spcBef>
            </a:pPr>
            <a:r>
              <a:rPr lang="en-US" dirty="0"/>
              <a:t>Earlier decisions are evaluated indirectly through the final reward. </a:t>
            </a:r>
          </a:p>
          <a:p>
            <a:pPr marL="800100" lvl="1" indent="-342900">
              <a:spcBef>
                <a:spcPts val="800"/>
              </a:spcBef>
            </a:pPr>
            <a:r>
              <a:rPr lang="en-US" dirty="0"/>
              <a:t>PPO: Advantage estimate to propagate reward backward through the trajectory.</a:t>
            </a:r>
          </a:p>
          <a:p>
            <a:pPr marL="342900" lvl="0" indent="-342900" algn="l" rtl="0">
              <a:spcBef>
                <a:spcPts val="800"/>
              </a:spcBef>
              <a:spcAft>
                <a:spcPts val="0"/>
              </a:spcAft>
              <a:buAutoNum type="arabicPeriod"/>
            </a:pPr>
            <a:r>
              <a:rPr lang="en-US" sz="1600" b="1" dirty="0"/>
              <a:t>Deal with legality when </a:t>
            </a:r>
            <a:r>
              <a:rPr lang="en-US" b="1" dirty="0"/>
              <a:t>I</a:t>
            </a:r>
            <a:r>
              <a:rPr lang="en-US" sz="1600" b="1" dirty="0"/>
              <a:t>R changes</a:t>
            </a:r>
            <a:r>
              <a:rPr lang="en-US" sz="1600" dirty="0"/>
              <a:t>: Action space legality is depending on the current IR state.</a:t>
            </a:r>
          </a:p>
          <a:p>
            <a:pPr marL="800100" lvl="1" indent="-342900">
              <a:spcBef>
                <a:spcPts val="800"/>
              </a:spcBef>
            </a:pPr>
            <a:r>
              <a:rPr lang="en-US" dirty="0"/>
              <a:t>Legal moves change when IR changes</a:t>
            </a:r>
          </a:p>
          <a:p>
            <a:pPr marL="800100" lvl="1" indent="-342900">
              <a:spcBef>
                <a:spcPts val="800"/>
              </a:spcBef>
            </a:pPr>
            <a:r>
              <a:rPr lang="en-US" dirty="0"/>
              <a:t>Maskable PPO: enforce legality right when sampling</a:t>
            </a:r>
            <a:endParaRPr dirty="0"/>
          </a:p>
        </p:txBody>
      </p:sp>
      <p:sp>
        <p:nvSpPr>
          <p:cNvPr id="284" name="Google Shape;284;p3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Presentation Agenda</a:t>
            </a:r>
            <a:endParaRPr/>
          </a:p>
        </p:txBody>
      </p:sp>
      <p:sp>
        <p:nvSpPr>
          <p:cNvPr id="123" name="Google Shape;123;p19"/>
          <p:cNvSpPr txBox="1">
            <a:spLocks noGrp="1"/>
          </p:cNvSpPr>
          <p:nvPr>
            <p:ph type="body" idx="1"/>
          </p:nvPr>
        </p:nvSpPr>
        <p:spPr>
          <a:xfrm>
            <a:off x="311700" y="869119"/>
            <a:ext cx="8520600" cy="3945252"/>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AutoNum type="arabicPeriod"/>
            </a:pPr>
            <a:r>
              <a:rPr lang="en-US" sz="1800" dirty="0"/>
              <a:t>Background of IREE compiler and Reinforcement Learning (RL)</a:t>
            </a:r>
          </a:p>
          <a:p>
            <a:pPr marL="457200" lvl="0" indent="-330200" algn="l" rtl="0">
              <a:spcBef>
                <a:spcPts val="800"/>
              </a:spcBef>
              <a:spcAft>
                <a:spcPts val="0"/>
              </a:spcAft>
              <a:buSzPts val="1600"/>
              <a:buAutoNum type="arabicPeriod"/>
            </a:pPr>
            <a:r>
              <a:rPr lang="en" sz="1800" dirty="0"/>
              <a:t>Motivation: Fixed pipelines are not generalizable</a:t>
            </a:r>
          </a:p>
          <a:p>
            <a:pPr marL="457200" lvl="0" indent="-330200" algn="l" rtl="0">
              <a:spcBef>
                <a:spcPts val="800"/>
              </a:spcBef>
              <a:spcAft>
                <a:spcPts val="0"/>
              </a:spcAft>
              <a:buSzPts val="1600"/>
              <a:buAutoNum type="arabicPeriod"/>
            </a:pPr>
            <a:r>
              <a:rPr lang="en" sz="1800" dirty="0"/>
              <a:t>Research Gap: Can existing approaches answer the question?</a:t>
            </a:r>
          </a:p>
          <a:p>
            <a:pPr marL="457200" lvl="0" indent="-330200" algn="l" rtl="0">
              <a:spcBef>
                <a:spcPts val="800"/>
              </a:spcBef>
              <a:spcAft>
                <a:spcPts val="0"/>
              </a:spcAft>
              <a:buSzPts val="1600"/>
              <a:buAutoNum type="arabicPeriod"/>
            </a:pPr>
            <a:r>
              <a:rPr lang="en" sz="1800" dirty="0"/>
              <a:t>Investigation: Why progressive lowering in MLIR amplifies pass ordering problem?</a:t>
            </a:r>
          </a:p>
          <a:p>
            <a:pPr marL="457200" lvl="0" indent="-330200" algn="l" rtl="0">
              <a:spcBef>
                <a:spcPts val="800"/>
              </a:spcBef>
              <a:spcAft>
                <a:spcPts val="0"/>
              </a:spcAft>
              <a:buSzPts val="1600"/>
              <a:buAutoNum type="arabicPeriod"/>
            </a:pPr>
            <a:r>
              <a:rPr lang="en" sz="1800" dirty="0"/>
              <a:t>Methodology: 3-stage RL framework</a:t>
            </a:r>
          </a:p>
          <a:p>
            <a:pPr marL="457200" lvl="0" indent="-330200" algn="l" rtl="0">
              <a:spcBef>
                <a:spcPts val="800"/>
              </a:spcBef>
              <a:spcAft>
                <a:spcPts val="0"/>
              </a:spcAft>
              <a:buSzPts val="1600"/>
              <a:buAutoNum type="arabicPeriod"/>
            </a:pPr>
            <a:r>
              <a:rPr lang="en" sz="1800" dirty="0"/>
              <a:t>Claims</a:t>
            </a:r>
          </a:p>
          <a:p>
            <a:pPr marL="927100" lvl="1" indent="-342900">
              <a:spcBef>
                <a:spcPts val="800"/>
              </a:spcBef>
              <a:buSzPts val="1600"/>
              <a:buFont typeface="+mj-lt"/>
              <a:buAutoNum type="arabicParenR"/>
            </a:pPr>
            <a:r>
              <a:rPr lang="en" sz="1600" dirty="0"/>
              <a:t>BO3 Consistently outperforms IREE -O3</a:t>
            </a:r>
          </a:p>
          <a:p>
            <a:pPr marL="927100" lvl="1" indent="-342900">
              <a:spcBef>
                <a:spcPts val="800"/>
              </a:spcBef>
              <a:buSzPts val="1600"/>
              <a:buFont typeface="+mj-lt"/>
              <a:buAutoNum type="arabicParenR"/>
            </a:pPr>
            <a:r>
              <a:rPr lang="en" sz="1600" dirty="0"/>
              <a:t>BO3 gains not from search budget alone</a:t>
            </a:r>
          </a:p>
          <a:p>
            <a:pPr marL="927100" lvl="1" indent="-342900">
              <a:spcBef>
                <a:spcPts val="800"/>
              </a:spcBef>
              <a:buSzPts val="1600"/>
              <a:buFont typeface="+mj-lt"/>
              <a:buAutoNum type="arabicParenR"/>
            </a:pPr>
            <a:r>
              <a:rPr lang="en" sz="1600" dirty="0"/>
              <a:t>BO3 performance can be attribute to regime shift</a:t>
            </a:r>
          </a:p>
          <a:p>
            <a:pPr marL="927100" lvl="1" indent="-342900">
              <a:spcBef>
                <a:spcPts val="800"/>
              </a:spcBef>
              <a:buSzPts val="1600"/>
              <a:buFont typeface="+mj-lt"/>
              <a:buAutoNum type="arabicParenR"/>
            </a:pPr>
            <a:r>
              <a:rPr lang="en" sz="1600" dirty="0"/>
              <a:t>BO3 is robust and practical</a:t>
            </a:r>
          </a:p>
          <a:p>
            <a:pPr marL="457200" lvl="0" indent="-330200" algn="l" rtl="0">
              <a:spcBef>
                <a:spcPts val="800"/>
              </a:spcBef>
              <a:spcAft>
                <a:spcPts val="0"/>
              </a:spcAft>
              <a:buSzPts val="1600"/>
              <a:buAutoNum type="arabicPeriod"/>
            </a:pPr>
            <a:r>
              <a:rPr lang="en" sz="1800" dirty="0"/>
              <a:t>Summary and Future work</a:t>
            </a:r>
            <a:endParaRPr sz="1800" dirty="0"/>
          </a:p>
        </p:txBody>
      </p:sp>
      <p:sp>
        <p:nvSpPr>
          <p:cNvPr id="124" name="Google Shape;124;p1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1035586" y="51525"/>
            <a:ext cx="6709272" cy="572700"/>
          </a:xfrm>
          <a:prstGeom prst="rect">
            <a:avLst/>
          </a:prstGeom>
        </p:spPr>
        <p:txBody>
          <a:bodyPr spcFirstLastPara="1" wrap="square" lIns="91425" tIns="91425" rIns="91425" bIns="91425" anchor="ctr" anchorCtr="0">
            <a:noAutofit/>
          </a:bodyPr>
          <a:lstStyle/>
          <a:p>
            <a:pPr lvl="0">
              <a:buNone/>
            </a:pPr>
            <a:r>
              <a:rPr lang="en" dirty="0"/>
              <a:t>BO3 Stage III: Post-training evaluation on Trained Policy</a:t>
            </a:r>
            <a:endParaRPr dirty="0"/>
          </a:p>
        </p:txBody>
      </p:sp>
      <p:sp>
        <p:nvSpPr>
          <p:cNvPr id="292" name="Google Shape;292;p38"/>
          <p:cNvSpPr txBox="1">
            <a:spLocks noGrp="1"/>
          </p:cNvSpPr>
          <p:nvPr>
            <p:ph type="body" idx="1"/>
          </p:nvPr>
        </p:nvSpPr>
        <p:spPr>
          <a:xfrm>
            <a:off x="311700" y="881349"/>
            <a:ext cx="5525400" cy="3558450"/>
          </a:xfrm>
          <a:prstGeom prst="rect">
            <a:avLst/>
          </a:prstGeom>
        </p:spPr>
        <p:txBody>
          <a:bodyPr spcFirstLastPara="1" wrap="square" lIns="68575" tIns="34275" rIns="68575" bIns="34275" anchor="t" anchorCtr="0">
            <a:normAutofit/>
          </a:bodyPr>
          <a:lstStyle/>
          <a:p>
            <a:pPr marL="127000" indent="0">
              <a:buNone/>
            </a:pPr>
            <a:r>
              <a:rPr lang="en-US" dirty="0"/>
              <a:t>After training, we have a policy generates good pass sequences.</a:t>
            </a:r>
          </a:p>
          <a:p>
            <a:r>
              <a:rPr lang="en-US" b="1" dirty="0"/>
              <a:t>Process:</a:t>
            </a:r>
          </a:p>
          <a:p>
            <a:pPr lvl="1"/>
            <a:r>
              <a:rPr lang="en-US" dirty="0"/>
              <a:t>Sample 10 rollout trajectories from the trained policy for the input IR</a:t>
            </a:r>
          </a:p>
          <a:p>
            <a:pPr lvl="1"/>
            <a:r>
              <a:rPr lang="en-US" dirty="0"/>
              <a:t>Evaluate the sampled trajectories and select the best-performing pass sequence</a:t>
            </a:r>
          </a:p>
          <a:p>
            <a:pPr lvl="1"/>
            <a:r>
              <a:rPr lang="en-US" dirty="0"/>
              <a:t>Benchmark the selected sequence 10 times across processes</a:t>
            </a:r>
          </a:p>
          <a:p>
            <a:pPr lvl="1"/>
            <a:r>
              <a:rPr lang="en-US" dirty="0"/>
              <a:t>In each benchmark trial, run the sequence 5 times and record the median latency</a:t>
            </a:r>
          </a:p>
          <a:p>
            <a:r>
              <a:rPr lang="en-US" b="1" dirty="0"/>
              <a:t>Reported result: </a:t>
            </a:r>
            <a:r>
              <a:rPr lang="en-US" dirty="0"/>
              <a:t>mean of the 10 median latencies, with standard deviation</a:t>
            </a:r>
          </a:p>
        </p:txBody>
      </p:sp>
      <p:sp>
        <p:nvSpPr>
          <p:cNvPr id="293" name="Google Shape;293;p3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 name="Graphic 1">
            <a:extLst>
              <a:ext uri="{FF2B5EF4-FFF2-40B4-BE49-F238E27FC236}">
                <a16:creationId xmlns:a16="http://schemas.microsoft.com/office/drawing/2014/main" id="{98B66C51-757E-2B0A-0FEE-61DC16A5D0DB}"/>
              </a:ext>
            </a:extLst>
          </p:cNvPr>
          <p:cNvPicPr>
            <a:picLocks noChangeAspect="1"/>
          </p:cNvPicPr>
          <p:nvPr/>
        </p:nvPicPr>
        <p:blipFill>
          <a:blip>
            <a:extLst>
              <a:ext uri="{96DAC541-7B7A-43D3-8B79-37D633B846F1}">
                <asvg:svgBlip xmlns:asvg="http://schemas.microsoft.com/office/drawing/2016/SVG/main" r:embed="rId3"/>
              </a:ext>
            </a:extLst>
          </a:blip>
          <a:srcRect l="66750"/>
          <a:stretch>
            <a:fillRect/>
          </a:stretch>
        </p:blipFill>
        <p:spPr>
          <a:xfrm>
            <a:off x="6192078" y="782212"/>
            <a:ext cx="2170325" cy="41569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6F985B-DAC2-B3C4-F3DD-0A792BB76518}"/>
                  </a:ext>
                </a:extLst>
              </p:cNvPr>
              <p:cNvSpPr txBox="1"/>
              <p:nvPr/>
            </p:nvSpPr>
            <p:spPr>
              <a:xfrm>
                <a:off x="1134737" y="4178755"/>
                <a:ext cx="4186659" cy="2431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𝑟𝑒𝑝𝑜𝑟𝑡𝑒𝑑</m:t>
                      </m:r>
                      <m:r>
                        <a:rPr lang="en-US" b="0" i="1" smtClean="0">
                          <a:latin typeface="Cambria Math" panose="02040503050406030204" pitchFamily="18" charset="0"/>
                        </a:rPr>
                        <m:t> </m:t>
                      </m:r>
                      <m:r>
                        <a:rPr lang="en-US" b="0" i="1" smtClean="0">
                          <a:latin typeface="Cambria Math" panose="02040503050406030204" pitchFamily="18" charset="0"/>
                        </a:rPr>
                        <m:t>𝑙𝑎𝑡𝑒𝑛𝑐𝑦</m:t>
                      </m:r>
                      <m:r>
                        <a:rPr lang="en-US" b="0" i="1" smtClean="0">
                          <a:latin typeface="Cambria Math" panose="02040503050406030204" pitchFamily="18" charset="0"/>
                        </a:rPr>
                        <m:t>=</m:t>
                      </m:r>
                      <m:r>
                        <a:rPr lang="en-US" b="0" i="1" smtClean="0">
                          <a:latin typeface="Cambria Math" panose="02040503050406030204" pitchFamily="18" charset="0"/>
                        </a:rPr>
                        <m:t>𝑚𝑒𝑎𝑛</m:t>
                      </m:r>
                      <m:d>
                        <m:dPr>
                          <m:ctrlPr>
                            <a:rPr lang="en-US" b="0" i="1" smtClean="0">
                              <a:latin typeface="Cambria Math" panose="02040503050406030204" pitchFamily="18" charset="0"/>
                            </a:rPr>
                          </m:ctrlPr>
                        </m:dPr>
                        <m:e>
                          <m:r>
                            <a:rPr lang="en-US" b="0" i="1" smtClean="0">
                              <a:latin typeface="Cambria Math" panose="02040503050406030204" pitchFamily="18" charset="0"/>
                            </a:rPr>
                            <m:t>𝑚𝑒𝑑𝑖𝑎𝑛𝑠</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𝑙𝑎𝑡𝑒𝑛𝑐𝑦</m:t>
                              </m:r>
                            </m:e>
                          </m:d>
                        </m:e>
                      </m:d>
                      <m:r>
                        <a:rPr lang="en-US" b="0" i="1" smtClean="0">
                          <a:latin typeface="Cambria Math" panose="02040503050406030204" pitchFamily="18" charset="0"/>
                        </a:rPr>
                        <m:t>±</m:t>
                      </m:r>
                      <m:r>
                        <a:rPr lang="en-US" b="0" i="1" smtClean="0">
                          <a:latin typeface="Cambria Math" panose="02040503050406030204" pitchFamily="18" charset="0"/>
                        </a:rPr>
                        <m:t>𝑠𝑡𝑑</m:t>
                      </m:r>
                    </m:oMath>
                  </m:oMathPara>
                </a14:m>
                <a:endParaRPr lang="en-US" dirty="0"/>
              </a:p>
            </p:txBody>
          </p:sp>
        </mc:Choice>
        <mc:Fallback xmlns="">
          <p:sp>
            <p:nvSpPr>
              <p:cNvPr id="3" name="TextBox 2">
                <a:extLst>
                  <a:ext uri="{FF2B5EF4-FFF2-40B4-BE49-F238E27FC236}">
                    <a16:creationId xmlns:a16="http://schemas.microsoft.com/office/drawing/2014/main" id="{FA6F985B-DAC2-B3C4-F3DD-0A792BB76518}"/>
                  </a:ext>
                </a:extLst>
              </p:cNvPr>
              <p:cNvSpPr txBox="1">
                <a:spLocks noRot="1" noChangeAspect="1" noMove="1" noResize="1" noEditPoints="1" noAdjustHandles="1" noChangeArrowheads="1" noChangeShapeType="1" noTextEdit="1"/>
              </p:cNvSpPr>
              <p:nvPr/>
            </p:nvSpPr>
            <p:spPr>
              <a:xfrm>
                <a:off x="1134737" y="4178755"/>
                <a:ext cx="4186659" cy="243143"/>
              </a:xfrm>
              <a:prstGeom prst="rect">
                <a:avLst/>
              </a:prstGeom>
              <a:blipFill>
                <a:blip r:embed="rId4"/>
                <a:stretch>
                  <a:fillRect l="-904" r="-301" b="-28571"/>
                </a:stretch>
              </a:blipFill>
              <a:ln>
                <a:solidFill>
                  <a:schemeClr val="tx1"/>
                </a:solid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232C-F59B-02A4-B2F2-298F4B3E2941}"/>
              </a:ext>
            </a:extLst>
          </p:cNvPr>
          <p:cNvSpPr>
            <a:spLocks noGrp="1"/>
          </p:cNvSpPr>
          <p:nvPr>
            <p:ph type="title"/>
          </p:nvPr>
        </p:nvSpPr>
        <p:spPr/>
        <p:txBody>
          <a:bodyPr/>
          <a:lstStyle/>
          <a:p>
            <a:pPr>
              <a:buNone/>
            </a:pPr>
            <a:r>
              <a:rPr lang="en" dirty="0"/>
              <a:t>Claim1: BO3 Outperform IREE -O3</a:t>
            </a:r>
            <a:endParaRPr lang="en-US" dirty="0"/>
          </a:p>
        </p:txBody>
      </p:sp>
      <p:sp>
        <p:nvSpPr>
          <p:cNvPr id="4" name="Slide Number Placeholder 3">
            <a:extLst>
              <a:ext uri="{FF2B5EF4-FFF2-40B4-BE49-F238E27FC236}">
                <a16:creationId xmlns:a16="http://schemas.microsoft.com/office/drawing/2014/main" id="{9322E541-6EE3-B248-97D8-3A2E72F935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aphicFrame>
        <p:nvGraphicFramePr>
          <p:cNvPr id="5" name="Chart 4">
            <a:extLst>
              <a:ext uri="{FF2B5EF4-FFF2-40B4-BE49-F238E27FC236}">
                <a16:creationId xmlns:a16="http://schemas.microsoft.com/office/drawing/2014/main" id="{5274D973-219F-8E42-30C3-73D21295B079}"/>
              </a:ext>
            </a:extLst>
          </p:cNvPr>
          <p:cNvGraphicFramePr/>
          <p:nvPr>
            <p:extLst>
              <p:ext uri="{D42A27DB-BD31-4B8C-83A1-F6EECF244321}">
                <p14:modId xmlns:p14="http://schemas.microsoft.com/office/powerpoint/2010/main" val="1782096105"/>
              </p:ext>
            </p:extLst>
          </p:nvPr>
        </p:nvGraphicFramePr>
        <p:xfrm>
          <a:off x="119270" y="624225"/>
          <a:ext cx="8901888"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72021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Claim1: BO3 Outperforms IREE -O3</a:t>
            </a:r>
            <a:endParaRPr dirty="0"/>
          </a:p>
        </p:txBody>
      </p:sp>
      <p:sp>
        <p:nvSpPr>
          <p:cNvPr id="315" name="Google Shape;315;p4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16" name="Google Shape;316;p41"/>
          <p:cNvPicPr preferRelativeResize="0"/>
          <p:nvPr/>
        </p:nvPicPr>
        <p:blipFill rotWithShape="1">
          <a:blip r:embed="rId3">
            <a:alphaModFix/>
          </a:blip>
          <a:srcRect t="77618" b="11513"/>
          <a:stretch/>
        </p:blipFill>
        <p:spPr>
          <a:xfrm>
            <a:off x="483150" y="1093603"/>
            <a:ext cx="8482500" cy="491625"/>
          </a:xfrm>
          <a:prstGeom prst="rect">
            <a:avLst/>
          </a:prstGeom>
          <a:noFill/>
          <a:ln>
            <a:noFill/>
          </a:ln>
        </p:spPr>
      </p:pic>
      <p:pic>
        <p:nvPicPr>
          <p:cNvPr id="317" name="Google Shape;317;p41"/>
          <p:cNvPicPr preferRelativeResize="0"/>
          <p:nvPr/>
        </p:nvPicPr>
        <p:blipFill rotWithShape="1">
          <a:blip r:embed="rId3">
            <a:alphaModFix/>
          </a:blip>
          <a:srcRect b="92821"/>
          <a:stretch/>
        </p:blipFill>
        <p:spPr>
          <a:xfrm>
            <a:off x="483150" y="812975"/>
            <a:ext cx="8482500" cy="324725"/>
          </a:xfrm>
          <a:prstGeom prst="rect">
            <a:avLst/>
          </a:prstGeom>
          <a:noFill/>
          <a:ln>
            <a:noFill/>
          </a:ln>
        </p:spPr>
      </p:pic>
      <p:sp>
        <p:nvSpPr>
          <p:cNvPr id="318" name="Google Shape;318;p41"/>
          <p:cNvSpPr txBox="1"/>
          <p:nvPr/>
        </p:nvSpPr>
        <p:spPr>
          <a:xfrm>
            <a:off x="546800" y="2225407"/>
            <a:ext cx="8087400" cy="2642893"/>
          </a:xfrm>
          <a:prstGeom prst="rect">
            <a:avLst/>
          </a:prstGeom>
          <a:noFill/>
          <a:ln>
            <a:noFill/>
          </a:ln>
        </p:spPr>
        <p:txBody>
          <a:bodyPr spcFirstLastPara="1" wrap="square" lIns="91425" tIns="91425" rIns="91425" bIns="91425" anchor="t" anchorCtr="0">
            <a:noAutofit/>
          </a:bodyPr>
          <a:lstStyle/>
          <a:p>
            <a:pPr marL="425450" lvl="0" indent="-285750" algn="l" rtl="0">
              <a:spcBef>
                <a:spcPts val="0"/>
              </a:spcBef>
              <a:spcAft>
                <a:spcPts val="0"/>
              </a:spcAft>
              <a:buClr>
                <a:schemeClr val="dk1"/>
              </a:buClr>
              <a:buSzPts val="1400"/>
              <a:buFont typeface="Arial" panose="020B0604020202020204" pitchFamily="34" charset="0"/>
              <a:buChar char="•"/>
            </a:pPr>
            <a:r>
              <a:rPr lang="en" sz="1600" b="1" dirty="0">
                <a:solidFill>
                  <a:schemeClr val="dk1"/>
                </a:solidFill>
                <a:latin typeface="Times New Roman"/>
                <a:ea typeface="Times New Roman"/>
                <a:cs typeface="Times New Roman"/>
                <a:sym typeface="Times New Roman"/>
              </a:rPr>
              <a:t>Knob-dominant workloads (ViT-224): </a:t>
            </a:r>
            <a:endParaRPr sz="1600" b="1" dirty="0">
              <a:solidFill>
                <a:schemeClr val="dk1"/>
              </a:solidFill>
              <a:latin typeface="Times New Roman"/>
              <a:ea typeface="Times New Roman"/>
              <a:cs typeface="Times New Roman"/>
              <a:sym typeface="Times New Roman"/>
            </a:endParaRPr>
          </a:p>
          <a:p>
            <a:pPr marL="882650" lvl="1" indent="-285750" algn="l" rtl="0">
              <a:spcBef>
                <a:spcPts val="0"/>
              </a:spcBef>
              <a:spcAft>
                <a:spcPts val="0"/>
              </a:spcAft>
              <a:buClr>
                <a:schemeClr val="dk1"/>
              </a:buClr>
              <a:buSzPts val="1400"/>
              <a:buFont typeface="Arial" panose="020B0604020202020204" pitchFamily="34" charset="0"/>
              <a:buChar char="•"/>
            </a:pPr>
            <a:r>
              <a:rPr lang="en" sz="1600" dirty="0">
                <a:solidFill>
                  <a:schemeClr val="dk1"/>
                </a:solidFill>
                <a:latin typeface="Times New Roman"/>
                <a:ea typeface="Times New Roman"/>
                <a:cs typeface="Times New Roman"/>
                <a:sym typeface="Times New Roman"/>
              </a:rPr>
              <a:t>Stage I: 4.9x speedup, brings latency to ~320ms.</a:t>
            </a:r>
            <a:endParaRPr sz="1600" dirty="0">
              <a:solidFill>
                <a:schemeClr val="dk1"/>
              </a:solidFill>
              <a:latin typeface="Times New Roman"/>
              <a:ea typeface="Times New Roman"/>
              <a:cs typeface="Times New Roman"/>
              <a:sym typeface="Times New Roman"/>
            </a:endParaRPr>
          </a:p>
          <a:p>
            <a:pPr marL="882650" lvl="1" indent="-285750" algn="l" rtl="0">
              <a:spcBef>
                <a:spcPts val="0"/>
              </a:spcBef>
              <a:spcAft>
                <a:spcPts val="0"/>
              </a:spcAft>
              <a:buClr>
                <a:schemeClr val="dk1"/>
              </a:buClr>
              <a:buSzPts val="1400"/>
              <a:buFont typeface="Arial" panose="020B0604020202020204" pitchFamily="34" charset="0"/>
              <a:buChar char="•"/>
            </a:pPr>
            <a:r>
              <a:rPr lang="en" sz="1600" dirty="0">
                <a:solidFill>
                  <a:schemeClr val="dk1"/>
                </a:solidFill>
                <a:latin typeface="Times New Roman"/>
                <a:ea typeface="Times New Roman"/>
                <a:cs typeface="Times New Roman"/>
                <a:sym typeface="Times New Roman"/>
              </a:rPr>
              <a:t>Stage II: improves further to 287ms.</a:t>
            </a:r>
            <a:endParaRPr sz="1600" dirty="0">
              <a:solidFill>
                <a:schemeClr val="dk1"/>
              </a:solidFill>
              <a:latin typeface="Times New Roman"/>
              <a:ea typeface="Times New Roman"/>
              <a:cs typeface="Times New Roman"/>
              <a:sym typeface="Times New Roman"/>
            </a:endParaRPr>
          </a:p>
          <a:p>
            <a:pPr marL="425450" lvl="0" indent="-285750" algn="l" rtl="0">
              <a:spcBef>
                <a:spcPts val="0"/>
              </a:spcBef>
              <a:spcAft>
                <a:spcPts val="0"/>
              </a:spcAft>
              <a:buClr>
                <a:schemeClr val="dk1"/>
              </a:buClr>
              <a:buSzPts val="1400"/>
              <a:buFont typeface="Arial" panose="020B0604020202020204" pitchFamily="34" charset="0"/>
              <a:buChar char="•"/>
            </a:pPr>
            <a:r>
              <a:rPr lang="en" sz="1600" b="1" dirty="0">
                <a:solidFill>
                  <a:schemeClr val="dk1"/>
                </a:solidFill>
                <a:latin typeface="Times New Roman"/>
                <a:ea typeface="Times New Roman"/>
                <a:cs typeface="Times New Roman"/>
                <a:sym typeface="Times New Roman"/>
              </a:rPr>
              <a:t>Pass-ordering-dominant workloads (e.g., UNet256):</a:t>
            </a:r>
            <a:endParaRPr sz="1600" b="1" dirty="0">
              <a:solidFill>
                <a:schemeClr val="dk1"/>
              </a:solidFill>
              <a:latin typeface="Times New Roman"/>
              <a:ea typeface="Times New Roman"/>
              <a:cs typeface="Times New Roman"/>
              <a:sym typeface="Times New Roman"/>
            </a:endParaRPr>
          </a:p>
          <a:p>
            <a:pPr marL="882650" lvl="1" indent="-285750" algn="l" rtl="0">
              <a:spcBef>
                <a:spcPts val="0"/>
              </a:spcBef>
              <a:spcAft>
                <a:spcPts val="0"/>
              </a:spcAft>
              <a:buClr>
                <a:schemeClr val="dk1"/>
              </a:buClr>
              <a:buSzPts val="1400"/>
              <a:buFont typeface="Arial" panose="020B0604020202020204" pitchFamily="34" charset="0"/>
              <a:buChar char="•"/>
            </a:pPr>
            <a:r>
              <a:rPr lang="en" sz="1600" dirty="0">
                <a:solidFill>
                  <a:schemeClr val="dk1"/>
                </a:solidFill>
                <a:latin typeface="Times New Roman"/>
                <a:ea typeface="Times New Roman"/>
                <a:cs typeface="Times New Roman"/>
                <a:sym typeface="Times New Roman"/>
              </a:rPr>
              <a:t>Stage I: nearly unchanged</a:t>
            </a:r>
            <a:endParaRPr sz="1600" dirty="0">
              <a:solidFill>
                <a:schemeClr val="dk1"/>
              </a:solidFill>
              <a:latin typeface="Times New Roman"/>
              <a:ea typeface="Times New Roman"/>
              <a:cs typeface="Times New Roman"/>
              <a:sym typeface="Times New Roman"/>
            </a:endParaRPr>
          </a:p>
          <a:p>
            <a:pPr marL="882650" lvl="1" indent="-285750" algn="l" rtl="0">
              <a:spcBef>
                <a:spcPts val="0"/>
              </a:spcBef>
              <a:spcAft>
                <a:spcPts val="0"/>
              </a:spcAft>
              <a:buClr>
                <a:schemeClr val="dk1"/>
              </a:buClr>
              <a:buSzPts val="1400"/>
              <a:buFont typeface="Arial" panose="020B0604020202020204" pitchFamily="34" charset="0"/>
              <a:buChar char="•"/>
            </a:pPr>
            <a:r>
              <a:rPr lang="en" sz="1600" dirty="0">
                <a:solidFill>
                  <a:schemeClr val="dk1"/>
                </a:solidFill>
                <a:latin typeface="Times New Roman"/>
                <a:ea typeface="Times New Roman"/>
                <a:cs typeface="Times New Roman"/>
                <a:sym typeface="Times New Roman"/>
              </a:rPr>
              <a:t>Stage II: 9.6x speedup</a:t>
            </a:r>
            <a:endParaRPr sz="1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b="1" dirty="0">
                <a:solidFill>
                  <a:schemeClr val="dk1"/>
                </a:solidFill>
                <a:latin typeface="Times New Roman"/>
                <a:ea typeface="Times New Roman"/>
                <a:cs typeface="Times New Roman"/>
                <a:sym typeface="Times New Roman"/>
              </a:rPr>
              <a:t>Conclusion</a:t>
            </a:r>
            <a:r>
              <a:rPr lang="en" sz="1600" dirty="0">
                <a:solidFill>
                  <a:schemeClr val="dk1"/>
                </a:solidFill>
                <a:latin typeface="Times New Roman"/>
                <a:ea typeface="Times New Roman"/>
                <a:cs typeface="Times New Roman"/>
                <a:sym typeface="Times New Roman"/>
              </a:rPr>
              <a:t>: Improvement is consistent, 3-stage design is necessary because relative contributions from stages are workload-dependent.</a:t>
            </a:r>
            <a:endParaRPr sz="1600" dirty="0">
              <a:solidFill>
                <a:schemeClr val="dk1"/>
              </a:solidFill>
              <a:latin typeface="Times New Roman"/>
              <a:ea typeface="Times New Roman"/>
              <a:cs typeface="Times New Roman"/>
              <a:sym typeface="Times New Roman"/>
            </a:endParaRPr>
          </a:p>
        </p:txBody>
      </p:sp>
      <p:pic>
        <p:nvPicPr>
          <p:cNvPr id="319" name="Google Shape;319;p41"/>
          <p:cNvPicPr preferRelativeResize="0"/>
          <p:nvPr/>
        </p:nvPicPr>
        <p:blipFill rotWithShape="1">
          <a:blip r:embed="rId3">
            <a:alphaModFix/>
          </a:blip>
          <a:srcRect t="37844" b="52212"/>
          <a:stretch/>
        </p:blipFill>
        <p:spPr>
          <a:xfrm>
            <a:off x="483150" y="1591900"/>
            <a:ext cx="8482500" cy="44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Claim2: Gains are not from search budget alone</a:t>
            </a:r>
            <a:endParaRPr/>
          </a:p>
        </p:txBody>
      </p:sp>
      <p:sp>
        <p:nvSpPr>
          <p:cNvPr id="333" name="Google Shape;333;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34" name="Google Shape;334;p43"/>
          <p:cNvSpPr txBox="1"/>
          <p:nvPr/>
        </p:nvSpPr>
        <p:spPr>
          <a:xfrm>
            <a:off x="122843" y="2377225"/>
            <a:ext cx="4387246" cy="2658831"/>
          </a:xfrm>
          <a:prstGeom prst="rect">
            <a:avLst/>
          </a:prstGeom>
          <a:noFill/>
          <a:ln>
            <a:noFill/>
          </a:ln>
        </p:spPr>
        <p:txBody>
          <a:bodyPr spcFirstLastPara="1" wrap="square" lIns="91425" tIns="91425" rIns="91425" bIns="91425" anchor="t" anchorCtr="0">
            <a:noAutofit/>
          </a:bodyPr>
          <a:lstStyle/>
          <a:p>
            <a:r>
              <a:rPr lang="en-US" sz="1600" b="1" dirty="0">
                <a:latin typeface="Times New Roman" panose="02020603050405020304" pitchFamily="18" charset="0"/>
                <a:cs typeface="Times New Roman" panose="02020603050405020304" pitchFamily="18" charset="0"/>
              </a:rPr>
              <a:t>Conclusion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Random or beam search can tie RL only when good pipelines are easy to reach.</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the search problem becomes harder, RL gains increase.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Ablation suggests: legality masking reduces wasted exploration, and the graph encoder provides structural signals needed to identify promising trajectories.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the improvement is not from search effort alone, but from learned guidance.</a:t>
            </a:r>
          </a:p>
        </p:txBody>
      </p:sp>
      <p:pic>
        <p:nvPicPr>
          <p:cNvPr id="337" name="Google Shape;337;p43"/>
          <p:cNvPicPr preferRelativeResize="0"/>
          <p:nvPr/>
        </p:nvPicPr>
        <p:blipFill>
          <a:blip r:embed="rId3">
            <a:alphaModFix/>
          </a:blip>
          <a:stretch>
            <a:fillRect/>
          </a:stretch>
        </p:blipFill>
        <p:spPr>
          <a:xfrm>
            <a:off x="272888" y="757775"/>
            <a:ext cx="3933825" cy="1485900"/>
          </a:xfrm>
          <a:prstGeom prst="rect">
            <a:avLst/>
          </a:prstGeom>
          <a:noFill/>
          <a:ln>
            <a:noFill/>
          </a:ln>
        </p:spPr>
      </p:pic>
      <p:graphicFrame>
        <p:nvGraphicFramePr>
          <p:cNvPr id="2" name="Chart 1">
            <a:extLst>
              <a:ext uri="{FF2B5EF4-FFF2-40B4-BE49-F238E27FC236}">
                <a16:creationId xmlns:a16="http://schemas.microsoft.com/office/drawing/2014/main" id="{300F57A8-A693-E0FC-9B4E-C0CA1299BBB0}"/>
              </a:ext>
            </a:extLst>
          </p:cNvPr>
          <p:cNvGraphicFramePr/>
          <p:nvPr>
            <p:extLst>
              <p:ext uri="{D42A27DB-BD31-4B8C-83A1-F6EECF244321}">
                <p14:modId xmlns:p14="http://schemas.microsoft.com/office/powerpoint/2010/main" val="3829679448"/>
              </p:ext>
            </p:extLst>
          </p:nvPr>
        </p:nvGraphicFramePr>
        <p:xfrm>
          <a:off x="4633912" y="999450"/>
          <a:ext cx="4387246" cy="35498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Claim3: Regime shift explains BO3’s gain (UNet640)</a:t>
            </a:r>
            <a:endParaRPr/>
          </a:p>
        </p:txBody>
      </p:sp>
      <p:sp>
        <p:nvSpPr>
          <p:cNvPr id="343" name="Google Shape;343;p4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44" name="Google Shape;344;p44"/>
          <p:cNvSpPr txBox="1"/>
          <p:nvPr/>
        </p:nvSpPr>
        <p:spPr>
          <a:xfrm>
            <a:off x="303450" y="3032700"/>
            <a:ext cx="8537100" cy="2072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Random (T+EVAL) barely changes dispatch structure, latency improves modest</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Beam search (</a:t>
            </a:r>
            <a:r>
              <a:rPr lang="en" sz="1600" dirty="0" err="1">
                <a:solidFill>
                  <a:schemeClr val="dk1"/>
                </a:solidFill>
                <a:latin typeface="Times New Roman"/>
                <a:ea typeface="Times New Roman"/>
                <a:cs typeface="Times New Roman"/>
                <a:sym typeface="Times New Roman"/>
              </a:rPr>
              <a:t>I+cse+EVAL</a:t>
            </a:r>
            <a:r>
              <a:rPr lang="en" sz="1600" dirty="0">
                <a:solidFill>
                  <a:schemeClr val="dk1"/>
                </a:solidFill>
                <a:latin typeface="Times New Roman"/>
                <a:ea typeface="Times New Roman"/>
                <a:cs typeface="Times New Roman"/>
                <a:sym typeface="Times New Roman"/>
              </a:rPr>
              <a:t>) applies img2col, decomposing conv to transpose + </a:t>
            </a:r>
            <a:r>
              <a:rPr lang="en" sz="1600" dirty="0" err="1">
                <a:solidFill>
                  <a:schemeClr val="dk1"/>
                </a:solidFill>
                <a:latin typeface="Times New Roman"/>
                <a:ea typeface="Times New Roman"/>
                <a:cs typeface="Times New Roman"/>
                <a:sym typeface="Times New Roman"/>
              </a:rPr>
              <a:t>matmul</a:t>
            </a:r>
            <a:r>
              <a:rPr lang="en" sz="1600" dirty="0">
                <a:solidFill>
                  <a:schemeClr val="dk1"/>
                </a:solidFill>
                <a:latin typeface="Times New Roman"/>
                <a:ea typeface="Times New Roman"/>
                <a:cs typeface="Times New Roman"/>
                <a:sym typeface="Times New Roman"/>
              </a:rPr>
              <a:t> (partition + composition regime shifts)</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BO3 (</a:t>
            </a:r>
            <a:r>
              <a:rPr lang="en" sz="1600" dirty="0" err="1">
                <a:solidFill>
                  <a:schemeClr val="dk1"/>
                </a:solidFill>
                <a:latin typeface="Times New Roman"/>
                <a:ea typeface="Times New Roman"/>
                <a:cs typeface="Times New Roman"/>
                <a:sym typeface="Times New Roman"/>
              </a:rPr>
              <a:t>canon+CC+I+EVAL</a:t>
            </a:r>
            <a:r>
              <a:rPr lang="en" sz="1600" dirty="0">
                <a:solidFill>
                  <a:schemeClr val="dk1"/>
                </a:solidFill>
                <a:latin typeface="Times New Roman"/>
                <a:ea typeface="Times New Roman"/>
                <a:cs typeface="Times New Roman"/>
                <a:sym typeface="Times New Roman"/>
              </a:rPr>
              <a:t>) convert data layout from NCHW to NHWC before img2col. </a:t>
            </a:r>
          </a:p>
          <a:p>
            <a:pPr marL="457200" lvl="0" indent="-330200" algn="l" rtl="0">
              <a:spcBef>
                <a:spcPts val="0"/>
              </a:spcBef>
              <a:spcAft>
                <a:spcPts val="0"/>
              </a:spcAft>
              <a:buClr>
                <a:schemeClr val="dk1"/>
              </a:buClr>
              <a:buSzPts val="1600"/>
              <a:buFont typeface="Times New Roman"/>
              <a:buChar char="-"/>
            </a:pPr>
            <a:endParaRPr lang="en"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endParaRPr lang="en" sz="1600" dirty="0">
              <a:solidFill>
                <a:schemeClr val="dk1"/>
              </a:solidFill>
              <a:latin typeface="Times New Roman"/>
              <a:ea typeface="Times New Roman"/>
              <a:cs typeface="Times New Roman"/>
              <a:sym typeface="Times New Roman"/>
            </a:endParaRPr>
          </a:p>
          <a:p>
            <a:pPr marL="127000" lvl="0" algn="l" rtl="0">
              <a:spcBef>
                <a:spcPts val="0"/>
              </a:spcBef>
              <a:spcAft>
                <a:spcPts val="0"/>
              </a:spcAft>
              <a:buClr>
                <a:schemeClr val="dk1"/>
              </a:buClr>
              <a:buSzPts val="1600"/>
            </a:pPr>
            <a:r>
              <a:rPr lang="en" sz="1600" dirty="0">
                <a:solidFill>
                  <a:schemeClr val="dk1"/>
                </a:solidFill>
                <a:latin typeface="Times New Roman"/>
                <a:ea typeface="Times New Roman"/>
                <a:cs typeface="Times New Roman"/>
                <a:sym typeface="Times New Roman"/>
              </a:rPr>
              <a:t>Notably, total dispatch counts from BO3 are comparable to Beam, dispatch formations </a:t>
            </a:r>
            <a:r>
              <a:rPr lang="en" sz="1600">
                <a:solidFill>
                  <a:schemeClr val="dk1"/>
                </a:solidFill>
                <a:latin typeface="Times New Roman"/>
                <a:ea typeface="Times New Roman"/>
                <a:cs typeface="Times New Roman"/>
                <a:sym typeface="Times New Roman"/>
              </a:rPr>
              <a:t>are also very </a:t>
            </a:r>
            <a:r>
              <a:rPr lang="en" sz="1600" dirty="0">
                <a:solidFill>
                  <a:schemeClr val="dk1"/>
                </a:solidFill>
                <a:latin typeface="Times New Roman"/>
                <a:ea typeface="Times New Roman"/>
                <a:cs typeface="Times New Roman"/>
                <a:sym typeface="Times New Roman"/>
              </a:rPr>
              <a:t>similar.</a:t>
            </a:r>
            <a:endParaRPr sz="1600" dirty="0">
              <a:solidFill>
                <a:schemeClr val="dk1"/>
              </a:solidFill>
              <a:latin typeface="Times New Roman"/>
              <a:ea typeface="Times New Roman"/>
              <a:cs typeface="Times New Roman"/>
              <a:sym typeface="Times New Roman"/>
            </a:endParaRPr>
          </a:p>
        </p:txBody>
      </p:sp>
      <p:pic>
        <p:nvPicPr>
          <p:cNvPr id="345" name="Google Shape;345;p44"/>
          <p:cNvPicPr preferRelativeResize="0"/>
          <p:nvPr/>
        </p:nvPicPr>
        <p:blipFill>
          <a:blip r:embed="rId3">
            <a:alphaModFix/>
          </a:blip>
          <a:stretch>
            <a:fillRect/>
          </a:stretch>
        </p:blipFill>
        <p:spPr>
          <a:xfrm>
            <a:off x="152400" y="624225"/>
            <a:ext cx="8839202" cy="1554778"/>
          </a:xfrm>
          <a:prstGeom prst="rect">
            <a:avLst/>
          </a:prstGeom>
          <a:noFill/>
          <a:ln>
            <a:noFill/>
          </a:ln>
        </p:spPr>
      </p:pic>
      <p:pic>
        <p:nvPicPr>
          <p:cNvPr id="346" name="Google Shape;346;p44"/>
          <p:cNvPicPr preferRelativeResize="0"/>
          <p:nvPr/>
        </p:nvPicPr>
        <p:blipFill>
          <a:blip r:embed="rId4">
            <a:alphaModFix/>
          </a:blip>
          <a:stretch>
            <a:fillRect/>
          </a:stretch>
        </p:blipFill>
        <p:spPr>
          <a:xfrm>
            <a:off x="906600" y="2178988"/>
            <a:ext cx="7330800" cy="8463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Claim3: Regime shift explains BO3’s gain</a:t>
            </a:r>
            <a:endParaRPr/>
          </a:p>
        </p:txBody>
      </p:sp>
      <p:sp>
        <p:nvSpPr>
          <p:cNvPr id="352" name="Google Shape;352;p4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53" name="Google Shape;353;p45"/>
          <p:cNvPicPr preferRelativeResize="0"/>
          <p:nvPr/>
        </p:nvPicPr>
        <p:blipFill>
          <a:blip r:embed="rId3">
            <a:alphaModFix/>
          </a:blip>
          <a:stretch>
            <a:fillRect/>
          </a:stretch>
        </p:blipFill>
        <p:spPr>
          <a:xfrm>
            <a:off x="152400" y="776625"/>
            <a:ext cx="8839201" cy="1260914"/>
          </a:xfrm>
          <a:prstGeom prst="rect">
            <a:avLst/>
          </a:prstGeom>
          <a:noFill/>
          <a:ln>
            <a:noFill/>
          </a:ln>
        </p:spPr>
      </p:pic>
      <p:sp>
        <p:nvSpPr>
          <p:cNvPr id="354" name="Google Shape;354;p45"/>
          <p:cNvSpPr txBox="1"/>
          <p:nvPr/>
        </p:nvSpPr>
        <p:spPr>
          <a:xfrm>
            <a:off x="303450" y="2259425"/>
            <a:ext cx="8537100" cy="20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Compare to Beam</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TLB misses drop 6x: dimension reordering changes memory traversal pattern.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SIMD increases 27x: Under NHCW, memory span aligns more with SIMD registers.</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-&gt; BO3 retires more instructions but complete with less cycles</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-&gt; Layout change makes downstream compiler deals with different layout per dispatch, dispatch statistics are similar, but what is exposed to the backend is different, leading to better memory access pattern and better SIMD utilization.</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Claim4: BO3 is Robust and Practical</a:t>
            </a:r>
            <a:endParaRPr/>
          </a:p>
        </p:txBody>
      </p:sp>
      <p:sp>
        <p:nvSpPr>
          <p:cNvPr id="360" name="Google Shape;360;p4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61" name="Google Shape;361;p46"/>
          <p:cNvSpPr txBox="1"/>
          <p:nvPr/>
        </p:nvSpPr>
        <p:spPr>
          <a:xfrm>
            <a:off x="303450" y="3060350"/>
            <a:ext cx="8537100" cy="101635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On 9 workload instances, 3-knobs per instance, total 27/27 tasks, BO3 has 95.93% win rate, reliably outperform -O3.</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Training cost (2~12 </a:t>
            </a:r>
            <a:r>
              <a:rPr lang="en" sz="1600" dirty="0" err="1">
                <a:solidFill>
                  <a:schemeClr val="dk1"/>
                </a:solidFill>
                <a:latin typeface="Times New Roman"/>
                <a:ea typeface="Times New Roman"/>
                <a:cs typeface="Times New Roman"/>
                <a:sym typeface="Times New Roman"/>
              </a:rPr>
              <a:t>hrs</a:t>
            </a:r>
            <a:r>
              <a:rPr lang="en" sz="1600" dirty="0">
                <a:solidFill>
                  <a:schemeClr val="dk1"/>
                </a:solidFill>
                <a:latin typeface="Times New Roman"/>
                <a:ea typeface="Times New Roman"/>
                <a:cs typeface="Times New Roman"/>
                <a:sym typeface="Times New Roman"/>
              </a:rPr>
              <a:t>) comparable to typical tensor program autotuning budget (e.g., </a:t>
            </a:r>
            <a:r>
              <a:rPr lang="en" sz="1600" dirty="0" err="1">
                <a:solidFill>
                  <a:schemeClr val="dk1"/>
                </a:solidFill>
                <a:latin typeface="Times New Roman"/>
                <a:ea typeface="Times New Roman"/>
                <a:cs typeface="Times New Roman"/>
                <a:sym typeface="Times New Roman"/>
              </a:rPr>
              <a:t>Ansor</a:t>
            </a:r>
            <a:r>
              <a:rPr lang="en"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p:txBody>
      </p:sp>
      <p:pic>
        <p:nvPicPr>
          <p:cNvPr id="362" name="Google Shape;362;p46"/>
          <p:cNvPicPr preferRelativeResize="0"/>
          <p:nvPr/>
        </p:nvPicPr>
        <p:blipFill>
          <a:blip r:embed="rId3">
            <a:alphaModFix/>
          </a:blip>
          <a:stretch>
            <a:fillRect/>
          </a:stretch>
        </p:blipFill>
        <p:spPr>
          <a:xfrm>
            <a:off x="4974175" y="761501"/>
            <a:ext cx="4125725" cy="1936125"/>
          </a:xfrm>
          <a:prstGeom prst="rect">
            <a:avLst/>
          </a:prstGeom>
          <a:noFill/>
          <a:ln>
            <a:noFill/>
          </a:ln>
        </p:spPr>
      </p:pic>
      <p:pic>
        <p:nvPicPr>
          <p:cNvPr id="2" name="Picture 1">
            <a:extLst>
              <a:ext uri="{FF2B5EF4-FFF2-40B4-BE49-F238E27FC236}">
                <a16:creationId xmlns:a16="http://schemas.microsoft.com/office/drawing/2014/main" id="{8FEEF6A5-0798-04B8-3EC0-B23B98B3800A}"/>
              </a:ext>
            </a:extLst>
          </p:cNvPr>
          <p:cNvPicPr>
            <a:picLocks noChangeAspect="1"/>
          </p:cNvPicPr>
          <p:nvPr/>
        </p:nvPicPr>
        <p:blipFill>
          <a:blip r:embed="rId4"/>
          <a:stretch>
            <a:fillRect/>
          </a:stretch>
        </p:blipFill>
        <p:spPr>
          <a:xfrm>
            <a:off x="711200" y="761501"/>
            <a:ext cx="3618150" cy="22723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Summary and Future work for BO3</a:t>
            </a:r>
            <a:endParaRPr dirty="0"/>
          </a:p>
        </p:txBody>
      </p:sp>
      <p:sp>
        <p:nvSpPr>
          <p:cNvPr id="369" name="Google Shape;369;p47"/>
          <p:cNvSpPr txBox="1">
            <a:spLocks noGrp="1"/>
          </p:cNvSpPr>
          <p:nvPr>
            <p:ph type="body" idx="1"/>
          </p:nvPr>
        </p:nvSpPr>
        <p:spPr>
          <a:xfrm>
            <a:off x="311700" y="934850"/>
            <a:ext cx="8520600" cy="3889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dirty="0"/>
              <a:t>Summary:</a:t>
            </a:r>
            <a:endParaRPr dirty="0"/>
          </a:p>
          <a:p>
            <a:pPr marL="457200" lvl="0" indent="-330200" algn="l" rtl="0">
              <a:spcBef>
                <a:spcPts val="800"/>
              </a:spcBef>
              <a:spcAft>
                <a:spcPts val="0"/>
              </a:spcAft>
              <a:buSzPts val="1600"/>
              <a:buChar char="-"/>
            </a:pPr>
            <a:r>
              <a:rPr lang="en" dirty="0"/>
              <a:t>Fixed-pipeline is no longer a good standard for multi-level compilers.</a:t>
            </a:r>
          </a:p>
          <a:p>
            <a:pPr marL="457200" lvl="0" indent="-330200" algn="l" rtl="0">
              <a:spcBef>
                <a:spcPts val="800"/>
              </a:spcBef>
              <a:spcAft>
                <a:spcPts val="0"/>
              </a:spcAft>
              <a:buSzPts val="1600"/>
              <a:buChar char="-"/>
            </a:pPr>
            <a:r>
              <a:rPr lang="en" dirty="0"/>
              <a:t>Phase ordering has long-horizon interaction in multi-level compilers because of regime shift.</a:t>
            </a:r>
            <a:endParaRPr dirty="0"/>
          </a:p>
          <a:p>
            <a:pPr marL="457200" lvl="0" indent="-330200" algn="l" rtl="0">
              <a:spcBef>
                <a:spcPts val="800"/>
              </a:spcBef>
              <a:spcAft>
                <a:spcPts val="0"/>
              </a:spcAft>
              <a:buSzPts val="1600"/>
              <a:buChar char="-"/>
            </a:pPr>
            <a:r>
              <a:rPr lang="en" dirty="0"/>
              <a:t>BO3 addresses this with 3-stage RL framework.</a:t>
            </a:r>
            <a:endParaRPr dirty="0"/>
          </a:p>
          <a:p>
            <a:pPr marL="457200" lvl="0" indent="-330200" algn="l" rtl="0">
              <a:spcBef>
                <a:spcPts val="800"/>
              </a:spcBef>
              <a:spcAft>
                <a:spcPts val="0"/>
              </a:spcAft>
              <a:buSzPts val="1600"/>
              <a:buChar char="-"/>
            </a:pPr>
            <a:r>
              <a:rPr lang="en" dirty="0"/>
              <a:t>Evaluated on 9 models, it consistently improves over -O3 (yielding 5x geo mean speedup)</a:t>
            </a:r>
            <a:endParaRPr dirty="0"/>
          </a:p>
          <a:p>
            <a:pPr marL="0" lvl="0" indent="0" algn="l" rtl="0">
              <a:spcBef>
                <a:spcPts val="800"/>
              </a:spcBef>
              <a:spcAft>
                <a:spcPts val="0"/>
              </a:spcAft>
              <a:buNone/>
            </a:pPr>
            <a:r>
              <a:rPr lang="en" dirty="0"/>
              <a:t>Future work:</a:t>
            </a:r>
            <a:endParaRPr dirty="0"/>
          </a:p>
          <a:p>
            <a:pPr marL="457200" lvl="0" indent="-330200" algn="l" rtl="0">
              <a:spcBef>
                <a:spcPts val="800"/>
              </a:spcBef>
              <a:spcAft>
                <a:spcPts val="0"/>
              </a:spcAft>
              <a:buSzPts val="1600"/>
              <a:buChar char="-"/>
            </a:pPr>
            <a:r>
              <a:rPr lang="en" dirty="0"/>
              <a:t>Joint search for passes across abstraction stages.</a:t>
            </a:r>
          </a:p>
          <a:p>
            <a:pPr marL="457200" lvl="0" indent="-330200" algn="l" rtl="0">
              <a:spcBef>
                <a:spcPts val="800"/>
              </a:spcBef>
              <a:spcAft>
                <a:spcPts val="0"/>
              </a:spcAft>
              <a:buSzPts val="1600"/>
              <a:buChar char="-"/>
            </a:pPr>
            <a:r>
              <a:rPr lang="en" dirty="0"/>
              <a:t>Broader hardware targets</a:t>
            </a:r>
          </a:p>
          <a:p>
            <a:pPr marL="457200" lvl="0" indent="-330200" algn="l" rtl="0">
              <a:spcBef>
                <a:spcPts val="800"/>
              </a:spcBef>
              <a:spcAft>
                <a:spcPts val="0"/>
              </a:spcAft>
              <a:buSzPts val="1600"/>
              <a:buChar char="-"/>
            </a:pPr>
            <a:r>
              <a:rPr lang="en-US" dirty="0"/>
              <a:t>Multi-stage Hierarchical RL training</a:t>
            </a:r>
          </a:p>
        </p:txBody>
      </p:sp>
      <p:sp>
        <p:nvSpPr>
          <p:cNvPr id="370" name="Google Shape;370;p4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6" name="Summary Zoom 5">
                <a:extLst>
                  <a:ext uri="{FF2B5EF4-FFF2-40B4-BE49-F238E27FC236}">
                    <a16:creationId xmlns:a16="http://schemas.microsoft.com/office/drawing/2014/main" id="{4D0897F4-B6C3-5539-66C7-3346DE25D171}"/>
                  </a:ext>
                </a:extLst>
              </p:cNvPr>
              <p:cNvGraphicFramePr>
                <a:graphicFrameLocks noChangeAspect="1"/>
              </p:cNvGraphicFramePr>
              <p:nvPr>
                <p:extLst>
                  <p:ext uri="{D42A27DB-BD31-4B8C-83A1-F6EECF244321}">
                    <p14:modId xmlns:p14="http://schemas.microsoft.com/office/powerpoint/2010/main" val="4203845798"/>
                  </p:ext>
                </p:extLst>
              </p:nvPr>
            </p:nvGraphicFramePr>
            <p:xfrm>
              <a:off x="1524000" y="539750"/>
              <a:ext cx="6096000" cy="4064000"/>
            </p:xfrm>
            <a:graphic>
              <a:graphicData uri="http://schemas.microsoft.com/office/powerpoint/2016/summaryzoom">
                <psuz:summaryZm>
                  <psuz:summaryZmObj sectionId="{B5FB03F1-AFD9-1F47-971C-049835CE6E6A}">
                    <psuz:zmPr id="{1E2A85CA-2C73-D346-9F27-3FB011AF1A6C}" transitionDur="1000">
                      <p166:blipFill xmlns:p166="http://schemas.microsoft.com/office/powerpoint/2016/6/main">
                        <a:blip r:embed="rId2"/>
                        <a:stretch>
                          <a:fillRect/>
                        </a:stretch>
                      </p166:blipFill>
                      <p166:spPr xmlns:p166="http://schemas.microsoft.com/office/powerpoint/2016/6/main">
                        <a:xfrm>
                          <a:off x="236220" y="420370"/>
                          <a:ext cx="1828800" cy="1028700"/>
                        </a:xfrm>
                        <a:prstGeom prst="rect">
                          <a:avLst/>
                        </a:prstGeom>
                        <a:ln w="3175">
                          <a:solidFill>
                            <a:prstClr val="ltGray"/>
                          </a:solidFill>
                        </a:ln>
                      </p166:spPr>
                    </psuz:zmPr>
                  </psuz:summaryZmObj>
                  <psuz:summaryZmObj sectionId="{0CA8F675-296E-F044-8690-D8C39EFD05C1}">
                    <psuz:zmPr id="{F46344C0-B2F0-4D47-B621-40000347ED31}" transitionDur="1000">
                      <p166:blipFill xmlns:p166="http://schemas.microsoft.com/office/powerpoint/2016/6/main">
                        <a:blip r:embed="rId3"/>
                        <a:stretch>
                          <a:fillRect/>
                        </a:stretch>
                      </p166:blipFill>
                      <p166:spPr xmlns:p166="http://schemas.microsoft.com/office/powerpoint/2016/6/main">
                        <a:xfrm>
                          <a:off x="2133600" y="420370"/>
                          <a:ext cx="1828800" cy="1028700"/>
                        </a:xfrm>
                        <a:prstGeom prst="rect">
                          <a:avLst/>
                        </a:prstGeom>
                        <a:ln w="3175">
                          <a:solidFill>
                            <a:prstClr val="ltGray"/>
                          </a:solidFill>
                        </a:ln>
                      </p166:spPr>
                    </psuz:zmPr>
                  </psuz:summaryZmObj>
                  <psuz:summaryZmObj sectionId="{BB1757A0-B887-D54B-AABF-94AA5FCA9B69}">
                    <psuz:zmPr id="{EAFEE4C4-877F-DE46-820D-6EBB225541BB}" transitionDur="1000">
                      <p166:blipFill xmlns:p166="http://schemas.microsoft.com/office/powerpoint/2016/6/main">
                        <a:blip r:embed="rId4"/>
                        <a:stretch>
                          <a:fillRect/>
                        </a:stretch>
                      </p166:blipFill>
                      <p166:spPr xmlns:p166="http://schemas.microsoft.com/office/powerpoint/2016/6/main">
                        <a:xfrm>
                          <a:off x="4030980" y="420370"/>
                          <a:ext cx="1828800" cy="1028700"/>
                        </a:xfrm>
                        <a:prstGeom prst="rect">
                          <a:avLst/>
                        </a:prstGeom>
                        <a:ln w="3175">
                          <a:solidFill>
                            <a:prstClr val="ltGray"/>
                          </a:solidFill>
                        </a:ln>
                      </p166:spPr>
                    </psuz:zmPr>
                  </psuz:summaryZmObj>
                  <psuz:summaryZmObj sectionId="{DE1685B6-BBEB-124E-A79C-E4A6B50657BF}">
                    <psuz:zmPr id="{03DBA13B-E194-D140-B37D-57BC47199898}" transitionDur="1000">
                      <p166:blipFill xmlns:p166="http://schemas.microsoft.com/office/powerpoint/2016/6/main">
                        <a:blip r:embed="rId5"/>
                        <a:stretch>
                          <a:fillRect/>
                        </a:stretch>
                      </p166:blipFill>
                      <p166:spPr xmlns:p166="http://schemas.microsoft.com/office/powerpoint/2016/6/main">
                        <a:xfrm>
                          <a:off x="236220" y="1517650"/>
                          <a:ext cx="1828800" cy="1028700"/>
                        </a:xfrm>
                        <a:prstGeom prst="rect">
                          <a:avLst/>
                        </a:prstGeom>
                        <a:ln w="3175">
                          <a:solidFill>
                            <a:prstClr val="ltGray"/>
                          </a:solidFill>
                        </a:ln>
                      </p166:spPr>
                    </psuz:zmPr>
                  </psuz:summaryZmObj>
                  <psuz:summaryZmObj sectionId="{B04B081A-8693-1949-9FCC-857B343A0113}">
                    <psuz:zmPr id="{D5DA9FB1-9939-7E43-863E-9D40A2AB260C}" transitionDur="1000">
                      <p166:blipFill xmlns:p166="http://schemas.microsoft.com/office/powerpoint/2016/6/main">
                        <a:blip r:embed="rId5"/>
                        <a:stretch>
                          <a:fillRect/>
                        </a:stretch>
                      </p166:blipFill>
                      <p166:spPr xmlns:p166="http://schemas.microsoft.com/office/powerpoint/2016/6/main">
                        <a:xfrm>
                          <a:off x="2133600" y="1517650"/>
                          <a:ext cx="1828800" cy="1028700"/>
                        </a:xfrm>
                        <a:prstGeom prst="rect">
                          <a:avLst/>
                        </a:prstGeom>
                        <a:ln w="3175">
                          <a:solidFill>
                            <a:prstClr val="ltGray"/>
                          </a:solidFill>
                        </a:ln>
                      </p166:spPr>
                    </psuz:zmPr>
                  </psuz:summaryZmObj>
                  <psuz:summaryZmObj sectionId="{D19B1D45-BBEC-034D-90D7-1F40D0A65957}">
                    <psuz:zmPr id="{BD58243C-9B6C-0047-A770-FC51770BA230}" transitionDur="1000">
                      <p166:blipFill xmlns:p166="http://schemas.microsoft.com/office/powerpoint/2016/6/main">
                        <a:blip r:embed="rId6"/>
                        <a:stretch>
                          <a:fillRect/>
                        </a:stretch>
                      </p166:blipFill>
                      <p166:spPr xmlns:p166="http://schemas.microsoft.com/office/powerpoint/2016/6/main">
                        <a:xfrm>
                          <a:off x="4030980" y="1517650"/>
                          <a:ext cx="1828800" cy="1028700"/>
                        </a:xfrm>
                        <a:prstGeom prst="rect">
                          <a:avLst/>
                        </a:prstGeom>
                        <a:ln w="3175">
                          <a:solidFill>
                            <a:prstClr val="ltGray"/>
                          </a:solidFill>
                        </a:ln>
                      </p166:spPr>
                    </psuz:zmPr>
                  </psuz:summaryZmObj>
                  <psuz:summaryZmObj sectionId="{C05CA9C3-157E-494B-ACF9-D381DC2C3DDF}">
                    <psuz:zmPr id="{7F8E7D6D-ADBB-994F-B73A-5EADF224C0DF}" transitionDur="1000">
                      <p166:blipFill xmlns:p166="http://schemas.microsoft.com/office/powerpoint/2016/6/main">
                        <a:blip r:embed="rId7"/>
                        <a:stretch>
                          <a:fillRect/>
                        </a:stretch>
                      </p166:blipFill>
                      <p166:spPr xmlns:p166="http://schemas.microsoft.com/office/powerpoint/2016/6/main">
                        <a:xfrm>
                          <a:off x="236220" y="2614930"/>
                          <a:ext cx="1828800" cy="1028700"/>
                        </a:xfrm>
                        <a:prstGeom prst="rect">
                          <a:avLst/>
                        </a:prstGeom>
                        <a:ln w="3175">
                          <a:solidFill>
                            <a:prstClr val="ltGray"/>
                          </a:solidFill>
                        </a:ln>
                      </p166:spPr>
                    </psuz:zmPr>
                  </psuz:summaryZmObj>
                  <psuz:summaryZmObj sectionId="{5775E01D-ED14-D44F-BE54-B0DBD99B1AC3}">
                    <psuz:zmPr id="{362C4714-E75D-BA44-8840-DF3E6D486A16}" transitionDur="1000">
                      <p166:blipFill xmlns:p166="http://schemas.microsoft.com/office/powerpoint/2016/6/main">
                        <a:blip r:embed="rId8"/>
                        <a:stretch>
                          <a:fillRect/>
                        </a:stretch>
                      </p166:blipFill>
                      <p166:spPr xmlns:p166="http://schemas.microsoft.com/office/powerpoint/2016/6/main">
                        <a:xfrm>
                          <a:off x="2133600" y="2614930"/>
                          <a:ext cx="1828800" cy="1028700"/>
                        </a:xfrm>
                        <a:prstGeom prst="rect">
                          <a:avLst/>
                        </a:prstGeom>
                        <a:ln w="3175">
                          <a:solidFill>
                            <a:prstClr val="ltGray"/>
                          </a:solidFill>
                        </a:ln>
                      </p166:spPr>
                    </psuz:zmPr>
                  </psuz:summaryZmObj>
                  <psuz:summaryZmObj sectionId="{6F3226AC-A3E3-A84C-9F9F-C48DA4356E69}">
                    <psuz:zmPr id="{E2E55147-CA67-8946-982A-E48D6BBA2646}" transitionDur="1000">
                      <p166:blipFill xmlns:p166="http://schemas.microsoft.com/office/powerpoint/2016/6/main">
                        <a:blip r:embed="rId9"/>
                        <a:stretch>
                          <a:fillRect/>
                        </a:stretch>
                      </p166:blipFill>
                      <p166:spPr xmlns:p166="http://schemas.microsoft.com/office/powerpoint/2016/6/main">
                        <a:xfrm>
                          <a:off x="4030980" y="2614930"/>
                          <a:ext cx="1828800" cy="1028700"/>
                        </a:xfrm>
                        <a:prstGeom prst="rect">
                          <a:avLst/>
                        </a:prstGeom>
                        <a:ln w="3175">
                          <a:solidFill>
                            <a:prstClr val="ltGray"/>
                          </a:solidFill>
                        </a:ln>
                      </p166:spPr>
                    </psuz:zmPr>
                  </psuz:summaryZmObj>
                  <psuz:gridLayout/>
                </psuz:summaryZm>
              </a:graphicData>
            </a:graphic>
          </p:graphicFrame>
        </mc:Choice>
        <mc:Fallback>
          <p:grpSp>
            <p:nvGrpSpPr>
              <p:cNvPr id="6" name="Summary Zoom 5">
                <a:extLst>
                  <a:ext uri="{FF2B5EF4-FFF2-40B4-BE49-F238E27FC236}">
                    <a16:creationId xmlns:a16="http://schemas.microsoft.com/office/drawing/2014/main" id="{4D0897F4-B6C3-5539-66C7-3346DE25D171}"/>
                  </a:ext>
                </a:extLst>
              </p:cNvPr>
              <p:cNvGrpSpPr>
                <a:grpSpLocks noGrp="1" noUngrp="1" noRot="1" noChangeAspect="1" noMove="1" noResize="1"/>
              </p:cNvGrpSpPr>
              <p:nvPr/>
            </p:nvGrpSpPr>
            <p:grpSpPr>
              <a:xfrm>
                <a:off x="1524000" y="539750"/>
                <a:ext cx="6096000" cy="4064000"/>
                <a:chOff x="1524000" y="539750"/>
                <a:chExt cx="6096000" cy="4064000"/>
              </a:xfrm>
            </p:grpSpPr>
            <p:pic>
              <p:nvPicPr>
                <p:cNvPr id="2" name="Picture 2">
                  <a:hlinkClick r:id="rId10"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760220" y="960120"/>
                  <a:ext cx="1828800" cy="1028700"/>
                </a:xfrm>
                <a:prstGeom prst="rect">
                  <a:avLst/>
                </a:prstGeom>
                <a:ln w="3175">
                  <a:solidFill>
                    <a:prstClr val="ltGray"/>
                  </a:solidFill>
                </a:ln>
              </p:spPr>
            </p:pic>
            <p:pic>
              <p:nvPicPr>
                <p:cNvPr id="3" name="Picture 3">
                  <a:hlinkClick r:id="rId11"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657600" y="960120"/>
                  <a:ext cx="1828800" cy="1028700"/>
                </a:xfrm>
                <a:prstGeom prst="rect">
                  <a:avLst/>
                </a:prstGeom>
                <a:ln w="3175">
                  <a:solidFill>
                    <a:prstClr val="ltGray"/>
                  </a:solidFill>
                </a:ln>
              </p:spPr>
            </p:pic>
            <p:pic>
              <p:nvPicPr>
                <p:cNvPr id="4" name="Picture 4">
                  <a:hlinkClick r:id="rId12"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554980" y="960120"/>
                  <a:ext cx="1828800" cy="1028700"/>
                </a:xfrm>
                <a:prstGeom prst="rect">
                  <a:avLst/>
                </a:prstGeom>
                <a:ln w="3175">
                  <a:solidFill>
                    <a:prstClr val="ltGray"/>
                  </a:solidFill>
                </a:ln>
              </p:spPr>
            </p:pic>
            <p:pic>
              <p:nvPicPr>
                <p:cNvPr id="5" name="Picture 5"/>
                <p:cNvPicPr>
                  <a:picLocks noSelect="1" noRot="1" noChangeAspect="1" noMove="1" noResize="1" noEditPoints="1" noAdjustHandles="1" noChangeArrowheads="1" noChangeShapeType="1"/>
                </p:cNvPicPr>
                <p:nvPr/>
              </p:nvPicPr>
              <p:blipFill>
                <a:blip r:embed="rId5"/>
                <a:stretch>
                  <a:fillRect/>
                </a:stretch>
              </p:blipFill>
              <p:spPr>
                <a:xfrm>
                  <a:off x="1760220" y="2057400"/>
                  <a:ext cx="1828800" cy="1028700"/>
                </a:xfrm>
                <a:prstGeom prst="rect">
                  <a:avLst/>
                </a:prstGeom>
                <a:ln w="3175">
                  <a:solidFill>
                    <a:prstClr val="ltGray"/>
                  </a:solidFill>
                </a:ln>
              </p:spPr>
            </p:pic>
            <p:pic>
              <p:nvPicPr>
                <p:cNvPr id="8" name="Picture 8"/>
                <p:cNvPicPr>
                  <a:picLocks noSelect="1" noRot="1" noChangeAspect="1" noMove="1" noResize="1" noEditPoints="1" noAdjustHandles="1" noChangeArrowheads="1" noChangeShapeType="1"/>
                </p:cNvPicPr>
                <p:nvPr/>
              </p:nvPicPr>
              <p:blipFill>
                <a:blip r:embed="rId5"/>
                <a:stretch>
                  <a:fillRect/>
                </a:stretch>
              </p:blipFill>
              <p:spPr>
                <a:xfrm>
                  <a:off x="3657600" y="2057400"/>
                  <a:ext cx="1828800" cy="1028700"/>
                </a:xfrm>
                <a:prstGeom prst="rect">
                  <a:avLst/>
                </a:prstGeom>
                <a:ln w="3175">
                  <a:solidFill>
                    <a:prstClr val="ltGray"/>
                  </a:solidFill>
                </a:ln>
              </p:spPr>
            </p:pic>
            <p:pic>
              <p:nvPicPr>
                <p:cNvPr id="10" name="Picture 10">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554980" y="2057400"/>
                  <a:ext cx="1828800" cy="1028700"/>
                </a:xfrm>
                <a:prstGeom prst="rect">
                  <a:avLst/>
                </a:prstGeom>
                <a:ln w="3175">
                  <a:solidFill>
                    <a:prstClr val="ltGray"/>
                  </a:solidFill>
                </a:ln>
              </p:spPr>
            </p:pic>
            <p:pic>
              <p:nvPicPr>
                <p:cNvPr id="12" name="Picture 12">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760220" y="3154680"/>
                  <a:ext cx="1828800" cy="1028700"/>
                </a:xfrm>
                <a:prstGeom prst="rect">
                  <a:avLst/>
                </a:prstGeom>
                <a:ln w="3175">
                  <a:solidFill>
                    <a:prstClr val="ltGray"/>
                  </a:solidFill>
                </a:ln>
              </p:spPr>
            </p:pic>
            <p:pic>
              <p:nvPicPr>
                <p:cNvPr id="13" name="Picture 13">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3657600" y="3154680"/>
                  <a:ext cx="1828800" cy="1028700"/>
                </a:xfrm>
                <a:prstGeom prst="rect">
                  <a:avLst/>
                </a:prstGeom>
                <a:ln w="3175">
                  <a:solidFill>
                    <a:prstClr val="ltGray"/>
                  </a:solidFill>
                </a:ln>
              </p:spPr>
            </p:pic>
            <p:pic>
              <p:nvPicPr>
                <p:cNvPr id="14" name="Picture 14">
                  <a:hlinkClick r:id="rId16"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554980" y="3154680"/>
                  <a:ext cx="1828800" cy="1028700"/>
                </a:xfrm>
                <a:prstGeom prst="rect">
                  <a:avLst/>
                </a:prstGeom>
                <a:ln w="3175">
                  <a:solidFill>
                    <a:prstClr val="ltGray"/>
                  </a:solidFill>
                </a:ln>
              </p:spPr>
            </p:pic>
          </p:grpSp>
        </mc:Fallback>
      </mc:AlternateContent>
      <p:sp>
        <p:nvSpPr>
          <p:cNvPr id="7" name="TextBox 6">
            <a:extLst>
              <a:ext uri="{FF2B5EF4-FFF2-40B4-BE49-F238E27FC236}">
                <a16:creationId xmlns:a16="http://schemas.microsoft.com/office/drawing/2014/main" id="{D028A267-8818-DE82-F12C-90777E3EBCA5}"/>
              </a:ext>
            </a:extLst>
          </p:cNvPr>
          <p:cNvSpPr txBox="1"/>
          <p:nvPr/>
        </p:nvSpPr>
        <p:spPr>
          <a:xfrm>
            <a:off x="3886556" y="139640"/>
            <a:ext cx="13708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DEFENSE</a:t>
            </a:r>
          </a:p>
        </p:txBody>
      </p:sp>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D0E9E4AC-FDF9-58F0-3047-E096FCF9CE07}"/>
                  </a:ext>
                </a:extLst>
              </p:cNvPr>
              <p:cNvGraphicFramePr>
                <a:graphicFrameLocks noChangeAspect="1"/>
              </p:cNvGraphicFramePr>
              <p:nvPr>
                <p:extLst>
                  <p:ext uri="{D42A27DB-BD31-4B8C-83A1-F6EECF244321}">
                    <p14:modId xmlns:p14="http://schemas.microsoft.com/office/powerpoint/2010/main" val="981611175"/>
                  </p:ext>
                </p:extLst>
              </p:nvPr>
            </p:nvGraphicFramePr>
            <p:xfrm>
              <a:off x="3657778" y="2057500"/>
              <a:ext cx="1828444" cy="1028500"/>
            </p:xfrm>
            <a:graphic>
              <a:graphicData uri="http://schemas.microsoft.com/office/powerpoint/2016/sectionzoom">
                <psez:sectionZm>
                  <psez:sectionZmObj sectionId="{ABDEAF87-0481-8E42-A975-69A20057F6FC}">
                    <psez:zmPr id="{5A44428B-1E32-DC4D-9173-4BB0AA4B6289}" transitionDur="1000">
                      <p166:blipFill xmlns:p166="http://schemas.microsoft.com/office/powerpoint/2016/6/main">
                        <a:blip r:embed="rId17"/>
                        <a:stretch>
                          <a:fillRect/>
                        </a:stretch>
                      </p166:blipFill>
                      <p166:spPr xmlns:p166="http://schemas.microsoft.com/office/powerpoint/2016/6/main">
                        <a:xfrm>
                          <a:off x="0" y="0"/>
                          <a:ext cx="1828444" cy="1028500"/>
                        </a:xfrm>
                        <a:prstGeom prst="rect">
                          <a:avLst/>
                        </a:prstGeom>
                        <a:ln w="3175">
                          <a:solidFill>
                            <a:prstClr val="ltGray"/>
                          </a:solidFill>
                        </a:ln>
                      </p166:spPr>
                    </psez:zmPr>
                  </psez:sectionZmObj>
                </psez:sectionZm>
              </a:graphicData>
            </a:graphic>
          </p:graphicFrame>
        </mc:Choice>
        <mc:Fallback xmlns="">
          <p:pic>
            <p:nvPicPr>
              <p:cNvPr id="9" name="Section Zoom 8">
                <a:hlinkClick r:id="rId18" action="ppaction://hlinksldjump"/>
                <a:extLst>
                  <a:ext uri="{FF2B5EF4-FFF2-40B4-BE49-F238E27FC236}">
                    <a16:creationId xmlns:a16="http://schemas.microsoft.com/office/drawing/2014/main" id="{D0E9E4AC-FDF9-58F0-3047-E096FCF9CE07}"/>
                  </a:ext>
                </a:extLst>
              </p:cNvPr>
              <p:cNvPicPr>
                <a:picLocks noGrp="1" noRot="1" noChangeAspect="1" noMove="1" noResize="1" noEditPoints="1" noAdjustHandles="1" noChangeArrowheads="1" noChangeShapeType="1"/>
              </p:cNvPicPr>
              <p:nvPr/>
            </p:nvPicPr>
            <p:blipFill>
              <a:blip r:embed="rId19"/>
              <a:stretch>
                <a:fillRect/>
              </a:stretch>
            </p:blipFill>
            <p:spPr>
              <a:xfrm>
                <a:off x="3657778" y="2057500"/>
                <a:ext cx="1828444" cy="1028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C2D7A504-FE37-57FB-FDDC-93E165EAD228}"/>
                  </a:ext>
                </a:extLst>
              </p:cNvPr>
              <p:cNvGraphicFramePr>
                <a:graphicFrameLocks noChangeAspect="1"/>
              </p:cNvGraphicFramePr>
              <p:nvPr>
                <p:extLst>
                  <p:ext uri="{D42A27DB-BD31-4B8C-83A1-F6EECF244321}">
                    <p14:modId xmlns:p14="http://schemas.microsoft.com/office/powerpoint/2010/main" val="662420606"/>
                  </p:ext>
                </p:extLst>
              </p:nvPr>
            </p:nvGraphicFramePr>
            <p:xfrm>
              <a:off x="1778534" y="2057500"/>
              <a:ext cx="1828444" cy="1028500"/>
            </p:xfrm>
            <a:graphic>
              <a:graphicData uri="http://schemas.microsoft.com/office/powerpoint/2016/sectionzoom">
                <psez:sectionZm>
                  <psez:sectionZmObj sectionId="{90AEC0B8-0548-3847-8764-D1B325DB0B3B}">
                    <psez:zmPr id="{0B83982D-E4E7-D54D-A069-DAB5EB3D3057}" transitionDur="1000">
                      <p166:blipFill xmlns:p166="http://schemas.microsoft.com/office/powerpoint/2016/6/main">
                        <a:blip r:embed="rId20"/>
                        <a:stretch>
                          <a:fillRect/>
                        </a:stretch>
                      </p166:blipFill>
                      <p166:spPr xmlns:p166="http://schemas.microsoft.com/office/powerpoint/2016/6/main">
                        <a:xfrm>
                          <a:off x="0" y="0"/>
                          <a:ext cx="1828444" cy="1028500"/>
                        </a:xfrm>
                        <a:prstGeom prst="rect">
                          <a:avLst/>
                        </a:prstGeom>
                        <a:ln w="3175">
                          <a:solidFill>
                            <a:prstClr val="ltGray"/>
                          </a:solidFill>
                        </a:ln>
                      </p166:spPr>
                    </psez:zmPr>
                  </psez:sectionZmObj>
                </psez:sectionZm>
              </a:graphicData>
            </a:graphic>
          </p:graphicFrame>
        </mc:Choice>
        <mc:Fallback xmlns="">
          <p:pic>
            <p:nvPicPr>
              <p:cNvPr id="11" name="Section Zoom 10">
                <a:hlinkClick r:id="rId21" action="ppaction://hlinksldjump"/>
                <a:extLst>
                  <a:ext uri="{FF2B5EF4-FFF2-40B4-BE49-F238E27FC236}">
                    <a16:creationId xmlns:a16="http://schemas.microsoft.com/office/drawing/2014/main" id="{C2D7A504-FE37-57FB-FDDC-93E165EAD228}"/>
                  </a:ext>
                </a:extLst>
              </p:cNvPr>
              <p:cNvPicPr>
                <a:picLocks noGrp="1" noRot="1" noChangeAspect="1" noMove="1" noResize="1" noEditPoints="1" noAdjustHandles="1" noChangeArrowheads="1" noChangeShapeType="1"/>
              </p:cNvPicPr>
              <p:nvPr/>
            </p:nvPicPr>
            <p:blipFill>
              <a:blip r:embed="rId22"/>
              <a:stretch>
                <a:fillRect/>
              </a:stretch>
            </p:blipFill>
            <p:spPr>
              <a:xfrm>
                <a:off x="1778534" y="2057500"/>
                <a:ext cx="1828444" cy="1028500"/>
              </a:xfrm>
              <a:prstGeom prst="rect">
                <a:avLst/>
              </a:prstGeom>
              <a:ln w="3175">
                <a:solidFill>
                  <a:prstClr val="ltGray"/>
                </a:solidFill>
              </a:ln>
            </p:spPr>
          </p:pic>
        </mc:Fallback>
      </mc:AlternateContent>
    </p:spTree>
    <p:extLst>
      <p:ext uri="{BB962C8B-B14F-4D97-AF65-F5344CB8AC3E}">
        <p14:creationId xmlns:p14="http://schemas.microsoft.com/office/powerpoint/2010/main" val="152760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 headroom obtained from brute-force reliable?</a:t>
            </a:r>
            <a:endParaRPr dirty="0"/>
          </a:p>
        </p:txBody>
      </p:sp>
      <p:sp>
        <p:nvSpPr>
          <p:cNvPr id="177" name="Google Shape;177;p2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178" name="Google Shape;178;p25"/>
          <p:cNvSpPr txBox="1"/>
          <p:nvPr/>
        </p:nvSpPr>
        <p:spPr>
          <a:xfrm>
            <a:off x="102825" y="939800"/>
            <a:ext cx="8839200" cy="385547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US" sz="1800" dirty="0">
                <a:solidFill>
                  <a:schemeClr val="dk2"/>
                </a:solidFill>
                <a:latin typeface="Times New Roman"/>
                <a:ea typeface="Times New Roman"/>
                <a:cs typeface="Times New Roman"/>
                <a:sym typeface="Times New Roman"/>
              </a:rPr>
              <a:t>Impossible for exhaustive search</a:t>
            </a:r>
          </a:p>
          <a:p>
            <a:pPr marL="285750" lvl="0" indent="-285750" algn="l" rtl="0">
              <a:spcBef>
                <a:spcPts val="0"/>
              </a:spcBef>
              <a:spcAft>
                <a:spcPts val="0"/>
              </a:spcAft>
              <a:buFontTx/>
              <a:buChar char="-"/>
            </a:pPr>
            <a:r>
              <a:rPr lang="en-US" sz="1800" dirty="0">
                <a:solidFill>
                  <a:schemeClr val="dk2"/>
                </a:solidFill>
                <a:latin typeface="Times New Roman"/>
                <a:ea typeface="Times New Roman"/>
                <a:cs typeface="Times New Roman"/>
                <a:sym typeface="Times New Roman"/>
              </a:rPr>
              <a:t>View brute-force as extensive sampling</a:t>
            </a:r>
          </a:p>
          <a:p>
            <a:pPr marL="285750" lvl="0" indent="-285750" algn="l" rtl="0">
              <a:spcBef>
                <a:spcPts val="0"/>
              </a:spcBef>
              <a:spcAft>
                <a:spcPts val="0"/>
              </a:spcAft>
              <a:buFontTx/>
              <a:buChar char="-"/>
            </a:pPr>
            <a:endParaRPr lang="en-US" sz="1800" dirty="0">
              <a:solidFill>
                <a:schemeClr val="dk2"/>
              </a:solidFill>
              <a:latin typeface="Times New Roman"/>
              <a:ea typeface="Times New Roman"/>
              <a:cs typeface="Times New Roman"/>
              <a:sym typeface="Times New Roman"/>
            </a:endParaRPr>
          </a:p>
          <a:p>
            <a:pPr marL="285750" lvl="0" indent="-285750" algn="l" rtl="0">
              <a:spcBef>
                <a:spcPts val="0"/>
              </a:spcBef>
              <a:spcAft>
                <a:spcPts val="0"/>
              </a:spcAft>
              <a:buFontTx/>
              <a:buChar char="-"/>
            </a:pPr>
            <a:r>
              <a:rPr lang="en-US" sz="1800" dirty="0">
                <a:solidFill>
                  <a:schemeClr val="dk2"/>
                </a:solidFill>
                <a:latin typeface="Times New Roman" panose="02020603050405020304" pitchFamily="18" charset="0"/>
                <a:ea typeface="Times New Roman"/>
                <a:cs typeface="Times New Roman" panose="02020603050405020304" pitchFamily="18" charset="0"/>
                <a:sym typeface="Times New Roman"/>
              </a:rPr>
              <a:t>Not to prove global optimum, but to demonstrate: </a:t>
            </a:r>
            <a:r>
              <a:rPr lang="en-US" sz="1800" dirty="0">
                <a:latin typeface="Times New Roman" panose="02020603050405020304" pitchFamily="18" charset="0"/>
                <a:cs typeface="Times New Roman" panose="02020603050405020304" pitchFamily="18" charset="0"/>
              </a:rPr>
              <a:t>there is substantial performance headroom beyond the default -O3 pipeline.</a:t>
            </a:r>
          </a:p>
          <a:p>
            <a:pPr marL="285750" indent="-285750">
              <a:buFontTx/>
              <a:buChar char="-"/>
            </a:pPr>
            <a:r>
              <a:rPr lang="en-US" sz="1800" b="1" dirty="0">
                <a:solidFill>
                  <a:schemeClr val="dk1"/>
                </a:solidFill>
                <a:latin typeface="Times New Roman" panose="02020603050405020304" pitchFamily="18" charset="0"/>
                <a:cs typeface="Times New Roman" panose="02020603050405020304" pitchFamily="18" charset="0"/>
                <a:sym typeface="Times New Roman"/>
              </a:rPr>
              <a:t>Moreover, </a:t>
            </a:r>
            <a:r>
              <a:rPr lang="en-US" sz="1800" dirty="0">
                <a:latin typeface="Times New Roman" panose="02020603050405020304" pitchFamily="18" charset="0"/>
                <a:cs typeface="Times New Roman" panose="02020603050405020304" pitchFamily="18" charset="0"/>
              </a:rPr>
              <a:t>Even under a non-exhaustive search, I can already find sequences with very large gains, which supports the claim that fixed pipelines do not generalize well.</a:t>
            </a:r>
          </a:p>
          <a:p>
            <a:pPr marL="285750" lvl="0" indent="-285750" algn="l" rtl="0">
              <a:spcBef>
                <a:spcPts val="0"/>
              </a:spcBef>
              <a:spcAft>
                <a:spcPts val="0"/>
              </a:spcAft>
              <a:buFontTx/>
              <a:buChar char="-"/>
            </a:pPr>
            <a:endParaRPr lang="en-US" sz="1800" b="1" dirty="0">
              <a:solidFill>
                <a:schemeClr val="dk1"/>
              </a:solidFill>
              <a:latin typeface="Times New Roman"/>
              <a:cs typeface="Times New Roman"/>
              <a:sym typeface="Times New Roman"/>
            </a:endParaRPr>
          </a:p>
          <a:p>
            <a:pPr marL="285750" lvl="0" indent="-285750" algn="l" rtl="0">
              <a:spcBef>
                <a:spcPts val="0"/>
              </a:spcBef>
              <a:spcAft>
                <a:spcPts val="0"/>
              </a:spcAft>
              <a:buFontTx/>
              <a:buChar char="-"/>
            </a:pPr>
            <a:endParaRPr lang="en-US" sz="1800" b="1" dirty="0">
              <a:solidFill>
                <a:schemeClr val="dk1"/>
              </a:solidFill>
              <a:latin typeface="Times New Roman"/>
              <a:cs typeface="Times New Roman"/>
              <a:sym typeface="Times New Roman"/>
            </a:endParaRPr>
          </a:p>
          <a:p>
            <a:pPr marL="285750" lvl="0" indent="-285750" algn="l" rtl="0">
              <a:spcBef>
                <a:spcPts val="0"/>
              </a:spcBef>
              <a:spcAft>
                <a:spcPts val="0"/>
              </a:spcAft>
              <a:buFontTx/>
              <a:buChar char="-"/>
            </a:pPr>
            <a:r>
              <a:rPr lang="en-US" sz="1800" dirty="0">
                <a:solidFill>
                  <a:schemeClr val="dk2"/>
                </a:solidFill>
                <a:latin typeface="Times New Roman"/>
                <a:ea typeface="Times New Roman"/>
                <a:cs typeface="Times New Roman"/>
                <a:sym typeface="Times New Roman"/>
              </a:rPr>
              <a:t>48 hours ~= 178200 seconds</a:t>
            </a:r>
          </a:p>
          <a:p>
            <a:pPr marL="285750" lvl="0" indent="-285750" algn="l" rtl="0">
              <a:spcBef>
                <a:spcPts val="0"/>
              </a:spcBef>
              <a:spcAft>
                <a:spcPts val="0"/>
              </a:spcAft>
              <a:buFontTx/>
              <a:buChar char="-"/>
            </a:pPr>
            <a:r>
              <a:rPr lang="en-US" sz="1800" dirty="0">
                <a:solidFill>
                  <a:schemeClr val="dk2"/>
                </a:solidFill>
                <a:latin typeface="Times New Roman"/>
                <a:ea typeface="Times New Roman"/>
                <a:cs typeface="Times New Roman"/>
                <a:sym typeface="Times New Roman"/>
              </a:rPr>
              <a:t>For 0.2s baseline application ~= 891K combinations</a:t>
            </a:r>
          </a:p>
          <a:p>
            <a:pPr marL="285750" lvl="0" indent="-285750" algn="l" rtl="0">
              <a:spcBef>
                <a:spcPts val="0"/>
              </a:spcBef>
              <a:spcAft>
                <a:spcPts val="0"/>
              </a:spcAft>
              <a:buFontTx/>
              <a:buChar char="-"/>
            </a:pPr>
            <a:r>
              <a:rPr lang="en-US" sz="1800" dirty="0">
                <a:solidFill>
                  <a:schemeClr val="dk2"/>
                </a:solidFill>
                <a:latin typeface="Times New Roman"/>
                <a:ea typeface="Times New Roman"/>
                <a:cs typeface="Times New Roman"/>
                <a:sym typeface="Times New Roman"/>
              </a:rPr>
              <a:t>For 18s baseline application ~= 10K combinations</a:t>
            </a:r>
            <a:endParaRPr sz="1800" dirty="0">
              <a:solidFill>
                <a:schemeClr val="dk2"/>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F7B6-5D97-E019-1640-72C818CAA66B}"/>
              </a:ext>
            </a:extLst>
          </p:cNvPr>
          <p:cNvSpPr>
            <a:spLocks noGrp="1"/>
          </p:cNvSpPr>
          <p:nvPr>
            <p:ph type="title"/>
          </p:nvPr>
        </p:nvSpPr>
        <p:spPr/>
        <p:txBody>
          <a:bodyPr/>
          <a:lstStyle/>
          <a:p>
            <a:pPr>
              <a:buNone/>
            </a:pPr>
            <a:r>
              <a:rPr lang="en-US" dirty="0"/>
              <a:t>Background for IREE</a:t>
            </a:r>
          </a:p>
        </p:txBody>
      </p:sp>
      <p:sp>
        <p:nvSpPr>
          <p:cNvPr id="3" name="Text Placeholder 2">
            <a:extLst>
              <a:ext uri="{FF2B5EF4-FFF2-40B4-BE49-F238E27FC236}">
                <a16:creationId xmlns:a16="http://schemas.microsoft.com/office/drawing/2014/main" id="{1F605E73-8E58-CE09-E97C-39FBD67A4FF3}"/>
              </a:ext>
            </a:extLst>
          </p:cNvPr>
          <p:cNvSpPr>
            <a:spLocks noGrp="1"/>
          </p:cNvSpPr>
          <p:nvPr>
            <p:ph type="body" idx="1"/>
          </p:nvPr>
        </p:nvSpPr>
        <p:spPr>
          <a:xfrm>
            <a:off x="311700" y="2139556"/>
            <a:ext cx="8520600" cy="2952420"/>
          </a:xfrm>
        </p:spPr>
        <p:txBody>
          <a:bodyPr>
            <a:normAutofit/>
          </a:bodyPr>
          <a:lstStyle/>
          <a:p>
            <a:r>
              <a:rPr lang="en-US" dirty="0"/>
              <a:t>3 Compilation stages in IREE</a:t>
            </a:r>
          </a:p>
          <a:p>
            <a:r>
              <a:rPr lang="en-US" dirty="0"/>
              <a:t>Generic vs. named form: </a:t>
            </a:r>
            <a:r>
              <a:rPr lang="en-US" dirty="0" err="1"/>
              <a:t>linalg</a:t>
            </a:r>
            <a:r>
              <a:rPr lang="en-US" dirty="0"/>
              <a:t>-generalize-named-ops</a:t>
            </a:r>
          </a:p>
          <a:p>
            <a:r>
              <a:rPr lang="en-US" dirty="0"/>
              <a:t>Dispatch: A self-contained executable region. A basic block for backend code generation.</a:t>
            </a:r>
          </a:p>
          <a:p>
            <a:r>
              <a:rPr lang="en-US" dirty="0"/>
              <a:t>Backend strategies</a:t>
            </a:r>
          </a:p>
          <a:p>
            <a:pPr lvl="1"/>
            <a:r>
              <a:rPr lang="en-US" dirty="0"/>
              <a:t>Double-tiling</a:t>
            </a:r>
          </a:p>
          <a:p>
            <a:pPr lvl="2"/>
            <a:r>
              <a:rPr lang="en-US" dirty="0"/>
              <a:t>Broadcast</a:t>
            </a:r>
          </a:p>
          <a:p>
            <a:pPr lvl="2"/>
            <a:r>
              <a:rPr lang="en-US" dirty="0"/>
              <a:t>Shuffles</a:t>
            </a:r>
          </a:p>
          <a:p>
            <a:pPr lvl="1"/>
            <a:r>
              <a:rPr lang="en-US" dirty="0"/>
              <a:t>MMT4D</a:t>
            </a:r>
          </a:p>
          <a:p>
            <a:pPr lvl="2"/>
            <a:r>
              <a:rPr lang="en-US" dirty="0"/>
              <a:t>Pack</a:t>
            </a:r>
          </a:p>
          <a:p>
            <a:pPr lvl="2"/>
            <a:r>
              <a:rPr lang="en-US" dirty="0"/>
              <a:t>Unpack</a:t>
            </a:r>
          </a:p>
        </p:txBody>
      </p:sp>
      <p:sp>
        <p:nvSpPr>
          <p:cNvPr id="4" name="Slide Number Placeholder 3">
            <a:extLst>
              <a:ext uri="{FF2B5EF4-FFF2-40B4-BE49-F238E27FC236}">
                <a16:creationId xmlns:a16="http://schemas.microsoft.com/office/drawing/2014/main" id="{F52DD2DA-F9CD-054C-14CF-D1B63B78B0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6" name="Picture 5">
            <a:extLst>
              <a:ext uri="{FF2B5EF4-FFF2-40B4-BE49-F238E27FC236}">
                <a16:creationId xmlns:a16="http://schemas.microsoft.com/office/drawing/2014/main" id="{AE86F0A1-570F-E78E-173C-40666B04DE68}"/>
              </a:ext>
            </a:extLst>
          </p:cNvPr>
          <p:cNvPicPr>
            <a:picLocks noChangeAspect="1"/>
          </p:cNvPicPr>
          <p:nvPr/>
        </p:nvPicPr>
        <p:blipFill>
          <a:blip r:embed="rId4"/>
          <a:stretch>
            <a:fillRect/>
          </a:stretch>
        </p:blipFill>
        <p:spPr>
          <a:xfrm>
            <a:off x="685800" y="787834"/>
            <a:ext cx="7772400" cy="1351721"/>
          </a:xfrm>
          <a:prstGeom prst="rect">
            <a:avLst/>
          </a:prstGeom>
        </p:spPr>
      </p:pic>
      <p:pic>
        <p:nvPicPr>
          <p:cNvPr id="9" name="Picture 8">
            <a:extLst>
              <a:ext uri="{FF2B5EF4-FFF2-40B4-BE49-F238E27FC236}">
                <a16:creationId xmlns:a16="http://schemas.microsoft.com/office/drawing/2014/main" id="{9C0C7D90-B541-B208-5DDC-9AD567A5BCAD}"/>
              </a:ext>
            </a:extLst>
          </p:cNvPr>
          <p:cNvPicPr>
            <a:picLocks noChangeAspect="1"/>
          </p:cNvPicPr>
          <p:nvPr/>
        </p:nvPicPr>
        <p:blipFill>
          <a:blip r:embed="rId5"/>
          <a:srcRect r="1660"/>
          <a:stretch>
            <a:fillRect/>
          </a:stretch>
        </p:blipFill>
        <p:spPr>
          <a:xfrm>
            <a:off x="3020953" y="3405817"/>
            <a:ext cx="5595171" cy="1651000"/>
          </a:xfrm>
          <a:prstGeom prst="rect">
            <a:avLst/>
          </a:prstGeom>
        </p:spPr>
      </p:pic>
      <p:sp>
        <p:nvSpPr>
          <p:cNvPr id="5" name="TextBox 4">
            <a:extLst>
              <a:ext uri="{FF2B5EF4-FFF2-40B4-BE49-F238E27FC236}">
                <a16:creationId xmlns:a16="http://schemas.microsoft.com/office/drawing/2014/main" id="{D9E93D37-4638-2E9A-1F87-98325145218A}"/>
              </a:ext>
            </a:extLst>
          </p:cNvPr>
          <p:cNvSpPr txBox="1"/>
          <p:nvPr/>
        </p:nvSpPr>
        <p:spPr>
          <a:xfrm>
            <a:off x="1690350" y="618557"/>
            <a:ext cx="6317755"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BO3 studies IREE for pass ordering problem in multi-level compilers.</a:t>
            </a:r>
          </a:p>
        </p:txBody>
      </p:sp>
    </p:spTree>
    <p:extLst>
      <p:ext uri="{BB962C8B-B14F-4D97-AF65-F5344CB8AC3E}">
        <p14:creationId xmlns:p14="http://schemas.microsoft.com/office/powerpoint/2010/main" val="224491756"/>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C8FE1-09EC-3DA0-24EF-114E54531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EE1CD-4ECB-C64A-9B75-96BE509F4510}"/>
              </a:ext>
            </a:extLst>
          </p:cNvPr>
          <p:cNvSpPr>
            <a:spLocks noGrp="1"/>
          </p:cNvSpPr>
          <p:nvPr>
            <p:ph type="title"/>
          </p:nvPr>
        </p:nvSpPr>
        <p:spPr/>
        <p:txBody>
          <a:bodyPr/>
          <a:lstStyle/>
          <a:p>
            <a:pPr>
              <a:buNone/>
            </a:pPr>
            <a:r>
              <a:rPr lang="en-US" dirty="0"/>
              <a:t>The core difference between single-level and multi-level for pass ordering problem</a:t>
            </a:r>
          </a:p>
        </p:txBody>
      </p:sp>
      <p:sp>
        <p:nvSpPr>
          <p:cNvPr id="3" name="Text Placeholder 2">
            <a:extLst>
              <a:ext uri="{FF2B5EF4-FFF2-40B4-BE49-F238E27FC236}">
                <a16:creationId xmlns:a16="http://schemas.microsoft.com/office/drawing/2014/main" id="{241581C3-B24A-86F3-E97B-FC670E449489}"/>
              </a:ext>
            </a:extLst>
          </p:cNvPr>
          <p:cNvSpPr>
            <a:spLocks noGrp="1"/>
          </p:cNvSpPr>
          <p:nvPr>
            <p:ph type="body" idx="1"/>
          </p:nvPr>
        </p:nvSpPr>
        <p:spPr>
          <a:xfrm>
            <a:off x="311700" y="1152475"/>
            <a:ext cx="4107900" cy="3416400"/>
          </a:xfrm>
          <a:ln>
            <a:solidFill>
              <a:schemeClr val="tx2">
                <a:lumMod val="50000"/>
              </a:schemeClr>
            </a:solidFill>
            <a:prstDash val="dash"/>
          </a:ln>
        </p:spPr>
        <p:txBody>
          <a:bodyPr/>
          <a:lstStyle/>
          <a:p>
            <a:pPr marL="127000" indent="0">
              <a:buNone/>
            </a:pPr>
            <a:r>
              <a:rPr lang="en-US" dirty="0"/>
              <a:t>Pass ordering on Single-level representation</a:t>
            </a:r>
          </a:p>
          <a:p>
            <a:r>
              <a:rPr lang="en-US" dirty="0"/>
              <a:t>Passes change the same level of abstraction.</a:t>
            </a:r>
          </a:p>
          <a:p>
            <a:r>
              <a:rPr lang="en-US" dirty="0"/>
              <a:t>Effect of a pass is more directly reflected on final performance.</a:t>
            </a:r>
          </a:p>
          <a:p>
            <a:r>
              <a:rPr lang="en-US" dirty="0"/>
              <a:t>Lower through one major commit point (IR to machine code)</a:t>
            </a:r>
          </a:p>
        </p:txBody>
      </p:sp>
      <p:sp>
        <p:nvSpPr>
          <p:cNvPr id="4" name="Slide Number Placeholder 3">
            <a:extLst>
              <a:ext uri="{FF2B5EF4-FFF2-40B4-BE49-F238E27FC236}">
                <a16:creationId xmlns:a16="http://schemas.microsoft.com/office/drawing/2014/main" id="{465D564F-FBBF-EA1A-611F-2F5C5D4255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Text Placeholder 2">
            <a:extLst>
              <a:ext uri="{FF2B5EF4-FFF2-40B4-BE49-F238E27FC236}">
                <a16:creationId xmlns:a16="http://schemas.microsoft.com/office/drawing/2014/main" id="{9436EF72-322E-BE83-A35A-DC64D18E66DB}"/>
              </a:ext>
            </a:extLst>
          </p:cNvPr>
          <p:cNvSpPr txBox="1">
            <a:spLocks/>
          </p:cNvSpPr>
          <p:nvPr/>
        </p:nvSpPr>
        <p:spPr>
          <a:xfrm>
            <a:off x="4724402" y="1152475"/>
            <a:ext cx="4022406" cy="3416400"/>
          </a:xfrm>
          <a:prstGeom prst="rect">
            <a:avLst/>
          </a:prstGeom>
          <a:noFill/>
          <a:ln>
            <a:solidFill>
              <a:schemeClr val="tx2">
                <a:lumMod val="50000"/>
              </a:schemeClr>
            </a:solidFill>
            <a:prstDash val="dash"/>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80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2pPr>
            <a:lvl3pPr marL="1371600" marR="0" lvl="2" indent="-304800" algn="l" rtl="0">
              <a:lnSpc>
                <a:spcPct val="90000"/>
              </a:lnSpc>
              <a:spcBef>
                <a:spcPts val="400"/>
              </a:spcBef>
              <a:spcAft>
                <a:spcPts val="0"/>
              </a:spcAft>
              <a:buClr>
                <a:schemeClr val="dk1"/>
              </a:buClr>
              <a:buSzPts val="1200"/>
              <a:buFont typeface="Times New Roman"/>
              <a:buChar char="•"/>
              <a:defRPr sz="12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pPr marL="127000" indent="0">
              <a:buNone/>
            </a:pPr>
            <a:r>
              <a:rPr lang="en-US" dirty="0"/>
              <a:t>Pass ordering on Multi-level representation</a:t>
            </a:r>
          </a:p>
          <a:p>
            <a:r>
              <a:rPr lang="en-US" dirty="0"/>
              <a:t>Passes change what remain available for the next lowering stage.</a:t>
            </a:r>
          </a:p>
          <a:p>
            <a:r>
              <a:rPr lang="en-US" dirty="0"/>
              <a:t>Changes in upstream pass ordering does not affect performance directly, but compound through every lowering stage (how IR is partitioned, how dispatches are formed, which route backend took)</a:t>
            </a:r>
          </a:p>
          <a:p>
            <a:r>
              <a:rPr lang="en-US" dirty="0"/>
              <a:t>Compilation is a sequence of irreversible commitment.</a:t>
            </a:r>
          </a:p>
        </p:txBody>
      </p:sp>
      <p:sp>
        <p:nvSpPr>
          <p:cNvPr id="6" name="TextBox 5">
            <a:extLst>
              <a:ext uri="{FF2B5EF4-FFF2-40B4-BE49-F238E27FC236}">
                <a16:creationId xmlns:a16="http://schemas.microsoft.com/office/drawing/2014/main" id="{BEBEFE79-770E-5059-8F2B-3A58AB224E6E}"/>
              </a:ext>
            </a:extLst>
          </p:cNvPr>
          <p:cNvSpPr txBox="1"/>
          <p:nvPr/>
        </p:nvSpPr>
        <p:spPr>
          <a:xfrm>
            <a:off x="467534" y="4102100"/>
            <a:ext cx="3796232" cy="307777"/>
          </a:xfrm>
          <a:prstGeom prst="rect">
            <a:avLst/>
          </a:prstGeom>
          <a:noFill/>
          <a:ln>
            <a:solidFill>
              <a:schemeClr val="tx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How well you optimize within a fixed problem?</a:t>
            </a:r>
          </a:p>
        </p:txBody>
      </p:sp>
      <p:sp>
        <p:nvSpPr>
          <p:cNvPr id="7" name="TextBox 6">
            <a:extLst>
              <a:ext uri="{FF2B5EF4-FFF2-40B4-BE49-F238E27FC236}">
                <a16:creationId xmlns:a16="http://schemas.microsoft.com/office/drawing/2014/main" id="{A78FFF81-AFC7-9E4C-DC84-63AF2D0C087C}"/>
              </a:ext>
            </a:extLst>
          </p:cNvPr>
          <p:cNvSpPr txBox="1"/>
          <p:nvPr/>
        </p:nvSpPr>
        <p:spPr>
          <a:xfrm>
            <a:off x="4887182" y="4102099"/>
            <a:ext cx="3696846" cy="307777"/>
          </a:xfrm>
          <a:prstGeom prst="rect">
            <a:avLst/>
          </a:prstGeom>
          <a:noFill/>
          <a:ln>
            <a:solidFill>
              <a:schemeClr val="tx1"/>
            </a:solidFill>
          </a:ln>
        </p:spPr>
        <p:txBody>
          <a:bodyPr wrap="none" rtlCol="0">
            <a:spAutoFit/>
          </a:bodyPr>
          <a:lstStyle/>
          <a:p>
            <a:r>
              <a:rPr lang="en-US" b="1" dirty="0">
                <a:latin typeface="Times New Roman" panose="02020603050405020304" pitchFamily="18" charset="0"/>
                <a:cs typeface="Times New Roman" panose="02020603050405020304" pitchFamily="18" charset="0"/>
              </a:rPr>
              <a:t>What problem the downstream is optimizing?</a:t>
            </a:r>
          </a:p>
        </p:txBody>
      </p:sp>
    </p:spTree>
    <p:extLst>
      <p:ext uri="{BB962C8B-B14F-4D97-AF65-F5344CB8AC3E}">
        <p14:creationId xmlns:p14="http://schemas.microsoft.com/office/powerpoint/2010/main" val="114130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EF50-6E54-6DA9-161D-98197F1AB40A}"/>
              </a:ext>
            </a:extLst>
          </p:cNvPr>
          <p:cNvSpPr>
            <a:spLocks noGrp="1"/>
          </p:cNvSpPr>
          <p:nvPr>
            <p:ph type="title"/>
          </p:nvPr>
        </p:nvSpPr>
        <p:spPr/>
        <p:txBody>
          <a:bodyPr/>
          <a:lstStyle/>
          <a:p>
            <a:pPr>
              <a:buNone/>
            </a:pPr>
            <a:r>
              <a:rPr lang="en-US" dirty="0"/>
              <a:t>Selection of the probe pass</a:t>
            </a:r>
          </a:p>
        </p:txBody>
      </p:sp>
      <p:sp>
        <p:nvSpPr>
          <p:cNvPr id="3" name="Text Placeholder 2">
            <a:extLst>
              <a:ext uri="{FF2B5EF4-FFF2-40B4-BE49-F238E27FC236}">
                <a16:creationId xmlns:a16="http://schemas.microsoft.com/office/drawing/2014/main" id="{298A3954-568A-4946-F27C-CCEAD6E42FF6}"/>
              </a:ext>
            </a:extLst>
          </p:cNvPr>
          <p:cNvSpPr>
            <a:spLocks noGrp="1"/>
          </p:cNvSpPr>
          <p:nvPr>
            <p:ph type="body" idx="1"/>
          </p:nvPr>
        </p:nvSpPr>
        <p:spPr>
          <a:xfrm>
            <a:off x="311700" y="812800"/>
            <a:ext cx="8044900" cy="4089399"/>
          </a:xfrm>
          <a:ln>
            <a:solidFill>
              <a:schemeClr val="tx2">
                <a:lumMod val="50000"/>
              </a:schemeClr>
            </a:solidFill>
            <a:prstDash val="dash"/>
          </a:ln>
        </p:spPr>
        <p:txBody>
          <a:bodyPr>
            <a:normAutofit/>
          </a:bodyPr>
          <a:lstStyle/>
          <a:p>
            <a:pPr marL="127000" indent="0">
              <a:buNone/>
            </a:pPr>
            <a:r>
              <a:rPr lang="en-US" sz="1800" dirty="0"/>
              <a:t>Reason for </a:t>
            </a:r>
            <a:r>
              <a:rPr lang="en-US" sz="1800" b="1" dirty="0" err="1"/>
              <a:t>linalg</a:t>
            </a:r>
            <a:r>
              <a:rPr lang="en-US" sz="1800" b="1" dirty="0"/>
              <a:t>-generalize-named-ops:</a:t>
            </a:r>
          </a:p>
          <a:p>
            <a:r>
              <a:rPr lang="en-US" sz="1800" dirty="0"/>
              <a:t>Clean representation-changing pass</a:t>
            </a:r>
          </a:p>
          <a:p>
            <a:pPr lvl="1"/>
            <a:r>
              <a:rPr lang="en-US" sz="1600" dirty="0"/>
              <a:t>Computation stays the same: Its mainly changes how the compiler sees the operation, not the intended computation itself.</a:t>
            </a:r>
          </a:p>
          <a:p>
            <a:r>
              <a:rPr lang="en-US" sz="1800" dirty="0"/>
              <a:t>Therefore, observed performance differences are more cleanly attributed to downstream optimization-space changes rather than the pass’s own direct algorithmic benefit</a:t>
            </a:r>
          </a:p>
          <a:p>
            <a:r>
              <a:rPr lang="en-US" sz="1800" dirty="0"/>
              <a:t>In contrast, passes like transpose or img2col introduce confounded effects</a:t>
            </a:r>
          </a:p>
          <a:p>
            <a:pPr lvl="1"/>
            <a:r>
              <a:rPr lang="en-US" sz="1600" dirty="0"/>
              <a:t>direct performance effect of the pass itself</a:t>
            </a:r>
          </a:p>
          <a:p>
            <a:pPr lvl="1"/>
            <a:r>
              <a:rPr lang="en-US" sz="1600" dirty="0"/>
              <a:t>plus downstream dispatch / routing changes</a:t>
            </a:r>
          </a:p>
          <a:p>
            <a:r>
              <a:rPr lang="en-US" sz="1800" dirty="0"/>
              <a:t>Goal: isolate stage-placement effects as a controlled diagnostic, not claim universality</a:t>
            </a:r>
          </a:p>
        </p:txBody>
      </p:sp>
      <p:sp>
        <p:nvSpPr>
          <p:cNvPr id="4" name="Slide Number Placeholder 3">
            <a:extLst>
              <a:ext uri="{FF2B5EF4-FFF2-40B4-BE49-F238E27FC236}">
                <a16:creationId xmlns:a16="http://schemas.microsoft.com/office/drawing/2014/main" id="{70488586-66DB-45D1-4821-19F3A4373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92881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6DBB96CC-72F8-DAB0-0FDA-B1D3E4787FA1}"/>
            </a:ext>
          </a:extLst>
        </p:cNvPr>
        <p:cNvGrpSpPr/>
        <p:nvPr/>
      </p:nvGrpSpPr>
      <p:grpSpPr>
        <a:xfrm>
          <a:off x="0" y="0"/>
          <a:ext cx="0" cy="0"/>
          <a:chOff x="0" y="0"/>
          <a:chExt cx="0" cy="0"/>
        </a:xfrm>
      </p:grpSpPr>
      <p:sp>
        <p:nvSpPr>
          <p:cNvPr id="175" name="Google Shape;175;p25">
            <a:extLst>
              <a:ext uri="{FF2B5EF4-FFF2-40B4-BE49-F238E27FC236}">
                <a16:creationId xmlns:a16="http://schemas.microsoft.com/office/drawing/2014/main" id="{92B20A23-7BB2-A47C-CC78-9CA039B3BF71}"/>
              </a:ext>
            </a:extLst>
          </p:cNvPr>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Investigation: </a:t>
            </a:r>
            <a:endParaRPr/>
          </a:p>
          <a:p>
            <a:pPr marL="0" lvl="0" indent="0" algn="ctr" rtl="0">
              <a:spcBef>
                <a:spcPts val="0"/>
              </a:spcBef>
              <a:spcAft>
                <a:spcPts val="0"/>
              </a:spcAft>
              <a:buNone/>
            </a:pPr>
            <a:r>
              <a:rPr lang="en"/>
              <a:t>Routing change</a:t>
            </a:r>
            <a:endParaRPr/>
          </a:p>
        </p:txBody>
      </p:sp>
      <p:sp>
        <p:nvSpPr>
          <p:cNvPr id="176" name="Google Shape;176;p25">
            <a:extLst>
              <a:ext uri="{FF2B5EF4-FFF2-40B4-BE49-F238E27FC236}">
                <a16:creationId xmlns:a16="http://schemas.microsoft.com/office/drawing/2014/main" id="{A7312B80-EA2E-CAF0-9256-0501E2FD1CF1}"/>
              </a:ext>
            </a:extLst>
          </p:cNvPr>
          <p:cNvSpPr txBox="1">
            <a:spLocks noGrp="1"/>
          </p:cNvSpPr>
          <p:nvPr>
            <p:ph type="body" idx="1"/>
          </p:nvPr>
        </p:nvSpPr>
        <p:spPr>
          <a:xfrm>
            <a:off x="311700" y="715275"/>
            <a:ext cx="8520600" cy="4935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Adding a probe pass as a controlled experiment: linalg-generalize-named-ops</a:t>
            </a:r>
            <a:endParaRPr/>
          </a:p>
        </p:txBody>
      </p:sp>
      <p:sp>
        <p:nvSpPr>
          <p:cNvPr id="177" name="Google Shape;177;p25">
            <a:extLst>
              <a:ext uri="{FF2B5EF4-FFF2-40B4-BE49-F238E27FC236}">
                <a16:creationId xmlns:a16="http://schemas.microsoft.com/office/drawing/2014/main" id="{436CB439-7EF3-C661-C345-10C29A981A0C}"/>
              </a:ext>
            </a:extLst>
          </p:cNvPr>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178" name="Google Shape;178;p25">
            <a:extLst>
              <a:ext uri="{FF2B5EF4-FFF2-40B4-BE49-F238E27FC236}">
                <a16:creationId xmlns:a16="http://schemas.microsoft.com/office/drawing/2014/main" id="{2EAA948A-6A07-A45D-CDE3-6448A6692614}"/>
              </a:ext>
            </a:extLst>
          </p:cNvPr>
          <p:cNvSpPr txBox="1"/>
          <p:nvPr/>
        </p:nvSpPr>
        <p:spPr>
          <a:xfrm>
            <a:off x="102825" y="2314575"/>
            <a:ext cx="8839200" cy="24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Times New Roman"/>
                <a:ea typeface="Times New Roman"/>
                <a:cs typeface="Times New Roman"/>
                <a:sym typeface="Times New Roman"/>
              </a:rPr>
              <a:t>Pattern 1</a:t>
            </a:r>
            <a:r>
              <a:rPr lang="en" sz="1800" b="1">
                <a:solidFill>
                  <a:schemeClr val="dk2"/>
                </a:solidFill>
                <a:latin typeface="Times New Roman"/>
                <a:ea typeface="Times New Roman"/>
                <a:cs typeface="Times New Roman"/>
                <a:sym typeface="Times New Roman"/>
              </a:rPr>
              <a:t>: Routing changes</a:t>
            </a:r>
            <a:endParaRPr sz="1800" b="1">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56 dispatches less in total</a:t>
            </a:r>
            <a:endParaRPr sz="180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Tiling strategy shifts away from MMT4D</a:t>
            </a: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800">
                <a:solidFill>
                  <a:schemeClr val="dk2"/>
                </a:solidFill>
                <a:latin typeface="Times New Roman"/>
                <a:ea typeface="Times New Roman"/>
                <a:cs typeface="Times New Roman"/>
                <a:sym typeface="Times New Roman"/>
              </a:rPr>
              <a:t>Reflects on instruction profile</a:t>
            </a:r>
            <a:endParaRPr sz="180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On-the-fly data rearrangement rise 19x perm/disp., 12x pred/disp.</a:t>
            </a:r>
            <a:endParaRPr sz="180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Although FMA% rises, performance degrade.</a:t>
            </a:r>
            <a:endParaRPr sz="1800">
              <a:solidFill>
                <a:schemeClr val="dk2"/>
              </a:solidFill>
              <a:latin typeface="Times New Roman"/>
              <a:ea typeface="Times New Roman"/>
              <a:cs typeface="Times New Roman"/>
              <a:sym typeface="Times New Roman"/>
            </a:endParaRPr>
          </a:p>
        </p:txBody>
      </p:sp>
      <p:pic>
        <p:nvPicPr>
          <p:cNvPr id="179" name="Google Shape;179;p25">
            <a:extLst>
              <a:ext uri="{FF2B5EF4-FFF2-40B4-BE49-F238E27FC236}">
                <a16:creationId xmlns:a16="http://schemas.microsoft.com/office/drawing/2014/main" id="{D05507FD-8DAC-FAC1-65DF-025AA0BB755C}"/>
              </a:ext>
            </a:extLst>
          </p:cNvPr>
          <p:cNvPicPr preferRelativeResize="0"/>
          <p:nvPr/>
        </p:nvPicPr>
        <p:blipFill rotWithShape="1">
          <a:blip r:embed="rId3">
            <a:alphaModFix/>
          </a:blip>
          <a:srcRect b="52694"/>
          <a:stretch/>
        </p:blipFill>
        <p:spPr>
          <a:xfrm>
            <a:off x="152400" y="1116050"/>
            <a:ext cx="8839200" cy="902775"/>
          </a:xfrm>
          <a:prstGeom prst="rect">
            <a:avLst/>
          </a:prstGeom>
          <a:noFill/>
          <a:ln>
            <a:noFill/>
          </a:ln>
        </p:spPr>
      </p:pic>
      <p:sp>
        <p:nvSpPr>
          <p:cNvPr id="180" name="Google Shape;180;p25">
            <a:extLst>
              <a:ext uri="{FF2B5EF4-FFF2-40B4-BE49-F238E27FC236}">
                <a16:creationId xmlns:a16="http://schemas.microsoft.com/office/drawing/2014/main" id="{CD76959D-5446-44E1-7B81-CB9B501069D4}"/>
              </a:ext>
            </a:extLst>
          </p:cNvPr>
          <p:cNvSpPr/>
          <p:nvPr/>
        </p:nvSpPr>
        <p:spPr>
          <a:xfrm>
            <a:off x="2700350" y="1715124"/>
            <a:ext cx="12087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5">
            <a:extLst>
              <a:ext uri="{FF2B5EF4-FFF2-40B4-BE49-F238E27FC236}">
                <a16:creationId xmlns:a16="http://schemas.microsoft.com/office/drawing/2014/main" id="{73D772A2-14CE-719E-EDAB-425BFDF74C41}"/>
              </a:ext>
            </a:extLst>
          </p:cNvPr>
          <p:cNvSpPr/>
          <p:nvPr/>
        </p:nvSpPr>
        <p:spPr>
          <a:xfrm>
            <a:off x="4987300" y="1715124"/>
            <a:ext cx="12087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25">
            <a:extLst>
              <a:ext uri="{FF2B5EF4-FFF2-40B4-BE49-F238E27FC236}">
                <a16:creationId xmlns:a16="http://schemas.microsoft.com/office/drawing/2014/main" id="{D1588AAD-9340-F6C9-6A7C-3BFFE310C42C}"/>
              </a:ext>
            </a:extLst>
          </p:cNvPr>
          <p:cNvSpPr/>
          <p:nvPr/>
        </p:nvSpPr>
        <p:spPr>
          <a:xfrm>
            <a:off x="6477000" y="1843699"/>
            <a:ext cx="2465100" cy="167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293170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7569F5D0-ECF8-6F2C-5611-CF50E0E5FFDD}"/>
            </a:ext>
          </a:extLst>
        </p:cNvPr>
        <p:cNvGrpSpPr/>
        <p:nvPr/>
      </p:nvGrpSpPr>
      <p:grpSpPr>
        <a:xfrm>
          <a:off x="0" y="0"/>
          <a:ext cx="0" cy="0"/>
          <a:chOff x="0" y="0"/>
          <a:chExt cx="0" cy="0"/>
        </a:xfrm>
      </p:grpSpPr>
      <p:pic>
        <p:nvPicPr>
          <p:cNvPr id="187" name="Google Shape;187;p26">
            <a:extLst>
              <a:ext uri="{FF2B5EF4-FFF2-40B4-BE49-F238E27FC236}">
                <a16:creationId xmlns:a16="http://schemas.microsoft.com/office/drawing/2014/main" id="{EBF432E9-CDD2-05CA-5B17-C28B7B3978E8}"/>
              </a:ext>
            </a:extLst>
          </p:cNvPr>
          <p:cNvPicPr preferRelativeResize="0"/>
          <p:nvPr/>
        </p:nvPicPr>
        <p:blipFill rotWithShape="1">
          <a:blip r:embed="rId3">
            <a:alphaModFix/>
          </a:blip>
          <a:srcRect b="52694"/>
          <a:stretch/>
        </p:blipFill>
        <p:spPr>
          <a:xfrm>
            <a:off x="152400" y="1116050"/>
            <a:ext cx="8839200" cy="902775"/>
          </a:xfrm>
          <a:prstGeom prst="rect">
            <a:avLst/>
          </a:prstGeom>
          <a:noFill/>
          <a:ln>
            <a:noFill/>
          </a:ln>
        </p:spPr>
      </p:pic>
      <p:sp>
        <p:nvSpPr>
          <p:cNvPr id="188" name="Google Shape;188;p26">
            <a:extLst>
              <a:ext uri="{FF2B5EF4-FFF2-40B4-BE49-F238E27FC236}">
                <a16:creationId xmlns:a16="http://schemas.microsoft.com/office/drawing/2014/main" id="{BF426B97-BBFE-0E47-8635-58D415D0C878}"/>
              </a:ext>
            </a:extLst>
          </p:cNvPr>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Investigation: </a:t>
            </a:r>
            <a:endParaRPr/>
          </a:p>
          <a:p>
            <a:pPr marL="0" lvl="0" indent="0" algn="ctr" rtl="0">
              <a:spcBef>
                <a:spcPts val="0"/>
              </a:spcBef>
              <a:spcAft>
                <a:spcPts val="0"/>
              </a:spcAft>
              <a:buNone/>
            </a:pPr>
            <a:r>
              <a:rPr lang="en"/>
              <a:t>Partition change</a:t>
            </a:r>
            <a:endParaRPr/>
          </a:p>
        </p:txBody>
      </p:sp>
      <p:sp>
        <p:nvSpPr>
          <p:cNvPr id="189" name="Google Shape;189;p26">
            <a:extLst>
              <a:ext uri="{FF2B5EF4-FFF2-40B4-BE49-F238E27FC236}">
                <a16:creationId xmlns:a16="http://schemas.microsoft.com/office/drawing/2014/main" id="{FD3B60E2-A0AA-6931-263E-BDADDD48110E}"/>
              </a:ext>
            </a:extLst>
          </p:cNvPr>
          <p:cNvSpPr txBox="1">
            <a:spLocks noGrp="1"/>
          </p:cNvSpPr>
          <p:nvPr>
            <p:ph type="body" idx="1"/>
          </p:nvPr>
        </p:nvSpPr>
        <p:spPr>
          <a:xfrm>
            <a:off x="311700" y="715275"/>
            <a:ext cx="8520600" cy="4935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Adding a probe pass as a controlled experiment: linalg-generalize-named-ops</a:t>
            </a:r>
            <a:endParaRPr/>
          </a:p>
        </p:txBody>
      </p:sp>
      <p:sp>
        <p:nvSpPr>
          <p:cNvPr id="190" name="Google Shape;190;p26">
            <a:extLst>
              <a:ext uri="{FF2B5EF4-FFF2-40B4-BE49-F238E27FC236}">
                <a16:creationId xmlns:a16="http://schemas.microsoft.com/office/drawing/2014/main" id="{E39B19CE-3797-492C-FA9C-DF13F9655B62}"/>
              </a:ext>
            </a:extLst>
          </p:cNvPr>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191" name="Google Shape;191;p26">
            <a:extLst>
              <a:ext uri="{FF2B5EF4-FFF2-40B4-BE49-F238E27FC236}">
                <a16:creationId xmlns:a16="http://schemas.microsoft.com/office/drawing/2014/main" id="{0331B46C-A0B3-C012-E6F1-5A08CBCAEE91}"/>
              </a:ext>
            </a:extLst>
          </p:cNvPr>
          <p:cNvSpPr txBox="1"/>
          <p:nvPr/>
        </p:nvSpPr>
        <p:spPr>
          <a:xfrm>
            <a:off x="102825" y="2314575"/>
            <a:ext cx="8839200" cy="24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2"/>
                </a:solidFill>
                <a:latin typeface="Times New Roman"/>
                <a:ea typeface="Times New Roman"/>
                <a:cs typeface="Times New Roman"/>
                <a:sym typeface="Times New Roman"/>
              </a:rPr>
              <a:t>Pattern 2</a:t>
            </a:r>
            <a:r>
              <a:rPr lang="en" sz="1800" b="1" dirty="0">
                <a:solidFill>
                  <a:schemeClr val="dk2"/>
                </a:solidFill>
                <a:latin typeface="Times New Roman"/>
                <a:ea typeface="Times New Roman"/>
                <a:cs typeface="Times New Roman"/>
                <a:sym typeface="Times New Roman"/>
              </a:rPr>
              <a:t>: Routing similar, partition changes</a:t>
            </a:r>
            <a:endParaRPr sz="1800" b="1"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Strategies are </a:t>
            </a:r>
            <a:r>
              <a:rPr lang="en" sz="1800" dirty="0" err="1">
                <a:solidFill>
                  <a:schemeClr val="dk2"/>
                </a:solidFill>
                <a:latin typeface="Times New Roman"/>
                <a:ea typeface="Times New Roman"/>
                <a:cs typeface="Times New Roman"/>
                <a:sym typeface="Times New Roman"/>
              </a:rPr>
              <a:t>boardly</a:t>
            </a:r>
            <a:r>
              <a:rPr lang="en" sz="1800" dirty="0">
                <a:solidFill>
                  <a:schemeClr val="dk2"/>
                </a:solidFill>
                <a:latin typeface="Times New Roman"/>
                <a:ea typeface="Times New Roman"/>
                <a:cs typeface="Times New Roman"/>
                <a:sym typeface="Times New Roman"/>
              </a:rPr>
              <a:t> the same</a:t>
            </a: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Speedup 2.4x (1595ms -&gt; 662ms)</a:t>
            </a:r>
            <a:endParaRPr sz="1800" dirty="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800" dirty="0">
                <a:solidFill>
                  <a:schemeClr val="dk2"/>
                </a:solidFill>
                <a:latin typeface="Times New Roman"/>
                <a:ea typeface="Times New Roman"/>
                <a:cs typeface="Times New Roman"/>
                <a:sym typeface="Times New Roman"/>
              </a:rPr>
              <a:t>Reflects on routing and instruction profile</a:t>
            </a: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The increased 4 dispatches routed to MMT4D</a:t>
            </a: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Data rearrangement overhead trapped per dispatch is reduced, better dispatch structure leads to better performance.</a:t>
            </a:r>
            <a:endParaRPr sz="1800" dirty="0">
              <a:solidFill>
                <a:schemeClr val="dk2"/>
              </a:solidFill>
              <a:latin typeface="Times New Roman"/>
              <a:ea typeface="Times New Roman"/>
              <a:cs typeface="Times New Roman"/>
              <a:sym typeface="Times New Roman"/>
            </a:endParaRPr>
          </a:p>
        </p:txBody>
      </p:sp>
      <p:pic>
        <p:nvPicPr>
          <p:cNvPr id="192" name="Google Shape;192;p26">
            <a:extLst>
              <a:ext uri="{FF2B5EF4-FFF2-40B4-BE49-F238E27FC236}">
                <a16:creationId xmlns:a16="http://schemas.microsoft.com/office/drawing/2014/main" id="{221CA94A-27A4-2ADF-D943-B29A1433F1D6}"/>
              </a:ext>
            </a:extLst>
          </p:cNvPr>
          <p:cNvPicPr preferRelativeResize="0"/>
          <p:nvPr/>
        </p:nvPicPr>
        <p:blipFill rotWithShape="1">
          <a:blip r:embed="rId3">
            <a:alphaModFix/>
          </a:blip>
          <a:srcRect t="45704" b="28437"/>
          <a:stretch/>
        </p:blipFill>
        <p:spPr>
          <a:xfrm>
            <a:off x="152400" y="1536061"/>
            <a:ext cx="8839200" cy="493500"/>
          </a:xfrm>
          <a:prstGeom prst="rect">
            <a:avLst/>
          </a:prstGeom>
          <a:noFill/>
          <a:ln>
            <a:noFill/>
          </a:ln>
        </p:spPr>
      </p:pic>
      <p:sp>
        <p:nvSpPr>
          <p:cNvPr id="193" name="Google Shape;193;p26">
            <a:extLst>
              <a:ext uri="{FF2B5EF4-FFF2-40B4-BE49-F238E27FC236}">
                <a16:creationId xmlns:a16="http://schemas.microsoft.com/office/drawing/2014/main" id="{7DC7F1D5-EE22-9B39-E8FA-F6252D699FF7}"/>
              </a:ext>
            </a:extLst>
          </p:cNvPr>
          <p:cNvSpPr/>
          <p:nvPr/>
        </p:nvSpPr>
        <p:spPr>
          <a:xfrm>
            <a:off x="2005975" y="1613775"/>
            <a:ext cx="12087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26">
            <a:extLst>
              <a:ext uri="{FF2B5EF4-FFF2-40B4-BE49-F238E27FC236}">
                <a16:creationId xmlns:a16="http://schemas.microsoft.com/office/drawing/2014/main" id="{1728A14C-2287-12D6-B93D-170659F3CE49}"/>
              </a:ext>
            </a:extLst>
          </p:cNvPr>
          <p:cNvSpPr/>
          <p:nvPr/>
        </p:nvSpPr>
        <p:spPr>
          <a:xfrm>
            <a:off x="4987300" y="1613775"/>
            <a:ext cx="12087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26">
            <a:extLst>
              <a:ext uri="{FF2B5EF4-FFF2-40B4-BE49-F238E27FC236}">
                <a16:creationId xmlns:a16="http://schemas.microsoft.com/office/drawing/2014/main" id="{6170F8C1-3856-3EE5-AA89-D482DE1FE88A}"/>
              </a:ext>
            </a:extLst>
          </p:cNvPr>
          <p:cNvSpPr/>
          <p:nvPr/>
        </p:nvSpPr>
        <p:spPr>
          <a:xfrm>
            <a:off x="6476925" y="1724984"/>
            <a:ext cx="2465100" cy="167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52250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9">
          <a:extLst>
            <a:ext uri="{FF2B5EF4-FFF2-40B4-BE49-F238E27FC236}">
              <a16:creationId xmlns:a16="http://schemas.microsoft.com/office/drawing/2014/main" id="{FC7657C2-C760-2635-1BD5-02E9F84B1ADC}"/>
            </a:ext>
          </a:extLst>
        </p:cNvPr>
        <p:cNvGrpSpPr/>
        <p:nvPr/>
      </p:nvGrpSpPr>
      <p:grpSpPr>
        <a:xfrm>
          <a:off x="0" y="0"/>
          <a:ext cx="0" cy="0"/>
          <a:chOff x="0" y="0"/>
          <a:chExt cx="0" cy="0"/>
        </a:xfrm>
      </p:grpSpPr>
      <p:pic>
        <p:nvPicPr>
          <p:cNvPr id="200" name="Google Shape;200;p27">
            <a:extLst>
              <a:ext uri="{FF2B5EF4-FFF2-40B4-BE49-F238E27FC236}">
                <a16:creationId xmlns:a16="http://schemas.microsoft.com/office/drawing/2014/main" id="{88D4F8F6-F808-008A-6C13-01D88906A99C}"/>
              </a:ext>
            </a:extLst>
          </p:cNvPr>
          <p:cNvPicPr preferRelativeResize="0"/>
          <p:nvPr/>
        </p:nvPicPr>
        <p:blipFill rotWithShape="1">
          <a:blip r:embed="rId3">
            <a:alphaModFix/>
          </a:blip>
          <a:srcRect b="52694"/>
          <a:stretch/>
        </p:blipFill>
        <p:spPr>
          <a:xfrm>
            <a:off x="152400" y="1116050"/>
            <a:ext cx="8839200" cy="902775"/>
          </a:xfrm>
          <a:prstGeom prst="rect">
            <a:avLst/>
          </a:prstGeom>
          <a:noFill/>
          <a:ln>
            <a:noFill/>
          </a:ln>
        </p:spPr>
      </p:pic>
      <p:sp>
        <p:nvSpPr>
          <p:cNvPr id="201" name="Google Shape;201;p27">
            <a:extLst>
              <a:ext uri="{FF2B5EF4-FFF2-40B4-BE49-F238E27FC236}">
                <a16:creationId xmlns:a16="http://schemas.microsoft.com/office/drawing/2014/main" id="{7AB51C28-B523-F954-DDF5-DB882038AE64}"/>
              </a:ext>
            </a:extLst>
          </p:cNvPr>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Investigation: </a:t>
            </a:r>
            <a:endParaRPr/>
          </a:p>
          <a:p>
            <a:pPr marL="0" lvl="0" indent="0" algn="ctr" rtl="0">
              <a:spcBef>
                <a:spcPts val="0"/>
              </a:spcBef>
              <a:spcAft>
                <a:spcPts val="0"/>
              </a:spcAft>
              <a:buNone/>
            </a:pPr>
            <a:r>
              <a:rPr lang="en"/>
              <a:t>Composition change</a:t>
            </a:r>
            <a:endParaRPr/>
          </a:p>
        </p:txBody>
      </p:sp>
      <p:sp>
        <p:nvSpPr>
          <p:cNvPr id="202" name="Google Shape;202;p27">
            <a:extLst>
              <a:ext uri="{FF2B5EF4-FFF2-40B4-BE49-F238E27FC236}">
                <a16:creationId xmlns:a16="http://schemas.microsoft.com/office/drawing/2014/main" id="{DF356106-18EE-3A26-D37A-02512E2B31A3}"/>
              </a:ext>
            </a:extLst>
          </p:cNvPr>
          <p:cNvSpPr txBox="1">
            <a:spLocks noGrp="1"/>
          </p:cNvSpPr>
          <p:nvPr>
            <p:ph type="body" idx="1"/>
          </p:nvPr>
        </p:nvSpPr>
        <p:spPr>
          <a:xfrm>
            <a:off x="311700" y="715275"/>
            <a:ext cx="8520600" cy="4935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Adding a probe pass as a controlled experiment: linalg-generalize-named-ops</a:t>
            </a:r>
            <a:endParaRPr/>
          </a:p>
        </p:txBody>
      </p:sp>
      <p:sp>
        <p:nvSpPr>
          <p:cNvPr id="203" name="Google Shape;203;p27">
            <a:extLst>
              <a:ext uri="{FF2B5EF4-FFF2-40B4-BE49-F238E27FC236}">
                <a16:creationId xmlns:a16="http://schemas.microsoft.com/office/drawing/2014/main" id="{4248B789-083D-A132-C1B5-1C06870F0775}"/>
              </a:ext>
            </a:extLst>
          </p:cNvPr>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204" name="Google Shape;204;p27">
            <a:extLst>
              <a:ext uri="{FF2B5EF4-FFF2-40B4-BE49-F238E27FC236}">
                <a16:creationId xmlns:a16="http://schemas.microsoft.com/office/drawing/2014/main" id="{A38BF6CB-D20B-93A8-169F-86C65B4CB300}"/>
              </a:ext>
            </a:extLst>
          </p:cNvPr>
          <p:cNvSpPr txBox="1"/>
          <p:nvPr/>
        </p:nvSpPr>
        <p:spPr>
          <a:xfrm>
            <a:off x="102825" y="2314575"/>
            <a:ext cx="8839200" cy="29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Times New Roman"/>
                <a:ea typeface="Times New Roman"/>
                <a:cs typeface="Times New Roman"/>
                <a:sym typeface="Times New Roman"/>
              </a:rPr>
              <a:t>Pattern 3</a:t>
            </a:r>
            <a:r>
              <a:rPr lang="en" sz="1800" b="1">
                <a:solidFill>
                  <a:schemeClr val="dk2"/>
                </a:solidFill>
                <a:latin typeface="Times New Roman"/>
                <a:ea typeface="Times New Roman"/>
                <a:cs typeface="Times New Roman"/>
                <a:sym typeface="Times New Roman"/>
              </a:rPr>
              <a:t>: Routing similar, partitioning similar, composition changes</a:t>
            </a:r>
            <a:endParaRPr sz="1800" b="1">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Strategies, partitioning are boardly the same</a:t>
            </a:r>
            <a:endParaRPr sz="180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55% latency overhead</a:t>
            </a: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800">
                <a:solidFill>
                  <a:schemeClr val="dk2"/>
                </a:solidFill>
                <a:latin typeface="Times New Roman"/>
                <a:ea typeface="Times New Roman"/>
                <a:cs typeface="Times New Roman"/>
                <a:sym typeface="Times New Roman"/>
              </a:rPr>
              <a:t>IR level investigation</a:t>
            </a:r>
            <a:endParaRPr sz="180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Dispatch formation effect is amplified by 12 transformer blocks.</a:t>
            </a:r>
            <a:endParaRPr sz="1800">
              <a:solidFill>
                <a:schemeClr val="dk2"/>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Late: monolithic softmax path v.s. Early: reduction path with pack fused in</a:t>
            </a:r>
            <a:endParaRPr sz="1800">
              <a:solidFill>
                <a:schemeClr val="dk2"/>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This changes the memory access pattern, consistent with ~10x fewer L1D TLB misses</a:t>
            </a:r>
            <a:endParaRPr sz="1800">
              <a:solidFill>
                <a:schemeClr val="dk2"/>
              </a:solidFill>
              <a:latin typeface="Times New Roman"/>
              <a:ea typeface="Times New Roman"/>
              <a:cs typeface="Times New Roman"/>
              <a:sym typeface="Times New Roman"/>
            </a:endParaRPr>
          </a:p>
        </p:txBody>
      </p:sp>
      <p:pic>
        <p:nvPicPr>
          <p:cNvPr id="205" name="Google Shape;205;p27">
            <a:extLst>
              <a:ext uri="{FF2B5EF4-FFF2-40B4-BE49-F238E27FC236}">
                <a16:creationId xmlns:a16="http://schemas.microsoft.com/office/drawing/2014/main" id="{C3DAACA5-46B0-3553-3F06-51569FB583C2}"/>
              </a:ext>
            </a:extLst>
          </p:cNvPr>
          <p:cNvPicPr preferRelativeResize="0"/>
          <p:nvPr/>
        </p:nvPicPr>
        <p:blipFill rotWithShape="1">
          <a:blip r:embed="rId3">
            <a:alphaModFix/>
          </a:blip>
          <a:srcRect t="73445" b="696"/>
          <a:stretch/>
        </p:blipFill>
        <p:spPr>
          <a:xfrm>
            <a:off x="152400" y="1600919"/>
            <a:ext cx="8839200" cy="493500"/>
          </a:xfrm>
          <a:prstGeom prst="rect">
            <a:avLst/>
          </a:prstGeom>
          <a:noFill/>
          <a:ln>
            <a:noFill/>
          </a:ln>
        </p:spPr>
      </p:pic>
      <p:sp>
        <p:nvSpPr>
          <p:cNvPr id="206" name="Google Shape;206;p27">
            <a:extLst>
              <a:ext uri="{FF2B5EF4-FFF2-40B4-BE49-F238E27FC236}">
                <a16:creationId xmlns:a16="http://schemas.microsoft.com/office/drawing/2014/main" id="{1622184B-31E9-2F05-3C14-AEE8017C345F}"/>
              </a:ext>
            </a:extLst>
          </p:cNvPr>
          <p:cNvSpPr/>
          <p:nvPr/>
        </p:nvSpPr>
        <p:spPr>
          <a:xfrm>
            <a:off x="2005976" y="1738350"/>
            <a:ext cx="19545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27">
            <a:extLst>
              <a:ext uri="{FF2B5EF4-FFF2-40B4-BE49-F238E27FC236}">
                <a16:creationId xmlns:a16="http://schemas.microsoft.com/office/drawing/2014/main" id="{10C8F33D-DA3F-3476-9749-3EADFFA48877}"/>
              </a:ext>
            </a:extLst>
          </p:cNvPr>
          <p:cNvSpPr/>
          <p:nvPr/>
        </p:nvSpPr>
        <p:spPr>
          <a:xfrm>
            <a:off x="5040625" y="1742375"/>
            <a:ext cx="1155300" cy="295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7">
            <a:extLst>
              <a:ext uri="{FF2B5EF4-FFF2-40B4-BE49-F238E27FC236}">
                <a16:creationId xmlns:a16="http://schemas.microsoft.com/office/drawing/2014/main" id="{A314BD31-4CDA-D2AD-FBCB-FA59DBE41976}"/>
              </a:ext>
            </a:extLst>
          </p:cNvPr>
          <p:cNvSpPr/>
          <p:nvPr/>
        </p:nvSpPr>
        <p:spPr>
          <a:xfrm>
            <a:off x="6476925" y="1724984"/>
            <a:ext cx="2465100" cy="167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58632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59B5-A5CC-12A7-B3CC-01A7502A6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5FE69-D202-0003-CC16-A6EA98F6E6E4}"/>
              </a:ext>
            </a:extLst>
          </p:cNvPr>
          <p:cNvSpPr>
            <a:spLocks noGrp="1"/>
          </p:cNvSpPr>
          <p:nvPr>
            <p:ph type="title"/>
          </p:nvPr>
        </p:nvSpPr>
        <p:spPr/>
        <p:txBody>
          <a:bodyPr/>
          <a:lstStyle/>
          <a:p>
            <a:pPr>
              <a:buNone/>
            </a:pPr>
            <a:r>
              <a:rPr lang="en-US" dirty="0"/>
              <a:t>Why separating Stage I and Stage II?</a:t>
            </a:r>
          </a:p>
        </p:txBody>
      </p:sp>
      <p:sp>
        <p:nvSpPr>
          <p:cNvPr id="4" name="Slide Number Placeholder 3">
            <a:extLst>
              <a:ext uri="{FF2B5EF4-FFF2-40B4-BE49-F238E27FC236}">
                <a16:creationId xmlns:a16="http://schemas.microsoft.com/office/drawing/2014/main" id="{D0A333FF-FAD2-2133-0770-49EC8FE2D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Text Placeholder 2">
            <a:extLst>
              <a:ext uri="{FF2B5EF4-FFF2-40B4-BE49-F238E27FC236}">
                <a16:creationId xmlns:a16="http://schemas.microsoft.com/office/drawing/2014/main" id="{9DE0A7C5-5D3C-BAE1-F56B-CA3E1AEAFB5F}"/>
              </a:ext>
            </a:extLst>
          </p:cNvPr>
          <p:cNvSpPr txBox="1">
            <a:spLocks/>
          </p:cNvSpPr>
          <p:nvPr/>
        </p:nvSpPr>
        <p:spPr>
          <a:xfrm>
            <a:off x="1463675" y="809575"/>
            <a:ext cx="6216650" cy="1419275"/>
          </a:xfrm>
          <a:prstGeom prst="rect">
            <a:avLst/>
          </a:prstGeom>
          <a:noFill/>
          <a:ln>
            <a:solidFill>
              <a:schemeClr val="tx2">
                <a:lumMod val="50000"/>
              </a:schemeClr>
            </a:solidFill>
            <a:prstDash val="dash"/>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80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2pPr>
            <a:lvl3pPr marL="1371600" marR="0" lvl="2" indent="-304800" algn="l" rtl="0">
              <a:lnSpc>
                <a:spcPct val="90000"/>
              </a:lnSpc>
              <a:spcBef>
                <a:spcPts val="400"/>
              </a:spcBef>
              <a:spcAft>
                <a:spcPts val="0"/>
              </a:spcAft>
              <a:buClr>
                <a:schemeClr val="dk1"/>
              </a:buClr>
              <a:buSzPts val="1200"/>
              <a:buFont typeface="Times New Roman"/>
              <a:buChar char="•"/>
              <a:defRPr sz="12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pPr marL="127000" indent="0">
              <a:buFont typeface="Times New Roman"/>
              <a:buNone/>
            </a:pPr>
            <a:r>
              <a:rPr lang="en-US" b="1" dirty="0"/>
              <a:t>What Stage II observes?</a:t>
            </a:r>
          </a:p>
          <a:p>
            <a:r>
              <a:rPr lang="en-US" dirty="0"/>
              <a:t>Input: preprocessing-stage IR</a:t>
            </a:r>
          </a:p>
          <a:p>
            <a:r>
              <a:rPr lang="en-US" dirty="0"/>
              <a:t>Observes: Sees whole-program IR</a:t>
            </a:r>
          </a:p>
          <a:p>
            <a:r>
              <a:rPr lang="en-US" dirty="0"/>
              <a:t>Constraints: Does not directly observe backend effects</a:t>
            </a:r>
          </a:p>
        </p:txBody>
      </p:sp>
      <p:sp>
        <p:nvSpPr>
          <p:cNvPr id="6" name="Text Placeholder 2">
            <a:extLst>
              <a:ext uri="{FF2B5EF4-FFF2-40B4-BE49-F238E27FC236}">
                <a16:creationId xmlns:a16="http://schemas.microsoft.com/office/drawing/2014/main" id="{5B9A18B8-5E52-62BD-98C3-4968CFE00FFA}"/>
              </a:ext>
            </a:extLst>
          </p:cNvPr>
          <p:cNvSpPr txBox="1">
            <a:spLocks/>
          </p:cNvSpPr>
          <p:nvPr/>
        </p:nvSpPr>
        <p:spPr>
          <a:xfrm>
            <a:off x="1463675" y="2414200"/>
            <a:ext cx="6216650" cy="2551500"/>
          </a:xfrm>
          <a:prstGeom prst="rect">
            <a:avLst/>
          </a:prstGeom>
          <a:noFill/>
          <a:ln>
            <a:solidFill>
              <a:schemeClr val="tx2">
                <a:lumMod val="50000"/>
              </a:schemeClr>
            </a:solidFill>
            <a:prstDash val="dash"/>
          </a:ln>
        </p:spPr>
        <p:txBody>
          <a:bodyPr spcFirstLastPara="1" wrap="square" lIns="68575" tIns="34275" rIns="68575" bIns="34275" anchor="t" anchorCtr="0">
            <a:normAutofit fontScale="92500" lnSpcReduction="10000"/>
          </a:bodyPr>
          <a:lstStyle>
            <a:defPPr marR="0" lvl="0" algn="l" rtl="0">
              <a:lnSpc>
                <a:spcPct val="100000"/>
              </a:lnSpc>
              <a:spcBef>
                <a:spcPts val="0"/>
              </a:spcBef>
              <a:spcAft>
                <a:spcPts val="0"/>
              </a:spcAft>
            </a:defPPr>
            <a:lvl1pPr marL="457200" marR="0" lvl="0" indent="-330200" algn="l" rtl="0">
              <a:lnSpc>
                <a:spcPct val="90000"/>
              </a:lnSpc>
              <a:spcBef>
                <a:spcPts val="80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2pPr>
            <a:lvl3pPr marL="1371600" marR="0" lvl="2" indent="-304800" algn="l" rtl="0">
              <a:lnSpc>
                <a:spcPct val="90000"/>
              </a:lnSpc>
              <a:spcBef>
                <a:spcPts val="400"/>
              </a:spcBef>
              <a:spcAft>
                <a:spcPts val="0"/>
              </a:spcAft>
              <a:buClr>
                <a:schemeClr val="dk1"/>
              </a:buClr>
              <a:buSzPts val="1200"/>
              <a:buFont typeface="Times New Roman"/>
              <a:buChar char="•"/>
              <a:defRPr sz="12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pPr marL="127000" indent="0">
              <a:buFont typeface="Times New Roman"/>
              <a:buNone/>
            </a:pPr>
            <a:r>
              <a:rPr lang="en-US" b="1" dirty="0"/>
              <a:t>Why joint action space is problematic?</a:t>
            </a:r>
          </a:p>
          <a:p>
            <a:r>
              <a:rPr lang="en-US" dirty="0"/>
              <a:t>Joint space := {preprocessing passes + knobs}</a:t>
            </a:r>
          </a:p>
          <a:p>
            <a:r>
              <a:rPr lang="en-US" dirty="0"/>
              <a:t>pass actions act on current IR</a:t>
            </a:r>
          </a:p>
          <a:p>
            <a:r>
              <a:rPr lang="en-US" dirty="0"/>
              <a:t>knob effects appear only after later </a:t>
            </a:r>
            <a:r>
              <a:rPr lang="en-US" dirty="0" err="1"/>
              <a:t>codegen</a:t>
            </a:r>
            <a:r>
              <a:rPr lang="en-US" dirty="0"/>
              <a:t>.</a:t>
            </a:r>
          </a:p>
          <a:p>
            <a:r>
              <a:rPr lang="en-US" dirty="0"/>
              <a:t>Problematic credit assignment:</a:t>
            </a:r>
          </a:p>
          <a:p>
            <a:pPr lvl="1"/>
            <a:r>
              <a:rPr lang="en-US" dirty="0"/>
              <a:t>Example: anchor check section ViT-224</a:t>
            </a:r>
          </a:p>
          <a:p>
            <a:pPr marL="127000" indent="0">
              <a:buNone/>
            </a:pPr>
            <a:endParaRPr lang="en-US" b="1" dirty="0"/>
          </a:p>
          <a:p>
            <a:pPr marL="127000" indent="0">
              <a:buNone/>
            </a:pPr>
            <a:r>
              <a:rPr lang="en-US" b="1" dirty="0"/>
              <a:t>The policy would be asked to choose backend knobs whose effects are not yet visible in the current IR.</a:t>
            </a:r>
          </a:p>
          <a:p>
            <a:endParaRPr lang="en-US" dirty="0"/>
          </a:p>
        </p:txBody>
      </p:sp>
    </p:spTree>
    <p:extLst>
      <p:ext uri="{BB962C8B-B14F-4D97-AF65-F5344CB8AC3E}">
        <p14:creationId xmlns:p14="http://schemas.microsoft.com/office/powerpoint/2010/main" val="105212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59FC-39F7-4CF6-C853-24ECB01BA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0CF48-497E-9CD8-59CD-D4165FA53913}"/>
              </a:ext>
            </a:extLst>
          </p:cNvPr>
          <p:cNvSpPr>
            <a:spLocks noGrp="1"/>
          </p:cNvSpPr>
          <p:nvPr>
            <p:ph type="title"/>
          </p:nvPr>
        </p:nvSpPr>
        <p:spPr>
          <a:xfrm>
            <a:off x="736600" y="51525"/>
            <a:ext cx="6717050" cy="572700"/>
          </a:xfrm>
        </p:spPr>
        <p:txBody>
          <a:bodyPr/>
          <a:lstStyle/>
          <a:p>
            <a:pPr>
              <a:buNone/>
            </a:pPr>
            <a:r>
              <a:rPr lang="en-US" dirty="0"/>
              <a:t>Does Stage I risk pruning a later-good knob anchor?</a:t>
            </a:r>
          </a:p>
        </p:txBody>
      </p:sp>
      <p:sp>
        <p:nvSpPr>
          <p:cNvPr id="3" name="Text Placeholder 2">
            <a:extLst>
              <a:ext uri="{FF2B5EF4-FFF2-40B4-BE49-F238E27FC236}">
                <a16:creationId xmlns:a16="http://schemas.microsoft.com/office/drawing/2014/main" id="{2B8ABA0E-D17D-124A-995F-B2BF9824B2EF}"/>
              </a:ext>
            </a:extLst>
          </p:cNvPr>
          <p:cNvSpPr>
            <a:spLocks noGrp="1"/>
          </p:cNvSpPr>
          <p:nvPr>
            <p:ph type="body" idx="1"/>
          </p:nvPr>
        </p:nvSpPr>
        <p:spPr>
          <a:xfrm>
            <a:off x="311700" y="838200"/>
            <a:ext cx="8520600" cy="4089399"/>
          </a:xfrm>
        </p:spPr>
        <p:txBody>
          <a:bodyPr>
            <a:normAutofit/>
          </a:bodyPr>
          <a:lstStyle/>
          <a:p>
            <a:r>
              <a:rPr lang="en-US" sz="1800" dirty="0"/>
              <a:t>Yes, in principle</a:t>
            </a:r>
          </a:p>
          <a:p>
            <a:r>
              <a:rPr lang="en-US" sz="1800" dirty="0"/>
              <a:t>A knob configuration ranked weak on the baseline IR may become stronger after upstream pass reordering.</a:t>
            </a:r>
          </a:p>
          <a:p>
            <a:r>
              <a:rPr lang="en-US" sz="1800" dirty="0"/>
              <a:t>BO3’s position</a:t>
            </a:r>
          </a:p>
          <a:p>
            <a:pPr lvl="1"/>
            <a:r>
              <a:rPr lang="en-US" sz="1600" dirty="0"/>
              <a:t>Stage I is pragmatic rather than exact.</a:t>
            </a:r>
          </a:p>
          <a:p>
            <a:pPr lvl="1"/>
            <a:r>
              <a:rPr lang="en-US" sz="1600" dirty="0"/>
              <a:t>knob space is small (24), I therefore kept top-3 instead of top-1, for diversity.</a:t>
            </a:r>
          </a:p>
          <a:p>
            <a:r>
              <a:rPr lang="en-US" sz="1800" dirty="0"/>
              <a:t>Empirical support</a:t>
            </a:r>
          </a:p>
          <a:p>
            <a:pPr lvl="1"/>
            <a:r>
              <a:rPr lang="en-US" sz="1600" dirty="0"/>
              <a:t>anchor-ranking stability on ViT-224 and ResNet-50</a:t>
            </a:r>
          </a:p>
          <a:p>
            <a:pPr lvl="1"/>
            <a:r>
              <a:rPr lang="en-US" sz="1600" dirty="0"/>
              <a:t>poorly ranked anchors are not promoted to top anchors after Stage II search</a:t>
            </a:r>
          </a:p>
          <a:p>
            <a:r>
              <a:rPr lang="en-US" sz="1800" dirty="0"/>
              <a:t>Conclusion</a:t>
            </a:r>
          </a:p>
          <a:p>
            <a:pPr lvl="1"/>
            <a:r>
              <a:rPr lang="en-US" sz="1600" dirty="0"/>
              <a:t>Stage I may not be lossless, but it preserves useful performance envelopes in practice.</a:t>
            </a:r>
          </a:p>
          <a:p>
            <a:pPr lvl="1"/>
            <a:r>
              <a:rPr lang="en-US" sz="1600" dirty="0"/>
              <a:t>Joint optimization design is future work.</a:t>
            </a:r>
          </a:p>
        </p:txBody>
      </p:sp>
      <p:sp>
        <p:nvSpPr>
          <p:cNvPr id="4" name="Slide Number Placeholder 3">
            <a:extLst>
              <a:ext uri="{FF2B5EF4-FFF2-40B4-BE49-F238E27FC236}">
                <a16:creationId xmlns:a16="http://schemas.microsoft.com/office/drawing/2014/main" id="{841469EA-CA4B-6CAF-6913-131BF6D074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53176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3DEE-1C32-ACB8-87E0-BB0A68D0B61A}"/>
              </a:ext>
            </a:extLst>
          </p:cNvPr>
          <p:cNvSpPr>
            <a:spLocks noGrp="1"/>
          </p:cNvSpPr>
          <p:nvPr>
            <p:ph type="title"/>
          </p:nvPr>
        </p:nvSpPr>
        <p:spPr/>
        <p:txBody>
          <a:bodyPr/>
          <a:lstStyle/>
          <a:p>
            <a:pPr>
              <a:buNone/>
            </a:pPr>
            <a:r>
              <a:rPr lang="en-US" dirty="0"/>
              <a:t>How is action space chosen?</a:t>
            </a:r>
          </a:p>
        </p:txBody>
      </p:sp>
      <p:sp>
        <p:nvSpPr>
          <p:cNvPr id="3" name="Text Placeholder 2">
            <a:extLst>
              <a:ext uri="{FF2B5EF4-FFF2-40B4-BE49-F238E27FC236}">
                <a16:creationId xmlns:a16="http://schemas.microsoft.com/office/drawing/2014/main" id="{8EBCE7EF-FF83-AD1E-FDE9-2359A6BF0AB8}"/>
              </a:ext>
            </a:extLst>
          </p:cNvPr>
          <p:cNvSpPr>
            <a:spLocks noGrp="1"/>
          </p:cNvSpPr>
          <p:nvPr>
            <p:ph type="body" idx="1"/>
          </p:nvPr>
        </p:nvSpPr>
        <p:spPr>
          <a:xfrm>
            <a:off x="311700" y="901700"/>
            <a:ext cx="8520600" cy="3667175"/>
          </a:xfrm>
        </p:spPr>
        <p:txBody>
          <a:bodyPr/>
          <a:lstStyle/>
          <a:p>
            <a:r>
              <a:rPr lang="en-US" dirty="0"/>
              <a:t>IREE preprocessing stage exposes limited number of preprocessing-passes.</a:t>
            </a:r>
          </a:p>
          <a:p>
            <a:r>
              <a:rPr lang="en-US" dirty="0"/>
              <a:t>Excluded: transform-interpreter, PDL pattern application, and </a:t>
            </a:r>
            <a:r>
              <a:rPr lang="en-US" dirty="0" err="1"/>
              <a:t>attr</a:t>
            </a:r>
            <a:r>
              <a:rPr lang="en-US" dirty="0"/>
              <a:t>-based pipelines.</a:t>
            </a:r>
          </a:p>
          <a:p>
            <a:r>
              <a:rPr lang="en-US" dirty="0"/>
              <a:t>These are user-facing transformation interfaces, not fixed atomic compiler passes. Their behavior depends on external scripts and attributes.</a:t>
            </a:r>
          </a:p>
          <a:p>
            <a:r>
              <a:rPr lang="en-US" dirty="0"/>
              <a:t>BO3 studies ordering over a fixed pass vocabulary, not search over external transformation programs.</a:t>
            </a:r>
          </a:p>
          <a:p>
            <a:r>
              <a:rPr lang="en-US" dirty="0"/>
              <a:t>The remaining action space is therefore the set of concrete preprocessing passes that can be meaningfully reordered.</a:t>
            </a:r>
          </a:p>
          <a:p>
            <a:r>
              <a:rPr lang="en-US" dirty="0"/>
              <a:t>Source: </a:t>
            </a:r>
            <a:r>
              <a:rPr lang="en-US" dirty="0">
                <a:hlinkClick r:id="rId2"/>
              </a:rPr>
              <a:t>IREE preprocessing passes</a:t>
            </a:r>
            <a:endParaRPr lang="en-US" dirty="0"/>
          </a:p>
        </p:txBody>
      </p:sp>
      <p:sp>
        <p:nvSpPr>
          <p:cNvPr id="4" name="Slide Number Placeholder 3">
            <a:extLst>
              <a:ext uri="{FF2B5EF4-FFF2-40B4-BE49-F238E27FC236}">
                <a16:creationId xmlns:a16="http://schemas.microsoft.com/office/drawing/2014/main" id="{91A7A907-A38D-BA6E-B0EA-EB67C6C8D0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161762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1DD3-7A73-0595-49D4-F05B59210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3B109-C085-A74F-B943-615DD1CED883}"/>
              </a:ext>
            </a:extLst>
          </p:cNvPr>
          <p:cNvSpPr>
            <a:spLocks noGrp="1"/>
          </p:cNvSpPr>
          <p:nvPr>
            <p:ph type="title"/>
          </p:nvPr>
        </p:nvSpPr>
        <p:spPr/>
        <p:txBody>
          <a:bodyPr/>
          <a:lstStyle/>
          <a:p>
            <a:pPr>
              <a:buNone/>
            </a:pPr>
            <a:r>
              <a:rPr lang="en-US" dirty="0"/>
              <a:t>Why </a:t>
            </a:r>
            <a:r>
              <a:rPr lang="en-US" dirty="0" err="1"/>
              <a:t>GraphSAGE</a:t>
            </a:r>
            <a:r>
              <a:rPr lang="en-US" dirty="0"/>
              <a:t>?</a:t>
            </a:r>
          </a:p>
        </p:txBody>
      </p:sp>
      <p:sp>
        <p:nvSpPr>
          <p:cNvPr id="3" name="Text Placeholder 2">
            <a:extLst>
              <a:ext uri="{FF2B5EF4-FFF2-40B4-BE49-F238E27FC236}">
                <a16:creationId xmlns:a16="http://schemas.microsoft.com/office/drawing/2014/main" id="{53983325-C0FF-7BAD-86A4-3FC6EF01C035}"/>
              </a:ext>
            </a:extLst>
          </p:cNvPr>
          <p:cNvSpPr>
            <a:spLocks noGrp="1"/>
          </p:cNvSpPr>
          <p:nvPr>
            <p:ph type="body" idx="1"/>
          </p:nvPr>
        </p:nvSpPr>
        <p:spPr/>
        <p:txBody>
          <a:bodyPr>
            <a:normAutofit/>
          </a:bodyPr>
          <a:lstStyle/>
          <a:p>
            <a:r>
              <a:rPr lang="en-US" dirty="0"/>
              <a:t>Why </a:t>
            </a:r>
            <a:r>
              <a:rPr lang="en-US" dirty="0" err="1"/>
              <a:t>GraphSAGE</a:t>
            </a:r>
            <a:r>
              <a:rPr lang="en-US" dirty="0"/>
              <a:t> for RL observation?</a:t>
            </a:r>
          </a:p>
          <a:p>
            <a:pPr lvl="1"/>
            <a:r>
              <a:rPr lang="en-US" dirty="0"/>
              <a:t>The IR is already a graph, so producer–consumer structure is preserved.</a:t>
            </a:r>
          </a:p>
          <a:p>
            <a:pPr lvl="1"/>
            <a:r>
              <a:rPr lang="en-US" dirty="0"/>
              <a:t>It is inductive and scalable, so it can handle unseen graphs after each compiler pass.</a:t>
            </a:r>
          </a:p>
          <a:p>
            <a:pPr lvl="1"/>
            <a:r>
              <a:rPr lang="en-US" dirty="0"/>
              <a:t>Two layers capture 2-hop neighborhood information relevant to dispatch boundaries.</a:t>
            </a:r>
          </a:p>
          <a:p>
            <a:r>
              <a:rPr lang="en-US" dirty="0"/>
              <a:t>Encoder workflow</a:t>
            </a:r>
          </a:p>
          <a:p>
            <a:pPr lvl="1"/>
            <a:r>
              <a:rPr lang="en-US" dirty="0"/>
              <a:t>Input graph (V, E), V: Nx27; E: 2xmax edges</a:t>
            </a:r>
          </a:p>
          <a:p>
            <a:pPr lvl="1"/>
            <a:r>
              <a:rPr lang="en-US" dirty="0"/>
              <a:t>Layer 1: mean-aggregate 1-hop neighbors: H1: Nx64</a:t>
            </a:r>
          </a:p>
          <a:p>
            <a:pPr lvl="1"/>
            <a:r>
              <a:rPr lang="en-US" dirty="0"/>
              <a:t>Layer 2: aggregate again to reach 2-hop structure H2: Nx64</a:t>
            </a:r>
          </a:p>
          <a:p>
            <a:pPr lvl="1"/>
            <a:r>
              <a:rPr lang="en-US" dirty="0"/>
              <a:t>Mean pool: compress node embeddings into graph embeddings </a:t>
            </a:r>
            <a:r>
              <a:rPr lang="en-US" dirty="0" err="1"/>
              <a:t>h_g</a:t>
            </a:r>
            <a:r>
              <a:rPr lang="en-US" dirty="0"/>
              <a:t>: 1x64</a:t>
            </a:r>
          </a:p>
          <a:p>
            <a:pPr lvl="1"/>
            <a:r>
              <a:rPr lang="en-US" dirty="0"/>
              <a:t>Concatenate: [</a:t>
            </a:r>
            <a:r>
              <a:rPr lang="en-US" dirty="0" err="1"/>
              <a:t>h_g</a:t>
            </a:r>
            <a:r>
              <a:rPr lang="en-US" dirty="0"/>
              <a:t>; </a:t>
            </a:r>
            <a:r>
              <a:rPr lang="en-US" dirty="0" err="1"/>
              <a:t>g_t</a:t>
            </a:r>
            <a:r>
              <a:rPr lang="en-US" dirty="0"/>
              <a:t>; </a:t>
            </a:r>
            <a:r>
              <a:rPr lang="en-US" dirty="0" err="1"/>
              <a:t>c_t</a:t>
            </a:r>
            <a:r>
              <a:rPr lang="en-US" dirty="0"/>
              <a:t>]: 1x87</a:t>
            </a:r>
          </a:p>
        </p:txBody>
      </p:sp>
      <p:sp>
        <p:nvSpPr>
          <p:cNvPr id="4" name="Slide Number Placeholder 3">
            <a:extLst>
              <a:ext uri="{FF2B5EF4-FFF2-40B4-BE49-F238E27FC236}">
                <a16:creationId xmlns:a16="http://schemas.microsoft.com/office/drawing/2014/main" id="{E6FBF0B1-34CD-EF09-B1D1-986989A340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724247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610C05B2-FF13-9284-F94E-C46222E495E5}"/>
            </a:ext>
          </a:extLst>
        </p:cNvPr>
        <p:cNvGrpSpPr/>
        <p:nvPr/>
      </p:nvGrpSpPr>
      <p:grpSpPr>
        <a:xfrm>
          <a:off x="0" y="0"/>
          <a:ext cx="0" cy="0"/>
          <a:chOff x="0" y="0"/>
          <a:chExt cx="0" cy="0"/>
        </a:xfrm>
      </p:grpSpPr>
      <p:sp>
        <p:nvSpPr>
          <p:cNvPr id="282" name="Google Shape;282;p37">
            <a:extLst>
              <a:ext uri="{FF2B5EF4-FFF2-40B4-BE49-F238E27FC236}">
                <a16:creationId xmlns:a16="http://schemas.microsoft.com/office/drawing/2014/main" id="{D53F36E1-3084-DAC2-935A-68A0952A5E13}"/>
              </a:ext>
            </a:extLst>
          </p:cNvPr>
          <p:cNvSpPr txBox="1">
            <a:spLocks noGrp="1"/>
          </p:cNvSpPr>
          <p:nvPr>
            <p:ph type="title"/>
          </p:nvPr>
        </p:nvSpPr>
        <p:spPr>
          <a:xfrm>
            <a:off x="1002535" y="51525"/>
            <a:ext cx="6808424" cy="572700"/>
          </a:xfrm>
          <a:prstGeom prst="rect">
            <a:avLst/>
          </a:prstGeom>
        </p:spPr>
        <p:txBody>
          <a:bodyPr spcFirstLastPara="1" wrap="square" lIns="91425" tIns="91425" rIns="91425" bIns="91425" anchor="ctr" anchorCtr="0">
            <a:noAutofit/>
          </a:bodyPr>
          <a:lstStyle/>
          <a:p>
            <a:pPr lvl="0">
              <a:buNone/>
            </a:pPr>
            <a:r>
              <a:rPr lang="en" dirty="0"/>
              <a:t>Why </a:t>
            </a:r>
            <a:r>
              <a:rPr lang="en" dirty="0" err="1"/>
              <a:t>MaskablePPO</a:t>
            </a:r>
            <a:r>
              <a:rPr lang="en" dirty="0"/>
              <a:t>?</a:t>
            </a:r>
            <a:endParaRPr dirty="0"/>
          </a:p>
        </p:txBody>
      </p:sp>
      <p:sp>
        <p:nvSpPr>
          <p:cNvPr id="283" name="Google Shape;283;p37">
            <a:extLst>
              <a:ext uri="{FF2B5EF4-FFF2-40B4-BE49-F238E27FC236}">
                <a16:creationId xmlns:a16="http://schemas.microsoft.com/office/drawing/2014/main" id="{D466E55F-EAD1-CA0C-8599-B78F59FFE6F5}"/>
              </a:ext>
            </a:extLst>
          </p:cNvPr>
          <p:cNvSpPr txBox="1">
            <a:spLocks noGrp="1"/>
          </p:cNvSpPr>
          <p:nvPr>
            <p:ph type="body" idx="1"/>
          </p:nvPr>
        </p:nvSpPr>
        <p:spPr>
          <a:xfrm>
            <a:off x="311700" y="873125"/>
            <a:ext cx="8520600" cy="3695700"/>
          </a:xfrm>
          <a:prstGeom prst="rect">
            <a:avLst/>
          </a:prstGeom>
        </p:spPr>
        <p:txBody>
          <a:bodyPr spcFirstLastPara="1" wrap="square" lIns="68575" tIns="34275" rIns="68575" bIns="34275" anchor="t" anchorCtr="0">
            <a:normAutofit/>
          </a:bodyPr>
          <a:lstStyle/>
          <a:p>
            <a:r>
              <a:rPr lang="en" sz="1600" b="1" dirty="0"/>
              <a:t>Requirement</a:t>
            </a:r>
            <a:r>
              <a:rPr lang="en" sz="1600" dirty="0"/>
              <a:t>: </a:t>
            </a:r>
            <a:r>
              <a:rPr lang="en" dirty="0"/>
              <a:t>Latency as reward is sparse and high-variance, action legality evolves with state, deal with long-horizon credit assignment.</a:t>
            </a:r>
            <a:endParaRPr sz="1600" dirty="0"/>
          </a:p>
          <a:p>
            <a:pPr marL="0" lvl="0" indent="0" algn="l" rtl="0">
              <a:spcBef>
                <a:spcPts val="800"/>
              </a:spcBef>
              <a:spcAft>
                <a:spcPts val="0"/>
              </a:spcAft>
              <a:buNone/>
            </a:pPr>
            <a:endParaRPr sz="1600" dirty="0"/>
          </a:p>
        </p:txBody>
      </p:sp>
      <p:sp>
        <p:nvSpPr>
          <p:cNvPr id="284" name="Google Shape;284;p37">
            <a:extLst>
              <a:ext uri="{FF2B5EF4-FFF2-40B4-BE49-F238E27FC236}">
                <a16:creationId xmlns:a16="http://schemas.microsoft.com/office/drawing/2014/main" id="{4366372F-4A3A-61F4-DD3A-A19D8FD9B4B6}"/>
              </a:ext>
            </a:extLst>
          </p:cNvPr>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39</a:t>
            </a:fld>
            <a:endParaRPr/>
          </a:p>
        </p:txBody>
      </p:sp>
      <p:graphicFrame>
        <p:nvGraphicFramePr>
          <p:cNvPr id="285" name="Google Shape;285;p37">
            <a:extLst>
              <a:ext uri="{FF2B5EF4-FFF2-40B4-BE49-F238E27FC236}">
                <a16:creationId xmlns:a16="http://schemas.microsoft.com/office/drawing/2014/main" id="{345AAE10-EA68-E7EF-3FEC-3440FB5800A0}"/>
              </a:ext>
            </a:extLst>
          </p:cNvPr>
          <p:cNvGraphicFramePr/>
          <p:nvPr/>
        </p:nvGraphicFramePr>
        <p:xfrm>
          <a:off x="491612" y="1537817"/>
          <a:ext cx="8160775" cy="3154590"/>
        </p:xfrm>
        <a:graphic>
          <a:graphicData uri="http://schemas.openxmlformats.org/drawingml/2006/table">
            <a:tbl>
              <a:tblPr>
                <a:noFill/>
                <a:tableStyleId>{A3EAA201-1946-4F19-AAE2-030223DDABA6}</a:tableStyleId>
              </a:tblPr>
              <a:tblGrid>
                <a:gridCol w="1440007">
                  <a:extLst>
                    <a:ext uri="{9D8B030D-6E8A-4147-A177-3AD203B41FA5}">
                      <a16:colId xmlns:a16="http://schemas.microsoft.com/office/drawing/2014/main" val="20000"/>
                    </a:ext>
                  </a:extLst>
                </a:gridCol>
                <a:gridCol w="4000493">
                  <a:extLst>
                    <a:ext uri="{9D8B030D-6E8A-4147-A177-3AD203B41FA5}">
                      <a16:colId xmlns:a16="http://schemas.microsoft.com/office/drawing/2014/main" val="20001"/>
                    </a:ext>
                  </a:extLst>
                </a:gridCol>
                <a:gridCol w="27202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200" b="1" dirty="0"/>
                        <a:t>Method</a:t>
                      </a:r>
                      <a:endParaRPr sz="1200" b="1" dirty="0"/>
                    </a:p>
                  </a:txBody>
                  <a:tcPr marL="91425" marR="91425" marT="91425" marB="91425"/>
                </a:tc>
                <a:tc>
                  <a:txBody>
                    <a:bodyPr/>
                    <a:lstStyle/>
                    <a:p>
                      <a:pPr marL="0" lvl="0" indent="0" algn="l" rtl="0">
                        <a:spcBef>
                          <a:spcPts val="0"/>
                        </a:spcBef>
                        <a:spcAft>
                          <a:spcPts val="0"/>
                        </a:spcAft>
                        <a:buNone/>
                      </a:pPr>
                      <a:r>
                        <a:rPr lang="en" sz="1200" b="1" dirty="0"/>
                        <a:t>Why it fits</a:t>
                      </a:r>
                      <a:endParaRPr sz="1200" b="1" dirty="0"/>
                    </a:p>
                  </a:txBody>
                  <a:tcPr marL="91425" marR="91425" marT="91425" marB="91425"/>
                </a:tc>
                <a:tc>
                  <a:txBody>
                    <a:bodyPr/>
                    <a:lstStyle/>
                    <a:p>
                      <a:pPr marL="0" lvl="0" indent="0" algn="l" rtl="0">
                        <a:spcBef>
                          <a:spcPts val="0"/>
                        </a:spcBef>
                        <a:spcAft>
                          <a:spcPts val="0"/>
                        </a:spcAft>
                        <a:buNone/>
                      </a:pPr>
                      <a:r>
                        <a:rPr lang="en" sz="1200" b="1" dirty="0"/>
                        <a:t>Why not</a:t>
                      </a:r>
                      <a:endParaRPr sz="1200" b="1" dirty="0"/>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a:t>PPO</a:t>
                      </a:r>
                      <a:endParaRPr sz="1200"/>
                    </a:p>
                  </a:txBody>
                  <a:tcPr marL="91425" marR="91425" marT="91425" marB="91425"/>
                </a:tc>
                <a:tc>
                  <a:txBody>
                    <a:bodyPr/>
                    <a:lstStyle/>
                    <a:p>
                      <a:pPr marL="0" lvl="0" indent="0" algn="l" rtl="0">
                        <a:spcBef>
                          <a:spcPts val="0"/>
                        </a:spcBef>
                        <a:spcAft>
                          <a:spcPts val="0"/>
                        </a:spcAft>
                        <a:buNone/>
                      </a:pPr>
                      <a:r>
                        <a:rPr lang="en-US" sz="1200" dirty="0"/>
                        <a:t>Stable with sparse terminal rewards; works with action masking; handles long-horizon credit assignment reasonably well</a:t>
                      </a:r>
                      <a:endParaRPr sz="1200" dirty="0"/>
                    </a:p>
                  </a:txBody>
                  <a:tcPr marL="91425" marR="91425" marT="91425" marB="91425"/>
                </a:tc>
                <a:tc>
                  <a:txBody>
                    <a:bodyPr/>
                    <a:lstStyle/>
                    <a:p>
                      <a:pPr marL="0" lvl="0" indent="0" algn="l" rtl="0">
                        <a:spcBef>
                          <a:spcPts val="0"/>
                        </a:spcBef>
                        <a:spcAft>
                          <a:spcPts val="0"/>
                        </a:spcAft>
                        <a:buNone/>
                      </a:pPr>
                      <a:r>
                        <a:rPr lang="en" sz="1200" dirty="0"/>
                        <a:t>Requires many rollouts.</a:t>
                      </a:r>
                      <a:endParaRPr sz="12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a:t>Hierarchical RL</a:t>
                      </a:r>
                      <a:endParaRPr sz="1200"/>
                    </a:p>
                  </a:txBody>
                  <a:tcPr marL="91425" marR="91425" marT="91425" marB="91425"/>
                </a:tc>
                <a:tc>
                  <a:txBody>
                    <a:bodyPr/>
                    <a:lstStyle/>
                    <a:p>
                      <a:pPr marL="0" lvl="0" indent="0" algn="l" rtl="0">
                        <a:spcBef>
                          <a:spcPts val="0"/>
                        </a:spcBef>
                        <a:spcAft>
                          <a:spcPts val="0"/>
                        </a:spcAft>
                        <a:buNone/>
                      </a:pPr>
                      <a:r>
                        <a:rPr lang="en" sz="1200" dirty="0"/>
                        <a:t>Natural fit to deal with multi-stage decision. </a:t>
                      </a:r>
                      <a:endParaRPr sz="1200" dirty="0"/>
                    </a:p>
                  </a:txBody>
                  <a:tcPr marL="91425" marR="91425" marT="91425" marB="91425"/>
                </a:tc>
                <a:tc>
                  <a:txBody>
                    <a:bodyPr/>
                    <a:lstStyle/>
                    <a:p>
                      <a:pPr marL="0" lvl="0" indent="0" algn="l" rtl="0">
                        <a:spcBef>
                          <a:spcPts val="0"/>
                        </a:spcBef>
                        <a:spcAft>
                          <a:spcPts val="0"/>
                        </a:spcAft>
                        <a:buNone/>
                      </a:pPr>
                      <a:r>
                        <a:rPr lang="en" sz="1200" dirty="0"/>
                        <a:t>Complex to design, train and tune.</a:t>
                      </a:r>
                      <a:endParaRPr sz="120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t>DQN</a:t>
                      </a:r>
                      <a:endParaRPr sz="1200"/>
                    </a:p>
                  </a:txBody>
                  <a:tcPr marL="91425" marR="91425" marT="91425" marB="91425"/>
                </a:tc>
                <a:tc>
                  <a:txBody>
                    <a:bodyPr/>
                    <a:lstStyle/>
                    <a:p>
                      <a:r>
                        <a:rPr lang="en-US" sz="1200" dirty="0"/>
                        <a:t>Suitable for discrete action spaces</a:t>
                      </a:r>
                    </a:p>
                  </a:txBody>
                  <a:tcPr marL="91425" marR="91425" marT="91425" marB="91425"/>
                </a:tc>
                <a:tc>
                  <a:txBody>
                    <a:bodyPr/>
                    <a:lstStyle/>
                    <a:p>
                      <a:r>
                        <a:rPr lang="en-US" sz="1200" dirty="0"/>
                        <a:t>Unstable with noisy terminal rewards; awkward with graph states and changing legal actions.</a:t>
                      </a: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a:t>RINFORCE</a:t>
                      </a:r>
                      <a:endParaRPr sz="1200"/>
                    </a:p>
                  </a:txBody>
                  <a:tcPr marL="91425" marR="91425" marT="91425" marB="91425"/>
                </a:tc>
                <a:tc>
                  <a:txBody>
                    <a:bodyPr/>
                    <a:lstStyle/>
                    <a:p>
                      <a:pPr marL="0" lvl="0" indent="0" algn="l" rtl="0">
                        <a:spcBef>
                          <a:spcPts val="0"/>
                        </a:spcBef>
                        <a:spcAft>
                          <a:spcPts val="0"/>
                        </a:spcAft>
                        <a:buNone/>
                      </a:pPr>
                      <a:r>
                        <a:rPr lang="en" sz="1200" dirty="0"/>
                        <a:t>Easy to use and implement.</a:t>
                      </a:r>
                      <a:endParaRPr sz="1200" dirty="0"/>
                    </a:p>
                  </a:txBody>
                  <a:tcPr marL="91425" marR="91425" marT="91425" marB="91425"/>
                </a:tc>
                <a:tc>
                  <a:txBody>
                    <a:bodyPr/>
                    <a:lstStyle/>
                    <a:p>
                      <a:pPr marL="0" lvl="0" indent="0" algn="l" rtl="0">
                        <a:spcBef>
                          <a:spcPts val="0"/>
                        </a:spcBef>
                        <a:spcAft>
                          <a:spcPts val="0"/>
                        </a:spcAft>
                        <a:buNone/>
                      </a:pPr>
                      <a:r>
                        <a:rPr lang="en" sz="1200" dirty="0"/>
                        <a:t>High variance.</a:t>
                      </a:r>
                      <a:endParaRPr sz="1200" dirty="0"/>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200"/>
                        <a:t>Offline RL</a:t>
                      </a:r>
                      <a:endParaRPr sz="1200"/>
                    </a:p>
                  </a:txBody>
                  <a:tcPr marL="91425" marR="91425" marT="91425" marB="91425"/>
                </a:tc>
                <a:tc>
                  <a:txBody>
                    <a:bodyPr/>
                    <a:lstStyle/>
                    <a:p>
                      <a:r>
                        <a:rPr lang="en-US" sz="1200" dirty="0"/>
                        <a:t>Can reuse past search data and reduce online compile cost</a:t>
                      </a:r>
                    </a:p>
                  </a:txBody>
                  <a:tcPr marL="91425" marR="91425" marT="91425" marB="91425"/>
                </a:tc>
                <a:tc>
                  <a:txBody>
                    <a:bodyPr/>
                    <a:lstStyle/>
                    <a:p>
                      <a:pPr marL="0" lvl="0" indent="0" algn="l" rtl="0">
                        <a:spcBef>
                          <a:spcPts val="0"/>
                        </a:spcBef>
                        <a:spcAft>
                          <a:spcPts val="0"/>
                        </a:spcAft>
                        <a:buNone/>
                      </a:pPr>
                      <a:r>
                        <a:rPr lang="en" sz="1200" dirty="0"/>
                        <a:t>Requires broad data coverage; unrealistic for this setting</a:t>
                      </a:r>
                      <a:endParaRPr sz="1200" dirty="0"/>
                    </a:p>
                  </a:txBody>
                  <a:tcPr marL="91425" marR="91425" marT="91425" marB="91425"/>
                </a:tc>
                <a:extLst>
                  <a:ext uri="{0D108BD9-81ED-4DB2-BD59-A6C34878D82A}">
                    <a16:rowId xmlns:a16="http://schemas.microsoft.com/office/drawing/2014/main" val="10005"/>
                  </a:ext>
                </a:extLst>
              </a:tr>
            </a:tbl>
          </a:graphicData>
        </a:graphic>
      </p:graphicFrame>
      <p:sp>
        <p:nvSpPr>
          <p:cNvPr id="286" name="Google Shape;286;p37">
            <a:extLst>
              <a:ext uri="{FF2B5EF4-FFF2-40B4-BE49-F238E27FC236}">
                <a16:creationId xmlns:a16="http://schemas.microsoft.com/office/drawing/2014/main" id="{AE1FE22F-A2DE-E0C0-02EC-AD447ACD7A15}"/>
              </a:ext>
            </a:extLst>
          </p:cNvPr>
          <p:cNvSpPr/>
          <p:nvPr/>
        </p:nvSpPr>
        <p:spPr>
          <a:xfrm>
            <a:off x="683557" y="1982280"/>
            <a:ext cx="229200" cy="229200"/>
          </a:xfrm>
          <a:prstGeom prst="hear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4221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7FFD-CAA8-9BBB-CC29-B704EA016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8D5FD-98B1-D0B0-B491-2803E6F0ADEE}"/>
              </a:ext>
            </a:extLst>
          </p:cNvPr>
          <p:cNvSpPr>
            <a:spLocks noGrp="1"/>
          </p:cNvSpPr>
          <p:nvPr>
            <p:ph type="title"/>
          </p:nvPr>
        </p:nvSpPr>
        <p:spPr/>
        <p:txBody>
          <a:bodyPr/>
          <a:lstStyle/>
          <a:p>
            <a:pPr>
              <a:buNone/>
            </a:pPr>
            <a:r>
              <a:rPr lang="en-US" dirty="0"/>
              <a:t>Background for RL</a:t>
            </a:r>
          </a:p>
        </p:txBody>
      </p:sp>
      <p:sp>
        <p:nvSpPr>
          <p:cNvPr id="3" name="Text Placeholder 2">
            <a:extLst>
              <a:ext uri="{FF2B5EF4-FFF2-40B4-BE49-F238E27FC236}">
                <a16:creationId xmlns:a16="http://schemas.microsoft.com/office/drawing/2014/main" id="{8A7168FC-DE9B-BE82-0DC0-941FDE3473DC}"/>
              </a:ext>
            </a:extLst>
          </p:cNvPr>
          <p:cNvSpPr>
            <a:spLocks noGrp="1"/>
          </p:cNvSpPr>
          <p:nvPr>
            <p:ph type="body" idx="1"/>
          </p:nvPr>
        </p:nvSpPr>
        <p:spPr>
          <a:xfrm>
            <a:off x="0" y="1054340"/>
            <a:ext cx="4737190" cy="3608877"/>
          </a:xfrm>
        </p:spPr>
        <p:txBody>
          <a:bodyPr>
            <a:normAutofit/>
          </a:bodyPr>
          <a:lstStyle/>
          <a:p>
            <a:pPr marL="127000" indent="0">
              <a:buNone/>
            </a:pPr>
            <a:r>
              <a:rPr lang="en-US" dirty="0"/>
              <a:t>4 components constitute an RL environment:</a:t>
            </a:r>
          </a:p>
          <a:p>
            <a:pPr marL="469900" indent="-342900">
              <a:buFont typeface="+mj-lt"/>
              <a:buAutoNum type="arabicPeriod"/>
            </a:pPr>
            <a:r>
              <a:rPr lang="en-US" dirty="0"/>
              <a:t>State &amp; Observation</a:t>
            </a:r>
          </a:p>
          <a:p>
            <a:pPr marL="609600" lvl="1" indent="0">
              <a:buNone/>
            </a:pPr>
            <a:r>
              <a:rPr lang="en-US" dirty="0"/>
              <a:t>The information agent receives for its current situation. Observation is derived from a state.</a:t>
            </a:r>
          </a:p>
          <a:p>
            <a:pPr marL="469900" indent="-342900">
              <a:buFont typeface="+mj-lt"/>
              <a:buAutoNum type="arabicPeriod"/>
            </a:pPr>
            <a:r>
              <a:rPr lang="en-US" dirty="0"/>
              <a:t>Actions</a:t>
            </a:r>
          </a:p>
          <a:p>
            <a:pPr marL="609600" lvl="1" indent="0">
              <a:buNone/>
            </a:pPr>
            <a:r>
              <a:rPr lang="en-US" dirty="0"/>
              <a:t>The set of all possible moves or decisions the agent can make.</a:t>
            </a:r>
          </a:p>
          <a:p>
            <a:pPr marL="469900" indent="-342900">
              <a:buFont typeface="+mj-lt"/>
              <a:buAutoNum type="arabicPeriod"/>
            </a:pPr>
            <a:r>
              <a:rPr lang="en-US" dirty="0"/>
              <a:t>Policy</a:t>
            </a:r>
          </a:p>
          <a:p>
            <a:pPr marL="609600" lvl="1" indent="0">
              <a:buNone/>
            </a:pPr>
            <a:r>
              <a:rPr lang="en-US" dirty="0"/>
              <a:t>The brain of the agent, decide on action based on observation.</a:t>
            </a:r>
          </a:p>
          <a:p>
            <a:pPr marL="469900" indent="-342900">
              <a:buFont typeface="+mj-lt"/>
              <a:buAutoNum type="arabicPeriod"/>
            </a:pPr>
            <a:r>
              <a:rPr lang="en-US" dirty="0"/>
              <a:t>Reward</a:t>
            </a:r>
          </a:p>
          <a:p>
            <a:pPr marL="609600" lvl="1" indent="0">
              <a:buNone/>
            </a:pPr>
            <a:r>
              <a:rPr lang="en-US" dirty="0"/>
              <a:t>A signal provided after an action, defining how well the agent performed.</a:t>
            </a:r>
          </a:p>
        </p:txBody>
      </p:sp>
      <p:sp>
        <p:nvSpPr>
          <p:cNvPr id="4" name="Slide Number Placeholder 3">
            <a:extLst>
              <a:ext uri="{FF2B5EF4-FFF2-40B4-BE49-F238E27FC236}">
                <a16:creationId xmlns:a16="http://schemas.microsoft.com/office/drawing/2014/main" id="{398A10EE-573F-729D-5C92-1F0601FD89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5122" name="Picture 2" descr="Intro to Reinforcement Learning | OpenAI Gym, RLlib &amp; Google Colab">
            <a:extLst>
              <a:ext uri="{FF2B5EF4-FFF2-40B4-BE49-F238E27FC236}">
                <a16:creationId xmlns:a16="http://schemas.microsoft.com/office/drawing/2014/main" id="{6F5BA9CD-98F2-9A62-80AC-301A402B0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90" y="1276084"/>
            <a:ext cx="4302090" cy="2591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CEAD2F-80CF-4C8E-AA26-F5F58CE02CC1}"/>
              </a:ext>
            </a:extLst>
          </p:cNvPr>
          <p:cNvSpPr txBox="1"/>
          <p:nvPr/>
        </p:nvSpPr>
        <p:spPr>
          <a:xfrm>
            <a:off x="7905636" y="3867415"/>
            <a:ext cx="1133644" cy="261610"/>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hlinkClick r:id="rId5"/>
              </a:rPr>
              <a:t>S</a:t>
            </a:r>
            <a:r>
              <a:rPr lang="en-US" sz="1050" dirty="0">
                <a:latin typeface="Times New Roman" panose="02020603050405020304" pitchFamily="18" charset="0"/>
                <a:cs typeface="Times New Roman" panose="02020603050405020304" pitchFamily="18" charset="0"/>
              </a:rPr>
              <a:t>ource: </a:t>
            </a:r>
            <a:r>
              <a:rPr lang="en-US" sz="1050" dirty="0">
                <a:latin typeface="Times New Roman" panose="02020603050405020304" pitchFamily="18" charset="0"/>
                <a:cs typeface="Times New Roman" panose="02020603050405020304" pitchFamily="18" charset="0"/>
                <a:hlinkClick r:id="rId5"/>
              </a:rPr>
              <a:t>anyscale</a:t>
            </a:r>
            <a:endParaRPr lang="en-US" sz="10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ABC18C9-E720-34B3-5C23-2E00594C1831}"/>
              </a:ext>
            </a:extLst>
          </p:cNvPr>
          <p:cNvSpPr txBox="1"/>
          <p:nvPr/>
        </p:nvSpPr>
        <p:spPr>
          <a:xfrm>
            <a:off x="1454190" y="715786"/>
            <a:ext cx="7018268"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BO3 uses RL as a solution to the automatic compilation path finding problem.</a:t>
            </a:r>
          </a:p>
        </p:txBody>
      </p:sp>
      <p:sp>
        <p:nvSpPr>
          <p:cNvPr id="7" name="TextBox 6">
            <a:extLst>
              <a:ext uri="{FF2B5EF4-FFF2-40B4-BE49-F238E27FC236}">
                <a16:creationId xmlns:a16="http://schemas.microsoft.com/office/drawing/2014/main" id="{F1E70A04-ACB2-A71B-F3D4-4FF16D3EBBA8}"/>
              </a:ext>
            </a:extLst>
          </p:cNvPr>
          <p:cNvSpPr txBox="1"/>
          <p:nvPr/>
        </p:nvSpPr>
        <p:spPr>
          <a:xfrm>
            <a:off x="665750" y="4591759"/>
            <a:ext cx="8161209"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 trajectory is one full loop from initial state, applying actions, till getting the final reward.</a:t>
            </a:r>
          </a:p>
        </p:txBody>
      </p:sp>
      <p:sp>
        <p:nvSpPr>
          <p:cNvPr id="8" name="TextBox 7">
            <a:extLst>
              <a:ext uri="{FF2B5EF4-FFF2-40B4-BE49-F238E27FC236}">
                <a16:creationId xmlns:a16="http://schemas.microsoft.com/office/drawing/2014/main" id="{5B210FA9-E378-8957-DFA0-4B063658F213}"/>
              </a:ext>
            </a:extLst>
          </p:cNvPr>
          <p:cNvSpPr txBox="1"/>
          <p:nvPr/>
        </p:nvSpPr>
        <p:spPr>
          <a:xfrm>
            <a:off x="5073805" y="1906858"/>
            <a:ext cx="464284" cy="307777"/>
          </a:xfrm>
          <a:prstGeom prst="rect">
            <a:avLst/>
          </a:prstGeom>
          <a:noFill/>
          <a:ln>
            <a:solidFill>
              <a:schemeClr val="accent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8137CF06-7D56-4C98-046D-A3905C9A26C6}"/>
              </a:ext>
            </a:extLst>
          </p:cNvPr>
          <p:cNvSpPr txBox="1"/>
          <p:nvPr/>
        </p:nvSpPr>
        <p:spPr>
          <a:xfrm>
            <a:off x="8362675" y="2060746"/>
            <a:ext cx="464284" cy="307777"/>
          </a:xfrm>
          <a:prstGeom prst="rect">
            <a:avLst/>
          </a:prstGeom>
          <a:noFill/>
          <a:ln>
            <a:solidFill>
              <a:schemeClr val="accent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FE561703-0C6B-EE2A-2F65-3ADC83219DEE}"/>
              </a:ext>
            </a:extLst>
          </p:cNvPr>
          <p:cNvSpPr txBox="1"/>
          <p:nvPr/>
        </p:nvSpPr>
        <p:spPr>
          <a:xfrm>
            <a:off x="6989366" y="1579799"/>
            <a:ext cx="464284" cy="307777"/>
          </a:xfrm>
          <a:prstGeom prst="rect">
            <a:avLst/>
          </a:prstGeom>
          <a:noFill/>
          <a:ln>
            <a:solidFill>
              <a:schemeClr val="accent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D4E1A1D2-87D1-639A-3E96-B7C2789589C8}"/>
              </a:ext>
            </a:extLst>
          </p:cNvPr>
          <p:cNvSpPr txBox="1"/>
          <p:nvPr/>
        </p:nvSpPr>
        <p:spPr>
          <a:xfrm>
            <a:off x="5140067" y="3215311"/>
            <a:ext cx="464284" cy="307777"/>
          </a:xfrm>
          <a:prstGeom prst="rect">
            <a:avLst/>
          </a:prstGeom>
          <a:noFill/>
          <a:ln>
            <a:solidFill>
              <a:schemeClr val="accent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595241987"/>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FA8B-5292-E708-7F40-5EC1A2BB1573}"/>
              </a:ext>
            </a:extLst>
          </p:cNvPr>
          <p:cNvSpPr>
            <a:spLocks noGrp="1"/>
          </p:cNvSpPr>
          <p:nvPr>
            <p:ph type="title"/>
          </p:nvPr>
        </p:nvSpPr>
        <p:spPr/>
        <p:txBody>
          <a:bodyPr/>
          <a:lstStyle/>
          <a:p>
            <a:pPr>
              <a:buNone/>
            </a:pPr>
            <a:r>
              <a:rPr lang="en-US" dirty="0"/>
              <a:t>Deterministic </a:t>
            </a:r>
            <a:r>
              <a:rPr lang="en-US" dirty="0" err="1"/>
              <a:t>v.s</a:t>
            </a:r>
            <a:r>
              <a:rPr lang="en-US" dirty="0"/>
              <a:t>. Stochastic evaluation</a:t>
            </a:r>
          </a:p>
        </p:txBody>
      </p:sp>
      <p:sp>
        <p:nvSpPr>
          <p:cNvPr id="3" name="Text Placeholder 2">
            <a:extLst>
              <a:ext uri="{FF2B5EF4-FFF2-40B4-BE49-F238E27FC236}">
                <a16:creationId xmlns:a16="http://schemas.microsoft.com/office/drawing/2014/main" id="{6004A172-E604-4528-262B-4081BD5E70E8}"/>
              </a:ext>
            </a:extLst>
          </p:cNvPr>
          <p:cNvSpPr>
            <a:spLocks noGrp="1"/>
          </p:cNvSpPr>
          <p:nvPr>
            <p:ph type="body" idx="1"/>
          </p:nvPr>
        </p:nvSpPr>
        <p:spPr>
          <a:xfrm>
            <a:off x="311700" y="742572"/>
            <a:ext cx="8520600" cy="3077989"/>
          </a:xfrm>
        </p:spPr>
        <p:txBody>
          <a:bodyPr>
            <a:normAutofit/>
          </a:bodyPr>
          <a:lstStyle/>
          <a:p>
            <a:r>
              <a:rPr lang="en-US" dirty="0"/>
              <a:t>PPO optimizes expected return over a trajectory distribution, not a single sequence.</a:t>
            </a:r>
          </a:p>
          <a:p>
            <a:r>
              <a:rPr lang="en-US" dirty="0"/>
              <a:t>Deterministic (greedy) decoding evaluates a different objective.</a:t>
            </a:r>
          </a:p>
          <a:p>
            <a:r>
              <a:rPr lang="en-US" dirty="0"/>
              <a:t>Counterargument: A fully converged policy should deterministically output the global optimum.</a:t>
            </a:r>
          </a:p>
          <a:p>
            <a:r>
              <a:rPr lang="en-US" dirty="0"/>
              <a:t>Reality: In long-horizon, sparse-reward compiler spaces, stepwise PPO updates do not guarantee collapse to a single path.</a:t>
            </a:r>
          </a:p>
          <a:p>
            <a:r>
              <a:rPr lang="en-US" dirty="0"/>
              <a:t>The policy learns to retain probability mass across multiple promising trajectories.</a:t>
            </a:r>
          </a:p>
          <a:p>
            <a:r>
              <a:rPr lang="en-US" dirty="0"/>
              <a:t>Deterministic evaluation measures the isolated quality of one arbitrary decoder choice.</a:t>
            </a:r>
          </a:p>
          <a:p>
            <a:r>
              <a:rPr lang="en-US" dirty="0"/>
              <a:t>Stochastic evaluation accurately measures the probability of generating a successful sequence under a practical rollout budget.</a:t>
            </a:r>
          </a:p>
          <a:p>
            <a:pPr marL="127000" indent="0">
              <a:buNone/>
            </a:pPr>
            <a:endParaRPr lang="en-US" dirty="0"/>
          </a:p>
        </p:txBody>
      </p:sp>
      <p:sp>
        <p:nvSpPr>
          <p:cNvPr id="4" name="Slide Number Placeholder 3">
            <a:extLst>
              <a:ext uri="{FF2B5EF4-FFF2-40B4-BE49-F238E27FC236}">
                <a16:creationId xmlns:a16="http://schemas.microsoft.com/office/drawing/2014/main" id="{BF5B5C73-5585-AD96-1B1C-82C4486D5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5" name="Picture 4">
            <a:extLst>
              <a:ext uri="{FF2B5EF4-FFF2-40B4-BE49-F238E27FC236}">
                <a16:creationId xmlns:a16="http://schemas.microsoft.com/office/drawing/2014/main" id="{86343A92-23FB-6E57-6C2B-3BCCC7E14A76}"/>
              </a:ext>
            </a:extLst>
          </p:cNvPr>
          <p:cNvPicPr>
            <a:picLocks noChangeAspect="1"/>
          </p:cNvPicPr>
          <p:nvPr/>
        </p:nvPicPr>
        <p:blipFill>
          <a:blip r:embed="rId2"/>
          <a:stretch>
            <a:fillRect/>
          </a:stretch>
        </p:blipFill>
        <p:spPr>
          <a:xfrm>
            <a:off x="671542" y="3820561"/>
            <a:ext cx="7772400" cy="842656"/>
          </a:xfrm>
          <a:prstGeom prst="rect">
            <a:avLst/>
          </a:prstGeom>
        </p:spPr>
      </p:pic>
      <p:sp>
        <p:nvSpPr>
          <p:cNvPr id="6" name="TextBox 5">
            <a:extLst>
              <a:ext uri="{FF2B5EF4-FFF2-40B4-BE49-F238E27FC236}">
                <a16:creationId xmlns:a16="http://schemas.microsoft.com/office/drawing/2014/main" id="{91E9E32C-5F0B-3385-5A66-823899D727A0}"/>
              </a:ext>
            </a:extLst>
          </p:cNvPr>
          <p:cNvSpPr txBox="1"/>
          <p:nvPr/>
        </p:nvSpPr>
        <p:spPr>
          <a:xfrm>
            <a:off x="5078580" y="4663217"/>
            <a:ext cx="3393878"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PPO paper: https://</a:t>
            </a:r>
            <a:r>
              <a:rPr lang="en-US" dirty="0" err="1">
                <a:latin typeface="Times New Roman" panose="02020603050405020304" pitchFamily="18" charset="0"/>
                <a:cs typeface="Times New Roman" panose="02020603050405020304" pitchFamily="18" charset="0"/>
              </a:rPr>
              <a:t>arxiv.org</a:t>
            </a:r>
            <a:r>
              <a:rPr lang="en-US" dirty="0">
                <a:latin typeface="Times New Roman" panose="02020603050405020304" pitchFamily="18" charset="0"/>
                <a:cs typeface="Times New Roman" panose="02020603050405020304" pitchFamily="18" charset="0"/>
              </a:rPr>
              <a:t>/pdf/1707.06347</a:t>
            </a:r>
          </a:p>
        </p:txBody>
      </p:sp>
    </p:spTree>
    <p:extLst>
      <p:ext uri="{BB962C8B-B14F-4D97-AF65-F5344CB8AC3E}">
        <p14:creationId xmlns:p14="http://schemas.microsoft.com/office/powerpoint/2010/main" val="1632939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144050" y="45275"/>
            <a:ext cx="6855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Investigation: </a:t>
            </a:r>
            <a:endParaRPr/>
          </a:p>
          <a:p>
            <a:pPr marL="0" lvl="0" indent="0" algn="ctr" rtl="0">
              <a:spcBef>
                <a:spcPts val="0"/>
              </a:spcBef>
              <a:spcAft>
                <a:spcPts val="0"/>
              </a:spcAft>
              <a:buNone/>
            </a:pPr>
            <a:r>
              <a:rPr lang="en"/>
              <a:t>Regime shift</a:t>
            </a:r>
            <a:endParaRPr/>
          </a:p>
        </p:txBody>
      </p:sp>
      <p:sp>
        <p:nvSpPr>
          <p:cNvPr id="214" name="Google Shape;214;p28"/>
          <p:cNvSpPr txBox="1">
            <a:spLocks noGrp="1"/>
          </p:cNvSpPr>
          <p:nvPr>
            <p:ph type="body" idx="1"/>
          </p:nvPr>
        </p:nvSpPr>
        <p:spPr>
          <a:xfrm>
            <a:off x="1018950" y="4276200"/>
            <a:ext cx="7106100" cy="533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b="1"/>
              <a:t>Insights: local proxy can be misleading when attributing performance gain.</a:t>
            </a:r>
            <a:endParaRPr b="1"/>
          </a:p>
        </p:txBody>
      </p:sp>
      <p:sp>
        <p:nvSpPr>
          <p:cNvPr id="215" name="Google Shape;215;p2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216" name="Google Shape;216;p28"/>
          <p:cNvSpPr txBox="1"/>
          <p:nvPr/>
        </p:nvSpPr>
        <p:spPr>
          <a:xfrm>
            <a:off x="287100" y="681525"/>
            <a:ext cx="85698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2"/>
                </a:solidFill>
                <a:latin typeface="Times New Roman"/>
                <a:ea typeface="Times New Roman"/>
                <a:cs typeface="Times New Roman"/>
                <a:sym typeface="Times New Roman"/>
              </a:rPr>
              <a:t>3 levels of regime shift (from finer grained to coarser grained)</a:t>
            </a:r>
            <a:endParaRPr sz="1800" dirty="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Char char="-"/>
            </a:pPr>
            <a:r>
              <a:rPr lang="en" sz="1800" b="1" dirty="0">
                <a:solidFill>
                  <a:schemeClr val="dk2"/>
                </a:solidFill>
                <a:latin typeface="Times New Roman"/>
                <a:ea typeface="Times New Roman"/>
                <a:cs typeface="Times New Roman"/>
                <a:sym typeface="Times New Roman"/>
              </a:rPr>
              <a:t>Composition level</a:t>
            </a:r>
            <a:r>
              <a:rPr lang="en" sz="1800" dirty="0">
                <a:solidFill>
                  <a:schemeClr val="dk2"/>
                </a:solidFill>
                <a:latin typeface="Times New Roman"/>
                <a:ea typeface="Times New Roman"/>
                <a:cs typeface="Times New Roman"/>
                <a:sym typeface="Times New Roman"/>
              </a:rPr>
              <a:t>: Routing, partition stay similar, computation is exposed differently</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Example: ViT-224</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Pattern: </a:t>
            </a:r>
            <a:r>
              <a:rPr lang="en" sz="1800" dirty="0" err="1">
                <a:solidFill>
                  <a:schemeClr val="dk2"/>
                </a:solidFill>
                <a:latin typeface="Times New Roman"/>
                <a:ea typeface="Times New Roman"/>
                <a:cs typeface="Times New Roman"/>
                <a:sym typeface="Times New Roman"/>
              </a:rPr>
              <a:t>Monothlitic</a:t>
            </a:r>
            <a:r>
              <a:rPr lang="en" sz="1800" dirty="0">
                <a:solidFill>
                  <a:schemeClr val="dk2"/>
                </a:solidFill>
                <a:latin typeface="Times New Roman"/>
                <a:ea typeface="Times New Roman"/>
                <a:cs typeface="Times New Roman"/>
                <a:sym typeface="Times New Roman"/>
              </a:rPr>
              <a:t> </a:t>
            </a:r>
            <a:r>
              <a:rPr lang="en" sz="1800" dirty="0" err="1">
                <a:solidFill>
                  <a:schemeClr val="dk2"/>
                </a:solidFill>
                <a:latin typeface="Times New Roman"/>
                <a:ea typeface="Times New Roman"/>
                <a:cs typeface="Times New Roman"/>
                <a:sym typeface="Times New Roman"/>
              </a:rPr>
              <a:t>softmax</a:t>
            </a:r>
            <a:r>
              <a:rPr lang="en" sz="1800" dirty="0">
                <a:solidFill>
                  <a:schemeClr val="dk2"/>
                </a:solidFill>
                <a:latin typeface="Times New Roman"/>
                <a:ea typeface="Times New Roman"/>
                <a:cs typeface="Times New Roman"/>
                <a:sym typeface="Times New Roman"/>
              </a:rPr>
              <a:t> </a:t>
            </a:r>
            <a:r>
              <a:rPr lang="en" sz="1800" dirty="0" err="1">
                <a:solidFill>
                  <a:schemeClr val="dk2"/>
                </a:solidFill>
                <a:latin typeface="Times New Roman"/>
                <a:ea typeface="Times New Roman"/>
                <a:cs typeface="Times New Roman"/>
                <a:sym typeface="Times New Roman"/>
              </a:rPr>
              <a:t>v.s</a:t>
            </a:r>
            <a:r>
              <a:rPr lang="en" sz="1800" dirty="0">
                <a:solidFill>
                  <a:schemeClr val="dk2"/>
                </a:solidFill>
                <a:latin typeface="Times New Roman"/>
                <a:ea typeface="Times New Roman"/>
                <a:cs typeface="Times New Roman"/>
                <a:sym typeface="Times New Roman"/>
              </a:rPr>
              <a:t>. Decomposed reduction + fused pack</a:t>
            </a: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Char char="-"/>
            </a:pPr>
            <a:r>
              <a:rPr lang="en" sz="1800" b="1" dirty="0">
                <a:solidFill>
                  <a:schemeClr val="dk2"/>
                </a:solidFill>
                <a:latin typeface="Times New Roman"/>
                <a:ea typeface="Times New Roman"/>
                <a:cs typeface="Times New Roman"/>
                <a:sym typeface="Times New Roman"/>
              </a:rPr>
              <a:t>Partition level</a:t>
            </a:r>
            <a:r>
              <a:rPr lang="en" sz="1800" dirty="0">
                <a:solidFill>
                  <a:schemeClr val="dk2"/>
                </a:solidFill>
                <a:latin typeface="Times New Roman"/>
                <a:ea typeface="Times New Roman"/>
                <a:cs typeface="Times New Roman"/>
                <a:sym typeface="Times New Roman"/>
              </a:rPr>
              <a:t>: Routing stays similar, partition changes</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Example: ResNet-50</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Pattern: Overhead trapped per dispatch changes.</a:t>
            </a:r>
            <a:endParaRPr sz="1800" dirty="0">
              <a:solidFill>
                <a:schemeClr val="dk2"/>
              </a:solidFill>
              <a:latin typeface="Times New Roman"/>
              <a:ea typeface="Times New Roman"/>
              <a:cs typeface="Times New Roman"/>
              <a:sym typeface="Times New Roman"/>
            </a:endParaRPr>
          </a:p>
          <a:p>
            <a:pPr marL="457200" lvl="0" indent="-342900" algn="l" rtl="0">
              <a:spcBef>
                <a:spcPts val="0"/>
              </a:spcBef>
              <a:spcAft>
                <a:spcPts val="0"/>
              </a:spcAft>
              <a:buClr>
                <a:schemeClr val="dk2"/>
              </a:buClr>
              <a:buSzPts val="1800"/>
              <a:buChar char="-"/>
            </a:pPr>
            <a:r>
              <a:rPr lang="en" sz="1800" b="1" dirty="0">
                <a:solidFill>
                  <a:schemeClr val="dk2"/>
                </a:solidFill>
                <a:latin typeface="Times New Roman"/>
                <a:ea typeface="Times New Roman"/>
                <a:cs typeface="Times New Roman"/>
                <a:sym typeface="Times New Roman"/>
              </a:rPr>
              <a:t>Routing level</a:t>
            </a:r>
            <a:r>
              <a:rPr lang="en" sz="1800" dirty="0">
                <a:solidFill>
                  <a:schemeClr val="dk2"/>
                </a:solidFill>
                <a:latin typeface="Times New Roman"/>
                <a:ea typeface="Times New Roman"/>
                <a:cs typeface="Times New Roman"/>
                <a:sym typeface="Times New Roman"/>
              </a:rPr>
              <a:t>: Tiling strategy changes</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Example: InceptionV3</a:t>
            </a:r>
            <a:endParaRPr sz="1800" dirty="0">
              <a:solidFill>
                <a:schemeClr val="dk2"/>
              </a:solidFill>
              <a:latin typeface="Times New Roman"/>
              <a:ea typeface="Times New Roman"/>
              <a:cs typeface="Times New Roman"/>
              <a:sym typeface="Times New Roman"/>
            </a:endParaRPr>
          </a:p>
          <a:p>
            <a:pPr marL="914400" lvl="1" indent="-342900" algn="l" rtl="0">
              <a:spcBef>
                <a:spcPts val="0"/>
              </a:spcBef>
              <a:spcAft>
                <a:spcPts val="0"/>
              </a:spcAft>
              <a:buClr>
                <a:schemeClr val="dk2"/>
              </a:buClr>
              <a:buSzPts val="1800"/>
              <a:buFont typeface="Times New Roman"/>
              <a:buChar char="-"/>
            </a:pPr>
            <a:r>
              <a:rPr lang="en" sz="1800" dirty="0">
                <a:solidFill>
                  <a:schemeClr val="dk2"/>
                </a:solidFill>
                <a:latin typeface="Times New Roman"/>
                <a:ea typeface="Times New Roman"/>
                <a:cs typeface="Times New Roman"/>
                <a:sym typeface="Times New Roman"/>
              </a:rPr>
              <a:t>Pattern: MMT4D disappears</a:t>
            </a:r>
            <a:endParaRPr sz="1800" dirty="0">
              <a:solidFill>
                <a:schemeClr val="dk2"/>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0"/>
          <p:cNvPicPr preferRelativeResize="0"/>
          <p:nvPr/>
        </p:nvPicPr>
        <p:blipFill>
          <a:blip r:embed="rId3">
            <a:alphaModFix/>
          </a:blip>
          <a:stretch>
            <a:fillRect/>
          </a:stretch>
        </p:blipFill>
        <p:spPr>
          <a:xfrm>
            <a:off x="330738" y="620050"/>
            <a:ext cx="8482524" cy="4523450"/>
          </a:xfrm>
          <a:prstGeom prst="rect">
            <a:avLst/>
          </a:prstGeom>
          <a:noFill/>
          <a:ln>
            <a:noFill/>
          </a:ln>
        </p:spPr>
      </p:pic>
      <p:sp>
        <p:nvSpPr>
          <p:cNvPr id="307" name="Google Shape;307;p40"/>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Claim1: BO3 Consistently outperforms IREE -O3</a:t>
            </a:r>
            <a:endParaRPr dirty="0"/>
          </a:p>
        </p:txBody>
      </p:sp>
      <p:sp>
        <p:nvSpPr>
          <p:cNvPr id="308" name="Google Shape;308;p4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309" name="Google Shape;309;p40"/>
          <p:cNvSpPr/>
          <p:nvPr/>
        </p:nvSpPr>
        <p:spPr>
          <a:xfrm>
            <a:off x="7143750" y="735230"/>
            <a:ext cx="1561200" cy="4358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p52"/>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ViT224 IR diff and counter</a:t>
            </a:r>
            <a:endParaRPr/>
          </a:p>
        </p:txBody>
      </p:sp>
      <p:sp>
        <p:nvSpPr>
          <p:cNvPr id="406" name="Google Shape;406;p52"/>
          <p:cNvSpPr txBox="1">
            <a:spLocks noGrp="1"/>
          </p:cNvSpPr>
          <p:nvPr>
            <p:ph type="body" idx="1"/>
          </p:nvPr>
        </p:nvSpPr>
        <p:spPr>
          <a:xfrm>
            <a:off x="311700" y="2001375"/>
            <a:ext cx="8520600" cy="493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Left: preprocessing, right: dispatch-creation</a:t>
            </a:r>
            <a:endParaRPr/>
          </a:p>
        </p:txBody>
      </p:sp>
      <p:sp>
        <p:nvSpPr>
          <p:cNvPr id="407" name="Google Shape;407;p5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408" name="Google Shape;408;p52"/>
          <p:cNvPicPr preferRelativeResize="0"/>
          <p:nvPr/>
        </p:nvPicPr>
        <p:blipFill>
          <a:blip r:embed="rId3">
            <a:alphaModFix/>
          </a:blip>
          <a:stretch>
            <a:fillRect/>
          </a:stretch>
        </p:blipFill>
        <p:spPr>
          <a:xfrm>
            <a:off x="0" y="784394"/>
            <a:ext cx="9144001" cy="1056812"/>
          </a:xfrm>
          <a:prstGeom prst="rect">
            <a:avLst/>
          </a:prstGeom>
          <a:noFill/>
          <a:ln>
            <a:noFill/>
          </a:ln>
        </p:spPr>
      </p:pic>
      <p:pic>
        <p:nvPicPr>
          <p:cNvPr id="409" name="Google Shape;409;p52"/>
          <p:cNvPicPr preferRelativeResize="0"/>
          <p:nvPr/>
        </p:nvPicPr>
        <p:blipFill>
          <a:blip r:embed="rId4">
            <a:alphaModFix/>
          </a:blip>
          <a:stretch>
            <a:fillRect/>
          </a:stretch>
        </p:blipFill>
        <p:spPr>
          <a:xfrm>
            <a:off x="152400" y="2646975"/>
            <a:ext cx="3695700" cy="1457325"/>
          </a:xfrm>
          <a:prstGeom prst="rect">
            <a:avLst/>
          </a:prstGeom>
          <a:noFill/>
          <a:ln>
            <a:noFill/>
          </a:ln>
        </p:spPr>
      </p:pic>
      <p:pic>
        <p:nvPicPr>
          <p:cNvPr id="410" name="Google Shape;410;p52"/>
          <p:cNvPicPr preferRelativeResize="0"/>
          <p:nvPr/>
        </p:nvPicPr>
        <p:blipFill>
          <a:blip r:embed="rId5">
            <a:alphaModFix/>
          </a:blip>
          <a:stretch>
            <a:fillRect/>
          </a:stretch>
        </p:blipFill>
        <p:spPr>
          <a:xfrm>
            <a:off x="4900600" y="2654750"/>
            <a:ext cx="3400425" cy="136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690350" y="51525"/>
            <a:ext cx="5763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O3 is not good enough</a:t>
            </a:r>
            <a:br>
              <a:rPr lang="en" dirty="0"/>
            </a:br>
            <a:r>
              <a:rPr lang="en" dirty="0"/>
              <a:t>It Leaves Large Headroom Untouched</a:t>
            </a:r>
            <a:endParaRPr dirty="0"/>
          </a:p>
        </p:txBody>
      </p:sp>
      <p:sp>
        <p:nvSpPr>
          <p:cNvPr id="130" name="Google Shape;130;p20"/>
          <p:cNvSpPr txBox="1">
            <a:spLocks noGrp="1"/>
          </p:cNvSpPr>
          <p:nvPr>
            <p:ph type="body" idx="1"/>
          </p:nvPr>
        </p:nvSpPr>
        <p:spPr>
          <a:xfrm>
            <a:off x="311700" y="3846443"/>
            <a:ext cx="8520600" cy="1210374"/>
          </a:xfrm>
          <a:prstGeom prst="rect">
            <a:avLst/>
          </a:prstGeom>
        </p:spPr>
        <p:txBody>
          <a:bodyPr spcFirstLastPara="1" wrap="square" lIns="68575" tIns="34275" rIns="68575" bIns="34275" anchor="t" anchorCtr="0">
            <a:normAutofit fontScale="92500" lnSpcReduction="10000"/>
          </a:bodyPr>
          <a:lstStyle/>
          <a:p>
            <a:pPr marL="285750" indent="-285750"/>
            <a:r>
              <a:rPr lang="en-US" dirty="0"/>
              <a:t>Baseline: -O3, the standard way to get optimal performance from a compiler.</a:t>
            </a:r>
          </a:p>
          <a:p>
            <a:pPr marL="285750" indent="-285750"/>
            <a:r>
              <a:rPr lang="en-US" dirty="0"/>
              <a:t>Numbers shown are speedup compare to baseline.</a:t>
            </a:r>
          </a:p>
          <a:p>
            <a:pPr marL="285750" indent="-285750"/>
            <a:r>
              <a:rPr lang="en-US" dirty="0"/>
              <a:t>We brute-force on ~150 available passes in IREE compiler across stages to get the numbers.</a:t>
            </a:r>
          </a:p>
          <a:p>
            <a:pPr marL="285750" indent="-285750"/>
            <a:r>
              <a:rPr lang="en-US" dirty="0"/>
              <a:t>The pipeline found custom for each workload are much faster than baseline –O3.</a:t>
            </a:r>
            <a:endParaRPr dirty="0"/>
          </a:p>
        </p:txBody>
      </p:sp>
      <p:sp>
        <p:nvSpPr>
          <p:cNvPr id="131" name="Google Shape;131;p2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graphicFrame>
        <p:nvGraphicFramePr>
          <p:cNvPr id="2" name="Chart 1">
            <a:extLst>
              <a:ext uri="{FF2B5EF4-FFF2-40B4-BE49-F238E27FC236}">
                <a16:creationId xmlns:a16="http://schemas.microsoft.com/office/drawing/2014/main" id="{E104C5DB-F817-02C4-BF25-CF53C514A7D9}"/>
              </a:ext>
            </a:extLst>
          </p:cNvPr>
          <p:cNvGraphicFramePr/>
          <p:nvPr>
            <p:extLst>
              <p:ext uri="{D42A27DB-BD31-4B8C-83A1-F6EECF244321}">
                <p14:modId xmlns:p14="http://schemas.microsoft.com/office/powerpoint/2010/main" val="2126886396"/>
              </p:ext>
            </p:extLst>
          </p:nvPr>
        </p:nvGraphicFramePr>
        <p:xfrm>
          <a:off x="616945" y="400335"/>
          <a:ext cx="7722823" cy="34461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thruBlk="1"/>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30235" y="0"/>
            <a:ext cx="7274725" cy="572700"/>
          </a:xfrm>
          <a:prstGeom prst="rect">
            <a:avLst/>
          </a:prstGeom>
        </p:spPr>
        <p:txBody>
          <a:bodyPr spcFirstLastPara="1" wrap="square" lIns="91425" tIns="91425" rIns="91425" bIns="91425" anchor="ctr" anchorCtr="0">
            <a:noAutofit/>
          </a:bodyPr>
          <a:lstStyle/>
          <a:p>
            <a:pPr>
              <a:buNone/>
            </a:pPr>
            <a:r>
              <a:rPr lang="en-US" dirty="0"/>
              <a:t>A pipeline that is optimal for one model can perform poorly on another</a:t>
            </a:r>
            <a:endParaRPr dirty="0"/>
          </a:p>
        </p:txBody>
      </p:sp>
      <p:sp>
        <p:nvSpPr>
          <p:cNvPr id="140" name="Google Shape;140;p2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41" name="Google Shape;141;p21" title="heatmap_bw_compact.png"/>
          <p:cNvPicPr preferRelativeResize="0"/>
          <p:nvPr/>
        </p:nvPicPr>
        <p:blipFill>
          <a:blip r:embed="rId4">
            <a:alphaModFix/>
          </a:blip>
          <a:stretch>
            <a:fillRect/>
          </a:stretch>
        </p:blipFill>
        <p:spPr>
          <a:xfrm>
            <a:off x="4267598" y="846293"/>
            <a:ext cx="4753560" cy="3816924"/>
          </a:xfrm>
          <a:prstGeom prst="rect">
            <a:avLst/>
          </a:prstGeom>
          <a:noFill/>
          <a:ln w="9525" cap="flat" cmpd="sng">
            <a:solidFill>
              <a:schemeClr val="dk1"/>
            </a:solidFill>
            <a:prstDash val="solid"/>
            <a:round/>
            <a:headEnd type="none" w="sm" len="sm"/>
            <a:tailEnd type="none" w="sm" len="sm"/>
          </a:ln>
        </p:spPr>
      </p:pic>
      <p:sp>
        <p:nvSpPr>
          <p:cNvPr id="5" name="Freeform 4">
            <a:extLst>
              <a:ext uri="{FF2B5EF4-FFF2-40B4-BE49-F238E27FC236}">
                <a16:creationId xmlns:a16="http://schemas.microsoft.com/office/drawing/2014/main" id="{3F1ABC34-5B83-AF09-0148-77BE55C8D732}"/>
              </a:ext>
            </a:extLst>
          </p:cNvPr>
          <p:cNvSpPr/>
          <p:nvPr/>
        </p:nvSpPr>
        <p:spPr>
          <a:xfrm>
            <a:off x="4583017" y="846293"/>
            <a:ext cx="3011557" cy="3039907"/>
          </a:xfrm>
          <a:custGeom>
            <a:avLst/>
            <a:gdLst>
              <a:gd name="csX0" fmla="*/ 516835 w 3011557"/>
              <a:gd name="csY0" fmla="*/ 515368 h 3039907"/>
              <a:gd name="csX1" fmla="*/ 516835 w 3011557"/>
              <a:gd name="csY1" fmla="*/ 1022264 h 3039907"/>
              <a:gd name="csX2" fmla="*/ 993913 w 3011557"/>
              <a:gd name="csY2" fmla="*/ 1022264 h 3039907"/>
              <a:gd name="csX3" fmla="*/ 993913 w 3011557"/>
              <a:gd name="csY3" fmla="*/ 515368 h 3039907"/>
              <a:gd name="csX4" fmla="*/ 0 w 3011557"/>
              <a:gd name="csY4" fmla="*/ 0 h 3039907"/>
              <a:gd name="csX5" fmla="*/ 3011557 w 3011557"/>
              <a:gd name="csY5" fmla="*/ 0 h 3039907"/>
              <a:gd name="csX6" fmla="*/ 3011557 w 3011557"/>
              <a:gd name="csY6" fmla="*/ 3039907 h 3039907"/>
              <a:gd name="csX7" fmla="*/ 0 w 3011557"/>
              <a:gd name="csY7" fmla="*/ 3039907 h 30399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011557" h="3039907">
                <a:moveTo>
                  <a:pt x="516835" y="515368"/>
                </a:moveTo>
                <a:lnTo>
                  <a:pt x="516835" y="1022264"/>
                </a:lnTo>
                <a:lnTo>
                  <a:pt x="993913" y="1022264"/>
                </a:lnTo>
                <a:lnTo>
                  <a:pt x="993913" y="515368"/>
                </a:lnTo>
                <a:close/>
                <a:moveTo>
                  <a:pt x="0" y="0"/>
                </a:moveTo>
                <a:lnTo>
                  <a:pt x="3011557" y="0"/>
                </a:lnTo>
                <a:lnTo>
                  <a:pt x="3011557" y="3039907"/>
                </a:lnTo>
                <a:lnTo>
                  <a:pt x="0" y="3039907"/>
                </a:lnTo>
                <a:close/>
              </a:path>
            </a:pathLst>
          </a:custGeom>
          <a:solidFill>
            <a:schemeClr val="tx2">
              <a:lumMod val="75000"/>
              <a:alpha val="76078"/>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0C16E65E-81FD-759B-9F12-24A621AE193C}"/>
              </a:ext>
            </a:extLst>
          </p:cNvPr>
          <p:cNvSpPr/>
          <p:nvPr/>
        </p:nvSpPr>
        <p:spPr>
          <a:xfrm>
            <a:off x="4579371" y="847871"/>
            <a:ext cx="3011557" cy="3039907"/>
          </a:xfrm>
          <a:custGeom>
            <a:avLst/>
            <a:gdLst>
              <a:gd name="csX0" fmla="*/ 2027583 w 3011557"/>
              <a:gd name="csY0" fmla="*/ 525307 h 3039907"/>
              <a:gd name="csX1" fmla="*/ 2027583 w 3011557"/>
              <a:gd name="csY1" fmla="*/ 1032203 h 3039907"/>
              <a:gd name="csX2" fmla="*/ 2524538 w 3011557"/>
              <a:gd name="csY2" fmla="*/ 1032203 h 3039907"/>
              <a:gd name="csX3" fmla="*/ 2524538 w 3011557"/>
              <a:gd name="csY3" fmla="*/ 525307 h 3039907"/>
              <a:gd name="csX4" fmla="*/ 516835 w 3011557"/>
              <a:gd name="csY4" fmla="*/ 515368 h 3039907"/>
              <a:gd name="csX5" fmla="*/ 516835 w 3011557"/>
              <a:gd name="csY5" fmla="*/ 1022264 h 3039907"/>
              <a:gd name="csX6" fmla="*/ 993913 w 3011557"/>
              <a:gd name="csY6" fmla="*/ 1022264 h 3039907"/>
              <a:gd name="csX7" fmla="*/ 993913 w 3011557"/>
              <a:gd name="csY7" fmla="*/ 515368 h 3039907"/>
              <a:gd name="csX8" fmla="*/ 0 w 3011557"/>
              <a:gd name="csY8" fmla="*/ 0 h 3039907"/>
              <a:gd name="csX9" fmla="*/ 3011557 w 3011557"/>
              <a:gd name="csY9" fmla="*/ 0 h 3039907"/>
              <a:gd name="csX10" fmla="*/ 3011557 w 3011557"/>
              <a:gd name="csY10" fmla="*/ 3039907 h 3039907"/>
              <a:gd name="csX11" fmla="*/ 0 w 3011557"/>
              <a:gd name="csY11" fmla="*/ 3039907 h 30399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011557" h="3039907">
                <a:moveTo>
                  <a:pt x="2027583" y="525307"/>
                </a:moveTo>
                <a:lnTo>
                  <a:pt x="2027583" y="1032203"/>
                </a:lnTo>
                <a:lnTo>
                  <a:pt x="2524538" y="1032203"/>
                </a:lnTo>
                <a:lnTo>
                  <a:pt x="2524538" y="525307"/>
                </a:lnTo>
                <a:close/>
                <a:moveTo>
                  <a:pt x="516835" y="515368"/>
                </a:moveTo>
                <a:lnTo>
                  <a:pt x="516835" y="1022264"/>
                </a:lnTo>
                <a:lnTo>
                  <a:pt x="993913" y="1022264"/>
                </a:lnTo>
                <a:lnTo>
                  <a:pt x="993913" y="515368"/>
                </a:lnTo>
                <a:close/>
                <a:moveTo>
                  <a:pt x="0" y="0"/>
                </a:moveTo>
                <a:lnTo>
                  <a:pt x="3011557" y="0"/>
                </a:lnTo>
                <a:lnTo>
                  <a:pt x="3011557" y="3039907"/>
                </a:lnTo>
                <a:lnTo>
                  <a:pt x="0" y="3039907"/>
                </a:lnTo>
                <a:close/>
              </a:path>
            </a:pathLst>
          </a:custGeom>
          <a:solidFill>
            <a:schemeClr val="tx2">
              <a:lumMod val="75000"/>
              <a:alpha val="76078"/>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BAC4C617-BB54-2A81-8C7B-40CA6FAEABAC}"/>
              </a:ext>
            </a:extLst>
          </p:cNvPr>
          <p:cNvSpPr/>
          <p:nvPr/>
        </p:nvSpPr>
        <p:spPr>
          <a:xfrm>
            <a:off x="4586663" y="846293"/>
            <a:ext cx="3011557" cy="3039907"/>
          </a:xfrm>
          <a:custGeom>
            <a:avLst/>
            <a:gdLst>
              <a:gd name="csX0" fmla="*/ 2030287 w 3011557"/>
              <a:gd name="csY0" fmla="*/ 2044132 h 3039907"/>
              <a:gd name="csX1" fmla="*/ 2030287 w 3011557"/>
              <a:gd name="csY1" fmla="*/ 2551028 h 3039907"/>
              <a:gd name="csX2" fmla="*/ 2527242 w 3011557"/>
              <a:gd name="csY2" fmla="*/ 2551028 h 3039907"/>
              <a:gd name="csX3" fmla="*/ 2527242 w 3011557"/>
              <a:gd name="csY3" fmla="*/ 2044132 h 3039907"/>
              <a:gd name="csX4" fmla="*/ 0 w 3011557"/>
              <a:gd name="csY4" fmla="*/ 0 h 3039907"/>
              <a:gd name="csX5" fmla="*/ 3011557 w 3011557"/>
              <a:gd name="csY5" fmla="*/ 0 h 3039907"/>
              <a:gd name="csX6" fmla="*/ 3011557 w 3011557"/>
              <a:gd name="csY6" fmla="*/ 3039907 h 3039907"/>
              <a:gd name="csX7" fmla="*/ 0 w 3011557"/>
              <a:gd name="csY7" fmla="*/ 3039907 h 30399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011557" h="3039907">
                <a:moveTo>
                  <a:pt x="2030287" y="2044132"/>
                </a:moveTo>
                <a:lnTo>
                  <a:pt x="2030287" y="2551028"/>
                </a:lnTo>
                <a:lnTo>
                  <a:pt x="2527242" y="2551028"/>
                </a:lnTo>
                <a:lnTo>
                  <a:pt x="2527242" y="2044132"/>
                </a:lnTo>
                <a:close/>
                <a:moveTo>
                  <a:pt x="0" y="0"/>
                </a:moveTo>
                <a:lnTo>
                  <a:pt x="3011557" y="0"/>
                </a:lnTo>
                <a:lnTo>
                  <a:pt x="3011557" y="3039907"/>
                </a:lnTo>
                <a:lnTo>
                  <a:pt x="0" y="3039907"/>
                </a:lnTo>
                <a:close/>
              </a:path>
            </a:pathLst>
          </a:custGeom>
          <a:solidFill>
            <a:schemeClr val="tx2">
              <a:lumMod val="75000"/>
              <a:alpha val="76078"/>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BDC00431-33EC-C215-AF9E-2E2B4B088046}"/>
              </a:ext>
            </a:extLst>
          </p:cNvPr>
          <p:cNvSpPr/>
          <p:nvPr/>
        </p:nvSpPr>
        <p:spPr>
          <a:xfrm>
            <a:off x="4575646" y="846293"/>
            <a:ext cx="3011557" cy="3039907"/>
          </a:xfrm>
          <a:custGeom>
            <a:avLst/>
            <a:gdLst>
              <a:gd name="csX0" fmla="*/ 2030287 w 3011557"/>
              <a:gd name="csY0" fmla="*/ 2044132 h 3039907"/>
              <a:gd name="csX1" fmla="*/ 2030287 w 3011557"/>
              <a:gd name="csY1" fmla="*/ 2551028 h 3039907"/>
              <a:gd name="csX2" fmla="*/ 2527242 w 3011557"/>
              <a:gd name="csY2" fmla="*/ 2551028 h 3039907"/>
              <a:gd name="csX3" fmla="*/ 2527242 w 3011557"/>
              <a:gd name="csY3" fmla="*/ 2044132 h 3039907"/>
              <a:gd name="csX4" fmla="*/ 1033260 w 3011557"/>
              <a:gd name="csY4" fmla="*/ 2001390 h 3039907"/>
              <a:gd name="csX5" fmla="*/ 1033260 w 3011557"/>
              <a:gd name="csY5" fmla="*/ 2544927 h 3039907"/>
              <a:gd name="csX6" fmla="*/ 1505778 w 3011557"/>
              <a:gd name="csY6" fmla="*/ 2544927 h 3039907"/>
              <a:gd name="csX7" fmla="*/ 1505778 w 3011557"/>
              <a:gd name="csY7" fmla="*/ 2001390 h 3039907"/>
              <a:gd name="csX8" fmla="*/ 970681 w 3011557"/>
              <a:gd name="csY8" fmla="*/ 991550 h 3039907"/>
              <a:gd name="csX9" fmla="*/ 970681 w 3011557"/>
              <a:gd name="csY9" fmla="*/ 1541698 h 3039907"/>
              <a:gd name="csX10" fmla="*/ 1555459 w 3011557"/>
              <a:gd name="csY10" fmla="*/ 1541698 h 3039907"/>
              <a:gd name="csX11" fmla="*/ 1555459 w 3011557"/>
              <a:gd name="csY11" fmla="*/ 991550 h 3039907"/>
              <a:gd name="csX12" fmla="*/ 0 w 3011557"/>
              <a:gd name="csY12" fmla="*/ 0 h 3039907"/>
              <a:gd name="csX13" fmla="*/ 3011557 w 3011557"/>
              <a:gd name="csY13" fmla="*/ 0 h 3039907"/>
              <a:gd name="csX14" fmla="*/ 3011557 w 3011557"/>
              <a:gd name="csY14" fmla="*/ 3039907 h 3039907"/>
              <a:gd name="csX15" fmla="*/ 0 w 3011557"/>
              <a:gd name="csY15" fmla="*/ 3039907 h 30399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011557" h="3039907">
                <a:moveTo>
                  <a:pt x="2030287" y="2044132"/>
                </a:moveTo>
                <a:lnTo>
                  <a:pt x="2030287" y="2551028"/>
                </a:lnTo>
                <a:lnTo>
                  <a:pt x="2527242" y="2551028"/>
                </a:lnTo>
                <a:lnTo>
                  <a:pt x="2527242" y="2044132"/>
                </a:lnTo>
                <a:close/>
                <a:moveTo>
                  <a:pt x="1033260" y="2001390"/>
                </a:moveTo>
                <a:lnTo>
                  <a:pt x="1033260" y="2544927"/>
                </a:lnTo>
                <a:lnTo>
                  <a:pt x="1505778" y="2544927"/>
                </a:lnTo>
                <a:lnTo>
                  <a:pt x="1505778" y="2001390"/>
                </a:lnTo>
                <a:close/>
                <a:moveTo>
                  <a:pt x="970681" y="991550"/>
                </a:moveTo>
                <a:lnTo>
                  <a:pt x="970681" y="1541698"/>
                </a:lnTo>
                <a:lnTo>
                  <a:pt x="1555459" y="1541698"/>
                </a:lnTo>
                <a:lnTo>
                  <a:pt x="1555459" y="991550"/>
                </a:lnTo>
                <a:close/>
                <a:moveTo>
                  <a:pt x="0" y="0"/>
                </a:moveTo>
                <a:lnTo>
                  <a:pt x="3011557" y="0"/>
                </a:lnTo>
                <a:lnTo>
                  <a:pt x="3011557" y="3039907"/>
                </a:lnTo>
                <a:lnTo>
                  <a:pt x="0" y="3039907"/>
                </a:lnTo>
                <a:close/>
              </a:path>
            </a:pathLst>
          </a:custGeom>
          <a:solidFill>
            <a:schemeClr val="tx2">
              <a:lumMod val="75000"/>
              <a:alpha val="76078"/>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2">
            <a:extLst>
              <a:ext uri="{FF2B5EF4-FFF2-40B4-BE49-F238E27FC236}">
                <a16:creationId xmlns:a16="http://schemas.microsoft.com/office/drawing/2014/main" id="{8E99B604-BBDD-D5B9-DF07-594043EF441F}"/>
              </a:ext>
            </a:extLst>
          </p:cNvPr>
          <p:cNvSpPr>
            <a:spLocks noGrp="1" noChangeArrowheads="1"/>
          </p:cNvSpPr>
          <p:nvPr>
            <p:ph type="body" idx="1"/>
          </p:nvPr>
        </p:nvSpPr>
        <p:spPr bwMode="auto">
          <a:xfrm>
            <a:off x="73025" y="1075571"/>
            <a:ext cx="418720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00000"/>
              </a:lnSpc>
              <a:spcBef>
                <a:spcPct val="0"/>
              </a:spcBef>
              <a:spcAft>
                <a:spcPct val="0"/>
              </a:spcAft>
              <a:buClrTx/>
              <a:buSzTx/>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X-axis: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target models </a:t>
            </a:r>
          </a:p>
          <a:p>
            <a:pPr marL="285750" indent="-285750" eaLnBrk="0" fontAlgn="base" hangingPunct="0">
              <a:lnSpc>
                <a:spcPct val="100000"/>
              </a:lnSpc>
              <a:spcBef>
                <a:spcPct val="0"/>
              </a:spcBef>
              <a:spcAft>
                <a:spcPct val="0"/>
              </a:spcAft>
              <a:buClrTx/>
              <a:buSzTx/>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Y-axis: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pipelines optimized on different source models </a:t>
            </a:r>
          </a:p>
          <a:p>
            <a:pPr marL="285750" indent="-285750" eaLnBrk="0" fontAlgn="base" hangingPunct="0">
              <a:lnSpc>
                <a:spcPct val="100000"/>
              </a:lnSpc>
              <a:spcBef>
                <a:spcPct val="0"/>
              </a:spcBef>
              <a:spcAft>
                <a:spcPct val="0"/>
              </a:spcAft>
              <a:buClrTx/>
              <a:buSzTx/>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Each cell:</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speedup relative –O3; rank of custom pipeline applied per model.</a:t>
            </a:r>
          </a:p>
          <a:p>
            <a:pPr marL="285750" indent="-285750" eaLnBrk="0" fontAlgn="base" hangingPunct="0">
              <a:lnSpc>
                <a:spcPct val="100000"/>
              </a:lnSpc>
              <a:spcBef>
                <a:spcPct val="0"/>
              </a:spcBef>
              <a:spcAft>
                <a:spcPct val="0"/>
              </a:spcAft>
              <a:buClrTx/>
              <a:buSzTx/>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742950" lvl="1" indent="-285750" eaLnBrk="0" fontAlgn="base" hangingPunct="0">
              <a:lnSpc>
                <a:spcPct val="100000"/>
              </a:lnSpc>
              <a:spcBef>
                <a:spcPct val="0"/>
              </a:spcBef>
              <a:spcAft>
                <a:spcPct val="0"/>
              </a:spcAft>
              <a:buClrTx/>
              <a:buSzTx/>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MobileNetV2’s best pipeline drops to near-baseline on DeepLabV3 </a:t>
            </a:r>
          </a:p>
          <a:p>
            <a:pPr marL="742950" lvl="1" indent="-285750" eaLnBrk="0" fontAlgn="base" hangingPunct="0">
              <a:lnSpc>
                <a:spcPct val="100000"/>
              </a:lnSpc>
              <a:spcBef>
                <a:spcPct val="0"/>
              </a:spcBef>
              <a:spcAft>
                <a:spcPct val="0"/>
              </a:spcAft>
              <a:buClrTx/>
              <a:buSzTx/>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DeepLabV3’s best pipeline yields an 8× slowdown on YOLO</a:t>
            </a:r>
          </a:p>
          <a:p>
            <a:pPr marL="285750" indent="-285750" eaLnBrk="0" fontAlgn="base" hangingPunct="0">
              <a:lnSpc>
                <a:spcPct val="100000"/>
              </a:lnSpc>
              <a:spcBef>
                <a:spcPct val="0"/>
              </a:spcBef>
              <a:spcAft>
                <a:spcPct val="0"/>
              </a:spcAft>
              <a:buClrTx/>
              <a:buSzTx/>
            </a:pPr>
            <a:r>
              <a:rPr lang="en-US" altLang="en-US" sz="1800" b="1" dirty="0">
                <a:solidFill>
                  <a:schemeClr val="tx1"/>
                </a:solidFill>
                <a:latin typeface="Times New Roman" panose="02020603050405020304" pitchFamily="18" charset="0"/>
                <a:cs typeface="Times New Roman" panose="02020603050405020304" pitchFamily="18" charset="0"/>
              </a:rPr>
              <a:t>Takeaway:</a:t>
            </a:r>
            <a:r>
              <a:rPr lang="en-US" altLang="en-US" sz="1800" dirty="0">
                <a:solidFill>
                  <a:schemeClr val="tx1"/>
                </a:solidFill>
                <a:latin typeface="Times New Roman" panose="02020603050405020304" pitchFamily="18" charset="0"/>
                <a:cs typeface="Times New Roman" panose="02020603050405020304" pitchFamily="18" charset="0"/>
              </a:rPr>
              <a:t> Custom pipeline depends on workload structure.</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indent="-285750" eaLnBrk="0" fontAlgn="base" hangingPunct="0">
              <a:lnSpc>
                <a:spcPct val="100000"/>
              </a:lnSpc>
              <a:spcBef>
                <a:spcPct val="0"/>
              </a:spcBef>
              <a:spcAft>
                <a:spcPct val="0"/>
              </a:spcAft>
              <a:buClrTx/>
              <a:buSzTx/>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0" grpId="0" animBg="1"/>
      <p:bldP spid="10" grpId="1" animBg="1"/>
      <p:bldP spid="16"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678602" y="1925"/>
            <a:ext cx="7116896" cy="572700"/>
          </a:xfrm>
          <a:prstGeom prst="rect">
            <a:avLst/>
          </a:prstGeom>
        </p:spPr>
        <p:txBody>
          <a:bodyPr spcFirstLastPara="1" wrap="square" lIns="91425" tIns="91425" rIns="91425" bIns="91425" anchor="ctr" anchorCtr="0">
            <a:noAutofit/>
          </a:bodyPr>
          <a:lstStyle/>
          <a:p>
            <a:pPr lvl="0">
              <a:buNone/>
            </a:pPr>
            <a:r>
              <a:rPr lang="en-US" dirty="0"/>
              <a:t>A pipeline that is optimal for one shape can perform poorly on another</a:t>
            </a:r>
            <a:endParaRPr dirty="0"/>
          </a:p>
        </p:txBody>
      </p:sp>
      <p:sp>
        <p:nvSpPr>
          <p:cNvPr id="147" name="Google Shape;147;p22"/>
          <p:cNvSpPr txBox="1">
            <a:spLocks noGrp="1"/>
          </p:cNvSpPr>
          <p:nvPr>
            <p:ph type="body" idx="1"/>
          </p:nvPr>
        </p:nvSpPr>
        <p:spPr>
          <a:xfrm>
            <a:off x="0" y="1152474"/>
            <a:ext cx="4237050" cy="3659555"/>
          </a:xfrm>
          <a:prstGeom prst="rect">
            <a:avLst/>
          </a:prstGeom>
        </p:spPr>
        <p:txBody>
          <a:bodyPr spcFirstLastPara="1" wrap="square" lIns="68575" tIns="34275" rIns="68575" bIns="34275" anchor="t" anchorCtr="0">
            <a:normAutofit lnSpcReduction="10000"/>
          </a:bodyPr>
          <a:lstStyle/>
          <a:p>
            <a:r>
              <a:rPr lang="en-US" b="1" dirty="0">
                <a:solidFill>
                  <a:schemeClr val="tx1"/>
                </a:solidFill>
                <a:latin typeface="Times New Roman" panose="02020603050405020304" pitchFamily="18" charset="0"/>
                <a:cs typeface="Times New Roman" panose="02020603050405020304" pitchFamily="18" charset="0"/>
              </a:rPr>
              <a:t>X-axis: </a:t>
            </a:r>
            <a:r>
              <a:rPr lang="en-US" dirty="0"/>
              <a:t>shape per model.</a:t>
            </a:r>
            <a:endParaRPr lang="en-US" b="1" dirty="0"/>
          </a:p>
          <a:p>
            <a:r>
              <a:rPr lang="en-US" b="1" dirty="0">
                <a:solidFill>
                  <a:schemeClr val="tx1"/>
                </a:solidFill>
                <a:latin typeface="Times New Roman" panose="02020603050405020304" pitchFamily="18" charset="0"/>
                <a:cs typeface="Times New Roman" panose="02020603050405020304" pitchFamily="18" charset="0"/>
              </a:rPr>
              <a:t>Y-axis: </a:t>
            </a:r>
            <a:r>
              <a:rPr lang="en-US" dirty="0">
                <a:solidFill>
                  <a:schemeClr val="tx1"/>
                </a:solidFill>
                <a:latin typeface="Times New Roman" panose="02020603050405020304" pitchFamily="18" charset="0"/>
                <a:cs typeface="Times New Roman" panose="02020603050405020304" pitchFamily="18" charset="0"/>
              </a:rPr>
              <a:t>latency normalized to the best latency for that shape, where 1.0 means it is the fastest.</a:t>
            </a:r>
          </a:p>
          <a:p>
            <a:r>
              <a:rPr lang="en-US" b="1" dirty="0">
                <a:solidFill>
                  <a:schemeClr val="tx1"/>
                </a:solidFill>
                <a:latin typeface="Times New Roman" panose="02020603050405020304" pitchFamily="18" charset="0"/>
                <a:cs typeface="Times New Roman" panose="02020603050405020304" pitchFamily="18" charset="0"/>
              </a:rPr>
              <a:t>Each curve: </a:t>
            </a:r>
            <a:r>
              <a:rPr lang="en-US" dirty="0">
                <a:solidFill>
                  <a:schemeClr val="tx1"/>
                </a:solidFill>
                <a:latin typeface="Times New Roman" panose="02020603050405020304" pitchFamily="18" charset="0"/>
                <a:cs typeface="Times New Roman" panose="02020603050405020304" pitchFamily="18" charset="0"/>
              </a:rPr>
              <a:t>performance shift of one shape’s best-found pipeline transferred to other shapes.</a:t>
            </a:r>
          </a:p>
          <a:p>
            <a:r>
              <a:rPr lang="en-US" altLang="en-US" b="1" dirty="0">
                <a:solidFill>
                  <a:schemeClr val="tx1"/>
                </a:solidFill>
                <a:latin typeface="Times New Roman" panose="02020603050405020304" pitchFamily="18" charset="0"/>
                <a:cs typeface="Times New Roman" panose="02020603050405020304" pitchFamily="18" charset="0"/>
              </a:rPr>
              <a:t>Examples: </a:t>
            </a:r>
          </a:p>
          <a:p>
            <a:pPr lvl="1"/>
            <a:r>
              <a:rPr lang="en-US" dirty="0" err="1"/>
              <a:t>UNet</a:t>
            </a:r>
            <a:r>
              <a:rPr lang="en-US" dirty="0"/>
              <a:t> 384 incurs ~25% degradation when using pipeline found best for </a:t>
            </a:r>
            <a:r>
              <a:rPr lang="en-US" dirty="0" err="1"/>
              <a:t>UNet</a:t>
            </a:r>
            <a:r>
              <a:rPr lang="en-US" dirty="0"/>
              <a:t> 256.</a:t>
            </a:r>
          </a:p>
          <a:p>
            <a:pPr lvl="1"/>
            <a:r>
              <a:rPr lang="en-US" dirty="0"/>
              <a:t>Vit224 applying the pipeline best for shape 224 loses 10~15% performance on other shapes</a:t>
            </a:r>
            <a:r>
              <a:rPr lang="en-US" sz="1600" dirty="0"/>
              <a:t>.</a:t>
            </a:r>
          </a:p>
          <a:p>
            <a:r>
              <a:rPr lang="en-US" altLang="en-US" b="1" dirty="0">
                <a:solidFill>
                  <a:schemeClr val="tx1"/>
                </a:solidFill>
                <a:latin typeface="Times New Roman" panose="02020603050405020304" pitchFamily="18" charset="0"/>
                <a:cs typeface="Times New Roman" panose="02020603050405020304" pitchFamily="18" charset="0"/>
              </a:rPr>
              <a:t>Takeaway:</a:t>
            </a:r>
            <a:r>
              <a:rPr lang="en-US" altLang="en-US" dirty="0"/>
              <a:t> Custom pipeline depends on workload shapes.</a:t>
            </a:r>
          </a:p>
        </p:txBody>
      </p:sp>
      <p:sp>
        <p:nvSpPr>
          <p:cNvPr id="148" name="Google Shape;148;p2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49" name="Google Shape;149;p22" title="shapes_rel.png"/>
          <p:cNvPicPr preferRelativeResize="0"/>
          <p:nvPr/>
        </p:nvPicPr>
        <p:blipFill>
          <a:blip r:embed="rId4">
            <a:alphaModFix/>
          </a:blip>
          <a:srcRect r="2279"/>
          <a:stretch>
            <a:fillRect/>
          </a:stretch>
        </p:blipFill>
        <p:spPr>
          <a:xfrm>
            <a:off x="4296685" y="1344372"/>
            <a:ext cx="4675037" cy="2992855"/>
          </a:xfrm>
          <a:prstGeom prst="rect">
            <a:avLst/>
          </a:prstGeom>
          <a:noFill/>
          <a:ln>
            <a:noFill/>
          </a:ln>
        </p:spPr>
      </p:pic>
      <p:cxnSp>
        <p:nvCxnSpPr>
          <p:cNvPr id="3" name="Straight Arrow Connector 2">
            <a:extLst>
              <a:ext uri="{FF2B5EF4-FFF2-40B4-BE49-F238E27FC236}">
                <a16:creationId xmlns:a16="http://schemas.microsoft.com/office/drawing/2014/main" id="{6A2CF9DF-06ED-C4FF-F36E-F3496F0BE5BC}"/>
              </a:ext>
            </a:extLst>
          </p:cNvPr>
          <p:cNvCxnSpPr/>
          <p:nvPr/>
        </p:nvCxnSpPr>
        <p:spPr>
          <a:xfrm>
            <a:off x="5931625" y="2012045"/>
            <a:ext cx="0" cy="1079653"/>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20BC409-BCE6-00E4-90DE-F4C06A8AC41E}"/>
              </a:ext>
            </a:extLst>
          </p:cNvPr>
          <p:cNvCxnSpPr/>
          <p:nvPr/>
        </p:nvCxnSpPr>
        <p:spPr>
          <a:xfrm>
            <a:off x="7505201" y="2012045"/>
            <a:ext cx="0" cy="1079653"/>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B071B2BA-D684-B591-9A5B-4D3CDB383BCE}"/>
              </a:ext>
            </a:extLst>
          </p:cNvPr>
          <p:cNvCxnSpPr>
            <a:cxnSpLocks/>
          </p:cNvCxnSpPr>
          <p:nvPr/>
        </p:nvCxnSpPr>
        <p:spPr>
          <a:xfrm>
            <a:off x="8572001" y="2012045"/>
            <a:ext cx="0" cy="634159"/>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757929" y="18300"/>
            <a:ext cx="7127913"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t>Existing approaches are not good enough to solve pass ordering problem in progressive lowering settings.</a:t>
            </a:r>
            <a:endParaRPr sz="1700" b="1" dirty="0"/>
          </a:p>
        </p:txBody>
      </p:sp>
      <p:graphicFrame>
        <p:nvGraphicFramePr>
          <p:cNvPr id="155" name="Google Shape;155;p23"/>
          <p:cNvGraphicFramePr/>
          <p:nvPr>
            <p:extLst>
              <p:ext uri="{D42A27DB-BD31-4B8C-83A1-F6EECF244321}">
                <p14:modId xmlns:p14="http://schemas.microsoft.com/office/powerpoint/2010/main" val="2464767044"/>
              </p:ext>
            </p:extLst>
          </p:nvPr>
        </p:nvGraphicFramePr>
        <p:xfrm>
          <a:off x="418425" y="1069025"/>
          <a:ext cx="8547775" cy="3755703"/>
        </p:xfrm>
        <a:graphic>
          <a:graphicData uri="http://schemas.openxmlformats.org/drawingml/2006/table">
            <a:tbl>
              <a:tblPr>
                <a:noFill/>
                <a:tableStyleId>{A3EAA201-1946-4F19-AAE2-030223DDABA6}</a:tableStyleId>
              </a:tblPr>
              <a:tblGrid>
                <a:gridCol w="116907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3289300">
                  <a:extLst>
                    <a:ext uri="{9D8B030D-6E8A-4147-A177-3AD203B41FA5}">
                      <a16:colId xmlns:a16="http://schemas.microsoft.com/office/drawing/2014/main" val="20002"/>
                    </a:ext>
                  </a:extLst>
                </a:gridCol>
                <a:gridCol w="2527300">
                  <a:extLst>
                    <a:ext uri="{9D8B030D-6E8A-4147-A177-3AD203B41FA5}">
                      <a16:colId xmlns:a16="http://schemas.microsoft.com/office/drawing/2014/main" val="20003"/>
                    </a:ext>
                  </a:extLst>
                </a:gridCol>
              </a:tblGrid>
              <a:tr h="516836">
                <a:tc>
                  <a:txBody>
                    <a:bodyPr/>
                    <a:lstStyle/>
                    <a:p>
                      <a:pPr marL="0" lvl="0" indent="0" algn="l" rtl="0">
                        <a:spcBef>
                          <a:spcPts val="0"/>
                        </a:spcBef>
                        <a:spcAft>
                          <a:spcPts val="0"/>
                        </a:spcAft>
                        <a:buNone/>
                      </a:pPr>
                      <a:r>
                        <a:rPr lang="en"/>
                        <a:t>Paper </a:t>
                      </a:r>
                      <a:endParaRPr/>
                    </a:p>
                  </a:txBody>
                  <a:tcPr marL="91425" marR="91425" marT="91425" marB="91425"/>
                </a:tc>
                <a:tc>
                  <a:txBody>
                    <a:bodyPr/>
                    <a:lstStyle/>
                    <a:p>
                      <a:pPr marL="0" lvl="0" indent="0" algn="l" rtl="0">
                        <a:spcBef>
                          <a:spcPts val="0"/>
                        </a:spcBef>
                        <a:spcAft>
                          <a:spcPts val="0"/>
                        </a:spcAft>
                        <a:buNone/>
                      </a:pPr>
                      <a:r>
                        <a:rPr lang="en"/>
                        <a:t>Settings</a:t>
                      </a:r>
                      <a:endParaRPr/>
                    </a:p>
                  </a:txBody>
                  <a:tcPr marL="91425" marR="91425" marT="91425" marB="91425"/>
                </a:tc>
                <a:tc>
                  <a:txBody>
                    <a:bodyPr/>
                    <a:lstStyle/>
                    <a:p>
                      <a:pPr marL="0" lvl="0" indent="0" algn="l" rtl="0">
                        <a:spcBef>
                          <a:spcPts val="0"/>
                        </a:spcBef>
                        <a:spcAft>
                          <a:spcPts val="0"/>
                        </a:spcAft>
                        <a:buNone/>
                      </a:pPr>
                      <a:r>
                        <a:rPr lang="en" dirty="0"/>
                        <a:t>Contributions and result</a:t>
                      </a:r>
                      <a:endParaRPr dirty="0"/>
                    </a:p>
                  </a:txBody>
                  <a:tcPr marL="91425" marR="91425" marT="91425" marB="91425"/>
                </a:tc>
                <a:tc>
                  <a:txBody>
                    <a:bodyPr/>
                    <a:lstStyle/>
                    <a:p>
                      <a:pPr marL="0" lvl="0" indent="0" algn="l" rtl="0">
                        <a:spcBef>
                          <a:spcPts val="0"/>
                        </a:spcBef>
                        <a:spcAft>
                          <a:spcPts val="0"/>
                        </a:spcAft>
                        <a:buNone/>
                      </a:pPr>
                      <a:r>
                        <a:rPr lang="en" dirty="0"/>
                        <a:t>Limitation of the method?</a:t>
                      </a:r>
                      <a:endParaRPr b="1" dirty="0"/>
                    </a:p>
                  </a:txBody>
                  <a:tcPr marL="91425" marR="91425" marT="91425" marB="91425"/>
                </a:tc>
                <a:extLst>
                  <a:ext uri="{0D108BD9-81ED-4DB2-BD59-A6C34878D82A}">
                    <a16:rowId xmlns:a16="http://schemas.microsoft.com/office/drawing/2014/main" val="10000"/>
                  </a:ext>
                </a:extLst>
              </a:tr>
              <a:tr h="661749">
                <a:tc>
                  <a:txBody>
                    <a:bodyPr/>
                    <a:lstStyle/>
                    <a:p>
                      <a:pPr marL="0" lvl="0" indent="0" algn="l" rtl="0">
                        <a:spcBef>
                          <a:spcPts val="0"/>
                        </a:spcBef>
                        <a:spcAft>
                          <a:spcPts val="0"/>
                        </a:spcAft>
                        <a:buNone/>
                      </a:pPr>
                      <a:r>
                        <a:rPr lang="en" b="1"/>
                        <a:t>AutoPhase (2019)</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LLVM/HLS Phase ordering</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RL for pass ordering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13K training samples, 24% speedup</a:t>
                      </a: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Focus on </a:t>
                      </a:r>
                      <a:r>
                        <a:rPr lang="en-US" dirty="0"/>
                        <a:t>single abstraction (LLVM IR).</a:t>
                      </a:r>
                      <a:endParaRPr lang="en"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55667">
                <a:tc>
                  <a:txBody>
                    <a:bodyPr/>
                    <a:lstStyle/>
                    <a:p>
                      <a:pPr marL="0" lvl="0" indent="0" algn="l" rtl="0">
                        <a:spcBef>
                          <a:spcPts val="0"/>
                        </a:spcBef>
                        <a:spcAft>
                          <a:spcPts val="0"/>
                        </a:spcAft>
                        <a:buNone/>
                      </a:pPr>
                      <a:r>
                        <a:rPr lang="en" b="1"/>
                        <a:t>Ansor (2020)</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Tensor program autotuning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Find high-performing parameter setting</a:t>
                      </a:r>
                    </a:p>
                    <a:p>
                      <a:pPr marL="0" lvl="0" indent="0" algn="l" rtl="0">
                        <a:spcBef>
                          <a:spcPts val="0"/>
                        </a:spcBef>
                        <a:spcAft>
                          <a:spcPts val="0"/>
                        </a:spcAft>
                        <a:buNone/>
                      </a:pPr>
                      <a:r>
                        <a:rPr lang="en-US" dirty="0"/>
                        <a:t>20K trials (~6 </a:t>
                      </a:r>
                      <a:r>
                        <a:rPr lang="en-US" dirty="0" err="1"/>
                        <a:t>hrs</a:t>
                      </a:r>
                      <a:r>
                        <a:rPr lang="en-US" dirty="0"/>
                        <a:t>) on ResNet50</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Parameters are tuned with a fixed representation.</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85161">
                <a:tc>
                  <a:txBody>
                    <a:bodyPr/>
                    <a:lstStyle/>
                    <a:p>
                      <a:pPr marL="0" lvl="0" indent="0" algn="l" rtl="0">
                        <a:spcBef>
                          <a:spcPts val="0"/>
                        </a:spcBef>
                        <a:spcAft>
                          <a:spcPts val="0"/>
                        </a:spcAft>
                        <a:buNone/>
                      </a:pPr>
                      <a:r>
                        <a:rPr lang="en" b="1"/>
                        <a:t>MLGO (2021)</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LLVM Heuristic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Use RL/ES to replace heuristic.</a:t>
                      </a:r>
                    </a:p>
                    <a:p>
                      <a:pPr marL="0" lvl="0" indent="0" algn="l" rtl="0">
                        <a:spcBef>
                          <a:spcPts val="0"/>
                        </a:spcBef>
                        <a:spcAft>
                          <a:spcPts val="0"/>
                        </a:spcAft>
                        <a:buNone/>
                      </a:pPr>
                      <a:r>
                        <a:rPr lang="en" dirty="0"/>
                        <a:t>12~60 </a:t>
                      </a:r>
                      <a:r>
                        <a:rPr lang="en" dirty="0" err="1"/>
                        <a:t>hrs</a:t>
                      </a:r>
                      <a:r>
                        <a:rPr lang="en" dirty="0"/>
                        <a:t> of training on 28K samples, 7% size reduction</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Optimize for size.</a:t>
                      </a:r>
                    </a:p>
                    <a:p>
                      <a:pPr marL="0" lvl="0" indent="0" algn="l" rtl="0">
                        <a:spcBef>
                          <a:spcPts val="0"/>
                        </a:spcBef>
                        <a:spcAft>
                          <a:spcPts val="0"/>
                        </a:spcAft>
                        <a:buNone/>
                      </a:pPr>
                      <a:r>
                        <a:rPr lang="en-US" dirty="0"/>
                        <a:t>N</a:t>
                      </a:r>
                      <a:r>
                        <a:rPr lang="en" dirty="0" err="1"/>
                        <a:t>ot</a:t>
                      </a:r>
                      <a:r>
                        <a:rPr lang="en" dirty="0"/>
                        <a:t> solving pass ordering problem.</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85161">
                <a:tc>
                  <a:txBody>
                    <a:bodyPr/>
                    <a:lstStyle/>
                    <a:p>
                      <a:pPr marL="0" lvl="0" indent="0" algn="l" rtl="0">
                        <a:spcBef>
                          <a:spcPts val="0"/>
                        </a:spcBef>
                        <a:spcAft>
                          <a:spcPts val="0"/>
                        </a:spcAft>
                        <a:buNone/>
                      </a:pPr>
                      <a:r>
                        <a:rPr lang="en" b="1"/>
                        <a:t>MLIR RL (2024)</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MLIR loop optimizations</a:t>
                      </a:r>
                      <a:endParaRPr dirty="0"/>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First MLIR + RL environment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Train 5 days, speedup is worse than </a:t>
                      </a:r>
                      <a:r>
                        <a:rPr lang="en-US" dirty="0" err="1"/>
                        <a:t>PyTorch</a:t>
                      </a:r>
                      <a:r>
                        <a:rPr lang="en-US" dirty="0"/>
                        <a:t> compiler</a:t>
                      </a:r>
                    </a:p>
                    <a:p>
                      <a:pPr marL="0" lvl="0" indent="0" algn="l" rtl="0">
                        <a:spcBef>
                          <a:spcPts val="0"/>
                        </a:spcBef>
                        <a:spcAft>
                          <a:spcPts val="0"/>
                        </a:spcAft>
                        <a:buNone/>
                      </a:pPr>
                      <a:endParaRPr dirty="0"/>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dirty="0"/>
                        <a:t>Does not close the gap between O3.</a:t>
                      </a:r>
                      <a:br>
                        <a:rPr lang="en" dirty="0"/>
                      </a:br>
                      <a:r>
                        <a:rPr lang="en" dirty="0"/>
                        <a:t>Treat RL as black box optimization.</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6" name="Google Shape;156;p2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57" name="Google Shape;157;p23"/>
          <p:cNvSpPr txBox="1"/>
          <p:nvPr/>
        </p:nvSpPr>
        <p:spPr>
          <a:xfrm>
            <a:off x="311700" y="620025"/>
            <a:ext cx="8520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dk2"/>
                </a:solidFill>
              </a:rPr>
              <a:t>Are existing approaches sufficient?</a:t>
            </a:r>
            <a:endParaRPr sz="1600" b="1" dirty="0">
              <a:solidFill>
                <a:schemeClr val="dk2"/>
              </a:solidFill>
            </a:endParaRPr>
          </a:p>
        </p:txBody>
      </p:sp>
      <p:sp>
        <p:nvSpPr>
          <p:cNvPr id="158" name="Google Shape;158;p23"/>
          <p:cNvSpPr txBox="1"/>
          <p:nvPr/>
        </p:nvSpPr>
        <p:spPr>
          <a:xfrm>
            <a:off x="6544025" y="561975"/>
            <a:ext cx="1473000" cy="3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highlight>
                  <a:srgbClr val="FFF2CC"/>
                </a:highlight>
                <a:latin typeface="Times New Roman"/>
                <a:ea typeface="Times New Roman"/>
                <a:cs typeface="Times New Roman"/>
                <a:sym typeface="Times New Roman"/>
              </a:rPr>
              <a:t>No</a:t>
            </a:r>
            <a:endParaRPr sz="2100" b="1">
              <a:solidFill>
                <a:schemeClr val="dk1"/>
              </a:solidFill>
              <a:highlight>
                <a:srgbClr val="FFF2CC"/>
              </a:highlight>
              <a:latin typeface="Times New Roman"/>
              <a:ea typeface="Times New Roman"/>
              <a:cs typeface="Times New Roman"/>
              <a:sym typeface="Times New Roman"/>
            </a:endParaRPr>
          </a:p>
        </p:txBody>
      </p:sp>
      <p:sp>
        <p:nvSpPr>
          <p:cNvPr id="159" name="Google Shape;159;p23"/>
          <p:cNvSpPr/>
          <p:nvPr/>
        </p:nvSpPr>
        <p:spPr>
          <a:xfrm>
            <a:off x="418450" y="1581811"/>
            <a:ext cx="8547700" cy="651725"/>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3"/>
          <p:cNvSpPr/>
          <p:nvPr/>
        </p:nvSpPr>
        <p:spPr>
          <a:xfrm>
            <a:off x="418500" y="2237025"/>
            <a:ext cx="8547700" cy="651725"/>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3"/>
          <p:cNvSpPr/>
          <p:nvPr/>
        </p:nvSpPr>
        <p:spPr>
          <a:xfrm>
            <a:off x="418450" y="2906650"/>
            <a:ext cx="8547700" cy="902426"/>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3"/>
          <p:cNvSpPr/>
          <p:nvPr/>
        </p:nvSpPr>
        <p:spPr>
          <a:xfrm>
            <a:off x="418450" y="3809076"/>
            <a:ext cx="8547700" cy="1015652"/>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69DE5-D7E5-166E-7A72-D4A2E8BB898F}"/>
              </a:ext>
            </a:extLst>
          </p:cNvPr>
          <p:cNvSpPr>
            <a:spLocks noGrp="1"/>
          </p:cNvSpPr>
          <p:nvPr>
            <p:ph type="body" idx="1"/>
          </p:nvPr>
        </p:nvSpPr>
        <p:spPr/>
        <p:txBody>
          <a:bodyPr/>
          <a:lstStyle/>
          <a:p>
            <a:pPr marL="127000" indent="0">
              <a:buNone/>
            </a:pPr>
            <a:r>
              <a:rPr lang="en-US" dirty="0"/>
              <a:t>What remains unanswered:</a:t>
            </a:r>
          </a:p>
          <a:p>
            <a:pPr>
              <a:buFontTx/>
              <a:buChar char="-"/>
            </a:pPr>
            <a:r>
              <a:rPr lang="en-US" dirty="0"/>
              <a:t>Why the gap is so large in multi-level compilers?</a:t>
            </a:r>
          </a:p>
          <a:p>
            <a:pPr>
              <a:buFontTx/>
              <a:buChar char="-"/>
            </a:pPr>
            <a:r>
              <a:rPr lang="en-US" dirty="0"/>
              <a:t>What is special in multi-level compilers that is relevant with pass ordering?</a:t>
            </a:r>
          </a:p>
          <a:p>
            <a:pPr>
              <a:buFontTx/>
              <a:buChar char="-"/>
            </a:pPr>
            <a:endParaRPr lang="en-US" dirty="0"/>
          </a:p>
          <a:p>
            <a:pPr>
              <a:buFontTx/>
              <a:buChar char="-"/>
            </a:pPr>
            <a:endParaRPr lang="en-US" dirty="0"/>
          </a:p>
        </p:txBody>
      </p:sp>
      <p:sp>
        <p:nvSpPr>
          <p:cNvPr id="4" name="Slide Number Placeholder 3">
            <a:extLst>
              <a:ext uri="{FF2B5EF4-FFF2-40B4-BE49-F238E27FC236}">
                <a16:creationId xmlns:a16="http://schemas.microsoft.com/office/drawing/2014/main" id="{31E0E7D5-FB59-2A71-0890-6D049868F0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Google Shape;154;p23">
            <a:extLst>
              <a:ext uri="{FF2B5EF4-FFF2-40B4-BE49-F238E27FC236}">
                <a16:creationId xmlns:a16="http://schemas.microsoft.com/office/drawing/2014/main" id="{8D382CDF-317F-3CA3-7DD7-02475EBEC570}"/>
              </a:ext>
            </a:extLst>
          </p:cNvPr>
          <p:cNvSpPr txBox="1">
            <a:spLocks/>
          </p:cNvSpPr>
          <p:nvPr/>
        </p:nvSpPr>
        <p:spPr>
          <a:xfrm>
            <a:off x="771181" y="1925"/>
            <a:ext cx="7127913"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Times New Roman"/>
              <a:buChar char="●"/>
              <a:defRPr sz="18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a:buFont typeface="Times New Roman"/>
              <a:buNone/>
            </a:pPr>
            <a:r>
              <a:rPr lang="en-US" sz="1700" dirty="0"/>
              <a:t>Existing approaches are not good enough to solve pass ordering problem in progressive lowering settings.</a:t>
            </a:r>
          </a:p>
        </p:txBody>
      </p:sp>
    </p:spTree>
    <p:extLst>
      <p:ext uri="{BB962C8B-B14F-4D97-AF65-F5344CB8AC3E}">
        <p14:creationId xmlns:p14="http://schemas.microsoft.com/office/powerpoint/2010/main" val="4174650831"/>
      </p:ext>
    </p:extLst>
  </p:cSld>
  <p:clrMapOvr>
    <a:masterClrMapping/>
  </p:clrMapOvr>
</p:sld>
</file>

<file path=ppt/theme/theme1.xml><?xml version="1.0" encoding="utf-8"?>
<a:theme xmlns:a="http://schemas.openxmlformats.org/drawingml/2006/main" name="2_MPS_Lab">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4907</TotalTime>
  <Words>7094</Words>
  <Application>Microsoft Office PowerPoint</Application>
  <PresentationFormat>On-screen Show (16:9)</PresentationFormat>
  <Paragraphs>774</Paragraphs>
  <Slides>43</Slides>
  <Notes>38</Notes>
  <HiddenSlides>3</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2_MPS_Lab</vt:lpstr>
      <vt:lpstr>BO3 (Beyond-O3):  Workload-Specific Compilation Pipelines for Multi-Level Compilers</vt:lpstr>
      <vt:lpstr>Presentation Agenda</vt:lpstr>
      <vt:lpstr>Background for IREE</vt:lpstr>
      <vt:lpstr>Background for RL</vt:lpstr>
      <vt:lpstr>O3 is not good enough It Leaves Large Headroom Untouched</vt:lpstr>
      <vt:lpstr>A pipeline that is optimal for one model can perform poorly on another</vt:lpstr>
      <vt:lpstr>A pipeline that is optimal for one shape can perform poorly on another</vt:lpstr>
      <vt:lpstr>Existing approaches are not good enough to solve pass ordering problem in progressive lowering settings.</vt:lpstr>
      <vt:lpstr>PowerPoint Presentation</vt:lpstr>
      <vt:lpstr>Why progressive lowering amplifies pass ordering problem?</vt:lpstr>
      <vt:lpstr>Pass Ordering Must Be Workload-Specific</vt:lpstr>
      <vt:lpstr>BO3: 3-stage RL Framework as a Solution</vt:lpstr>
      <vt:lpstr>BO3 Stage I: Knob Screening</vt:lpstr>
      <vt:lpstr>BO3 Stage I: Knob Screening Result</vt:lpstr>
      <vt:lpstr>BO3 Stage II: RL Environment and design</vt:lpstr>
      <vt:lpstr>BO3 Stage II: RL --- IR as a Dataflow Graph</vt:lpstr>
      <vt:lpstr>BO3 Stage II: RL --- Preprocessing-Stage Passes as Actions</vt:lpstr>
      <vt:lpstr>BO3 Stage II: RL --- Final measured latency as Rewards</vt:lpstr>
      <vt:lpstr>BO3 Stage II: RL --- MaskablePPO best matches the problem</vt:lpstr>
      <vt:lpstr>BO3 Stage III: Post-training evaluation on Trained Policy</vt:lpstr>
      <vt:lpstr>Claim1: BO3 Outperform IREE -O3</vt:lpstr>
      <vt:lpstr>Claim1: BO3 Outperforms IREE -O3</vt:lpstr>
      <vt:lpstr>Claim2: Gains are not from search budget alone</vt:lpstr>
      <vt:lpstr>Claim3: Regime shift explains BO3’s gain (UNet640)</vt:lpstr>
      <vt:lpstr>Claim3: Regime shift explains BO3’s gain</vt:lpstr>
      <vt:lpstr>Claim4: BO3 is Robust and Practical</vt:lpstr>
      <vt:lpstr>Summary and Future work for BO3</vt:lpstr>
      <vt:lpstr>PowerPoint Presentation</vt:lpstr>
      <vt:lpstr>Is headroom obtained from brute-force reliable?</vt:lpstr>
      <vt:lpstr>The core difference between single-level and multi-level for pass ordering problem</vt:lpstr>
      <vt:lpstr>Selection of the probe pass</vt:lpstr>
      <vt:lpstr>Investigation:  Routing change</vt:lpstr>
      <vt:lpstr>Investigation:  Partition change</vt:lpstr>
      <vt:lpstr>Investigation:  Composition change</vt:lpstr>
      <vt:lpstr>Why separating Stage I and Stage II?</vt:lpstr>
      <vt:lpstr>Does Stage I risk pruning a later-good knob anchor?</vt:lpstr>
      <vt:lpstr>How is action space chosen?</vt:lpstr>
      <vt:lpstr>Why GraphSAGE?</vt:lpstr>
      <vt:lpstr>Why MaskablePPO?</vt:lpstr>
      <vt:lpstr>Deterministic v.s. Stochastic evaluation</vt:lpstr>
      <vt:lpstr>Investigation:  Regime shift</vt:lpstr>
      <vt:lpstr>Claim1: BO3 Consistently outperforms IREE -O3</vt:lpstr>
      <vt:lpstr>ViT224 IR diff and counter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Kuo (Student)</cp:lastModifiedBy>
  <cp:revision>4</cp:revision>
  <cp:lastPrinted>2026-04-08T22:51:37Z</cp:lastPrinted>
  <dcterms:modified xsi:type="dcterms:W3CDTF">2026-06-27T21:42:26Z</dcterms:modified>
</cp:coreProperties>
</file>