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0" r:id="rId3"/>
  </p:sldMasterIdLst>
  <p:notesMasterIdLst>
    <p:notesMasterId r:id="rId27"/>
  </p:notesMasterIdLst>
  <p:sldIdLst>
    <p:sldId id="256" r:id="rId4"/>
    <p:sldId id="456" r:id="rId5"/>
    <p:sldId id="261" r:id="rId6"/>
    <p:sldId id="258" r:id="rId7"/>
    <p:sldId id="458" r:id="rId8"/>
    <p:sldId id="459" r:id="rId9"/>
    <p:sldId id="259" r:id="rId10"/>
    <p:sldId id="262" r:id="rId11"/>
    <p:sldId id="460" r:id="rId12"/>
    <p:sldId id="271" r:id="rId13"/>
    <p:sldId id="272" r:id="rId14"/>
    <p:sldId id="461" r:id="rId15"/>
    <p:sldId id="264" r:id="rId16"/>
    <p:sldId id="266" r:id="rId17"/>
    <p:sldId id="267" r:id="rId18"/>
    <p:sldId id="462" r:id="rId19"/>
    <p:sldId id="268" r:id="rId20"/>
    <p:sldId id="269" r:id="rId21"/>
    <p:sldId id="265" r:id="rId22"/>
    <p:sldId id="270" r:id="rId23"/>
    <p:sldId id="450" r:id="rId24"/>
    <p:sldId id="257"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BF8D11"/>
    <a:srgbClr val="A97D0F"/>
    <a:srgbClr val="C9981D"/>
    <a:srgbClr val="A17A17"/>
    <a:srgbClr val="E3B23E"/>
    <a:srgbClr val="6D91C1"/>
    <a:srgbClr val="F2F2F2"/>
    <a:srgbClr val="DB4623"/>
    <a:srgbClr val="F7D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6D713-0250-BE43-8971-9C2C62DD3002}" v="379" dt="2025-06-15T22:49:33.269"/>
    <p1510:client id="{45465D7D-7D6B-4E60-F70C-8F55885F1501}" v="242" dt="2025-06-15T07:57:53.223"/>
    <p1510:client id="{50521745-BA46-46AE-B500-F82256C43A49}" v="1199" dt="2025-06-15T22:25:41.02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1"/>
    <p:restoredTop sz="95092"/>
  </p:normalViewPr>
  <p:slideViewPr>
    <p:cSldViewPr snapToGrid="0">
      <p:cViewPr varScale="1">
        <p:scale>
          <a:sx n="107" d="100"/>
          <a:sy n="107" d="100"/>
        </p:scale>
        <p:origin x="1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D5137-12FC-4CA2-B4E8-65913C300A0B}"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869E2A57-1548-40E5-BCFB-CAC9EA3A8A93}">
      <dgm:prSet/>
      <dgm:spPr/>
      <dgm:t>
        <a:bodyPr/>
        <a:lstStyle/>
        <a:p>
          <a:pPr>
            <a:lnSpc>
              <a:spcPct val="100000"/>
            </a:lnSpc>
          </a:pPr>
          <a:r>
            <a:rPr lang="en-US" dirty="0"/>
            <a:t>DSP-DSL</a:t>
          </a:r>
        </a:p>
      </dgm:t>
    </dgm:pt>
    <dgm:pt modelId="{486E97FC-F83D-4FF5-9821-8B89C53BBA2B}" type="parTrans" cxnId="{5BE7F0E7-509F-420F-8AA7-C5A97960DBD5}">
      <dgm:prSet/>
      <dgm:spPr/>
      <dgm:t>
        <a:bodyPr/>
        <a:lstStyle/>
        <a:p>
          <a:endParaRPr lang="en-US"/>
        </a:p>
      </dgm:t>
    </dgm:pt>
    <dgm:pt modelId="{1E075ABF-9D24-4777-AB27-929420B58C86}" type="sibTrans" cxnId="{5BE7F0E7-509F-420F-8AA7-C5A97960DBD5}">
      <dgm:prSet/>
      <dgm:spPr/>
      <dgm:t>
        <a:bodyPr/>
        <a:lstStyle/>
        <a:p>
          <a:endParaRPr lang="en-US"/>
        </a:p>
      </dgm:t>
    </dgm:pt>
    <dgm:pt modelId="{6465EEA4-7840-4453-892B-9195758B5456}">
      <dgm:prSet custT="1"/>
      <dgm:spPr/>
      <dgm:t>
        <a:bodyPr/>
        <a:lstStyle/>
        <a:p>
          <a:pPr>
            <a:lnSpc>
              <a:spcPct val="100000"/>
            </a:lnSpc>
          </a:pPr>
          <a:r>
            <a:rPr lang="en-US" sz="1600" dirty="0"/>
            <a:t>High-level Python like language for DSP applications</a:t>
          </a:r>
        </a:p>
      </dgm:t>
    </dgm:pt>
    <dgm:pt modelId="{1312CA2C-7DE9-4707-A050-A649A3F018F4}" type="parTrans" cxnId="{019202CF-AACD-46E2-9DA6-1E667972FE22}">
      <dgm:prSet/>
      <dgm:spPr/>
      <dgm:t>
        <a:bodyPr/>
        <a:lstStyle/>
        <a:p>
          <a:endParaRPr lang="en-US"/>
        </a:p>
      </dgm:t>
    </dgm:pt>
    <dgm:pt modelId="{4512E23B-A0AC-4FE5-83B5-9DD9B120900C}" type="sibTrans" cxnId="{019202CF-AACD-46E2-9DA6-1E667972FE22}">
      <dgm:prSet/>
      <dgm:spPr/>
      <dgm:t>
        <a:bodyPr/>
        <a:lstStyle/>
        <a:p>
          <a:endParaRPr lang="en-US"/>
        </a:p>
      </dgm:t>
    </dgm:pt>
    <dgm:pt modelId="{9C5945B9-0AAA-4003-888E-0E3F1AA86617}">
      <dgm:prSet/>
      <dgm:spPr/>
      <dgm:t>
        <a:bodyPr/>
        <a:lstStyle/>
        <a:p>
          <a:pPr>
            <a:lnSpc>
              <a:spcPct val="100000"/>
            </a:lnSpc>
          </a:pPr>
          <a:r>
            <a:rPr lang="en-US" dirty="0"/>
            <a:t>DSP-dialect</a:t>
          </a:r>
        </a:p>
      </dgm:t>
    </dgm:pt>
    <dgm:pt modelId="{70B93EAC-F262-4373-8BDD-3F1C5C5F1097}" type="parTrans" cxnId="{FFFB1FA0-B392-45C8-8B68-014CC061C4D0}">
      <dgm:prSet/>
      <dgm:spPr/>
      <dgm:t>
        <a:bodyPr/>
        <a:lstStyle/>
        <a:p>
          <a:endParaRPr lang="en-US"/>
        </a:p>
      </dgm:t>
    </dgm:pt>
    <dgm:pt modelId="{1D8B6C59-73F3-4E87-A7B0-8B970774E571}" type="sibTrans" cxnId="{FFFB1FA0-B392-45C8-8B68-014CC061C4D0}">
      <dgm:prSet/>
      <dgm:spPr/>
      <dgm:t>
        <a:bodyPr/>
        <a:lstStyle/>
        <a:p>
          <a:endParaRPr lang="en-US"/>
        </a:p>
      </dgm:t>
    </dgm:pt>
    <dgm:pt modelId="{A8EAAD9A-7387-4FB4-A9DD-D7FF45CC5E30}">
      <dgm:prSet custT="1"/>
      <dgm:spPr/>
      <dgm:t>
        <a:bodyPr/>
        <a:lstStyle/>
        <a:p>
          <a:pPr>
            <a:lnSpc>
              <a:spcPct val="100000"/>
            </a:lnSpc>
          </a:pPr>
          <a:r>
            <a:rPr lang="en-US" sz="1600" dirty="0"/>
            <a:t>90+ DSP operations  </a:t>
          </a:r>
        </a:p>
        <a:p>
          <a:pPr>
            <a:lnSpc>
              <a:spcPct val="100000"/>
            </a:lnSpc>
          </a:pPr>
          <a:r>
            <a:rPr lang="en-US" sz="1600" dirty="0"/>
            <a:t>16 DSP pattern-based optimizations</a:t>
          </a:r>
        </a:p>
      </dgm:t>
    </dgm:pt>
    <dgm:pt modelId="{0E68DF38-61B8-4FEC-A7A8-8111BB451702}" type="parTrans" cxnId="{EEE4C704-EAF7-45F3-97CD-EEDFB6D78756}">
      <dgm:prSet/>
      <dgm:spPr/>
      <dgm:t>
        <a:bodyPr/>
        <a:lstStyle/>
        <a:p>
          <a:endParaRPr lang="en-US"/>
        </a:p>
      </dgm:t>
    </dgm:pt>
    <dgm:pt modelId="{D8A058E3-8246-49CE-AF54-0FE5549BA7FF}" type="sibTrans" cxnId="{EEE4C704-EAF7-45F3-97CD-EEDFB6D78756}">
      <dgm:prSet/>
      <dgm:spPr/>
      <dgm:t>
        <a:bodyPr/>
        <a:lstStyle/>
        <a:p>
          <a:endParaRPr lang="en-US"/>
        </a:p>
      </dgm:t>
    </dgm:pt>
    <dgm:pt modelId="{18788965-76EF-42A7-B28A-A579F120D572}">
      <dgm:prSet/>
      <dgm:spPr/>
      <dgm:t>
        <a:bodyPr/>
        <a:lstStyle/>
        <a:p>
          <a:pPr>
            <a:lnSpc>
              <a:spcPct val="100000"/>
            </a:lnSpc>
          </a:pPr>
          <a:r>
            <a:rPr lang="en-US" dirty="0"/>
            <a:t>Lowering to LLVM</a:t>
          </a:r>
        </a:p>
      </dgm:t>
    </dgm:pt>
    <dgm:pt modelId="{309B0028-004D-4CBC-9547-AD0B44BC2515}" type="parTrans" cxnId="{1642E1DC-D210-4FCD-A711-7D86F9B7DD9C}">
      <dgm:prSet/>
      <dgm:spPr/>
      <dgm:t>
        <a:bodyPr/>
        <a:lstStyle/>
        <a:p>
          <a:endParaRPr lang="en-US"/>
        </a:p>
      </dgm:t>
    </dgm:pt>
    <dgm:pt modelId="{9BF1E561-2053-454F-94B4-30E9CD1D57AE}" type="sibTrans" cxnId="{1642E1DC-D210-4FCD-A711-7D86F9B7DD9C}">
      <dgm:prSet/>
      <dgm:spPr/>
      <dgm:t>
        <a:bodyPr/>
        <a:lstStyle/>
        <a:p>
          <a:endParaRPr lang="en-US"/>
        </a:p>
      </dgm:t>
    </dgm:pt>
    <dgm:pt modelId="{6A478043-A7F0-498E-B53E-5B02584B4C3C}">
      <dgm:prSet custT="1"/>
      <dgm:spPr/>
      <dgm:t>
        <a:bodyPr/>
        <a:lstStyle/>
        <a:p>
          <a:pPr>
            <a:lnSpc>
              <a:spcPct val="100000"/>
            </a:lnSpc>
          </a:pPr>
          <a:r>
            <a:rPr lang="en-US" sz="1600" dirty="0"/>
            <a:t>Transform to fast, portable binaries</a:t>
          </a:r>
        </a:p>
      </dgm:t>
    </dgm:pt>
    <dgm:pt modelId="{8B818DF9-B932-4F51-8769-21B368B82B0F}" type="parTrans" cxnId="{9F90A55F-D032-4ACF-B8D3-742C1CB1E704}">
      <dgm:prSet/>
      <dgm:spPr/>
      <dgm:t>
        <a:bodyPr/>
        <a:lstStyle/>
        <a:p>
          <a:endParaRPr lang="en-US"/>
        </a:p>
      </dgm:t>
    </dgm:pt>
    <dgm:pt modelId="{45A9C3F5-C24B-4A9A-8C74-4DCABFCB4143}" type="sibTrans" cxnId="{9F90A55F-D032-4ACF-B8D3-742C1CB1E704}">
      <dgm:prSet/>
      <dgm:spPr/>
      <dgm:t>
        <a:bodyPr/>
        <a:lstStyle/>
        <a:p>
          <a:endParaRPr lang="en-US"/>
        </a:p>
      </dgm:t>
    </dgm:pt>
    <dgm:pt modelId="{223784EE-F681-430D-82B3-2D851B6851B0}" type="pres">
      <dgm:prSet presAssocID="{358D5137-12FC-4CA2-B4E8-65913C300A0B}" presName="root" presStyleCnt="0">
        <dgm:presLayoutVars>
          <dgm:dir/>
          <dgm:resizeHandles val="exact"/>
        </dgm:presLayoutVars>
      </dgm:prSet>
      <dgm:spPr/>
    </dgm:pt>
    <dgm:pt modelId="{C61EE543-0A24-4378-A8D0-4DDCB5EE07EF}" type="pres">
      <dgm:prSet presAssocID="{869E2A57-1548-40E5-BCFB-CAC9EA3A8A93}" presName="compNode" presStyleCnt="0"/>
      <dgm:spPr/>
    </dgm:pt>
    <dgm:pt modelId="{51A0854D-B6A1-433B-AA5C-DA7CC939660C}" type="pres">
      <dgm:prSet presAssocID="{869E2A57-1548-40E5-BCFB-CAC9EA3A8A93}" presName="bgRect" presStyleLbl="bgShp" presStyleIdx="0" presStyleCnt="3"/>
      <dgm:spPr/>
    </dgm:pt>
    <dgm:pt modelId="{436EF950-07C8-4C3F-B1E9-9229DEFFED7A}" type="pres">
      <dgm:prSet presAssocID="{869E2A57-1548-40E5-BCFB-CAC9EA3A8A9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eb design outline"/>
        </a:ext>
      </dgm:extLst>
    </dgm:pt>
    <dgm:pt modelId="{9F8F4386-0DCD-484A-B3E9-55A29F028F14}" type="pres">
      <dgm:prSet presAssocID="{869E2A57-1548-40E5-BCFB-CAC9EA3A8A93}" presName="spaceRect" presStyleCnt="0"/>
      <dgm:spPr/>
    </dgm:pt>
    <dgm:pt modelId="{6EBB438E-AFF9-4887-8B30-80D2E61132C9}" type="pres">
      <dgm:prSet presAssocID="{869E2A57-1548-40E5-BCFB-CAC9EA3A8A93}" presName="parTx" presStyleLbl="revTx" presStyleIdx="0" presStyleCnt="6" custLinFactNeighborX="-6743">
        <dgm:presLayoutVars>
          <dgm:chMax val="0"/>
          <dgm:chPref val="0"/>
        </dgm:presLayoutVars>
      </dgm:prSet>
      <dgm:spPr/>
    </dgm:pt>
    <dgm:pt modelId="{4948DA1A-F92E-4943-8B7B-90263661FAE4}" type="pres">
      <dgm:prSet presAssocID="{869E2A57-1548-40E5-BCFB-CAC9EA3A8A93}" presName="desTx" presStyleLbl="revTx" presStyleIdx="1" presStyleCnt="6" custScaleX="146642" custLinFactNeighborX="-25225">
        <dgm:presLayoutVars/>
      </dgm:prSet>
      <dgm:spPr/>
    </dgm:pt>
    <dgm:pt modelId="{1EB9BC59-DBCA-4EF8-9291-C08CDF0D9F53}" type="pres">
      <dgm:prSet presAssocID="{1E075ABF-9D24-4777-AB27-929420B58C86}" presName="sibTrans" presStyleCnt="0"/>
      <dgm:spPr/>
    </dgm:pt>
    <dgm:pt modelId="{D22F071D-551D-4EB6-8557-B981DA11DCC2}" type="pres">
      <dgm:prSet presAssocID="{9C5945B9-0AAA-4003-888E-0E3F1AA86617}" presName="compNode" presStyleCnt="0"/>
      <dgm:spPr/>
    </dgm:pt>
    <dgm:pt modelId="{C0349349-195B-4C9D-B8E5-9F9015BAEF94}" type="pres">
      <dgm:prSet presAssocID="{9C5945B9-0AAA-4003-888E-0E3F1AA86617}" presName="bgRect" presStyleLbl="bgShp" presStyleIdx="1" presStyleCnt="3"/>
      <dgm:spPr/>
    </dgm:pt>
    <dgm:pt modelId="{8B405055-5F24-4022-9D96-CCEF94BF83A3}" type="pres">
      <dgm:prSet presAssocID="{9C5945B9-0AAA-4003-888E-0E3F1AA8661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ierarchy outline"/>
        </a:ext>
      </dgm:extLst>
    </dgm:pt>
    <dgm:pt modelId="{F02F0D83-7DA4-4BC8-B3CD-D53748490346}" type="pres">
      <dgm:prSet presAssocID="{9C5945B9-0AAA-4003-888E-0E3F1AA86617}" presName="spaceRect" presStyleCnt="0"/>
      <dgm:spPr/>
    </dgm:pt>
    <dgm:pt modelId="{DC94657C-E51D-4B65-B464-4402451AD68C}" type="pres">
      <dgm:prSet presAssocID="{9C5945B9-0AAA-4003-888E-0E3F1AA86617}" presName="parTx" presStyleLbl="revTx" presStyleIdx="2" presStyleCnt="6" custLinFactNeighborX="-5517">
        <dgm:presLayoutVars>
          <dgm:chMax val="0"/>
          <dgm:chPref val="0"/>
        </dgm:presLayoutVars>
      </dgm:prSet>
      <dgm:spPr/>
    </dgm:pt>
    <dgm:pt modelId="{4F8BC949-90D1-4E47-ACCC-A0CB5C5B8743}" type="pres">
      <dgm:prSet presAssocID="{9C5945B9-0AAA-4003-888E-0E3F1AA86617}" presName="desTx" presStyleLbl="revTx" presStyleIdx="3" presStyleCnt="6" custScaleX="147625" custLinFactNeighborX="-22198">
        <dgm:presLayoutVars/>
      </dgm:prSet>
      <dgm:spPr/>
    </dgm:pt>
    <dgm:pt modelId="{BD7C5BFA-987F-4E42-A927-80625A2F018E}" type="pres">
      <dgm:prSet presAssocID="{1D8B6C59-73F3-4E87-A7B0-8B970774E571}" presName="sibTrans" presStyleCnt="0"/>
      <dgm:spPr/>
    </dgm:pt>
    <dgm:pt modelId="{4D971295-7E0F-4701-A684-564E9654EB00}" type="pres">
      <dgm:prSet presAssocID="{18788965-76EF-42A7-B28A-A579F120D572}" presName="compNode" presStyleCnt="0"/>
      <dgm:spPr/>
    </dgm:pt>
    <dgm:pt modelId="{AB30A9C9-A17E-4CB5-811D-C30B1760FB62}" type="pres">
      <dgm:prSet presAssocID="{18788965-76EF-42A7-B28A-A579F120D572}" presName="bgRect" presStyleLbl="bgShp" presStyleIdx="2" presStyleCnt="3"/>
      <dgm:spPr/>
    </dgm:pt>
    <dgm:pt modelId="{06C7DC1D-BE7F-430E-A3CE-98E9D19670B7}" type="pres">
      <dgm:prSet presAssocID="{18788965-76EF-42A7-B28A-A579F120D57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ocessor with solid fill"/>
        </a:ext>
      </dgm:extLst>
    </dgm:pt>
    <dgm:pt modelId="{BBB6EC36-6C39-41D5-9724-3D6B75D86FD2}" type="pres">
      <dgm:prSet presAssocID="{18788965-76EF-42A7-B28A-A579F120D572}" presName="spaceRect" presStyleCnt="0"/>
      <dgm:spPr/>
    </dgm:pt>
    <dgm:pt modelId="{3002AC24-A08E-4E67-8FAF-5AAAEB535ADA}" type="pres">
      <dgm:prSet presAssocID="{18788965-76EF-42A7-B28A-A579F120D572}" presName="parTx" presStyleLbl="revTx" presStyleIdx="4" presStyleCnt="6" custLinFactNeighborX="-3678">
        <dgm:presLayoutVars>
          <dgm:chMax val="0"/>
          <dgm:chPref val="0"/>
        </dgm:presLayoutVars>
      </dgm:prSet>
      <dgm:spPr/>
    </dgm:pt>
    <dgm:pt modelId="{067751DF-A82D-421B-A96A-83F6A70E1A77}" type="pres">
      <dgm:prSet presAssocID="{18788965-76EF-42A7-B28A-A579F120D572}" presName="desTx" presStyleLbl="revTx" presStyleIdx="5" presStyleCnt="6" custScaleX="133414" custLinFactNeighborX="-19497" custLinFactNeighborY="1736">
        <dgm:presLayoutVars/>
      </dgm:prSet>
      <dgm:spPr/>
    </dgm:pt>
  </dgm:ptLst>
  <dgm:cxnLst>
    <dgm:cxn modelId="{EEE4C704-EAF7-45F3-97CD-EEDFB6D78756}" srcId="{9C5945B9-0AAA-4003-888E-0E3F1AA86617}" destId="{A8EAAD9A-7387-4FB4-A9DD-D7FF45CC5E30}" srcOrd="0" destOrd="0" parTransId="{0E68DF38-61B8-4FEC-A7A8-8111BB451702}" sibTransId="{D8A058E3-8246-49CE-AF54-0FE5549BA7FF}"/>
    <dgm:cxn modelId="{9D08B61E-0384-0249-8CB9-E21EE0B01425}" type="presOf" srcId="{A8EAAD9A-7387-4FB4-A9DD-D7FF45CC5E30}" destId="{4F8BC949-90D1-4E47-ACCC-A0CB5C5B8743}" srcOrd="0" destOrd="0" presId="urn:microsoft.com/office/officeart/2018/2/layout/IconVerticalSolidList"/>
    <dgm:cxn modelId="{F5E1423D-4E2E-D948-8455-159E0B59E9AB}" type="presOf" srcId="{9C5945B9-0AAA-4003-888E-0E3F1AA86617}" destId="{DC94657C-E51D-4B65-B464-4402451AD68C}" srcOrd="0" destOrd="0" presId="urn:microsoft.com/office/officeart/2018/2/layout/IconVerticalSolidList"/>
    <dgm:cxn modelId="{DE7CB847-382A-4D47-B2A6-9527F0141BB1}" type="presOf" srcId="{18788965-76EF-42A7-B28A-A579F120D572}" destId="{3002AC24-A08E-4E67-8FAF-5AAAEB535ADA}" srcOrd="0" destOrd="0" presId="urn:microsoft.com/office/officeart/2018/2/layout/IconVerticalSolidList"/>
    <dgm:cxn modelId="{9F90A55F-D032-4ACF-B8D3-742C1CB1E704}" srcId="{18788965-76EF-42A7-B28A-A579F120D572}" destId="{6A478043-A7F0-498E-B53E-5B02584B4C3C}" srcOrd="0" destOrd="0" parTransId="{8B818DF9-B932-4F51-8769-21B368B82B0F}" sibTransId="{45A9C3F5-C24B-4A9A-8C74-4DCABFCB4143}"/>
    <dgm:cxn modelId="{FFFB1FA0-B392-45C8-8B68-014CC061C4D0}" srcId="{358D5137-12FC-4CA2-B4E8-65913C300A0B}" destId="{9C5945B9-0AAA-4003-888E-0E3F1AA86617}" srcOrd="1" destOrd="0" parTransId="{70B93EAC-F262-4373-8BDD-3F1C5C5F1097}" sibTransId="{1D8B6C59-73F3-4E87-A7B0-8B970774E571}"/>
    <dgm:cxn modelId="{FC5E0FB4-D0BF-5643-865D-7B9463F23B67}" type="presOf" srcId="{869E2A57-1548-40E5-BCFB-CAC9EA3A8A93}" destId="{6EBB438E-AFF9-4887-8B30-80D2E61132C9}" srcOrd="0" destOrd="0" presId="urn:microsoft.com/office/officeart/2018/2/layout/IconVerticalSolidList"/>
    <dgm:cxn modelId="{019202CF-AACD-46E2-9DA6-1E667972FE22}" srcId="{869E2A57-1548-40E5-BCFB-CAC9EA3A8A93}" destId="{6465EEA4-7840-4453-892B-9195758B5456}" srcOrd="0" destOrd="0" parTransId="{1312CA2C-7DE9-4707-A050-A649A3F018F4}" sibTransId="{4512E23B-A0AC-4FE5-83B5-9DD9B120900C}"/>
    <dgm:cxn modelId="{F38EACD9-5C46-0D43-832B-159D997BDF89}" type="presOf" srcId="{6465EEA4-7840-4453-892B-9195758B5456}" destId="{4948DA1A-F92E-4943-8B7B-90263661FAE4}" srcOrd="0" destOrd="0" presId="urn:microsoft.com/office/officeart/2018/2/layout/IconVerticalSolidList"/>
    <dgm:cxn modelId="{1642E1DC-D210-4FCD-A711-7D86F9B7DD9C}" srcId="{358D5137-12FC-4CA2-B4E8-65913C300A0B}" destId="{18788965-76EF-42A7-B28A-A579F120D572}" srcOrd="2" destOrd="0" parTransId="{309B0028-004D-4CBC-9547-AD0B44BC2515}" sibTransId="{9BF1E561-2053-454F-94B4-30E9CD1D57AE}"/>
    <dgm:cxn modelId="{5BE7F0E7-509F-420F-8AA7-C5A97960DBD5}" srcId="{358D5137-12FC-4CA2-B4E8-65913C300A0B}" destId="{869E2A57-1548-40E5-BCFB-CAC9EA3A8A93}" srcOrd="0" destOrd="0" parTransId="{486E97FC-F83D-4FF5-9821-8B89C53BBA2B}" sibTransId="{1E075ABF-9D24-4777-AB27-929420B58C86}"/>
    <dgm:cxn modelId="{16B8C5F2-E06B-C242-BDE3-5B28C4757883}" type="presOf" srcId="{358D5137-12FC-4CA2-B4E8-65913C300A0B}" destId="{223784EE-F681-430D-82B3-2D851B6851B0}" srcOrd="0" destOrd="0" presId="urn:microsoft.com/office/officeart/2018/2/layout/IconVerticalSolidList"/>
    <dgm:cxn modelId="{C65CF5F8-539B-9A41-A7C2-F0E1ED381924}" type="presOf" srcId="{6A478043-A7F0-498E-B53E-5B02584B4C3C}" destId="{067751DF-A82D-421B-A96A-83F6A70E1A77}" srcOrd="0" destOrd="0" presId="urn:microsoft.com/office/officeart/2018/2/layout/IconVerticalSolidList"/>
    <dgm:cxn modelId="{E6DDACB4-3B2E-114F-8323-E646705F2071}" type="presParOf" srcId="{223784EE-F681-430D-82B3-2D851B6851B0}" destId="{C61EE543-0A24-4378-A8D0-4DDCB5EE07EF}" srcOrd="0" destOrd="0" presId="urn:microsoft.com/office/officeart/2018/2/layout/IconVerticalSolidList"/>
    <dgm:cxn modelId="{CB124F64-FE18-EC40-AD2E-F768F360B360}" type="presParOf" srcId="{C61EE543-0A24-4378-A8D0-4DDCB5EE07EF}" destId="{51A0854D-B6A1-433B-AA5C-DA7CC939660C}" srcOrd="0" destOrd="0" presId="urn:microsoft.com/office/officeart/2018/2/layout/IconVerticalSolidList"/>
    <dgm:cxn modelId="{178092B4-7A96-F54C-BE74-D4FDABE4F4BA}" type="presParOf" srcId="{C61EE543-0A24-4378-A8D0-4DDCB5EE07EF}" destId="{436EF950-07C8-4C3F-B1E9-9229DEFFED7A}" srcOrd="1" destOrd="0" presId="urn:microsoft.com/office/officeart/2018/2/layout/IconVerticalSolidList"/>
    <dgm:cxn modelId="{8944E483-CD35-1D45-857F-9C22562C350C}" type="presParOf" srcId="{C61EE543-0A24-4378-A8D0-4DDCB5EE07EF}" destId="{9F8F4386-0DCD-484A-B3E9-55A29F028F14}" srcOrd="2" destOrd="0" presId="urn:microsoft.com/office/officeart/2018/2/layout/IconVerticalSolidList"/>
    <dgm:cxn modelId="{13487808-2205-8540-B983-246F0FB9B77B}" type="presParOf" srcId="{C61EE543-0A24-4378-A8D0-4DDCB5EE07EF}" destId="{6EBB438E-AFF9-4887-8B30-80D2E61132C9}" srcOrd="3" destOrd="0" presId="urn:microsoft.com/office/officeart/2018/2/layout/IconVerticalSolidList"/>
    <dgm:cxn modelId="{748E8731-4AEA-0246-88F7-400FF68BA966}" type="presParOf" srcId="{C61EE543-0A24-4378-A8D0-4DDCB5EE07EF}" destId="{4948DA1A-F92E-4943-8B7B-90263661FAE4}" srcOrd="4" destOrd="0" presId="urn:microsoft.com/office/officeart/2018/2/layout/IconVerticalSolidList"/>
    <dgm:cxn modelId="{AF667AF2-5464-9A45-8C41-EDD78D390C39}" type="presParOf" srcId="{223784EE-F681-430D-82B3-2D851B6851B0}" destId="{1EB9BC59-DBCA-4EF8-9291-C08CDF0D9F53}" srcOrd="1" destOrd="0" presId="urn:microsoft.com/office/officeart/2018/2/layout/IconVerticalSolidList"/>
    <dgm:cxn modelId="{79BC0BB8-BD25-DB47-B3ED-A4393ED40335}" type="presParOf" srcId="{223784EE-F681-430D-82B3-2D851B6851B0}" destId="{D22F071D-551D-4EB6-8557-B981DA11DCC2}" srcOrd="2" destOrd="0" presId="urn:microsoft.com/office/officeart/2018/2/layout/IconVerticalSolidList"/>
    <dgm:cxn modelId="{44EF036A-ECD4-084E-A86B-3064EE92BD86}" type="presParOf" srcId="{D22F071D-551D-4EB6-8557-B981DA11DCC2}" destId="{C0349349-195B-4C9D-B8E5-9F9015BAEF94}" srcOrd="0" destOrd="0" presId="urn:microsoft.com/office/officeart/2018/2/layout/IconVerticalSolidList"/>
    <dgm:cxn modelId="{4F1D1E0C-2971-2645-A563-40F87EC2F5A5}" type="presParOf" srcId="{D22F071D-551D-4EB6-8557-B981DA11DCC2}" destId="{8B405055-5F24-4022-9D96-CCEF94BF83A3}" srcOrd="1" destOrd="0" presId="urn:microsoft.com/office/officeart/2018/2/layout/IconVerticalSolidList"/>
    <dgm:cxn modelId="{52418A3F-6D4D-A04E-9F74-71263C73A11E}" type="presParOf" srcId="{D22F071D-551D-4EB6-8557-B981DA11DCC2}" destId="{F02F0D83-7DA4-4BC8-B3CD-D53748490346}" srcOrd="2" destOrd="0" presId="urn:microsoft.com/office/officeart/2018/2/layout/IconVerticalSolidList"/>
    <dgm:cxn modelId="{C5C72400-7C78-F64D-B6C9-23BEA85DF97A}" type="presParOf" srcId="{D22F071D-551D-4EB6-8557-B981DA11DCC2}" destId="{DC94657C-E51D-4B65-B464-4402451AD68C}" srcOrd="3" destOrd="0" presId="urn:microsoft.com/office/officeart/2018/2/layout/IconVerticalSolidList"/>
    <dgm:cxn modelId="{C8CBD61E-4C9D-C54C-AAD2-110F9618503A}" type="presParOf" srcId="{D22F071D-551D-4EB6-8557-B981DA11DCC2}" destId="{4F8BC949-90D1-4E47-ACCC-A0CB5C5B8743}" srcOrd="4" destOrd="0" presId="urn:microsoft.com/office/officeart/2018/2/layout/IconVerticalSolidList"/>
    <dgm:cxn modelId="{A08B3F0B-DBD7-F940-BA63-C4C8D97C36B3}" type="presParOf" srcId="{223784EE-F681-430D-82B3-2D851B6851B0}" destId="{BD7C5BFA-987F-4E42-A927-80625A2F018E}" srcOrd="3" destOrd="0" presId="urn:microsoft.com/office/officeart/2018/2/layout/IconVerticalSolidList"/>
    <dgm:cxn modelId="{150DE675-CC86-BE43-92C9-8C283EDC39E7}" type="presParOf" srcId="{223784EE-F681-430D-82B3-2D851B6851B0}" destId="{4D971295-7E0F-4701-A684-564E9654EB00}" srcOrd="4" destOrd="0" presId="urn:microsoft.com/office/officeart/2018/2/layout/IconVerticalSolidList"/>
    <dgm:cxn modelId="{68578D2A-E66F-5645-B048-D9ED453C77D5}" type="presParOf" srcId="{4D971295-7E0F-4701-A684-564E9654EB00}" destId="{AB30A9C9-A17E-4CB5-811D-C30B1760FB62}" srcOrd="0" destOrd="0" presId="urn:microsoft.com/office/officeart/2018/2/layout/IconVerticalSolidList"/>
    <dgm:cxn modelId="{5E99B813-614E-C14E-8739-13E433070B62}" type="presParOf" srcId="{4D971295-7E0F-4701-A684-564E9654EB00}" destId="{06C7DC1D-BE7F-430E-A3CE-98E9D19670B7}" srcOrd="1" destOrd="0" presId="urn:microsoft.com/office/officeart/2018/2/layout/IconVerticalSolidList"/>
    <dgm:cxn modelId="{81FA02F4-D2DC-9D45-84D4-9EEC024198A0}" type="presParOf" srcId="{4D971295-7E0F-4701-A684-564E9654EB00}" destId="{BBB6EC36-6C39-41D5-9724-3D6B75D86FD2}" srcOrd="2" destOrd="0" presId="urn:microsoft.com/office/officeart/2018/2/layout/IconVerticalSolidList"/>
    <dgm:cxn modelId="{D6DD2FCD-EEC8-994A-BF3C-F717E77F582E}" type="presParOf" srcId="{4D971295-7E0F-4701-A684-564E9654EB00}" destId="{3002AC24-A08E-4E67-8FAF-5AAAEB535ADA}" srcOrd="3" destOrd="0" presId="urn:microsoft.com/office/officeart/2018/2/layout/IconVerticalSolidList"/>
    <dgm:cxn modelId="{7481E6B7-5BBC-944D-B3CD-F49F83F5769E}" type="presParOf" srcId="{4D971295-7E0F-4701-A684-564E9654EB00}" destId="{067751DF-A82D-421B-A96A-83F6A70E1A7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DE152-E2A9-41A0-8F75-FA7D0EBC9CC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FE0E68C6-88CA-41EC-ABAE-DB9195BCB681}">
      <dgm:prSet custT="1"/>
      <dgm:spPr/>
      <dgm:t>
        <a:bodyPr/>
        <a:lstStyle/>
        <a:p>
          <a:pPr>
            <a:lnSpc>
              <a:spcPct val="100000"/>
            </a:lnSpc>
          </a:pPr>
          <a:r>
            <a:rPr lang="en-US" sz="1800"/>
            <a:t>📝 A high-level </a:t>
          </a:r>
          <a:r>
            <a:rPr lang="en-US" sz="1800" b="1"/>
            <a:t>Python-like DSP-DSL</a:t>
          </a:r>
          <a:r>
            <a:rPr lang="en-US" sz="1800"/>
            <a:t> for intuitive, expressive signal processing – making easier to code, makes less error prone etc. </a:t>
          </a:r>
        </a:p>
      </dgm:t>
    </dgm:pt>
    <dgm:pt modelId="{37EAC05B-B4B9-44B2-B661-14FC94AD1A8C}" type="parTrans" cxnId="{6BFAA6D5-F9DF-48E6-A985-A076F816941C}">
      <dgm:prSet/>
      <dgm:spPr/>
      <dgm:t>
        <a:bodyPr/>
        <a:lstStyle/>
        <a:p>
          <a:endParaRPr lang="en-US" sz="1800"/>
        </a:p>
      </dgm:t>
    </dgm:pt>
    <dgm:pt modelId="{46042DF6-19CC-493A-A980-AD461B1DF85D}" type="sibTrans" cxnId="{6BFAA6D5-F9DF-48E6-A985-A076F816941C}">
      <dgm:prSet phldrT="1" phldr="0"/>
      <dgm:spPr/>
      <dgm:t>
        <a:bodyPr/>
        <a:lstStyle/>
        <a:p>
          <a:endParaRPr lang="en-US" sz="1800"/>
        </a:p>
      </dgm:t>
    </dgm:pt>
    <dgm:pt modelId="{4B95C017-84E3-423E-974D-8051978F79AD}">
      <dgm:prSet custT="1"/>
      <dgm:spPr/>
      <dgm:t>
        <a:bodyPr/>
        <a:lstStyle/>
        <a:p>
          <a:pPr>
            <a:lnSpc>
              <a:spcPct val="100000"/>
            </a:lnSpc>
          </a:pPr>
          <a:r>
            <a:rPr lang="en-US" sz="1800"/>
            <a:t>⚙️ A rich </a:t>
          </a:r>
          <a:r>
            <a:rPr lang="en-US" sz="1800" b="1"/>
            <a:t>DSP dialect in MLIR</a:t>
          </a:r>
          <a:r>
            <a:rPr lang="en-US" sz="1800"/>
            <a:t> with 90+ domain-specific operations  - because fast etc. </a:t>
          </a:r>
        </a:p>
      </dgm:t>
    </dgm:pt>
    <dgm:pt modelId="{8AAC4147-3DD4-413F-9554-E95182634FBB}" type="parTrans" cxnId="{1380256A-50AD-4CFE-8121-9FFABE9D7F1D}">
      <dgm:prSet/>
      <dgm:spPr/>
      <dgm:t>
        <a:bodyPr/>
        <a:lstStyle/>
        <a:p>
          <a:endParaRPr lang="en-US" sz="1800"/>
        </a:p>
      </dgm:t>
    </dgm:pt>
    <dgm:pt modelId="{EAA2260F-44DE-4643-B4A6-34E8E97FB1D3}" type="sibTrans" cxnId="{1380256A-50AD-4CFE-8121-9FFABE9D7F1D}">
      <dgm:prSet phldrT="2" phldr="0"/>
      <dgm:spPr/>
      <dgm:t>
        <a:bodyPr/>
        <a:lstStyle/>
        <a:p>
          <a:endParaRPr lang="en-US" sz="1800"/>
        </a:p>
      </dgm:t>
    </dgm:pt>
    <dgm:pt modelId="{ADB57BA5-AFEA-48CB-ABBB-54EC7240495B}">
      <dgm:prSet custT="1"/>
      <dgm:spPr/>
      <dgm:t>
        <a:bodyPr/>
        <a:lstStyle/>
        <a:p>
          <a:pPr>
            <a:lnSpc>
              <a:spcPct val="100000"/>
            </a:lnSpc>
          </a:pPr>
          <a:r>
            <a:rPr lang="en-US" sz="1800"/>
            <a:t>💡 </a:t>
          </a:r>
          <a:r>
            <a:rPr lang="en-US" sz="1800" b="1"/>
            <a:t>16 powerful optimizations</a:t>
          </a:r>
          <a:r>
            <a:rPr lang="en-US" sz="1800"/>
            <a:t> — including DSP theorem rewrites and op fusion – faster code etc. </a:t>
          </a:r>
        </a:p>
        <a:p>
          <a:pPr>
            <a:lnSpc>
              <a:spcPct val="100000"/>
            </a:lnSpc>
          </a:pPr>
          <a:endParaRPr lang="en-US" sz="1800"/>
        </a:p>
      </dgm:t>
    </dgm:pt>
    <dgm:pt modelId="{F053E3F1-CD85-4DCF-875D-C878C0307DA8}" type="parTrans" cxnId="{E56ADF18-C61A-4D3E-9681-43314D87A82F}">
      <dgm:prSet/>
      <dgm:spPr/>
      <dgm:t>
        <a:bodyPr/>
        <a:lstStyle/>
        <a:p>
          <a:endParaRPr lang="en-US" sz="1800"/>
        </a:p>
      </dgm:t>
    </dgm:pt>
    <dgm:pt modelId="{AC7F3002-4456-4317-B339-346BCBE46769}" type="sibTrans" cxnId="{E56ADF18-C61A-4D3E-9681-43314D87A82F}">
      <dgm:prSet phldrT="3" phldr="0"/>
      <dgm:spPr/>
      <dgm:t>
        <a:bodyPr/>
        <a:lstStyle/>
        <a:p>
          <a:endParaRPr lang="en-US" sz="1800"/>
        </a:p>
      </dgm:t>
    </dgm:pt>
    <dgm:pt modelId="{99E70097-92E4-4945-90A6-962AEFFF46B6}" type="pres">
      <dgm:prSet presAssocID="{A16DE152-E2A9-41A0-8F75-FA7D0EBC9CC0}" presName="root" presStyleCnt="0">
        <dgm:presLayoutVars>
          <dgm:dir/>
          <dgm:resizeHandles val="exact"/>
        </dgm:presLayoutVars>
      </dgm:prSet>
      <dgm:spPr/>
    </dgm:pt>
    <dgm:pt modelId="{7E7B43B0-6C71-4A8C-8DC6-45F97F0A18E6}" type="pres">
      <dgm:prSet presAssocID="{FE0E68C6-88CA-41EC-ABAE-DB9195BCB681}" presName="compNode" presStyleCnt="0"/>
      <dgm:spPr/>
    </dgm:pt>
    <dgm:pt modelId="{CE3BF119-ADC3-4472-8A85-8D967014C3E7}" type="pres">
      <dgm:prSet presAssocID="{FE0E68C6-88CA-41EC-ABAE-DB9195BCB68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eb design with solid fill"/>
        </a:ext>
      </dgm:extLst>
    </dgm:pt>
    <dgm:pt modelId="{90E0B02A-6F24-4A6E-B9FC-4AE9176944FA}" type="pres">
      <dgm:prSet presAssocID="{FE0E68C6-88CA-41EC-ABAE-DB9195BCB681}" presName="spaceRect" presStyleCnt="0"/>
      <dgm:spPr/>
    </dgm:pt>
    <dgm:pt modelId="{497A21CE-8723-4EA0-80D7-7A08A3DE0A6E}" type="pres">
      <dgm:prSet presAssocID="{FE0E68C6-88CA-41EC-ABAE-DB9195BCB681}" presName="textRect" presStyleLbl="revTx" presStyleIdx="0" presStyleCnt="3">
        <dgm:presLayoutVars>
          <dgm:chMax val="1"/>
          <dgm:chPref val="1"/>
        </dgm:presLayoutVars>
      </dgm:prSet>
      <dgm:spPr/>
    </dgm:pt>
    <dgm:pt modelId="{2BD02607-CE9A-4AD1-969B-36E207FD8FF9}" type="pres">
      <dgm:prSet presAssocID="{46042DF6-19CC-493A-A980-AD461B1DF85D}" presName="sibTrans" presStyleCnt="0"/>
      <dgm:spPr/>
    </dgm:pt>
    <dgm:pt modelId="{3287FD4C-CF35-4952-AAD5-C401FFE79D5A}" type="pres">
      <dgm:prSet presAssocID="{4B95C017-84E3-423E-974D-8051978F79AD}" presName="compNode" presStyleCnt="0"/>
      <dgm:spPr/>
    </dgm:pt>
    <dgm:pt modelId="{6E02F0E1-46BA-45B2-ABD2-78AE5160E914}" type="pres">
      <dgm:prSet presAssocID="{4B95C017-84E3-423E-974D-8051978F79A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thernet outline"/>
        </a:ext>
      </dgm:extLst>
    </dgm:pt>
    <dgm:pt modelId="{E3E1F616-19CC-4D27-8AB1-FDA8BC28E780}" type="pres">
      <dgm:prSet presAssocID="{4B95C017-84E3-423E-974D-8051978F79AD}" presName="spaceRect" presStyleCnt="0"/>
      <dgm:spPr/>
    </dgm:pt>
    <dgm:pt modelId="{506C753D-C3C6-48B0-A725-E8A469F50A5C}" type="pres">
      <dgm:prSet presAssocID="{4B95C017-84E3-423E-974D-8051978F79AD}" presName="textRect" presStyleLbl="revTx" presStyleIdx="1" presStyleCnt="3">
        <dgm:presLayoutVars>
          <dgm:chMax val="1"/>
          <dgm:chPref val="1"/>
        </dgm:presLayoutVars>
      </dgm:prSet>
      <dgm:spPr/>
    </dgm:pt>
    <dgm:pt modelId="{5E2965F5-7380-4F8A-A315-C760BD0A7A0D}" type="pres">
      <dgm:prSet presAssocID="{EAA2260F-44DE-4643-B4A6-34E8E97FB1D3}" presName="sibTrans" presStyleCnt="0"/>
      <dgm:spPr/>
    </dgm:pt>
    <dgm:pt modelId="{812F91EB-E8B8-43E2-B7FF-FC76BA1C2CFF}" type="pres">
      <dgm:prSet presAssocID="{ADB57BA5-AFEA-48CB-ABBB-54EC7240495B}" presName="compNode" presStyleCnt="0"/>
      <dgm:spPr/>
    </dgm:pt>
    <dgm:pt modelId="{0EB1967B-5340-4DF6-B99D-7C2D2A6B22AD}" type="pres">
      <dgm:prSet presAssocID="{ADB57BA5-AFEA-48CB-ABBB-54EC7240495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ocessor with solid fill"/>
        </a:ext>
      </dgm:extLst>
    </dgm:pt>
    <dgm:pt modelId="{B146B442-6CC6-46DE-A083-712E422D9059}" type="pres">
      <dgm:prSet presAssocID="{ADB57BA5-AFEA-48CB-ABBB-54EC7240495B}" presName="spaceRect" presStyleCnt="0"/>
      <dgm:spPr/>
    </dgm:pt>
    <dgm:pt modelId="{E6CDC02F-8387-4453-ACA3-99999AB61B15}" type="pres">
      <dgm:prSet presAssocID="{ADB57BA5-AFEA-48CB-ABBB-54EC7240495B}" presName="textRect" presStyleLbl="revTx" presStyleIdx="2" presStyleCnt="3">
        <dgm:presLayoutVars>
          <dgm:chMax val="1"/>
          <dgm:chPref val="1"/>
        </dgm:presLayoutVars>
      </dgm:prSet>
      <dgm:spPr/>
    </dgm:pt>
  </dgm:ptLst>
  <dgm:cxnLst>
    <dgm:cxn modelId="{E56ADF18-C61A-4D3E-9681-43314D87A82F}" srcId="{A16DE152-E2A9-41A0-8F75-FA7D0EBC9CC0}" destId="{ADB57BA5-AFEA-48CB-ABBB-54EC7240495B}" srcOrd="2" destOrd="0" parTransId="{F053E3F1-CD85-4DCF-875D-C878C0307DA8}" sibTransId="{AC7F3002-4456-4317-B339-346BCBE46769}"/>
    <dgm:cxn modelId="{6B96FA66-D923-4B49-AEFC-81C75641E9BE}" type="presOf" srcId="{A16DE152-E2A9-41A0-8F75-FA7D0EBC9CC0}" destId="{99E70097-92E4-4945-90A6-962AEFFF46B6}" srcOrd="0" destOrd="0" presId="urn:microsoft.com/office/officeart/2018/2/layout/IconLabelList"/>
    <dgm:cxn modelId="{1380256A-50AD-4CFE-8121-9FFABE9D7F1D}" srcId="{A16DE152-E2A9-41A0-8F75-FA7D0EBC9CC0}" destId="{4B95C017-84E3-423E-974D-8051978F79AD}" srcOrd="1" destOrd="0" parTransId="{8AAC4147-3DD4-413F-9554-E95182634FBB}" sibTransId="{EAA2260F-44DE-4643-B4A6-34E8E97FB1D3}"/>
    <dgm:cxn modelId="{826625A9-F526-134D-83C8-124BBF213DE9}" type="presOf" srcId="{FE0E68C6-88CA-41EC-ABAE-DB9195BCB681}" destId="{497A21CE-8723-4EA0-80D7-7A08A3DE0A6E}" srcOrd="0" destOrd="0" presId="urn:microsoft.com/office/officeart/2018/2/layout/IconLabelList"/>
    <dgm:cxn modelId="{151089B3-E844-1C41-A606-911B9CD95A86}" type="presOf" srcId="{ADB57BA5-AFEA-48CB-ABBB-54EC7240495B}" destId="{E6CDC02F-8387-4453-ACA3-99999AB61B15}" srcOrd="0" destOrd="0" presId="urn:microsoft.com/office/officeart/2018/2/layout/IconLabelList"/>
    <dgm:cxn modelId="{6BFAA6D5-F9DF-48E6-A985-A076F816941C}" srcId="{A16DE152-E2A9-41A0-8F75-FA7D0EBC9CC0}" destId="{FE0E68C6-88CA-41EC-ABAE-DB9195BCB681}" srcOrd="0" destOrd="0" parTransId="{37EAC05B-B4B9-44B2-B661-14FC94AD1A8C}" sibTransId="{46042DF6-19CC-493A-A980-AD461B1DF85D}"/>
    <dgm:cxn modelId="{61D782DE-35B3-3948-8D00-321619690E5E}" type="presOf" srcId="{4B95C017-84E3-423E-974D-8051978F79AD}" destId="{506C753D-C3C6-48B0-A725-E8A469F50A5C}" srcOrd="0" destOrd="0" presId="urn:microsoft.com/office/officeart/2018/2/layout/IconLabelList"/>
    <dgm:cxn modelId="{8D485B93-B97A-0444-9314-25A84A6515E4}" type="presParOf" srcId="{99E70097-92E4-4945-90A6-962AEFFF46B6}" destId="{7E7B43B0-6C71-4A8C-8DC6-45F97F0A18E6}" srcOrd="0" destOrd="0" presId="urn:microsoft.com/office/officeart/2018/2/layout/IconLabelList"/>
    <dgm:cxn modelId="{20969CCA-46DE-BC4F-9F84-DD262749E61E}" type="presParOf" srcId="{7E7B43B0-6C71-4A8C-8DC6-45F97F0A18E6}" destId="{CE3BF119-ADC3-4472-8A85-8D967014C3E7}" srcOrd="0" destOrd="0" presId="urn:microsoft.com/office/officeart/2018/2/layout/IconLabelList"/>
    <dgm:cxn modelId="{A0AE9864-BAD7-5540-BAA2-C4EE7C538921}" type="presParOf" srcId="{7E7B43B0-6C71-4A8C-8DC6-45F97F0A18E6}" destId="{90E0B02A-6F24-4A6E-B9FC-4AE9176944FA}" srcOrd="1" destOrd="0" presId="urn:microsoft.com/office/officeart/2018/2/layout/IconLabelList"/>
    <dgm:cxn modelId="{45111CE1-A009-6C44-A3C4-3131CDA41AED}" type="presParOf" srcId="{7E7B43B0-6C71-4A8C-8DC6-45F97F0A18E6}" destId="{497A21CE-8723-4EA0-80D7-7A08A3DE0A6E}" srcOrd="2" destOrd="0" presId="urn:microsoft.com/office/officeart/2018/2/layout/IconLabelList"/>
    <dgm:cxn modelId="{4E687195-168A-704F-9853-0C8C8EC24245}" type="presParOf" srcId="{99E70097-92E4-4945-90A6-962AEFFF46B6}" destId="{2BD02607-CE9A-4AD1-969B-36E207FD8FF9}" srcOrd="1" destOrd="0" presId="urn:microsoft.com/office/officeart/2018/2/layout/IconLabelList"/>
    <dgm:cxn modelId="{610FCD41-1EC6-2745-8380-E7A5EA7D4625}" type="presParOf" srcId="{99E70097-92E4-4945-90A6-962AEFFF46B6}" destId="{3287FD4C-CF35-4952-AAD5-C401FFE79D5A}" srcOrd="2" destOrd="0" presId="urn:microsoft.com/office/officeart/2018/2/layout/IconLabelList"/>
    <dgm:cxn modelId="{5D4FC44C-C451-8B40-A0BE-E6D8482F63E6}" type="presParOf" srcId="{3287FD4C-CF35-4952-AAD5-C401FFE79D5A}" destId="{6E02F0E1-46BA-45B2-ABD2-78AE5160E914}" srcOrd="0" destOrd="0" presId="urn:microsoft.com/office/officeart/2018/2/layout/IconLabelList"/>
    <dgm:cxn modelId="{900F71C2-45A7-0A41-83CA-64749E57B653}" type="presParOf" srcId="{3287FD4C-CF35-4952-AAD5-C401FFE79D5A}" destId="{E3E1F616-19CC-4D27-8AB1-FDA8BC28E780}" srcOrd="1" destOrd="0" presId="urn:microsoft.com/office/officeart/2018/2/layout/IconLabelList"/>
    <dgm:cxn modelId="{CDD77A7E-564F-F048-A588-67BF22BD9E21}" type="presParOf" srcId="{3287FD4C-CF35-4952-AAD5-C401FFE79D5A}" destId="{506C753D-C3C6-48B0-A725-E8A469F50A5C}" srcOrd="2" destOrd="0" presId="urn:microsoft.com/office/officeart/2018/2/layout/IconLabelList"/>
    <dgm:cxn modelId="{2B7326EC-9F23-0F43-8EDC-14590201A577}" type="presParOf" srcId="{99E70097-92E4-4945-90A6-962AEFFF46B6}" destId="{5E2965F5-7380-4F8A-A315-C760BD0A7A0D}" srcOrd="3" destOrd="0" presId="urn:microsoft.com/office/officeart/2018/2/layout/IconLabelList"/>
    <dgm:cxn modelId="{D570DD3E-5C7E-B749-96C0-636BCAFB0BA2}" type="presParOf" srcId="{99E70097-92E4-4945-90A6-962AEFFF46B6}" destId="{812F91EB-E8B8-43E2-B7FF-FC76BA1C2CFF}" srcOrd="4" destOrd="0" presId="urn:microsoft.com/office/officeart/2018/2/layout/IconLabelList"/>
    <dgm:cxn modelId="{6886D3E8-6604-1149-8EC9-56FA50A3371C}" type="presParOf" srcId="{812F91EB-E8B8-43E2-B7FF-FC76BA1C2CFF}" destId="{0EB1967B-5340-4DF6-B99D-7C2D2A6B22AD}" srcOrd="0" destOrd="0" presId="urn:microsoft.com/office/officeart/2018/2/layout/IconLabelList"/>
    <dgm:cxn modelId="{55DDFAA7-244A-864C-8CF7-AC55D9FA4C2C}" type="presParOf" srcId="{812F91EB-E8B8-43E2-B7FF-FC76BA1C2CFF}" destId="{B146B442-6CC6-46DE-A083-712E422D9059}" srcOrd="1" destOrd="0" presId="urn:microsoft.com/office/officeart/2018/2/layout/IconLabelList"/>
    <dgm:cxn modelId="{48449BD6-373E-2747-99D9-E28F1D4FE4FE}" type="presParOf" srcId="{812F91EB-E8B8-43E2-B7FF-FC76BA1C2CFF}" destId="{E6CDC02F-8387-4453-ACA3-99999AB61B1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6B58CC-F476-4931-99B4-88B42207170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CDF810DC-17BA-474C-89B7-B527DCD933D3}">
      <dgm:prSet custT="1"/>
      <dgm:spPr/>
      <dgm:t>
        <a:bodyPr/>
        <a:lstStyle/>
        <a:p>
          <a:pPr>
            <a:lnSpc>
              <a:spcPct val="100000"/>
            </a:lnSpc>
          </a:pPr>
          <a:r>
            <a:rPr lang="en-US" sz="1800"/>
            <a:t>🧠 </a:t>
          </a:r>
          <a:r>
            <a:rPr lang="en-US" sz="1800" b="1"/>
            <a:t>Unifying DSP &amp; ML Compilation</a:t>
          </a:r>
          <a:br>
            <a:rPr lang="en-US" sz="1800"/>
          </a:br>
          <a:r>
            <a:rPr lang="en-US" sz="1800"/>
            <a:t>Integrate DSP-MLIR with machine learning dialects (e.g., TensorFlow, ONNX)</a:t>
          </a:r>
          <a:br>
            <a:rPr lang="en-US" sz="1800"/>
          </a:br>
          <a:r>
            <a:rPr lang="en-US" sz="1800"/>
            <a:t>→ Enable joint optimization for DSP + inference pipelines</a:t>
          </a:r>
        </a:p>
      </dgm:t>
    </dgm:pt>
    <dgm:pt modelId="{A871EDCE-B02F-43D5-BD0E-F7AD2A66802A}" type="parTrans" cxnId="{1C91F94F-44D2-4706-8C8C-8DA0BE77710D}">
      <dgm:prSet/>
      <dgm:spPr/>
      <dgm:t>
        <a:bodyPr/>
        <a:lstStyle/>
        <a:p>
          <a:endParaRPr lang="en-US" sz="1800"/>
        </a:p>
      </dgm:t>
    </dgm:pt>
    <dgm:pt modelId="{DC7A5451-C02F-41BD-A679-0FAC343C5F14}" type="sibTrans" cxnId="{1C91F94F-44D2-4706-8C8C-8DA0BE77710D}">
      <dgm:prSet/>
      <dgm:spPr/>
      <dgm:t>
        <a:bodyPr/>
        <a:lstStyle/>
        <a:p>
          <a:endParaRPr lang="en-US" sz="1800"/>
        </a:p>
      </dgm:t>
    </dgm:pt>
    <dgm:pt modelId="{422A66E8-0EF1-4B48-A448-0454E8C41B2B}">
      <dgm:prSet custT="1"/>
      <dgm:spPr/>
      <dgm:t>
        <a:bodyPr/>
        <a:lstStyle/>
        <a:p>
          <a:pPr>
            <a:lnSpc>
              <a:spcPct val="100000"/>
            </a:lnSpc>
          </a:pPr>
          <a:r>
            <a:rPr lang="en-US" sz="1800" dirty="0"/>
            <a:t>🛠️ </a:t>
          </a:r>
          <a:r>
            <a:rPr lang="en-US" sz="1800" b="1" dirty="0"/>
            <a:t>Hardware-Aware Lowering</a:t>
          </a:r>
          <a:br>
            <a:rPr lang="en-US" sz="1800" dirty="0"/>
          </a:br>
          <a:r>
            <a:rPr lang="en-US" sz="1800" dirty="0"/>
            <a:t>Add support for automatically mapping ops to vendor-optimized DSP libraries (e.g., QHL, CMSIS-DSP)</a:t>
          </a:r>
        </a:p>
      </dgm:t>
    </dgm:pt>
    <dgm:pt modelId="{E3C50012-199A-486A-9287-6203EADAEC14}" type="parTrans" cxnId="{0063CE1A-3C08-4125-94AA-0DC14A8D1CFA}">
      <dgm:prSet/>
      <dgm:spPr/>
      <dgm:t>
        <a:bodyPr/>
        <a:lstStyle/>
        <a:p>
          <a:endParaRPr lang="en-US" sz="1800"/>
        </a:p>
      </dgm:t>
    </dgm:pt>
    <dgm:pt modelId="{9C909DA0-37D9-4A20-8F31-432BAD0E758E}" type="sibTrans" cxnId="{0063CE1A-3C08-4125-94AA-0DC14A8D1CFA}">
      <dgm:prSet/>
      <dgm:spPr/>
      <dgm:t>
        <a:bodyPr/>
        <a:lstStyle/>
        <a:p>
          <a:pPr>
            <a:lnSpc>
              <a:spcPct val="100000"/>
            </a:lnSpc>
          </a:pPr>
          <a:endParaRPr lang="en-US" sz="1800"/>
        </a:p>
      </dgm:t>
    </dgm:pt>
    <dgm:pt modelId="{621FF846-0F63-4B31-8576-02D45EF21C4C}">
      <dgm:prSet custT="1"/>
      <dgm:spPr/>
      <dgm:t>
        <a:bodyPr/>
        <a:lstStyle/>
        <a:p>
          <a:pPr>
            <a:lnSpc>
              <a:spcPct val="100000"/>
            </a:lnSpc>
          </a:pPr>
          <a:r>
            <a:rPr lang="en-US" sz="1800"/>
            <a:t>📦 </a:t>
          </a:r>
          <a:r>
            <a:rPr lang="en-US" sz="1800" b="1"/>
            <a:t>More Optimizations &amp; Ops</a:t>
          </a:r>
          <a:br>
            <a:rPr lang="en-US" sz="1800"/>
          </a:br>
          <a:r>
            <a:rPr lang="en-US" sz="1800"/>
            <a:t>Expand the DSP-dialect with more filters, transforms, adaptive and multi-rate operations</a:t>
          </a:r>
        </a:p>
      </dgm:t>
    </dgm:pt>
    <dgm:pt modelId="{4B86337D-0C92-4A97-B329-3AB79632AB5A}" type="parTrans" cxnId="{CBA8411F-0EB8-40CF-B381-80FA44F11A5F}">
      <dgm:prSet/>
      <dgm:spPr/>
      <dgm:t>
        <a:bodyPr/>
        <a:lstStyle/>
        <a:p>
          <a:endParaRPr lang="en-US" sz="1800"/>
        </a:p>
      </dgm:t>
    </dgm:pt>
    <dgm:pt modelId="{F133E37B-5B42-4BA9-A457-59C96A6E22FF}" type="sibTrans" cxnId="{CBA8411F-0EB8-40CF-B381-80FA44F11A5F}">
      <dgm:prSet/>
      <dgm:spPr/>
      <dgm:t>
        <a:bodyPr/>
        <a:lstStyle/>
        <a:p>
          <a:pPr>
            <a:lnSpc>
              <a:spcPct val="100000"/>
            </a:lnSpc>
          </a:pPr>
          <a:endParaRPr lang="en-US" sz="1800"/>
        </a:p>
      </dgm:t>
    </dgm:pt>
    <dgm:pt modelId="{AD92F7AC-3832-494B-94CA-680835876211}">
      <dgm:prSet custT="1"/>
      <dgm:spPr/>
      <dgm:t>
        <a:bodyPr/>
        <a:lstStyle/>
        <a:p>
          <a:pPr>
            <a:lnSpc>
              <a:spcPct val="100000"/>
            </a:lnSpc>
          </a:pPr>
          <a:r>
            <a:rPr lang="en-US" sz="1800"/>
            <a:t>🧪 </a:t>
          </a:r>
          <a:r>
            <a:rPr lang="en-US" sz="1800" b="1"/>
            <a:t>Auto-Tuning &amp; Cost Models</a:t>
          </a:r>
          <a:br>
            <a:rPr lang="en-US" sz="1800"/>
          </a:br>
          <a:r>
            <a:rPr lang="en-US" sz="1800"/>
            <a:t>Explore integration of ML-based heuristics to choose the best optimizations dynamically</a:t>
          </a:r>
        </a:p>
      </dgm:t>
    </dgm:pt>
    <dgm:pt modelId="{711CF608-802B-4CA2-8709-3FF9007B0A74}" type="parTrans" cxnId="{A6958F29-0CC0-4D45-94C3-3876E6A079F7}">
      <dgm:prSet/>
      <dgm:spPr/>
      <dgm:t>
        <a:bodyPr/>
        <a:lstStyle/>
        <a:p>
          <a:endParaRPr lang="en-US" sz="1800"/>
        </a:p>
      </dgm:t>
    </dgm:pt>
    <dgm:pt modelId="{6B2F260F-C70B-4172-BE3D-694A85930180}" type="sibTrans" cxnId="{A6958F29-0CC0-4D45-94C3-3876E6A079F7}">
      <dgm:prSet/>
      <dgm:spPr/>
      <dgm:t>
        <a:bodyPr/>
        <a:lstStyle/>
        <a:p>
          <a:pPr>
            <a:lnSpc>
              <a:spcPct val="100000"/>
            </a:lnSpc>
          </a:pPr>
          <a:endParaRPr lang="en-US" sz="1800"/>
        </a:p>
      </dgm:t>
    </dgm:pt>
    <dgm:pt modelId="{C9F6A18D-6A6B-4890-BCD9-CFA76BACBCE7}" type="pres">
      <dgm:prSet presAssocID="{306B58CC-F476-4931-99B4-88B422071703}" presName="root" presStyleCnt="0">
        <dgm:presLayoutVars>
          <dgm:dir/>
          <dgm:resizeHandles val="exact"/>
        </dgm:presLayoutVars>
      </dgm:prSet>
      <dgm:spPr/>
    </dgm:pt>
    <dgm:pt modelId="{31329A73-7947-4582-87FF-4CE1EB39E4C5}" type="pres">
      <dgm:prSet presAssocID="{306B58CC-F476-4931-99B4-88B422071703}" presName="container" presStyleCnt="0">
        <dgm:presLayoutVars>
          <dgm:dir/>
          <dgm:resizeHandles val="exact"/>
        </dgm:presLayoutVars>
      </dgm:prSet>
      <dgm:spPr/>
    </dgm:pt>
    <dgm:pt modelId="{969929A2-734C-4594-91CE-E1F7319D28F9}" type="pres">
      <dgm:prSet presAssocID="{422A66E8-0EF1-4B48-A448-0454E8C41B2B}" presName="compNode" presStyleCnt="0"/>
      <dgm:spPr/>
    </dgm:pt>
    <dgm:pt modelId="{50402EB6-09FB-459F-BE4E-CE3FDE9E3100}" type="pres">
      <dgm:prSet presAssocID="{422A66E8-0EF1-4B48-A448-0454E8C41B2B}" presName="iconBgRect" presStyleLbl="bgShp" presStyleIdx="0" presStyleCnt="4"/>
      <dgm:spPr/>
    </dgm:pt>
    <dgm:pt modelId="{EFA001D9-E547-4749-BF0C-96D42E50E9B2}" type="pres">
      <dgm:prSet presAssocID="{422A66E8-0EF1-4B48-A448-0454E8C41B2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E716FD97-0803-43A6-B288-1DDEC2837B02}" type="pres">
      <dgm:prSet presAssocID="{422A66E8-0EF1-4B48-A448-0454E8C41B2B}" presName="spaceRect" presStyleCnt="0"/>
      <dgm:spPr/>
    </dgm:pt>
    <dgm:pt modelId="{B612928C-3374-4614-AD32-04AB3363DEBF}" type="pres">
      <dgm:prSet presAssocID="{422A66E8-0EF1-4B48-A448-0454E8C41B2B}" presName="textRect" presStyleLbl="revTx" presStyleIdx="0" presStyleCnt="4">
        <dgm:presLayoutVars>
          <dgm:chMax val="1"/>
          <dgm:chPref val="1"/>
        </dgm:presLayoutVars>
      </dgm:prSet>
      <dgm:spPr/>
    </dgm:pt>
    <dgm:pt modelId="{A6EF7B4C-1293-41B5-80C1-91FFED96B366}" type="pres">
      <dgm:prSet presAssocID="{9C909DA0-37D9-4A20-8F31-432BAD0E758E}" presName="sibTrans" presStyleLbl="sibTrans2D1" presStyleIdx="0" presStyleCnt="0"/>
      <dgm:spPr/>
    </dgm:pt>
    <dgm:pt modelId="{BEA5C175-BCD2-4A95-AB52-06A0B8B312CD}" type="pres">
      <dgm:prSet presAssocID="{621FF846-0F63-4B31-8576-02D45EF21C4C}" presName="compNode" presStyleCnt="0"/>
      <dgm:spPr/>
    </dgm:pt>
    <dgm:pt modelId="{ABB8BBA2-1380-4951-9943-BD0F70537D65}" type="pres">
      <dgm:prSet presAssocID="{621FF846-0F63-4B31-8576-02D45EF21C4C}" presName="iconBgRect" presStyleLbl="bgShp" presStyleIdx="1" presStyleCnt="4"/>
      <dgm:spPr/>
    </dgm:pt>
    <dgm:pt modelId="{A1251F70-35C5-44DF-833E-563092D30C8F}" type="pres">
      <dgm:prSet presAssocID="{621FF846-0F63-4B31-8576-02D45EF21C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40EAAB78-EBA3-4EF1-A69D-BCC4C4D3A728}" type="pres">
      <dgm:prSet presAssocID="{621FF846-0F63-4B31-8576-02D45EF21C4C}" presName="spaceRect" presStyleCnt="0"/>
      <dgm:spPr/>
    </dgm:pt>
    <dgm:pt modelId="{242A550B-6FA6-4207-9878-8E1636D8B87D}" type="pres">
      <dgm:prSet presAssocID="{621FF846-0F63-4B31-8576-02D45EF21C4C}" presName="textRect" presStyleLbl="revTx" presStyleIdx="1" presStyleCnt="4">
        <dgm:presLayoutVars>
          <dgm:chMax val="1"/>
          <dgm:chPref val="1"/>
        </dgm:presLayoutVars>
      </dgm:prSet>
      <dgm:spPr/>
    </dgm:pt>
    <dgm:pt modelId="{D201DC12-17B7-4EEE-8299-97622AA4FB6B}" type="pres">
      <dgm:prSet presAssocID="{F133E37B-5B42-4BA9-A457-59C96A6E22FF}" presName="sibTrans" presStyleLbl="sibTrans2D1" presStyleIdx="0" presStyleCnt="0"/>
      <dgm:spPr/>
    </dgm:pt>
    <dgm:pt modelId="{A081BC37-9A9E-41C1-8E47-82EF489354DB}" type="pres">
      <dgm:prSet presAssocID="{AD92F7AC-3832-494B-94CA-680835876211}" presName="compNode" presStyleCnt="0"/>
      <dgm:spPr/>
    </dgm:pt>
    <dgm:pt modelId="{664F7C4A-D0B5-4DBE-B2AD-CC8D56819F0B}" type="pres">
      <dgm:prSet presAssocID="{AD92F7AC-3832-494B-94CA-680835876211}" presName="iconBgRect" presStyleLbl="bgShp" presStyleIdx="2" presStyleCnt="4"/>
      <dgm:spPr/>
    </dgm:pt>
    <dgm:pt modelId="{AB355159-8FB4-4E21-95C5-7450DE6D024A}" type="pres">
      <dgm:prSet presAssocID="{AD92F7AC-3832-494B-94CA-6808358762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lter"/>
        </a:ext>
      </dgm:extLst>
    </dgm:pt>
    <dgm:pt modelId="{8945C81C-9C23-4993-90E0-E9B6147F69D8}" type="pres">
      <dgm:prSet presAssocID="{AD92F7AC-3832-494B-94CA-680835876211}" presName="spaceRect" presStyleCnt="0"/>
      <dgm:spPr/>
    </dgm:pt>
    <dgm:pt modelId="{CA7B1020-E211-4186-8184-4F53119F2E9C}" type="pres">
      <dgm:prSet presAssocID="{AD92F7AC-3832-494B-94CA-680835876211}" presName="textRect" presStyleLbl="revTx" presStyleIdx="2" presStyleCnt="4">
        <dgm:presLayoutVars>
          <dgm:chMax val="1"/>
          <dgm:chPref val="1"/>
        </dgm:presLayoutVars>
      </dgm:prSet>
      <dgm:spPr/>
    </dgm:pt>
    <dgm:pt modelId="{A75D00C8-19D9-4EDE-B126-2C8CD23FE813}" type="pres">
      <dgm:prSet presAssocID="{6B2F260F-C70B-4172-BE3D-694A85930180}" presName="sibTrans" presStyleLbl="sibTrans2D1" presStyleIdx="0" presStyleCnt="0"/>
      <dgm:spPr/>
    </dgm:pt>
    <dgm:pt modelId="{57A8615C-37F1-459C-A80B-ACD78BFDC3BA}" type="pres">
      <dgm:prSet presAssocID="{CDF810DC-17BA-474C-89B7-B527DCD933D3}" presName="compNode" presStyleCnt="0"/>
      <dgm:spPr/>
    </dgm:pt>
    <dgm:pt modelId="{D78BAB3B-FC84-488E-B5DB-E02480CC7F82}" type="pres">
      <dgm:prSet presAssocID="{CDF810DC-17BA-474C-89B7-B527DCD933D3}" presName="iconBgRect" presStyleLbl="bgShp" presStyleIdx="3" presStyleCnt="4"/>
      <dgm:spPr/>
    </dgm:pt>
    <dgm:pt modelId="{7A4A61AB-A28B-4F5C-A389-07F05FD669B7}" type="pres">
      <dgm:prSet presAssocID="{CDF810DC-17BA-474C-89B7-B527DCD933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ngle gear"/>
        </a:ext>
      </dgm:extLst>
    </dgm:pt>
    <dgm:pt modelId="{CE9A76AA-438E-4891-A901-27BB845C44B4}" type="pres">
      <dgm:prSet presAssocID="{CDF810DC-17BA-474C-89B7-B527DCD933D3}" presName="spaceRect" presStyleCnt="0"/>
      <dgm:spPr/>
    </dgm:pt>
    <dgm:pt modelId="{80F4821F-D8D0-4858-B1C8-57828EE31FDA}" type="pres">
      <dgm:prSet presAssocID="{CDF810DC-17BA-474C-89B7-B527DCD933D3}" presName="textRect" presStyleLbl="revTx" presStyleIdx="3" presStyleCnt="4">
        <dgm:presLayoutVars>
          <dgm:chMax val="1"/>
          <dgm:chPref val="1"/>
        </dgm:presLayoutVars>
      </dgm:prSet>
      <dgm:spPr/>
    </dgm:pt>
  </dgm:ptLst>
  <dgm:cxnLst>
    <dgm:cxn modelId="{803C8D00-B6CE-C643-AB65-518C62B0BA82}" type="presOf" srcId="{F133E37B-5B42-4BA9-A457-59C96A6E22FF}" destId="{D201DC12-17B7-4EEE-8299-97622AA4FB6B}" srcOrd="0" destOrd="0" presId="urn:microsoft.com/office/officeart/2018/2/layout/IconCircleList"/>
    <dgm:cxn modelId="{973F970F-8224-4641-8203-820BAB6E1E2C}" type="presOf" srcId="{306B58CC-F476-4931-99B4-88B422071703}" destId="{C9F6A18D-6A6B-4890-BCD9-CFA76BACBCE7}" srcOrd="0" destOrd="0" presId="urn:microsoft.com/office/officeart/2018/2/layout/IconCircleList"/>
    <dgm:cxn modelId="{0063CE1A-3C08-4125-94AA-0DC14A8D1CFA}" srcId="{306B58CC-F476-4931-99B4-88B422071703}" destId="{422A66E8-0EF1-4B48-A448-0454E8C41B2B}" srcOrd="0" destOrd="0" parTransId="{E3C50012-199A-486A-9287-6203EADAEC14}" sibTransId="{9C909DA0-37D9-4A20-8F31-432BAD0E758E}"/>
    <dgm:cxn modelId="{CBA8411F-0EB8-40CF-B381-80FA44F11A5F}" srcId="{306B58CC-F476-4931-99B4-88B422071703}" destId="{621FF846-0F63-4B31-8576-02D45EF21C4C}" srcOrd="1" destOrd="0" parTransId="{4B86337D-0C92-4A97-B329-3AB79632AB5A}" sibTransId="{F133E37B-5B42-4BA9-A457-59C96A6E22FF}"/>
    <dgm:cxn modelId="{A6958F29-0CC0-4D45-94C3-3876E6A079F7}" srcId="{306B58CC-F476-4931-99B4-88B422071703}" destId="{AD92F7AC-3832-494B-94CA-680835876211}" srcOrd="2" destOrd="0" parTransId="{711CF608-802B-4CA2-8709-3FF9007B0A74}" sibTransId="{6B2F260F-C70B-4172-BE3D-694A85930180}"/>
    <dgm:cxn modelId="{C98D7333-2990-C348-957B-5A6EE7CA8D1B}" type="presOf" srcId="{6B2F260F-C70B-4172-BE3D-694A85930180}" destId="{A75D00C8-19D9-4EDE-B126-2C8CD23FE813}" srcOrd="0" destOrd="0" presId="urn:microsoft.com/office/officeart/2018/2/layout/IconCircleList"/>
    <dgm:cxn modelId="{14FA933A-6EB0-EC46-8888-9AB69D977FB8}" type="presOf" srcId="{AD92F7AC-3832-494B-94CA-680835876211}" destId="{CA7B1020-E211-4186-8184-4F53119F2E9C}" srcOrd="0" destOrd="0" presId="urn:microsoft.com/office/officeart/2018/2/layout/IconCircleList"/>
    <dgm:cxn modelId="{1C91F94F-44D2-4706-8C8C-8DA0BE77710D}" srcId="{306B58CC-F476-4931-99B4-88B422071703}" destId="{CDF810DC-17BA-474C-89B7-B527DCD933D3}" srcOrd="3" destOrd="0" parTransId="{A871EDCE-B02F-43D5-BD0E-F7AD2A66802A}" sibTransId="{DC7A5451-C02F-41BD-A679-0FAC343C5F14}"/>
    <dgm:cxn modelId="{323C6699-A712-254A-9385-B42A4BD60677}" type="presOf" srcId="{422A66E8-0EF1-4B48-A448-0454E8C41B2B}" destId="{B612928C-3374-4614-AD32-04AB3363DEBF}" srcOrd="0" destOrd="0" presId="urn:microsoft.com/office/officeart/2018/2/layout/IconCircleList"/>
    <dgm:cxn modelId="{BD301FA3-CCAF-854D-9028-9AB9BB5CB2F7}" type="presOf" srcId="{621FF846-0F63-4B31-8576-02D45EF21C4C}" destId="{242A550B-6FA6-4207-9878-8E1636D8B87D}" srcOrd="0" destOrd="0" presId="urn:microsoft.com/office/officeart/2018/2/layout/IconCircleList"/>
    <dgm:cxn modelId="{55FE69D1-5A4A-E141-B2A3-FA41472B74A0}" type="presOf" srcId="{9C909DA0-37D9-4A20-8F31-432BAD0E758E}" destId="{A6EF7B4C-1293-41B5-80C1-91FFED96B366}" srcOrd="0" destOrd="0" presId="urn:microsoft.com/office/officeart/2018/2/layout/IconCircleList"/>
    <dgm:cxn modelId="{83182AFE-EC49-454D-8E87-E621FA8A53EB}" type="presOf" srcId="{CDF810DC-17BA-474C-89B7-B527DCD933D3}" destId="{80F4821F-D8D0-4858-B1C8-57828EE31FDA}" srcOrd="0" destOrd="0" presId="urn:microsoft.com/office/officeart/2018/2/layout/IconCircleList"/>
    <dgm:cxn modelId="{C4CD4BC8-98CE-6342-BB25-F87A5098B6CD}" type="presParOf" srcId="{C9F6A18D-6A6B-4890-BCD9-CFA76BACBCE7}" destId="{31329A73-7947-4582-87FF-4CE1EB39E4C5}" srcOrd="0" destOrd="0" presId="urn:microsoft.com/office/officeart/2018/2/layout/IconCircleList"/>
    <dgm:cxn modelId="{BE8CF90E-97E9-D24F-864C-B3DB339129AF}" type="presParOf" srcId="{31329A73-7947-4582-87FF-4CE1EB39E4C5}" destId="{969929A2-734C-4594-91CE-E1F7319D28F9}" srcOrd="0" destOrd="0" presId="urn:microsoft.com/office/officeart/2018/2/layout/IconCircleList"/>
    <dgm:cxn modelId="{9DA7BB20-0367-B641-97C1-ADB9A975CDEC}" type="presParOf" srcId="{969929A2-734C-4594-91CE-E1F7319D28F9}" destId="{50402EB6-09FB-459F-BE4E-CE3FDE9E3100}" srcOrd="0" destOrd="0" presId="urn:microsoft.com/office/officeart/2018/2/layout/IconCircleList"/>
    <dgm:cxn modelId="{D2F6F3BE-83DB-904C-879D-DC8172EAA47C}" type="presParOf" srcId="{969929A2-734C-4594-91CE-E1F7319D28F9}" destId="{EFA001D9-E547-4749-BF0C-96D42E50E9B2}" srcOrd="1" destOrd="0" presId="urn:microsoft.com/office/officeart/2018/2/layout/IconCircleList"/>
    <dgm:cxn modelId="{DE070741-BE56-9A41-AF78-50E7C0173E21}" type="presParOf" srcId="{969929A2-734C-4594-91CE-E1F7319D28F9}" destId="{E716FD97-0803-43A6-B288-1DDEC2837B02}" srcOrd="2" destOrd="0" presId="urn:microsoft.com/office/officeart/2018/2/layout/IconCircleList"/>
    <dgm:cxn modelId="{DF1C71EB-1011-EA40-9334-5FDB5A559BC8}" type="presParOf" srcId="{969929A2-734C-4594-91CE-E1F7319D28F9}" destId="{B612928C-3374-4614-AD32-04AB3363DEBF}" srcOrd="3" destOrd="0" presId="urn:microsoft.com/office/officeart/2018/2/layout/IconCircleList"/>
    <dgm:cxn modelId="{AA266EDD-9B19-1143-A72D-80AE2D579467}" type="presParOf" srcId="{31329A73-7947-4582-87FF-4CE1EB39E4C5}" destId="{A6EF7B4C-1293-41B5-80C1-91FFED96B366}" srcOrd="1" destOrd="0" presId="urn:microsoft.com/office/officeart/2018/2/layout/IconCircleList"/>
    <dgm:cxn modelId="{641192FD-47A4-714C-89C6-EB46145BA67A}" type="presParOf" srcId="{31329A73-7947-4582-87FF-4CE1EB39E4C5}" destId="{BEA5C175-BCD2-4A95-AB52-06A0B8B312CD}" srcOrd="2" destOrd="0" presId="urn:microsoft.com/office/officeart/2018/2/layout/IconCircleList"/>
    <dgm:cxn modelId="{6C360C07-DF35-0245-B386-7AE514F16772}" type="presParOf" srcId="{BEA5C175-BCD2-4A95-AB52-06A0B8B312CD}" destId="{ABB8BBA2-1380-4951-9943-BD0F70537D65}" srcOrd="0" destOrd="0" presId="urn:microsoft.com/office/officeart/2018/2/layout/IconCircleList"/>
    <dgm:cxn modelId="{8BBF528A-90DB-3B4A-8922-D665CBD057AC}" type="presParOf" srcId="{BEA5C175-BCD2-4A95-AB52-06A0B8B312CD}" destId="{A1251F70-35C5-44DF-833E-563092D30C8F}" srcOrd="1" destOrd="0" presId="urn:microsoft.com/office/officeart/2018/2/layout/IconCircleList"/>
    <dgm:cxn modelId="{FECD7DE4-521B-F842-99EC-FF9EF44E365E}" type="presParOf" srcId="{BEA5C175-BCD2-4A95-AB52-06A0B8B312CD}" destId="{40EAAB78-EBA3-4EF1-A69D-BCC4C4D3A728}" srcOrd="2" destOrd="0" presId="urn:microsoft.com/office/officeart/2018/2/layout/IconCircleList"/>
    <dgm:cxn modelId="{DA64FFE5-F2C3-E54B-9233-9A99103A5D44}" type="presParOf" srcId="{BEA5C175-BCD2-4A95-AB52-06A0B8B312CD}" destId="{242A550B-6FA6-4207-9878-8E1636D8B87D}" srcOrd="3" destOrd="0" presId="urn:microsoft.com/office/officeart/2018/2/layout/IconCircleList"/>
    <dgm:cxn modelId="{CD60B6F7-F234-6741-B18B-29BB99E42E0D}" type="presParOf" srcId="{31329A73-7947-4582-87FF-4CE1EB39E4C5}" destId="{D201DC12-17B7-4EEE-8299-97622AA4FB6B}" srcOrd="3" destOrd="0" presId="urn:microsoft.com/office/officeart/2018/2/layout/IconCircleList"/>
    <dgm:cxn modelId="{B5B7E6B2-5CA5-E447-9144-1AA8093382DD}" type="presParOf" srcId="{31329A73-7947-4582-87FF-4CE1EB39E4C5}" destId="{A081BC37-9A9E-41C1-8E47-82EF489354DB}" srcOrd="4" destOrd="0" presId="urn:microsoft.com/office/officeart/2018/2/layout/IconCircleList"/>
    <dgm:cxn modelId="{52F53A6A-BF28-AE41-A1B1-BD039E3BA46F}" type="presParOf" srcId="{A081BC37-9A9E-41C1-8E47-82EF489354DB}" destId="{664F7C4A-D0B5-4DBE-B2AD-CC8D56819F0B}" srcOrd="0" destOrd="0" presId="urn:microsoft.com/office/officeart/2018/2/layout/IconCircleList"/>
    <dgm:cxn modelId="{D11FE556-7200-744A-A5C5-D274C81D341F}" type="presParOf" srcId="{A081BC37-9A9E-41C1-8E47-82EF489354DB}" destId="{AB355159-8FB4-4E21-95C5-7450DE6D024A}" srcOrd="1" destOrd="0" presId="urn:microsoft.com/office/officeart/2018/2/layout/IconCircleList"/>
    <dgm:cxn modelId="{3A9F87F2-384D-3F43-BDC9-37659FC16D31}" type="presParOf" srcId="{A081BC37-9A9E-41C1-8E47-82EF489354DB}" destId="{8945C81C-9C23-4993-90E0-E9B6147F69D8}" srcOrd="2" destOrd="0" presId="urn:microsoft.com/office/officeart/2018/2/layout/IconCircleList"/>
    <dgm:cxn modelId="{120CD60B-5E00-6B44-B0D0-935375533BF6}" type="presParOf" srcId="{A081BC37-9A9E-41C1-8E47-82EF489354DB}" destId="{CA7B1020-E211-4186-8184-4F53119F2E9C}" srcOrd="3" destOrd="0" presId="urn:microsoft.com/office/officeart/2018/2/layout/IconCircleList"/>
    <dgm:cxn modelId="{BBA39D91-D883-C745-A967-064E59E4E521}" type="presParOf" srcId="{31329A73-7947-4582-87FF-4CE1EB39E4C5}" destId="{A75D00C8-19D9-4EDE-B126-2C8CD23FE813}" srcOrd="5" destOrd="0" presId="urn:microsoft.com/office/officeart/2018/2/layout/IconCircleList"/>
    <dgm:cxn modelId="{6842CBE5-CBF6-164B-9B09-403E7533C7F3}" type="presParOf" srcId="{31329A73-7947-4582-87FF-4CE1EB39E4C5}" destId="{57A8615C-37F1-459C-A80B-ACD78BFDC3BA}" srcOrd="6" destOrd="0" presId="urn:microsoft.com/office/officeart/2018/2/layout/IconCircleList"/>
    <dgm:cxn modelId="{0B54F8DA-3372-4149-BCF6-0A63FA5EC694}" type="presParOf" srcId="{57A8615C-37F1-459C-A80B-ACD78BFDC3BA}" destId="{D78BAB3B-FC84-488E-B5DB-E02480CC7F82}" srcOrd="0" destOrd="0" presId="urn:microsoft.com/office/officeart/2018/2/layout/IconCircleList"/>
    <dgm:cxn modelId="{3062B168-7805-D04F-8784-7D63D8B932E5}" type="presParOf" srcId="{57A8615C-37F1-459C-A80B-ACD78BFDC3BA}" destId="{7A4A61AB-A28B-4F5C-A389-07F05FD669B7}" srcOrd="1" destOrd="0" presId="urn:microsoft.com/office/officeart/2018/2/layout/IconCircleList"/>
    <dgm:cxn modelId="{BDC6FB1D-8C9D-604A-B329-9E2D4024CBBE}" type="presParOf" srcId="{57A8615C-37F1-459C-A80B-ACD78BFDC3BA}" destId="{CE9A76AA-438E-4891-A901-27BB845C44B4}" srcOrd="2" destOrd="0" presId="urn:microsoft.com/office/officeart/2018/2/layout/IconCircleList"/>
    <dgm:cxn modelId="{AAFE5FF1-933E-8B46-8409-C5807462CC81}" type="presParOf" srcId="{57A8615C-37F1-459C-A80B-ACD78BFDC3BA}" destId="{80F4821F-D8D0-4858-B1C8-57828EE31FD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FBB660-85EB-487E-9214-229341E84C15}" type="doc">
      <dgm:prSet loTypeId="urn:microsoft.com/office/officeart/2005/8/layout/process2" loCatId="process" qsTypeId="urn:microsoft.com/office/officeart/2005/8/quickstyle/simple1" qsCatId="simple" csTypeId="urn:microsoft.com/office/officeart/2005/8/colors/accent1_2" csCatId="accent1" phldr="1"/>
      <dgm:spPr/>
    </dgm:pt>
    <dgm:pt modelId="{F79642C5-FCA7-4C31-82B9-C88016455FF9}">
      <dgm:prSet phldrT="[Text]" phldr="0"/>
      <dgm:spPr/>
      <dgm:t>
        <a:bodyPr/>
        <a:lstStyle/>
        <a:p>
          <a:pPr rtl="0"/>
          <a:r>
            <a:rPr lang="en-US">
              <a:latin typeface="Aptos Display" panose="020F0302020204030204"/>
            </a:rPr>
            <a:t>Input Signal + Noisy Signal</a:t>
          </a:r>
          <a:endParaRPr lang="en-US"/>
        </a:p>
      </dgm:t>
    </dgm:pt>
    <dgm:pt modelId="{17538CE8-74E2-4D9B-B77C-677AB35D10A0}" type="parTrans" cxnId="{081E40E4-4416-4AA3-AEC9-8A92BB44B184}">
      <dgm:prSet/>
      <dgm:spPr/>
      <dgm:t>
        <a:bodyPr/>
        <a:lstStyle/>
        <a:p>
          <a:pPr latinLnBrk="1"/>
          <a:endParaRPr lang="ko-KR" altLang="en-US"/>
        </a:p>
      </dgm:t>
    </dgm:pt>
    <dgm:pt modelId="{678C0816-B8E3-43A2-949B-ADB084872077}" type="sibTrans" cxnId="{081E40E4-4416-4AA3-AEC9-8A92BB44B184}">
      <dgm:prSet/>
      <dgm:spPr/>
      <dgm:t>
        <a:bodyPr/>
        <a:lstStyle/>
        <a:p>
          <a:endParaRPr lang="en-US"/>
        </a:p>
      </dgm:t>
    </dgm:pt>
    <dgm:pt modelId="{238ADAD7-0B04-4293-9190-A75B3D3B6C88}">
      <dgm:prSet phldrT="[Text]" phldr="0"/>
      <dgm:spPr/>
      <dgm:t>
        <a:bodyPr/>
        <a:lstStyle/>
        <a:p>
          <a:pPr rtl="0"/>
          <a:r>
            <a:rPr lang="en-US">
              <a:latin typeface="Aptos Display" panose="020F0302020204030204"/>
            </a:rPr>
            <a:t>Window Function</a:t>
          </a:r>
          <a:endParaRPr lang="en-US"/>
        </a:p>
      </dgm:t>
    </dgm:pt>
    <dgm:pt modelId="{FBC23571-B698-45EA-BD91-7927A14C3F1E}" type="parTrans" cxnId="{AA23A5B5-7673-4222-B096-3E4E1A2CD3BA}">
      <dgm:prSet/>
      <dgm:spPr/>
      <dgm:t>
        <a:bodyPr/>
        <a:lstStyle/>
        <a:p>
          <a:pPr latinLnBrk="1"/>
          <a:endParaRPr lang="ko-KR" altLang="en-US"/>
        </a:p>
      </dgm:t>
    </dgm:pt>
    <dgm:pt modelId="{352F4261-2899-4F4C-854F-45D6F4F23FD3}" type="sibTrans" cxnId="{AA23A5B5-7673-4222-B096-3E4E1A2CD3BA}">
      <dgm:prSet/>
      <dgm:spPr/>
      <dgm:t>
        <a:bodyPr/>
        <a:lstStyle/>
        <a:p>
          <a:endParaRPr lang="en-US"/>
        </a:p>
      </dgm:t>
    </dgm:pt>
    <dgm:pt modelId="{DA6359F3-5732-4415-B10A-5C1C0698F694}">
      <dgm:prSet phldrT="[Text]" phldr="0"/>
      <dgm:spPr/>
      <dgm:t>
        <a:bodyPr/>
        <a:lstStyle/>
        <a:p>
          <a:pPr rtl="0"/>
          <a:r>
            <a:rPr lang="en-US">
              <a:latin typeface="Aptos Display" panose="020F0302020204030204"/>
            </a:rPr>
            <a:t>FIR Filter Design</a:t>
          </a:r>
          <a:endParaRPr lang="en-US"/>
        </a:p>
      </dgm:t>
    </dgm:pt>
    <dgm:pt modelId="{340868E7-BFA7-4660-9531-74B2ED9344FB}" type="parTrans" cxnId="{B2FC01A5-4C20-459B-ACCB-4C94F17F05EA}">
      <dgm:prSet/>
      <dgm:spPr/>
      <dgm:t>
        <a:bodyPr/>
        <a:lstStyle/>
        <a:p>
          <a:pPr latinLnBrk="1"/>
          <a:endParaRPr lang="ko-KR" altLang="en-US"/>
        </a:p>
      </dgm:t>
    </dgm:pt>
    <dgm:pt modelId="{81F944F6-35C7-44A6-A8EB-9FD2BFD6DBD1}" type="sibTrans" cxnId="{B2FC01A5-4C20-459B-ACCB-4C94F17F05EA}">
      <dgm:prSet/>
      <dgm:spPr/>
      <dgm:t>
        <a:bodyPr/>
        <a:lstStyle/>
        <a:p>
          <a:endParaRPr lang="en-US"/>
        </a:p>
      </dgm:t>
    </dgm:pt>
    <dgm:pt modelId="{CF0217E0-9F3B-4719-A4AB-6C4A0FDC0343}">
      <dgm:prSet phldr="0"/>
      <dgm:spPr/>
      <dgm:t>
        <a:bodyPr/>
        <a:lstStyle/>
        <a:p>
          <a:pPr rtl="0"/>
          <a:r>
            <a:rPr lang="en-US">
              <a:latin typeface="Aptos Display" panose="020F0302020204030204"/>
            </a:rPr>
            <a:t>FIR Filter Response</a:t>
          </a:r>
        </a:p>
      </dgm:t>
    </dgm:pt>
    <dgm:pt modelId="{F7F34758-1272-4FB5-A155-2C6460B795DB}" type="parTrans" cxnId="{E52E10A7-ECE9-4B0A-A63F-4B64446C3703}">
      <dgm:prSet/>
      <dgm:spPr/>
      <dgm:t>
        <a:bodyPr/>
        <a:lstStyle/>
        <a:p>
          <a:pPr latinLnBrk="1"/>
          <a:endParaRPr lang="ko-KR" altLang="en-US"/>
        </a:p>
      </dgm:t>
    </dgm:pt>
    <dgm:pt modelId="{9C6DAED9-6709-4920-B772-9766388615D6}" type="sibTrans" cxnId="{E52E10A7-ECE9-4B0A-A63F-4B64446C3703}">
      <dgm:prSet/>
      <dgm:spPr/>
      <dgm:t>
        <a:bodyPr/>
        <a:lstStyle/>
        <a:p>
          <a:endParaRPr lang="en-US"/>
        </a:p>
      </dgm:t>
    </dgm:pt>
    <dgm:pt modelId="{069BDFD0-9D9B-46E2-BB20-467E99F04321}">
      <dgm:prSet phldr="0"/>
      <dgm:spPr/>
      <dgm:t>
        <a:bodyPr/>
        <a:lstStyle/>
        <a:p>
          <a:pPr rtl="0"/>
          <a:r>
            <a:rPr lang="en-US">
              <a:latin typeface="Aptos Display" panose="020F0302020204030204"/>
            </a:rPr>
            <a:t>Output Signal</a:t>
          </a:r>
        </a:p>
      </dgm:t>
    </dgm:pt>
    <dgm:pt modelId="{0A084A69-42A8-4661-B198-A13CF55DFA1A}" type="parTrans" cxnId="{C1055524-B77D-4BA8-9182-76292C546370}">
      <dgm:prSet/>
      <dgm:spPr/>
      <dgm:t>
        <a:bodyPr/>
        <a:lstStyle/>
        <a:p>
          <a:pPr latinLnBrk="1"/>
          <a:endParaRPr lang="ko-KR" altLang="en-US"/>
        </a:p>
      </dgm:t>
    </dgm:pt>
    <dgm:pt modelId="{B763BFBD-306A-4164-8E0F-345919EAF7EC}" type="sibTrans" cxnId="{C1055524-B77D-4BA8-9182-76292C546370}">
      <dgm:prSet/>
      <dgm:spPr/>
      <dgm:t>
        <a:bodyPr/>
        <a:lstStyle/>
        <a:p>
          <a:pPr latinLnBrk="1"/>
          <a:endParaRPr lang="ko-KR" altLang="en-US"/>
        </a:p>
      </dgm:t>
    </dgm:pt>
    <dgm:pt modelId="{96929CA4-B384-4FA2-9ADA-992907EAC7BB}" type="pres">
      <dgm:prSet presAssocID="{4CFBB660-85EB-487E-9214-229341E84C15}" presName="linearFlow" presStyleCnt="0">
        <dgm:presLayoutVars>
          <dgm:resizeHandles val="exact"/>
        </dgm:presLayoutVars>
      </dgm:prSet>
      <dgm:spPr/>
    </dgm:pt>
    <dgm:pt modelId="{7EFEA56B-E062-40B3-88E6-895C477798E2}" type="pres">
      <dgm:prSet presAssocID="{F79642C5-FCA7-4C31-82B9-C88016455FF9}" presName="node" presStyleLbl="node1" presStyleIdx="0" presStyleCnt="5">
        <dgm:presLayoutVars>
          <dgm:bulletEnabled val="1"/>
        </dgm:presLayoutVars>
      </dgm:prSet>
      <dgm:spPr/>
    </dgm:pt>
    <dgm:pt modelId="{BF7FD60E-5C30-45DB-B2DD-F5A0D2ADDDA1}" type="pres">
      <dgm:prSet presAssocID="{678C0816-B8E3-43A2-949B-ADB084872077}" presName="sibTrans" presStyleLbl="sibTrans2D1" presStyleIdx="0" presStyleCnt="4"/>
      <dgm:spPr/>
    </dgm:pt>
    <dgm:pt modelId="{77A14B53-C279-4B26-A435-98F65B0B14EB}" type="pres">
      <dgm:prSet presAssocID="{678C0816-B8E3-43A2-949B-ADB084872077}" presName="connectorText" presStyleLbl="sibTrans2D1" presStyleIdx="0" presStyleCnt="4"/>
      <dgm:spPr/>
    </dgm:pt>
    <dgm:pt modelId="{3CC1BB08-B516-4E46-ADED-451DC0BBDA3C}" type="pres">
      <dgm:prSet presAssocID="{238ADAD7-0B04-4293-9190-A75B3D3B6C88}" presName="node" presStyleLbl="node1" presStyleIdx="1" presStyleCnt="5">
        <dgm:presLayoutVars>
          <dgm:bulletEnabled val="1"/>
        </dgm:presLayoutVars>
      </dgm:prSet>
      <dgm:spPr/>
    </dgm:pt>
    <dgm:pt modelId="{649C9BBC-99C0-4258-9CB0-22CC9C42761C}" type="pres">
      <dgm:prSet presAssocID="{352F4261-2899-4F4C-854F-45D6F4F23FD3}" presName="sibTrans" presStyleLbl="sibTrans2D1" presStyleIdx="1" presStyleCnt="4"/>
      <dgm:spPr/>
    </dgm:pt>
    <dgm:pt modelId="{7F66CB6A-D1AA-403E-9E97-C0E8E6247016}" type="pres">
      <dgm:prSet presAssocID="{352F4261-2899-4F4C-854F-45D6F4F23FD3}" presName="connectorText" presStyleLbl="sibTrans2D1" presStyleIdx="1" presStyleCnt="4"/>
      <dgm:spPr/>
    </dgm:pt>
    <dgm:pt modelId="{42AE59B3-BB67-4644-BD38-A88C4E53DFBB}" type="pres">
      <dgm:prSet presAssocID="{DA6359F3-5732-4415-B10A-5C1C0698F694}" presName="node" presStyleLbl="node1" presStyleIdx="2" presStyleCnt="5">
        <dgm:presLayoutVars>
          <dgm:bulletEnabled val="1"/>
        </dgm:presLayoutVars>
      </dgm:prSet>
      <dgm:spPr/>
    </dgm:pt>
    <dgm:pt modelId="{F50B2DBB-B123-4563-A8BC-985E6D3E7F21}" type="pres">
      <dgm:prSet presAssocID="{81F944F6-35C7-44A6-A8EB-9FD2BFD6DBD1}" presName="sibTrans" presStyleLbl="sibTrans2D1" presStyleIdx="2" presStyleCnt="4"/>
      <dgm:spPr/>
    </dgm:pt>
    <dgm:pt modelId="{8BB8AB13-4E7D-4C31-95A8-95461A195CE6}" type="pres">
      <dgm:prSet presAssocID="{81F944F6-35C7-44A6-A8EB-9FD2BFD6DBD1}" presName="connectorText" presStyleLbl="sibTrans2D1" presStyleIdx="2" presStyleCnt="4"/>
      <dgm:spPr/>
    </dgm:pt>
    <dgm:pt modelId="{82F4F11C-7E78-471C-8665-39F0CC53F8F7}" type="pres">
      <dgm:prSet presAssocID="{CF0217E0-9F3B-4719-A4AB-6C4A0FDC0343}" presName="node" presStyleLbl="node1" presStyleIdx="3" presStyleCnt="5">
        <dgm:presLayoutVars>
          <dgm:bulletEnabled val="1"/>
        </dgm:presLayoutVars>
      </dgm:prSet>
      <dgm:spPr/>
    </dgm:pt>
    <dgm:pt modelId="{C64AB65B-FE7D-4DBC-8B2F-F822408D9D23}" type="pres">
      <dgm:prSet presAssocID="{9C6DAED9-6709-4920-B772-9766388615D6}" presName="sibTrans" presStyleLbl="sibTrans2D1" presStyleIdx="3" presStyleCnt="4"/>
      <dgm:spPr/>
    </dgm:pt>
    <dgm:pt modelId="{C6510D59-5CBA-4A27-BBC0-79A9CC7AB987}" type="pres">
      <dgm:prSet presAssocID="{9C6DAED9-6709-4920-B772-9766388615D6}" presName="connectorText" presStyleLbl="sibTrans2D1" presStyleIdx="3" presStyleCnt="4"/>
      <dgm:spPr/>
    </dgm:pt>
    <dgm:pt modelId="{5DA10F4D-07E3-4298-8E36-6872DAEDEF74}" type="pres">
      <dgm:prSet presAssocID="{069BDFD0-9D9B-46E2-BB20-467E99F04321}" presName="node" presStyleLbl="node1" presStyleIdx="4" presStyleCnt="5">
        <dgm:presLayoutVars>
          <dgm:bulletEnabled val="1"/>
        </dgm:presLayoutVars>
      </dgm:prSet>
      <dgm:spPr/>
    </dgm:pt>
  </dgm:ptLst>
  <dgm:cxnLst>
    <dgm:cxn modelId="{000DD30E-4BEA-4146-9DE1-3D2FA39BAF6A}" type="presOf" srcId="{352F4261-2899-4F4C-854F-45D6F4F23FD3}" destId="{649C9BBC-99C0-4258-9CB0-22CC9C42761C}" srcOrd="0" destOrd="0" presId="urn:microsoft.com/office/officeart/2005/8/layout/process2"/>
    <dgm:cxn modelId="{0B6F2910-C27C-4884-B39D-0CCD8BDF616B}" type="presOf" srcId="{81F944F6-35C7-44A6-A8EB-9FD2BFD6DBD1}" destId="{8BB8AB13-4E7D-4C31-95A8-95461A195CE6}" srcOrd="1" destOrd="0" presId="urn:microsoft.com/office/officeart/2005/8/layout/process2"/>
    <dgm:cxn modelId="{17FB921B-583C-4735-8CCF-85FA6034F8EB}" type="presOf" srcId="{9C6DAED9-6709-4920-B772-9766388615D6}" destId="{C6510D59-5CBA-4A27-BBC0-79A9CC7AB987}" srcOrd="1" destOrd="0" presId="urn:microsoft.com/office/officeart/2005/8/layout/process2"/>
    <dgm:cxn modelId="{7D74831C-CEE9-4A09-B335-BB79C41B13AA}" type="presOf" srcId="{069BDFD0-9D9B-46E2-BB20-467E99F04321}" destId="{5DA10F4D-07E3-4298-8E36-6872DAEDEF74}" srcOrd="0" destOrd="0" presId="urn:microsoft.com/office/officeart/2005/8/layout/process2"/>
    <dgm:cxn modelId="{35763D23-E358-4C1D-81C6-C29E203E3355}" type="presOf" srcId="{678C0816-B8E3-43A2-949B-ADB084872077}" destId="{77A14B53-C279-4B26-A435-98F65B0B14EB}" srcOrd="1" destOrd="0" presId="urn:microsoft.com/office/officeart/2005/8/layout/process2"/>
    <dgm:cxn modelId="{C1055524-B77D-4BA8-9182-76292C546370}" srcId="{4CFBB660-85EB-487E-9214-229341E84C15}" destId="{069BDFD0-9D9B-46E2-BB20-467E99F04321}" srcOrd="4" destOrd="0" parTransId="{0A084A69-42A8-4661-B198-A13CF55DFA1A}" sibTransId="{B763BFBD-306A-4164-8E0F-345919EAF7EC}"/>
    <dgm:cxn modelId="{4EF05B30-6E80-4D6A-B2C5-2E2F829C53A1}" type="presOf" srcId="{238ADAD7-0B04-4293-9190-A75B3D3B6C88}" destId="{3CC1BB08-B516-4E46-ADED-451DC0BBDA3C}" srcOrd="0" destOrd="0" presId="urn:microsoft.com/office/officeart/2005/8/layout/process2"/>
    <dgm:cxn modelId="{21471936-89F5-4BC5-A76F-BA51FE48BE45}" type="presOf" srcId="{9C6DAED9-6709-4920-B772-9766388615D6}" destId="{C64AB65B-FE7D-4DBC-8B2F-F822408D9D23}" srcOrd="0" destOrd="0" presId="urn:microsoft.com/office/officeart/2005/8/layout/process2"/>
    <dgm:cxn modelId="{AA798B53-4CEE-4E6D-BDA6-AE29F334B16D}" type="presOf" srcId="{F79642C5-FCA7-4C31-82B9-C88016455FF9}" destId="{7EFEA56B-E062-40B3-88E6-895C477798E2}" srcOrd="0" destOrd="0" presId="urn:microsoft.com/office/officeart/2005/8/layout/process2"/>
    <dgm:cxn modelId="{BA6E566A-90D5-497C-8C90-14D471E9A05F}" type="presOf" srcId="{352F4261-2899-4F4C-854F-45D6F4F23FD3}" destId="{7F66CB6A-D1AA-403E-9E97-C0E8E6247016}" srcOrd="1" destOrd="0" presId="urn:microsoft.com/office/officeart/2005/8/layout/process2"/>
    <dgm:cxn modelId="{7EED5499-9B96-4F29-A98D-4C2DFBCB0A6B}" type="presOf" srcId="{81F944F6-35C7-44A6-A8EB-9FD2BFD6DBD1}" destId="{F50B2DBB-B123-4563-A8BC-985E6D3E7F21}" srcOrd="0" destOrd="0" presId="urn:microsoft.com/office/officeart/2005/8/layout/process2"/>
    <dgm:cxn modelId="{B2FC01A5-4C20-459B-ACCB-4C94F17F05EA}" srcId="{4CFBB660-85EB-487E-9214-229341E84C15}" destId="{DA6359F3-5732-4415-B10A-5C1C0698F694}" srcOrd="2" destOrd="0" parTransId="{340868E7-BFA7-4660-9531-74B2ED9344FB}" sibTransId="{81F944F6-35C7-44A6-A8EB-9FD2BFD6DBD1}"/>
    <dgm:cxn modelId="{023B11A6-82C1-468C-9A27-4FC9A4BA5BE4}" type="presOf" srcId="{DA6359F3-5732-4415-B10A-5C1C0698F694}" destId="{42AE59B3-BB67-4644-BD38-A88C4E53DFBB}" srcOrd="0" destOrd="0" presId="urn:microsoft.com/office/officeart/2005/8/layout/process2"/>
    <dgm:cxn modelId="{E52E10A7-ECE9-4B0A-A63F-4B64446C3703}" srcId="{4CFBB660-85EB-487E-9214-229341E84C15}" destId="{CF0217E0-9F3B-4719-A4AB-6C4A0FDC0343}" srcOrd="3" destOrd="0" parTransId="{F7F34758-1272-4FB5-A155-2C6460B795DB}" sibTransId="{9C6DAED9-6709-4920-B772-9766388615D6}"/>
    <dgm:cxn modelId="{AA23A5B5-7673-4222-B096-3E4E1A2CD3BA}" srcId="{4CFBB660-85EB-487E-9214-229341E84C15}" destId="{238ADAD7-0B04-4293-9190-A75B3D3B6C88}" srcOrd="1" destOrd="0" parTransId="{FBC23571-B698-45EA-BD91-7927A14C3F1E}" sibTransId="{352F4261-2899-4F4C-854F-45D6F4F23FD3}"/>
    <dgm:cxn modelId="{15D3E6B7-3F7C-4F47-B755-196A4E9BAFC9}" type="presOf" srcId="{678C0816-B8E3-43A2-949B-ADB084872077}" destId="{BF7FD60E-5C30-45DB-B2DD-F5A0D2ADDDA1}" srcOrd="0" destOrd="0" presId="urn:microsoft.com/office/officeart/2005/8/layout/process2"/>
    <dgm:cxn modelId="{081E40E4-4416-4AA3-AEC9-8A92BB44B184}" srcId="{4CFBB660-85EB-487E-9214-229341E84C15}" destId="{F79642C5-FCA7-4C31-82B9-C88016455FF9}" srcOrd="0" destOrd="0" parTransId="{17538CE8-74E2-4D9B-B77C-677AB35D10A0}" sibTransId="{678C0816-B8E3-43A2-949B-ADB084872077}"/>
    <dgm:cxn modelId="{5A61D8F5-C585-4ADE-9C04-C71FD96BAFCD}" type="presOf" srcId="{CF0217E0-9F3B-4719-A4AB-6C4A0FDC0343}" destId="{82F4F11C-7E78-471C-8665-39F0CC53F8F7}" srcOrd="0" destOrd="0" presId="urn:microsoft.com/office/officeart/2005/8/layout/process2"/>
    <dgm:cxn modelId="{96AC3CFA-D7AC-4C89-A9CA-8DA6E2652D50}" type="presOf" srcId="{4CFBB660-85EB-487E-9214-229341E84C15}" destId="{96929CA4-B384-4FA2-9ADA-992907EAC7BB}" srcOrd="0" destOrd="0" presId="urn:microsoft.com/office/officeart/2005/8/layout/process2"/>
    <dgm:cxn modelId="{49B8BE5F-6242-447A-83B8-36AE41357628}" type="presParOf" srcId="{96929CA4-B384-4FA2-9ADA-992907EAC7BB}" destId="{7EFEA56B-E062-40B3-88E6-895C477798E2}" srcOrd="0" destOrd="0" presId="urn:microsoft.com/office/officeart/2005/8/layout/process2"/>
    <dgm:cxn modelId="{FCCCB53F-9586-47A6-9421-32835E85C98B}" type="presParOf" srcId="{96929CA4-B384-4FA2-9ADA-992907EAC7BB}" destId="{BF7FD60E-5C30-45DB-B2DD-F5A0D2ADDDA1}" srcOrd="1" destOrd="0" presId="urn:microsoft.com/office/officeart/2005/8/layout/process2"/>
    <dgm:cxn modelId="{BADA033B-7AF7-4780-9C05-B30447713F21}" type="presParOf" srcId="{BF7FD60E-5C30-45DB-B2DD-F5A0D2ADDDA1}" destId="{77A14B53-C279-4B26-A435-98F65B0B14EB}" srcOrd="0" destOrd="0" presId="urn:microsoft.com/office/officeart/2005/8/layout/process2"/>
    <dgm:cxn modelId="{BE60FC51-9790-4420-9C15-D27246AD14E5}" type="presParOf" srcId="{96929CA4-B384-4FA2-9ADA-992907EAC7BB}" destId="{3CC1BB08-B516-4E46-ADED-451DC0BBDA3C}" srcOrd="2" destOrd="0" presId="urn:microsoft.com/office/officeart/2005/8/layout/process2"/>
    <dgm:cxn modelId="{639B50C7-4341-4CC9-973D-F3D50463FA99}" type="presParOf" srcId="{96929CA4-B384-4FA2-9ADA-992907EAC7BB}" destId="{649C9BBC-99C0-4258-9CB0-22CC9C42761C}" srcOrd="3" destOrd="0" presId="urn:microsoft.com/office/officeart/2005/8/layout/process2"/>
    <dgm:cxn modelId="{327D162F-6CD4-441C-A60F-EF724667967E}" type="presParOf" srcId="{649C9BBC-99C0-4258-9CB0-22CC9C42761C}" destId="{7F66CB6A-D1AA-403E-9E97-C0E8E6247016}" srcOrd="0" destOrd="0" presId="urn:microsoft.com/office/officeart/2005/8/layout/process2"/>
    <dgm:cxn modelId="{D7B638FB-4FC4-4E18-A23F-DB981B9D2FDA}" type="presParOf" srcId="{96929CA4-B384-4FA2-9ADA-992907EAC7BB}" destId="{42AE59B3-BB67-4644-BD38-A88C4E53DFBB}" srcOrd="4" destOrd="0" presId="urn:microsoft.com/office/officeart/2005/8/layout/process2"/>
    <dgm:cxn modelId="{BF8225CD-A8C3-47BF-B73D-4738976F76C7}" type="presParOf" srcId="{96929CA4-B384-4FA2-9ADA-992907EAC7BB}" destId="{F50B2DBB-B123-4563-A8BC-985E6D3E7F21}" srcOrd="5" destOrd="0" presId="urn:microsoft.com/office/officeart/2005/8/layout/process2"/>
    <dgm:cxn modelId="{248B0E80-B994-481A-AF17-B3B836469BF1}" type="presParOf" srcId="{F50B2DBB-B123-4563-A8BC-985E6D3E7F21}" destId="{8BB8AB13-4E7D-4C31-95A8-95461A195CE6}" srcOrd="0" destOrd="0" presId="urn:microsoft.com/office/officeart/2005/8/layout/process2"/>
    <dgm:cxn modelId="{DD72D913-5D96-452F-BDE0-D8226D4D138E}" type="presParOf" srcId="{96929CA4-B384-4FA2-9ADA-992907EAC7BB}" destId="{82F4F11C-7E78-471C-8665-39F0CC53F8F7}" srcOrd="6" destOrd="0" presId="urn:microsoft.com/office/officeart/2005/8/layout/process2"/>
    <dgm:cxn modelId="{BC892D55-A0E2-4B98-8D16-B69B7CDB21B9}" type="presParOf" srcId="{96929CA4-B384-4FA2-9ADA-992907EAC7BB}" destId="{C64AB65B-FE7D-4DBC-8B2F-F822408D9D23}" srcOrd="7" destOrd="0" presId="urn:microsoft.com/office/officeart/2005/8/layout/process2"/>
    <dgm:cxn modelId="{8D477EEA-A676-4199-A2A9-8FE5267EA1FE}" type="presParOf" srcId="{C64AB65B-FE7D-4DBC-8B2F-F822408D9D23}" destId="{C6510D59-5CBA-4A27-BBC0-79A9CC7AB987}" srcOrd="0" destOrd="0" presId="urn:microsoft.com/office/officeart/2005/8/layout/process2"/>
    <dgm:cxn modelId="{F4CEBCE6-0E9A-47CE-B2A7-88277BE40F0B}" type="presParOf" srcId="{96929CA4-B384-4FA2-9ADA-992907EAC7BB}" destId="{5DA10F4D-07E3-4298-8E36-6872DAEDEF74}"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0854D-B6A1-433B-AA5C-DA7CC939660C}">
      <dsp:nvSpPr>
        <dsp:cNvPr id="0" name=""/>
        <dsp:cNvSpPr/>
      </dsp:nvSpPr>
      <dsp:spPr>
        <a:xfrm>
          <a:off x="-167155" y="6897"/>
          <a:ext cx="5181600" cy="12392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EF950-07C8-4C3F-B1E9-9229DEFFED7A}">
      <dsp:nvSpPr>
        <dsp:cNvPr id="0" name=""/>
        <dsp:cNvSpPr/>
      </dsp:nvSpPr>
      <dsp:spPr>
        <a:xfrm>
          <a:off x="207731" y="285739"/>
          <a:ext cx="681613" cy="68161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BB438E-AFF9-4887-8B30-80D2E61132C9}">
      <dsp:nvSpPr>
        <dsp:cNvPr id="0" name=""/>
        <dsp:cNvSpPr/>
      </dsp:nvSpPr>
      <dsp:spPr>
        <a:xfrm>
          <a:off x="1107005" y="6897"/>
          <a:ext cx="233172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US" sz="2500" kern="1200" dirty="0"/>
            <a:t>DSP-DSL</a:t>
          </a:r>
        </a:p>
      </dsp:txBody>
      <dsp:txXfrm>
        <a:off x="1107005" y="6897"/>
        <a:ext cx="2331720" cy="1239298"/>
      </dsp:txXfrm>
    </dsp:sp>
    <dsp:sp modelId="{4948DA1A-F92E-4943-8B7B-90263661FAE4}">
      <dsp:nvSpPr>
        <dsp:cNvPr id="0" name=""/>
        <dsp:cNvSpPr/>
      </dsp:nvSpPr>
      <dsp:spPr>
        <a:xfrm>
          <a:off x="2908692" y="6897"/>
          <a:ext cx="2075997"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711200">
            <a:lnSpc>
              <a:spcPct val="100000"/>
            </a:lnSpc>
            <a:spcBef>
              <a:spcPct val="0"/>
            </a:spcBef>
            <a:spcAft>
              <a:spcPct val="35000"/>
            </a:spcAft>
            <a:buNone/>
          </a:pPr>
          <a:r>
            <a:rPr lang="en-US" sz="1600" kern="1200" dirty="0"/>
            <a:t>High-level Python like language for DSP applications</a:t>
          </a:r>
        </a:p>
      </dsp:txBody>
      <dsp:txXfrm>
        <a:off x="2908692" y="6897"/>
        <a:ext cx="2075997" cy="1239298"/>
      </dsp:txXfrm>
    </dsp:sp>
    <dsp:sp modelId="{C0349349-195B-4C9D-B8E5-9F9015BAEF94}">
      <dsp:nvSpPr>
        <dsp:cNvPr id="0" name=""/>
        <dsp:cNvSpPr/>
      </dsp:nvSpPr>
      <dsp:spPr>
        <a:xfrm>
          <a:off x="-167155" y="1556019"/>
          <a:ext cx="5181600" cy="12392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05055-5F24-4022-9D96-CCEF94BF83A3}">
      <dsp:nvSpPr>
        <dsp:cNvPr id="0" name=""/>
        <dsp:cNvSpPr/>
      </dsp:nvSpPr>
      <dsp:spPr>
        <a:xfrm>
          <a:off x="207731" y="1834862"/>
          <a:ext cx="681613" cy="68161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4657C-E51D-4B65-B464-4402451AD68C}">
      <dsp:nvSpPr>
        <dsp:cNvPr id="0" name=""/>
        <dsp:cNvSpPr/>
      </dsp:nvSpPr>
      <dsp:spPr>
        <a:xfrm>
          <a:off x="1135592" y="1556019"/>
          <a:ext cx="233172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US" sz="2500" kern="1200" dirty="0"/>
            <a:t>DSP-dialect</a:t>
          </a:r>
        </a:p>
      </dsp:txBody>
      <dsp:txXfrm>
        <a:off x="1135592" y="1556019"/>
        <a:ext cx="2331720" cy="1239298"/>
      </dsp:txXfrm>
    </dsp:sp>
    <dsp:sp modelId="{4F8BC949-90D1-4E47-ACCC-A0CB5C5B8743}">
      <dsp:nvSpPr>
        <dsp:cNvPr id="0" name=""/>
        <dsp:cNvSpPr/>
      </dsp:nvSpPr>
      <dsp:spPr>
        <a:xfrm>
          <a:off x="2944586" y="1556019"/>
          <a:ext cx="2089913"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711200">
            <a:lnSpc>
              <a:spcPct val="100000"/>
            </a:lnSpc>
            <a:spcBef>
              <a:spcPct val="0"/>
            </a:spcBef>
            <a:spcAft>
              <a:spcPct val="35000"/>
            </a:spcAft>
            <a:buNone/>
          </a:pPr>
          <a:r>
            <a:rPr lang="en-US" sz="1600" kern="1200" dirty="0"/>
            <a:t>90+ DSP operations  </a:t>
          </a:r>
        </a:p>
        <a:p>
          <a:pPr marL="0" lvl="0" indent="0" algn="l" defTabSz="711200">
            <a:lnSpc>
              <a:spcPct val="100000"/>
            </a:lnSpc>
            <a:spcBef>
              <a:spcPct val="0"/>
            </a:spcBef>
            <a:spcAft>
              <a:spcPct val="35000"/>
            </a:spcAft>
            <a:buNone/>
          </a:pPr>
          <a:r>
            <a:rPr lang="en-US" sz="1600" kern="1200" dirty="0"/>
            <a:t>16 DSP pattern-based optimizations</a:t>
          </a:r>
        </a:p>
      </dsp:txBody>
      <dsp:txXfrm>
        <a:off x="2944586" y="1556019"/>
        <a:ext cx="2089913" cy="1239298"/>
      </dsp:txXfrm>
    </dsp:sp>
    <dsp:sp modelId="{AB30A9C9-A17E-4CB5-811D-C30B1760FB62}">
      <dsp:nvSpPr>
        <dsp:cNvPr id="0" name=""/>
        <dsp:cNvSpPr/>
      </dsp:nvSpPr>
      <dsp:spPr>
        <a:xfrm>
          <a:off x="-167155" y="3105142"/>
          <a:ext cx="5181600" cy="12392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C7DC1D-BE7F-430E-A3CE-98E9D19670B7}">
      <dsp:nvSpPr>
        <dsp:cNvPr id="0" name=""/>
        <dsp:cNvSpPr/>
      </dsp:nvSpPr>
      <dsp:spPr>
        <a:xfrm>
          <a:off x="207731" y="3383984"/>
          <a:ext cx="681613" cy="68161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2AC24-A08E-4E67-8FAF-5AAAEB535ADA}">
      <dsp:nvSpPr>
        <dsp:cNvPr id="0" name=""/>
        <dsp:cNvSpPr/>
      </dsp:nvSpPr>
      <dsp:spPr>
        <a:xfrm>
          <a:off x="1178472" y="3105142"/>
          <a:ext cx="233172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US" sz="2500" kern="1200" dirty="0"/>
            <a:t>Lowering to LLVM</a:t>
          </a:r>
        </a:p>
      </dsp:txBody>
      <dsp:txXfrm>
        <a:off x="1178472" y="3105142"/>
        <a:ext cx="2331720" cy="1239298"/>
      </dsp:txXfrm>
    </dsp:sp>
    <dsp:sp modelId="{067751DF-A82D-421B-A96A-83F6A70E1A77}">
      <dsp:nvSpPr>
        <dsp:cNvPr id="0" name=""/>
        <dsp:cNvSpPr/>
      </dsp:nvSpPr>
      <dsp:spPr>
        <a:xfrm>
          <a:off x="3083416" y="3112039"/>
          <a:ext cx="1888729"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711200">
            <a:lnSpc>
              <a:spcPct val="100000"/>
            </a:lnSpc>
            <a:spcBef>
              <a:spcPct val="0"/>
            </a:spcBef>
            <a:spcAft>
              <a:spcPct val="35000"/>
            </a:spcAft>
            <a:buNone/>
          </a:pPr>
          <a:r>
            <a:rPr lang="en-US" sz="1600" kern="1200" dirty="0"/>
            <a:t>Transform to fast, portable binaries</a:t>
          </a:r>
        </a:p>
      </dsp:txBody>
      <dsp:txXfrm>
        <a:off x="3083416" y="3112039"/>
        <a:ext cx="1888729" cy="1239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BF119-ADC3-4472-8A85-8D967014C3E7}">
      <dsp:nvSpPr>
        <dsp:cNvPr id="0" name=""/>
        <dsp:cNvSpPr/>
      </dsp:nvSpPr>
      <dsp:spPr>
        <a:xfrm>
          <a:off x="1212569" y="518325"/>
          <a:ext cx="1300252" cy="130025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7A21CE-8723-4EA0-80D7-7A08A3DE0A6E}">
      <dsp:nvSpPr>
        <dsp:cNvPr id="0" name=""/>
        <dsp:cNvSpPr/>
      </dsp:nvSpPr>
      <dsp:spPr>
        <a:xfrm>
          <a:off x="417971" y="2315844"/>
          <a:ext cx="2889450" cy="1517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 A high-level </a:t>
          </a:r>
          <a:r>
            <a:rPr lang="en-US" sz="1800" b="1" kern="1200"/>
            <a:t>Python-like DSP-DSL</a:t>
          </a:r>
          <a:r>
            <a:rPr lang="en-US" sz="1800" kern="1200"/>
            <a:t> for intuitive, expressive signal processing – making easier to code, makes less error prone etc. </a:t>
          </a:r>
        </a:p>
      </dsp:txBody>
      <dsp:txXfrm>
        <a:off x="417971" y="2315844"/>
        <a:ext cx="2889450" cy="1517167"/>
      </dsp:txXfrm>
    </dsp:sp>
    <dsp:sp modelId="{6E02F0E1-46BA-45B2-ABD2-78AE5160E914}">
      <dsp:nvSpPr>
        <dsp:cNvPr id="0" name=""/>
        <dsp:cNvSpPr/>
      </dsp:nvSpPr>
      <dsp:spPr>
        <a:xfrm>
          <a:off x="4607673" y="518325"/>
          <a:ext cx="1300252" cy="130025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6C753D-C3C6-48B0-A725-E8A469F50A5C}">
      <dsp:nvSpPr>
        <dsp:cNvPr id="0" name=""/>
        <dsp:cNvSpPr/>
      </dsp:nvSpPr>
      <dsp:spPr>
        <a:xfrm>
          <a:off x="3813074" y="2315844"/>
          <a:ext cx="2889450" cy="1517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 A rich </a:t>
          </a:r>
          <a:r>
            <a:rPr lang="en-US" sz="1800" b="1" kern="1200"/>
            <a:t>DSP dialect in MLIR</a:t>
          </a:r>
          <a:r>
            <a:rPr lang="en-US" sz="1800" kern="1200"/>
            <a:t> with 90+ domain-specific operations  - because fast etc. </a:t>
          </a:r>
        </a:p>
      </dsp:txBody>
      <dsp:txXfrm>
        <a:off x="3813074" y="2315844"/>
        <a:ext cx="2889450" cy="1517167"/>
      </dsp:txXfrm>
    </dsp:sp>
    <dsp:sp modelId="{0EB1967B-5340-4DF6-B99D-7C2D2A6B22AD}">
      <dsp:nvSpPr>
        <dsp:cNvPr id="0" name=""/>
        <dsp:cNvSpPr/>
      </dsp:nvSpPr>
      <dsp:spPr>
        <a:xfrm>
          <a:off x="8002777" y="518325"/>
          <a:ext cx="1300252" cy="130025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CDC02F-8387-4453-ACA3-99999AB61B15}">
      <dsp:nvSpPr>
        <dsp:cNvPr id="0" name=""/>
        <dsp:cNvSpPr/>
      </dsp:nvSpPr>
      <dsp:spPr>
        <a:xfrm>
          <a:off x="7208178" y="2315844"/>
          <a:ext cx="2889450" cy="1517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 </a:t>
          </a:r>
          <a:r>
            <a:rPr lang="en-US" sz="1800" b="1" kern="1200"/>
            <a:t>16 powerful optimizations</a:t>
          </a:r>
          <a:r>
            <a:rPr lang="en-US" sz="1800" kern="1200"/>
            <a:t> — including DSP theorem rewrites and op fusion – faster code etc. </a:t>
          </a:r>
        </a:p>
        <a:p>
          <a:pPr marL="0" lvl="0" indent="0" algn="ctr" defTabSz="800100">
            <a:lnSpc>
              <a:spcPct val="100000"/>
            </a:lnSpc>
            <a:spcBef>
              <a:spcPct val="0"/>
            </a:spcBef>
            <a:spcAft>
              <a:spcPct val="35000"/>
            </a:spcAft>
            <a:buNone/>
          </a:pPr>
          <a:endParaRPr lang="en-US" sz="1800" kern="1200"/>
        </a:p>
      </dsp:txBody>
      <dsp:txXfrm>
        <a:off x="7208178" y="2315844"/>
        <a:ext cx="2889450" cy="1517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02EB6-09FB-459F-BE4E-CE3FDE9E3100}">
      <dsp:nvSpPr>
        <dsp:cNvPr id="0" name=""/>
        <dsp:cNvSpPr/>
      </dsp:nvSpPr>
      <dsp:spPr>
        <a:xfrm>
          <a:off x="212335" y="469890"/>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001D9-E547-4749-BF0C-96D42E50E9B2}">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12928C-3374-4614-AD32-04AB3363DEBF}">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 </a:t>
          </a:r>
          <a:r>
            <a:rPr lang="en-US" sz="1800" b="1" kern="1200" dirty="0"/>
            <a:t>Hardware-Aware Lowering</a:t>
          </a:r>
          <a:br>
            <a:rPr lang="en-US" sz="1800" kern="1200" dirty="0"/>
          </a:br>
          <a:r>
            <a:rPr lang="en-US" sz="1800" kern="1200" dirty="0"/>
            <a:t>Add support for automatically mapping ops to vendor-optimized DSP libraries (e.g., QHL, CMSIS-DSP)</a:t>
          </a:r>
        </a:p>
      </dsp:txBody>
      <dsp:txXfrm>
        <a:off x="1834517" y="469890"/>
        <a:ext cx="3148942" cy="1335915"/>
      </dsp:txXfrm>
    </dsp:sp>
    <dsp:sp modelId="{ABB8BBA2-1380-4951-9943-BD0F70537D65}">
      <dsp:nvSpPr>
        <dsp:cNvPr id="0" name=""/>
        <dsp:cNvSpPr/>
      </dsp:nvSpPr>
      <dsp:spPr>
        <a:xfrm>
          <a:off x="5532139" y="469890"/>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51F70-35C5-44DF-833E-563092D30C8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2A550B-6FA6-4207-9878-8E1636D8B87D}">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 </a:t>
          </a:r>
          <a:r>
            <a:rPr lang="en-US" sz="1800" b="1" kern="1200"/>
            <a:t>More Optimizations &amp; Ops</a:t>
          </a:r>
          <a:br>
            <a:rPr lang="en-US" sz="1800" kern="1200"/>
          </a:br>
          <a:r>
            <a:rPr lang="en-US" sz="1800" kern="1200"/>
            <a:t>Expand the DSP-dialect with more filters, transforms, adaptive and multi-rate operations</a:t>
          </a:r>
        </a:p>
      </dsp:txBody>
      <dsp:txXfrm>
        <a:off x="7154322" y="469890"/>
        <a:ext cx="3148942" cy="1335915"/>
      </dsp:txXfrm>
    </dsp:sp>
    <dsp:sp modelId="{664F7C4A-D0B5-4DBE-B2AD-CC8D56819F0B}">
      <dsp:nvSpPr>
        <dsp:cNvPr id="0" name=""/>
        <dsp:cNvSpPr/>
      </dsp:nvSpPr>
      <dsp:spPr>
        <a:xfrm>
          <a:off x="212335" y="2545532"/>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55159-8FB4-4E21-95C5-7450DE6D024A}">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7B1020-E211-4186-8184-4F53119F2E9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 </a:t>
          </a:r>
          <a:r>
            <a:rPr lang="en-US" sz="1800" b="1" kern="1200"/>
            <a:t>Auto-Tuning &amp; Cost Models</a:t>
          </a:r>
          <a:br>
            <a:rPr lang="en-US" sz="1800" kern="1200"/>
          </a:br>
          <a:r>
            <a:rPr lang="en-US" sz="1800" kern="1200"/>
            <a:t>Explore integration of ML-based heuristics to choose the best optimizations dynamically</a:t>
          </a:r>
        </a:p>
      </dsp:txBody>
      <dsp:txXfrm>
        <a:off x="1834517" y="2545532"/>
        <a:ext cx="3148942" cy="1335915"/>
      </dsp:txXfrm>
    </dsp:sp>
    <dsp:sp modelId="{D78BAB3B-FC84-488E-B5DB-E02480CC7F82}">
      <dsp:nvSpPr>
        <dsp:cNvPr id="0" name=""/>
        <dsp:cNvSpPr/>
      </dsp:nvSpPr>
      <dsp:spPr>
        <a:xfrm>
          <a:off x="5532139" y="2545532"/>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4A61AB-A28B-4F5C-A389-07F05FD669B7}">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F4821F-D8D0-4858-B1C8-57828EE31FD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 </a:t>
          </a:r>
          <a:r>
            <a:rPr lang="en-US" sz="1800" b="1" kern="1200"/>
            <a:t>Unifying DSP &amp; ML Compilation</a:t>
          </a:r>
          <a:br>
            <a:rPr lang="en-US" sz="1800" kern="1200"/>
          </a:br>
          <a:r>
            <a:rPr lang="en-US" sz="1800" kern="1200"/>
            <a:t>Integrate DSP-MLIR with machine learning dialects (e.g., TensorFlow, ONNX)</a:t>
          </a:r>
          <a:br>
            <a:rPr lang="en-US" sz="1800" kern="1200"/>
          </a:br>
          <a:r>
            <a:rPr lang="en-US" sz="1800" kern="1200"/>
            <a:t>→ Enable joint optimization for DSP + inference pipelines</a:t>
          </a:r>
        </a:p>
      </dsp:txBody>
      <dsp:txXfrm>
        <a:off x="7154322" y="2545532"/>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EA56B-E062-40B3-88E6-895C477798E2}">
      <dsp:nvSpPr>
        <dsp:cNvPr id="0" name=""/>
        <dsp:cNvSpPr/>
      </dsp:nvSpPr>
      <dsp:spPr>
        <a:xfrm>
          <a:off x="19168" y="547"/>
          <a:ext cx="1152290" cy="6401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ptos Display" panose="020F0302020204030204"/>
            </a:rPr>
            <a:t>Input Signal + Noisy Signal</a:t>
          </a:r>
          <a:endParaRPr lang="en-US" sz="1400" kern="1200"/>
        </a:p>
      </dsp:txBody>
      <dsp:txXfrm>
        <a:off x="37918" y="19297"/>
        <a:ext cx="1114790" cy="602661"/>
      </dsp:txXfrm>
    </dsp:sp>
    <dsp:sp modelId="{BF7FD60E-5C30-45DB-B2DD-F5A0D2ADDDA1}">
      <dsp:nvSpPr>
        <dsp:cNvPr id="0" name=""/>
        <dsp:cNvSpPr/>
      </dsp:nvSpPr>
      <dsp:spPr>
        <a:xfrm rot="5400000">
          <a:off x="475283" y="656712"/>
          <a:ext cx="240060" cy="288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508891" y="680718"/>
        <a:ext cx="172844" cy="168042"/>
      </dsp:txXfrm>
    </dsp:sp>
    <dsp:sp modelId="{3CC1BB08-B516-4E46-ADED-451DC0BBDA3C}">
      <dsp:nvSpPr>
        <dsp:cNvPr id="0" name=""/>
        <dsp:cNvSpPr/>
      </dsp:nvSpPr>
      <dsp:spPr>
        <a:xfrm>
          <a:off x="19168" y="960789"/>
          <a:ext cx="1152290" cy="6401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ptos Display" panose="020F0302020204030204"/>
            </a:rPr>
            <a:t>Window Function</a:t>
          </a:r>
          <a:endParaRPr lang="en-US" sz="1400" kern="1200"/>
        </a:p>
      </dsp:txBody>
      <dsp:txXfrm>
        <a:off x="37918" y="979539"/>
        <a:ext cx="1114790" cy="602661"/>
      </dsp:txXfrm>
    </dsp:sp>
    <dsp:sp modelId="{649C9BBC-99C0-4258-9CB0-22CC9C42761C}">
      <dsp:nvSpPr>
        <dsp:cNvPr id="0" name=""/>
        <dsp:cNvSpPr/>
      </dsp:nvSpPr>
      <dsp:spPr>
        <a:xfrm rot="5400000">
          <a:off x="475283" y="1616954"/>
          <a:ext cx="240060" cy="288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508891" y="1640960"/>
        <a:ext cx="172844" cy="168042"/>
      </dsp:txXfrm>
    </dsp:sp>
    <dsp:sp modelId="{42AE59B3-BB67-4644-BD38-A88C4E53DFBB}">
      <dsp:nvSpPr>
        <dsp:cNvPr id="0" name=""/>
        <dsp:cNvSpPr/>
      </dsp:nvSpPr>
      <dsp:spPr>
        <a:xfrm>
          <a:off x="19168" y="1921030"/>
          <a:ext cx="1152290" cy="6401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ptos Display" panose="020F0302020204030204"/>
            </a:rPr>
            <a:t>FIR Filter Design</a:t>
          </a:r>
          <a:endParaRPr lang="en-US" sz="1400" kern="1200"/>
        </a:p>
      </dsp:txBody>
      <dsp:txXfrm>
        <a:off x="37918" y="1939780"/>
        <a:ext cx="1114790" cy="602661"/>
      </dsp:txXfrm>
    </dsp:sp>
    <dsp:sp modelId="{F50B2DBB-B123-4563-A8BC-985E6D3E7F21}">
      <dsp:nvSpPr>
        <dsp:cNvPr id="0" name=""/>
        <dsp:cNvSpPr/>
      </dsp:nvSpPr>
      <dsp:spPr>
        <a:xfrm rot="5400000">
          <a:off x="475283" y="2577196"/>
          <a:ext cx="240060" cy="288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508891" y="2601202"/>
        <a:ext cx="172844" cy="168042"/>
      </dsp:txXfrm>
    </dsp:sp>
    <dsp:sp modelId="{82F4F11C-7E78-471C-8665-39F0CC53F8F7}">
      <dsp:nvSpPr>
        <dsp:cNvPr id="0" name=""/>
        <dsp:cNvSpPr/>
      </dsp:nvSpPr>
      <dsp:spPr>
        <a:xfrm>
          <a:off x="19168" y="2881272"/>
          <a:ext cx="1152290" cy="6401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ptos Display" panose="020F0302020204030204"/>
            </a:rPr>
            <a:t>FIR Filter Response</a:t>
          </a:r>
        </a:p>
      </dsp:txBody>
      <dsp:txXfrm>
        <a:off x="37918" y="2900022"/>
        <a:ext cx="1114790" cy="602661"/>
      </dsp:txXfrm>
    </dsp:sp>
    <dsp:sp modelId="{C64AB65B-FE7D-4DBC-8B2F-F822408D9D23}">
      <dsp:nvSpPr>
        <dsp:cNvPr id="0" name=""/>
        <dsp:cNvSpPr/>
      </dsp:nvSpPr>
      <dsp:spPr>
        <a:xfrm rot="5400000">
          <a:off x="475283" y="3537438"/>
          <a:ext cx="240060" cy="288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508891" y="3561444"/>
        <a:ext cx="172844" cy="168042"/>
      </dsp:txXfrm>
    </dsp:sp>
    <dsp:sp modelId="{5DA10F4D-07E3-4298-8E36-6872DAEDEF74}">
      <dsp:nvSpPr>
        <dsp:cNvPr id="0" name=""/>
        <dsp:cNvSpPr/>
      </dsp:nvSpPr>
      <dsp:spPr>
        <a:xfrm>
          <a:off x="19168" y="3841514"/>
          <a:ext cx="1152290" cy="6401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ptos Display" panose="020F0302020204030204"/>
            </a:rPr>
            <a:t>Output Signal</a:t>
          </a:r>
        </a:p>
      </dsp:txBody>
      <dsp:txXfrm>
        <a:off x="37918" y="3860264"/>
        <a:ext cx="1114790" cy="6026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76AB1-11D9-094E-8154-FC568E8A4B68}" type="datetimeFigureOut">
              <a:rPr lang="en-US" smtClean="0"/>
              <a:t>6/17/25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7A31F-2F82-1943-BC98-F7B56E85FCA3}" type="slidenum">
              <a:rPr lang="en-US" smtClean="0"/>
              <a:t>‹#›</a:t>
            </a:fld>
            <a:endParaRPr lang="en-US"/>
          </a:p>
        </p:txBody>
      </p:sp>
    </p:spTree>
    <p:extLst>
      <p:ext uri="{BB962C8B-B14F-4D97-AF65-F5344CB8AC3E}">
        <p14:creationId xmlns:p14="http://schemas.microsoft.com/office/powerpoint/2010/main" val="5739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Hello everyone! Today I’m excited to introduce you to </a:t>
            </a:r>
            <a:r>
              <a:rPr lang="en-US" sz="1200" b="1" i="0" u="none" strike="noStrike" kern="1200">
                <a:solidFill>
                  <a:schemeClr val="tx1"/>
                </a:solidFill>
                <a:effectLst/>
                <a:latin typeface="+mn-lt"/>
                <a:ea typeface="+mn-ea"/>
                <a:cs typeface="+mn-cs"/>
              </a:rPr>
              <a:t>DSP-MLIR</a:t>
            </a:r>
            <a:r>
              <a:rPr lang="en-US" sz="1200" b="0" i="0" u="none" strike="noStrike" kern="1200">
                <a:solidFill>
                  <a:schemeClr val="tx1"/>
                </a:solidFill>
                <a:effectLst/>
                <a:latin typeface="+mn-lt"/>
                <a:ea typeface="+mn-ea"/>
                <a:cs typeface="+mn-cs"/>
              </a:rPr>
              <a:t>, a domain-specific compiler framework designed to make Digital Signal Processing faster, smarter, and easier to program. </a:t>
            </a:r>
            <a:endParaRPr lang="en-US"/>
          </a:p>
        </p:txBody>
      </p:sp>
      <p:sp>
        <p:nvSpPr>
          <p:cNvPr id="4" name="Slide Number Placeholder 3"/>
          <p:cNvSpPr>
            <a:spLocks noGrp="1"/>
          </p:cNvSpPr>
          <p:nvPr>
            <p:ph type="sldNum" sz="quarter" idx="5"/>
          </p:nvPr>
        </p:nvSpPr>
        <p:spPr/>
        <p:txBody>
          <a:bodyPr/>
          <a:lstStyle/>
          <a:p>
            <a:fld id="{EEA7A31F-2F82-1943-BC98-F7B56E85FCA3}" type="slidenum">
              <a:rPr lang="en-US" smtClean="0"/>
              <a:t>1</a:t>
            </a:fld>
            <a:endParaRPr lang="en-US"/>
          </a:p>
        </p:txBody>
      </p:sp>
    </p:spTree>
    <p:extLst>
      <p:ext uri="{BB962C8B-B14F-4D97-AF65-F5344CB8AC3E}">
        <p14:creationId xmlns:p14="http://schemas.microsoft.com/office/powerpoint/2010/main" val="133199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Lets dive into an example of DSP theorem based optimization: </a:t>
            </a:r>
          </a:p>
          <a:p>
            <a:pPr>
              <a:defRPr/>
            </a:pPr>
            <a:endParaRPr lang="en-US"/>
          </a:p>
          <a:p>
            <a:pPr marL="0" marR="0" lvl="0" indent="0" algn="l" defTabSz="914400">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This optimization is based on a classic DSP identity — </a:t>
            </a:r>
            <a:r>
              <a:rPr lang="en-US" sz="1200" b="1" i="0" u="none" strike="noStrike" kern="1200">
                <a:solidFill>
                  <a:schemeClr val="tx1"/>
                </a:solidFill>
                <a:effectLst/>
                <a:latin typeface="+mn-lt"/>
                <a:ea typeface="+mn-ea"/>
                <a:cs typeface="+mn-cs"/>
              </a:rPr>
              <a:t>Parseval’s Theorem</a:t>
            </a:r>
            <a:r>
              <a:rPr lang="en-US" sz="1200" b="0" i="0" u="none" strike="noStrike" kern="1200">
                <a:solidFill>
                  <a:schemeClr val="tx1"/>
                </a:solidFill>
                <a:effectLst/>
                <a:latin typeface="+mn-lt"/>
                <a:ea typeface="+mn-ea"/>
                <a:cs typeface="+mn-cs"/>
              </a:rPr>
              <a:t> — which states that the total energy of a signal is preserved across time and frequency domains.</a:t>
            </a:r>
            <a:br>
              <a:rPr lang="en-US">
                <a:cs typeface="+mn-lt"/>
              </a:rPr>
            </a:br>
            <a:r>
              <a:rPr lang="en-US" sz="1200" b="0" i="0" u="none" strike="noStrike" kern="1200">
                <a:solidFill>
                  <a:schemeClr val="tx1"/>
                </a:solidFill>
                <a:effectLst/>
                <a:latin typeface="+mn-lt"/>
                <a:ea typeface="+mn-ea"/>
                <a:cs typeface="+mn-cs"/>
              </a:rPr>
              <a:t>In many applications, like Spectral Analysis, we compute energy by doing an FFT and summing squares of the real and imaginary parts.</a:t>
            </a:r>
            <a:br>
              <a:rPr lang="en-US">
                <a:cs typeface="+mn-lt"/>
              </a:rPr>
            </a:br>
            <a:r>
              <a:rPr lang="en-US" sz="1200" b="0" i="0" u="none" strike="noStrike" kern="1200">
                <a:solidFill>
                  <a:schemeClr val="tx1"/>
                </a:solidFill>
                <a:effectLst/>
                <a:latin typeface="+mn-lt"/>
                <a:ea typeface="+mn-ea"/>
                <a:cs typeface="+mn-cs"/>
              </a:rPr>
              <a:t>But mathematically, we don’t need to — we can just square the signal samples directly in the time domain.</a:t>
            </a:r>
            <a:br>
              <a:rPr lang="en-US">
                <a:cs typeface="+mn-lt"/>
              </a:rPr>
            </a:br>
            <a:r>
              <a:rPr lang="en-US" sz="1200" b="0" i="0" u="none" strike="noStrike" kern="1200">
                <a:solidFill>
                  <a:schemeClr val="tx1"/>
                </a:solidFill>
                <a:effectLst/>
                <a:latin typeface="+mn-lt"/>
                <a:ea typeface="+mn-ea"/>
                <a:cs typeface="+mn-cs"/>
              </a:rPr>
              <a:t>DSP-MLIR recognizes this pattern and rewrites it using </a:t>
            </a:r>
            <a:r>
              <a:rPr lang="en-US"/>
              <a:t>Div(Sum(Sq(ins)), </a:t>
            </a:r>
            <a:r>
              <a:rPr lang="en-US" err="1"/>
              <a:t>len</a:t>
            </a:r>
            <a:r>
              <a:rPr lang="en-US"/>
              <a:t>(ins))</a:t>
            </a:r>
            <a:r>
              <a:rPr lang="en-US" sz="1200" b="0" i="0" u="none" strike="noStrike" kern="1200">
                <a:solidFill>
                  <a:schemeClr val="tx1"/>
                </a:solidFill>
                <a:effectLst/>
                <a:latin typeface="+mn-lt"/>
                <a:ea typeface="+mn-ea"/>
                <a:cs typeface="+mn-cs"/>
              </a:rPr>
              <a:t>, eliminating the FFT altogether.</a:t>
            </a:r>
            <a:br>
              <a:rPr lang="en-US">
                <a:cs typeface="+mn-lt"/>
              </a:rPr>
            </a:br>
            <a:r>
              <a:rPr lang="en-US" sz="1200" b="0" i="0" u="none" strike="noStrike" kern="1200">
                <a:solidFill>
                  <a:schemeClr val="tx1"/>
                </a:solidFill>
                <a:effectLst/>
                <a:latin typeface="+mn-lt"/>
                <a:ea typeface="+mn-ea"/>
                <a:cs typeface="+mn-cs"/>
              </a:rPr>
              <a:t>In our experiments, this optimization gave </a:t>
            </a:r>
            <a:r>
              <a:rPr lang="en-US" sz="1200" b="1" i="0" u="none" strike="noStrike" kern="1200">
                <a:solidFill>
                  <a:schemeClr val="tx1"/>
                </a:solidFill>
                <a:effectLst/>
                <a:latin typeface="+mn-lt"/>
                <a:ea typeface="+mn-ea"/>
                <a:cs typeface="+mn-cs"/>
              </a:rPr>
              <a:t>up to 5× speedup</a:t>
            </a:r>
            <a:r>
              <a:rPr lang="en-US" sz="1200" b="0" i="0" u="none" strike="noStrike" kern="1200">
                <a:solidFill>
                  <a:schemeClr val="tx1"/>
                </a:solidFill>
                <a:effectLst/>
                <a:latin typeface="+mn-lt"/>
                <a:ea typeface="+mn-ea"/>
                <a:cs typeface="+mn-cs"/>
              </a:rPr>
              <a:t> on the Spectral Analysis benchmark.</a:t>
            </a:r>
            <a:br>
              <a:rPr lang="en-US">
                <a:cs typeface="+mn-lt"/>
              </a:rPr>
            </a:br>
            <a:r>
              <a:rPr lang="en-US" sz="1200" b="0" i="0" u="none" strike="noStrike" kern="1200">
                <a:solidFill>
                  <a:schemeClr val="tx1"/>
                </a:solidFill>
                <a:effectLst/>
                <a:latin typeface="+mn-lt"/>
                <a:ea typeface="+mn-ea"/>
                <a:cs typeface="+mn-cs"/>
              </a:rPr>
              <a:t>It’s a great example of how incorporating DSP knowledge into the compiler allows us to simplify and accelerate code that would otherwise be handled naively by traditional compilers.</a:t>
            </a:r>
            <a:endParaRPr lang="en-US"/>
          </a:p>
        </p:txBody>
      </p:sp>
      <p:sp>
        <p:nvSpPr>
          <p:cNvPr id="4" name="Slide Number Placeholder 3"/>
          <p:cNvSpPr>
            <a:spLocks noGrp="1"/>
          </p:cNvSpPr>
          <p:nvPr>
            <p:ph type="sldNum" sz="quarter" idx="5"/>
          </p:nvPr>
        </p:nvSpPr>
        <p:spPr/>
        <p:txBody>
          <a:bodyPr/>
          <a:lstStyle/>
          <a:p>
            <a:fld id="{EEA7A31F-2F82-1943-BC98-F7B56E85FCA3}" type="slidenum">
              <a:rPr lang="en-US" smtClean="0"/>
              <a:t>10</a:t>
            </a:fld>
            <a:endParaRPr lang="en-US"/>
          </a:p>
        </p:txBody>
      </p:sp>
    </p:spTree>
    <p:extLst>
      <p:ext uri="{BB962C8B-B14F-4D97-AF65-F5344CB8AC3E}">
        <p14:creationId xmlns:p14="http://schemas.microsoft.com/office/powerpoint/2010/main" val="197009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In this example, we look at a very common signal processing pipeline — applying a </a:t>
            </a:r>
            <a:r>
              <a:rPr lang="en-US" sz="1200" b="1" i="0" u="none" strike="noStrike" kern="1200">
                <a:solidFill>
                  <a:schemeClr val="tx1"/>
                </a:solidFill>
                <a:effectLst/>
                <a:latin typeface="+mn-lt"/>
                <a:ea typeface="+mn-ea"/>
                <a:cs typeface="+mn-cs"/>
              </a:rPr>
              <a:t>median filter</a:t>
            </a:r>
            <a:r>
              <a:rPr lang="en-US" sz="1200" b="0" i="0" u="none" strike="noStrike" kern="1200">
                <a:solidFill>
                  <a:schemeClr val="tx1"/>
                </a:solidFill>
                <a:effectLst/>
                <a:latin typeface="+mn-lt"/>
                <a:ea typeface="+mn-ea"/>
                <a:cs typeface="+mn-cs"/>
              </a:rPr>
              <a:t> followed by a </a:t>
            </a:r>
            <a:r>
              <a:rPr lang="en-US" sz="1200" b="1" i="0" u="none" strike="noStrike" kern="1200">
                <a:solidFill>
                  <a:schemeClr val="tx1"/>
                </a:solidFill>
                <a:effectLst/>
                <a:latin typeface="+mn-lt"/>
                <a:ea typeface="+mn-ea"/>
                <a:cs typeface="+mn-cs"/>
              </a:rPr>
              <a:t>sliding window average</a:t>
            </a:r>
            <a:r>
              <a:rPr lang="en-US" sz="1200" b="0" i="0" u="none" strike="noStrike" kern="1200">
                <a:solidFill>
                  <a:schemeClr val="tx1"/>
                </a:solidFill>
                <a:effectLst/>
                <a:latin typeface="+mn-lt"/>
                <a:ea typeface="+mn-ea"/>
                <a:cs typeface="+mn-cs"/>
              </a:rPr>
              <a:t>.</a:t>
            </a:r>
            <a:br>
              <a:rPr lang="en-US"/>
            </a:br>
            <a:r>
              <a:rPr lang="en-US" sz="1200" b="0" i="0" u="none" strike="noStrike" kern="1200">
                <a:solidFill>
                  <a:schemeClr val="tx1"/>
                </a:solidFill>
                <a:effectLst/>
                <a:latin typeface="+mn-lt"/>
                <a:ea typeface="+mn-ea"/>
                <a:cs typeface="+mn-cs"/>
              </a:rPr>
              <a:t>Normally, this would be implemented in two separate stages, requiring two full passes over the signal and storing intermediate values.</a:t>
            </a:r>
            <a:br>
              <a:rPr lang="en-US"/>
            </a:br>
            <a:r>
              <a:rPr lang="en-US" sz="1200" b="0" i="0" u="none" strike="noStrike" kern="1200">
                <a:solidFill>
                  <a:schemeClr val="tx1"/>
                </a:solidFill>
                <a:effectLst/>
                <a:latin typeface="+mn-lt"/>
                <a:ea typeface="+mn-ea"/>
                <a:cs typeface="+mn-cs"/>
              </a:rPr>
              <a:t>DSP-MLIR detects this composition and replaces it with a single fused operation: </a:t>
            </a:r>
            <a:r>
              <a:rPr lang="en-US"/>
              <a:t>Median2SlidingOpt(ins)</a:t>
            </a:r>
            <a:r>
              <a:rPr lang="en-US" sz="1200" b="0" i="0" u="none" strike="noStrike" kern="1200">
                <a:solidFill>
                  <a:schemeClr val="tx1"/>
                </a:solidFill>
                <a:effectLst/>
                <a:latin typeface="+mn-lt"/>
                <a:ea typeface="+mn-ea"/>
                <a:cs typeface="+mn-cs"/>
              </a:rPr>
              <a:t>.</a:t>
            </a:r>
            <a:br>
              <a:rPr lang="en-US"/>
            </a:br>
            <a:r>
              <a:rPr lang="en-US" sz="1200" b="0" i="0" u="none" strike="noStrike" kern="1200">
                <a:solidFill>
                  <a:schemeClr val="tx1"/>
                </a:solidFill>
                <a:effectLst/>
                <a:latin typeface="+mn-lt"/>
                <a:ea typeface="+mn-ea"/>
                <a:cs typeface="+mn-cs"/>
              </a:rPr>
              <a:t>Not only does this reduce runtime and memory access, but it also makes the pipeline more hardware friendly — fewer instructions and better cache usage.</a:t>
            </a:r>
            <a:br>
              <a:rPr lang="en-US"/>
            </a:br>
            <a:r>
              <a:rPr lang="en-US" sz="1200" b="0" i="0" u="none" strike="noStrike" kern="1200">
                <a:solidFill>
                  <a:schemeClr val="tx1"/>
                </a:solidFill>
                <a:effectLst/>
                <a:latin typeface="+mn-lt"/>
                <a:ea typeface="+mn-ea"/>
                <a:cs typeface="+mn-cs"/>
              </a:rPr>
              <a:t>This is especially useful in smoothing tasks like ECG denoising or audio cleanup where edge preservation is key.</a:t>
            </a:r>
            <a:br>
              <a:rPr lang="en-US"/>
            </a:br>
            <a:endParaRPr lang="en-US"/>
          </a:p>
        </p:txBody>
      </p:sp>
      <p:sp>
        <p:nvSpPr>
          <p:cNvPr id="4" name="Slide Number Placeholder 3"/>
          <p:cNvSpPr>
            <a:spLocks noGrp="1"/>
          </p:cNvSpPr>
          <p:nvPr>
            <p:ph type="sldNum" sz="quarter" idx="5"/>
          </p:nvPr>
        </p:nvSpPr>
        <p:spPr/>
        <p:txBody>
          <a:bodyPr/>
          <a:lstStyle/>
          <a:p>
            <a:fld id="{EEA7A31F-2F82-1943-BC98-F7B56E85FCA3}" type="slidenum">
              <a:rPr lang="en-US" smtClean="0"/>
              <a:t>11</a:t>
            </a:fld>
            <a:endParaRPr lang="en-US"/>
          </a:p>
        </p:txBody>
      </p:sp>
    </p:spTree>
    <p:extLst>
      <p:ext uri="{BB962C8B-B14F-4D97-AF65-F5344CB8AC3E}">
        <p14:creationId xmlns:p14="http://schemas.microsoft.com/office/powerpoint/2010/main" val="122613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0A010-82E6-D9E8-01BD-4B87BE6B4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5B050-034B-F59C-3424-0228DBF0F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02F3A-79BC-99B2-9B21-ACF63B44B1E1}"/>
              </a:ext>
            </a:extLst>
          </p:cNvPr>
          <p:cNvSpPr>
            <a:spLocks noGrp="1"/>
          </p:cNvSpPr>
          <p:nvPr>
            <p:ph type="body" idx="1"/>
          </p:nvPr>
        </p:nvSpPr>
        <p:spPr/>
        <p:txBody>
          <a:bodyPr/>
          <a:lstStyle/>
          <a:p>
            <a:r>
              <a:rPr lang="en-US"/>
              <a:t>These are all the optimizations we have implemented in the dsp-</a:t>
            </a:r>
            <a:r>
              <a:rPr lang="en-US" err="1"/>
              <a:t>dailect</a:t>
            </a:r>
            <a:r>
              <a:rPr lang="en-US"/>
              <a:t>.</a:t>
            </a:r>
            <a:br>
              <a:rPr lang="en-US">
                <a:cs typeface="+mn-lt"/>
              </a:rPr>
            </a:br>
            <a:r>
              <a:rPr lang="en-US"/>
              <a:t>These kinds of optimizations are encoded as </a:t>
            </a:r>
            <a:r>
              <a:rPr lang="en-US" b="1"/>
              <a:t>canonicalization patterns</a:t>
            </a:r>
            <a:r>
              <a:rPr lang="en-US"/>
              <a:t> in MLIR — which means they can run as part of the standard rewrite engine.</a:t>
            </a:r>
          </a:p>
          <a:p>
            <a:endParaRPr lang="en-US"/>
          </a:p>
          <a:p>
            <a:r>
              <a:rPr lang="en-US"/>
              <a:t>The left column in each table shows the pattern identified by the compiler i.e. </a:t>
            </a:r>
            <a:r>
              <a:rPr lang="en-US" err="1"/>
              <a:t>Muliplication</a:t>
            </a:r>
            <a:r>
              <a:rPr lang="en-US"/>
              <a:t> of </a:t>
            </a:r>
            <a:r>
              <a:rPr lang="en-US" err="1"/>
              <a:t>IdealFilter</a:t>
            </a:r>
            <a:r>
              <a:rPr lang="en-US"/>
              <a:t> and Hamming windows and then replaced by their optimized equivalents. While theorem based optimization from this table might look loke operation fusion optimizations, the optimizations are based of dsp theorems and they may or may not be implemented as single operation.   </a:t>
            </a:r>
          </a:p>
          <a:p>
            <a:endParaRPr lang="en-US"/>
          </a:p>
        </p:txBody>
      </p:sp>
      <p:sp>
        <p:nvSpPr>
          <p:cNvPr id="4" name="Slide Number Placeholder 3">
            <a:extLst>
              <a:ext uri="{FF2B5EF4-FFF2-40B4-BE49-F238E27FC236}">
                <a16:creationId xmlns:a16="http://schemas.microsoft.com/office/drawing/2014/main" id="{8206D9A5-B7EE-C290-BE18-90EBB4430EBA}"/>
              </a:ext>
            </a:extLst>
          </p:cNvPr>
          <p:cNvSpPr>
            <a:spLocks noGrp="1"/>
          </p:cNvSpPr>
          <p:nvPr>
            <p:ph type="sldNum" sz="quarter" idx="5"/>
          </p:nvPr>
        </p:nvSpPr>
        <p:spPr/>
        <p:txBody>
          <a:bodyPr/>
          <a:lstStyle/>
          <a:p>
            <a:fld id="{EEA7A31F-2F82-1943-BC98-F7B56E85FCA3}" type="slidenum">
              <a:rPr lang="en-US" smtClean="0"/>
              <a:t>12</a:t>
            </a:fld>
            <a:endParaRPr lang="en-US"/>
          </a:p>
        </p:txBody>
      </p:sp>
    </p:spTree>
    <p:extLst>
      <p:ext uri="{BB962C8B-B14F-4D97-AF65-F5344CB8AC3E}">
        <p14:creationId xmlns:p14="http://schemas.microsoft.com/office/powerpoint/2010/main" val="108620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how DSP-MLIR performs on general-purpose hardware — specifically, an AMD Ryzen </a:t>
            </a:r>
            <a:r>
              <a:rPr lang="en-US" err="1"/>
              <a:t>Threadripper</a:t>
            </a:r>
            <a:r>
              <a:rPr lang="en-US"/>
              <a:t> PRO 7955WX.</a:t>
            </a:r>
            <a:br>
              <a:rPr lang="en-US">
                <a:cs typeface="+mn-lt"/>
              </a:rPr>
            </a:br>
            <a:r>
              <a:rPr lang="en-US"/>
              <a:t>We ran 20 real-world DSP applications drawn from standard benchmark suites like </a:t>
            </a:r>
            <a:r>
              <a:rPr lang="en-US" b="1"/>
              <a:t>EEMBC </a:t>
            </a:r>
            <a:r>
              <a:rPr lang="en-US" b="1" err="1"/>
              <a:t>AudioMark</a:t>
            </a:r>
            <a:r>
              <a:rPr lang="en-US"/>
              <a:t>, </a:t>
            </a:r>
            <a:r>
              <a:rPr lang="en-US" b="1" err="1"/>
              <a:t>MiBench</a:t>
            </a:r>
            <a:r>
              <a:rPr lang="en-US"/>
              <a:t>, and </a:t>
            </a:r>
            <a:r>
              <a:rPr lang="en-US" b="1" err="1"/>
              <a:t>DSPStone</a:t>
            </a:r>
            <a:r>
              <a:rPr lang="en-US"/>
              <a:t>.</a:t>
            </a:r>
          </a:p>
          <a:p>
            <a:r>
              <a:rPr lang="en-US"/>
              <a:t>All executions were </a:t>
            </a:r>
            <a:r>
              <a:rPr lang="en-US" b="1"/>
              <a:t>single-threaded</a:t>
            </a:r>
            <a:r>
              <a:rPr lang="en-US"/>
              <a:t> using taskset, with </a:t>
            </a:r>
            <a:r>
              <a:rPr lang="en-US" b="1"/>
              <a:t>cache flushing</a:t>
            </a:r>
            <a:r>
              <a:rPr lang="en-US"/>
              <a:t> between runs and results averaged over </a:t>
            </a:r>
            <a:r>
              <a:rPr lang="en-US" b="1"/>
              <a:t>30 trials</a:t>
            </a:r>
            <a:r>
              <a:rPr lang="en-US"/>
              <a:t> — ensuring a fair and stable comparison.</a:t>
            </a:r>
          </a:p>
          <a:p>
            <a:endParaRPr lang="en-US">
              <a:cs typeface="+mn-lt"/>
            </a:endParaRPr>
          </a:p>
          <a:p>
            <a:r>
              <a:rPr lang="en-US">
                <a:cs typeface="+mn-lt"/>
              </a:rPr>
              <a:t>The table shows the meaning of each compilation flow, </a:t>
            </a:r>
          </a:p>
          <a:p>
            <a:r>
              <a:rPr lang="en-US">
                <a:cs typeface="+mn-lt"/>
              </a:rPr>
              <a:t>Affine meaning using dsp-</a:t>
            </a:r>
            <a:r>
              <a:rPr lang="en-US" err="1">
                <a:cs typeface="+mn-lt"/>
              </a:rPr>
              <a:t>dsl</a:t>
            </a:r>
            <a:r>
              <a:rPr lang="en-US">
                <a:cs typeface="+mn-lt"/>
              </a:rPr>
              <a:t> for writing code and compiling using </a:t>
            </a:r>
            <a:r>
              <a:rPr lang="en-US" err="1">
                <a:cs typeface="+mn-lt"/>
              </a:rPr>
              <a:t>llvm</a:t>
            </a:r>
            <a:r>
              <a:rPr lang="en-US">
                <a:cs typeface="+mn-lt"/>
              </a:rPr>
              <a:t> backend and clang with affine </a:t>
            </a:r>
            <a:r>
              <a:rPr lang="en-US" err="1">
                <a:cs typeface="+mn-lt"/>
              </a:rPr>
              <a:t>optimiztions</a:t>
            </a:r>
            <a:r>
              <a:rPr lang="en-US">
                <a:cs typeface="+mn-lt"/>
              </a:rPr>
              <a:t> from </a:t>
            </a:r>
            <a:r>
              <a:rPr lang="en-US" err="1">
                <a:cs typeface="+mn-lt"/>
              </a:rPr>
              <a:t>mlir</a:t>
            </a:r>
            <a:r>
              <a:rPr lang="en-US">
                <a:cs typeface="+mn-lt"/>
              </a:rPr>
              <a:t> and O3 optimizations</a:t>
            </a:r>
            <a:br>
              <a:rPr lang="en-US">
                <a:cs typeface="+mn-lt"/>
              </a:rPr>
            </a:br>
            <a:r>
              <a:rPr lang="en-US"/>
              <a:t> from clang. </a:t>
            </a:r>
          </a:p>
          <a:p>
            <a:r>
              <a:rPr lang="en-US"/>
              <a:t>GCC and Clang meaning using C equivalent code and compiling with </a:t>
            </a:r>
            <a:r>
              <a:rPr lang="en-US" err="1"/>
              <a:t>gcc</a:t>
            </a:r>
            <a:r>
              <a:rPr lang="en-US"/>
              <a:t> and clang with o3 optimizations respectively. </a:t>
            </a:r>
            <a:endParaRPr lang="en-US" sz="1200" b="0" i="0" u="none" strike="noStrike" kern="1200">
              <a:solidFill>
                <a:schemeClr val="tx1"/>
              </a:solidFill>
              <a:effectLst/>
              <a:latin typeface="+mn-lt"/>
            </a:endParaRPr>
          </a:p>
          <a:p>
            <a:r>
              <a:rPr lang="en-US"/>
              <a:t>DSP_MLIR is same affine flow but with enabling our dsp-optimizations as discussed previously. </a:t>
            </a:r>
          </a:p>
          <a:p>
            <a:endParaRPr lang="en-US"/>
          </a:p>
          <a:p>
            <a:r>
              <a:rPr lang="en-US" sz="1200" b="0" i="0" u="none" strike="noStrike" kern="1200">
                <a:solidFill>
                  <a:schemeClr val="tx1"/>
                </a:solidFill>
                <a:effectLst/>
                <a:latin typeface="+mn-lt"/>
                <a:ea typeface="+mn-ea"/>
                <a:cs typeface="+mn-cs"/>
              </a:rPr>
              <a:t>In </a:t>
            </a:r>
            <a:r>
              <a:rPr lang="en-US" sz="1200" b="1" i="0" u="none" strike="noStrike" kern="1200">
                <a:solidFill>
                  <a:schemeClr val="tx1"/>
                </a:solidFill>
                <a:effectLst/>
                <a:latin typeface="+mn-lt"/>
                <a:ea typeface="+mn-ea"/>
                <a:cs typeface="+mn-cs"/>
              </a:rPr>
              <a:t>Spectral Analysis</a:t>
            </a:r>
            <a:r>
              <a:rPr lang="en-US" sz="1200" b="0" i="0" u="none" strike="noStrike" kern="1200">
                <a:solidFill>
                  <a:schemeClr val="tx1"/>
                </a:solidFill>
                <a:effectLst/>
                <a:latin typeface="+mn-lt"/>
                <a:ea typeface="+mn-ea"/>
                <a:cs typeface="+mn-cs"/>
              </a:rPr>
              <a:t>, where we apply Parseval’s Theorem to eliminate FFT computation, we observed nearly a </a:t>
            </a:r>
            <a:r>
              <a:rPr lang="en-US" sz="1200" b="1" i="0" u="none" strike="noStrike" kern="1200">
                <a:solidFill>
                  <a:schemeClr val="tx1"/>
                </a:solidFill>
                <a:effectLst/>
                <a:latin typeface="+mn-lt"/>
                <a:ea typeface="+mn-ea"/>
                <a:cs typeface="+mn-cs"/>
              </a:rPr>
              <a:t>5× speedup</a:t>
            </a:r>
            <a:r>
              <a:rPr lang="en-US" sz="1200" b="0" i="0" u="none" strike="noStrike" kern="1200">
                <a:solidFill>
                  <a:schemeClr val="tx1"/>
                </a:solidFill>
                <a:effectLst/>
                <a:latin typeface="+mn-lt"/>
                <a:ea typeface="+mn-ea"/>
                <a:cs typeface="+mn-cs"/>
              </a:rPr>
              <a:t>.</a:t>
            </a:r>
            <a:endParaRPr lang="en-US" sz="1200" b="0" i="0" u="none" strike="noStrike" kern="1200">
              <a:solidFill>
                <a:schemeClr val="tx1"/>
              </a:solidFill>
              <a:effectLst/>
              <a:latin typeface="+mn-lt"/>
            </a:endParaRPr>
          </a:p>
          <a:p>
            <a:r>
              <a:rPr lang="en-US"/>
              <a:t>Even</a:t>
            </a:r>
            <a:r>
              <a:rPr lang="en-US" sz="1200" b="0" i="0" u="none" strike="noStrike" kern="1200">
                <a:solidFill>
                  <a:schemeClr val="tx1"/>
                </a:solidFill>
                <a:effectLst/>
                <a:latin typeface="+mn-lt"/>
                <a:ea typeface="+mn-ea"/>
                <a:cs typeface="+mn-cs"/>
              </a:rPr>
              <a:t> in basic FIR filter applications, leveraging symmetry gave us </a:t>
            </a:r>
            <a:r>
              <a:rPr lang="en-US" sz="1200" b="1" i="0" u="none" strike="noStrike" kern="1200">
                <a:solidFill>
                  <a:schemeClr val="tx1"/>
                </a:solidFill>
                <a:effectLst/>
                <a:latin typeface="+mn-lt"/>
                <a:ea typeface="+mn-ea"/>
                <a:cs typeface="+mn-cs"/>
              </a:rPr>
              <a:t>up to 2× improvements</a:t>
            </a:r>
            <a:r>
              <a:rPr lang="en-US" sz="1200" b="0" i="0" u="none" strike="noStrike" kern="1200">
                <a:solidFill>
                  <a:schemeClr val="tx1"/>
                </a:solidFill>
                <a:effectLst/>
                <a:latin typeface="+mn-lt"/>
                <a:ea typeface="+mn-ea"/>
                <a:cs typeface="+mn-cs"/>
              </a:rPr>
              <a:t> over baseline MLIR.</a:t>
            </a:r>
            <a:endParaRPr lang="en-US" sz="1200" b="0" i="0" u="none" strike="noStrike" kern="1200">
              <a:solidFill>
                <a:schemeClr val="tx1"/>
              </a:solidFill>
              <a:effectLst/>
              <a:latin typeface="+mn-lt"/>
            </a:endParaRPr>
          </a:p>
          <a:p>
            <a:r>
              <a:rPr lang="en-US"/>
              <a:t>The most important point is that Affine, Clang and DSP_MLIR are using same LLVM backend so these performance gains come </a:t>
            </a:r>
            <a:r>
              <a:rPr lang="en-US" b="1"/>
              <a:t>entirely</a:t>
            </a:r>
            <a:r>
              <a:rPr lang="en-US"/>
              <a:t> from high-level, domain-specific optimizations inside DSP-MLIR.</a:t>
            </a:r>
          </a:p>
          <a:p>
            <a:endParaRPr lang="en-US"/>
          </a:p>
        </p:txBody>
      </p:sp>
      <p:sp>
        <p:nvSpPr>
          <p:cNvPr id="4" name="Slide Number Placeholder 3"/>
          <p:cNvSpPr>
            <a:spLocks noGrp="1"/>
          </p:cNvSpPr>
          <p:nvPr>
            <p:ph type="sldNum" sz="quarter" idx="5"/>
          </p:nvPr>
        </p:nvSpPr>
        <p:spPr/>
        <p:txBody>
          <a:bodyPr/>
          <a:lstStyle/>
          <a:p>
            <a:fld id="{EEA7A31F-2F82-1943-BC98-F7B56E85FCA3}" type="slidenum">
              <a:rPr lang="en-US" smtClean="0"/>
              <a:t>13</a:t>
            </a:fld>
            <a:endParaRPr lang="en-US"/>
          </a:p>
        </p:txBody>
      </p:sp>
    </p:spTree>
    <p:extLst>
      <p:ext uri="{BB962C8B-B14F-4D97-AF65-F5344CB8AC3E}">
        <p14:creationId xmlns:p14="http://schemas.microsoft.com/office/powerpoint/2010/main" val="19865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Alongside performance, we also measured developer productivity by comparing the number of lines of code needed to implement the same DSP applications.</a:t>
            </a:r>
            <a:br>
              <a:rPr lang="en-US">
                <a:cs typeface="+mn-lt"/>
              </a:rPr>
            </a:br>
            <a:endParaRPr lang="en-US"/>
          </a:p>
          <a:p>
            <a:r>
              <a:rPr lang="en-US" sz="1200" b="0" i="0" u="none" strike="noStrike" kern="1200">
                <a:solidFill>
                  <a:schemeClr val="tx1"/>
                </a:solidFill>
                <a:effectLst/>
                <a:latin typeface="+mn-lt"/>
                <a:ea typeface="+mn-ea"/>
                <a:cs typeface="+mn-cs"/>
              </a:rPr>
              <a:t>On average, we saw about a </a:t>
            </a:r>
            <a:r>
              <a:rPr lang="en-US" sz="1200" b="1" i="0" u="none" strike="noStrike" kern="1200">
                <a:solidFill>
                  <a:schemeClr val="tx1"/>
                </a:solidFill>
                <a:effectLst/>
                <a:latin typeface="+mn-lt"/>
                <a:ea typeface="+mn-ea"/>
                <a:cs typeface="+mn-cs"/>
              </a:rPr>
              <a:t>5× reduction in LOC</a:t>
            </a:r>
            <a:r>
              <a:rPr lang="en-US" sz="1200" b="0" i="0" u="none" strike="noStrike" kern="1200">
                <a:solidFill>
                  <a:schemeClr val="tx1"/>
                </a:solidFill>
                <a:effectLst/>
                <a:latin typeface="+mn-lt"/>
                <a:ea typeface="+mn-ea"/>
                <a:cs typeface="+mn-cs"/>
              </a:rPr>
              <a:t> using DSP-DSL compared to C.</a:t>
            </a:r>
            <a:br>
              <a:rPr lang="en-US">
                <a:cs typeface="+mn-lt"/>
              </a:rPr>
            </a:br>
            <a:r>
              <a:rPr lang="en-US" sz="1200" b="0" i="0" u="none" strike="noStrike" kern="1200">
                <a:solidFill>
                  <a:schemeClr val="tx1"/>
                </a:solidFill>
                <a:effectLst/>
                <a:latin typeface="+mn-lt"/>
                <a:ea typeface="+mn-ea"/>
                <a:cs typeface="+mn-cs"/>
              </a:rPr>
              <a:t>That’s a huge gain in terms of </a:t>
            </a:r>
            <a:r>
              <a:rPr lang="en-US" sz="1200" b="1" i="0" u="none" strike="noStrike" kern="1200">
                <a:solidFill>
                  <a:schemeClr val="tx1"/>
                </a:solidFill>
                <a:effectLst/>
                <a:latin typeface="+mn-lt"/>
                <a:ea typeface="+mn-ea"/>
                <a:cs typeface="+mn-cs"/>
              </a:rPr>
              <a:t>developer velocity</a:t>
            </a:r>
            <a:r>
              <a:rPr lang="en-US" sz="1200" b="0" i="0" u="none" strike="noStrike" kern="120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readability</a:t>
            </a:r>
            <a:r>
              <a:rPr lang="en-US" sz="1200" b="0" i="0" u="none" strike="noStrike" kern="1200">
                <a:solidFill>
                  <a:schemeClr val="tx1"/>
                </a:solidFill>
                <a:effectLst/>
                <a:latin typeface="+mn-lt"/>
                <a:ea typeface="+mn-ea"/>
                <a:cs typeface="+mn-cs"/>
              </a:rPr>
              <a:t>, and </a:t>
            </a:r>
            <a:r>
              <a:rPr lang="en-US" sz="1200" b="1" i="0" u="none" strike="noStrike" kern="1200">
                <a:solidFill>
                  <a:schemeClr val="tx1"/>
                </a:solidFill>
                <a:effectLst/>
                <a:latin typeface="+mn-lt"/>
                <a:ea typeface="+mn-ea"/>
                <a:cs typeface="+mn-cs"/>
              </a:rPr>
              <a:t>maintainability</a:t>
            </a:r>
            <a:r>
              <a:rPr lang="en-US" sz="1200" b="0" i="0" u="none" strike="noStrike" kern="1200">
                <a:solidFill>
                  <a:schemeClr val="tx1"/>
                </a:solidFill>
                <a:effectLst/>
                <a:latin typeface="+mn-lt"/>
                <a:ea typeface="+mn-ea"/>
                <a:cs typeface="+mn-cs"/>
              </a:rPr>
              <a:t> — all without compromising performance.</a:t>
            </a:r>
            <a:endParaRPr lang="en-US"/>
          </a:p>
        </p:txBody>
      </p:sp>
      <p:sp>
        <p:nvSpPr>
          <p:cNvPr id="4" name="Slide Number Placeholder 3"/>
          <p:cNvSpPr>
            <a:spLocks noGrp="1"/>
          </p:cNvSpPr>
          <p:nvPr>
            <p:ph type="sldNum" sz="quarter" idx="5"/>
          </p:nvPr>
        </p:nvSpPr>
        <p:spPr/>
        <p:txBody>
          <a:bodyPr/>
          <a:lstStyle/>
          <a:p>
            <a:fld id="{EEA7A31F-2F82-1943-BC98-F7B56E85FCA3}" type="slidenum">
              <a:rPr lang="en-US" smtClean="0"/>
              <a:t>14</a:t>
            </a:fld>
            <a:endParaRPr lang="en-US"/>
          </a:p>
        </p:txBody>
      </p:sp>
    </p:spTree>
    <p:extLst>
      <p:ext uri="{BB962C8B-B14F-4D97-AF65-F5344CB8AC3E}">
        <p14:creationId xmlns:p14="http://schemas.microsoft.com/office/powerpoint/2010/main" val="230836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To summarize, DSP-MLIR brings significant benefits across the board.</a:t>
            </a:r>
            <a:br>
              <a:rPr lang="en-US"/>
            </a:br>
            <a:r>
              <a:rPr lang="en-US" sz="1200" b="0" i="0" u="none" strike="noStrike" kern="1200">
                <a:solidFill>
                  <a:schemeClr val="tx1"/>
                </a:solidFill>
                <a:effectLst/>
                <a:latin typeface="+mn-lt"/>
                <a:ea typeface="+mn-ea"/>
                <a:cs typeface="+mn-cs"/>
              </a:rPr>
              <a:t>First, it gives developers a </a:t>
            </a:r>
            <a:r>
              <a:rPr lang="en-US" sz="1200" b="1" i="0" u="none" strike="noStrike" kern="1200">
                <a:solidFill>
                  <a:schemeClr val="tx1"/>
                </a:solidFill>
                <a:effectLst/>
                <a:latin typeface="+mn-lt"/>
                <a:ea typeface="+mn-ea"/>
                <a:cs typeface="+mn-cs"/>
              </a:rPr>
              <a:t>Python-like DSL</a:t>
            </a:r>
            <a:r>
              <a:rPr lang="en-US" sz="1200" b="0" i="0" u="none" strike="noStrike" kern="1200">
                <a:solidFill>
                  <a:schemeClr val="tx1"/>
                </a:solidFill>
                <a:effectLst/>
                <a:latin typeface="+mn-lt"/>
                <a:ea typeface="+mn-ea"/>
                <a:cs typeface="+mn-cs"/>
              </a:rPr>
              <a:t> that’s intuitive and expressive — reducing code size by around </a:t>
            </a:r>
            <a:r>
              <a:rPr lang="en-US" sz="1200" b="1" i="0" u="none" strike="noStrike" kern="1200">
                <a:solidFill>
                  <a:schemeClr val="tx1"/>
                </a:solidFill>
                <a:effectLst/>
                <a:latin typeface="+mn-lt"/>
                <a:ea typeface="+mn-ea"/>
                <a:cs typeface="+mn-cs"/>
              </a:rPr>
              <a:t>5×</a:t>
            </a:r>
            <a:r>
              <a:rPr lang="en-US" sz="1200" b="0" i="0" u="none" strike="noStrike" kern="1200">
                <a:solidFill>
                  <a:schemeClr val="tx1"/>
                </a:solidFill>
                <a:effectLst/>
                <a:latin typeface="+mn-lt"/>
                <a:ea typeface="+mn-ea"/>
                <a:cs typeface="+mn-cs"/>
              </a:rPr>
              <a:t> on average.</a:t>
            </a:r>
            <a:br>
              <a:rPr lang="en-US"/>
            </a:br>
            <a:r>
              <a:rPr lang="en-US" sz="1200" b="0" i="0" u="none" strike="noStrike" kern="1200">
                <a:solidFill>
                  <a:schemeClr val="tx1"/>
                </a:solidFill>
                <a:effectLst/>
                <a:latin typeface="+mn-lt"/>
                <a:ea typeface="+mn-ea"/>
                <a:cs typeface="+mn-cs"/>
              </a:rPr>
              <a:t>Second, the </a:t>
            </a:r>
            <a:r>
              <a:rPr lang="en-US" sz="1200" b="1" i="0" u="none" strike="noStrike" kern="1200">
                <a:solidFill>
                  <a:schemeClr val="tx1"/>
                </a:solidFill>
                <a:effectLst/>
                <a:latin typeface="+mn-lt"/>
                <a:ea typeface="+mn-ea"/>
                <a:cs typeface="+mn-cs"/>
              </a:rPr>
              <a:t>DSP-dialect</a:t>
            </a:r>
            <a:r>
              <a:rPr lang="en-US" sz="1200" b="0" i="0" u="none" strike="noStrike" kern="1200">
                <a:solidFill>
                  <a:schemeClr val="tx1"/>
                </a:solidFill>
                <a:effectLst/>
                <a:latin typeface="+mn-lt"/>
                <a:ea typeface="+mn-ea"/>
                <a:cs typeface="+mn-cs"/>
              </a:rPr>
              <a:t> contains over 90 operations and 16 high-level optimizations — including fusions, theorem-based rewrites, and simplifications.</a:t>
            </a:r>
            <a:br>
              <a:rPr lang="en-US"/>
            </a:br>
            <a:r>
              <a:rPr lang="en-US" sz="1200" b="0" i="0" u="none" strike="noStrike" kern="1200">
                <a:solidFill>
                  <a:schemeClr val="tx1"/>
                </a:solidFill>
                <a:effectLst/>
                <a:latin typeface="+mn-lt"/>
                <a:ea typeface="+mn-ea"/>
                <a:cs typeface="+mn-cs"/>
              </a:rPr>
              <a:t>These transformations are applied early, while we still have DSP semantics — enabling smarter </a:t>
            </a:r>
            <a:r>
              <a:rPr lang="en-US" sz="1200" b="0" i="0" u="none" strike="noStrike" kern="1200" err="1">
                <a:solidFill>
                  <a:schemeClr val="tx1"/>
                </a:solidFill>
                <a:effectLst/>
                <a:latin typeface="+mn-lt"/>
                <a:ea typeface="+mn-ea"/>
                <a:cs typeface="+mn-cs"/>
              </a:rPr>
              <a:t>codegen</a:t>
            </a:r>
            <a:r>
              <a:rPr lang="en-US" sz="1200" b="0" i="0" u="none" strike="noStrike" kern="1200">
                <a:solidFill>
                  <a:schemeClr val="tx1"/>
                </a:solidFill>
                <a:effectLst/>
                <a:latin typeface="+mn-lt"/>
                <a:ea typeface="+mn-ea"/>
                <a:cs typeface="+mn-cs"/>
              </a:rPr>
              <a:t>.</a:t>
            </a:r>
            <a:br>
              <a:rPr lang="en-US"/>
            </a:br>
            <a:r>
              <a:rPr lang="en-US" sz="1200" b="0" i="0" u="none" strike="noStrike" kern="1200">
                <a:solidFill>
                  <a:schemeClr val="tx1"/>
                </a:solidFill>
                <a:effectLst/>
                <a:latin typeface="+mn-lt"/>
                <a:ea typeface="+mn-ea"/>
                <a:cs typeface="+mn-cs"/>
              </a:rPr>
              <a:t>The framework integrates cleanly with LLVM, which means it works across CPUs, DSPs, and other targets.</a:t>
            </a:r>
            <a:br>
              <a:rPr lang="en-US"/>
            </a:br>
            <a:r>
              <a:rPr lang="en-US" sz="1200" b="0" i="0" u="none" strike="noStrike" kern="1200">
                <a:solidFill>
                  <a:schemeClr val="tx1"/>
                </a:solidFill>
                <a:effectLst/>
                <a:latin typeface="+mn-lt"/>
                <a:ea typeface="+mn-ea"/>
                <a:cs typeface="+mn-cs"/>
              </a:rPr>
              <a:t>And the results speak for themselves: DSP-MLIR outperformed traditional flows in </a:t>
            </a:r>
            <a:r>
              <a:rPr lang="en-US" sz="1200" b="1" i="0" u="none" strike="noStrike" kern="1200">
                <a:solidFill>
                  <a:schemeClr val="tx1"/>
                </a:solidFill>
                <a:effectLst/>
                <a:latin typeface="+mn-lt"/>
                <a:ea typeface="+mn-ea"/>
                <a:cs typeface="+mn-cs"/>
              </a:rPr>
              <a:t>19 out of 20 benchmarks</a:t>
            </a:r>
            <a:r>
              <a:rPr lang="en-US" sz="1200" b="0" i="0" u="none" strike="noStrike" kern="1200">
                <a:solidFill>
                  <a:schemeClr val="tx1"/>
                </a:solidFill>
                <a:effectLst/>
                <a:latin typeface="+mn-lt"/>
                <a:ea typeface="+mn-ea"/>
                <a:cs typeface="+mn-cs"/>
              </a:rPr>
              <a:t>, often by a wide margin.</a:t>
            </a:r>
            <a:br>
              <a:rPr lang="en-US"/>
            </a:br>
            <a:r>
              <a:rPr lang="en-US" sz="1200" b="0" i="0" u="none" strike="noStrike" kern="1200">
                <a:solidFill>
                  <a:schemeClr val="tx1"/>
                </a:solidFill>
                <a:effectLst/>
                <a:latin typeface="+mn-lt"/>
                <a:ea typeface="+mn-ea"/>
                <a:cs typeface="+mn-cs"/>
              </a:rPr>
              <a:t>The entire stack is open-source and modular — making it easy to adopt, adapt, and extend.</a:t>
            </a:r>
            <a:br>
              <a:rPr lang="en-US"/>
            </a:br>
            <a:r>
              <a:rPr lang="en-US" sz="1200" b="0" i="0" u="none" strike="noStrike" kern="1200">
                <a:solidFill>
                  <a:schemeClr val="tx1"/>
                </a:solidFill>
                <a:effectLst/>
                <a:latin typeface="+mn-lt"/>
                <a:ea typeface="+mn-ea"/>
                <a:cs typeface="+mn-cs"/>
              </a:rPr>
              <a:t>Whether you care about speed, code clarity, or both — DSP-MLIR delivers.</a:t>
            </a:r>
            <a:endParaRPr lang="en-US"/>
          </a:p>
        </p:txBody>
      </p:sp>
      <p:sp>
        <p:nvSpPr>
          <p:cNvPr id="4" name="Slide Number Placeholder 3"/>
          <p:cNvSpPr>
            <a:spLocks noGrp="1"/>
          </p:cNvSpPr>
          <p:nvPr>
            <p:ph type="sldNum" sz="quarter" idx="5"/>
          </p:nvPr>
        </p:nvSpPr>
        <p:spPr/>
        <p:txBody>
          <a:bodyPr/>
          <a:lstStyle/>
          <a:p>
            <a:fld id="{EEA7A31F-2F82-1943-BC98-F7B56E85FCA3}" type="slidenum">
              <a:rPr lang="en-US" smtClean="0"/>
              <a:t>15</a:t>
            </a:fld>
            <a:endParaRPr lang="en-US"/>
          </a:p>
        </p:txBody>
      </p:sp>
    </p:spTree>
    <p:extLst>
      <p:ext uri="{BB962C8B-B14F-4D97-AF65-F5344CB8AC3E}">
        <p14:creationId xmlns:p14="http://schemas.microsoft.com/office/powerpoint/2010/main" val="94908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9D3CE-6EED-F5D5-FB1E-78592394E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B2ACE-F1A9-3835-B42C-84734939B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26712-2C7E-B65A-CF3C-3E99F72B1276}"/>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Let’s stay with our FIR filter example from Slide 2.</a:t>
            </a:r>
            <a:r>
              <a:rPr lang="en-US"/>
              <a:t> generally dsp applications are written in C or lowered to single level of IR representation which is lower than C level. </a:t>
            </a:r>
          </a:p>
          <a:p>
            <a:endParaRPr lang="en-US">
              <a:ea typeface="+mn-ea"/>
              <a:cs typeface="+mn-cs"/>
            </a:endParaRPr>
          </a:p>
          <a:p>
            <a:br>
              <a:rPr lang="en-US">
                <a:cs typeface="+mn-lt"/>
              </a:rPr>
            </a:br>
            <a:r>
              <a:rPr lang="en-US" sz="1200" b="0" i="0" u="none" strike="noStrike" kern="1200">
                <a:solidFill>
                  <a:schemeClr val="tx1"/>
                </a:solidFill>
                <a:effectLst/>
                <a:latin typeface="+mn-lt"/>
                <a:ea typeface="+mn-ea"/>
                <a:cs typeface="+mn-cs"/>
              </a:rPr>
              <a:t>DSP-MLIR matches this pattern to a built-in operation: </a:t>
            </a:r>
            <a:r>
              <a:rPr lang="en-US" err="1"/>
              <a:t>FilterHammingOptimized</a:t>
            </a:r>
            <a:r>
              <a:rPr lang="en-US"/>
              <a:t>(</a:t>
            </a:r>
            <a:r>
              <a:rPr lang="en-US" err="1"/>
              <a:t>wc</a:t>
            </a:r>
            <a:r>
              <a:rPr lang="en-US"/>
              <a:t>, n)</a:t>
            </a:r>
            <a:r>
              <a:rPr lang="en-US" sz="1200" b="0" i="0" u="none" strike="noStrike" kern="1200">
                <a:solidFill>
                  <a:schemeClr val="tx1"/>
                </a:solidFill>
                <a:effectLst/>
                <a:latin typeface="+mn-lt"/>
                <a:ea typeface="+mn-ea"/>
                <a:cs typeface="+mn-cs"/>
              </a:rPr>
              <a:t> and automatically applies symmetry-aware optimization.</a:t>
            </a:r>
            <a:br>
              <a:rPr lang="en-US">
                <a:cs typeface="+mn-lt"/>
              </a:rPr>
            </a:br>
            <a:r>
              <a:rPr lang="en-US" sz="1200" b="0" i="0" u="none" strike="noStrike" kern="1200">
                <a:solidFill>
                  <a:schemeClr val="tx1"/>
                </a:solidFill>
                <a:effectLst/>
                <a:latin typeface="+mn-lt"/>
                <a:ea typeface="+mn-ea"/>
                <a:cs typeface="+mn-cs"/>
              </a:rPr>
              <a:t>We compute half the values and mirror them — cutting cost in half.</a:t>
            </a:r>
            <a:endParaRPr lang="en-US"/>
          </a:p>
        </p:txBody>
      </p:sp>
      <p:sp>
        <p:nvSpPr>
          <p:cNvPr id="4" name="Slide Number Placeholder 3">
            <a:extLst>
              <a:ext uri="{FF2B5EF4-FFF2-40B4-BE49-F238E27FC236}">
                <a16:creationId xmlns:a16="http://schemas.microsoft.com/office/drawing/2014/main" id="{922C2356-D9FC-A410-2D4B-0DD2A4E9C5C5}"/>
              </a:ext>
            </a:extLst>
          </p:cNvPr>
          <p:cNvSpPr>
            <a:spLocks noGrp="1"/>
          </p:cNvSpPr>
          <p:nvPr>
            <p:ph type="sldNum" sz="quarter" idx="5"/>
          </p:nvPr>
        </p:nvSpPr>
        <p:spPr/>
        <p:txBody>
          <a:bodyPr/>
          <a:lstStyle/>
          <a:p>
            <a:fld id="{EEA7A31F-2F82-1943-BC98-F7B56E85FCA3}" type="slidenum">
              <a:rPr lang="en-US" smtClean="0"/>
              <a:t>16</a:t>
            </a:fld>
            <a:endParaRPr lang="en-US"/>
          </a:p>
        </p:txBody>
      </p:sp>
    </p:spTree>
    <p:extLst>
      <p:ext uri="{BB962C8B-B14F-4D97-AF65-F5344CB8AC3E}">
        <p14:creationId xmlns:p14="http://schemas.microsoft.com/office/powerpoint/2010/main" val="4093607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While DSP-MLIR already delivers strong results, there's exciting potential ahead.</a:t>
            </a:r>
            <a:br>
              <a:rPr lang="en-US"/>
            </a:br>
            <a:r>
              <a:rPr lang="en-US" sz="1200" b="0" i="0" u="none" strike="noStrike" kern="1200">
                <a:solidFill>
                  <a:schemeClr val="tx1"/>
                </a:solidFill>
                <a:effectLst/>
                <a:latin typeface="+mn-lt"/>
                <a:ea typeface="+mn-ea"/>
                <a:cs typeface="+mn-cs"/>
              </a:rPr>
              <a:t>One direction is to bring together DSP and ML flows — for example, fusing pre-processing with neural network inference, all in a single MLIR pipeline.</a:t>
            </a:r>
            <a:br>
              <a:rPr lang="en-US"/>
            </a:br>
            <a:r>
              <a:rPr lang="en-US" sz="1200" b="0" i="0" u="none" strike="noStrike" kern="1200">
                <a:solidFill>
                  <a:schemeClr val="tx1"/>
                </a:solidFill>
                <a:effectLst/>
                <a:latin typeface="+mn-lt"/>
                <a:ea typeface="+mn-ea"/>
                <a:cs typeface="+mn-cs"/>
              </a:rPr>
              <a:t>We also plan to explore </a:t>
            </a:r>
            <a:r>
              <a:rPr lang="en-US" sz="1200" b="1" i="0" u="none" strike="noStrike" kern="1200">
                <a:solidFill>
                  <a:schemeClr val="tx1"/>
                </a:solidFill>
                <a:effectLst/>
                <a:latin typeface="+mn-lt"/>
                <a:ea typeface="+mn-ea"/>
                <a:cs typeface="+mn-cs"/>
              </a:rPr>
              <a:t>hardware-aware lowering</a:t>
            </a:r>
            <a:r>
              <a:rPr lang="en-US" sz="1200" b="0" i="0" u="none" strike="noStrike" kern="1200">
                <a:solidFill>
                  <a:schemeClr val="tx1"/>
                </a:solidFill>
                <a:effectLst/>
                <a:latin typeface="+mn-lt"/>
                <a:ea typeface="+mn-ea"/>
                <a:cs typeface="+mn-cs"/>
              </a:rPr>
              <a:t>, where DSP-MLIR can detect when a given operation matches a vendor-optimized kernel and route it accordingly — combining the benefits of domain-level and hardware-level optimization.</a:t>
            </a:r>
            <a:br>
              <a:rPr lang="en-US"/>
            </a:br>
            <a:r>
              <a:rPr lang="en-US" sz="1200" b="0" i="0" u="none" strike="noStrike" kern="1200">
                <a:solidFill>
                  <a:schemeClr val="tx1"/>
                </a:solidFill>
                <a:effectLst/>
                <a:latin typeface="+mn-lt"/>
                <a:ea typeface="+mn-ea"/>
                <a:cs typeface="+mn-cs"/>
              </a:rPr>
              <a:t>On the optimization front, we’re building out more patterns and support for adaptive filtering, multi-rate designs, and hardware-specific scheduling.</a:t>
            </a:r>
            <a:br>
              <a:rPr lang="en-US"/>
            </a:br>
            <a:r>
              <a:rPr lang="en-US" sz="1200" b="0" i="0" u="none" strike="noStrike" kern="1200">
                <a:solidFill>
                  <a:schemeClr val="tx1"/>
                </a:solidFill>
                <a:effectLst/>
                <a:latin typeface="+mn-lt"/>
                <a:ea typeface="+mn-ea"/>
                <a:cs typeface="+mn-cs"/>
              </a:rPr>
              <a:t>Longer term, we see opportunities to use </a:t>
            </a:r>
            <a:r>
              <a:rPr lang="en-US" sz="1200" b="1" i="0" u="none" strike="noStrike" kern="1200">
                <a:solidFill>
                  <a:schemeClr val="tx1"/>
                </a:solidFill>
                <a:effectLst/>
                <a:latin typeface="+mn-lt"/>
                <a:ea typeface="+mn-ea"/>
                <a:cs typeface="+mn-cs"/>
              </a:rPr>
              <a:t>ML-based auto-tuning</a:t>
            </a:r>
            <a:r>
              <a:rPr lang="en-US" sz="1200" b="0" i="0" u="none" strike="noStrike" kern="1200">
                <a:solidFill>
                  <a:schemeClr val="tx1"/>
                </a:solidFill>
                <a:effectLst/>
                <a:latin typeface="+mn-lt"/>
                <a:ea typeface="+mn-ea"/>
                <a:cs typeface="+mn-cs"/>
              </a:rPr>
              <a:t> to guide which optimizations to apply, especially in edge or embedded deployments.</a:t>
            </a:r>
            <a:br>
              <a:rPr lang="en-US"/>
            </a:br>
            <a:r>
              <a:rPr lang="en-US" sz="1200" b="0" i="0" u="none" strike="noStrike" kern="1200">
                <a:solidFill>
                  <a:schemeClr val="tx1"/>
                </a:solidFill>
                <a:effectLst/>
                <a:latin typeface="+mn-lt"/>
                <a:ea typeface="+mn-ea"/>
                <a:cs typeface="+mn-cs"/>
              </a:rPr>
              <a:t>And finally, this framework is </a:t>
            </a:r>
            <a:r>
              <a:rPr lang="en-US" sz="1200" b="1" i="0" u="none" strike="noStrike" kern="1200">
                <a:solidFill>
                  <a:schemeClr val="tx1"/>
                </a:solidFill>
                <a:effectLst/>
                <a:latin typeface="+mn-lt"/>
                <a:ea typeface="+mn-ea"/>
                <a:cs typeface="+mn-cs"/>
              </a:rPr>
              <a:t>open-source</a:t>
            </a:r>
            <a:r>
              <a:rPr lang="en-US" sz="1200" b="0" i="0" u="none" strike="noStrike" kern="1200">
                <a:solidFill>
                  <a:schemeClr val="tx1"/>
                </a:solidFill>
                <a:effectLst/>
                <a:latin typeface="+mn-lt"/>
                <a:ea typeface="+mn-ea"/>
                <a:cs typeface="+mn-cs"/>
              </a:rPr>
              <a:t> — we’re actively looking to grow a community around it. We hope you’ll explore it, use it, and contribute to it.</a:t>
            </a:r>
            <a:endParaRPr lang="en-US"/>
          </a:p>
        </p:txBody>
      </p:sp>
      <p:sp>
        <p:nvSpPr>
          <p:cNvPr id="4" name="Slide Number Placeholder 3"/>
          <p:cNvSpPr>
            <a:spLocks noGrp="1"/>
          </p:cNvSpPr>
          <p:nvPr>
            <p:ph type="sldNum" sz="quarter" idx="5"/>
          </p:nvPr>
        </p:nvSpPr>
        <p:spPr/>
        <p:txBody>
          <a:bodyPr/>
          <a:lstStyle/>
          <a:p>
            <a:fld id="{EEA7A31F-2F82-1943-BC98-F7B56E85FCA3}" type="slidenum">
              <a:rPr lang="en-US" smtClean="0"/>
              <a:t>17</a:t>
            </a:fld>
            <a:endParaRPr lang="en-US"/>
          </a:p>
        </p:txBody>
      </p:sp>
    </p:spTree>
    <p:extLst>
      <p:ext uri="{BB962C8B-B14F-4D97-AF65-F5344CB8AC3E}">
        <p14:creationId xmlns:p14="http://schemas.microsoft.com/office/powerpoint/2010/main" val="3636015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Similarly for hexagon dsp processor, we use the same compilation flows from previous slide but using clang-hexagon provided with the hexagon toolkit. </a:t>
            </a:r>
          </a:p>
          <a:p>
            <a:endParaRPr lang="en-US"/>
          </a:p>
          <a:p>
            <a:r>
              <a:rPr lang="en-US"/>
              <a:t>First, let’s set expectations: Clang-hexagon already performs well on this hardware, as it generates DSP-tuned instructions and performs aggressive memory alignment.</a:t>
            </a:r>
            <a:br>
              <a:rPr lang="en-US">
                <a:cs typeface="+mn-lt"/>
              </a:rPr>
            </a:br>
            <a:endParaRPr lang="en-US"/>
          </a:p>
          <a:p>
            <a:endParaRPr lang="en-US"/>
          </a:p>
          <a:p>
            <a:r>
              <a:rPr lang="en-US"/>
              <a:t>DSP-MLIR outperforms Clang and clang hexagon by 8% on an average. </a:t>
            </a:r>
          </a:p>
        </p:txBody>
      </p:sp>
      <p:sp>
        <p:nvSpPr>
          <p:cNvPr id="4" name="Slide Number Placeholder 3"/>
          <p:cNvSpPr>
            <a:spLocks noGrp="1"/>
          </p:cNvSpPr>
          <p:nvPr>
            <p:ph type="sldNum" sz="quarter" idx="5"/>
          </p:nvPr>
        </p:nvSpPr>
        <p:spPr/>
        <p:txBody>
          <a:bodyPr/>
          <a:lstStyle/>
          <a:p>
            <a:fld id="{EEA7A31F-2F82-1943-BC98-F7B56E85FCA3}" type="slidenum">
              <a:rPr lang="en-US" smtClean="0"/>
              <a:t>19</a:t>
            </a:fld>
            <a:endParaRPr lang="en-US"/>
          </a:p>
        </p:txBody>
      </p:sp>
    </p:spTree>
    <p:extLst>
      <p:ext uri="{BB962C8B-B14F-4D97-AF65-F5344CB8AC3E}">
        <p14:creationId xmlns:p14="http://schemas.microsoft.com/office/powerpoint/2010/main" val="4140491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Traditional compilers like GCC or Clang operate at a low level. They work great for general C/C++ programs, but not for DSP. For instance, when you design an FIR filter using a Hamming window, both inputs are symmetric. A smart DSP engineer knows you can compute only half the values and mirror them—saving time and resources. But general-purpose compilers treat these as two separate operations and miss the opportunity for optimization.</a:t>
            </a:r>
            <a:br>
              <a:rPr lang="en-US"/>
            </a:br>
            <a:r>
              <a:rPr lang="en-US" sz="1200" b="0" i="0" u="none" strike="noStrike" kern="1200">
                <a:solidFill>
                  <a:schemeClr val="tx1"/>
                </a:solidFill>
                <a:effectLst/>
                <a:latin typeface="+mn-lt"/>
                <a:ea typeface="+mn-ea"/>
                <a:cs typeface="+mn-cs"/>
              </a:rPr>
              <a:t>Why? Because by the time the compiler sees the code, the </a:t>
            </a:r>
            <a:r>
              <a:rPr lang="en-US" sz="1200" b="0" i="1" u="none" strike="noStrike" kern="1200">
                <a:solidFill>
                  <a:schemeClr val="tx1"/>
                </a:solidFill>
                <a:effectLst/>
                <a:latin typeface="+mn-lt"/>
                <a:ea typeface="+mn-ea"/>
                <a:cs typeface="+mn-cs"/>
              </a:rPr>
              <a:t>semantic meaning</a:t>
            </a:r>
            <a:r>
              <a:rPr lang="en-US" sz="1200" b="0" i="0" u="none" strike="noStrike" kern="1200">
                <a:solidFill>
                  <a:schemeClr val="tx1"/>
                </a:solidFill>
                <a:effectLst/>
                <a:latin typeface="+mn-lt"/>
                <a:ea typeface="+mn-ea"/>
                <a:cs typeface="+mn-cs"/>
              </a:rPr>
              <a:t>—like “this is a symmetric filter”—has been lost. The compiler just sees a series of multiplications and loops.</a:t>
            </a:r>
            <a:br>
              <a:rPr lang="en-US"/>
            </a:br>
            <a:r>
              <a:rPr lang="en-US" sz="1200" b="0" i="0" u="none" strike="noStrike" kern="1200">
                <a:solidFill>
                  <a:schemeClr val="tx1"/>
                </a:solidFill>
                <a:effectLst/>
                <a:latin typeface="+mn-lt"/>
                <a:ea typeface="+mn-ea"/>
                <a:cs typeface="+mn-cs"/>
              </a:rPr>
              <a:t>As a result, DSP developers often rely on hand-tuned libraries (which are again difficult to provide with inter-operation optimization) or write low-level code themselves, which is hard to maintain and error-prone. We need a solution that understands DSP from the start—and that’s where DSP-MLIR comes in.</a:t>
            </a:r>
            <a:endParaRPr lang="en-US"/>
          </a:p>
        </p:txBody>
      </p:sp>
      <p:sp>
        <p:nvSpPr>
          <p:cNvPr id="4" name="Slide Number Placeholder 3"/>
          <p:cNvSpPr>
            <a:spLocks noGrp="1"/>
          </p:cNvSpPr>
          <p:nvPr>
            <p:ph type="sldNum" sz="quarter" idx="5"/>
          </p:nvPr>
        </p:nvSpPr>
        <p:spPr/>
        <p:txBody>
          <a:bodyPr/>
          <a:lstStyle/>
          <a:p>
            <a:fld id="{EEA7A31F-2F82-1943-BC98-F7B56E85FCA3}" type="slidenum">
              <a:rPr lang="en-US" smtClean="0"/>
              <a:t>22</a:t>
            </a:fld>
            <a:endParaRPr lang="en-US"/>
          </a:p>
        </p:txBody>
      </p:sp>
    </p:spTree>
    <p:extLst>
      <p:ext uri="{BB962C8B-B14F-4D97-AF65-F5344CB8AC3E}">
        <p14:creationId xmlns:p14="http://schemas.microsoft.com/office/powerpoint/2010/main" val="256575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40049-9E4C-13BE-C252-98CE4863F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A77FD-1A27-75F8-8B0F-53181499AC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008B1-24C2-2C37-A35D-479B2469E0F0}"/>
              </a:ext>
            </a:extLst>
          </p:cNvPr>
          <p:cNvSpPr>
            <a:spLocks noGrp="1"/>
          </p:cNvSpPr>
          <p:nvPr>
            <p:ph type="body" idx="1"/>
          </p:nvPr>
        </p:nvSpPr>
        <p:spPr/>
        <p:txBody>
          <a:bodyPr/>
          <a:lstStyle/>
          <a:p>
            <a:r>
              <a:rPr lang="en-US" dirty="0"/>
              <a:t>Challenge of compilers in performing high-level optimizations.</a:t>
            </a:r>
          </a:p>
        </p:txBody>
      </p:sp>
      <p:sp>
        <p:nvSpPr>
          <p:cNvPr id="4" name="Slide Number Placeholder 3">
            <a:extLst>
              <a:ext uri="{FF2B5EF4-FFF2-40B4-BE49-F238E27FC236}">
                <a16:creationId xmlns:a16="http://schemas.microsoft.com/office/drawing/2014/main" id="{B2F826A6-1AFF-4466-CD0D-FBC295067ACB}"/>
              </a:ext>
            </a:extLst>
          </p:cNvPr>
          <p:cNvSpPr>
            <a:spLocks noGrp="1"/>
          </p:cNvSpPr>
          <p:nvPr>
            <p:ph type="sldNum" sz="quarter" idx="5"/>
          </p:nvPr>
        </p:nvSpPr>
        <p:spPr/>
        <p:txBody>
          <a:bodyPr/>
          <a:lstStyle/>
          <a:p>
            <a:fld id="{EEA7A31F-2F82-1943-BC98-F7B56E85FCA3}" type="slidenum">
              <a:rPr lang="en-US" smtClean="0"/>
              <a:t>2</a:t>
            </a:fld>
            <a:endParaRPr lang="en-US"/>
          </a:p>
        </p:txBody>
      </p:sp>
    </p:spTree>
    <p:extLst>
      <p:ext uri="{BB962C8B-B14F-4D97-AF65-F5344CB8AC3E}">
        <p14:creationId xmlns:p14="http://schemas.microsoft.com/office/powerpoint/2010/main" val="100788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Let’s stay with our FIR filter example from Slide 2.</a:t>
            </a:r>
            <a:r>
              <a:rPr lang="en-US"/>
              <a:t> generally dsp applications are written in C or lowered to single level of IR representation which is lower than C level. </a:t>
            </a:r>
          </a:p>
          <a:p>
            <a:endParaRPr lang="en-US">
              <a:ea typeface="+mn-ea"/>
              <a:cs typeface="+mn-cs"/>
            </a:endParaRPr>
          </a:p>
          <a:p>
            <a:br>
              <a:rPr lang="en-US">
                <a:cs typeface="+mn-lt"/>
              </a:rPr>
            </a:br>
            <a:r>
              <a:rPr lang="en-US" sz="1200" b="0" i="0" u="none" strike="noStrike" kern="1200">
                <a:solidFill>
                  <a:schemeClr val="tx1"/>
                </a:solidFill>
                <a:effectLst/>
                <a:latin typeface="+mn-lt"/>
                <a:ea typeface="+mn-ea"/>
                <a:cs typeface="+mn-cs"/>
              </a:rPr>
              <a:t>DSP-MLIR matches this pattern to a built-in operation: </a:t>
            </a:r>
            <a:r>
              <a:rPr lang="en-US" err="1"/>
              <a:t>FilterHammingOptimized</a:t>
            </a:r>
            <a:r>
              <a:rPr lang="en-US"/>
              <a:t>(</a:t>
            </a:r>
            <a:r>
              <a:rPr lang="en-US" err="1"/>
              <a:t>wc</a:t>
            </a:r>
            <a:r>
              <a:rPr lang="en-US"/>
              <a:t>, n)</a:t>
            </a:r>
            <a:r>
              <a:rPr lang="en-US" sz="1200" b="0" i="0" u="none" strike="noStrike" kern="1200">
                <a:solidFill>
                  <a:schemeClr val="tx1"/>
                </a:solidFill>
                <a:effectLst/>
                <a:latin typeface="+mn-lt"/>
                <a:ea typeface="+mn-ea"/>
                <a:cs typeface="+mn-cs"/>
              </a:rPr>
              <a:t> and automatically applies symmetry-aware optimization.</a:t>
            </a:r>
            <a:br>
              <a:rPr lang="en-US">
                <a:cs typeface="+mn-lt"/>
              </a:rPr>
            </a:br>
            <a:r>
              <a:rPr lang="en-US" sz="1200" b="0" i="0" u="none" strike="noStrike" kern="1200">
                <a:solidFill>
                  <a:schemeClr val="tx1"/>
                </a:solidFill>
                <a:effectLst/>
                <a:latin typeface="+mn-lt"/>
                <a:ea typeface="+mn-ea"/>
                <a:cs typeface="+mn-cs"/>
              </a:rPr>
              <a:t>We compute half the values and mirror them — cutting cost in half.</a:t>
            </a:r>
            <a:endParaRPr lang="en-US"/>
          </a:p>
        </p:txBody>
      </p:sp>
      <p:sp>
        <p:nvSpPr>
          <p:cNvPr id="4" name="Slide Number Placeholder 3"/>
          <p:cNvSpPr>
            <a:spLocks noGrp="1"/>
          </p:cNvSpPr>
          <p:nvPr>
            <p:ph type="sldNum" sz="quarter" idx="5"/>
          </p:nvPr>
        </p:nvSpPr>
        <p:spPr/>
        <p:txBody>
          <a:bodyPr/>
          <a:lstStyle/>
          <a:p>
            <a:fld id="{EEA7A31F-2F82-1943-BC98-F7B56E85FCA3}" type="slidenum">
              <a:rPr lang="en-US" smtClean="0"/>
              <a:t>23</a:t>
            </a:fld>
            <a:endParaRPr lang="en-US"/>
          </a:p>
        </p:txBody>
      </p:sp>
    </p:spTree>
    <p:extLst>
      <p:ext uri="{BB962C8B-B14F-4D97-AF65-F5344CB8AC3E}">
        <p14:creationId xmlns:p14="http://schemas.microsoft.com/office/powerpoint/2010/main" val="120811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Before diving into DSP-MLIR, let’s understand the foundation it’s built on: </a:t>
            </a:r>
            <a:r>
              <a:rPr lang="en-US" sz="1200" b="1" i="0" u="none" strike="noStrike" kern="1200">
                <a:solidFill>
                  <a:schemeClr val="tx1"/>
                </a:solidFill>
                <a:effectLst/>
                <a:latin typeface="+mn-lt"/>
                <a:ea typeface="+mn-ea"/>
                <a:cs typeface="+mn-cs"/>
              </a:rPr>
              <a:t>MLIR</a:t>
            </a:r>
            <a:r>
              <a:rPr lang="en-US" sz="1200" b="0" i="0" u="none" strike="noStrike" kern="1200">
                <a:solidFill>
                  <a:schemeClr val="tx1"/>
                </a:solidFill>
                <a:effectLst/>
                <a:latin typeface="+mn-lt"/>
                <a:ea typeface="+mn-ea"/>
                <a:cs typeface="+mn-cs"/>
              </a:rPr>
              <a:t>, or Multi-Level Intermediate Representation. It’s a compiler framework developed under LLVM, but with a big difference from traditional compilers: instead of one generic IR, it supports many </a:t>
            </a:r>
            <a:r>
              <a:rPr lang="en-US" sz="1200" b="1" i="0" u="none" strike="noStrike" kern="1200">
                <a:solidFill>
                  <a:schemeClr val="tx1"/>
                </a:solidFill>
                <a:effectLst/>
                <a:latin typeface="+mn-lt"/>
                <a:ea typeface="+mn-ea"/>
                <a:cs typeface="+mn-cs"/>
              </a:rPr>
              <a:t>dialects</a:t>
            </a:r>
            <a:r>
              <a:rPr lang="en-US" sz="1200" b="0" i="0" u="none" strike="noStrike" kern="1200">
                <a:solidFill>
                  <a:schemeClr val="tx1"/>
                </a:solidFill>
                <a:effectLst/>
                <a:latin typeface="+mn-lt"/>
                <a:ea typeface="+mn-ea"/>
                <a:cs typeface="+mn-cs"/>
              </a:rPr>
              <a:t>, each tuned to a specific domain. That means we can represent DSP, AI, or encryption tasks in a way that makes sense for those domains.</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MLIR allows us to </a:t>
            </a:r>
            <a:r>
              <a:rPr lang="en-US" sz="1200" b="1" i="0" u="none" strike="noStrike" kern="1200">
                <a:solidFill>
                  <a:schemeClr val="tx1"/>
                </a:solidFill>
                <a:effectLst/>
                <a:latin typeface="+mn-lt"/>
                <a:ea typeface="+mn-ea"/>
                <a:cs typeface="+mn-cs"/>
              </a:rPr>
              <a:t>progressively lower</a:t>
            </a:r>
            <a:r>
              <a:rPr lang="en-US" sz="1200" b="0" i="0" u="none" strike="noStrike" kern="1200">
                <a:solidFill>
                  <a:schemeClr val="tx1"/>
                </a:solidFill>
                <a:effectLst/>
                <a:latin typeface="+mn-lt"/>
                <a:ea typeface="+mn-ea"/>
                <a:cs typeface="+mn-cs"/>
              </a:rPr>
              <a:t> code. We can start with high-level operations like “filter a signal” and gradually lower them to loops and finally to machine instructions. This flexibility enables smarter optimizations and is why MLIR is being adopted in many areas—machine learning (TensorFlow), GPU code (NVVM), and now </a:t>
            </a:r>
            <a:r>
              <a:rPr lang="en-US" sz="1200" b="1" i="0" u="none" strike="noStrike" kern="1200">
                <a:solidFill>
                  <a:schemeClr val="tx1"/>
                </a:solidFill>
                <a:effectLst/>
                <a:latin typeface="+mn-lt"/>
                <a:ea typeface="+mn-ea"/>
                <a:cs typeface="+mn-cs"/>
              </a:rPr>
              <a:t>DSP</a:t>
            </a:r>
            <a:r>
              <a:rPr lang="en-US" sz="1200" b="0" i="0" u="none" strike="noStrike" kern="1200">
                <a:solidFill>
                  <a:schemeClr val="tx1"/>
                </a:solidFill>
                <a:effectLst/>
                <a:latin typeface="+mn-lt"/>
                <a:ea typeface="+mn-ea"/>
                <a:cs typeface="+mn-cs"/>
              </a:rPr>
              <a:t>, which brings us to DSP-MLIR.</a:t>
            </a:r>
          </a:p>
          <a:p>
            <a:endParaRPr lang="en-US"/>
          </a:p>
        </p:txBody>
      </p:sp>
      <p:sp>
        <p:nvSpPr>
          <p:cNvPr id="4" name="Slide Number Placeholder 3"/>
          <p:cNvSpPr>
            <a:spLocks noGrp="1"/>
          </p:cNvSpPr>
          <p:nvPr>
            <p:ph type="sldNum" sz="quarter" idx="5"/>
          </p:nvPr>
        </p:nvSpPr>
        <p:spPr/>
        <p:txBody>
          <a:bodyPr/>
          <a:lstStyle/>
          <a:p>
            <a:fld id="{EEA7A31F-2F82-1943-BC98-F7B56E85FCA3}" type="slidenum">
              <a:rPr lang="en-US" smtClean="0"/>
              <a:t>3</a:t>
            </a:fld>
            <a:endParaRPr lang="en-US"/>
          </a:p>
        </p:txBody>
      </p:sp>
    </p:spTree>
    <p:extLst>
      <p:ext uri="{BB962C8B-B14F-4D97-AF65-F5344CB8AC3E}">
        <p14:creationId xmlns:p14="http://schemas.microsoft.com/office/powerpoint/2010/main" val="195987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contribution is 3 fold, first we propose DSP-DSL, a high-level python like DSP-specific language, DSP-dialect containing more than 90 operations and 16 DSP specific optimizations and finally lowering to standard MLIR dialects and LLVM IR to support multiple </a:t>
            </a:r>
            <a:r>
              <a:rPr lang="en-US" dirty="0" err="1"/>
              <a:t>hardwares</a:t>
            </a:r>
            <a:r>
              <a:rPr lang="en-US" dirty="0"/>
              <a:t>. </a:t>
            </a:r>
          </a:p>
          <a:p>
            <a:endParaRPr lang="en-US" dirty="0"/>
          </a:p>
          <a:p>
            <a:r>
              <a:rPr lang="en-US" dirty="0"/>
              <a:t>On the right we show the DSP_MLIR compilation flow: </a:t>
            </a:r>
          </a:p>
          <a:p>
            <a:r>
              <a:rPr lang="en-US" dirty="0"/>
              <a:t>Unlike traditional compilers, DSP-MLIR starts from  and carrying domain knowledge all the way through the compiler pipeline. </a:t>
            </a:r>
          </a:p>
          <a:p>
            <a:endParaRPr lang="en-US" dirty="0"/>
          </a:p>
          <a:p>
            <a:r>
              <a:rPr lang="en-US" dirty="0"/>
              <a:t>DSP_DSL lowers to the Dsp-dialect which maps all the language operations directly as a MLIR dialect. We provide key DSP optimizations in this dialect. after this the code is lowered to more generic MLIR dialects like Affine or SCF, and eventually to LLVM IR. So we preserve structure longer and optimize smarter. This leads to better binaries that run faster and are still portable across CPUs and DSPs. </a:t>
            </a:r>
          </a:p>
        </p:txBody>
      </p:sp>
      <p:sp>
        <p:nvSpPr>
          <p:cNvPr id="4" name="Slide Number Placeholder 3"/>
          <p:cNvSpPr>
            <a:spLocks noGrp="1"/>
          </p:cNvSpPr>
          <p:nvPr>
            <p:ph type="sldNum" sz="quarter" idx="5"/>
          </p:nvPr>
        </p:nvSpPr>
        <p:spPr/>
        <p:txBody>
          <a:bodyPr/>
          <a:lstStyle/>
          <a:p>
            <a:fld id="{EEA7A31F-2F82-1943-BC98-F7B56E85FCA3}" type="slidenum">
              <a:rPr lang="en-US" smtClean="0"/>
              <a:t>4</a:t>
            </a:fld>
            <a:endParaRPr lang="en-US"/>
          </a:p>
        </p:txBody>
      </p:sp>
    </p:spTree>
    <p:extLst>
      <p:ext uri="{BB962C8B-B14F-4D97-AF65-F5344CB8AC3E}">
        <p14:creationId xmlns:p14="http://schemas.microsoft.com/office/powerpoint/2010/main" val="206724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68D9A-58AE-7581-1E2E-9A73F7837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AE2A0-37D8-5673-9222-AACA01AAD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F6B49-D431-2833-5837-FEDF61787226}"/>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Let’s stay with our FIR filter example from Slide 2.</a:t>
            </a:r>
            <a:r>
              <a:rPr lang="en-US" dirty="0"/>
              <a:t> generally DSP applications are written in C or lowered to single level of IR representation which is lower than C level. </a:t>
            </a:r>
          </a:p>
          <a:p>
            <a:endParaRPr lang="en-US" dirty="0">
              <a:ea typeface="+mn-ea"/>
              <a:cs typeface="+mn-cs"/>
            </a:endParaRPr>
          </a:p>
          <a:p>
            <a:br>
              <a:rPr lang="en-US" dirty="0">
                <a:cs typeface="+mn-lt"/>
              </a:rPr>
            </a:br>
            <a:r>
              <a:rPr lang="en-US" sz="1200" b="0" i="0" u="none" strike="noStrike" kern="1200" dirty="0">
                <a:solidFill>
                  <a:schemeClr val="tx1"/>
                </a:solidFill>
                <a:effectLst/>
                <a:latin typeface="+mn-lt"/>
                <a:ea typeface="+mn-ea"/>
                <a:cs typeface="+mn-cs"/>
              </a:rPr>
              <a:t>DSP-MLIR matches this pattern to a built-in operation: </a:t>
            </a:r>
            <a:r>
              <a:rPr lang="en-US" dirty="0" err="1"/>
              <a:t>FilterHammingOptimized</a:t>
            </a:r>
            <a:r>
              <a:rPr lang="en-US" dirty="0"/>
              <a:t>(</a:t>
            </a:r>
            <a:r>
              <a:rPr lang="en-US" dirty="0" err="1"/>
              <a:t>wc</a:t>
            </a:r>
            <a:r>
              <a:rPr lang="en-US" dirty="0"/>
              <a:t>, n)</a:t>
            </a:r>
            <a:r>
              <a:rPr lang="en-US" sz="1200" b="0" i="0" u="none" strike="noStrike" kern="1200" dirty="0">
                <a:solidFill>
                  <a:schemeClr val="tx1"/>
                </a:solidFill>
                <a:effectLst/>
                <a:latin typeface="+mn-lt"/>
                <a:ea typeface="+mn-ea"/>
                <a:cs typeface="+mn-cs"/>
              </a:rPr>
              <a:t> and automatically applies symmetry-aware optimization.</a:t>
            </a:r>
            <a:br>
              <a:rPr lang="en-US" dirty="0">
                <a:cs typeface="+mn-lt"/>
              </a:rPr>
            </a:br>
            <a:r>
              <a:rPr lang="en-US" sz="1200" b="0" i="0" u="none" strike="noStrike" kern="1200" dirty="0">
                <a:solidFill>
                  <a:schemeClr val="tx1"/>
                </a:solidFill>
                <a:effectLst/>
                <a:latin typeface="+mn-lt"/>
                <a:ea typeface="+mn-ea"/>
                <a:cs typeface="+mn-cs"/>
              </a:rPr>
              <a:t>We compute half the values and mirror them — cutting cost in half.</a:t>
            </a:r>
            <a:endParaRPr lang="en-US" dirty="0"/>
          </a:p>
        </p:txBody>
      </p:sp>
      <p:sp>
        <p:nvSpPr>
          <p:cNvPr id="4" name="Slide Number Placeholder 3">
            <a:extLst>
              <a:ext uri="{FF2B5EF4-FFF2-40B4-BE49-F238E27FC236}">
                <a16:creationId xmlns:a16="http://schemas.microsoft.com/office/drawing/2014/main" id="{47C4BDB0-8C46-26EF-F0E9-06DF0C519345}"/>
              </a:ext>
            </a:extLst>
          </p:cNvPr>
          <p:cNvSpPr>
            <a:spLocks noGrp="1"/>
          </p:cNvSpPr>
          <p:nvPr>
            <p:ph type="sldNum" sz="quarter" idx="5"/>
          </p:nvPr>
        </p:nvSpPr>
        <p:spPr/>
        <p:txBody>
          <a:bodyPr/>
          <a:lstStyle/>
          <a:p>
            <a:fld id="{EEA7A31F-2F82-1943-BC98-F7B56E85FCA3}" type="slidenum">
              <a:rPr lang="en-US" smtClean="0"/>
              <a:t>5</a:t>
            </a:fld>
            <a:endParaRPr lang="en-US"/>
          </a:p>
        </p:txBody>
      </p:sp>
    </p:spTree>
    <p:extLst>
      <p:ext uri="{BB962C8B-B14F-4D97-AF65-F5344CB8AC3E}">
        <p14:creationId xmlns:p14="http://schemas.microsoft.com/office/powerpoint/2010/main" val="379021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9AF7-762E-B802-5070-0B13E93E5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2F4EC-2F76-637A-31C3-163821483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2FA48-8E49-D7B5-5AEE-38AA3DCCA73C}"/>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Let’s stay with our FIR filter example from Slide 2.</a:t>
            </a:r>
            <a:r>
              <a:rPr lang="en-US"/>
              <a:t> generally dsp applications are written in C or lowered to single level of IR representation which is lower than C level. </a:t>
            </a:r>
          </a:p>
          <a:p>
            <a:endParaRPr lang="en-US">
              <a:ea typeface="+mn-ea"/>
              <a:cs typeface="+mn-cs"/>
            </a:endParaRPr>
          </a:p>
          <a:p>
            <a:br>
              <a:rPr lang="en-US">
                <a:cs typeface="+mn-lt"/>
              </a:rPr>
            </a:br>
            <a:r>
              <a:rPr lang="en-US" sz="1200" b="0" i="0" u="none" strike="noStrike" kern="1200">
                <a:solidFill>
                  <a:schemeClr val="tx1"/>
                </a:solidFill>
                <a:effectLst/>
                <a:latin typeface="+mn-lt"/>
                <a:ea typeface="+mn-ea"/>
                <a:cs typeface="+mn-cs"/>
              </a:rPr>
              <a:t>DSP-MLIR matches this pattern to a built-in operation: </a:t>
            </a:r>
            <a:r>
              <a:rPr lang="en-US" err="1"/>
              <a:t>FilterHammingOptimized</a:t>
            </a:r>
            <a:r>
              <a:rPr lang="en-US"/>
              <a:t>(</a:t>
            </a:r>
            <a:r>
              <a:rPr lang="en-US" err="1"/>
              <a:t>wc</a:t>
            </a:r>
            <a:r>
              <a:rPr lang="en-US"/>
              <a:t>, n)</a:t>
            </a:r>
            <a:r>
              <a:rPr lang="en-US" sz="1200" b="0" i="0" u="none" strike="noStrike" kern="1200">
                <a:solidFill>
                  <a:schemeClr val="tx1"/>
                </a:solidFill>
                <a:effectLst/>
                <a:latin typeface="+mn-lt"/>
                <a:ea typeface="+mn-ea"/>
                <a:cs typeface="+mn-cs"/>
              </a:rPr>
              <a:t> and automatically applies symmetry-aware optimization.</a:t>
            </a:r>
            <a:br>
              <a:rPr lang="en-US">
                <a:cs typeface="+mn-lt"/>
              </a:rPr>
            </a:br>
            <a:r>
              <a:rPr lang="en-US" sz="1200" b="0" i="0" u="none" strike="noStrike" kern="1200">
                <a:solidFill>
                  <a:schemeClr val="tx1"/>
                </a:solidFill>
                <a:effectLst/>
                <a:latin typeface="+mn-lt"/>
                <a:ea typeface="+mn-ea"/>
                <a:cs typeface="+mn-cs"/>
              </a:rPr>
              <a:t>We compute half the values and mirror them — cutting cost in half.</a:t>
            </a:r>
            <a:endParaRPr lang="en-US"/>
          </a:p>
        </p:txBody>
      </p:sp>
      <p:sp>
        <p:nvSpPr>
          <p:cNvPr id="4" name="Slide Number Placeholder 3">
            <a:extLst>
              <a:ext uri="{FF2B5EF4-FFF2-40B4-BE49-F238E27FC236}">
                <a16:creationId xmlns:a16="http://schemas.microsoft.com/office/drawing/2014/main" id="{2671362F-F474-3EC9-EE92-364595478614}"/>
              </a:ext>
            </a:extLst>
          </p:cNvPr>
          <p:cNvSpPr>
            <a:spLocks noGrp="1"/>
          </p:cNvSpPr>
          <p:nvPr>
            <p:ph type="sldNum" sz="quarter" idx="5"/>
          </p:nvPr>
        </p:nvSpPr>
        <p:spPr/>
        <p:txBody>
          <a:bodyPr/>
          <a:lstStyle/>
          <a:p>
            <a:fld id="{EEA7A31F-2F82-1943-BC98-F7B56E85FCA3}" type="slidenum">
              <a:rPr lang="en-US" smtClean="0"/>
              <a:t>6</a:t>
            </a:fld>
            <a:endParaRPr lang="en-US"/>
          </a:p>
        </p:txBody>
      </p:sp>
    </p:spTree>
    <p:extLst>
      <p:ext uri="{BB962C8B-B14F-4D97-AF65-F5344CB8AC3E}">
        <p14:creationId xmlns:p14="http://schemas.microsoft.com/office/powerpoint/2010/main" val="77051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talk about the programming interface of DSP-MLIR — the </a:t>
            </a:r>
            <a:r>
              <a:rPr lang="en-US" b="1"/>
              <a:t>DSP-DSL</a:t>
            </a:r>
            <a:r>
              <a:rPr lang="en-US"/>
              <a:t>.</a:t>
            </a:r>
            <a:br>
              <a:rPr lang="en-US">
                <a:cs typeface="+mn-lt"/>
              </a:rPr>
            </a:br>
            <a:r>
              <a:rPr lang="en-US"/>
              <a:t>DSP-DSL is a Python-like domain-specific language we designed specifically for writing DSP applications.</a:t>
            </a:r>
            <a:br>
              <a:rPr lang="en-US">
                <a:cs typeface="+mn-lt"/>
              </a:rPr>
            </a:br>
            <a:r>
              <a:rPr lang="en-US"/>
              <a:t>It has a clean, high-level syntax that lets you express DSP concepts directly: FIR filtering, FFTs, peak detection, etc. — all using one-liners.</a:t>
            </a:r>
            <a:br>
              <a:rPr lang="en-US">
                <a:cs typeface="+mn-lt"/>
              </a:rPr>
            </a:br>
            <a:r>
              <a:rPr lang="en-US"/>
              <a:t>On the left, we see what this looks like in DSP-DSL. For example, computing a power spectrum might involve just a few intuitive lines.</a:t>
            </a:r>
          </a:p>
          <a:p>
            <a:br>
              <a:rPr lang="en-US">
                <a:cs typeface="+mn-lt"/>
              </a:rPr>
            </a:br>
            <a:r>
              <a:rPr lang="en-US"/>
              <a:t>In contrast, on the right you see what a C-style implementation looks like — it’s verbose, low-level, and error-prone. You’d need to handle loop counters, edge cases, and memory layout manually.</a:t>
            </a:r>
          </a:p>
          <a:p>
            <a:r>
              <a:rPr lang="en-US"/>
              <a:t>Now what makes DSP-DSL really powerful is the compiler </a:t>
            </a:r>
            <a:r>
              <a:rPr lang="en-US" b="1"/>
              <a:t>understands</a:t>
            </a:r>
            <a:r>
              <a:rPr lang="en-US"/>
              <a:t> these high-level operations and lowers them into the </a:t>
            </a:r>
            <a:r>
              <a:rPr lang="en-US" b="1"/>
              <a:t>DSP-dialect</a:t>
            </a:r>
            <a:r>
              <a:rPr lang="en-US"/>
              <a:t> in MLIR — preserving structure all the way.</a:t>
            </a:r>
            <a:endParaRPr lang="en-US">
              <a:cs typeface="+mn-lt"/>
            </a:endParaRPr>
          </a:p>
        </p:txBody>
      </p:sp>
      <p:sp>
        <p:nvSpPr>
          <p:cNvPr id="4" name="Slide Number Placeholder 3"/>
          <p:cNvSpPr>
            <a:spLocks noGrp="1"/>
          </p:cNvSpPr>
          <p:nvPr>
            <p:ph type="sldNum" sz="quarter" idx="5"/>
          </p:nvPr>
        </p:nvSpPr>
        <p:spPr/>
        <p:txBody>
          <a:bodyPr/>
          <a:lstStyle/>
          <a:p>
            <a:fld id="{EEA7A31F-2F82-1943-BC98-F7B56E85FCA3}" type="slidenum">
              <a:rPr lang="en-US" smtClean="0"/>
              <a:t>7</a:t>
            </a:fld>
            <a:endParaRPr lang="en-US"/>
          </a:p>
        </p:txBody>
      </p:sp>
    </p:spTree>
    <p:extLst>
      <p:ext uri="{BB962C8B-B14F-4D97-AF65-F5344CB8AC3E}">
        <p14:creationId xmlns:p14="http://schemas.microsoft.com/office/powerpoint/2010/main" val="2186875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closer look at the </a:t>
            </a:r>
            <a:r>
              <a:rPr lang="en-US" b="1" dirty="0"/>
              <a:t>DSP-dialect</a:t>
            </a:r>
            <a:r>
              <a:rPr lang="en-US" dirty="0"/>
              <a:t>, which is at the heart of DSP-MLIR’s compilation process.</a:t>
            </a:r>
            <a:br>
              <a:rPr lang="en-US" dirty="0">
                <a:cs typeface="+mn-lt"/>
              </a:rPr>
            </a:br>
            <a:r>
              <a:rPr lang="en-US" dirty="0"/>
              <a:t>This dialect is a collection of over </a:t>
            </a:r>
            <a:r>
              <a:rPr lang="en-US" b="1" dirty="0"/>
              <a:t>90 DSP-specific operations</a:t>
            </a:r>
            <a:r>
              <a:rPr lang="en-US" dirty="0"/>
              <a:t> that represent common patterns and computations in signal processing.</a:t>
            </a:r>
            <a:br>
              <a:rPr lang="en-US" dirty="0">
                <a:cs typeface="+mn-lt"/>
              </a:rPr>
            </a:br>
            <a:endParaRPr lang="en-US" dirty="0"/>
          </a:p>
          <a:p>
            <a:r>
              <a:rPr lang="en-US" dirty="0"/>
              <a:t>The dialect is split into </a:t>
            </a:r>
            <a:r>
              <a:rPr lang="en-US" b="1" dirty="0"/>
              <a:t>core DSP operations</a:t>
            </a:r>
            <a:r>
              <a:rPr lang="en-US" dirty="0"/>
              <a:t> and </a:t>
            </a:r>
            <a:r>
              <a:rPr lang="en-US" b="1" dirty="0"/>
              <a:t>auxiliary operations</a:t>
            </a:r>
            <a:r>
              <a:rPr lang="en-US" dirty="0"/>
              <a:t>.</a:t>
            </a:r>
            <a:br>
              <a:rPr lang="en-US" dirty="0">
                <a:cs typeface="+mn-lt"/>
              </a:rPr>
            </a:br>
            <a:r>
              <a:rPr lang="en-US" dirty="0"/>
              <a:t>Core operations include filters, transforms, and convolution — the building blocks of most DSP applications.</a:t>
            </a:r>
          </a:p>
          <a:p>
            <a:br>
              <a:rPr lang="en-US" dirty="0">
                <a:cs typeface="+mn-lt"/>
              </a:rPr>
            </a:br>
            <a:r>
              <a:rPr lang="en-US" dirty="0"/>
              <a:t>Auxiliary operations handle things like vector generation, and utilities like printing.</a:t>
            </a:r>
          </a:p>
          <a:p>
            <a:r>
              <a:rPr lang="en-US" dirty="0"/>
              <a:t>One important aspect is that </a:t>
            </a:r>
            <a:r>
              <a:rPr lang="en-US" b="1" dirty="0"/>
              <a:t>signals are represented as tensors</a:t>
            </a:r>
            <a:r>
              <a:rPr lang="en-US" dirty="0"/>
              <a:t> — allowing the compiler to reason about them symbolically and structurally.</a:t>
            </a:r>
            <a:br>
              <a:rPr lang="en-US" dirty="0">
                <a:cs typeface="+mn-lt"/>
              </a:rPr>
            </a:br>
            <a:r>
              <a:rPr lang="en-US" dirty="0"/>
              <a:t>DSP-dialect gives us a powerful middle layer: expressive enough for high-level DSP reasoning, and structured enough for lowering to efficient code.</a:t>
            </a:r>
          </a:p>
          <a:p>
            <a:endParaRPr lang="en-US" dirty="0"/>
          </a:p>
        </p:txBody>
      </p:sp>
      <p:sp>
        <p:nvSpPr>
          <p:cNvPr id="4" name="Slide Number Placeholder 3"/>
          <p:cNvSpPr>
            <a:spLocks noGrp="1"/>
          </p:cNvSpPr>
          <p:nvPr>
            <p:ph type="sldNum" sz="quarter" idx="5"/>
          </p:nvPr>
        </p:nvSpPr>
        <p:spPr/>
        <p:txBody>
          <a:bodyPr/>
          <a:lstStyle/>
          <a:p>
            <a:fld id="{EEA7A31F-2F82-1943-BC98-F7B56E85FCA3}" type="slidenum">
              <a:rPr lang="en-US" smtClean="0"/>
              <a:t>8</a:t>
            </a:fld>
            <a:endParaRPr lang="en-US"/>
          </a:p>
        </p:txBody>
      </p:sp>
    </p:spTree>
    <p:extLst>
      <p:ext uri="{BB962C8B-B14F-4D97-AF65-F5344CB8AC3E}">
        <p14:creationId xmlns:p14="http://schemas.microsoft.com/office/powerpoint/2010/main" val="231858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2A3A5-071D-E7BC-B07D-06F4C947C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968DC-E5A8-BEFE-DED3-CBB724995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148C9-928C-DD2D-F2D3-80EDC118BC26}"/>
              </a:ext>
            </a:extLst>
          </p:cNvPr>
          <p:cNvSpPr>
            <a:spLocks noGrp="1"/>
          </p:cNvSpPr>
          <p:nvPr>
            <p:ph type="body" idx="1"/>
          </p:nvPr>
        </p:nvSpPr>
        <p:spPr/>
        <p:txBody>
          <a:bodyPr/>
          <a:lstStyle/>
          <a:p>
            <a:r>
              <a:rPr lang="en-US"/>
              <a:t>Now let’s take a closer look at the </a:t>
            </a:r>
            <a:r>
              <a:rPr lang="en-US" b="1"/>
              <a:t>DSP-dialect</a:t>
            </a:r>
            <a:r>
              <a:rPr lang="en-US"/>
              <a:t>, which is at the heart of DSP-MLIR’s compilation process.</a:t>
            </a:r>
            <a:br>
              <a:rPr lang="en-US">
                <a:cs typeface="+mn-lt"/>
              </a:rPr>
            </a:br>
            <a:r>
              <a:rPr lang="en-US"/>
              <a:t>This dialect is a collection of over </a:t>
            </a:r>
            <a:r>
              <a:rPr lang="en-US" b="1"/>
              <a:t>90 DSP-specific operations</a:t>
            </a:r>
            <a:r>
              <a:rPr lang="en-US"/>
              <a:t> that represent common patterns and computations in signal processing.</a:t>
            </a:r>
            <a:br>
              <a:rPr lang="en-US">
                <a:cs typeface="+mn-lt"/>
              </a:rPr>
            </a:br>
            <a:endParaRPr lang="en-US"/>
          </a:p>
          <a:p>
            <a:r>
              <a:rPr lang="en-US"/>
              <a:t>The dialect is split into </a:t>
            </a:r>
            <a:r>
              <a:rPr lang="en-US" b="1"/>
              <a:t>core DSP operations</a:t>
            </a:r>
            <a:r>
              <a:rPr lang="en-US"/>
              <a:t> and </a:t>
            </a:r>
            <a:r>
              <a:rPr lang="en-US" b="1"/>
              <a:t>auxiliary operations</a:t>
            </a:r>
            <a:r>
              <a:rPr lang="en-US"/>
              <a:t>.</a:t>
            </a:r>
            <a:br>
              <a:rPr lang="en-US">
                <a:cs typeface="+mn-lt"/>
              </a:rPr>
            </a:br>
            <a:r>
              <a:rPr lang="en-US"/>
              <a:t>Core operations include filters, transforms, and convolution — the building blocks of most DSP applications.</a:t>
            </a:r>
          </a:p>
          <a:p>
            <a:br>
              <a:rPr lang="en-US">
                <a:cs typeface="+mn-lt"/>
              </a:rPr>
            </a:br>
            <a:r>
              <a:rPr lang="en-US"/>
              <a:t>Auxiliary operations handle things like vector generation, and utilities like printing.</a:t>
            </a:r>
          </a:p>
          <a:p>
            <a:r>
              <a:rPr lang="en-US"/>
              <a:t>One important aspect is that </a:t>
            </a:r>
            <a:r>
              <a:rPr lang="en-US" b="1"/>
              <a:t>signals are represented as tensors</a:t>
            </a:r>
            <a:r>
              <a:rPr lang="en-US"/>
              <a:t> — allowing the compiler to reason about them symbolically and structurally.</a:t>
            </a:r>
            <a:br>
              <a:rPr lang="en-US">
                <a:cs typeface="+mn-lt"/>
              </a:rPr>
            </a:br>
            <a:r>
              <a:rPr lang="en-US"/>
              <a:t>DSP-dialect gives us a powerful middle layer: expressive enough for high-level DSP reasoning, and structured enough for lowering to efficient code.</a:t>
            </a:r>
          </a:p>
          <a:p>
            <a:endParaRPr lang="en-US"/>
          </a:p>
        </p:txBody>
      </p:sp>
      <p:sp>
        <p:nvSpPr>
          <p:cNvPr id="4" name="Slide Number Placeholder 3">
            <a:extLst>
              <a:ext uri="{FF2B5EF4-FFF2-40B4-BE49-F238E27FC236}">
                <a16:creationId xmlns:a16="http://schemas.microsoft.com/office/drawing/2014/main" id="{5793F7BE-F012-C31E-797F-1011EF8CE66F}"/>
              </a:ext>
            </a:extLst>
          </p:cNvPr>
          <p:cNvSpPr>
            <a:spLocks noGrp="1"/>
          </p:cNvSpPr>
          <p:nvPr>
            <p:ph type="sldNum" sz="quarter" idx="5"/>
          </p:nvPr>
        </p:nvSpPr>
        <p:spPr/>
        <p:txBody>
          <a:bodyPr/>
          <a:lstStyle/>
          <a:p>
            <a:fld id="{EEA7A31F-2F82-1943-BC98-F7B56E85FCA3}" type="slidenum">
              <a:rPr lang="en-US" smtClean="0"/>
              <a:t>9</a:t>
            </a:fld>
            <a:endParaRPr lang="en-US"/>
          </a:p>
        </p:txBody>
      </p:sp>
    </p:spTree>
    <p:extLst>
      <p:ext uri="{BB962C8B-B14F-4D97-AF65-F5344CB8AC3E}">
        <p14:creationId xmlns:p14="http://schemas.microsoft.com/office/powerpoint/2010/main" val="406809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3B30-CEE3-403E-28D4-86A211F5D9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3DEFBE-00ED-FCB2-7750-0F82B105B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A68420-168E-49C1-9B86-6A7021FE9045}"/>
              </a:ext>
            </a:extLst>
          </p:cNvPr>
          <p:cNvSpPr>
            <a:spLocks noGrp="1"/>
          </p:cNvSpPr>
          <p:nvPr>
            <p:ph type="dt" sz="half" idx="10"/>
          </p:nvPr>
        </p:nvSpPr>
        <p:spPr/>
        <p:txBody>
          <a:bodyPr/>
          <a:lstStyle/>
          <a:p>
            <a:fld id="{A2C6507B-C861-964B-B625-FFFD3D4A145C}" type="datetime1">
              <a:rPr lang="en-US" smtClean="0"/>
              <a:t>6/17/25</a:t>
            </a:fld>
            <a:endParaRPr lang="en-US"/>
          </a:p>
        </p:txBody>
      </p:sp>
      <p:sp>
        <p:nvSpPr>
          <p:cNvPr id="5" name="Footer Placeholder 4">
            <a:extLst>
              <a:ext uri="{FF2B5EF4-FFF2-40B4-BE49-F238E27FC236}">
                <a16:creationId xmlns:a16="http://schemas.microsoft.com/office/drawing/2014/main" id="{21C53FC0-B2F6-F867-D281-B3C86B4314BE}"/>
              </a:ext>
            </a:extLst>
          </p:cNvPr>
          <p:cNvSpPr>
            <a:spLocks noGrp="1"/>
          </p:cNvSpPr>
          <p:nvPr>
            <p:ph type="ftr" sz="quarter" idx="11"/>
          </p:nvPr>
        </p:nvSpPr>
        <p:spPr/>
        <p:txBody>
          <a:bodyPr/>
          <a:lstStyle/>
          <a:p>
            <a:r>
              <a:rPr lang="en-US"/>
              <a:t>© 2024 MPS-Lab. All rights reserved.</a:t>
            </a:r>
          </a:p>
        </p:txBody>
      </p:sp>
      <p:sp>
        <p:nvSpPr>
          <p:cNvPr id="6" name="Slide Number Placeholder 5">
            <a:extLst>
              <a:ext uri="{FF2B5EF4-FFF2-40B4-BE49-F238E27FC236}">
                <a16:creationId xmlns:a16="http://schemas.microsoft.com/office/drawing/2014/main" id="{C4A6C9E2-7C5A-69EA-CB53-E961485AA26F}"/>
              </a:ext>
            </a:extLst>
          </p:cNvPr>
          <p:cNvSpPr>
            <a:spLocks noGrp="1"/>
          </p:cNvSpPr>
          <p:nvPr>
            <p:ph type="sldNum" sz="quarter" idx="12"/>
          </p:nvPr>
        </p:nvSpPr>
        <p:spPr/>
        <p:txBody>
          <a:bodyPr/>
          <a:lstStyle/>
          <a:p>
            <a:fld id="{DC1DC811-A317-D442-B2A1-5A735965D791}" type="slidenum">
              <a:rPr lang="en-US" smtClean="0"/>
              <a:t>‹#›</a:t>
            </a:fld>
            <a:endParaRPr lang="en-US"/>
          </a:p>
        </p:txBody>
      </p:sp>
    </p:spTree>
    <p:extLst>
      <p:ext uri="{BB962C8B-B14F-4D97-AF65-F5344CB8AC3E}">
        <p14:creationId xmlns:p14="http://schemas.microsoft.com/office/powerpoint/2010/main" val="382285475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2E143-AE76-61A5-FA02-B4F7C278FB01}"/>
              </a:ext>
            </a:extLst>
          </p:cNvPr>
          <p:cNvSpPr>
            <a:spLocks noGrp="1"/>
          </p:cNvSpPr>
          <p:nvPr>
            <p:ph type="dt" sz="half" idx="10"/>
          </p:nvPr>
        </p:nvSpPr>
        <p:spPr/>
        <p:txBody>
          <a:bodyPr/>
          <a:lstStyle/>
          <a:p>
            <a:fld id="{D425D7EA-6D0A-C748-9466-09D646458C6C}" type="datetime1">
              <a:rPr lang="en-US" smtClean="0"/>
              <a:t>6/17/25</a:t>
            </a:fld>
            <a:endParaRPr lang="en-US"/>
          </a:p>
        </p:txBody>
      </p:sp>
      <p:sp>
        <p:nvSpPr>
          <p:cNvPr id="3" name="Footer Placeholder 2">
            <a:extLst>
              <a:ext uri="{FF2B5EF4-FFF2-40B4-BE49-F238E27FC236}">
                <a16:creationId xmlns:a16="http://schemas.microsoft.com/office/drawing/2014/main" id="{9AC092CC-6B2A-5800-1ACF-AB87DDFA9C77}"/>
              </a:ext>
            </a:extLst>
          </p:cNvPr>
          <p:cNvSpPr>
            <a:spLocks noGrp="1"/>
          </p:cNvSpPr>
          <p:nvPr>
            <p:ph type="ftr" sz="quarter" idx="11"/>
          </p:nvPr>
        </p:nvSpPr>
        <p:spPr/>
        <p:txBody>
          <a:bodyPr/>
          <a:lstStyle/>
          <a:p>
            <a:r>
              <a:rPr lang="en-US"/>
              <a:t>© 2024 MPS-Lab. All rights reserved.</a:t>
            </a:r>
          </a:p>
        </p:txBody>
      </p:sp>
      <p:sp>
        <p:nvSpPr>
          <p:cNvPr id="4" name="Slide Number Placeholder 3">
            <a:extLst>
              <a:ext uri="{FF2B5EF4-FFF2-40B4-BE49-F238E27FC236}">
                <a16:creationId xmlns:a16="http://schemas.microsoft.com/office/drawing/2014/main" id="{6C54123D-42DC-F99B-51A0-96B3F56E6CDF}"/>
              </a:ext>
            </a:extLst>
          </p:cNvPr>
          <p:cNvSpPr>
            <a:spLocks noGrp="1"/>
          </p:cNvSpPr>
          <p:nvPr>
            <p:ph type="sldNum" sz="quarter" idx="12"/>
          </p:nvPr>
        </p:nvSpPr>
        <p:spPr/>
        <p:txBody>
          <a:bodyPr/>
          <a:lstStyle/>
          <a:p>
            <a:fld id="{DC1DC811-A317-D442-B2A1-5A735965D791}" type="slidenum">
              <a:rPr lang="en-US" smtClean="0"/>
              <a:t>‹#›</a:t>
            </a:fld>
            <a:endParaRPr lang="en-US"/>
          </a:p>
        </p:txBody>
      </p:sp>
      <p:sp>
        <p:nvSpPr>
          <p:cNvPr id="5" name="Google Shape;4833;p142">
            <a:extLst>
              <a:ext uri="{FF2B5EF4-FFF2-40B4-BE49-F238E27FC236}">
                <a16:creationId xmlns:a16="http://schemas.microsoft.com/office/drawing/2014/main" id="{67228EC8-F18F-3A38-9605-3D5D3A4CF595}"/>
              </a:ext>
            </a:extLst>
          </p:cNvPr>
          <p:cNvSpPr txBox="1">
            <a:spLocks noGrp="1"/>
          </p:cNvSpPr>
          <p:nvPr>
            <p:ph type="title" hasCustomPrompt="1"/>
          </p:nvPr>
        </p:nvSpPr>
        <p:spPr>
          <a:xfrm>
            <a:off x="838200" y="2034379"/>
            <a:ext cx="5021100" cy="572700"/>
          </a:xfrm>
          <a:prstGeom prst="rect">
            <a:avLst/>
          </a:prstGeom>
        </p:spPr>
        <p:txBody>
          <a:bodyPr spcFirstLastPara="1" wrap="square" lIns="0" tIns="0" rIns="0" bIns="0" anchor="ctr" anchorCtr="0">
            <a:noAutofit/>
          </a:bodyPr>
          <a:lstStyle>
            <a:lvl1pPr>
              <a:defRPr sz="3600">
                <a:latin typeface="+mj-lt"/>
              </a:defRPr>
            </a:lvl1pPr>
          </a:lstStyle>
          <a:p>
            <a:pPr marL="0" lvl="0" indent="0" algn="l" rtl="0">
              <a:spcBef>
                <a:spcPts val="0"/>
              </a:spcBef>
              <a:spcAft>
                <a:spcPts val="0"/>
              </a:spcAft>
              <a:buClr>
                <a:schemeClr val="dk1"/>
              </a:buClr>
              <a:buSzPts val="1100"/>
              <a:buFont typeface="Arial"/>
              <a:buNone/>
            </a:pPr>
            <a:r>
              <a:rPr lang="en"/>
              <a:t>Contact Name 1</a:t>
            </a:r>
            <a:endParaRPr/>
          </a:p>
        </p:txBody>
      </p:sp>
      <p:sp>
        <p:nvSpPr>
          <p:cNvPr id="7" name="Google Shape;4835;p142">
            <a:extLst>
              <a:ext uri="{FF2B5EF4-FFF2-40B4-BE49-F238E27FC236}">
                <a16:creationId xmlns:a16="http://schemas.microsoft.com/office/drawing/2014/main" id="{8F5D9F50-8BD0-A937-5828-C83232701495}"/>
              </a:ext>
            </a:extLst>
          </p:cNvPr>
          <p:cNvSpPr txBox="1">
            <a:spLocks noGrp="1"/>
          </p:cNvSpPr>
          <p:nvPr>
            <p:ph type="body" idx="3" hasCustomPrompt="1"/>
          </p:nvPr>
        </p:nvSpPr>
        <p:spPr>
          <a:xfrm>
            <a:off x="834725" y="2756700"/>
            <a:ext cx="5021100" cy="2071200"/>
          </a:xfrm>
          <a:prstGeom prst="rect">
            <a:avLst/>
          </a:prstGeom>
        </p:spPr>
        <p:txBody>
          <a:bodyPr spcFirstLastPara="1" wrap="square" lIns="0" tIns="0" rIns="0" bIns="0" anchor="t" anchorCtr="0">
            <a:noAutofit/>
          </a:bodyPr>
          <a:lstStyle>
            <a:lvl1pPr>
              <a:defRPr sz="2400">
                <a:latin typeface="+mj-lt"/>
              </a:defRPr>
            </a:lvl1pPr>
          </a:lstStyle>
          <a:p>
            <a:pPr marL="0" lvl="0" indent="0" algn="l" rtl="0">
              <a:spcBef>
                <a:spcPts val="0"/>
              </a:spcBef>
              <a:spcAft>
                <a:spcPts val="0"/>
              </a:spcAft>
              <a:buClr>
                <a:schemeClr val="dk1"/>
              </a:buClr>
              <a:buSzPts val="1100"/>
              <a:buFont typeface="Arial"/>
              <a:buNone/>
            </a:pPr>
            <a:r>
              <a:rPr lang="en-US"/>
              <a:t>Role #1</a:t>
            </a:r>
          </a:p>
          <a:p>
            <a:pPr marL="0" lvl="0" indent="0" algn="l" rtl="0">
              <a:spcBef>
                <a:spcPts val="0"/>
              </a:spcBef>
              <a:spcAft>
                <a:spcPts val="0"/>
              </a:spcAft>
              <a:buClr>
                <a:schemeClr val="dk1"/>
              </a:buClr>
              <a:buSzPts val="1100"/>
              <a:buFont typeface="Arial"/>
              <a:buNone/>
            </a:pPr>
            <a:r>
              <a:rPr lang="en-US"/>
              <a:t>Contact Details</a:t>
            </a:r>
          </a:p>
          <a:p>
            <a:pPr marL="0" lvl="0" indent="0" algn="l" rtl="0">
              <a:spcBef>
                <a:spcPts val="400"/>
              </a:spcBef>
              <a:spcAft>
                <a:spcPts val="400"/>
              </a:spcAft>
              <a:buNone/>
            </a:pPr>
            <a:r>
              <a:rPr lang="en"/>
              <a:t>Arizona State University</a:t>
            </a:r>
            <a:endParaRPr/>
          </a:p>
        </p:txBody>
      </p:sp>
      <p:sp>
        <p:nvSpPr>
          <p:cNvPr id="9" name="Title 1">
            <a:extLst>
              <a:ext uri="{FF2B5EF4-FFF2-40B4-BE49-F238E27FC236}">
                <a16:creationId xmlns:a16="http://schemas.microsoft.com/office/drawing/2014/main" id="{E8DE1C85-5501-EEC4-98A6-5FF1407BFF0F}"/>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Contact Us</a:t>
            </a:r>
          </a:p>
        </p:txBody>
      </p:sp>
      <p:sp>
        <p:nvSpPr>
          <p:cNvPr id="10" name="Google Shape;4833;p142">
            <a:extLst>
              <a:ext uri="{FF2B5EF4-FFF2-40B4-BE49-F238E27FC236}">
                <a16:creationId xmlns:a16="http://schemas.microsoft.com/office/drawing/2014/main" id="{792F23FF-5787-D20B-ACCA-AEFCA1981397}"/>
              </a:ext>
            </a:extLst>
          </p:cNvPr>
          <p:cNvSpPr txBox="1">
            <a:spLocks/>
          </p:cNvSpPr>
          <p:nvPr userDrawn="1"/>
        </p:nvSpPr>
        <p:spPr>
          <a:xfrm>
            <a:off x="6336177" y="2034379"/>
            <a:ext cx="5021100" cy="572700"/>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chemeClr val="dk1"/>
              </a:buClr>
              <a:buSzPts val="1100"/>
              <a:buFont typeface="Arial"/>
              <a:buNone/>
            </a:pPr>
            <a:r>
              <a:rPr lang="en-US"/>
              <a:t>Contact Name 2</a:t>
            </a:r>
          </a:p>
        </p:txBody>
      </p:sp>
      <p:sp>
        <p:nvSpPr>
          <p:cNvPr id="11" name="Google Shape;4835;p142">
            <a:extLst>
              <a:ext uri="{FF2B5EF4-FFF2-40B4-BE49-F238E27FC236}">
                <a16:creationId xmlns:a16="http://schemas.microsoft.com/office/drawing/2014/main" id="{D7A8000E-3DEC-F61D-C88C-80C3D537A7AE}"/>
              </a:ext>
            </a:extLst>
          </p:cNvPr>
          <p:cNvSpPr txBox="1">
            <a:spLocks noGrp="1"/>
          </p:cNvSpPr>
          <p:nvPr>
            <p:ph type="body" idx="13" hasCustomPrompt="1"/>
          </p:nvPr>
        </p:nvSpPr>
        <p:spPr>
          <a:xfrm>
            <a:off x="6332702" y="2756700"/>
            <a:ext cx="5021100" cy="2071200"/>
          </a:xfrm>
          <a:prstGeom prst="rect">
            <a:avLst/>
          </a:prstGeom>
        </p:spPr>
        <p:txBody>
          <a:bodyPr spcFirstLastPara="1" wrap="square" lIns="0" tIns="0" rIns="0" bIns="0" anchor="t" anchorCtr="0">
            <a:noAutofit/>
          </a:bodyPr>
          <a:lstStyle>
            <a:lvl1pPr>
              <a:defRPr sz="2400">
                <a:latin typeface="+mj-lt"/>
              </a:defRPr>
            </a:lvl1pPr>
          </a:lstStyle>
          <a:p>
            <a:pPr marL="0" lvl="0" indent="0" algn="l" rtl="0">
              <a:spcBef>
                <a:spcPts val="0"/>
              </a:spcBef>
              <a:spcAft>
                <a:spcPts val="0"/>
              </a:spcAft>
              <a:buClr>
                <a:schemeClr val="dk1"/>
              </a:buClr>
              <a:buSzPts val="1100"/>
              <a:buFont typeface="Arial"/>
              <a:buNone/>
            </a:pPr>
            <a:r>
              <a:rPr lang="en-US"/>
              <a:t>Role #2</a:t>
            </a:r>
          </a:p>
          <a:p>
            <a:pPr marL="0" lvl="0" indent="0" algn="l" rtl="0">
              <a:spcBef>
                <a:spcPts val="0"/>
              </a:spcBef>
              <a:spcAft>
                <a:spcPts val="0"/>
              </a:spcAft>
              <a:buClr>
                <a:schemeClr val="dk1"/>
              </a:buClr>
              <a:buSzPts val="1100"/>
              <a:buFont typeface="Arial"/>
              <a:buNone/>
            </a:pPr>
            <a:r>
              <a:rPr lang="en-US"/>
              <a:t>Contact Details</a:t>
            </a:r>
          </a:p>
          <a:p>
            <a:pPr marL="0" lvl="0" indent="0" algn="l" rtl="0">
              <a:spcBef>
                <a:spcPts val="400"/>
              </a:spcBef>
              <a:spcAft>
                <a:spcPts val="400"/>
              </a:spcAft>
              <a:buNone/>
            </a:pPr>
            <a:r>
              <a:rPr lang="en"/>
              <a:t>Arizona State University</a:t>
            </a:r>
            <a:endParaRPr/>
          </a:p>
        </p:txBody>
      </p:sp>
    </p:spTree>
    <p:extLst>
      <p:ext uri="{BB962C8B-B14F-4D97-AF65-F5344CB8AC3E}">
        <p14:creationId xmlns:p14="http://schemas.microsoft.com/office/powerpoint/2010/main" val="4131649034"/>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2E143-AE76-61A5-FA02-B4F7C278FB01}"/>
              </a:ext>
            </a:extLst>
          </p:cNvPr>
          <p:cNvSpPr>
            <a:spLocks noGrp="1"/>
          </p:cNvSpPr>
          <p:nvPr>
            <p:ph type="dt" sz="half" idx="10"/>
          </p:nvPr>
        </p:nvSpPr>
        <p:spPr/>
        <p:txBody>
          <a:bodyPr/>
          <a:lstStyle/>
          <a:p>
            <a:fld id="{1F235732-6C7F-C74B-8CD8-98EA8E2838AA}" type="datetime1">
              <a:rPr lang="en-US" smtClean="0"/>
              <a:t>6/17/25</a:t>
            </a:fld>
            <a:endParaRPr lang="en-US"/>
          </a:p>
        </p:txBody>
      </p:sp>
      <p:sp>
        <p:nvSpPr>
          <p:cNvPr id="3" name="Footer Placeholder 2">
            <a:extLst>
              <a:ext uri="{FF2B5EF4-FFF2-40B4-BE49-F238E27FC236}">
                <a16:creationId xmlns:a16="http://schemas.microsoft.com/office/drawing/2014/main" id="{9AC092CC-6B2A-5800-1ACF-AB87DDFA9C77}"/>
              </a:ext>
            </a:extLst>
          </p:cNvPr>
          <p:cNvSpPr>
            <a:spLocks noGrp="1"/>
          </p:cNvSpPr>
          <p:nvPr>
            <p:ph type="ftr" sz="quarter" idx="11"/>
          </p:nvPr>
        </p:nvSpPr>
        <p:spPr/>
        <p:txBody>
          <a:bodyPr/>
          <a:lstStyle/>
          <a:p>
            <a:r>
              <a:rPr lang="en-US"/>
              <a:t>© 2024 MPS-Lab. All rights reserved.</a:t>
            </a:r>
          </a:p>
        </p:txBody>
      </p:sp>
      <p:sp>
        <p:nvSpPr>
          <p:cNvPr id="4" name="Slide Number Placeholder 3">
            <a:extLst>
              <a:ext uri="{FF2B5EF4-FFF2-40B4-BE49-F238E27FC236}">
                <a16:creationId xmlns:a16="http://schemas.microsoft.com/office/drawing/2014/main" id="{6C54123D-42DC-F99B-51A0-96B3F56E6CDF}"/>
              </a:ext>
            </a:extLst>
          </p:cNvPr>
          <p:cNvSpPr>
            <a:spLocks noGrp="1"/>
          </p:cNvSpPr>
          <p:nvPr>
            <p:ph type="sldNum" sz="quarter" idx="12"/>
          </p:nvPr>
        </p:nvSpPr>
        <p:spPr/>
        <p:txBody>
          <a:bodyPr/>
          <a:lstStyle/>
          <a:p>
            <a:fld id="{DC1DC811-A317-D442-B2A1-5A735965D791}" type="slidenum">
              <a:rPr lang="en-US" smtClean="0"/>
              <a:t>‹#›</a:t>
            </a:fld>
            <a:endParaRPr lang="en-US"/>
          </a:p>
        </p:txBody>
      </p:sp>
      <p:sp>
        <p:nvSpPr>
          <p:cNvPr id="9" name="Title 1">
            <a:extLst>
              <a:ext uri="{FF2B5EF4-FFF2-40B4-BE49-F238E27FC236}">
                <a16:creationId xmlns:a16="http://schemas.microsoft.com/office/drawing/2014/main" id="{E8DE1C85-5501-EEC4-98A6-5FF1407BFF0F}"/>
              </a:ext>
            </a:extLst>
          </p:cNvPr>
          <p:cNvSpPr txBox="1">
            <a:spLocks/>
          </p:cNvSpPr>
          <p:nvPr userDrawn="1"/>
        </p:nvSpPr>
        <p:spPr>
          <a:xfrm>
            <a:off x="838200" y="2103437"/>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t>Thank you!</a:t>
            </a:r>
          </a:p>
        </p:txBody>
      </p:sp>
      <p:sp>
        <p:nvSpPr>
          <p:cNvPr id="6" name="Title 1">
            <a:extLst>
              <a:ext uri="{FF2B5EF4-FFF2-40B4-BE49-F238E27FC236}">
                <a16:creationId xmlns:a16="http://schemas.microsoft.com/office/drawing/2014/main" id="{74331AC4-A818-2AAF-8297-20F9CF60AEDA}"/>
              </a:ext>
            </a:extLst>
          </p:cNvPr>
          <p:cNvSpPr txBox="1">
            <a:spLocks/>
          </p:cNvSpPr>
          <p:nvPr userDrawn="1"/>
        </p:nvSpPr>
        <p:spPr>
          <a:xfrm>
            <a:off x="838200" y="3429000"/>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t>Open to Questions</a:t>
            </a:r>
          </a:p>
        </p:txBody>
      </p:sp>
    </p:spTree>
    <p:extLst>
      <p:ext uri="{BB962C8B-B14F-4D97-AF65-F5344CB8AC3E}">
        <p14:creationId xmlns:p14="http://schemas.microsoft.com/office/powerpoint/2010/main" val="2720727956"/>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4C83-3ED4-E679-A244-8A490DBFA929}"/>
              </a:ext>
            </a:extLst>
          </p:cNvPr>
          <p:cNvSpPr>
            <a:spLocks noGrp="1"/>
          </p:cNvSpPr>
          <p:nvPr>
            <p:ph type="ctrTitle"/>
          </p:nvPr>
        </p:nvSpPr>
        <p:spPr>
          <a:xfrm>
            <a:off x="2828544" y="3429000"/>
            <a:ext cx="9144000" cy="1909763"/>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0F05E5C5-6ECF-66EC-CAC6-3AB001138AC1}"/>
              </a:ext>
            </a:extLst>
          </p:cNvPr>
          <p:cNvSpPr>
            <a:spLocks noGrp="1"/>
          </p:cNvSpPr>
          <p:nvPr>
            <p:ph type="subTitle" idx="1"/>
          </p:nvPr>
        </p:nvSpPr>
        <p:spPr>
          <a:xfrm>
            <a:off x="2828544" y="5430839"/>
            <a:ext cx="9144000" cy="827881"/>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F9DC3-415A-7D09-9229-364C36A23C48}"/>
              </a:ext>
            </a:extLst>
          </p:cNvPr>
          <p:cNvSpPr>
            <a:spLocks noGrp="1"/>
          </p:cNvSpPr>
          <p:nvPr>
            <p:ph type="dt" sz="half" idx="10"/>
          </p:nvPr>
        </p:nvSpPr>
        <p:spPr/>
        <p:txBody>
          <a:bodyPr/>
          <a:lstStyle/>
          <a:p>
            <a:fld id="{B3BA8766-D096-374B-9A0B-FAB029CC5AF9}" type="datetime1">
              <a:rPr lang="en-US" smtClean="0"/>
              <a:t>6/17/25</a:t>
            </a:fld>
            <a:endParaRPr lang="en-US"/>
          </a:p>
        </p:txBody>
      </p:sp>
      <p:sp>
        <p:nvSpPr>
          <p:cNvPr id="5" name="Footer Placeholder 4">
            <a:extLst>
              <a:ext uri="{FF2B5EF4-FFF2-40B4-BE49-F238E27FC236}">
                <a16:creationId xmlns:a16="http://schemas.microsoft.com/office/drawing/2014/main" id="{4021B624-AFB9-33BA-FDB4-B98429C7F438}"/>
              </a:ext>
            </a:extLst>
          </p:cNvPr>
          <p:cNvSpPr>
            <a:spLocks noGrp="1"/>
          </p:cNvSpPr>
          <p:nvPr>
            <p:ph type="ftr" sz="quarter" idx="11"/>
          </p:nvPr>
        </p:nvSpPr>
        <p:spPr/>
        <p:txBody>
          <a:bodyPr/>
          <a:lstStyle/>
          <a:p>
            <a:r>
              <a:rPr lang="en-US"/>
              <a:t>© 2024 MPS-Lab. All rights reserved.</a:t>
            </a:r>
          </a:p>
        </p:txBody>
      </p:sp>
      <p:pic>
        <p:nvPicPr>
          <p:cNvPr id="7" name="Picture 6" descr="A blue and green text on a black background&#10;&#10;Description automatically generated">
            <a:extLst>
              <a:ext uri="{FF2B5EF4-FFF2-40B4-BE49-F238E27FC236}">
                <a16:creationId xmlns:a16="http://schemas.microsoft.com/office/drawing/2014/main" id="{8D487142-C335-C4CD-F109-CA75759CD5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117" y="3329610"/>
            <a:ext cx="1363579" cy="514005"/>
          </a:xfrm>
          <a:prstGeom prst="rect">
            <a:avLst/>
          </a:prstGeom>
        </p:spPr>
      </p:pic>
      <p:pic>
        <p:nvPicPr>
          <p:cNvPr id="8" name="Google Shape;4753;p131">
            <a:extLst>
              <a:ext uri="{FF2B5EF4-FFF2-40B4-BE49-F238E27FC236}">
                <a16:creationId xmlns:a16="http://schemas.microsoft.com/office/drawing/2014/main" id="{AC31211D-9FC5-E576-B501-0FEE7BEB47AF}"/>
              </a:ext>
            </a:extLst>
          </p:cNvPr>
          <p:cNvPicPr preferRelativeResize="0"/>
          <p:nvPr userDrawn="1"/>
        </p:nvPicPr>
        <p:blipFill rotWithShape="1">
          <a:blip r:embed="rId3">
            <a:alphaModFix/>
          </a:blip>
          <a:srcRect t="26247" b="9764"/>
          <a:stretch/>
        </p:blipFill>
        <p:spPr>
          <a:xfrm>
            <a:off x="-178904" y="-562331"/>
            <a:ext cx="12563061" cy="3893701"/>
          </a:xfrm>
          <a:prstGeom prst="rect">
            <a:avLst/>
          </a:prstGeom>
          <a:noFill/>
          <a:ln>
            <a:noFill/>
          </a:ln>
        </p:spPr>
      </p:pic>
      <p:pic>
        <p:nvPicPr>
          <p:cNvPr id="9" name="Picture 2" descr="What was the price of my life? - Humphrey Fellows at Cronkite School of  Journalism and Mass Communication - ASU">
            <a:extLst>
              <a:ext uri="{FF2B5EF4-FFF2-40B4-BE49-F238E27FC236}">
                <a16:creationId xmlns:a16="http://schemas.microsoft.com/office/drawing/2014/main" id="{6078CF91-5110-C9C9-9F7B-F91B5379ADE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331370"/>
            <a:ext cx="913786" cy="51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0387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with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4C83-3ED4-E679-A244-8A490DBFA929}"/>
              </a:ext>
            </a:extLst>
          </p:cNvPr>
          <p:cNvSpPr>
            <a:spLocks noGrp="1"/>
          </p:cNvSpPr>
          <p:nvPr>
            <p:ph type="ctrTitle"/>
          </p:nvPr>
        </p:nvSpPr>
        <p:spPr>
          <a:xfrm>
            <a:off x="156411" y="3429000"/>
            <a:ext cx="9144000" cy="1909763"/>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0F05E5C5-6ECF-66EC-CAC6-3AB001138AC1}"/>
              </a:ext>
            </a:extLst>
          </p:cNvPr>
          <p:cNvSpPr>
            <a:spLocks noGrp="1"/>
          </p:cNvSpPr>
          <p:nvPr>
            <p:ph type="subTitle" idx="1"/>
          </p:nvPr>
        </p:nvSpPr>
        <p:spPr>
          <a:xfrm>
            <a:off x="156411" y="5430839"/>
            <a:ext cx="9144000" cy="82788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F9DC3-415A-7D09-9229-364C36A23C48}"/>
              </a:ext>
            </a:extLst>
          </p:cNvPr>
          <p:cNvSpPr>
            <a:spLocks noGrp="1"/>
          </p:cNvSpPr>
          <p:nvPr>
            <p:ph type="dt" sz="half" idx="10"/>
          </p:nvPr>
        </p:nvSpPr>
        <p:spPr/>
        <p:txBody>
          <a:bodyPr/>
          <a:lstStyle/>
          <a:p>
            <a:fld id="{E35A20A6-DD63-4840-BDAA-AB3631C94205}" type="datetime1">
              <a:rPr lang="en-US" smtClean="0"/>
              <a:t>6/17/25</a:t>
            </a:fld>
            <a:endParaRPr lang="en-US"/>
          </a:p>
        </p:txBody>
      </p:sp>
      <p:sp>
        <p:nvSpPr>
          <p:cNvPr id="5" name="Footer Placeholder 4">
            <a:extLst>
              <a:ext uri="{FF2B5EF4-FFF2-40B4-BE49-F238E27FC236}">
                <a16:creationId xmlns:a16="http://schemas.microsoft.com/office/drawing/2014/main" id="{4021B624-AFB9-33BA-FDB4-B98429C7F438}"/>
              </a:ext>
            </a:extLst>
          </p:cNvPr>
          <p:cNvSpPr>
            <a:spLocks noGrp="1"/>
          </p:cNvSpPr>
          <p:nvPr>
            <p:ph type="ftr" sz="quarter" idx="11"/>
          </p:nvPr>
        </p:nvSpPr>
        <p:spPr/>
        <p:txBody>
          <a:bodyPr/>
          <a:lstStyle/>
          <a:p>
            <a:r>
              <a:rPr lang="en-US"/>
              <a:t>© 2024 MPS-Lab. All rights reserved.</a:t>
            </a:r>
          </a:p>
        </p:txBody>
      </p:sp>
      <p:pic>
        <p:nvPicPr>
          <p:cNvPr id="8" name="Google Shape;4753;p131">
            <a:extLst>
              <a:ext uri="{FF2B5EF4-FFF2-40B4-BE49-F238E27FC236}">
                <a16:creationId xmlns:a16="http://schemas.microsoft.com/office/drawing/2014/main" id="{AC31211D-9FC5-E576-B501-0FEE7BEB47AF}"/>
              </a:ext>
            </a:extLst>
          </p:cNvPr>
          <p:cNvPicPr preferRelativeResize="0"/>
          <p:nvPr userDrawn="1"/>
        </p:nvPicPr>
        <p:blipFill rotWithShape="1">
          <a:blip r:embed="rId2">
            <a:alphaModFix/>
          </a:blip>
          <a:srcRect t="26247" b="9764"/>
          <a:stretch/>
        </p:blipFill>
        <p:spPr>
          <a:xfrm>
            <a:off x="-178904" y="-562331"/>
            <a:ext cx="12563061" cy="3893701"/>
          </a:xfrm>
          <a:prstGeom prst="rect">
            <a:avLst/>
          </a:prstGeom>
          <a:noFill/>
          <a:ln>
            <a:noFill/>
          </a:ln>
        </p:spPr>
      </p:pic>
      <p:pic>
        <p:nvPicPr>
          <p:cNvPr id="9" name="Picture 8" descr="A blue and green text on a black background&#10;&#10;Description automatically generated">
            <a:extLst>
              <a:ext uri="{FF2B5EF4-FFF2-40B4-BE49-F238E27FC236}">
                <a16:creationId xmlns:a16="http://schemas.microsoft.com/office/drawing/2014/main" id="{6349191D-7D39-04A2-E8AF-31BE2927FA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8117" y="3329610"/>
            <a:ext cx="1363579" cy="514005"/>
          </a:xfrm>
          <a:prstGeom prst="rect">
            <a:avLst/>
          </a:prstGeom>
        </p:spPr>
      </p:pic>
      <p:pic>
        <p:nvPicPr>
          <p:cNvPr id="10" name="Picture 2" descr="What was the price of my life? - Humphrey Fellows at Cronkite School of  Journalism and Mass Communication - ASU">
            <a:extLst>
              <a:ext uri="{FF2B5EF4-FFF2-40B4-BE49-F238E27FC236}">
                <a16:creationId xmlns:a16="http://schemas.microsoft.com/office/drawing/2014/main" id="{72BC6576-663D-E788-9049-1B0CD83CD3C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331370"/>
            <a:ext cx="913786" cy="51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638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rgbClr val="191919">
            <a:alpha val="89935"/>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4C83-3ED4-E679-A244-8A490DBFA929}"/>
              </a:ext>
            </a:extLst>
          </p:cNvPr>
          <p:cNvSpPr>
            <a:spLocks noGrp="1"/>
          </p:cNvSpPr>
          <p:nvPr>
            <p:ph type="ctrTitle" hasCustomPrompt="1"/>
          </p:nvPr>
        </p:nvSpPr>
        <p:spPr>
          <a:xfrm>
            <a:off x="184735" y="4721088"/>
            <a:ext cx="9144000" cy="1909763"/>
          </a:xfrm>
        </p:spPr>
        <p:txBody>
          <a:bodyPr anchor="ctr"/>
          <a:lstStyle>
            <a:lvl1pPr algn="l">
              <a:defRPr sz="6000">
                <a:solidFill>
                  <a:schemeClr val="bg1"/>
                </a:solidFill>
              </a:defRPr>
            </a:lvl1pPr>
          </a:lstStyle>
          <a:p>
            <a:r>
              <a:rPr lang="en-US"/>
              <a:t>Section Break</a:t>
            </a:r>
          </a:p>
        </p:txBody>
      </p:sp>
    </p:spTree>
    <p:extLst>
      <p:ext uri="{BB962C8B-B14F-4D97-AF65-F5344CB8AC3E}">
        <p14:creationId xmlns:p14="http://schemas.microsoft.com/office/powerpoint/2010/main" val="2973584104"/>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rgbClr val="3030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4C83-3ED4-E679-A244-8A490DBFA929}"/>
              </a:ext>
            </a:extLst>
          </p:cNvPr>
          <p:cNvSpPr>
            <a:spLocks noGrp="1"/>
          </p:cNvSpPr>
          <p:nvPr>
            <p:ph type="ctrTitle" hasCustomPrompt="1"/>
          </p:nvPr>
        </p:nvSpPr>
        <p:spPr>
          <a:xfrm>
            <a:off x="184735" y="2474118"/>
            <a:ext cx="9144000" cy="1909763"/>
          </a:xfrm>
        </p:spPr>
        <p:txBody>
          <a:bodyPr anchor="ctr"/>
          <a:lstStyle>
            <a:lvl1pPr algn="l">
              <a:defRPr sz="6000">
                <a:solidFill>
                  <a:schemeClr val="bg1"/>
                </a:solidFill>
              </a:defRPr>
            </a:lvl1pPr>
          </a:lstStyle>
          <a:p>
            <a:r>
              <a:rPr lang="en-US"/>
              <a:t>Section Break</a:t>
            </a:r>
          </a:p>
        </p:txBody>
      </p:sp>
    </p:spTree>
    <p:extLst>
      <p:ext uri="{BB962C8B-B14F-4D97-AF65-F5344CB8AC3E}">
        <p14:creationId xmlns:p14="http://schemas.microsoft.com/office/powerpoint/2010/main" val="3776594578"/>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rgbClr val="3030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4C83-3ED4-E679-A244-8A490DBFA929}"/>
              </a:ext>
            </a:extLst>
          </p:cNvPr>
          <p:cNvSpPr>
            <a:spLocks noGrp="1"/>
          </p:cNvSpPr>
          <p:nvPr>
            <p:ph type="ctrTitle" hasCustomPrompt="1"/>
          </p:nvPr>
        </p:nvSpPr>
        <p:spPr>
          <a:xfrm>
            <a:off x="1524000" y="2474118"/>
            <a:ext cx="9144000" cy="1909763"/>
          </a:xfrm>
        </p:spPr>
        <p:txBody>
          <a:bodyPr anchor="ctr"/>
          <a:lstStyle>
            <a:lvl1pPr algn="ctr">
              <a:defRPr sz="6000">
                <a:solidFill>
                  <a:schemeClr val="bg1"/>
                </a:solidFill>
              </a:defRPr>
            </a:lvl1pPr>
          </a:lstStyle>
          <a:p>
            <a:r>
              <a:rPr lang="en-US"/>
              <a:t>Section Break</a:t>
            </a:r>
          </a:p>
        </p:txBody>
      </p:sp>
    </p:spTree>
    <p:extLst>
      <p:ext uri="{BB962C8B-B14F-4D97-AF65-F5344CB8AC3E}">
        <p14:creationId xmlns:p14="http://schemas.microsoft.com/office/powerpoint/2010/main" val="352396492"/>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2C99-6101-D8FE-C1B0-D176CEC99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DB7FC-4F07-6F33-7404-C7A95DC818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5421E-2714-D510-75A8-79EA7B045E2B}"/>
              </a:ext>
            </a:extLst>
          </p:cNvPr>
          <p:cNvSpPr>
            <a:spLocks noGrp="1"/>
          </p:cNvSpPr>
          <p:nvPr>
            <p:ph type="dt" sz="half" idx="10"/>
          </p:nvPr>
        </p:nvSpPr>
        <p:spPr/>
        <p:txBody>
          <a:bodyPr/>
          <a:lstStyle/>
          <a:p>
            <a:fld id="{F14D4001-2E93-9645-AE0D-A781469F1F3E}" type="datetime1">
              <a:rPr lang="en-US" smtClean="0"/>
              <a:t>6/17/25</a:t>
            </a:fld>
            <a:endParaRPr lang="en-US"/>
          </a:p>
        </p:txBody>
      </p:sp>
      <p:sp>
        <p:nvSpPr>
          <p:cNvPr id="5" name="Footer Placeholder 4">
            <a:extLst>
              <a:ext uri="{FF2B5EF4-FFF2-40B4-BE49-F238E27FC236}">
                <a16:creationId xmlns:a16="http://schemas.microsoft.com/office/drawing/2014/main" id="{B61F3785-5BBE-D3C7-97B2-4D9F81B91EFC}"/>
              </a:ext>
            </a:extLst>
          </p:cNvPr>
          <p:cNvSpPr>
            <a:spLocks noGrp="1"/>
          </p:cNvSpPr>
          <p:nvPr>
            <p:ph type="ftr" sz="quarter" idx="11"/>
          </p:nvPr>
        </p:nvSpPr>
        <p:spPr/>
        <p:txBody>
          <a:bodyPr/>
          <a:lstStyle/>
          <a:p>
            <a:r>
              <a:rPr lang="en-US"/>
              <a:t>© 2024 MPS-Lab. All rights reserved.</a:t>
            </a:r>
          </a:p>
        </p:txBody>
      </p:sp>
      <p:sp>
        <p:nvSpPr>
          <p:cNvPr id="6" name="Slide Number Placeholder 5">
            <a:extLst>
              <a:ext uri="{FF2B5EF4-FFF2-40B4-BE49-F238E27FC236}">
                <a16:creationId xmlns:a16="http://schemas.microsoft.com/office/drawing/2014/main" id="{B3B8B2D7-377A-B87A-552D-0B248F362BA6}"/>
              </a:ext>
            </a:extLst>
          </p:cNvPr>
          <p:cNvSpPr>
            <a:spLocks noGrp="1"/>
          </p:cNvSpPr>
          <p:nvPr>
            <p:ph type="sldNum" sz="quarter" idx="12"/>
          </p:nvPr>
        </p:nvSpPr>
        <p:spPr/>
        <p:txBody>
          <a:bodyPr/>
          <a:lstStyle/>
          <a:p>
            <a:fld id="{DC1DC811-A317-D442-B2A1-5A735965D791}" type="slidenum">
              <a:rPr lang="en-US" smtClean="0"/>
              <a:t>‹#›</a:t>
            </a:fld>
            <a:endParaRPr lang="en-US"/>
          </a:p>
        </p:txBody>
      </p:sp>
    </p:spTree>
    <p:extLst>
      <p:ext uri="{BB962C8B-B14F-4D97-AF65-F5344CB8AC3E}">
        <p14:creationId xmlns:p14="http://schemas.microsoft.com/office/powerpoint/2010/main" val="1411319097"/>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093E-A5A7-5C51-9B89-6246A4BAFA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5C3192-662F-B7F7-86C8-EDF5C3156E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08F66B-8EE8-FF9A-2A77-61C93244BD02}"/>
              </a:ext>
            </a:extLst>
          </p:cNvPr>
          <p:cNvSpPr>
            <a:spLocks noGrp="1"/>
          </p:cNvSpPr>
          <p:nvPr>
            <p:ph type="dt" sz="half" idx="10"/>
          </p:nvPr>
        </p:nvSpPr>
        <p:spPr/>
        <p:txBody>
          <a:bodyPr/>
          <a:lstStyle/>
          <a:p>
            <a:fld id="{FEE61F18-BA5C-4540-97E9-9C66D6C7A555}" type="datetime1">
              <a:rPr lang="en-US" smtClean="0"/>
              <a:t>6/17/25</a:t>
            </a:fld>
            <a:endParaRPr lang="en-US"/>
          </a:p>
        </p:txBody>
      </p:sp>
      <p:sp>
        <p:nvSpPr>
          <p:cNvPr id="5" name="Footer Placeholder 4">
            <a:extLst>
              <a:ext uri="{FF2B5EF4-FFF2-40B4-BE49-F238E27FC236}">
                <a16:creationId xmlns:a16="http://schemas.microsoft.com/office/drawing/2014/main" id="{DB0EC0E4-888F-F886-7993-F05722F62B7B}"/>
              </a:ext>
            </a:extLst>
          </p:cNvPr>
          <p:cNvSpPr>
            <a:spLocks noGrp="1"/>
          </p:cNvSpPr>
          <p:nvPr>
            <p:ph type="ftr" sz="quarter" idx="11"/>
          </p:nvPr>
        </p:nvSpPr>
        <p:spPr/>
        <p:txBody>
          <a:bodyPr/>
          <a:lstStyle/>
          <a:p>
            <a:r>
              <a:rPr lang="en-US"/>
              <a:t>© 2024 MPS-Lab. All rights reserved.</a:t>
            </a:r>
          </a:p>
        </p:txBody>
      </p:sp>
      <p:sp>
        <p:nvSpPr>
          <p:cNvPr id="6" name="Slide Number Placeholder 5">
            <a:extLst>
              <a:ext uri="{FF2B5EF4-FFF2-40B4-BE49-F238E27FC236}">
                <a16:creationId xmlns:a16="http://schemas.microsoft.com/office/drawing/2014/main" id="{F12A2AEB-8E61-9EE1-8E77-BD57F2DB50E0}"/>
              </a:ext>
            </a:extLst>
          </p:cNvPr>
          <p:cNvSpPr>
            <a:spLocks noGrp="1"/>
          </p:cNvSpPr>
          <p:nvPr>
            <p:ph type="sldNum" sz="quarter" idx="12"/>
          </p:nvPr>
        </p:nvSpPr>
        <p:spPr/>
        <p:txBody>
          <a:bodyPr/>
          <a:lstStyle/>
          <a:p>
            <a:fld id="{DC1DC811-A317-D442-B2A1-5A735965D791}" type="slidenum">
              <a:rPr lang="en-US" smtClean="0"/>
              <a:t>‹#›</a:t>
            </a:fld>
            <a:endParaRPr lang="en-US"/>
          </a:p>
        </p:txBody>
      </p:sp>
    </p:spTree>
    <p:extLst>
      <p:ext uri="{BB962C8B-B14F-4D97-AF65-F5344CB8AC3E}">
        <p14:creationId xmlns:p14="http://schemas.microsoft.com/office/powerpoint/2010/main" val="1128581965"/>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011C-0B69-AACD-39A9-6FDF15843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A7E25-DA42-BBB6-9E6B-BDF7F11C63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B88B9C-6C4A-A89B-F8A2-40AA1719AC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0C47F7-2BC3-3AFA-4CEA-3DC7841ED121}"/>
              </a:ext>
            </a:extLst>
          </p:cNvPr>
          <p:cNvSpPr>
            <a:spLocks noGrp="1"/>
          </p:cNvSpPr>
          <p:nvPr>
            <p:ph type="dt" sz="half" idx="10"/>
          </p:nvPr>
        </p:nvSpPr>
        <p:spPr/>
        <p:txBody>
          <a:bodyPr/>
          <a:lstStyle/>
          <a:p>
            <a:fld id="{A109332F-3D91-A94D-BA93-FCF81C93C052}" type="datetime1">
              <a:rPr lang="en-US" smtClean="0"/>
              <a:t>6/17/25</a:t>
            </a:fld>
            <a:endParaRPr lang="en-US"/>
          </a:p>
        </p:txBody>
      </p:sp>
      <p:sp>
        <p:nvSpPr>
          <p:cNvPr id="6" name="Footer Placeholder 5">
            <a:extLst>
              <a:ext uri="{FF2B5EF4-FFF2-40B4-BE49-F238E27FC236}">
                <a16:creationId xmlns:a16="http://schemas.microsoft.com/office/drawing/2014/main" id="{530E6D50-75E9-CF23-289A-D335C7F74DD0}"/>
              </a:ext>
            </a:extLst>
          </p:cNvPr>
          <p:cNvSpPr>
            <a:spLocks noGrp="1"/>
          </p:cNvSpPr>
          <p:nvPr>
            <p:ph type="ftr" sz="quarter" idx="11"/>
          </p:nvPr>
        </p:nvSpPr>
        <p:spPr/>
        <p:txBody>
          <a:bodyPr/>
          <a:lstStyle/>
          <a:p>
            <a:r>
              <a:rPr lang="en-US"/>
              <a:t>© 2024 MPS-Lab. All rights reserved.</a:t>
            </a:r>
          </a:p>
        </p:txBody>
      </p:sp>
      <p:sp>
        <p:nvSpPr>
          <p:cNvPr id="7" name="Slide Number Placeholder 6">
            <a:extLst>
              <a:ext uri="{FF2B5EF4-FFF2-40B4-BE49-F238E27FC236}">
                <a16:creationId xmlns:a16="http://schemas.microsoft.com/office/drawing/2014/main" id="{E07C2F71-9F18-21C6-A6A2-684298F2B733}"/>
              </a:ext>
            </a:extLst>
          </p:cNvPr>
          <p:cNvSpPr>
            <a:spLocks noGrp="1"/>
          </p:cNvSpPr>
          <p:nvPr>
            <p:ph type="sldNum" sz="quarter" idx="12"/>
          </p:nvPr>
        </p:nvSpPr>
        <p:spPr/>
        <p:txBody>
          <a:bodyPr/>
          <a:lstStyle/>
          <a:p>
            <a:fld id="{DC1DC811-A317-D442-B2A1-5A735965D791}" type="slidenum">
              <a:rPr lang="en-US" smtClean="0"/>
              <a:t>‹#›</a:t>
            </a:fld>
            <a:endParaRPr lang="en-US"/>
          </a:p>
        </p:txBody>
      </p:sp>
    </p:spTree>
    <p:extLst>
      <p:ext uri="{BB962C8B-B14F-4D97-AF65-F5344CB8AC3E}">
        <p14:creationId xmlns:p14="http://schemas.microsoft.com/office/powerpoint/2010/main" val="244020035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CF2E-12E5-46F5-653A-633201641B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1A78B5-7269-BCE2-94EC-E67A13FA9B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73F6B-DB98-3573-D529-5A0FFE2EE1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275887-D981-4D54-F899-894C01601E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B8C3C-7703-360D-AFC9-DC578E6D4D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F06B6A-D750-B3F9-0FD5-9223510A3462}"/>
              </a:ext>
            </a:extLst>
          </p:cNvPr>
          <p:cNvSpPr>
            <a:spLocks noGrp="1"/>
          </p:cNvSpPr>
          <p:nvPr>
            <p:ph type="dt" sz="half" idx="10"/>
          </p:nvPr>
        </p:nvSpPr>
        <p:spPr/>
        <p:txBody>
          <a:bodyPr/>
          <a:lstStyle/>
          <a:p>
            <a:fld id="{3CC7F40D-6704-654F-AFC5-9C0115D1E06E}" type="datetime1">
              <a:rPr lang="en-US" smtClean="0"/>
              <a:t>6/17/25</a:t>
            </a:fld>
            <a:endParaRPr lang="en-US"/>
          </a:p>
        </p:txBody>
      </p:sp>
      <p:sp>
        <p:nvSpPr>
          <p:cNvPr id="8" name="Footer Placeholder 7">
            <a:extLst>
              <a:ext uri="{FF2B5EF4-FFF2-40B4-BE49-F238E27FC236}">
                <a16:creationId xmlns:a16="http://schemas.microsoft.com/office/drawing/2014/main" id="{0603CFA3-B633-EF83-3D81-6E8C00ABE595}"/>
              </a:ext>
            </a:extLst>
          </p:cNvPr>
          <p:cNvSpPr>
            <a:spLocks noGrp="1"/>
          </p:cNvSpPr>
          <p:nvPr>
            <p:ph type="ftr" sz="quarter" idx="11"/>
          </p:nvPr>
        </p:nvSpPr>
        <p:spPr/>
        <p:txBody>
          <a:bodyPr/>
          <a:lstStyle/>
          <a:p>
            <a:r>
              <a:rPr lang="en-US"/>
              <a:t>© 2024 MPS-Lab. All rights reserved.</a:t>
            </a:r>
          </a:p>
        </p:txBody>
      </p:sp>
      <p:sp>
        <p:nvSpPr>
          <p:cNvPr id="9" name="Slide Number Placeholder 8">
            <a:extLst>
              <a:ext uri="{FF2B5EF4-FFF2-40B4-BE49-F238E27FC236}">
                <a16:creationId xmlns:a16="http://schemas.microsoft.com/office/drawing/2014/main" id="{E81F0BD0-733F-18AD-1E89-44AADFADDD12}"/>
              </a:ext>
            </a:extLst>
          </p:cNvPr>
          <p:cNvSpPr>
            <a:spLocks noGrp="1"/>
          </p:cNvSpPr>
          <p:nvPr>
            <p:ph type="sldNum" sz="quarter" idx="12"/>
          </p:nvPr>
        </p:nvSpPr>
        <p:spPr/>
        <p:txBody>
          <a:bodyPr/>
          <a:lstStyle/>
          <a:p>
            <a:fld id="{DC1DC811-A317-D442-B2A1-5A735965D791}" type="slidenum">
              <a:rPr lang="en-US" smtClean="0"/>
              <a:t>‹#›</a:t>
            </a:fld>
            <a:endParaRPr lang="en-US"/>
          </a:p>
        </p:txBody>
      </p:sp>
    </p:spTree>
    <p:extLst>
      <p:ext uri="{BB962C8B-B14F-4D97-AF65-F5344CB8AC3E}">
        <p14:creationId xmlns:p14="http://schemas.microsoft.com/office/powerpoint/2010/main" val="131809811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EE07-0132-3469-6B3B-5372950565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9B75B7-8F0C-CFFE-9A9B-704F4FE8BAC5}"/>
              </a:ext>
            </a:extLst>
          </p:cNvPr>
          <p:cNvSpPr>
            <a:spLocks noGrp="1"/>
          </p:cNvSpPr>
          <p:nvPr>
            <p:ph type="dt" sz="half" idx="10"/>
          </p:nvPr>
        </p:nvSpPr>
        <p:spPr/>
        <p:txBody>
          <a:bodyPr/>
          <a:lstStyle/>
          <a:p>
            <a:fld id="{6C3B91A3-CFF5-6E4A-9E2E-B1B5F223AE52}" type="datetime1">
              <a:rPr lang="en-US" smtClean="0"/>
              <a:t>6/17/25</a:t>
            </a:fld>
            <a:endParaRPr lang="en-US"/>
          </a:p>
        </p:txBody>
      </p:sp>
      <p:sp>
        <p:nvSpPr>
          <p:cNvPr id="4" name="Footer Placeholder 3">
            <a:extLst>
              <a:ext uri="{FF2B5EF4-FFF2-40B4-BE49-F238E27FC236}">
                <a16:creationId xmlns:a16="http://schemas.microsoft.com/office/drawing/2014/main" id="{13428F47-44B1-72F4-F507-96C65F86EA28}"/>
              </a:ext>
            </a:extLst>
          </p:cNvPr>
          <p:cNvSpPr>
            <a:spLocks noGrp="1"/>
          </p:cNvSpPr>
          <p:nvPr>
            <p:ph type="ftr" sz="quarter" idx="11"/>
          </p:nvPr>
        </p:nvSpPr>
        <p:spPr/>
        <p:txBody>
          <a:bodyPr/>
          <a:lstStyle/>
          <a:p>
            <a:r>
              <a:rPr lang="en-US"/>
              <a:t>© 2024 MPS-Lab. All rights reserved.</a:t>
            </a:r>
          </a:p>
        </p:txBody>
      </p:sp>
      <p:sp>
        <p:nvSpPr>
          <p:cNvPr id="5" name="Slide Number Placeholder 4">
            <a:extLst>
              <a:ext uri="{FF2B5EF4-FFF2-40B4-BE49-F238E27FC236}">
                <a16:creationId xmlns:a16="http://schemas.microsoft.com/office/drawing/2014/main" id="{CE0D787A-AAF9-D71C-B583-6799E7E186F0}"/>
              </a:ext>
            </a:extLst>
          </p:cNvPr>
          <p:cNvSpPr>
            <a:spLocks noGrp="1"/>
          </p:cNvSpPr>
          <p:nvPr>
            <p:ph type="sldNum" sz="quarter" idx="12"/>
          </p:nvPr>
        </p:nvSpPr>
        <p:spPr/>
        <p:txBody>
          <a:bodyPr/>
          <a:lstStyle/>
          <a:p>
            <a:fld id="{DC1DC811-A317-D442-B2A1-5A735965D791}" type="slidenum">
              <a:rPr lang="en-US" smtClean="0"/>
              <a:t>‹#›</a:t>
            </a:fld>
            <a:endParaRPr lang="en-US"/>
          </a:p>
        </p:txBody>
      </p:sp>
    </p:spTree>
    <p:extLst>
      <p:ext uri="{BB962C8B-B14F-4D97-AF65-F5344CB8AC3E}">
        <p14:creationId xmlns:p14="http://schemas.microsoft.com/office/powerpoint/2010/main" val="2612200157"/>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2E143-AE76-61A5-FA02-B4F7C278FB01}"/>
              </a:ext>
            </a:extLst>
          </p:cNvPr>
          <p:cNvSpPr>
            <a:spLocks noGrp="1"/>
          </p:cNvSpPr>
          <p:nvPr>
            <p:ph type="dt" sz="half" idx="10"/>
          </p:nvPr>
        </p:nvSpPr>
        <p:spPr/>
        <p:txBody>
          <a:bodyPr/>
          <a:lstStyle/>
          <a:p>
            <a:fld id="{98D5C91B-9952-4A45-A2F7-3DB3E7D4197D}" type="datetime1">
              <a:rPr lang="en-US" smtClean="0"/>
              <a:t>6/17/25</a:t>
            </a:fld>
            <a:endParaRPr lang="en-US"/>
          </a:p>
        </p:txBody>
      </p:sp>
      <p:sp>
        <p:nvSpPr>
          <p:cNvPr id="3" name="Footer Placeholder 2">
            <a:extLst>
              <a:ext uri="{FF2B5EF4-FFF2-40B4-BE49-F238E27FC236}">
                <a16:creationId xmlns:a16="http://schemas.microsoft.com/office/drawing/2014/main" id="{9AC092CC-6B2A-5800-1ACF-AB87DDFA9C77}"/>
              </a:ext>
            </a:extLst>
          </p:cNvPr>
          <p:cNvSpPr>
            <a:spLocks noGrp="1"/>
          </p:cNvSpPr>
          <p:nvPr>
            <p:ph type="ftr" sz="quarter" idx="11"/>
          </p:nvPr>
        </p:nvSpPr>
        <p:spPr/>
        <p:txBody>
          <a:bodyPr/>
          <a:lstStyle/>
          <a:p>
            <a:r>
              <a:rPr lang="en-US"/>
              <a:t>© 2024 MPS-Lab. All rights reserved.</a:t>
            </a:r>
          </a:p>
        </p:txBody>
      </p:sp>
      <p:sp>
        <p:nvSpPr>
          <p:cNvPr id="4" name="Slide Number Placeholder 3">
            <a:extLst>
              <a:ext uri="{FF2B5EF4-FFF2-40B4-BE49-F238E27FC236}">
                <a16:creationId xmlns:a16="http://schemas.microsoft.com/office/drawing/2014/main" id="{6C54123D-42DC-F99B-51A0-96B3F56E6CDF}"/>
              </a:ext>
            </a:extLst>
          </p:cNvPr>
          <p:cNvSpPr>
            <a:spLocks noGrp="1"/>
          </p:cNvSpPr>
          <p:nvPr>
            <p:ph type="sldNum" sz="quarter" idx="12"/>
          </p:nvPr>
        </p:nvSpPr>
        <p:spPr/>
        <p:txBody>
          <a:bodyPr/>
          <a:lstStyle/>
          <a:p>
            <a:fld id="{DC1DC811-A317-D442-B2A1-5A735965D791}" type="slidenum">
              <a:rPr lang="en-US" smtClean="0"/>
              <a:t>‹#›</a:t>
            </a:fld>
            <a:endParaRPr lang="en-US"/>
          </a:p>
        </p:txBody>
      </p:sp>
    </p:spTree>
    <p:extLst>
      <p:ext uri="{BB962C8B-B14F-4D97-AF65-F5344CB8AC3E}">
        <p14:creationId xmlns:p14="http://schemas.microsoft.com/office/powerpoint/2010/main" val="1581825400"/>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820C-5BA2-62FA-182C-77551F011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C6A682-9EE6-6E5A-9F16-2B84E2E69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1234DB-CC78-DB43-DC55-A53D8C210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7D105F-9078-40C2-A72C-125B5128EC66}"/>
              </a:ext>
            </a:extLst>
          </p:cNvPr>
          <p:cNvSpPr>
            <a:spLocks noGrp="1"/>
          </p:cNvSpPr>
          <p:nvPr>
            <p:ph type="dt" sz="half" idx="10"/>
          </p:nvPr>
        </p:nvSpPr>
        <p:spPr/>
        <p:txBody>
          <a:bodyPr/>
          <a:lstStyle/>
          <a:p>
            <a:fld id="{CD89CE9A-AB7D-3240-A81F-A9184AF9F82A}" type="datetime1">
              <a:rPr lang="en-US" smtClean="0"/>
              <a:t>6/17/25</a:t>
            </a:fld>
            <a:endParaRPr lang="en-US"/>
          </a:p>
        </p:txBody>
      </p:sp>
      <p:sp>
        <p:nvSpPr>
          <p:cNvPr id="6" name="Footer Placeholder 5">
            <a:extLst>
              <a:ext uri="{FF2B5EF4-FFF2-40B4-BE49-F238E27FC236}">
                <a16:creationId xmlns:a16="http://schemas.microsoft.com/office/drawing/2014/main" id="{74A66A56-D6D4-BE40-E2C3-36734F9154C1}"/>
              </a:ext>
            </a:extLst>
          </p:cNvPr>
          <p:cNvSpPr>
            <a:spLocks noGrp="1"/>
          </p:cNvSpPr>
          <p:nvPr>
            <p:ph type="ftr" sz="quarter" idx="11"/>
          </p:nvPr>
        </p:nvSpPr>
        <p:spPr/>
        <p:txBody>
          <a:bodyPr/>
          <a:lstStyle/>
          <a:p>
            <a:r>
              <a:rPr lang="en-US"/>
              <a:t>© 2024 MPS-Lab. All rights reserved.</a:t>
            </a:r>
          </a:p>
        </p:txBody>
      </p:sp>
      <p:sp>
        <p:nvSpPr>
          <p:cNvPr id="7" name="Slide Number Placeholder 6">
            <a:extLst>
              <a:ext uri="{FF2B5EF4-FFF2-40B4-BE49-F238E27FC236}">
                <a16:creationId xmlns:a16="http://schemas.microsoft.com/office/drawing/2014/main" id="{05508A92-12B8-3A22-4D95-E700241BC885}"/>
              </a:ext>
            </a:extLst>
          </p:cNvPr>
          <p:cNvSpPr>
            <a:spLocks noGrp="1"/>
          </p:cNvSpPr>
          <p:nvPr>
            <p:ph type="sldNum" sz="quarter" idx="12"/>
          </p:nvPr>
        </p:nvSpPr>
        <p:spPr/>
        <p:txBody>
          <a:bodyPr/>
          <a:lstStyle/>
          <a:p>
            <a:fld id="{DC1DC811-A317-D442-B2A1-5A735965D791}" type="slidenum">
              <a:rPr lang="en-US" smtClean="0"/>
              <a:t>‹#›</a:t>
            </a:fld>
            <a:endParaRPr lang="en-US"/>
          </a:p>
        </p:txBody>
      </p:sp>
    </p:spTree>
    <p:extLst>
      <p:ext uri="{BB962C8B-B14F-4D97-AF65-F5344CB8AC3E}">
        <p14:creationId xmlns:p14="http://schemas.microsoft.com/office/powerpoint/2010/main" val="3357862624"/>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3317-61C3-1107-31DA-CB0847156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6AC146-C1D1-DD15-1854-71558783D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2F6597-042B-BCA9-7B46-2B405E744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5EC352-F188-1E09-177A-B7B2D0B334BE}"/>
              </a:ext>
            </a:extLst>
          </p:cNvPr>
          <p:cNvSpPr>
            <a:spLocks noGrp="1"/>
          </p:cNvSpPr>
          <p:nvPr>
            <p:ph type="dt" sz="half" idx="10"/>
          </p:nvPr>
        </p:nvSpPr>
        <p:spPr/>
        <p:txBody>
          <a:bodyPr/>
          <a:lstStyle/>
          <a:p>
            <a:fld id="{D8C305DA-7A5B-CC47-AFB8-A7474F0A3FD0}" type="datetime1">
              <a:rPr lang="en-US" smtClean="0"/>
              <a:t>6/17/25</a:t>
            </a:fld>
            <a:endParaRPr lang="en-US"/>
          </a:p>
        </p:txBody>
      </p:sp>
      <p:sp>
        <p:nvSpPr>
          <p:cNvPr id="6" name="Footer Placeholder 5">
            <a:extLst>
              <a:ext uri="{FF2B5EF4-FFF2-40B4-BE49-F238E27FC236}">
                <a16:creationId xmlns:a16="http://schemas.microsoft.com/office/drawing/2014/main" id="{4A1DCB37-BDE6-BB3C-01A4-16F53EA3AF5C}"/>
              </a:ext>
            </a:extLst>
          </p:cNvPr>
          <p:cNvSpPr>
            <a:spLocks noGrp="1"/>
          </p:cNvSpPr>
          <p:nvPr>
            <p:ph type="ftr" sz="quarter" idx="11"/>
          </p:nvPr>
        </p:nvSpPr>
        <p:spPr/>
        <p:txBody>
          <a:bodyPr/>
          <a:lstStyle/>
          <a:p>
            <a:r>
              <a:rPr lang="en-US"/>
              <a:t>© 2024 MPS-Lab. All rights reserved.</a:t>
            </a:r>
          </a:p>
        </p:txBody>
      </p:sp>
      <p:sp>
        <p:nvSpPr>
          <p:cNvPr id="7" name="Slide Number Placeholder 6">
            <a:extLst>
              <a:ext uri="{FF2B5EF4-FFF2-40B4-BE49-F238E27FC236}">
                <a16:creationId xmlns:a16="http://schemas.microsoft.com/office/drawing/2014/main" id="{DB0C70AC-D6CC-7EB2-E96E-3D993330C22F}"/>
              </a:ext>
            </a:extLst>
          </p:cNvPr>
          <p:cNvSpPr>
            <a:spLocks noGrp="1"/>
          </p:cNvSpPr>
          <p:nvPr>
            <p:ph type="sldNum" sz="quarter" idx="12"/>
          </p:nvPr>
        </p:nvSpPr>
        <p:spPr/>
        <p:txBody>
          <a:bodyPr/>
          <a:lstStyle/>
          <a:p>
            <a:fld id="{DC1DC811-A317-D442-B2A1-5A735965D791}" type="slidenum">
              <a:rPr lang="en-US" smtClean="0"/>
              <a:t>‹#›</a:t>
            </a:fld>
            <a:endParaRPr lang="en-US"/>
          </a:p>
        </p:txBody>
      </p:sp>
    </p:spTree>
    <p:extLst>
      <p:ext uri="{BB962C8B-B14F-4D97-AF65-F5344CB8AC3E}">
        <p14:creationId xmlns:p14="http://schemas.microsoft.com/office/powerpoint/2010/main" val="353211579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3FB44-70B6-4893-82E7-07C251E24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AF460-F340-8063-7033-D7608B6DFE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49069-49A1-591A-38D0-7FAA87836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9D4ED2-15F9-B441-B84E-7EF71A3E37F6}" type="datetime1">
              <a:rPr lang="en-US" smtClean="0"/>
              <a:t>6/17/25</a:t>
            </a:fld>
            <a:endParaRPr lang="en-US"/>
          </a:p>
        </p:txBody>
      </p:sp>
      <p:sp>
        <p:nvSpPr>
          <p:cNvPr id="5" name="Footer Placeholder 4">
            <a:extLst>
              <a:ext uri="{FF2B5EF4-FFF2-40B4-BE49-F238E27FC236}">
                <a16:creationId xmlns:a16="http://schemas.microsoft.com/office/drawing/2014/main" id="{B5FC4B91-76B6-186D-435F-517B6DC1AE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2024 MPS-Lab. All rights reserved.</a:t>
            </a:r>
          </a:p>
        </p:txBody>
      </p:sp>
      <p:sp>
        <p:nvSpPr>
          <p:cNvPr id="6" name="Slide Number Placeholder 5">
            <a:extLst>
              <a:ext uri="{FF2B5EF4-FFF2-40B4-BE49-F238E27FC236}">
                <a16:creationId xmlns:a16="http://schemas.microsoft.com/office/drawing/2014/main" id="{952B2452-2AA8-26F6-EBAA-9989326F23AA}"/>
              </a:ext>
            </a:extLst>
          </p:cNvPr>
          <p:cNvSpPr>
            <a:spLocks noGrp="1"/>
          </p:cNvSpPr>
          <p:nvPr>
            <p:ph type="sldNum" sz="quarter" idx="4"/>
          </p:nvPr>
        </p:nvSpPr>
        <p:spPr>
          <a:xfrm>
            <a:off x="11598964" y="6407356"/>
            <a:ext cx="593035" cy="263111"/>
          </a:xfrm>
          <a:prstGeom prst="rect">
            <a:avLst/>
          </a:prstGeom>
          <a:solidFill>
            <a:srgbClr val="001A52"/>
          </a:solidFill>
          <a:ln>
            <a:noFill/>
          </a:ln>
        </p:spPr>
        <p:txBody>
          <a:bodyPr vert="horz" lIns="91440" tIns="45720" rIns="91440" bIns="45720" rtlCol="0" anchor="ctr"/>
          <a:lstStyle>
            <a:lvl1pPr algn="r">
              <a:defRPr sz="1200">
                <a:solidFill>
                  <a:schemeClr val="bg1"/>
                </a:solidFill>
              </a:defRPr>
            </a:lvl1pPr>
          </a:lstStyle>
          <a:p>
            <a:fld id="{DC1DC811-A317-D442-B2A1-5A735965D791}" type="slidenum">
              <a:rPr lang="en-US" smtClean="0"/>
              <a:pPr/>
              <a:t>‹#›</a:t>
            </a:fld>
            <a:endParaRPr lang="en-US"/>
          </a:p>
        </p:txBody>
      </p:sp>
      <p:pic>
        <p:nvPicPr>
          <p:cNvPr id="7" name="Picture 6" descr="A blue and green text on a black background&#10;&#10;Description automatically generated">
            <a:extLst>
              <a:ext uri="{FF2B5EF4-FFF2-40B4-BE49-F238E27FC236}">
                <a16:creationId xmlns:a16="http://schemas.microsoft.com/office/drawing/2014/main" id="{4B25BEB2-166E-E056-B6A8-16685154C07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8725" y="77581"/>
            <a:ext cx="1363579" cy="514005"/>
          </a:xfrm>
          <a:prstGeom prst="rect">
            <a:avLst/>
          </a:prstGeom>
        </p:spPr>
      </p:pic>
      <p:pic>
        <p:nvPicPr>
          <p:cNvPr id="1026" name="Picture 2" descr="What was the price of my life? - Humphrey Fellows at Cronkite School of  Journalism and Mass Communication - ASU">
            <a:extLst>
              <a:ext uri="{FF2B5EF4-FFF2-40B4-BE49-F238E27FC236}">
                <a16:creationId xmlns:a16="http://schemas.microsoft.com/office/drawing/2014/main" id="{A0A976E3-6DAD-5361-39F9-D63CB9137B6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696" y="108122"/>
            <a:ext cx="913786" cy="51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44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7" r:id="rId10"/>
    <p:sldLayoutId id="2147483668"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F834E-49E8-D8E7-0039-F756F0FED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F1A85C-B8F0-C7DA-3177-4EC7CA6126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DBCBC-6957-53D1-FCD7-765E7E159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4EC048-3462-E54D-9CDB-7EAC5AFE3D6E}" type="datetime1">
              <a:rPr lang="en-US" smtClean="0"/>
              <a:t>6/17/25</a:t>
            </a:fld>
            <a:endParaRPr lang="en-US"/>
          </a:p>
        </p:txBody>
      </p:sp>
      <p:sp>
        <p:nvSpPr>
          <p:cNvPr id="5" name="Footer Placeholder 4">
            <a:extLst>
              <a:ext uri="{FF2B5EF4-FFF2-40B4-BE49-F238E27FC236}">
                <a16:creationId xmlns:a16="http://schemas.microsoft.com/office/drawing/2014/main" id="{B5692C4D-26D7-B7F0-0CA0-E91B32177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2024 MPS-Lab. All rights reserved.</a:t>
            </a:r>
          </a:p>
        </p:txBody>
      </p:sp>
      <p:sp>
        <p:nvSpPr>
          <p:cNvPr id="8" name="Slide Number Placeholder 5">
            <a:extLst>
              <a:ext uri="{FF2B5EF4-FFF2-40B4-BE49-F238E27FC236}">
                <a16:creationId xmlns:a16="http://schemas.microsoft.com/office/drawing/2014/main" id="{021550B7-8CA4-BF17-82B8-E322494D4B37}"/>
              </a:ext>
            </a:extLst>
          </p:cNvPr>
          <p:cNvSpPr txBox="1">
            <a:spLocks/>
          </p:cNvSpPr>
          <p:nvPr userDrawn="1"/>
        </p:nvSpPr>
        <p:spPr>
          <a:xfrm>
            <a:off x="11598964" y="6407356"/>
            <a:ext cx="593035" cy="263111"/>
          </a:xfrm>
          <a:prstGeom prst="rect">
            <a:avLst/>
          </a:prstGeom>
          <a:solidFill>
            <a:srgbClr val="001A52"/>
          </a:solidFill>
          <a:ln>
            <a:noFill/>
          </a:ln>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DC811-A317-D442-B2A1-5A735965D791}" type="slidenum">
              <a:rPr lang="en-US" smtClean="0"/>
              <a:pPr/>
              <a:t>‹#›</a:t>
            </a:fld>
            <a:endParaRPr lang="en-US"/>
          </a:p>
        </p:txBody>
      </p:sp>
    </p:spTree>
    <p:extLst>
      <p:ext uri="{BB962C8B-B14F-4D97-AF65-F5344CB8AC3E}">
        <p14:creationId xmlns:p14="http://schemas.microsoft.com/office/powerpoint/2010/main" val="3471521436"/>
      </p:ext>
    </p:extLst>
  </p:cSld>
  <p:clrMap bg1="lt1" tx1="dk1" bg2="lt2" tx2="dk2" accent1="accent1" accent2="accent2" accent3="accent3" accent4="accent4" accent5="accent5" accent6="accent6" hlink="hlink" folHlink="folHlink"/>
  <p:sldLayoutIdLst>
    <p:sldLayoutId id="2147483663" r:id="rId1"/>
    <p:sldLayoutId id="2147483666"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F834E-49E8-D8E7-0039-F756F0FED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F1A85C-B8F0-C7DA-3177-4EC7CA6126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36737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4.xml"/><Relationship Id="rId7" Type="http://schemas.openxmlformats.org/officeDocument/2006/relationships/image" Target="../media/image4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2BBE-BEE4-8FE6-4A23-2D92BDE96208}"/>
              </a:ext>
            </a:extLst>
          </p:cNvPr>
          <p:cNvSpPr>
            <a:spLocks noGrp="1"/>
          </p:cNvSpPr>
          <p:nvPr>
            <p:ph type="ctrTitle"/>
          </p:nvPr>
        </p:nvSpPr>
        <p:spPr>
          <a:xfrm>
            <a:off x="254000" y="477516"/>
            <a:ext cx="11612880" cy="1615122"/>
          </a:xfrm>
        </p:spPr>
        <p:txBody>
          <a:bodyPr>
            <a:noAutofit/>
          </a:bodyPr>
          <a:lstStyle/>
          <a:p>
            <a:r>
              <a:rPr lang="en-US" sz="4800" dirty="0"/>
              <a:t>DSP-MLIR: A Domain-Specific Language </a:t>
            </a:r>
            <a:br>
              <a:rPr lang="en-US" sz="4800" dirty="0"/>
            </a:br>
            <a:r>
              <a:rPr lang="en-US" sz="4800" dirty="0"/>
              <a:t>and MLIR Dialect for Digital Signal Processing</a:t>
            </a:r>
          </a:p>
        </p:txBody>
      </p:sp>
      <p:sp>
        <p:nvSpPr>
          <p:cNvPr id="3" name="Subtitle 2">
            <a:extLst>
              <a:ext uri="{FF2B5EF4-FFF2-40B4-BE49-F238E27FC236}">
                <a16:creationId xmlns:a16="http://schemas.microsoft.com/office/drawing/2014/main" id="{57DE541B-6A36-5964-C55F-90EA923E336D}"/>
              </a:ext>
            </a:extLst>
          </p:cNvPr>
          <p:cNvSpPr>
            <a:spLocks noGrp="1"/>
          </p:cNvSpPr>
          <p:nvPr>
            <p:ph type="subTitle" idx="1"/>
          </p:nvPr>
        </p:nvSpPr>
        <p:spPr>
          <a:xfrm>
            <a:off x="1087120" y="5108625"/>
            <a:ext cx="9987280" cy="1616546"/>
          </a:xfrm>
        </p:spPr>
        <p:txBody>
          <a:bodyPr vert="horz" lIns="91440" tIns="45720" rIns="91440" bIns="45720" rtlCol="0" anchor="t">
            <a:normAutofit/>
          </a:bodyPr>
          <a:lstStyle/>
          <a:p>
            <a:pPr>
              <a:lnSpc>
                <a:spcPct val="120000"/>
              </a:lnSpc>
            </a:pPr>
            <a:r>
              <a:rPr lang="en-US" dirty="0">
                <a:ea typeface="+mn-lt"/>
                <a:cs typeface="+mn-lt"/>
              </a:rPr>
              <a:t>Abhinav Kumar</a:t>
            </a:r>
            <a:r>
              <a:rPr lang="en-US" baseline="30000" dirty="0">
                <a:ea typeface="+mn-lt"/>
                <a:cs typeface="+mn-lt"/>
              </a:rPr>
              <a:t>1</a:t>
            </a:r>
            <a:r>
              <a:rPr lang="en-US" dirty="0">
                <a:ea typeface="+mn-lt"/>
                <a:cs typeface="+mn-lt"/>
              </a:rPr>
              <a:t>, Atharva Khedkar</a:t>
            </a:r>
            <a:r>
              <a:rPr lang="en-US" baseline="30000" dirty="0">
                <a:ea typeface="+mn-lt"/>
                <a:cs typeface="+mn-lt"/>
              </a:rPr>
              <a:t>1</a:t>
            </a:r>
            <a:r>
              <a:rPr lang="en-US" dirty="0">
                <a:ea typeface="+mn-lt"/>
                <a:cs typeface="+mn-lt"/>
              </a:rPr>
              <a:t>, </a:t>
            </a:r>
            <a:r>
              <a:rPr lang="en-US" dirty="0" err="1">
                <a:ea typeface="+mn-lt"/>
                <a:cs typeface="+mn-lt"/>
              </a:rPr>
              <a:t>Hwisoo</a:t>
            </a:r>
            <a:r>
              <a:rPr lang="en-US" dirty="0">
                <a:ea typeface="+mn-lt"/>
                <a:cs typeface="+mn-lt"/>
              </a:rPr>
              <a:t> So</a:t>
            </a:r>
            <a:r>
              <a:rPr lang="en-US" baseline="30000" dirty="0">
                <a:ea typeface="+mn-lt"/>
                <a:cs typeface="+mn-lt"/>
              </a:rPr>
              <a:t>12</a:t>
            </a:r>
            <a:r>
              <a:rPr lang="en-US" dirty="0">
                <a:ea typeface="+mn-lt"/>
                <a:cs typeface="+mn-lt"/>
              </a:rPr>
              <a:t>, Megan Kuo</a:t>
            </a:r>
            <a:r>
              <a:rPr lang="en-US" baseline="30000" dirty="0">
                <a:ea typeface="+mn-lt"/>
                <a:cs typeface="+mn-lt"/>
              </a:rPr>
              <a:t>1</a:t>
            </a:r>
            <a:r>
              <a:rPr lang="en-US" dirty="0">
                <a:ea typeface="+mn-lt"/>
                <a:cs typeface="+mn-lt"/>
              </a:rPr>
              <a:t>, Ameya Gurjar</a:t>
            </a:r>
            <a:r>
              <a:rPr lang="en-US" baseline="30000" dirty="0">
                <a:ea typeface="+mn-lt"/>
                <a:cs typeface="+mn-lt"/>
              </a:rPr>
              <a:t>1</a:t>
            </a:r>
            <a:r>
              <a:rPr lang="en-US" dirty="0">
                <a:ea typeface="+mn-lt"/>
                <a:cs typeface="+mn-lt"/>
              </a:rPr>
              <a:t>, Partha Biswas</a:t>
            </a:r>
            <a:r>
              <a:rPr lang="en-US" baseline="30000" dirty="0">
                <a:ea typeface="+mn-lt"/>
                <a:cs typeface="+mn-lt"/>
              </a:rPr>
              <a:t>3</a:t>
            </a:r>
            <a:r>
              <a:rPr lang="en-US" dirty="0">
                <a:ea typeface="+mn-lt"/>
                <a:cs typeface="+mn-lt"/>
              </a:rPr>
              <a:t>, and </a:t>
            </a:r>
            <a:r>
              <a:rPr lang="en-US" b="1" dirty="0">
                <a:ea typeface="+mn-lt"/>
                <a:cs typeface="+mn-lt"/>
              </a:rPr>
              <a:t>Aviral Shrivastava</a:t>
            </a:r>
            <a:r>
              <a:rPr lang="en-US" b="1" baseline="30000" dirty="0">
                <a:ea typeface="+mn-lt"/>
                <a:cs typeface="+mn-lt"/>
              </a:rPr>
              <a:t>1</a:t>
            </a:r>
          </a:p>
          <a:p>
            <a:pPr>
              <a:lnSpc>
                <a:spcPct val="120000"/>
              </a:lnSpc>
            </a:pPr>
            <a:r>
              <a:rPr lang="en-US" baseline="30000" dirty="0">
                <a:ea typeface="+mn-lt"/>
                <a:cs typeface="+mn-lt"/>
              </a:rPr>
              <a:t>1</a:t>
            </a:r>
            <a:r>
              <a:rPr lang="en-US" dirty="0">
                <a:ea typeface="+mn-lt"/>
                <a:cs typeface="+mn-lt"/>
              </a:rPr>
              <a:t>Arizona State University, </a:t>
            </a:r>
            <a:r>
              <a:rPr lang="en-US" baseline="30000" dirty="0">
                <a:ea typeface="+mn-lt"/>
                <a:cs typeface="+mn-lt"/>
              </a:rPr>
              <a:t>2</a:t>
            </a:r>
            <a:r>
              <a:rPr lang="en-US" dirty="0">
                <a:ea typeface="+mn-lt"/>
                <a:cs typeface="+mn-lt"/>
              </a:rPr>
              <a:t>Yonsei University, </a:t>
            </a:r>
            <a:r>
              <a:rPr lang="en-US" baseline="30000" dirty="0">
                <a:ea typeface="+mn-lt"/>
                <a:cs typeface="+mn-lt"/>
              </a:rPr>
              <a:t>3</a:t>
            </a:r>
            <a:r>
              <a:rPr lang="en-US" dirty="0">
                <a:ea typeface="+mn-lt"/>
                <a:cs typeface="+mn-lt"/>
              </a:rPr>
              <a:t>MathWorks</a:t>
            </a:r>
            <a:endParaRPr lang="en-US" dirty="0"/>
          </a:p>
        </p:txBody>
      </p:sp>
      <p:pic>
        <p:nvPicPr>
          <p:cNvPr id="1026" name="Picture 2" descr="MathWorks - Maker of MATLAB and ...">
            <a:extLst>
              <a:ext uri="{FF2B5EF4-FFF2-40B4-BE49-F238E27FC236}">
                <a16:creationId xmlns:a16="http://schemas.microsoft.com/office/drawing/2014/main" id="{04DAD0FD-6035-9EE0-E55E-582F64F88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919" y="3018088"/>
            <a:ext cx="4052162" cy="821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NSEI University, Seoul, Korea | About ...">
            <a:extLst>
              <a:ext uri="{FF2B5EF4-FFF2-40B4-BE49-F238E27FC236}">
                <a16:creationId xmlns:a16="http://schemas.microsoft.com/office/drawing/2014/main" id="{2292E46A-2620-EC73-7B1D-C9888A98D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604" y="2176859"/>
            <a:ext cx="3492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73AD5A-FD50-4F9D-9A54-8320B6D4FE81}"/>
              </a:ext>
            </a:extLst>
          </p:cNvPr>
          <p:cNvSpPr txBox="1"/>
          <p:nvPr/>
        </p:nvSpPr>
        <p:spPr>
          <a:xfrm>
            <a:off x="8518358" y="4620126"/>
            <a:ext cx="3419642" cy="461665"/>
          </a:xfrm>
          <a:prstGeom prst="rect">
            <a:avLst/>
          </a:prstGeom>
          <a:noFill/>
        </p:spPr>
        <p:txBody>
          <a:bodyPr wrap="square" rtlCol="0">
            <a:spAutoFit/>
          </a:bodyPr>
          <a:lstStyle/>
          <a:p>
            <a:pPr algn="ctr"/>
            <a:r>
              <a:rPr lang="en-US" sz="2400" b="1" dirty="0"/>
              <a:t>Yonsei University</a:t>
            </a:r>
          </a:p>
        </p:txBody>
      </p:sp>
      <p:pic>
        <p:nvPicPr>
          <p:cNvPr id="1030" name="Picture 6" descr="Arizona State University Stock Photos ...">
            <a:extLst>
              <a:ext uri="{FF2B5EF4-FFF2-40B4-BE49-F238E27FC236}">
                <a16:creationId xmlns:a16="http://schemas.microsoft.com/office/drawing/2014/main" id="{398280B7-94E6-4AAC-E9BC-717667E3FA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2188894"/>
            <a:ext cx="3492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7E59F8-5761-3BB3-EE67-7C770EEBB65E}"/>
              </a:ext>
            </a:extLst>
          </p:cNvPr>
          <p:cNvSpPr txBox="1"/>
          <p:nvPr/>
        </p:nvSpPr>
        <p:spPr>
          <a:xfrm>
            <a:off x="290429" y="4556404"/>
            <a:ext cx="3492500" cy="461665"/>
          </a:xfrm>
          <a:prstGeom prst="rect">
            <a:avLst/>
          </a:prstGeom>
          <a:noFill/>
        </p:spPr>
        <p:txBody>
          <a:bodyPr wrap="square" rtlCol="0">
            <a:spAutoFit/>
          </a:bodyPr>
          <a:lstStyle/>
          <a:p>
            <a:pPr algn="ctr"/>
            <a:r>
              <a:rPr lang="en-US" sz="2400" b="1" dirty="0"/>
              <a:t>Arizona State University</a:t>
            </a:r>
          </a:p>
        </p:txBody>
      </p:sp>
    </p:spTree>
    <p:extLst>
      <p:ext uri="{BB962C8B-B14F-4D97-AF65-F5344CB8AC3E}">
        <p14:creationId xmlns:p14="http://schemas.microsoft.com/office/powerpoint/2010/main" val="2273372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BB8E40-694F-D54F-FCAC-FDBFE5F1D76A}"/>
              </a:ext>
            </a:extLst>
          </p:cNvPr>
          <p:cNvSpPr>
            <a:spLocks noGrp="1"/>
          </p:cNvSpPr>
          <p:nvPr>
            <p:ph type="title"/>
          </p:nvPr>
        </p:nvSpPr>
        <p:spPr/>
        <p:txBody>
          <a:bodyPr/>
          <a:lstStyle/>
          <a:p>
            <a:r>
              <a:rPr lang="en-US"/>
              <a:t>Example: DSP Theorem Optimization – Parseval’s Theorem</a:t>
            </a:r>
          </a:p>
        </p:txBody>
      </p:sp>
      <p:sp>
        <p:nvSpPr>
          <p:cNvPr id="7" name="Date Placeholder 6">
            <a:extLst>
              <a:ext uri="{FF2B5EF4-FFF2-40B4-BE49-F238E27FC236}">
                <a16:creationId xmlns:a16="http://schemas.microsoft.com/office/drawing/2014/main" id="{18A68A4D-0057-F9DE-8336-D950B6C5D8F6}"/>
              </a:ext>
            </a:extLst>
          </p:cNvPr>
          <p:cNvSpPr>
            <a:spLocks noGrp="1"/>
          </p:cNvSpPr>
          <p:nvPr>
            <p:ph type="dt" sz="half" idx="10"/>
          </p:nvPr>
        </p:nvSpPr>
        <p:spPr/>
        <p:txBody>
          <a:bodyPr/>
          <a:lstStyle/>
          <a:p>
            <a:fld id="{3CC7F40D-6704-654F-AFC5-9C0115D1E06E}" type="datetime1">
              <a:rPr lang="en-US" smtClean="0"/>
              <a:t>6/17/25</a:t>
            </a:fld>
            <a:endParaRPr lang="en-US"/>
          </a:p>
        </p:txBody>
      </p:sp>
      <p:sp>
        <p:nvSpPr>
          <p:cNvPr id="9" name="Slide Number Placeholder 8">
            <a:extLst>
              <a:ext uri="{FF2B5EF4-FFF2-40B4-BE49-F238E27FC236}">
                <a16:creationId xmlns:a16="http://schemas.microsoft.com/office/drawing/2014/main" id="{762680C4-9E31-F2F6-BDAD-BD94B32E0E72}"/>
              </a:ext>
            </a:extLst>
          </p:cNvPr>
          <p:cNvSpPr>
            <a:spLocks noGrp="1"/>
          </p:cNvSpPr>
          <p:nvPr>
            <p:ph type="sldNum" sz="quarter" idx="12"/>
          </p:nvPr>
        </p:nvSpPr>
        <p:spPr/>
        <p:txBody>
          <a:bodyPr/>
          <a:lstStyle/>
          <a:p>
            <a:fld id="{DC1DC811-A317-D442-B2A1-5A735965D791}" type="slidenum">
              <a:rPr lang="en-US" smtClean="0"/>
              <a:t>10</a:t>
            </a:fld>
            <a:endParaRPr lang="en-US"/>
          </a:p>
        </p:txBody>
      </p:sp>
      <p:sp>
        <p:nvSpPr>
          <p:cNvPr id="38" name="사각형: 둥근 모서리 1">
            <a:extLst>
              <a:ext uri="{FF2B5EF4-FFF2-40B4-BE49-F238E27FC236}">
                <a16:creationId xmlns:a16="http://schemas.microsoft.com/office/drawing/2014/main" id="{352A8CDD-1004-AE7A-BB91-0E97ACD8F3E1}"/>
              </a:ext>
            </a:extLst>
          </p:cNvPr>
          <p:cNvSpPr/>
          <p:nvPr/>
        </p:nvSpPr>
        <p:spPr>
          <a:xfrm>
            <a:off x="6315075" y="1880077"/>
            <a:ext cx="5694560" cy="3226683"/>
          </a:xfrm>
          <a:prstGeom prst="roundRect">
            <a:avLst>
              <a:gd name="adj" fmla="val 5678"/>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사각형: 둥근 모서리 9">
            <a:extLst>
              <a:ext uri="{FF2B5EF4-FFF2-40B4-BE49-F238E27FC236}">
                <a16:creationId xmlns:a16="http://schemas.microsoft.com/office/drawing/2014/main" id="{77319D4A-21BC-82F0-5E44-D1F59018507E}"/>
              </a:ext>
            </a:extLst>
          </p:cNvPr>
          <p:cNvSpPr/>
          <p:nvPr/>
        </p:nvSpPr>
        <p:spPr>
          <a:xfrm>
            <a:off x="182365" y="1901371"/>
            <a:ext cx="5858333" cy="3226683"/>
          </a:xfrm>
          <a:prstGeom prst="roundRect">
            <a:avLst>
              <a:gd name="adj" fmla="val 5678"/>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39">
            <a:extLst>
              <a:ext uri="{FF2B5EF4-FFF2-40B4-BE49-F238E27FC236}">
                <a16:creationId xmlns:a16="http://schemas.microsoft.com/office/drawing/2014/main" id="{FCFBF465-1444-B31D-49BC-1FD96F5E8FFC}"/>
              </a:ext>
            </a:extLst>
          </p:cNvPr>
          <p:cNvSpPr txBox="1"/>
          <p:nvPr/>
        </p:nvSpPr>
        <p:spPr>
          <a:xfrm>
            <a:off x="1899644" y="1905203"/>
            <a:ext cx="2314010" cy="369332"/>
          </a:xfrm>
          <a:prstGeom prst="rect">
            <a:avLst/>
          </a:prstGeom>
          <a:noFill/>
        </p:spPr>
        <p:txBody>
          <a:bodyPr wrap="square" rtlCol="0">
            <a:spAutoFit/>
          </a:bodyPr>
          <a:lstStyle/>
          <a:p>
            <a:r>
              <a:rPr lang="en-US" altLang="ko-KR" b="1"/>
              <a:t>Before optimization</a:t>
            </a:r>
            <a:endParaRPr lang="ko-KR" altLang="en-US" b="1"/>
          </a:p>
        </p:txBody>
      </p:sp>
      <p:sp>
        <p:nvSpPr>
          <p:cNvPr id="41" name="TextBox 40">
            <a:extLst>
              <a:ext uri="{FF2B5EF4-FFF2-40B4-BE49-F238E27FC236}">
                <a16:creationId xmlns:a16="http://schemas.microsoft.com/office/drawing/2014/main" id="{FEB49B00-7FA3-18ED-9533-7572CCC7A190}"/>
              </a:ext>
            </a:extLst>
          </p:cNvPr>
          <p:cNvSpPr txBox="1"/>
          <p:nvPr/>
        </p:nvSpPr>
        <p:spPr>
          <a:xfrm>
            <a:off x="8119555" y="1905203"/>
            <a:ext cx="2074371" cy="369332"/>
          </a:xfrm>
          <a:prstGeom prst="rect">
            <a:avLst/>
          </a:prstGeom>
          <a:noFill/>
        </p:spPr>
        <p:txBody>
          <a:bodyPr wrap="square" rtlCol="0">
            <a:spAutoFit/>
          </a:bodyPr>
          <a:lstStyle/>
          <a:p>
            <a:r>
              <a:rPr lang="en-US" altLang="ko-KR" b="1"/>
              <a:t>After optimization</a:t>
            </a:r>
            <a:endParaRPr lang="ko-KR" altLang="en-US" b="1"/>
          </a:p>
        </p:txBody>
      </p:sp>
      <p:sp>
        <p:nvSpPr>
          <p:cNvPr id="44" name="TextBox 43">
            <a:extLst>
              <a:ext uri="{FF2B5EF4-FFF2-40B4-BE49-F238E27FC236}">
                <a16:creationId xmlns:a16="http://schemas.microsoft.com/office/drawing/2014/main" id="{937EB723-1ED4-EC21-D4EE-F0C461047008}"/>
              </a:ext>
            </a:extLst>
          </p:cNvPr>
          <p:cNvSpPr txBox="1"/>
          <p:nvPr/>
        </p:nvSpPr>
        <p:spPr>
          <a:xfrm>
            <a:off x="2442399" y="3987170"/>
            <a:ext cx="2787386" cy="646331"/>
          </a:xfrm>
          <a:prstGeom prst="rect">
            <a:avLst/>
          </a:prstGeom>
          <a:noFill/>
        </p:spPr>
        <p:txBody>
          <a:bodyPr wrap="square" rtlCol="0">
            <a:spAutoFit/>
          </a:bodyPr>
          <a:lstStyle/>
          <a:p>
            <a:pPr algn="ctr"/>
            <a:r>
              <a:rPr lang="en-US" altLang="ko-KR"/>
              <a:t>Frequency-domain</a:t>
            </a:r>
            <a:br>
              <a:rPr lang="en-US" altLang="ko-KR"/>
            </a:br>
            <a:r>
              <a:rPr lang="en-US" altLang="ko-KR"/>
              <a:t>(requires FFT calculation)</a:t>
            </a:r>
            <a:endParaRPr lang="ko-KR" altLang="en-US"/>
          </a:p>
        </p:txBody>
      </p:sp>
      <p:pic>
        <p:nvPicPr>
          <p:cNvPr id="45" name="그림 18">
            <a:extLst>
              <a:ext uri="{FF2B5EF4-FFF2-40B4-BE49-F238E27FC236}">
                <a16:creationId xmlns:a16="http://schemas.microsoft.com/office/drawing/2014/main" id="{AB832A82-8C09-2413-65BE-6A61F47719C2}"/>
              </a:ext>
            </a:extLst>
          </p:cNvPr>
          <p:cNvPicPr>
            <a:picLocks noChangeAspect="1"/>
          </p:cNvPicPr>
          <p:nvPr/>
        </p:nvPicPr>
        <p:blipFill>
          <a:blip r:embed="rId3"/>
          <a:stretch>
            <a:fillRect/>
          </a:stretch>
        </p:blipFill>
        <p:spPr>
          <a:xfrm>
            <a:off x="2767503" y="2927544"/>
            <a:ext cx="2061445" cy="1061819"/>
          </a:xfrm>
          <a:prstGeom prst="rect">
            <a:avLst/>
          </a:prstGeom>
        </p:spPr>
      </p:pic>
      <p:sp>
        <p:nvSpPr>
          <p:cNvPr id="47" name="TextBox 46">
            <a:extLst>
              <a:ext uri="{FF2B5EF4-FFF2-40B4-BE49-F238E27FC236}">
                <a16:creationId xmlns:a16="http://schemas.microsoft.com/office/drawing/2014/main" id="{24ED5A44-EB08-2DE0-0DB6-69B2B80A27BB}"/>
              </a:ext>
            </a:extLst>
          </p:cNvPr>
          <p:cNvSpPr txBox="1"/>
          <p:nvPr/>
        </p:nvSpPr>
        <p:spPr>
          <a:xfrm>
            <a:off x="8634485" y="3740641"/>
            <a:ext cx="1510224" cy="646331"/>
          </a:xfrm>
          <a:prstGeom prst="rect">
            <a:avLst/>
          </a:prstGeom>
          <a:noFill/>
        </p:spPr>
        <p:txBody>
          <a:bodyPr wrap="square" rtlCol="0">
            <a:spAutoFit/>
          </a:bodyPr>
          <a:lstStyle/>
          <a:p>
            <a:pPr algn="ctr"/>
            <a:r>
              <a:rPr lang="en-US" altLang="ko-KR"/>
              <a:t>Time-domain</a:t>
            </a:r>
          </a:p>
          <a:p>
            <a:pPr algn="ctr"/>
            <a:r>
              <a:rPr lang="en-US" altLang="ko-KR"/>
              <a:t>(FFT-free)</a:t>
            </a:r>
            <a:endParaRPr lang="ko-KR" altLang="en-US"/>
          </a:p>
        </p:txBody>
      </p:sp>
      <p:pic>
        <p:nvPicPr>
          <p:cNvPr id="49" name="그림 22">
            <a:extLst>
              <a:ext uri="{FF2B5EF4-FFF2-40B4-BE49-F238E27FC236}">
                <a16:creationId xmlns:a16="http://schemas.microsoft.com/office/drawing/2014/main" id="{2DBFA00B-53E8-BF06-08D2-116A1FC4704B}"/>
              </a:ext>
            </a:extLst>
          </p:cNvPr>
          <p:cNvPicPr>
            <a:picLocks noChangeAspect="1"/>
          </p:cNvPicPr>
          <p:nvPr/>
        </p:nvPicPr>
        <p:blipFill>
          <a:blip r:embed="rId4"/>
          <a:stretch>
            <a:fillRect/>
          </a:stretch>
        </p:blipFill>
        <p:spPr>
          <a:xfrm>
            <a:off x="8686203" y="2739351"/>
            <a:ext cx="1603052" cy="975308"/>
          </a:xfrm>
          <a:prstGeom prst="rect">
            <a:avLst/>
          </a:prstGeom>
        </p:spPr>
      </p:pic>
      <p:sp>
        <p:nvSpPr>
          <p:cNvPr id="51" name="TextBox 50">
            <a:extLst>
              <a:ext uri="{FF2B5EF4-FFF2-40B4-BE49-F238E27FC236}">
                <a16:creationId xmlns:a16="http://schemas.microsoft.com/office/drawing/2014/main" id="{B1DEBA61-A9DB-2251-49C1-EA45BFD389CB}"/>
              </a:ext>
            </a:extLst>
          </p:cNvPr>
          <p:cNvSpPr txBox="1"/>
          <p:nvPr/>
        </p:nvSpPr>
        <p:spPr>
          <a:xfrm>
            <a:off x="562418" y="3287357"/>
            <a:ext cx="880185" cy="369332"/>
          </a:xfrm>
          <a:prstGeom prst="rect">
            <a:avLst/>
          </a:prstGeom>
          <a:noFill/>
        </p:spPr>
        <p:txBody>
          <a:bodyPr wrap="square" rtlCol="0">
            <a:spAutoFit/>
          </a:bodyPr>
          <a:lstStyle/>
          <a:p>
            <a:r>
              <a:rPr lang="en-US" altLang="ko-KR"/>
              <a:t>Energy</a:t>
            </a:r>
            <a:endParaRPr lang="ko-KR" altLang="en-US"/>
          </a:p>
        </p:txBody>
      </p:sp>
      <p:sp>
        <p:nvSpPr>
          <p:cNvPr id="52" name="TextBox 51">
            <a:extLst>
              <a:ext uri="{FF2B5EF4-FFF2-40B4-BE49-F238E27FC236}">
                <a16:creationId xmlns:a16="http://schemas.microsoft.com/office/drawing/2014/main" id="{9179FC8B-41C9-883D-AC09-6B54D786C3F2}"/>
              </a:ext>
            </a:extLst>
          </p:cNvPr>
          <p:cNvSpPr txBox="1"/>
          <p:nvPr/>
        </p:nvSpPr>
        <p:spPr>
          <a:xfrm>
            <a:off x="1852028" y="3148859"/>
            <a:ext cx="445319" cy="646331"/>
          </a:xfrm>
          <a:prstGeom prst="rect">
            <a:avLst/>
          </a:prstGeom>
          <a:noFill/>
        </p:spPr>
        <p:txBody>
          <a:bodyPr wrap="square" rtlCol="0">
            <a:spAutoFit/>
          </a:bodyPr>
          <a:lstStyle/>
          <a:p>
            <a:r>
              <a:rPr lang="en-US" altLang="ko-KR" sz="3600" b="1"/>
              <a:t>=</a:t>
            </a:r>
            <a:endParaRPr lang="ko-KR" altLang="en-US" sz="3600" b="1"/>
          </a:p>
        </p:txBody>
      </p:sp>
      <p:sp>
        <p:nvSpPr>
          <p:cNvPr id="53" name="TextBox 52">
            <a:extLst>
              <a:ext uri="{FF2B5EF4-FFF2-40B4-BE49-F238E27FC236}">
                <a16:creationId xmlns:a16="http://schemas.microsoft.com/office/drawing/2014/main" id="{81AF61A1-1A51-7461-45E6-203D9593081E}"/>
              </a:ext>
            </a:extLst>
          </p:cNvPr>
          <p:cNvSpPr txBox="1"/>
          <p:nvPr/>
        </p:nvSpPr>
        <p:spPr>
          <a:xfrm>
            <a:off x="7574403" y="3052033"/>
            <a:ext cx="855579" cy="369332"/>
          </a:xfrm>
          <a:prstGeom prst="rect">
            <a:avLst/>
          </a:prstGeom>
          <a:noFill/>
        </p:spPr>
        <p:txBody>
          <a:bodyPr wrap="square" rtlCol="0">
            <a:spAutoFit/>
          </a:bodyPr>
          <a:lstStyle/>
          <a:p>
            <a:r>
              <a:rPr lang="en-US" altLang="ko-KR"/>
              <a:t>Energy</a:t>
            </a:r>
            <a:endParaRPr lang="ko-KR" altLang="en-US"/>
          </a:p>
        </p:txBody>
      </p:sp>
      <p:sp>
        <p:nvSpPr>
          <p:cNvPr id="54" name="TextBox 53">
            <a:extLst>
              <a:ext uri="{FF2B5EF4-FFF2-40B4-BE49-F238E27FC236}">
                <a16:creationId xmlns:a16="http://schemas.microsoft.com/office/drawing/2014/main" id="{F24F2547-518E-C20C-AA30-047E87C89A82}"/>
              </a:ext>
            </a:extLst>
          </p:cNvPr>
          <p:cNvSpPr txBox="1"/>
          <p:nvPr/>
        </p:nvSpPr>
        <p:spPr>
          <a:xfrm>
            <a:off x="8444914" y="2913535"/>
            <a:ext cx="432870" cy="646331"/>
          </a:xfrm>
          <a:prstGeom prst="rect">
            <a:avLst/>
          </a:prstGeom>
          <a:noFill/>
        </p:spPr>
        <p:txBody>
          <a:bodyPr wrap="square" rtlCol="0">
            <a:spAutoFit/>
          </a:bodyPr>
          <a:lstStyle/>
          <a:p>
            <a:r>
              <a:rPr lang="en-US" altLang="ko-KR" sz="3600" b="1"/>
              <a:t>=</a:t>
            </a:r>
            <a:endParaRPr lang="ko-KR" altLang="en-US" sz="3600" b="1"/>
          </a:p>
        </p:txBody>
      </p:sp>
      <p:sp>
        <p:nvSpPr>
          <p:cNvPr id="56" name="TextBox 55">
            <a:extLst>
              <a:ext uri="{FF2B5EF4-FFF2-40B4-BE49-F238E27FC236}">
                <a16:creationId xmlns:a16="http://schemas.microsoft.com/office/drawing/2014/main" id="{B5ACF445-85D5-C5D0-5240-96DFB52CAB5B}"/>
              </a:ext>
            </a:extLst>
          </p:cNvPr>
          <p:cNvSpPr txBox="1"/>
          <p:nvPr/>
        </p:nvSpPr>
        <p:spPr>
          <a:xfrm>
            <a:off x="6005040" y="5189485"/>
            <a:ext cx="6199659" cy="1200329"/>
          </a:xfrm>
          <a:prstGeom prst="rect">
            <a:avLst/>
          </a:prstGeom>
          <a:noFill/>
        </p:spPr>
        <p:txBody>
          <a:bodyPr wrap="square">
            <a:spAutoFit/>
          </a:bodyPr>
          <a:lstStyle/>
          <a:p>
            <a:r>
              <a:rPr lang="en-US" b="0" i="0" u="none" strike="noStrike">
                <a:solidFill>
                  <a:srgbClr val="000000"/>
                </a:solidFill>
                <a:effectLst/>
                <a:latin typeface="-webkit-standard"/>
              </a:rPr>
              <a:t>💡 Replaces FFT + complex math with a single loop</a:t>
            </a:r>
            <a:br>
              <a:rPr lang="en-US"/>
            </a:br>
            <a:r>
              <a:rPr lang="en-US" b="0" i="0" u="none" strike="noStrike">
                <a:solidFill>
                  <a:srgbClr val="000000"/>
                </a:solidFill>
                <a:effectLst/>
                <a:latin typeface="-webkit-standard"/>
              </a:rPr>
              <a:t>💡 Based on Parseval’s Theorem</a:t>
            </a:r>
            <a:br>
              <a:rPr lang="en-US"/>
            </a:br>
            <a:r>
              <a:rPr lang="en-US" b="0" i="0" u="none" strike="noStrike">
                <a:solidFill>
                  <a:srgbClr val="000000"/>
                </a:solidFill>
                <a:effectLst/>
                <a:latin typeface="-webkit-standard"/>
              </a:rPr>
              <a:t>💡 Achieved up to </a:t>
            </a:r>
            <a:r>
              <a:rPr lang="en-US" b="1" i="0" u="none" strike="noStrike">
                <a:solidFill>
                  <a:srgbClr val="000000"/>
                </a:solidFill>
                <a:effectLst/>
              </a:rPr>
              <a:t>5× speedup</a:t>
            </a:r>
            <a:r>
              <a:rPr lang="en-US" b="0" i="0" u="none" strike="noStrike">
                <a:solidFill>
                  <a:srgbClr val="000000"/>
                </a:solidFill>
                <a:effectLst/>
                <a:latin typeface="-webkit-standard"/>
              </a:rPr>
              <a:t> in Spectral Analysis benchmark</a:t>
            </a:r>
            <a:br>
              <a:rPr lang="en-US"/>
            </a:br>
            <a:r>
              <a:rPr lang="en-US" b="0" i="0" u="none" strike="noStrike">
                <a:solidFill>
                  <a:srgbClr val="000000"/>
                </a:solidFill>
                <a:effectLst/>
                <a:latin typeface="-webkit-standard"/>
              </a:rPr>
              <a:t>💡 Reduces both compute cost and memory access</a:t>
            </a:r>
            <a:endParaRPr lang="en-US"/>
          </a:p>
        </p:txBody>
      </p:sp>
    </p:spTree>
    <p:extLst>
      <p:ext uri="{BB962C8B-B14F-4D97-AF65-F5344CB8AC3E}">
        <p14:creationId xmlns:p14="http://schemas.microsoft.com/office/powerpoint/2010/main" val="50566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3197-1020-23F2-36B1-DC4E32743E9F}"/>
              </a:ext>
            </a:extLst>
          </p:cNvPr>
          <p:cNvSpPr>
            <a:spLocks noGrp="1"/>
          </p:cNvSpPr>
          <p:nvPr>
            <p:ph type="title"/>
          </p:nvPr>
        </p:nvSpPr>
        <p:spPr/>
        <p:txBody>
          <a:bodyPr/>
          <a:lstStyle/>
          <a:p>
            <a:r>
              <a:rPr lang="en-US"/>
              <a:t>Operation Fusion Optimization – Median + Sliding Window</a:t>
            </a:r>
          </a:p>
        </p:txBody>
      </p:sp>
      <p:sp>
        <p:nvSpPr>
          <p:cNvPr id="4" name="Date Placeholder 3">
            <a:extLst>
              <a:ext uri="{FF2B5EF4-FFF2-40B4-BE49-F238E27FC236}">
                <a16:creationId xmlns:a16="http://schemas.microsoft.com/office/drawing/2014/main" id="{7FDDEBAB-5127-4EE0-346A-29D5E4F656FE}"/>
              </a:ext>
            </a:extLst>
          </p:cNvPr>
          <p:cNvSpPr>
            <a:spLocks noGrp="1"/>
          </p:cNvSpPr>
          <p:nvPr>
            <p:ph type="dt" sz="half" idx="10"/>
          </p:nvPr>
        </p:nvSpPr>
        <p:spPr/>
        <p:txBody>
          <a:bodyPr/>
          <a:lstStyle/>
          <a:p>
            <a:fld id="{F14D4001-2E93-9645-AE0D-A781469F1F3E}" type="datetime1">
              <a:rPr lang="en-US" smtClean="0"/>
              <a:t>6/17/25</a:t>
            </a:fld>
            <a:endParaRPr lang="en-US"/>
          </a:p>
        </p:txBody>
      </p:sp>
      <p:sp>
        <p:nvSpPr>
          <p:cNvPr id="28" name="Rounded Rectangle 27">
            <a:extLst>
              <a:ext uri="{FF2B5EF4-FFF2-40B4-BE49-F238E27FC236}">
                <a16:creationId xmlns:a16="http://schemas.microsoft.com/office/drawing/2014/main" id="{179337E0-C711-8E61-2282-37F34050EE62}"/>
              </a:ext>
            </a:extLst>
          </p:cNvPr>
          <p:cNvSpPr/>
          <p:nvPr/>
        </p:nvSpPr>
        <p:spPr>
          <a:xfrm>
            <a:off x="7401697" y="2223025"/>
            <a:ext cx="3435179" cy="7819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7E00813-3A77-7D6B-7B9D-41ACB219786D}"/>
              </a:ext>
            </a:extLst>
          </p:cNvPr>
          <p:cNvSpPr>
            <a:spLocks noGrp="1"/>
          </p:cNvSpPr>
          <p:nvPr>
            <p:ph type="sldNum" sz="quarter" idx="12"/>
          </p:nvPr>
        </p:nvSpPr>
        <p:spPr/>
        <p:txBody>
          <a:bodyPr/>
          <a:lstStyle/>
          <a:p>
            <a:fld id="{DC1DC811-A317-D442-B2A1-5A735965D791}" type="slidenum">
              <a:rPr lang="en-US" smtClean="0"/>
              <a:t>11</a:t>
            </a:fld>
            <a:endParaRPr lang="en-US"/>
          </a:p>
        </p:txBody>
      </p:sp>
      <p:sp>
        <p:nvSpPr>
          <p:cNvPr id="9" name="TextBox 8">
            <a:extLst>
              <a:ext uri="{FF2B5EF4-FFF2-40B4-BE49-F238E27FC236}">
                <a16:creationId xmlns:a16="http://schemas.microsoft.com/office/drawing/2014/main" id="{2BC2A090-01F1-FB20-D444-19B1613514B3}"/>
              </a:ext>
            </a:extLst>
          </p:cNvPr>
          <p:cNvSpPr txBox="1"/>
          <p:nvPr/>
        </p:nvSpPr>
        <p:spPr>
          <a:xfrm>
            <a:off x="7003956" y="3344906"/>
            <a:ext cx="4800599" cy="923330"/>
          </a:xfrm>
          <a:prstGeom prst="rect">
            <a:avLst/>
          </a:prstGeom>
          <a:noFill/>
        </p:spPr>
        <p:txBody>
          <a:bodyPr wrap="square">
            <a:spAutoFit/>
          </a:bodyPr>
          <a:lstStyle/>
          <a:p>
            <a:r>
              <a:rPr lang="en-US" b="0" i="0" u="none" strike="noStrike">
                <a:solidFill>
                  <a:srgbClr val="000000"/>
                </a:solidFill>
                <a:effectLst/>
                <a:latin typeface="-webkit-standard"/>
              </a:rPr>
              <a:t>💡 Fuses two filtering passes into one loop</a:t>
            </a:r>
            <a:br>
              <a:rPr lang="en-US"/>
            </a:br>
            <a:r>
              <a:rPr lang="en-US" b="0" i="0" u="none" strike="noStrike">
                <a:solidFill>
                  <a:srgbClr val="000000"/>
                </a:solidFill>
                <a:effectLst/>
                <a:latin typeface="-webkit-standard"/>
              </a:rPr>
              <a:t>💡 Reduces memory reads and loop overhead</a:t>
            </a:r>
            <a:br>
              <a:rPr lang="en-US"/>
            </a:br>
            <a:r>
              <a:rPr lang="en-US" b="0" i="0" u="none" strike="noStrike">
                <a:solidFill>
                  <a:srgbClr val="000000"/>
                </a:solidFill>
                <a:effectLst/>
                <a:latin typeface="-webkit-standard"/>
              </a:rPr>
              <a:t>💡 Especially useful in edge-preserving denoising</a:t>
            </a:r>
            <a:endParaRPr lang="en-US"/>
          </a:p>
        </p:txBody>
      </p:sp>
      <p:grpSp>
        <p:nvGrpSpPr>
          <p:cNvPr id="14" name="그룹 19">
            <a:extLst>
              <a:ext uri="{FF2B5EF4-FFF2-40B4-BE49-F238E27FC236}">
                <a16:creationId xmlns:a16="http://schemas.microsoft.com/office/drawing/2014/main" id="{BD42859A-6682-25D2-6943-DDECD9453A58}"/>
              </a:ext>
            </a:extLst>
          </p:cNvPr>
          <p:cNvGrpSpPr/>
          <p:nvPr/>
        </p:nvGrpSpPr>
        <p:grpSpPr>
          <a:xfrm>
            <a:off x="400321" y="1754998"/>
            <a:ext cx="6797489" cy="4361597"/>
            <a:chOff x="79046" y="-5087"/>
            <a:chExt cx="6679894" cy="4188467"/>
          </a:xfrm>
        </p:grpSpPr>
        <p:sp>
          <p:nvSpPr>
            <p:cNvPr id="15" name="직사각형 20">
              <a:extLst>
                <a:ext uri="{FF2B5EF4-FFF2-40B4-BE49-F238E27FC236}">
                  <a16:creationId xmlns:a16="http://schemas.microsoft.com/office/drawing/2014/main" id="{F1A67B89-A537-AF43-70EA-6C8A4636A60C}"/>
                </a:ext>
              </a:extLst>
            </p:cNvPr>
            <p:cNvSpPr/>
            <p:nvPr/>
          </p:nvSpPr>
          <p:spPr>
            <a:xfrm>
              <a:off x="85273" y="13385"/>
              <a:ext cx="6273800" cy="143441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25422C68-D1BD-2401-65A2-17BEB5E7D53F}"/>
                </a:ext>
              </a:extLst>
            </p:cNvPr>
            <p:cNvSpPr txBox="1"/>
            <p:nvPr/>
          </p:nvSpPr>
          <p:spPr>
            <a:xfrm>
              <a:off x="79046" y="-5087"/>
              <a:ext cx="6679894" cy="1200329"/>
            </a:xfrm>
            <a:prstGeom prst="rect">
              <a:avLst/>
            </a:prstGeom>
            <a:noFill/>
          </p:spPr>
          <p:txBody>
            <a:bodyPr wrap="square" rtlCol="0">
              <a:spAutoFit/>
            </a:bodyPr>
            <a:lstStyle/>
            <a:p>
              <a:r>
                <a:rPr lang="nn-NO" altLang="ko-KR" sz="1600">
                  <a:solidFill>
                    <a:srgbClr val="A60DDA"/>
                  </a:solidFill>
                  <a:latin typeface="Consolas" panose="020B0609020204030204" pitchFamily="49" charset="0"/>
                  <a:cs typeface="Arial" panose="020B0604020202020204" pitchFamily="34" charset="0"/>
                </a:rPr>
                <a:t>for</a:t>
              </a:r>
              <a:r>
                <a:rPr lang="nn-NO" altLang="ko-KR" sz="1600">
                  <a:latin typeface="Consolas" panose="020B0609020204030204" pitchFamily="49" charset="0"/>
                  <a:cs typeface="Arial" panose="020B0604020202020204" pitchFamily="34" charset="0"/>
                </a:rPr>
                <a:t> </a:t>
              </a:r>
              <a:r>
                <a:rPr lang="nn-NO" altLang="ko-KR" sz="1600">
                  <a:solidFill>
                    <a:srgbClr val="0010F4"/>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n=</a:t>
              </a:r>
              <a:r>
                <a:rPr lang="nn-NO" altLang="ko-KR" sz="1600">
                  <a:solidFill>
                    <a:srgbClr val="1C8A59"/>
                  </a:solidFill>
                  <a:latin typeface="Consolas" panose="020B0609020204030204" pitchFamily="49" charset="0"/>
                  <a:cs typeface="Arial" panose="020B0604020202020204" pitchFamily="34" charset="0"/>
                </a:rPr>
                <a:t>0</a:t>
              </a:r>
              <a:r>
                <a:rPr lang="nn-NO" altLang="ko-KR" sz="1600">
                  <a:latin typeface="Consolas" panose="020B0609020204030204" pitchFamily="49" charset="0"/>
                  <a:cs typeface="Arial" panose="020B0604020202020204" pitchFamily="34" charset="0"/>
                </a:rPr>
                <a:t>; n &lt; N-2; </a:t>
              </a:r>
              <a:r>
                <a:rPr lang="nn-NO" altLang="ko-KR" sz="1600">
                  <a:solidFill>
                    <a:srgbClr val="343738"/>
                  </a:solidFill>
                  <a:latin typeface="Consolas" panose="020B0609020204030204" pitchFamily="49" charset="0"/>
                  <a:cs typeface="Arial" panose="020B0604020202020204" pitchFamily="34" charset="0"/>
                </a:rPr>
                <a:t>n</a:t>
              </a:r>
              <a:r>
                <a:rPr lang="nn-NO" altLang="ko-KR" sz="1600">
                  <a:latin typeface="Consolas" panose="020B0609020204030204" pitchFamily="49" charset="0"/>
                  <a:cs typeface="Arial" panose="020B0604020202020204" pitchFamily="34" charset="0"/>
                </a:rPr>
                <a:t>++</a:t>
              </a:r>
              <a:r>
                <a:rPr lang="nn-NO" altLang="ko-KR" sz="1600">
                  <a:solidFill>
                    <a:srgbClr val="0010F4"/>
                  </a:solidFill>
                  <a:latin typeface="Consolas" panose="020B0609020204030204" pitchFamily="49" charset="0"/>
                  <a:cs typeface="Arial" panose="020B0604020202020204" pitchFamily="34" charset="0"/>
                </a:rPr>
                <a:t>) </a:t>
              </a:r>
              <a:r>
                <a:rPr lang="nn-NO" altLang="ko-KR" sz="1600">
                  <a:solidFill>
                    <a:schemeClr val="accent6">
                      <a:lumMod val="75000"/>
                    </a:schemeClr>
                  </a:solidFill>
                  <a:latin typeface="Consolas" panose="020B0609020204030204" pitchFamily="49" charset="0"/>
                  <a:cs typeface="Arial" panose="020B0604020202020204" pitchFamily="34" charset="0"/>
                </a:rPr>
                <a:t>//Median(ins)</a:t>
              </a:r>
            </a:p>
            <a:p>
              <a:r>
                <a:rPr lang="nn-NO" altLang="ko-KR" sz="1600">
                  <a:latin typeface="Consolas" panose="020B0609020204030204" pitchFamily="49" charset="0"/>
                  <a:cs typeface="Arial" panose="020B0604020202020204" pitchFamily="34" charset="0"/>
                </a:rPr>
                <a:t>    med</a:t>
              </a:r>
              <a:r>
                <a:rPr lang="nn-NO" altLang="ko-KR" sz="1600">
                  <a:solidFill>
                    <a:srgbClr val="A60DDA"/>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n</a:t>
              </a:r>
              <a:r>
                <a:rPr lang="nn-NO" altLang="ko-KR" sz="1600">
                  <a:solidFill>
                    <a:srgbClr val="A60DDA"/>
                  </a:solidFill>
                  <a:latin typeface="Consolas" panose="020B0609020204030204" pitchFamily="49" charset="0"/>
                  <a:cs typeface="Arial" panose="020B0604020202020204" pitchFamily="34" charset="0"/>
                </a:rPr>
                <a:t>] </a:t>
              </a:r>
              <a:r>
                <a:rPr lang="nn-NO" altLang="ko-KR" sz="1600">
                  <a:latin typeface="Consolas" panose="020B0609020204030204" pitchFamily="49" charset="0"/>
                  <a:cs typeface="Arial" panose="020B0604020202020204" pitchFamily="34" charset="0"/>
                </a:rPr>
                <a:t>= median</a:t>
              </a:r>
              <a:r>
                <a:rPr lang="nn-NO" altLang="ko-KR" sz="1600">
                  <a:solidFill>
                    <a:srgbClr val="BF69BD"/>
                  </a:solidFill>
                  <a:latin typeface="Consolas" panose="020B0609020204030204" pitchFamily="49" charset="0"/>
                  <a:cs typeface="Arial" panose="020B0604020202020204" pitchFamily="34" charset="0"/>
                </a:rPr>
                <a:t>(</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 </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1</a:t>
              </a:r>
              <a:r>
                <a:rPr lang="nn-NO" altLang="ko-KR" sz="1600">
                  <a:latin typeface="Consolas" panose="020B0609020204030204" pitchFamily="49" charset="0"/>
                  <a:cs typeface="Arial" panose="020B0604020202020204" pitchFamily="34" charset="0"/>
                </a:rPr>
                <a:t>], </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2</a:t>
              </a:r>
              <a:r>
                <a:rPr lang="nn-NO" altLang="ko-KR" sz="1600">
                  <a:latin typeface="Consolas" panose="020B0609020204030204" pitchFamily="49" charset="0"/>
                  <a:cs typeface="Arial" panose="020B0604020202020204" pitchFamily="34" charset="0"/>
                </a:rPr>
                <a:t>]</a:t>
              </a:r>
              <a:r>
                <a:rPr lang="nn-NO" altLang="ko-KR" sz="1600">
                  <a:solidFill>
                    <a:srgbClr val="BF69BD"/>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a:t>
              </a:r>
            </a:p>
            <a:p>
              <a:endParaRPr lang="nn-NO" altLang="ko-KR" sz="800">
                <a:latin typeface="Consolas" panose="020B0609020204030204" pitchFamily="49" charset="0"/>
                <a:cs typeface="Arial" panose="020B0604020202020204" pitchFamily="34" charset="0"/>
              </a:endParaRPr>
            </a:p>
            <a:p>
              <a:r>
                <a:rPr lang="nn-NO" altLang="ko-KR" sz="1600">
                  <a:solidFill>
                    <a:srgbClr val="A60DDA"/>
                  </a:solidFill>
                  <a:latin typeface="Consolas" panose="020B0609020204030204" pitchFamily="49" charset="0"/>
                  <a:cs typeface="Arial" panose="020B0604020202020204" pitchFamily="34" charset="0"/>
                </a:rPr>
                <a:t>for</a:t>
              </a:r>
              <a:r>
                <a:rPr lang="nn-NO" altLang="ko-KR" sz="1600">
                  <a:latin typeface="Consolas" panose="020B0609020204030204" pitchFamily="49" charset="0"/>
                  <a:cs typeface="Arial" panose="020B0604020202020204" pitchFamily="34" charset="0"/>
                </a:rPr>
                <a:t> </a:t>
              </a:r>
              <a:r>
                <a:rPr lang="nn-NO" altLang="ko-KR" sz="1600">
                  <a:solidFill>
                    <a:srgbClr val="0010F4"/>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n=</a:t>
              </a:r>
              <a:r>
                <a:rPr lang="nn-NO" altLang="ko-KR" sz="1600">
                  <a:solidFill>
                    <a:srgbClr val="1C8A59"/>
                  </a:solidFill>
                  <a:latin typeface="Consolas" panose="020B0609020204030204" pitchFamily="49" charset="0"/>
                  <a:cs typeface="Arial" panose="020B0604020202020204" pitchFamily="34" charset="0"/>
                </a:rPr>
                <a:t>0</a:t>
              </a:r>
              <a:r>
                <a:rPr lang="nn-NO" altLang="ko-KR" sz="1600">
                  <a:latin typeface="Consolas" panose="020B0609020204030204" pitchFamily="49" charset="0"/>
                  <a:cs typeface="Arial" panose="020B0604020202020204" pitchFamily="34" charset="0"/>
                </a:rPr>
                <a:t>; n &lt; N-4; </a:t>
              </a:r>
              <a:r>
                <a:rPr lang="nn-NO" altLang="ko-KR" sz="1600">
                  <a:solidFill>
                    <a:srgbClr val="343738"/>
                  </a:solidFill>
                  <a:latin typeface="Consolas" panose="020B0609020204030204" pitchFamily="49" charset="0"/>
                  <a:cs typeface="Arial" panose="020B0604020202020204" pitchFamily="34" charset="0"/>
                </a:rPr>
                <a:t>n</a:t>
              </a:r>
              <a:r>
                <a:rPr lang="nn-NO" altLang="ko-KR" sz="1600">
                  <a:latin typeface="Consolas" panose="020B0609020204030204" pitchFamily="49" charset="0"/>
                  <a:cs typeface="Arial" panose="020B0604020202020204" pitchFamily="34" charset="0"/>
                </a:rPr>
                <a:t>++</a:t>
              </a:r>
              <a:r>
                <a:rPr lang="nn-NO" altLang="ko-KR" sz="1600">
                  <a:solidFill>
                    <a:srgbClr val="0010F4"/>
                  </a:solidFill>
                  <a:latin typeface="Consolas" panose="020B0609020204030204" pitchFamily="49" charset="0"/>
                  <a:cs typeface="Arial" panose="020B0604020202020204" pitchFamily="34" charset="0"/>
                </a:rPr>
                <a:t>)</a:t>
              </a:r>
              <a:r>
                <a:rPr lang="nn-NO" altLang="ko-KR" sz="1400">
                  <a:solidFill>
                    <a:srgbClr val="0010F4"/>
                  </a:solidFill>
                  <a:latin typeface="Consolas" panose="020B0609020204030204" pitchFamily="49" charset="0"/>
                  <a:cs typeface="Arial" panose="020B0604020202020204" pitchFamily="34" charset="0"/>
                </a:rPr>
                <a:t> </a:t>
              </a:r>
              <a:r>
                <a:rPr lang="nn-NO" altLang="ko-KR" sz="1600" spc="-40">
                  <a:solidFill>
                    <a:schemeClr val="accent6">
                      <a:lumMod val="75000"/>
                    </a:schemeClr>
                  </a:solidFill>
                  <a:latin typeface="Consolas" panose="020B0609020204030204" pitchFamily="49" charset="0"/>
                  <a:cs typeface="Arial" panose="020B0604020202020204" pitchFamily="34" charset="0"/>
                </a:rPr>
                <a:t>//SlidingWindowAvg(Median(ins))</a:t>
              </a:r>
              <a:endParaRPr lang="nn-NO" altLang="ko-KR" spc="-40">
                <a:solidFill>
                  <a:srgbClr val="0010F4"/>
                </a:solidFill>
                <a:latin typeface="Consolas" panose="020B0609020204030204" pitchFamily="49" charset="0"/>
                <a:cs typeface="Arial" panose="020B0604020202020204" pitchFamily="34" charset="0"/>
              </a:endParaRPr>
            </a:p>
            <a:p>
              <a:r>
                <a:rPr lang="nn-NO" altLang="ko-KR" sz="1600">
                  <a:latin typeface="Consolas" panose="020B0609020204030204" pitchFamily="49" charset="0"/>
                  <a:cs typeface="Arial" panose="020B0604020202020204" pitchFamily="34" charset="0"/>
                </a:rPr>
                <a:t>    y</a:t>
              </a:r>
              <a:r>
                <a:rPr lang="nn-NO" altLang="ko-KR" sz="1600">
                  <a:solidFill>
                    <a:srgbClr val="A60DDA"/>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n</a:t>
              </a:r>
              <a:r>
                <a:rPr lang="nn-NO" altLang="ko-KR" sz="1600">
                  <a:solidFill>
                    <a:srgbClr val="A60DDA"/>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 = </a:t>
              </a:r>
              <a:r>
                <a:rPr lang="nn-NO" altLang="ko-KR" sz="1600">
                  <a:solidFill>
                    <a:srgbClr val="BF69BD"/>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med[n] + med[n+</a:t>
              </a:r>
              <a:r>
                <a:rPr lang="nn-NO" altLang="ko-KR" sz="1600">
                  <a:solidFill>
                    <a:srgbClr val="1C8A59"/>
                  </a:solidFill>
                  <a:latin typeface="Consolas" panose="020B0609020204030204" pitchFamily="49" charset="0"/>
                  <a:cs typeface="Arial" panose="020B0604020202020204" pitchFamily="34" charset="0"/>
                </a:rPr>
                <a:t>1</a:t>
              </a:r>
              <a:r>
                <a:rPr lang="nn-NO" altLang="ko-KR" sz="1600">
                  <a:latin typeface="Consolas" panose="020B0609020204030204" pitchFamily="49" charset="0"/>
                  <a:cs typeface="Arial" panose="020B0604020202020204" pitchFamily="34" charset="0"/>
                </a:rPr>
                <a:t>] + med[n+</a:t>
              </a:r>
              <a:r>
                <a:rPr lang="nn-NO" altLang="ko-KR" sz="1600">
                  <a:solidFill>
                    <a:srgbClr val="1C8A59"/>
                  </a:solidFill>
                  <a:latin typeface="Consolas" panose="020B0609020204030204" pitchFamily="49" charset="0"/>
                  <a:cs typeface="Arial" panose="020B0604020202020204" pitchFamily="34" charset="0"/>
                </a:rPr>
                <a:t>2</a:t>
              </a:r>
              <a:r>
                <a:rPr lang="nn-NO" altLang="ko-KR" sz="1600">
                  <a:latin typeface="Consolas" panose="020B0609020204030204" pitchFamily="49" charset="0"/>
                  <a:cs typeface="Arial" panose="020B0604020202020204" pitchFamily="34" charset="0"/>
                </a:rPr>
                <a:t>]</a:t>
              </a:r>
              <a:r>
                <a:rPr lang="nn-NO" altLang="ko-KR" sz="1600">
                  <a:solidFill>
                    <a:srgbClr val="BF69BD"/>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3</a:t>
              </a:r>
              <a:r>
                <a:rPr lang="nn-NO" altLang="ko-KR" sz="1600">
                  <a:latin typeface="Consolas" panose="020B0609020204030204" pitchFamily="49" charset="0"/>
                  <a:cs typeface="Arial" panose="020B0604020202020204" pitchFamily="34" charset="0"/>
                </a:rPr>
                <a:t>;</a:t>
              </a:r>
            </a:p>
          </p:txBody>
        </p:sp>
        <p:sp>
          <p:nvSpPr>
            <p:cNvPr id="17" name="TextBox 16">
              <a:extLst>
                <a:ext uri="{FF2B5EF4-FFF2-40B4-BE49-F238E27FC236}">
                  <a16:creationId xmlns:a16="http://schemas.microsoft.com/office/drawing/2014/main" id="{70FB3CD8-DFA7-E9CF-D889-7747CDECDE84}"/>
                </a:ext>
              </a:extLst>
            </p:cNvPr>
            <p:cNvSpPr txBox="1"/>
            <p:nvPr/>
          </p:nvSpPr>
          <p:spPr>
            <a:xfrm>
              <a:off x="752786" y="1152103"/>
              <a:ext cx="4938788" cy="315410"/>
            </a:xfrm>
            <a:prstGeom prst="rect">
              <a:avLst/>
            </a:prstGeom>
            <a:noFill/>
          </p:spPr>
          <p:txBody>
            <a:bodyPr wrap="none" rtlCol="0">
              <a:spAutoFit/>
            </a:bodyPr>
            <a:lstStyle/>
            <a:p>
              <a:pPr algn="ctr"/>
              <a:r>
                <a:rPr lang="en-US" altLang="ko-KR" sz="1600" b="1">
                  <a:cs typeface="Arial" panose="020B0604020202020204" pitchFamily="34" charset="0"/>
                </a:rPr>
                <a:t>Pseudo code of median filtering and sliding window</a:t>
              </a:r>
              <a:endParaRPr lang="ko-KR" altLang="en-US" sz="1600" b="1">
                <a:cs typeface="Arial" panose="020B0604020202020204" pitchFamily="34" charset="0"/>
              </a:endParaRPr>
            </a:p>
          </p:txBody>
        </p:sp>
        <p:sp>
          <p:nvSpPr>
            <p:cNvPr id="18" name="직사각형 23">
              <a:extLst>
                <a:ext uri="{FF2B5EF4-FFF2-40B4-BE49-F238E27FC236}">
                  <a16:creationId xmlns:a16="http://schemas.microsoft.com/office/drawing/2014/main" id="{F40D6EA1-5747-561C-CD91-971C4B64A3F0}"/>
                </a:ext>
              </a:extLst>
            </p:cNvPr>
            <p:cNvSpPr/>
            <p:nvPr/>
          </p:nvSpPr>
          <p:spPr>
            <a:xfrm>
              <a:off x="79046" y="2494371"/>
              <a:ext cx="6273800" cy="168900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4EDCFA27-9E25-B655-A66B-36499D392399}"/>
                </a:ext>
              </a:extLst>
            </p:cNvPr>
            <p:cNvSpPr txBox="1"/>
            <p:nvPr/>
          </p:nvSpPr>
          <p:spPr>
            <a:xfrm>
              <a:off x="79046" y="2478397"/>
              <a:ext cx="6489394" cy="1692771"/>
            </a:xfrm>
            <a:prstGeom prst="rect">
              <a:avLst/>
            </a:prstGeom>
            <a:noFill/>
          </p:spPr>
          <p:txBody>
            <a:bodyPr wrap="square" rtlCol="0">
              <a:spAutoFit/>
            </a:bodyPr>
            <a:lstStyle/>
            <a:p>
              <a:r>
                <a:rPr lang="nn-NO" altLang="ko-KR" sz="1600">
                  <a:solidFill>
                    <a:srgbClr val="A60DDA"/>
                  </a:solidFill>
                  <a:latin typeface="Consolas" panose="020B0609020204030204" pitchFamily="49" charset="0"/>
                  <a:cs typeface="Arial" panose="020B0604020202020204" pitchFamily="34" charset="0"/>
                </a:rPr>
                <a:t>for</a:t>
              </a:r>
              <a:r>
                <a:rPr lang="nn-NO" altLang="ko-KR" sz="1600">
                  <a:latin typeface="Consolas" panose="020B0609020204030204" pitchFamily="49" charset="0"/>
                  <a:cs typeface="Arial" panose="020B0604020202020204" pitchFamily="34" charset="0"/>
                </a:rPr>
                <a:t> </a:t>
              </a:r>
              <a:r>
                <a:rPr lang="nn-NO" altLang="ko-KR" sz="1600">
                  <a:solidFill>
                    <a:srgbClr val="0010F4"/>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n=</a:t>
              </a:r>
              <a:r>
                <a:rPr lang="nn-NO" altLang="ko-KR" sz="1600">
                  <a:solidFill>
                    <a:srgbClr val="1C8A59"/>
                  </a:solidFill>
                  <a:latin typeface="Consolas" panose="020B0609020204030204" pitchFamily="49" charset="0"/>
                  <a:cs typeface="Arial" panose="020B0604020202020204" pitchFamily="34" charset="0"/>
                </a:rPr>
                <a:t>0</a:t>
              </a:r>
              <a:r>
                <a:rPr lang="nn-NO" altLang="ko-KR" sz="1600">
                  <a:latin typeface="Consolas" panose="020B0609020204030204" pitchFamily="49" charset="0"/>
                  <a:cs typeface="Arial" panose="020B0604020202020204" pitchFamily="34" charset="0"/>
                </a:rPr>
                <a:t>; n&lt;N-4; </a:t>
              </a:r>
              <a:r>
                <a:rPr lang="nn-NO" altLang="ko-KR" sz="1600">
                  <a:solidFill>
                    <a:srgbClr val="343738"/>
                  </a:solidFill>
                  <a:latin typeface="Consolas" panose="020B0609020204030204" pitchFamily="49" charset="0"/>
                  <a:cs typeface="Arial" panose="020B0604020202020204" pitchFamily="34" charset="0"/>
                </a:rPr>
                <a:t>n</a:t>
              </a:r>
              <a:r>
                <a:rPr lang="nn-NO" altLang="ko-KR" sz="1600">
                  <a:latin typeface="Consolas" panose="020B0609020204030204" pitchFamily="49" charset="0"/>
                  <a:cs typeface="Arial" panose="020B0604020202020204" pitchFamily="34" charset="0"/>
                </a:rPr>
                <a:t>++</a:t>
              </a:r>
              <a:r>
                <a:rPr lang="nn-NO" altLang="ko-KR" sz="1600">
                  <a:solidFill>
                    <a:srgbClr val="0010F4"/>
                  </a:solidFill>
                  <a:latin typeface="Consolas" panose="020B0609020204030204" pitchFamily="49" charset="0"/>
                  <a:cs typeface="Arial" panose="020B0604020202020204" pitchFamily="34" charset="0"/>
                </a:rPr>
                <a:t>) { </a:t>
              </a:r>
              <a:r>
                <a:rPr lang="nn-NO" altLang="ko-KR" sz="1600">
                  <a:solidFill>
                    <a:schemeClr val="accent6">
                      <a:lumMod val="75000"/>
                    </a:schemeClr>
                  </a:solidFill>
                  <a:latin typeface="Consolas" panose="020B0609020204030204" pitchFamily="49" charset="0"/>
                  <a:cs typeface="Arial" panose="020B0604020202020204" pitchFamily="34" charset="0"/>
                </a:rPr>
                <a:t>//Median2SlidingOpt(ins)</a:t>
              </a:r>
            </a:p>
            <a:p>
              <a:r>
                <a:rPr lang="nn-NO" altLang="ko-KR" sz="1600">
                  <a:latin typeface="Consolas" panose="020B0609020204030204" pitchFamily="49" charset="0"/>
                  <a:cs typeface="Arial" panose="020B0604020202020204" pitchFamily="34" charset="0"/>
                </a:rPr>
                <a:t>    med</a:t>
              </a:r>
              <a:r>
                <a:rPr lang="nn-NO" altLang="ko-KR" sz="1600">
                  <a:solidFill>
                    <a:srgbClr val="A60DDA"/>
                  </a:solidFill>
                  <a:latin typeface="Consolas" panose="020B0609020204030204" pitchFamily="49" charset="0"/>
                  <a:cs typeface="Arial" panose="020B0604020202020204" pitchFamily="34" charset="0"/>
                </a:rPr>
                <a:t>[</a:t>
              </a:r>
              <a:r>
                <a:rPr lang="nn-NO" altLang="ko-KR" sz="1600">
                  <a:solidFill>
                    <a:srgbClr val="343738"/>
                  </a:solidFill>
                  <a:latin typeface="Consolas" panose="020B0609020204030204" pitchFamily="49" charset="0"/>
                  <a:cs typeface="Arial" panose="020B0604020202020204" pitchFamily="34" charset="0"/>
                </a:rPr>
                <a:t>n</a:t>
              </a:r>
              <a:r>
                <a:rPr lang="nn-NO" altLang="ko-KR" sz="1600">
                  <a:solidFill>
                    <a:srgbClr val="A60DDA"/>
                  </a:solidFill>
                  <a:latin typeface="Consolas" panose="020B0609020204030204" pitchFamily="49" charset="0"/>
                  <a:cs typeface="Arial" panose="020B0604020202020204" pitchFamily="34" charset="0"/>
                </a:rPr>
                <a:t>]</a:t>
              </a:r>
              <a:r>
                <a:rPr lang="nn-NO" altLang="ko-KR" sz="1600" spc="-200">
                  <a:latin typeface="Consolas" panose="020B0609020204030204" pitchFamily="49" charset="0"/>
                  <a:cs typeface="Arial" panose="020B0604020202020204" pitchFamily="34" charset="0"/>
                </a:rPr>
                <a:t>    </a:t>
              </a:r>
              <a:r>
                <a:rPr lang="nn-NO" altLang="ko-KR" sz="1600">
                  <a:latin typeface="Consolas" panose="020B0609020204030204" pitchFamily="49" charset="0"/>
                  <a:cs typeface="Arial" panose="020B0604020202020204" pitchFamily="34" charset="0"/>
                </a:rPr>
                <a:t>= median</a:t>
              </a:r>
              <a:r>
                <a:rPr lang="nn-NO" altLang="ko-KR" sz="1600">
                  <a:solidFill>
                    <a:srgbClr val="BF69BD"/>
                  </a:solidFill>
                  <a:latin typeface="Consolas" panose="020B0609020204030204" pitchFamily="49" charset="0"/>
                  <a:cs typeface="Arial" panose="020B0604020202020204" pitchFamily="34" charset="0"/>
                </a:rPr>
                <a:t>(</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 </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1</a:t>
              </a:r>
              <a:r>
                <a:rPr lang="nn-NO" altLang="ko-KR" sz="1600">
                  <a:latin typeface="Consolas" panose="020B0609020204030204" pitchFamily="49" charset="0"/>
                  <a:cs typeface="Arial" panose="020B0604020202020204" pitchFamily="34" charset="0"/>
                </a:rPr>
                <a:t>], </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2</a:t>
              </a:r>
              <a:r>
                <a:rPr lang="nn-NO" altLang="ko-KR" sz="1600">
                  <a:latin typeface="Consolas" panose="020B0609020204030204" pitchFamily="49" charset="0"/>
                  <a:cs typeface="Arial" panose="020B0604020202020204" pitchFamily="34" charset="0"/>
                </a:rPr>
                <a:t>]</a:t>
              </a:r>
              <a:r>
                <a:rPr lang="nn-NO" altLang="ko-KR" sz="1600">
                  <a:solidFill>
                    <a:srgbClr val="BF69BD"/>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a:t>
              </a:r>
            </a:p>
            <a:p>
              <a:r>
                <a:rPr lang="nn-NO" altLang="ko-KR" sz="1600">
                  <a:latin typeface="Consolas" panose="020B0609020204030204" pitchFamily="49" charset="0"/>
                  <a:cs typeface="Arial" panose="020B0604020202020204" pitchFamily="34" charset="0"/>
                </a:rPr>
                <a:t>	med</a:t>
              </a:r>
              <a:r>
                <a:rPr lang="nn-NO" altLang="ko-KR" sz="1600">
                  <a:solidFill>
                    <a:srgbClr val="A60DDA"/>
                  </a:solidFill>
                  <a:latin typeface="Consolas" panose="020B0609020204030204" pitchFamily="49" charset="0"/>
                  <a:cs typeface="Arial" panose="020B0604020202020204" pitchFamily="34" charset="0"/>
                </a:rPr>
                <a:t>[</a:t>
              </a:r>
              <a:r>
                <a:rPr lang="nn-NO" altLang="ko-KR" sz="1600">
                  <a:solidFill>
                    <a:srgbClr val="343738"/>
                  </a:solidFill>
                  <a:latin typeface="Consolas" panose="020B0609020204030204" pitchFamily="49" charset="0"/>
                  <a:cs typeface="Arial" panose="020B0604020202020204" pitchFamily="34" charset="0"/>
                </a:rPr>
                <a:t>n+1</a:t>
              </a:r>
              <a:r>
                <a:rPr lang="nn-NO" altLang="ko-KR" sz="1600">
                  <a:solidFill>
                    <a:srgbClr val="A60DDA"/>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 = median</a:t>
              </a:r>
              <a:r>
                <a:rPr lang="nn-NO" altLang="ko-KR" sz="1600">
                  <a:solidFill>
                    <a:srgbClr val="BF69BD"/>
                  </a:solidFill>
                  <a:latin typeface="Consolas" panose="020B0609020204030204" pitchFamily="49" charset="0"/>
                  <a:cs typeface="Arial" panose="020B0604020202020204" pitchFamily="34" charset="0"/>
                </a:rPr>
                <a:t>(</a:t>
              </a:r>
              <a:r>
                <a:rPr lang="nn-NO" altLang="ko-KR" sz="1600">
                  <a:solidFill>
                    <a:srgbClr val="343738"/>
                  </a:solidFill>
                  <a:latin typeface="Consolas" panose="020B0609020204030204" pitchFamily="49" charset="0"/>
                  <a:cs typeface="Arial" panose="020B0604020202020204" pitchFamily="34" charset="0"/>
                </a:rPr>
                <a:t>x[n+</a:t>
              </a:r>
              <a:r>
                <a:rPr lang="nn-NO" altLang="ko-KR" sz="1600">
                  <a:solidFill>
                    <a:srgbClr val="1C8A59"/>
                  </a:solidFill>
                  <a:latin typeface="Consolas" panose="020B0609020204030204" pitchFamily="49" charset="0"/>
                  <a:cs typeface="Arial" panose="020B0604020202020204" pitchFamily="34" charset="0"/>
                </a:rPr>
                <a:t>1</a:t>
              </a:r>
              <a:r>
                <a:rPr lang="nn-NO" altLang="ko-KR" sz="1600">
                  <a:latin typeface="Consolas" panose="020B0609020204030204" pitchFamily="49" charset="0"/>
                  <a:cs typeface="Arial" panose="020B0604020202020204" pitchFamily="34" charset="0"/>
                </a:rPr>
                <a:t>], </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2</a:t>
              </a:r>
              <a:r>
                <a:rPr lang="nn-NO" altLang="ko-KR" sz="1600">
                  <a:latin typeface="Consolas" panose="020B0609020204030204" pitchFamily="49" charset="0"/>
                  <a:cs typeface="Arial" panose="020B0604020202020204" pitchFamily="34" charset="0"/>
                </a:rPr>
                <a:t>], </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3</a:t>
              </a:r>
              <a:r>
                <a:rPr lang="nn-NO" altLang="ko-KR" sz="1600">
                  <a:latin typeface="Consolas" panose="020B0609020204030204" pitchFamily="49" charset="0"/>
                  <a:cs typeface="Arial" panose="020B0604020202020204" pitchFamily="34" charset="0"/>
                </a:rPr>
                <a:t>]</a:t>
              </a:r>
              <a:r>
                <a:rPr lang="nn-NO" altLang="ko-KR" sz="1600">
                  <a:solidFill>
                    <a:srgbClr val="BF69BD"/>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a:t>
              </a:r>
            </a:p>
            <a:p>
              <a:r>
                <a:rPr lang="nn-NO" altLang="ko-KR" sz="1600">
                  <a:latin typeface="Consolas" panose="020B0609020204030204" pitchFamily="49" charset="0"/>
                  <a:cs typeface="Arial" panose="020B0604020202020204" pitchFamily="34" charset="0"/>
                </a:rPr>
                <a:t>    med</a:t>
              </a:r>
              <a:r>
                <a:rPr lang="nn-NO" altLang="ko-KR" sz="1600">
                  <a:solidFill>
                    <a:srgbClr val="A60DDA"/>
                  </a:solidFill>
                  <a:latin typeface="Consolas" panose="020B0609020204030204" pitchFamily="49" charset="0"/>
                  <a:cs typeface="Arial" panose="020B0604020202020204" pitchFamily="34" charset="0"/>
                </a:rPr>
                <a:t>[</a:t>
              </a:r>
              <a:r>
                <a:rPr lang="nn-NO" altLang="ko-KR" sz="1600">
                  <a:solidFill>
                    <a:srgbClr val="343738"/>
                  </a:solidFill>
                  <a:latin typeface="Consolas" panose="020B0609020204030204" pitchFamily="49" charset="0"/>
                  <a:cs typeface="Arial" panose="020B0604020202020204" pitchFamily="34" charset="0"/>
                </a:rPr>
                <a:t>n+2</a:t>
              </a:r>
              <a:r>
                <a:rPr lang="nn-NO" altLang="ko-KR" sz="1600">
                  <a:solidFill>
                    <a:srgbClr val="A60DDA"/>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 = median</a:t>
              </a:r>
              <a:r>
                <a:rPr lang="nn-NO" altLang="ko-KR" sz="1600">
                  <a:solidFill>
                    <a:srgbClr val="BF69BD"/>
                  </a:solidFill>
                  <a:latin typeface="Consolas" panose="020B0609020204030204" pitchFamily="49" charset="0"/>
                  <a:cs typeface="Arial" panose="020B0604020202020204" pitchFamily="34" charset="0"/>
                </a:rPr>
                <a:t>(</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2</a:t>
              </a:r>
              <a:r>
                <a:rPr lang="nn-NO" altLang="ko-KR" sz="1600">
                  <a:latin typeface="Consolas" panose="020B0609020204030204" pitchFamily="49" charset="0"/>
                  <a:cs typeface="Arial" panose="020B0604020202020204" pitchFamily="34" charset="0"/>
                </a:rPr>
                <a:t>], </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3</a:t>
              </a:r>
              <a:r>
                <a:rPr lang="nn-NO" altLang="ko-KR" sz="1600">
                  <a:latin typeface="Consolas" panose="020B0609020204030204" pitchFamily="49" charset="0"/>
                  <a:cs typeface="Arial" panose="020B0604020202020204" pitchFamily="34" charset="0"/>
                </a:rPr>
                <a:t>], </a:t>
              </a:r>
              <a:r>
                <a:rPr lang="nn-NO" altLang="ko-KR" sz="1600">
                  <a:solidFill>
                    <a:srgbClr val="343738"/>
                  </a:solidFill>
                  <a:latin typeface="Consolas" panose="020B0609020204030204" pitchFamily="49" charset="0"/>
                  <a:cs typeface="Arial" panose="020B0604020202020204" pitchFamily="34" charset="0"/>
                </a:rPr>
                <a:t>x[n</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4</a:t>
              </a:r>
              <a:r>
                <a:rPr lang="nn-NO" altLang="ko-KR" sz="1600">
                  <a:latin typeface="Consolas" panose="020B0609020204030204" pitchFamily="49" charset="0"/>
                  <a:cs typeface="Arial" panose="020B0604020202020204" pitchFamily="34" charset="0"/>
                </a:rPr>
                <a:t>]</a:t>
              </a:r>
              <a:r>
                <a:rPr lang="nn-NO" altLang="ko-KR" sz="1600">
                  <a:solidFill>
                    <a:srgbClr val="BF69BD"/>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a:t>
              </a:r>
            </a:p>
            <a:p>
              <a:endParaRPr lang="nn-NO" altLang="ko-KR" sz="400">
                <a:latin typeface="Consolas" panose="020B0609020204030204" pitchFamily="49" charset="0"/>
                <a:cs typeface="Arial" panose="020B0604020202020204" pitchFamily="34" charset="0"/>
              </a:endParaRPr>
            </a:p>
            <a:p>
              <a:endParaRPr lang="nn-NO" altLang="ko-KR" sz="400">
                <a:latin typeface="Consolas" panose="020B0609020204030204" pitchFamily="49" charset="0"/>
                <a:cs typeface="Arial" panose="020B0604020202020204" pitchFamily="34" charset="0"/>
              </a:endParaRPr>
            </a:p>
            <a:p>
              <a:r>
                <a:rPr lang="nn-NO" altLang="ko-KR" sz="1600">
                  <a:latin typeface="Consolas" panose="020B0609020204030204" pitchFamily="49" charset="0"/>
                  <a:cs typeface="Arial" panose="020B0604020202020204" pitchFamily="34" charset="0"/>
                </a:rPr>
                <a:t>	y</a:t>
              </a:r>
              <a:r>
                <a:rPr lang="nn-NO" altLang="ko-KR" sz="1600">
                  <a:solidFill>
                    <a:srgbClr val="A60DDA"/>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n</a:t>
              </a:r>
              <a:r>
                <a:rPr lang="nn-NO" altLang="ko-KR" sz="1600">
                  <a:solidFill>
                    <a:srgbClr val="A60DDA"/>
                  </a:solidFill>
                  <a:latin typeface="Consolas" panose="020B0609020204030204" pitchFamily="49" charset="0"/>
                  <a:cs typeface="Arial" panose="020B0604020202020204" pitchFamily="34" charset="0"/>
                </a:rPr>
                <a:t>]</a:t>
              </a:r>
              <a:r>
                <a:rPr lang="nn-NO" altLang="ko-KR" sz="1600">
                  <a:latin typeface="Consolas" panose="020B0609020204030204" pitchFamily="49" charset="0"/>
                  <a:cs typeface="Arial" panose="020B0604020202020204" pitchFamily="34" charset="0"/>
                </a:rPr>
                <a:t> = (med[n] + med[n+</a:t>
              </a:r>
              <a:r>
                <a:rPr lang="nn-NO" altLang="ko-KR" sz="1600">
                  <a:solidFill>
                    <a:srgbClr val="1C8A59"/>
                  </a:solidFill>
                  <a:latin typeface="Consolas" panose="020B0609020204030204" pitchFamily="49" charset="0"/>
                  <a:cs typeface="Arial" panose="020B0604020202020204" pitchFamily="34" charset="0"/>
                </a:rPr>
                <a:t>1</a:t>
              </a:r>
              <a:r>
                <a:rPr lang="nn-NO" altLang="ko-KR" sz="1600">
                  <a:latin typeface="Consolas" panose="020B0609020204030204" pitchFamily="49" charset="0"/>
                  <a:cs typeface="Arial" panose="020B0604020202020204" pitchFamily="34" charset="0"/>
                </a:rPr>
                <a:t>] + med[n+</a:t>
              </a:r>
              <a:r>
                <a:rPr lang="nn-NO" altLang="ko-KR" sz="1600">
                  <a:solidFill>
                    <a:srgbClr val="1C8A59"/>
                  </a:solidFill>
                  <a:latin typeface="Consolas" panose="020B0609020204030204" pitchFamily="49" charset="0"/>
                  <a:cs typeface="Arial" panose="020B0604020202020204" pitchFamily="34" charset="0"/>
                </a:rPr>
                <a:t>2</a:t>
              </a:r>
              <a:r>
                <a:rPr lang="nn-NO" altLang="ko-KR" sz="1600">
                  <a:latin typeface="Consolas" panose="020B0609020204030204" pitchFamily="49" charset="0"/>
                  <a:cs typeface="Arial" panose="020B0604020202020204" pitchFamily="34" charset="0"/>
                </a:rPr>
                <a:t>])/</a:t>
              </a:r>
              <a:r>
                <a:rPr lang="nn-NO" altLang="ko-KR" sz="1600">
                  <a:solidFill>
                    <a:srgbClr val="1C8A59"/>
                  </a:solidFill>
                  <a:latin typeface="Consolas" panose="020B0609020204030204" pitchFamily="49" charset="0"/>
                  <a:cs typeface="Arial" panose="020B0604020202020204" pitchFamily="34" charset="0"/>
                </a:rPr>
                <a:t>3</a:t>
              </a:r>
              <a:r>
                <a:rPr lang="nn-NO" altLang="ko-KR" sz="1600">
                  <a:latin typeface="Consolas" panose="020B0609020204030204" pitchFamily="49" charset="0"/>
                  <a:cs typeface="Arial" panose="020B0604020202020204" pitchFamily="34" charset="0"/>
                </a:rPr>
                <a:t>;</a:t>
              </a:r>
            </a:p>
            <a:p>
              <a:r>
                <a:rPr lang="nn-NO" altLang="ko-KR" sz="1600">
                  <a:solidFill>
                    <a:srgbClr val="0010F4"/>
                  </a:solidFill>
                  <a:latin typeface="Consolas" panose="020B0609020204030204" pitchFamily="49" charset="0"/>
                  <a:cs typeface="Arial" panose="020B0604020202020204" pitchFamily="34" charset="0"/>
                </a:rPr>
                <a:t>}</a:t>
              </a:r>
            </a:p>
          </p:txBody>
        </p:sp>
        <p:sp>
          <p:nvSpPr>
            <p:cNvPr id="20" name="TextBox 19">
              <a:extLst>
                <a:ext uri="{FF2B5EF4-FFF2-40B4-BE49-F238E27FC236}">
                  <a16:creationId xmlns:a16="http://schemas.microsoft.com/office/drawing/2014/main" id="{41462EEE-F485-B5A2-B121-63536A0B34D3}"/>
                </a:ext>
              </a:extLst>
            </p:cNvPr>
            <p:cNvSpPr txBox="1"/>
            <p:nvPr/>
          </p:nvSpPr>
          <p:spPr>
            <a:xfrm>
              <a:off x="969957" y="3865429"/>
              <a:ext cx="4474623" cy="315410"/>
            </a:xfrm>
            <a:prstGeom prst="rect">
              <a:avLst/>
            </a:prstGeom>
            <a:noFill/>
          </p:spPr>
          <p:txBody>
            <a:bodyPr wrap="none" rtlCol="0">
              <a:spAutoFit/>
            </a:bodyPr>
            <a:lstStyle/>
            <a:p>
              <a:pPr algn="ctr"/>
              <a:r>
                <a:rPr lang="en-US" altLang="ko-KR" sz="1600" b="1">
                  <a:cs typeface="Arial" panose="020B0604020202020204" pitchFamily="34" charset="0"/>
                </a:rPr>
                <a:t>Optimized median filtering and sliding window</a:t>
              </a:r>
              <a:endParaRPr lang="ko-KR" altLang="en-US" sz="1600" b="1">
                <a:cs typeface="Arial" panose="020B0604020202020204" pitchFamily="34" charset="0"/>
              </a:endParaRPr>
            </a:p>
          </p:txBody>
        </p:sp>
        <p:cxnSp>
          <p:nvCxnSpPr>
            <p:cNvPr id="21" name="직선 화살표 연결선 26">
              <a:extLst>
                <a:ext uri="{FF2B5EF4-FFF2-40B4-BE49-F238E27FC236}">
                  <a16:creationId xmlns:a16="http://schemas.microsoft.com/office/drawing/2014/main" id="{4605C6AF-F51F-EEFE-947C-5E9DB8D6DD73}"/>
                </a:ext>
              </a:extLst>
            </p:cNvPr>
            <p:cNvCxnSpPr>
              <a:cxnSpLocks/>
            </p:cNvCxnSpPr>
            <p:nvPr/>
          </p:nvCxnSpPr>
          <p:spPr>
            <a:xfrm>
              <a:off x="3222173" y="1455420"/>
              <a:ext cx="0" cy="99568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4E59BA67-3506-2E1C-7CE0-C0B2EE853AE7}"/>
                </a:ext>
              </a:extLst>
            </p:cNvPr>
            <p:cNvSpPr txBox="1"/>
            <p:nvPr/>
          </p:nvSpPr>
          <p:spPr>
            <a:xfrm>
              <a:off x="521295" y="1669011"/>
              <a:ext cx="5389301" cy="507134"/>
            </a:xfrm>
            <a:prstGeom prst="roundRect">
              <a:avLst/>
            </a:prstGeom>
            <a:solidFill>
              <a:schemeClr val="bg1"/>
            </a:solidFill>
            <a:ln>
              <a:solidFill>
                <a:schemeClr val="tx1"/>
              </a:solidFill>
            </a:ln>
          </p:spPr>
          <p:txBody>
            <a:bodyPr wrap="none" tIns="0" bIns="0" rtlCol="0" anchor="ctr" anchorCtr="0">
              <a:noAutofit/>
            </a:bodyPr>
            <a:lstStyle/>
            <a:p>
              <a:pPr algn="ctr"/>
              <a:r>
                <a:rPr lang="en-US" altLang="ko-KR" sz="1600"/>
                <a:t>Canonical optimization #7</a:t>
              </a:r>
            </a:p>
            <a:p>
              <a:pPr algn="ctr"/>
              <a:r>
                <a:rPr lang="en-US" altLang="ko-KR" sz="1600" err="1"/>
                <a:t>SlidingWindowAvg</a:t>
              </a:r>
              <a:r>
                <a:rPr lang="en-US" altLang="ko-KR" sz="1600"/>
                <a:t>(Median(ins)) </a:t>
              </a:r>
              <a:r>
                <a:rPr lang="en-US" altLang="ko-KR" sz="1600">
                  <a:sym typeface="Wingdings" panose="05000000000000000000" pitchFamily="2" charset="2"/>
                </a:rPr>
                <a:t> Median2SlidingOpt(ins)</a:t>
              </a:r>
              <a:endParaRPr lang="ko-KR" altLang="en-US" sz="1600"/>
            </a:p>
          </p:txBody>
        </p:sp>
      </p:grpSp>
      <p:sp>
        <p:nvSpPr>
          <p:cNvPr id="24" name="TextBox 23">
            <a:extLst>
              <a:ext uri="{FF2B5EF4-FFF2-40B4-BE49-F238E27FC236}">
                <a16:creationId xmlns:a16="http://schemas.microsoft.com/office/drawing/2014/main" id="{FC832CFF-A0A4-2AEB-AEF6-CE347460F3BC}"/>
              </a:ext>
            </a:extLst>
          </p:cNvPr>
          <p:cNvSpPr txBox="1"/>
          <p:nvPr/>
        </p:nvSpPr>
        <p:spPr>
          <a:xfrm>
            <a:off x="7531488" y="2223025"/>
            <a:ext cx="3822312" cy="646331"/>
          </a:xfrm>
          <a:prstGeom prst="rect">
            <a:avLst/>
          </a:prstGeom>
          <a:noFill/>
        </p:spPr>
        <p:txBody>
          <a:bodyPr wrap="square">
            <a:spAutoFit/>
          </a:bodyPr>
          <a:lstStyle/>
          <a:p>
            <a:pPr>
              <a:buNone/>
            </a:pPr>
            <a:r>
              <a:rPr lang="en-US" b="1"/>
              <a:t>Before (Canonical Pattern):</a:t>
            </a:r>
            <a:br>
              <a:rPr lang="en-US"/>
            </a:br>
            <a:r>
              <a:rPr lang="en-US" err="1"/>
              <a:t>SlidingWindowAvg</a:t>
            </a:r>
            <a:r>
              <a:rPr lang="en-US"/>
              <a:t>(Median(ins))</a:t>
            </a:r>
          </a:p>
        </p:txBody>
      </p:sp>
      <p:sp>
        <p:nvSpPr>
          <p:cNvPr id="29" name="Rounded Rectangle 28">
            <a:extLst>
              <a:ext uri="{FF2B5EF4-FFF2-40B4-BE49-F238E27FC236}">
                <a16:creationId xmlns:a16="http://schemas.microsoft.com/office/drawing/2014/main" id="{9E1ECB2C-9D94-1EC6-5CEC-D71906AA1E63}"/>
              </a:ext>
            </a:extLst>
          </p:cNvPr>
          <p:cNvSpPr/>
          <p:nvPr/>
        </p:nvSpPr>
        <p:spPr>
          <a:xfrm>
            <a:off x="7401697" y="4887393"/>
            <a:ext cx="3435179" cy="781918"/>
          </a:xfrm>
          <a:prstGeom prst="roundRect">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B6675DE7-2655-C283-6F80-0D29E55BEB79}"/>
              </a:ext>
            </a:extLst>
          </p:cNvPr>
          <p:cNvSpPr txBox="1"/>
          <p:nvPr/>
        </p:nvSpPr>
        <p:spPr>
          <a:xfrm>
            <a:off x="7462822" y="4955186"/>
            <a:ext cx="3822309" cy="646331"/>
          </a:xfrm>
          <a:prstGeom prst="rect">
            <a:avLst/>
          </a:prstGeom>
          <a:noFill/>
        </p:spPr>
        <p:txBody>
          <a:bodyPr wrap="square">
            <a:spAutoFit/>
          </a:bodyPr>
          <a:lstStyle/>
          <a:p>
            <a:r>
              <a:rPr lang="en-US" b="1"/>
              <a:t>After (Optimized Pattern):</a:t>
            </a:r>
            <a:br>
              <a:rPr lang="en-US"/>
            </a:br>
            <a:r>
              <a:rPr lang="en-US"/>
              <a:t>Median2SlidingOpt(ins)</a:t>
            </a:r>
          </a:p>
        </p:txBody>
      </p:sp>
      <p:cxnSp>
        <p:nvCxnSpPr>
          <p:cNvPr id="31" name="Straight Arrow Connector 30">
            <a:extLst>
              <a:ext uri="{FF2B5EF4-FFF2-40B4-BE49-F238E27FC236}">
                <a16:creationId xmlns:a16="http://schemas.microsoft.com/office/drawing/2014/main" id="{92ABE1C5-4CEA-CC83-1C36-C083CB42DF47}"/>
              </a:ext>
            </a:extLst>
          </p:cNvPr>
          <p:cNvCxnSpPr>
            <a:stCxn id="28" idx="1"/>
          </p:cNvCxnSpPr>
          <p:nvPr/>
        </p:nvCxnSpPr>
        <p:spPr>
          <a:xfrm flipH="1">
            <a:off x="6784567" y="2613984"/>
            <a:ext cx="6171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A362B404-9052-1BA5-5943-144CAA2177D2}"/>
              </a:ext>
            </a:extLst>
          </p:cNvPr>
          <p:cNvCxnSpPr>
            <a:cxnSpLocks/>
            <a:stCxn id="29" idx="1"/>
          </p:cNvCxnSpPr>
          <p:nvPr/>
        </p:nvCxnSpPr>
        <p:spPr>
          <a:xfrm flipH="1">
            <a:off x="6784567" y="5278352"/>
            <a:ext cx="6171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936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C8238-C20B-60A8-7F49-75EFC667C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8C9F2-2987-CDB5-5E00-9DFDF3068053}"/>
              </a:ext>
            </a:extLst>
          </p:cNvPr>
          <p:cNvSpPr>
            <a:spLocks noGrp="1"/>
          </p:cNvSpPr>
          <p:nvPr>
            <p:ph type="title"/>
          </p:nvPr>
        </p:nvSpPr>
        <p:spPr>
          <a:xfrm>
            <a:off x="839788" y="365126"/>
            <a:ext cx="10515600" cy="1074264"/>
          </a:xfrm>
        </p:spPr>
        <p:txBody>
          <a:bodyPr/>
          <a:lstStyle/>
          <a:p>
            <a:r>
              <a:rPr lang="en-US"/>
              <a:t>DSP-specific optimizations: Full list</a:t>
            </a:r>
          </a:p>
        </p:txBody>
      </p:sp>
      <p:graphicFrame>
        <p:nvGraphicFramePr>
          <p:cNvPr id="7" name="Content Placeholder 6">
            <a:extLst>
              <a:ext uri="{FF2B5EF4-FFF2-40B4-BE49-F238E27FC236}">
                <a16:creationId xmlns:a16="http://schemas.microsoft.com/office/drawing/2014/main" id="{3B6E6668-793B-75F4-D90C-F9127516F4D7}"/>
              </a:ext>
            </a:extLst>
          </p:cNvPr>
          <p:cNvGraphicFramePr>
            <a:graphicFrameLocks noGrp="1"/>
          </p:cNvGraphicFramePr>
          <p:nvPr>
            <p:ph sz="half" idx="2"/>
            <p:extLst>
              <p:ext uri="{D42A27DB-BD31-4B8C-83A1-F6EECF244321}">
                <p14:modId xmlns:p14="http://schemas.microsoft.com/office/powerpoint/2010/main" val="2232294674"/>
              </p:ext>
            </p:extLst>
          </p:nvPr>
        </p:nvGraphicFramePr>
        <p:xfrm>
          <a:off x="2592387" y="1257300"/>
          <a:ext cx="8228485" cy="1997520"/>
        </p:xfrm>
        <a:graphic>
          <a:graphicData uri="http://schemas.openxmlformats.org/drawingml/2006/table">
            <a:tbl>
              <a:tblPr>
                <a:tableStyleId>{46F890A9-2807-4EBB-B81D-B2AA78EC7F39}</a:tableStyleId>
              </a:tblPr>
              <a:tblGrid>
                <a:gridCol w="4960018">
                  <a:extLst>
                    <a:ext uri="{9D8B030D-6E8A-4147-A177-3AD203B41FA5}">
                      <a16:colId xmlns:a16="http://schemas.microsoft.com/office/drawing/2014/main" val="3758804317"/>
                    </a:ext>
                  </a:extLst>
                </a:gridCol>
                <a:gridCol w="3268467">
                  <a:extLst>
                    <a:ext uri="{9D8B030D-6E8A-4147-A177-3AD203B41FA5}">
                      <a16:colId xmlns:a16="http://schemas.microsoft.com/office/drawing/2014/main" val="3476842085"/>
                    </a:ext>
                  </a:extLst>
                </a:gridCol>
              </a:tblGrid>
              <a:tr h="169718">
                <a:tc>
                  <a:txBody>
                    <a:bodyPr/>
                    <a:lstStyle/>
                    <a:p>
                      <a:r>
                        <a:rPr lang="en-US" sz="1400" b="1"/>
                        <a:t>Canonical Pattern</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1"/>
                        <a:t>Optimized Pattern</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077835"/>
                  </a:ext>
                </a:extLst>
              </a:tr>
              <a:tr h="169718">
                <a:tc>
                  <a:txBody>
                    <a:bodyPr/>
                    <a:lstStyle/>
                    <a:p>
                      <a:r>
                        <a:rPr lang="en-US" sz="1400"/>
                        <a:t>Mul(</a:t>
                      </a:r>
                      <a:r>
                        <a:rPr lang="en-US" sz="1400" err="1"/>
                        <a:t>IdealFilter</a:t>
                      </a:r>
                      <a:r>
                        <a:rPr lang="en-US" sz="1400"/>
                        <a:t>(</a:t>
                      </a:r>
                      <a:r>
                        <a:rPr lang="en-US" sz="1400" err="1"/>
                        <a:t>wc</a:t>
                      </a:r>
                      <a:r>
                        <a:rPr lang="en-US" sz="1400"/>
                        <a:t>, n), Hamming(n))</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err="1"/>
                        <a:t>FilterHammOpt</a:t>
                      </a:r>
                      <a:r>
                        <a:rPr lang="en-US" sz="1400"/>
                        <a:t>(</a:t>
                      </a:r>
                      <a:r>
                        <a:rPr lang="en-US" sz="1400" err="1"/>
                        <a:t>wc</a:t>
                      </a:r>
                      <a:r>
                        <a:rPr lang="en-US" sz="1400"/>
                        <a:t>, n)</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738521"/>
                  </a:ext>
                </a:extLst>
              </a:tr>
              <a:tr h="169718">
                <a:tc>
                  <a:txBody>
                    <a:bodyPr/>
                    <a:lstStyle/>
                    <a:p>
                      <a:r>
                        <a:rPr lang="en-US" sz="1400" err="1"/>
                        <a:t>FilterResponse</a:t>
                      </a:r>
                      <a:r>
                        <a:rPr lang="en-US" sz="1400"/>
                        <a:t>(</a:t>
                      </a:r>
                      <a:r>
                        <a:rPr lang="en-US" sz="1400" err="1"/>
                        <a:t>FilterHammOpt</a:t>
                      </a:r>
                      <a:r>
                        <a:rPr lang="en-US" sz="1400"/>
                        <a:t>(</a:t>
                      </a:r>
                      <a:r>
                        <a:rPr lang="en-US" sz="1400" err="1"/>
                        <a:t>wc</a:t>
                      </a:r>
                      <a:r>
                        <a:rPr lang="en-US" sz="1400"/>
                        <a:t>, n))</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err="1"/>
                        <a:t>FilterResSymmOpt</a:t>
                      </a:r>
                      <a:r>
                        <a:rPr lang="en-US" sz="1400"/>
                        <a:t>(</a:t>
                      </a:r>
                      <a:r>
                        <a:rPr lang="en-US" sz="1400" err="1"/>
                        <a:t>wc</a:t>
                      </a:r>
                      <a:r>
                        <a:rPr lang="en-US" sz="1400"/>
                        <a:t>, n)</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6325372"/>
                  </a:ext>
                </a:extLst>
              </a:tr>
              <a:tr h="169718">
                <a:tc>
                  <a:txBody>
                    <a:bodyPr/>
                    <a:lstStyle/>
                    <a:p>
                      <a:r>
                        <a:rPr lang="en-US" sz="1400"/>
                        <a:t>Div(Sum(Add(Sq(</a:t>
                      </a:r>
                      <a:r>
                        <a:rPr lang="en-US" sz="1400" err="1"/>
                        <a:t>DFTReal</a:t>
                      </a:r>
                      <a:r>
                        <a:rPr lang="en-US" sz="1400"/>
                        <a:t>(ins)), Sq(</a:t>
                      </a:r>
                      <a:r>
                        <a:rPr lang="en-US" sz="1400" err="1"/>
                        <a:t>DFTImg</a:t>
                      </a:r>
                      <a:r>
                        <a:rPr lang="en-US" sz="1400"/>
                        <a:t>(ins)))), </a:t>
                      </a:r>
                      <a:r>
                        <a:rPr lang="en-US" sz="1400" err="1"/>
                        <a:t>len</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Div(Sum(Sq(ins)),  </a:t>
                      </a:r>
                      <a:r>
                        <a:rPr lang="en-US" sz="1400" err="1"/>
                        <a:t>len</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6723253"/>
                  </a:ext>
                </a:extLst>
              </a:tr>
              <a:tr h="169718">
                <a:tc>
                  <a:txBody>
                    <a:bodyPr/>
                    <a:lstStyle/>
                    <a:p>
                      <a:r>
                        <a:rPr lang="en-US" sz="1400"/>
                        <a:t>IFFT1D(Mul(FFT1D(Padding(ins1)),  FFT1D(Padding(ins2))))</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err="1"/>
                        <a:t>FIRFilterResponse</a:t>
                      </a:r>
                      <a:r>
                        <a:rPr lang="en-US" sz="1400"/>
                        <a:t>(ins2, ins1)</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029700"/>
                  </a:ext>
                </a:extLst>
              </a:tr>
              <a:tr h="169718">
                <a:tc>
                  <a:txBody>
                    <a:bodyPr/>
                    <a:lstStyle/>
                    <a:p>
                      <a:r>
                        <a:rPr lang="en-US" sz="1400" err="1"/>
                        <a:t>FilterResponse</a:t>
                      </a:r>
                      <a:r>
                        <a:rPr lang="en-US" sz="1400"/>
                        <a:t>(ins, </a:t>
                      </a:r>
                      <a:r>
                        <a:rPr lang="en-US" sz="1400" err="1"/>
                        <a:t>ReverseInput</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err="1"/>
                        <a:t>FilterResponseYSymmOpt</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646590"/>
                  </a:ext>
                </a:extLst>
              </a:tr>
              <a:tr h="169718">
                <a:tc>
                  <a:txBody>
                    <a:bodyPr/>
                    <a:lstStyle/>
                    <a:p>
                      <a:r>
                        <a:rPr lang="en-US" sz="1400"/>
                        <a:t>DFT1DReal(</a:t>
                      </a:r>
                      <a:r>
                        <a:rPr lang="en-US" sz="1400" err="1"/>
                        <a:t>FilterResponseYSymmOpt</a:t>
                      </a:r>
                      <a:r>
                        <a:rPr lang="en-US" sz="1400"/>
                        <a:t> (ins))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DFT1DRealSymmOpt(ins)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9207567"/>
                  </a:ext>
                </a:extLst>
              </a:tr>
            </a:tbl>
          </a:graphicData>
        </a:graphic>
      </p:graphicFrame>
      <p:sp>
        <p:nvSpPr>
          <p:cNvPr id="4" name="Date Placeholder 3">
            <a:extLst>
              <a:ext uri="{FF2B5EF4-FFF2-40B4-BE49-F238E27FC236}">
                <a16:creationId xmlns:a16="http://schemas.microsoft.com/office/drawing/2014/main" id="{820A2932-E140-8814-B21C-EF248A4A9860}"/>
              </a:ext>
            </a:extLst>
          </p:cNvPr>
          <p:cNvSpPr>
            <a:spLocks noGrp="1"/>
          </p:cNvSpPr>
          <p:nvPr>
            <p:ph type="dt" sz="half" idx="10"/>
          </p:nvPr>
        </p:nvSpPr>
        <p:spPr/>
        <p:txBody>
          <a:bodyPr/>
          <a:lstStyle/>
          <a:p>
            <a:fld id="{F14D4001-2E93-9645-AE0D-A781469F1F3E}" type="datetime1">
              <a:rPr lang="en-US" smtClean="0"/>
              <a:t>6/17/25</a:t>
            </a:fld>
            <a:endParaRPr lang="en-US"/>
          </a:p>
        </p:txBody>
      </p:sp>
      <p:sp>
        <p:nvSpPr>
          <p:cNvPr id="6" name="Slide Number Placeholder 5">
            <a:extLst>
              <a:ext uri="{FF2B5EF4-FFF2-40B4-BE49-F238E27FC236}">
                <a16:creationId xmlns:a16="http://schemas.microsoft.com/office/drawing/2014/main" id="{93EE333E-DEA8-2974-FD27-D7484BEE66E5}"/>
              </a:ext>
            </a:extLst>
          </p:cNvPr>
          <p:cNvSpPr>
            <a:spLocks noGrp="1"/>
          </p:cNvSpPr>
          <p:nvPr>
            <p:ph type="sldNum" sz="quarter" idx="12"/>
          </p:nvPr>
        </p:nvSpPr>
        <p:spPr/>
        <p:txBody>
          <a:bodyPr/>
          <a:lstStyle/>
          <a:p>
            <a:fld id="{DC1DC811-A317-D442-B2A1-5A735965D791}" type="slidenum">
              <a:rPr lang="en-US" smtClean="0"/>
              <a:t>12</a:t>
            </a:fld>
            <a:endParaRPr lang="en-US"/>
          </a:p>
        </p:txBody>
      </p:sp>
      <p:graphicFrame>
        <p:nvGraphicFramePr>
          <p:cNvPr id="13" name="Content Placeholder 6">
            <a:extLst>
              <a:ext uri="{FF2B5EF4-FFF2-40B4-BE49-F238E27FC236}">
                <a16:creationId xmlns:a16="http://schemas.microsoft.com/office/drawing/2014/main" id="{566DB6F1-501F-C087-91CB-1D2BBFE29F68}"/>
              </a:ext>
            </a:extLst>
          </p:cNvPr>
          <p:cNvGraphicFramePr>
            <a:graphicFrameLocks/>
          </p:cNvGraphicFramePr>
          <p:nvPr>
            <p:extLst>
              <p:ext uri="{D42A27DB-BD31-4B8C-83A1-F6EECF244321}">
                <p14:modId xmlns:p14="http://schemas.microsoft.com/office/powerpoint/2010/main" val="1592154103"/>
              </p:ext>
            </p:extLst>
          </p:nvPr>
        </p:nvGraphicFramePr>
        <p:xfrm>
          <a:off x="2585995" y="3505200"/>
          <a:ext cx="8234405" cy="3138960"/>
        </p:xfrm>
        <a:graphic>
          <a:graphicData uri="http://schemas.openxmlformats.org/drawingml/2006/table">
            <a:tbl>
              <a:tblPr>
                <a:tableStyleId>{46F890A9-2807-4EBB-B81D-B2AA78EC7F39}</a:tableStyleId>
              </a:tblPr>
              <a:tblGrid>
                <a:gridCol w="4954181">
                  <a:extLst>
                    <a:ext uri="{9D8B030D-6E8A-4147-A177-3AD203B41FA5}">
                      <a16:colId xmlns:a16="http://schemas.microsoft.com/office/drawing/2014/main" val="3758804317"/>
                    </a:ext>
                  </a:extLst>
                </a:gridCol>
                <a:gridCol w="3280224">
                  <a:extLst>
                    <a:ext uri="{9D8B030D-6E8A-4147-A177-3AD203B41FA5}">
                      <a16:colId xmlns:a16="http://schemas.microsoft.com/office/drawing/2014/main" val="3476842085"/>
                    </a:ext>
                  </a:extLst>
                </a:gridCol>
              </a:tblGrid>
              <a:tr h="169718">
                <a:tc>
                  <a:txBody>
                    <a:bodyPr/>
                    <a:lstStyle/>
                    <a:p>
                      <a:r>
                        <a:rPr lang="en-US" sz="1400" b="1"/>
                        <a:t>Canonical Pattern</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a:t>Optimized Pattern</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077835"/>
                  </a:ext>
                </a:extLst>
              </a:tr>
              <a:tr h="169718">
                <a:tc>
                  <a:txBody>
                    <a:bodyPr/>
                    <a:lstStyle/>
                    <a:p>
                      <a:r>
                        <a:rPr lang="en-US" sz="1400" err="1"/>
                        <a:t>SlidingWindowAvg</a:t>
                      </a:r>
                      <a:r>
                        <a:rPr lang="en-US" sz="1400"/>
                        <a:t>(Median(ins))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Median2SlidingOpt(ins)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775124"/>
                  </a:ext>
                </a:extLst>
              </a:tr>
              <a:tr h="169718">
                <a:tc>
                  <a:txBody>
                    <a:bodyPr/>
                    <a:lstStyle/>
                    <a:p>
                      <a:r>
                        <a:rPr lang="en-US" sz="1400"/>
                        <a:t>Threshold(</a:t>
                      </a:r>
                      <a:r>
                        <a:rPr lang="en-US" sz="1400" err="1"/>
                        <a:t>FilterResSymmOpt</a:t>
                      </a:r>
                      <a:r>
                        <a:rPr lang="en-US" sz="1400"/>
                        <a:t>(</a:t>
                      </a:r>
                      <a:r>
                        <a:rPr lang="en-US" sz="1400" err="1"/>
                        <a:t>wc</a:t>
                      </a:r>
                      <a:r>
                        <a:rPr lang="en-US" sz="1400"/>
                        <a:t>, n), </a:t>
                      </a:r>
                      <a:r>
                        <a:rPr lang="en-US" sz="1400" err="1"/>
                        <a:t>ths</a:t>
                      </a:r>
                      <a:r>
                        <a:rPr lang="en-US" sz="1400"/>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err="1"/>
                        <a:t>FilterResSymmThresholdOpt</a:t>
                      </a:r>
                      <a:r>
                        <a:rPr lang="en-US" sz="1400"/>
                        <a:t>(</a:t>
                      </a:r>
                      <a:r>
                        <a:rPr lang="en-US" sz="1400" err="1"/>
                        <a:t>wc</a:t>
                      </a:r>
                      <a:r>
                        <a:rPr lang="en-US" sz="1400"/>
                        <a:t>, n, </a:t>
                      </a:r>
                      <a:r>
                        <a:rPr lang="en-US" sz="1400" err="1"/>
                        <a:t>ths</a:t>
                      </a:r>
                      <a:r>
                        <a:rPr lang="en-US" sz="1400"/>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1967023"/>
                  </a:ext>
                </a:extLst>
              </a:tr>
              <a:tr h="169718">
                <a:tc>
                  <a:txBody>
                    <a:bodyPr/>
                    <a:lstStyle/>
                    <a:p>
                      <a:r>
                        <a:rPr lang="en-US" sz="1400"/>
                        <a:t>Normalize(</a:t>
                      </a:r>
                      <a:r>
                        <a:rPr lang="en-US" sz="1400" err="1"/>
                        <a:t>LMSFilterResponse</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err="1"/>
                        <a:t>NormalizedLMSFilterResponseOpt</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0474228"/>
                  </a:ext>
                </a:extLst>
              </a:tr>
              <a:tr h="169718">
                <a:tc>
                  <a:txBody>
                    <a:bodyPr/>
                    <a:lstStyle/>
                    <a:p>
                      <a:r>
                        <a:rPr lang="en-US" sz="1400" err="1"/>
                        <a:t>FindPeaks</a:t>
                      </a:r>
                      <a:r>
                        <a:rPr lang="en-US" sz="1400"/>
                        <a:t>(</a:t>
                      </a:r>
                      <a:r>
                        <a:rPr lang="en-US" sz="1400" err="1"/>
                        <a:t>LMSFilterResponse</a:t>
                      </a:r>
                      <a:r>
                        <a:rPr lang="en-US" sz="1400"/>
                        <a:t>(ins), h, </a:t>
                      </a:r>
                      <a:r>
                        <a:rPr lang="en-US" sz="1400" err="1"/>
                        <a:t>dist</a:t>
                      </a:r>
                      <a:r>
                        <a:rPr lang="en-US" sz="1400"/>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LMS2FindPeaks(ins, h, </a:t>
                      </a:r>
                      <a:r>
                        <a:rPr lang="en-US" sz="1400" err="1"/>
                        <a:t>dist</a:t>
                      </a:r>
                      <a:r>
                        <a:rPr lang="en-US" sz="1400"/>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375851"/>
                  </a:ext>
                </a:extLst>
              </a:tr>
              <a:tr h="169718">
                <a:tc>
                  <a:txBody>
                    <a:bodyPr/>
                    <a:lstStyle/>
                    <a:p>
                      <a:r>
                        <a:rPr lang="en-US" sz="1400"/>
                        <a:t>Mean(Diff(</a:t>
                      </a:r>
                      <a:r>
                        <a:rPr lang="en-US" sz="1400" err="1"/>
                        <a:t>FindPeaks</a:t>
                      </a:r>
                      <a:r>
                        <a:rPr lang="en-US" sz="1400"/>
                        <a:t>(in, h, </a:t>
                      </a:r>
                      <a:r>
                        <a:rPr lang="en-US" sz="1400" err="1"/>
                        <a:t>dist</a:t>
                      </a:r>
                      <a:r>
                        <a:rPr lang="en-US" sz="1400"/>
                        <a:t>), </a:t>
                      </a:r>
                      <a:r>
                        <a:rPr lang="en-US" sz="1400" err="1"/>
                        <a:t>len</a:t>
                      </a:r>
                      <a:r>
                        <a:rPr lang="en-US" sz="1400"/>
                        <a:t>(peaks)), </a:t>
                      </a:r>
                      <a:r>
                        <a:rPr lang="en-US" sz="1400" err="1"/>
                        <a:t>len</a:t>
                      </a:r>
                      <a:r>
                        <a:rPr lang="en-US" sz="1400"/>
                        <a:t>(peaks)-1)</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FindPeaks2DiffMeanOpt(in, h, </a:t>
                      </a:r>
                      <a:r>
                        <a:rPr lang="en-US" sz="1400" err="1"/>
                        <a:t>dist</a:t>
                      </a:r>
                      <a:r>
                        <a:rPr lang="en-US" sz="1400"/>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738521"/>
                  </a:ext>
                </a:extLst>
              </a:tr>
              <a:tr h="169718">
                <a:tc>
                  <a:txBody>
                    <a:bodyPr/>
                    <a:lstStyle/>
                    <a:p>
                      <a:r>
                        <a:rPr lang="en-US" sz="1400"/>
                        <a:t>Gain(LMSFilter(ins))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err="1"/>
                        <a:t>LMSFilterGainOpt</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6325372"/>
                  </a:ext>
                </a:extLst>
              </a:tr>
              <a:tr h="169718">
                <a:tc>
                  <a:txBody>
                    <a:bodyPr/>
                    <a:lstStyle/>
                    <a:p>
                      <a:r>
                        <a:rPr lang="en-US" sz="1400"/>
                        <a:t>Max(Correlation(ins))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Corr2MaxOpt(ins)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6723253"/>
                  </a:ext>
                </a:extLst>
              </a:tr>
              <a:tr h="169718">
                <a:tc>
                  <a:txBody>
                    <a:bodyPr/>
                    <a:lstStyle/>
                    <a:p>
                      <a:r>
                        <a:rPr lang="en-US" sz="1400"/>
                        <a:t>Sq(Sum(Sq(</a:t>
                      </a:r>
                      <a:r>
                        <a:rPr lang="en-US" sz="1400" err="1"/>
                        <a:t>DFTReal</a:t>
                      </a:r>
                      <a:r>
                        <a:rPr lang="en-US" sz="1400"/>
                        <a:t>(ins)), Sq(</a:t>
                      </a:r>
                      <a:r>
                        <a:rPr lang="en-US" sz="1400" err="1"/>
                        <a:t>DFTImg</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err="1"/>
                        <a:t>DFTAbsOpt</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029700"/>
                  </a:ext>
                </a:extLst>
              </a:tr>
              <a:tr h="169718">
                <a:tc>
                  <a:txBody>
                    <a:bodyPr/>
                    <a:lstStyle/>
                    <a:p>
                      <a:r>
                        <a:rPr lang="en-US" sz="1400"/>
                        <a:t>Threshold(</a:t>
                      </a:r>
                      <a:r>
                        <a:rPr lang="en-US" sz="1400" err="1"/>
                        <a:t>DFTAbsOpt</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err="1"/>
                        <a:t>DFTAbsThresholdOpt</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646590"/>
                  </a:ext>
                </a:extLst>
              </a:tr>
              <a:tr h="169718">
                <a:tc>
                  <a:txBody>
                    <a:bodyPr/>
                    <a:lstStyle/>
                    <a:p>
                      <a:r>
                        <a:rPr lang="en-US" sz="1400" err="1"/>
                        <a:t>DFTReal</a:t>
                      </a:r>
                      <a:r>
                        <a:rPr lang="en-US" sz="1400"/>
                        <a:t>(ins), </a:t>
                      </a:r>
                      <a:r>
                        <a:rPr lang="en-US" sz="1400" err="1"/>
                        <a:t>DFTImg</a:t>
                      </a:r>
                      <a:r>
                        <a:rPr lang="en-US" sz="1400"/>
                        <a:t>(ins)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DFT1D(ins)</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9207567"/>
                  </a:ext>
                </a:extLst>
              </a:tr>
            </a:tbl>
          </a:graphicData>
        </a:graphic>
      </p:graphicFrame>
      <p:sp>
        <p:nvSpPr>
          <p:cNvPr id="12" name="Rectangle: Rounded Corners 6">
            <a:extLst>
              <a:ext uri="{FF2B5EF4-FFF2-40B4-BE49-F238E27FC236}">
                <a16:creationId xmlns:a16="http://schemas.microsoft.com/office/drawing/2014/main" id="{173ACEB2-5AA9-2513-1FEC-19CED4F34199}"/>
              </a:ext>
            </a:extLst>
          </p:cNvPr>
          <p:cNvSpPr/>
          <p:nvPr/>
        </p:nvSpPr>
        <p:spPr>
          <a:xfrm>
            <a:off x="263346" y="1439390"/>
            <a:ext cx="2091159" cy="1639961"/>
          </a:xfrm>
          <a:prstGeom prst="roundRect">
            <a:avLst/>
          </a:prstGeom>
          <a:ln w="38100">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Theorem-based Optimizations:</a:t>
            </a:r>
          </a:p>
        </p:txBody>
      </p:sp>
      <p:sp>
        <p:nvSpPr>
          <p:cNvPr id="14" name="Rectangle: Rounded Corners 7">
            <a:extLst>
              <a:ext uri="{FF2B5EF4-FFF2-40B4-BE49-F238E27FC236}">
                <a16:creationId xmlns:a16="http://schemas.microsoft.com/office/drawing/2014/main" id="{1D54EE27-98ED-6B4C-2132-C19A0ABF47AC}"/>
              </a:ext>
            </a:extLst>
          </p:cNvPr>
          <p:cNvSpPr/>
          <p:nvPr/>
        </p:nvSpPr>
        <p:spPr>
          <a:xfrm>
            <a:off x="263345" y="4153615"/>
            <a:ext cx="2092364" cy="1639960"/>
          </a:xfrm>
          <a:prstGeom prst="roundRect">
            <a:avLst/>
          </a:prstGeom>
          <a:ln w="38100">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Operation Fusion Optimizations:</a:t>
            </a:r>
            <a:endParaRPr lang="en-US" sz="2000" spc="-40"/>
          </a:p>
        </p:txBody>
      </p:sp>
      <p:sp>
        <p:nvSpPr>
          <p:cNvPr id="15" name="오른쪽 중괄호 14">
            <a:extLst>
              <a:ext uri="{FF2B5EF4-FFF2-40B4-BE49-F238E27FC236}">
                <a16:creationId xmlns:a16="http://schemas.microsoft.com/office/drawing/2014/main" id="{37CFDA20-BC1D-5331-4981-0DA2B65EF7A8}"/>
              </a:ext>
            </a:extLst>
          </p:cNvPr>
          <p:cNvSpPr/>
          <p:nvPr/>
        </p:nvSpPr>
        <p:spPr>
          <a:xfrm>
            <a:off x="10820400" y="1257300"/>
            <a:ext cx="431800" cy="199752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76F7F163-2355-F925-2DFA-C9158D899872}"/>
              </a:ext>
            </a:extLst>
          </p:cNvPr>
          <p:cNvSpPr txBox="1"/>
          <p:nvPr/>
        </p:nvSpPr>
        <p:spPr>
          <a:xfrm>
            <a:off x="11383499" y="1957094"/>
            <a:ext cx="404278" cy="584775"/>
          </a:xfrm>
          <a:prstGeom prst="rect">
            <a:avLst/>
          </a:prstGeom>
          <a:noFill/>
        </p:spPr>
        <p:txBody>
          <a:bodyPr wrap="none" rtlCol="0">
            <a:spAutoFit/>
          </a:bodyPr>
          <a:lstStyle/>
          <a:p>
            <a:pPr algn="ctr"/>
            <a:r>
              <a:rPr lang="en-US" altLang="ko-KR" sz="3200" b="1"/>
              <a:t>6</a:t>
            </a:r>
            <a:endParaRPr lang="ko-KR" altLang="en-US" sz="3200" b="1"/>
          </a:p>
        </p:txBody>
      </p:sp>
      <p:sp>
        <p:nvSpPr>
          <p:cNvPr id="17" name="오른쪽 중괄호 16">
            <a:extLst>
              <a:ext uri="{FF2B5EF4-FFF2-40B4-BE49-F238E27FC236}">
                <a16:creationId xmlns:a16="http://schemas.microsoft.com/office/drawing/2014/main" id="{86F33CBD-3309-E15E-F182-21B4109EF997}"/>
              </a:ext>
            </a:extLst>
          </p:cNvPr>
          <p:cNvSpPr/>
          <p:nvPr/>
        </p:nvSpPr>
        <p:spPr>
          <a:xfrm>
            <a:off x="10807700" y="3505200"/>
            <a:ext cx="431800" cy="314960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DC3BB95F-4DB5-96B3-598C-0B90575C93C2}"/>
              </a:ext>
            </a:extLst>
          </p:cNvPr>
          <p:cNvSpPr txBox="1"/>
          <p:nvPr/>
        </p:nvSpPr>
        <p:spPr>
          <a:xfrm>
            <a:off x="11286393" y="4776494"/>
            <a:ext cx="623890" cy="584775"/>
          </a:xfrm>
          <a:prstGeom prst="rect">
            <a:avLst/>
          </a:prstGeom>
          <a:noFill/>
        </p:spPr>
        <p:txBody>
          <a:bodyPr wrap="none" rtlCol="0">
            <a:spAutoFit/>
          </a:bodyPr>
          <a:lstStyle/>
          <a:p>
            <a:pPr algn="ctr"/>
            <a:r>
              <a:rPr lang="en-US" altLang="ko-KR" sz="3200" b="1"/>
              <a:t>10</a:t>
            </a:r>
            <a:endParaRPr lang="ko-KR" altLang="en-US" sz="3200" b="1"/>
          </a:p>
        </p:txBody>
      </p:sp>
    </p:spTree>
    <p:extLst>
      <p:ext uri="{BB962C8B-B14F-4D97-AF65-F5344CB8AC3E}">
        <p14:creationId xmlns:p14="http://schemas.microsoft.com/office/powerpoint/2010/main" val="158868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116C-FDA9-AD35-F7E9-41EA59403EC0}"/>
              </a:ext>
            </a:extLst>
          </p:cNvPr>
          <p:cNvSpPr>
            <a:spLocks noGrp="1"/>
          </p:cNvSpPr>
          <p:nvPr>
            <p:ph type="title"/>
          </p:nvPr>
        </p:nvSpPr>
        <p:spPr>
          <a:xfrm>
            <a:off x="838200" y="365125"/>
            <a:ext cx="10515600" cy="1325563"/>
          </a:xfrm>
        </p:spPr>
        <p:txBody>
          <a:bodyPr anchor="ctr">
            <a:normAutofit/>
          </a:bodyPr>
          <a:lstStyle/>
          <a:p>
            <a:r>
              <a:rPr lang="en-US"/>
              <a:t>Performance Gains on CPU (AMD Ryzen)</a:t>
            </a:r>
          </a:p>
        </p:txBody>
      </p:sp>
      <p:pic>
        <p:nvPicPr>
          <p:cNvPr id="12" name="Content Placeholder 11">
            <a:extLst>
              <a:ext uri="{FF2B5EF4-FFF2-40B4-BE49-F238E27FC236}">
                <a16:creationId xmlns:a16="http://schemas.microsoft.com/office/drawing/2014/main" id="{417323F8-0A2C-7FF3-BB10-D4C050DDED3B}"/>
              </a:ext>
            </a:extLst>
          </p:cNvPr>
          <p:cNvPicPr>
            <a:picLocks noGrp="1" noChangeAspect="1"/>
          </p:cNvPicPr>
          <p:nvPr>
            <p:ph sz="half" idx="1"/>
          </p:nvPr>
        </p:nvPicPr>
        <p:blipFill>
          <a:blip r:embed="rId3"/>
          <a:stretch>
            <a:fillRect/>
          </a:stretch>
        </p:blipFill>
        <p:spPr>
          <a:xfrm>
            <a:off x="123879" y="2010817"/>
            <a:ext cx="8340825" cy="2879124"/>
          </a:xfrm>
          <a:prstGeom prst="rect">
            <a:avLst/>
          </a:prstGeom>
          <a:ln w="12700">
            <a:solidFill>
              <a:schemeClr val="tx1"/>
            </a:solidFill>
          </a:ln>
        </p:spPr>
      </p:pic>
      <p:sp>
        <p:nvSpPr>
          <p:cNvPr id="11" name="Content Placeholder 10">
            <a:extLst>
              <a:ext uri="{FF2B5EF4-FFF2-40B4-BE49-F238E27FC236}">
                <a16:creationId xmlns:a16="http://schemas.microsoft.com/office/drawing/2014/main" id="{557B13B4-50F9-B867-6714-1C65CC9AC024}"/>
              </a:ext>
            </a:extLst>
          </p:cNvPr>
          <p:cNvSpPr>
            <a:spLocks noGrp="1"/>
          </p:cNvSpPr>
          <p:nvPr>
            <p:ph sz="half" idx="2"/>
          </p:nvPr>
        </p:nvSpPr>
        <p:spPr>
          <a:xfrm>
            <a:off x="8649729" y="1690689"/>
            <a:ext cx="3286897" cy="3684500"/>
          </a:xfrm>
        </p:spPr>
        <p:txBody>
          <a:bodyPr>
            <a:normAutofit lnSpcReduction="10000"/>
          </a:bodyPr>
          <a:lstStyle/>
          <a:p>
            <a:pPr marL="0" indent="0">
              <a:buNone/>
            </a:pPr>
            <a:r>
              <a:rPr lang="en-US" sz="1200" b="1"/>
              <a:t>Evaluation Setup</a:t>
            </a:r>
            <a:endParaRPr lang="en-US" sz="1200"/>
          </a:p>
          <a:p>
            <a:r>
              <a:rPr lang="en-US" sz="1200" b="1"/>
              <a:t>Machine:</a:t>
            </a:r>
            <a:r>
              <a:rPr lang="en-US" sz="1200"/>
              <a:t> AMD Ryzen </a:t>
            </a:r>
            <a:r>
              <a:rPr lang="en-US" sz="1200" err="1"/>
              <a:t>Threadripper</a:t>
            </a:r>
            <a:r>
              <a:rPr lang="en-US" sz="1200"/>
              <a:t> PRO 7955WX</a:t>
            </a:r>
          </a:p>
          <a:p>
            <a:r>
              <a:rPr lang="en-US" sz="1200" b="1"/>
              <a:t>Execution:</a:t>
            </a:r>
            <a:r>
              <a:rPr lang="en-US" sz="1200"/>
              <a:t> Single core (taskset -c 0), 30 averaged runs</a:t>
            </a:r>
          </a:p>
          <a:p>
            <a:r>
              <a:rPr lang="en-US" sz="1200" b="1"/>
              <a:t>Compiler Versions:</a:t>
            </a:r>
            <a:endParaRPr lang="en-US" sz="1200"/>
          </a:p>
          <a:p>
            <a:pPr lvl="1"/>
            <a:r>
              <a:rPr lang="en-US" sz="1200"/>
              <a:t>GCC 11.4.0 (-O3)</a:t>
            </a:r>
          </a:p>
          <a:p>
            <a:pPr lvl="1"/>
            <a:r>
              <a:rPr lang="en-US" sz="1200"/>
              <a:t>Clang 19 (-O3)</a:t>
            </a:r>
          </a:p>
          <a:p>
            <a:pPr lvl="1"/>
            <a:r>
              <a:rPr lang="en-US" sz="1200"/>
              <a:t>MLIR + LLVM backend</a:t>
            </a:r>
          </a:p>
          <a:p>
            <a:r>
              <a:rPr lang="en-US" sz="1200" b="1"/>
              <a:t>Benchmarks:</a:t>
            </a:r>
            <a:br>
              <a:rPr lang="en-US" sz="1200"/>
            </a:br>
            <a:r>
              <a:rPr lang="en-US" sz="1200"/>
              <a:t>20 DSP apps from EEMBC, </a:t>
            </a:r>
            <a:r>
              <a:rPr lang="en-US" sz="1200" err="1"/>
              <a:t>MiBench</a:t>
            </a:r>
            <a:r>
              <a:rPr lang="en-US" sz="1200"/>
              <a:t>, </a:t>
            </a:r>
            <a:r>
              <a:rPr lang="en-US" sz="1200" err="1"/>
              <a:t>DSPStone</a:t>
            </a:r>
            <a:br>
              <a:rPr lang="en-US" sz="1200"/>
            </a:br>
            <a:r>
              <a:rPr lang="en-US" sz="1200" i="1"/>
              <a:t>(e.g., Audio Compression, Radar Signal Processing)</a:t>
            </a:r>
            <a:endParaRPr lang="en-US" sz="1200"/>
          </a:p>
          <a:p>
            <a:r>
              <a:rPr lang="en-US" sz="1200" b="1"/>
              <a:t>Note:</a:t>
            </a:r>
            <a:r>
              <a:rPr lang="en-US" sz="1200"/>
              <a:t> All flows use the </a:t>
            </a:r>
            <a:r>
              <a:rPr lang="en-US" sz="1200" b="1"/>
              <a:t>same LLVM backend</a:t>
            </a:r>
            <a:r>
              <a:rPr lang="en-US" sz="1200"/>
              <a:t> —</a:t>
            </a:r>
            <a:br>
              <a:rPr lang="en-US" sz="1200"/>
            </a:br>
            <a:r>
              <a:rPr lang="en-US" sz="1200"/>
              <a:t>performance gains come </a:t>
            </a:r>
            <a:r>
              <a:rPr lang="en-US" sz="1200" b="1"/>
              <a:t>only</a:t>
            </a:r>
            <a:r>
              <a:rPr lang="en-US" sz="1200"/>
              <a:t> from MLIR-level DSP optimizations</a:t>
            </a:r>
          </a:p>
          <a:p>
            <a:endParaRPr lang="en-US" sz="1200"/>
          </a:p>
          <a:p>
            <a:endParaRPr lang="en-US" sz="1200"/>
          </a:p>
        </p:txBody>
      </p:sp>
      <p:sp>
        <p:nvSpPr>
          <p:cNvPr id="4" name="Date Placeholder 3">
            <a:extLst>
              <a:ext uri="{FF2B5EF4-FFF2-40B4-BE49-F238E27FC236}">
                <a16:creationId xmlns:a16="http://schemas.microsoft.com/office/drawing/2014/main" id="{53CE555D-3233-0F78-7A81-4E9ED84C0427}"/>
              </a:ext>
            </a:extLst>
          </p:cNvPr>
          <p:cNvSpPr>
            <a:spLocks noGrp="1"/>
          </p:cNvSpPr>
          <p:nvPr>
            <p:ph type="dt" sz="half" idx="10"/>
          </p:nvPr>
        </p:nvSpPr>
        <p:spPr>
          <a:xfrm>
            <a:off x="838200" y="6356350"/>
            <a:ext cx="2743200" cy="365125"/>
          </a:xfrm>
        </p:spPr>
        <p:txBody>
          <a:bodyPr anchor="ctr">
            <a:normAutofit/>
          </a:bodyPr>
          <a:lstStyle/>
          <a:p>
            <a:pPr>
              <a:spcAft>
                <a:spcPts val="600"/>
              </a:spcAft>
            </a:pPr>
            <a:fld id="{F14D4001-2E93-9645-AE0D-A781469F1F3E}" type="datetime1">
              <a:rPr lang="en-US" smtClean="0"/>
              <a:pPr>
                <a:spcAft>
                  <a:spcPts val="600"/>
                </a:spcAft>
              </a:pPr>
              <a:t>6/17/25</a:t>
            </a:fld>
            <a:endParaRPr lang="en-US"/>
          </a:p>
        </p:txBody>
      </p:sp>
      <p:sp>
        <p:nvSpPr>
          <p:cNvPr id="6" name="Slide Number Placeholder 5">
            <a:extLst>
              <a:ext uri="{FF2B5EF4-FFF2-40B4-BE49-F238E27FC236}">
                <a16:creationId xmlns:a16="http://schemas.microsoft.com/office/drawing/2014/main" id="{2C556AEB-5D1B-7804-775F-58FC19C2E1CA}"/>
              </a:ext>
            </a:extLst>
          </p:cNvPr>
          <p:cNvSpPr>
            <a:spLocks noGrp="1"/>
          </p:cNvSpPr>
          <p:nvPr>
            <p:ph type="sldNum" sz="quarter" idx="12"/>
          </p:nvPr>
        </p:nvSpPr>
        <p:spPr>
          <a:xfrm>
            <a:off x="11598964" y="6407356"/>
            <a:ext cx="593035" cy="263111"/>
          </a:xfrm>
        </p:spPr>
        <p:txBody>
          <a:bodyPr anchor="ctr">
            <a:normAutofit/>
          </a:bodyPr>
          <a:lstStyle/>
          <a:p>
            <a:pPr>
              <a:lnSpc>
                <a:spcPct val="90000"/>
              </a:lnSpc>
              <a:spcAft>
                <a:spcPts val="600"/>
              </a:spcAft>
            </a:pPr>
            <a:fld id="{DC1DC811-A317-D442-B2A1-5A735965D791}" type="slidenum">
              <a:rPr lang="en-US" smtClean="0"/>
              <a:pPr>
                <a:lnSpc>
                  <a:spcPct val="90000"/>
                </a:lnSpc>
                <a:spcAft>
                  <a:spcPts val="600"/>
                </a:spcAft>
              </a:pPr>
              <a:t>13</a:t>
            </a:fld>
            <a:endParaRPr lang="en-US"/>
          </a:p>
        </p:txBody>
      </p:sp>
      <p:graphicFrame>
        <p:nvGraphicFramePr>
          <p:cNvPr id="3" name="Table 2">
            <a:extLst>
              <a:ext uri="{FF2B5EF4-FFF2-40B4-BE49-F238E27FC236}">
                <a16:creationId xmlns:a16="http://schemas.microsoft.com/office/drawing/2014/main" id="{AD553FF6-9B70-828F-A713-256F56327B9E}"/>
              </a:ext>
            </a:extLst>
          </p:cNvPr>
          <p:cNvGraphicFramePr>
            <a:graphicFrameLocks noGrp="1"/>
          </p:cNvGraphicFramePr>
          <p:nvPr>
            <p:extLst>
              <p:ext uri="{D42A27DB-BD31-4B8C-83A1-F6EECF244321}">
                <p14:modId xmlns:p14="http://schemas.microsoft.com/office/powerpoint/2010/main" val="427707649"/>
              </p:ext>
            </p:extLst>
          </p:nvPr>
        </p:nvGraphicFramePr>
        <p:xfrm>
          <a:off x="1680130" y="5174650"/>
          <a:ext cx="5921634" cy="1495817"/>
        </p:xfrm>
        <a:graphic>
          <a:graphicData uri="http://schemas.openxmlformats.org/drawingml/2006/table">
            <a:tbl>
              <a:tblPr>
                <a:tableStyleId>{5940675A-B579-460E-94D1-54222C63F5DA}</a:tableStyleId>
              </a:tblPr>
              <a:tblGrid>
                <a:gridCol w="2223634">
                  <a:extLst>
                    <a:ext uri="{9D8B030D-6E8A-4147-A177-3AD203B41FA5}">
                      <a16:colId xmlns:a16="http://schemas.microsoft.com/office/drawing/2014/main" val="4292812573"/>
                    </a:ext>
                  </a:extLst>
                </a:gridCol>
                <a:gridCol w="3698000">
                  <a:extLst>
                    <a:ext uri="{9D8B030D-6E8A-4147-A177-3AD203B41FA5}">
                      <a16:colId xmlns:a16="http://schemas.microsoft.com/office/drawing/2014/main" val="352184302"/>
                    </a:ext>
                  </a:extLst>
                </a:gridCol>
              </a:tblGrid>
              <a:tr h="235407">
                <a:tc>
                  <a:txBody>
                    <a:bodyPr/>
                    <a:lstStyle/>
                    <a:p>
                      <a:r>
                        <a:rPr lang="en-US" sz="1100"/>
                        <a:t>Flow Name</a:t>
                      </a:r>
                    </a:p>
                  </a:txBody>
                  <a:tcPr anchor="ctr"/>
                </a:tc>
                <a:tc>
                  <a:txBody>
                    <a:bodyPr/>
                    <a:lstStyle/>
                    <a:p>
                      <a:r>
                        <a:rPr lang="en-US" sz="1100"/>
                        <a:t>Description</a:t>
                      </a:r>
                    </a:p>
                  </a:txBody>
                  <a:tcPr anchor="ctr"/>
                </a:tc>
                <a:extLst>
                  <a:ext uri="{0D108BD9-81ED-4DB2-BD59-A6C34878D82A}">
                    <a16:rowId xmlns:a16="http://schemas.microsoft.com/office/drawing/2014/main" val="1796432471"/>
                  </a:ext>
                </a:extLst>
              </a:tr>
              <a:tr h="235407">
                <a:tc>
                  <a:txBody>
                    <a:bodyPr/>
                    <a:lstStyle/>
                    <a:p>
                      <a:r>
                        <a:rPr lang="en-US" sz="1100" b="1"/>
                        <a:t>Affine</a:t>
                      </a:r>
                      <a:endParaRPr lang="en-US" sz="1100"/>
                    </a:p>
                  </a:txBody>
                  <a:tcPr anchor="ctr"/>
                </a:tc>
                <a:tc>
                  <a:txBody>
                    <a:bodyPr/>
                    <a:lstStyle/>
                    <a:p>
                      <a:r>
                        <a:rPr lang="en-US" sz="1100"/>
                        <a:t>DSP-DSL → DSP-dialect → Affine → LLVM IR → Clang (generic CPU)</a:t>
                      </a:r>
                    </a:p>
                  </a:txBody>
                  <a:tcPr anchor="ctr"/>
                </a:tc>
                <a:extLst>
                  <a:ext uri="{0D108BD9-81ED-4DB2-BD59-A6C34878D82A}">
                    <a16:rowId xmlns:a16="http://schemas.microsoft.com/office/drawing/2014/main" val="1508276248"/>
                  </a:ext>
                </a:extLst>
              </a:tr>
              <a:tr h="235407">
                <a:tc>
                  <a:txBody>
                    <a:bodyPr/>
                    <a:lstStyle/>
                    <a:p>
                      <a:r>
                        <a:rPr lang="en-US" sz="1100" b="1"/>
                        <a:t>GCC</a:t>
                      </a:r>
                      <a:endParaRPr lang="en-US" sz="11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C code compiled using GCC with -O3 (generic CPU)</a:t>
                      </a:r>
                    </a:p>
                  </a:txBody>
                  <a:tcPr anchor="ctr"/>
                </a:tc>
                <a:extLst>
                  <a:ext uri="{0D108BD9-81ED-4DB2-BD59-A6C34878D82A}">
                    <a16:rowId xmlns:a16="http://schemas.microsoft.com/office/drawing/2014/main" val="1558342370"/>
                  </a:ext>
                </a:extLst>
              </a:tr>
              <a:tr h="291857">
                <a:tc>
                  <a:txBody>
                    <a:bodyPr/>
                    <a:lstStyle/>
                    <a:p>
                      <a:r>
                        <a:rPr lang="en-US" sz="1100" b="1"/>
                        <a:t>Clang</a:t>
                      </a:r>
                      <a:endParaRPr lang="en-US" sz="1100"/>
                    </a:p>
                  </a:txBody>
                  <a:tcPr anchor="ctr"/>
                </a:tc>
                <a:tc>
                  <a:txBody>
                    <a:bodyPr/>
                    <a:lstStyle/>
                    <a:p>
                      <a:r>
                        <a:rPr lang="en-US" sz="1100"/>
                        <a:t>C code compiled using Clang 19 with -O3 (generic CPU)</a:t>
                      </a:r>
                    </a:p>
                  </a:txBody>
                  <a:tcPr anchor="ctr"/>
                </a:tc>
                <a:extLst>
                  <a:ext uri="{0D108BD9-81ED-4DB2-BD59-A6C34878D82A}">
                    <a16:rowId xmlns:a16="http://schemas.microsoft.com/office/drawing/2014/main" val="4225149445"/>
                  </a:ext>
                </a:extLst>
              </a:tr>
              <a:tr h="235407">
                <a:tc>
                  <a:txBody>
                    <a:bodyPr/>
                    <a:lstStyle/>
                    <a:p>
                      <a:r>
                        <a:rPr lang="en-US" sz="1100" b="1"/>
                        <a:t>DSP-MLIR</a:t>
                      </a:r>
                      <a:endParaRPr lang="en-US" sz="1100"/>
                    </a:p>
                  </a:txBody>
                  <a:tcPr anchor="ctr"/>
                </a:tc>
                <a:tc>
                  <a:txBody>
                    <a:bodyPr/>
                    <a:lstStyle/>
                    <a:p>
                      <a:r>
                        <a:rPr lang="en-US" sz="1100"/>
                        <a:t>Affine + </a:t>
                      </a:r>
                      <a:r>
                        <a:rPr lang="en-US" sz="1100" b="1"/>
                        <a:t>DSP-dialect optimizations</a:t>
                      </a:r>
                      <a:r>
                        <a:rPr lang="en-US" sz="1100"/>
                        <a:t> for CPU target</a:t>
                      </a:r>
                    </a:p>
                  </a:txBody>
                  <a:tcPr anchor="ctr"/>
                </a:tc>
                <a:extLst>
                  <a:ext uri="{0D108BD9-81ED-4DB2-BD59-A6C34878D82A}">
                    <a16:rowId xmlns:a16="http://schemas.microsoft.com/office/drawing/2014/main" val="3310054548"/>
                  </a:ext>
                </a:extLst>
              </a:tr>
            </a:tbl>
          </a:graphicData>
        </a:graphic>
      </p:graphicFrame>
    </p:spTree>
    <p:extLst>
      <p:ext uri="{BB962C8B-B14F-4D97-AF65-F5344CB8AC3E}">
        <p14:creationId xmlns:p14="http://schemas.microsoft.com/office/powerpoint/2010/main" val="2541077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E21D-608C-E1AF-F943-2D06FC479348}"/>
              </a:ext>
            </a:extLst>
          </p:cNvPr>
          <p:cNvSpPr>
            <a:spLocks noGrp="1"/>
          </p:cNvSpPr>
          <p:nvPr>
            <p:ph type="title"/>
          </p:nvPr>
        </p:nvSpPr>
        <p:spPr/>
        <p:txBody>
          <a:bodyPr/>
          <a:lstStyle/>
          <a:p>
            <a:r>
              <a:rPr lang="en-US"/>
              <a:t>Developer Productivity Gains</a:t>
            </a:r>
          </a:p>
        </p:txBody>
      </p:sp>
      <p:sp>
        <p:nvSpPr>
          <p:cNvPr id="3" name="Content Placeholder 2">
            <a:extLst>
              <a:ext uri="{FF2B5EF4-FFF2-40B4-BE49-F238E27FC236}">
                <a16:creationId xmlns:a16="http://schemas.microsoft.com/office/drawing/2014/main" id="{0A02DA6A-9318-25B5-0603-82BD7BE692D2}"/>
              </a:ext>
            </a:extLst>
          </p:cNvPr>
          <p:cNvSpPr>
            <a:spLocks noGrp="1"/>
          </p:cNvSpPr>
          <p:nvPr>
            <p:ph idx="1"/>
          </p:nvPr>
        </p:nvSpPr>
        <p:spPr>
          <a:xfrm>
            <a:off x="9254908" y="1813953"/>
            <a:ext cx="2940908" cy="3002693"/>
          </a:xfrm>
        </p:spPr>
        <p:txBody>
          <a:bodyPr>
            <a:normAutofit fontScale="62500" lnSpcReduction="20000"/>
          </a:bodyPr>
          <a:lstStyle/>
          <a:p>
            <a:r>
              <a:rPr lang="en-US" dirty="0"/>
              <a:t>Less code = fewer bugs, faster iteration</a:t>
            </a:r>
          </a:p>
          <a:p>
            <a:r>
              <a:rPr lang="en-US" dirty="0"/>
              <a:t>DSL abstracts away memory management, loop indexing, boilerplate</a:t>
            </a:r>
          </a:p>
          <a:p>
            <a:r>
              <a:rPr lang="en-US" dirty="0"/>
              <a:t>Readability and maintainability are dramatically improved</a:t>
            </a:r>
          </a:p>
          <a:p>
            <a:r>
              <a:rPr lang="en-US" dirty="0"/>
              <a:t>Code is more expressive and closer to the algorithm (e.g., </a:t>
            </a:r>
            <a:r>
              <a:rPr lang="en-US" dirty="0" err="1"/>
              <a:t>FIRFilterResponse</a:t>
            </a:r>
            <a:r>
              <a:rPr lang="en-US" dirty="0"/>
              <a:t>() instead of 4 nested loops)</a:t>
            </a:r>
          </a:p>
        </p:txBody>
      </p:sp>
      <p:sp>
        <p:nvSpPr>
          <p:cNvPr id="4" name="Date Placeholder 3">
            <a:extLst>
              <a:ext uri="{FF2B5EF4-FFF2-40B4-BE49-F238E27FC236}">
                <a16:creationId xmlns:a16="http://schemas.microsoft.com/office/drawing/2014/main" id="{09EF02F2-1B5B-B54B-B776-A458A9C4484B}"/>
              </a:ext>
            </a:extLst>
          </p:cNvPr>
          <p:cNvSpPr>
            <a:spLocks noGrp="1"/>
          </p:cNvSpPr>
          <p:nvPr>
            <p:ph type="dt" sz="half" idx="10"/>
          </p:nvPr>
        </p:nvSpPr>
        <p:spPr/>
        <p:txBody>
          <a:bodyPr/>
          <a:lstStyle/>
          <a:p>
            <a:fld id="{F14D4001-2E93-9645-AE0D-A781469F1F3E}" type="datetime1">
              <a:rPr lang="en-US" smtClean="0"/>
              <a:t>6/17/25</a:t>
            </a:fld>
            <a:endParaRPr lang="en-US"/>
          </a:p>
        </p:txBody>
      </p:sp>
      <p:sp>
        <p:nvSpPr>
          <p:cNvPr id="6" name="Slide Number Placeholder 5">
            <a:extLst>
              <a:ext uri="{FF2B5EF4-FFF2-40B4-BE49-F238E27FC236}">
                <a16:creationId xmlns:a16="http://schemas.microsoft.com/office/drawing/2014/main" id="{B1A6A02E-0B91-2CFA-7966-E5AF128C7CB4}"/>
              </a:ext>
            </a:extLst>
          </p:cNvPr>
          <p:cNvSpPr>
            <a:spLocks noGrp="1"/>
          </p:cNvSpPr>
          <p:nvPr>
            <p:ph type="sldNum" sz="quarter" idx="12"/>
          </p:nvPr>
        </p:nvSpPr>
        <p:spPr/>
        <p:txBody>
          <a:bodyPr/>
          <a:lstStyle/>
          <a:p>
            <a:fld id="{DC1DC811-A317-D442-B2A1-5A735965D791}" type="slidenum">
              <a:rPr lang="en-US" smtClean="0"/>
              <a:t>14</a:t>
            </a:fld>
            <a:endParaRPr lang="en-US"/>
          </a:p>
        </p:txBody>
      </p:sp>
      <p:pic>
        <p:nvPicPr>
          <p:cNvPr id="8" name="Picture 7">
            <a:extLst>
              <a:ext uri="{FF2B5EF4-FFF2-40B4-BE49-F238E27FC236}">
                <a16:creationId xmlns:a16="http://schemas.microsoft.com/office/drawing/2014/main" id="{69EB2082-F96D-6D99-616C-36598C44A263}"/>
              </a:ext>
            </a:extLst>
          </p:cNvPr>
          <p:cNvPicPr>
            <a:picLocks noChangeAspect="1"/>
          </p:cNvPicPr>
          <p:nvPr/>
        </p:nvPicPr>
        <p:blipFill>
          <a:blip r:embed="rId3"/>
          <a:stretch>
            <a:fillRect/>
          </a:stretch>
        </p:blipFill>
        <p:spPr>
          <a:xfrm>
            <a:off x="228600" y="1690688"/>
            <a:ext cx="8742618" cy="2733031"/>
          </a:xfrm>
          <a:prstGeom prst="rect">
            <a:avLst/>
          </a:prstGeom>
        </p:spPr>
      </p:pic>
      <p:sp>
        <p:nvSpPr>
          <p:cNvPr id="10" name="TextBox 9">
            <a:extLst>
              <a:ext uri="{FF2B5EF4-FFF2-40B4-BE49-F238E27FC236}">
                <a16:creationId xmlns:a16="http://schemas.microsoft.com/office/drawing/2014/main" id="{991FC3C9-4181-5D8F-12A2-BE3A4284F81A}"/>
              </a:ext>
            </a:extLst>
          </p:cNvPr>
          <p:cNvSpPr txBox="1"/>
          <p:nvPr/>
        </p:nvSpPr>
        <p:spPr>
          <a:xfrm>
            <a:off x="2344695" y="4635588"/>
            <a:ext cx="6098058" cy="369332"/>
          </a:xfrm>
          <a:prstGeom prst="rect">
            <a:avLst/>
          </a:prstGeom>
          <a:noFill/>
        </p:spPr>
        <p:txBody>
          <a:bodyPr wrap="square">
            <a:spAutoFit/>
          </a:bodyPr>
          <a:lstStyle/>
          <a:p>
            <a:r>
              <a:rPr lang="en-US" b="0" i="0" u="none" strike="noStrike">
                <a:solidFill>
                  <a:srgbClr val="000000"/>
                </a:solidFill>
                <a:effectLst/>
                <a:latin typeface="-webkit-standard"/>
              </a:rPr>
              <a:t>→ </a:t>
            </a:r>
            <a:r>
              <a:rPr lang="en-US" b="0" i="1" u="none" strike="noStrike">
                <a:solidFill>
                  <a:srgbClr val="000000"/>
                </a:solidFill>
                <a:effectLst/>
              </a:rPr>
              <a:t>DSP-DSL reduces LOC by ~5× on average over C</a:t>
            </a:r>
            <a:endParaRPr lang="en-US"/>
          </a:p>
        </p:txBody>
      </p:sp>
    </p:spTree>
    <p:extLst>
      <p:ext uri="{BB962C8B-B14F-4D97-AF65-F5344CB8AC3E}">
        <p14:creationId xmlns:p14="http://schemas.microsoft.com/office/powerpoint/2010/main" val="327726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F4A7-7C30-DF06-0776-E51D344CC0E8}"/>
              </a:ext>
            </a:extLst>
          </p:cNvPr>
          <p:cNvSpPr>
            <a:spLocks noGrp="1"/>
          </p:cNvSpPr>
          <p:nvPr>
            <p:ph type="title"/>
          </p:nvPr>
        </p:nvSpPr>
        <p:spPr>
          <a:xfrm>
            <a:off x="838200" y="365125"/>
            <a:ext cx="10515600" cy="1325563"/>
          </a:xfrm>
        </p:spPr>
        <p:txBody>
          <a:bodyPr anchor="ctr">
            <a:normAutofit/>
          </a:bodyPr>
          <a:lstStyle/>
          <a:p>
            <a:r>
              <a:rPr lang="en-US"/>
              <a:t>Conclusion</a:t>
            </a:r>
          </a:p>
        </p:txBody>
      </p:sp>
      <p:sp>
        <p:nvSpPr>
          <p:cNvPr id="4" name="Date Placeholder 3">
            <a:extLst>
              <a:ext uri="{FF2B5EF4-FFF2-40B4-BE49-F238E27FC236}">
                <a16:creationId xmlns:a16="http://schemas.microsoft.com/office/drawing/2014/main" id="{74489DE0-7AAA-F768-F622-66F5E356634F}"/>
              </a:ext>
            </a:extLst>
          </p:cNvPr>
          <p:cNvSpPr>
            <a:spLocks noGrp="1"/>
          </p:cNvSpPr>
          <p:nvPr>
            <p:ph type="dt" sz="half" idx="10"/>
          </p:nvPr>
        </p:nvSpPr>
        <p:spPr>
          <a:xfrm>
            <a:off x="838200" y="6356350"/>
            <a:ext cx="2743200" cy="365125"/>
          </a:xfrm>
        </p:spPr>
        <p:txBody>
          <a:bodyPr anchor="ctr">
            <a:normAutofit/>
          </a:bodyPr>
          <a:lstStyle/>
          <a:p>
            <a:pPr>
              <a:spcAft>
                <a:spcPts val="600"/>
              </a:spcAft>
            </a:pPr>
            <a:fld id="{F14D4001-2E93-9645-AE0D-A781469F1F3E}" type="datetime1">
              <a:rPr lang="en-US" smtClean="0"/>
              <a:pPr>
                <a:spcAft>
                  <a:spcPts val="600"/>
                </a:spcAft>
              </a:pPr>
              <a:t>6/17/25</a:t>
            </a:fld>
            <a:endParaRPr lang="en-US"/>
          </a:p>
        </p:txBody>
      </p:sp>
      <p:sp>
        <p:nvSpPr>
          <p:cNvPr id="6" name="Slide Number Placeholder 5">
            <a:extLst>
              <a:ext uri="{FF2B5EF4-FFF2-40B4-BE49-F238E27FC236}">
                <a16:creationId xmlns:a16="http://schemas.microsoft.com/office/drawing/2014/main" id="{F3C146E3-7A2E-062E-2484-78FC7ACF35EA}"/>
              </a:ext>
            </a:extLst>
          </p:cNvPr>
          <p:cNvSpPr>
            <a:spLocks noGrp="1"/>
          </p:cNvSpPr>
          <p:nvPr>
            <p:ph type="sldNum" sz="quarter" idx="12"/>
          </p:nvPr>
        </p:nvSpPr>
        <p:spPr>
          <a:xfrm>
            <a:off x="11598964" y="6407356"/>
            <a:ext cx="593035" cy="263111"/>
          </a:xfrm>
        </p:spPr>
        <p:txBody>
          <a:bodyPr anchor="ctr">
            <a:normAutofit/>
          </a:bodyPr>
          <a:lstStyle/>
          <a:p>
            <a:pPr>
              <a:lnSpc>
                <a:spcPct val="90000"/>
              </a:lnSpc>
              <a:spcAft>
                <a:spcPts val="600"/>
              </a:spcAft>
            </a:pPr>
            <a:fld id="{DC1DC811-A317-D442-B2A1-5A735965D791}" type="slidenum">
              <a:rPr lang="en-US" smtClean="0"/>
              <a:pPr>
                <a:lnSpc>
                  <a:spcPct val="90000"/>
                </a:lnSpc>
                <a:spcAft>
                  <a:spcPts val="600"/>
                </a:spcAft>
              </a:pPr>
              <a:t>15</a:t>
            </a:fld>
            <a:endParaRPr lang="en-US"/>
          </a:p>
        </p:txBody>
      </p:sp>
      <p:graphicFrame>
        <p:nvGraphicFramePr>
          <p:cNvPr id="19" name="Content Placeholder 16">
            <a:extLst>
              <a:ext uri="{FF2B5EF4-FFF2-40B4-BE49-F238E27FC236}">
                <a16:creationId xmlns:a16="http://schemas.microsoft.com/office/drawing/2014/main" id="{3247BB7B-77B2-0123-ECCA-E49D805AE651}"/>
              </a:ext>
            </a:extLst>
          </p:cNvPr>
          <p:cNvGraphicFramePr>
            <a:graphicFrameLocks noGrp="1"/>
          </p:cNvGraphicFramePr>
          <p:nvPr>
            <p:ph idx="1"/>
            <p:extLst>
              <p:ext uri="{D42A27DB-BD31-4B8C-83A1-F6EECF244321}">
                <p14:modId xmlns:p14="http://schemas.microsoft.com/office/powerpoint/2010/main" val="35107872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6139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23155-E15F-365A-08CB-3BB92B8163E7}"/>
            </a:ext>
          </a:extLst>
        </p:cNvPr>
        <p:cNvGrpSpPr/>
        <p:nvPr/>
      </p:nvGrpSpPr>
      <p:grpSpPr>
        <a:xfrm>
          <a:off x="0" y="0"/>
          <a:ext cx="0" cy="0"/>
          <a:chOff x="0" y="0"/>
          <a:chExt cx="0" cy="0"/>
        </a:xfrm>
      </p:grpSpPr>
      <p:grpSp>
        <p:nvGrpSpPr>
          <p:cNvPr id="17" name="그룹 16">
            <a:extLst>
              <a:ext uri="{FF2B5EF4-FFF2-40B4-BE49-F238E27FC236}">
                <a16:creationId xmlns:a16="http://schemas.microsoft.com/office/drawing/2014/main" id="{E3D6C4D7-A361-06B2-F5AD-CB96B38497E4}"/>
              </a:ext>
            </a:extLst>
          </p:cNvPr>
          <p:cNvGrpSpPr/>
          <p:nvPr/>
        </p:nvGrpSpPr>
        <p:grpSpPr>
          <a:xfrm>
            <a:off x="2075011" y="1533517"/>
            <a:ext cx="2761686" cy="4179928"/>
            <a:chOff x="2075011" y="1533517"/>
            <a:chExt cx="2761686" cy="4179928"/>
          </a:xfrm>
        </p:grpSpPr>
        <p:grpSp>
          <p:nvGrpSpPr>
            <p:cNvPr id="15" name="그룹 14">
              <a:extLst>
                <a:ext uri="{FF2B5EF4-FFF2-40B4-BE49-F238E27FC236}">
                  <a16:creationId xmlns:a16="http://schemas.microsoft.com/office/drawing/2014/main" id="{764A7B4A-C232-A626-729A-FCBCA2E2F3D2}"/>
                </a:ext>
              </a:extLst>
            </p:cNvPr>
            <p:cNvGrpSpPr/>
            <p:nvPr/>
          </p:nvGrpSpPr>
          <p:grpSpPr>
            <a:xfrm>
              <a:off x="2075011" y="1533517"/>
              <a:ext cx="2761686" cy="2613124"/>
              <a:chOff x="2075011" y="1533517"/>
              <a:chExt cx="2761686" cy="2613124"/>
            </a:xfrm>
          </p:grpSpPr>
          <p:pic>
            <p:nvPicPr>
              <p:cNvPr id="1028" name="Picture 4">
                <a:extLst>
                  <a:ext uri="{FF2B5EF4-FFF2-40B4-BE49-F238E27FC236}">
                    <a16:creationId xmlns:a16="http://schemas.microsoft.com/office/drawing/2014/main" id="{93A25CEB-9D76-F396-E9BE-ACB496DE73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875"/>
              <a:stretch/>
            </p:blipFill>
            <p:spPr bwMode="auto">
              <a:xfrm>
                <a:off x="2096387" y="1533517"/>
                <a:ext cx="2718934"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73CE1CD-E987-ECFF-346E-8ED10F502C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18" r="33437"/>
              <a:stretch/>
            </p:blipFill>
            <p:spPr bwMode="auto">
              <a:xfrm>
                <a:off x="2075011" y="3100321"/>
                <a:ext cx="2761686"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grpSp>
        <p:pic>
          <p:nvPicPr>
            <p:cNvPr id="18" name="Picture 4">
              <a:extLst>
                <a:ext uri="{FF2B5EF4-FFF2-40B4-BE49-F238E27FC236}">
                  <a16:creationId xmlns:a16="http://schemas.microsoft.com/office/drawing/2014/main" id="{1FE7034A-63EF-2C3A-25F2-B1852F8B01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54"/>
            <a:stretch/>
          </p:blipFill>
          <p:spPr bwMode="auto">
            <a:xfrm>
              <a:off x="2075011" y="4667125"/>
              <a:ext cx="2761686"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grpSp>
      <p:sp>
        <p:nvSpPr>
          <p:cNvPr id="37" name="직사각형 36">
            <a:extLst>
              <a:ext uri="{FF2B5EF4-FFF2-40B4-BE49-F238E27FC236}">
                <a16:creationId xmlns:a16="http://schemas.microsoft.com/office/drawing/2014/main" id="{E4D50A71-400F-1191-B831-DC51872DFFDF}"/>
              </a:ext>
            </a:extLst>
          </p:cNvPr>
          <p:cNvSpPr/>
          <p:nvPr/>
        </p:nvSpPr>
        <p:spPr>
          <a:xfrm>
            <a:off x="3534064" y="1498600"/>
            <a:ext cx="1447800" cy="45593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a:extLst>
              <a:ext uri="{FF2B5EF4-FFF2-40B4-BE49-F238E27FC236}">
                <a16:creationId xmlns:a16="http://schemas.microsoft.com/office/drawing/2014/main" id="{E7CBD77D-046A-3E34-8080-06AF090D263A}"/>
              </a:ext>
            </a:extLst>
          </p:cNvPr>
          <p:cNvSpPr>
            <a:spLocks noGrp="1"/>
          </p:cNvSpPr>
          <p:nvPr>
            <p:ph type="title"/>
          </p:nvPr>
        </p:nvSpPr>
        <p:spPr>
          <a:xfrm>
            <a:off x="838200" y="377825"/>
            <a:ext cx="10909300" cy="1325563"/>
          </a:xfrm>
        </p:spPr>
        <p:txBody>
          <a:bodyPr anchor="t" anchorCtr="0">
            <a:normAutofit/>
          </a:bodyPr>
          <a:lstStyle/>
          <a:p>
            <a:r>
              <a:rPr lang="en-US" dirty="0"/>
              <a:t>DSP-MLIR </a:t>
            </a:r>
            <a:r>
              <a:rPr lang="en-US" dirty="0" err="1"/>
              <a:t>CompilationFlow</a:t>
            </a:r>
            <a:endParaRPr lang="en-US" dirty="0"/>
          </a:p>
        </p:txBody>
      </p:sp>
      <p:sp>
        <p:nvSpPr>
          <p:cNvPr id="5" name="Date Placeholder 4">
            <a:extLst>
              <a:ext uri="{FF2B5EF4-FFF2-40B4-BE49-F238E27FC236}">
                <a16:creationId xmlns:a16="http://schemas.microsoft.com/office/drawing/2014/main" id="{8A2FA452-F689-B2B8-804D-076FA63DBBDB}"/>
              </a:ext>
            </a:extLst>
          </p:cNvPr>
          <p:cNvSpPr>
            <a:spLocks noGrp="1"/>
          </p:cNvSpPr>
          <p:nvPr>
            <p:ph type="dt" sz="half" idx="10"/>
          </p:nvPr>
        </p:nvSpPr>
        <p:spPr/>
        <p:txBody>
          <a:bodyPr anchor="ctr">
            <a:normAutofit/>
          </a:bodyPr>
          <a:lstStyle/>
          <a:p>
            <a:pPr>
              <a:spcAft>
                <a:spcPts val="600"/>
              </a:spcAft>
            </a:pPr>
            <a:fld id="{A109332F-3D91-A94D-BA93-FCF81C93C052}" type="datetime1">
              <a:rPr lang="en-US" smtClean="0"/>
              <a:pPr>
                <a:spcAft>
                  <a:spcPts val="600"/>
                </a:spcAft>
              </a:pPr>
              <a:t>6/17/25</a:t>
            </a:fld>
            <a:endParaRPr lang="en-US"/>
          </a:p>
        </p:txBody>
      </p:sp>
      <p:sp>
        <p:nvSpPr>
          <p:cNvPr id="3" name="Slide Number Placeholder 2">
            <a:extLst>
              <a:ext uri="{FF2B5EF4-FFF2-40B4-BE49-F238E27FC236}">
                <a16:creationId xmlns:a16="http://schemas.microsoft.com/office/drawing/2014/main" id="{0AC6D6AB-CE0D-56FB-5CAB-D3D1EA93AA73}"/>
              </a:ext>
            </a:extLst>
          </p:cNvPr>
          <p:cNvSpPr>
            <a:spLocks noGrp="1"/>
          </p:cNvSpPr>
          <p:nvPr>
            <p:ph type="sldNum" sz="quarter" idx="12"/>
          </p:nvPr>
        </p:nvSpPr>
        <p:spPr/>
        <p:txBody>
          <a:bodyPr/>
          <a:lstStyle/>
          <a:p>
            <a:fld id="{DC1DC811-A317-D442-B2A1-5A735965D791}" type="slidenum">
              <a:rPr lang="en-US" smtClean="0"/>
              <a:t>16</a:t>
            </a:fld>
            <a:endParaRPr lang="en-US"/>
          </a:p>
        </p:txBody>
      </p:sp>
      <p:sp>
        <p:nvSpPr>
          <p:cNvPr id="13" name="TextBox 12">
            <a:extLst>
              <a:ext uri="{FF2B5EF4-FFF2-40B4-BE49-F238E27FC236}">
                <a16:creationId xmlns:a16="http://schemas.microsoft.com/office/drawing/2014/main" id="{12436605-1E37-804C-A6B3-F215ABCD580C}"/>
              </a:ext>
            </a:extLst>
          </p:cNvPr>
          <p:cNvSpPr txBox="1"/>
          <p:nvPr/>
        </p:nvSpPr>
        <p:spPr>
          <a:xfrm>
            <a:off x="9064226" y="1049714"/>
            <a:ext cx="1428789" cy="461665"/>
          </a:xfrm>
          <a:prstGeom prst="rect">
            <a:avLst/>
          </a:prstGeom>
          <a:noFill/>
        </p:spPr>
        <p:txBody>
          <a:bodyPr wrap="none" lIns="91440" tIns="45720" rIns="91440" bIns="45720" rtlCol="0" anchor="t">
            <a:spAutoFit/>
          </a:bodyPr>
          <a:lstStyle/>
          <a:p>
            <a:pPr algn="ctr"/>
            <a:r>
              <a:rPr lang="en-US" sz="2400" b="1"/>
              <a:t>DSP-DSL</a:t>
            </a:r>
          </a:p>
        </p:txBody>
      </p:sp>
      <p:pic>
        <p:nvPicPr>
          <p:cNvPr id="19" name="Graphic 17" descr="Close with solid fill">
            <a:extLst>
              <a:ext uri="{FF2B5EF4-FFF2-40B4-BE49-F238E27FC236}">
                <a16:creationId xmlns:a16="http://schemas.microsoft.com/office/drawing/2014/main" id="{B4889670-382D-8644-7634-C6E43BD61E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0440" y="2661086"/>
            <a:ext cx="317960" cy="317960"/>
          </a:xfrm>
          <a:prstGeom prst="rect">
            <a:avLst/>
          </a:prstGeom>
        </p:spPr>
      </p:pic>
      <p:sp>
        <p:nvSpPr>
          <p:cNvPr id="22" name="TextBox 21">
            <a:extLst>
              <a:ext uri="{FF2B5EF4-FFF2-40B4-BE49-F238E27FC236}">
                <a16:creationId xmlns:a16="http://schemas.microsoft.com/office/drawing/2014/main" id="{6764D5FB-0FD4-A76A-E841-BCC5E90B5A5B}"/>
              </a:ext>
            </a:extLst>
          </p:cNvPr>
          <p:cNvSpPr txBox="1"/>
          <p:nvPr/>
        </p:nvSpPr>
        <p:spPr>
          <a:xfrm rot="5400000">
            <a:off x="3271940" y="3936544"/>
            <a:ext cx="554960" cy="923330"/>
          </a:xfrm>
          <a:prstGeom prst="rect">
            <a:avLst/>
          </a:prstGeom>
          <a:noFill/>
        </p:spPr>
        <p:txBody>
          <a:bodyPr wrap="none" rtlCol="0">
            <a:spAutoFit/>
          </a:bodyPr>
          <a:lstStyle/>
          <a:p>
            <a:r>
              <a:rPr lang="en-US" altLang="ko-KR" sz="5400"/>
              <a:t>=</a:t>
            </a:r>
            <a:endParaRPr lang="ko-KR" altLang="en-US" sz="5400"/>
          </a:p>
        </p:txBody>
      </p:sp>
      <p:pic>
        <p:nvPicPr>
          <p:cNvPr id="1030" name="Picture 6">
            <a:extLst>
              <a:ext uri="{FF2B5EF4-FFF2-40B4-BE49-F238E27FC236}">
                <a16:creationId xmlns:a16="http://schemas.microsoft.com/office/drawing/2014/main" id="{FACEE88B-C0F6-129A-5C35-00A73C0269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766" r="74375" b="70787"/>
          <a:stretch/>
        </p:blipFill>
        <p:spPr bwMode="auto">
          <a:xfrm>
            <a:off x="149291" y="1807741"/>
            <a:ext cx="1681124" cy="394746"/>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EC226586-14E1-8CA1-7485-EBD545371B0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8438" r="9608" b="68929"/>
          <a:stretch/>
        </p:blipFill>
        <p:spPr bwMode="auto">
          <a:xfrm>
            <a:off x="563361" y="4965701"/>
            <a:ext cx="1267054" cy="419842"/>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02D8619E-17F4-8162-3BA8-9C5ED26DE1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969" r="41016" b="70155"/>
          <a:stretch/>
        </p:blipFill>
        <p:spPr bwMode="auto">
          <a:xfrm>
            <a:off x="132731" y="3396441"/>
            <a:ext cx="1697684" cy="40328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571C59FC-6C66-D97B-976D-8D9B4F2DBFCE}"/>
              </a:ext>
            </a:extLst>
          </p:cNvPr>
          <p:cNvSpPr txBox="1"/>
          <p:nvPr/>
        </p:nvSpPr>
        <p:spPr>
          <a:xfrm>
            <a:off x="2052137" y="1027300"/>
            <a:ext cx="2887521" cy="461665"/>
          </a:xfrm>
          <a:prstGeom prst="rect">
            <a:avLst/>
          </a:prstGeom>
          <a:noFill/>
        </p:spPr>
        <p:txBody>
          <a:bodyPr wrap="none" lIns="91440" tIns="45720" rIns="91440" bIns="45720" rtlCol="0" anchor="t">
            <a:spAutoFit/>
          </a:bodyPr>
          <a:lstStyle/>
          <a:p>
            <a:pPr algn="ctr"/>
            <a:r>
              <a:rPr lang="en-US" sz="2400" b="1"/>
              <a:t>FIR</a:t>
            </a:r>
            <a:r>
              <a:rPr lang="ko-KR" altLang="en-US" sz="2400" b="1"/>
              <a:t> </a:t>
            </a:r>
            <a:r>
              <a:rPr lang="en-US" altLang="ko-KR" sz="2400" b="1"/>
              <a:t>Filter</a:t>
            </a:r>
            <a:r>
              <a:rPr lang="ko-KR" altLang="en-US" sz="2400" b="1"/>
              <a:t> </a:t>
            </a:r>
            <a:r>
              <a:rPr lang="en-US" altLang="ko-KR" sz="2400" b="1"/>
              <a:t>Operation</a:t>
            </a:r>
            <a:endParaRPr lang="en-US" sz="2400" b="1"/>
          </a:p>
        </p:txBody>
      </p:sp>
      <p:pic>
        <p:nvPicPr>
          <p:cNvPr id="23" name="그림 22">
            <a:extLst>
              <a:ext uri="{FF2B5EF4-FFF2-40B4-BE49-F238E27FC236}">
                <a16:creationId xmlns:a16="http://schemas.microsoft.com/office/drawing/2014/main" id="{45564945-B5CA-FC40-B387-CC28AC4234E8}"/>
              </a:ext>
            </a:extLst>
          </p:cNvPr>
          <p:cNvPicPr>
            <a:picLocks noChangeAspect="1"/>
          </p:cNvPicPr>
          <p:nvPr/>
        </p:nvPicPr>
        <p:blipFill>
          <a:blip r:embed="rId7"/>
          <a:srcRect b="12638"/>
          <a:stretch/>
        </p:blipFill>
        <p:spPr>
          <a:xfrm>
            <a:off x="7686088" y="1533517"/>
            <a:ext cx="4201111" cy="549283"/>
          </a:xfrm>
          <a:prstGeom prst="rect">
            <a:avLst/>
          </a:prstGeom>
          <a:ln w="12700">
            <a:solidFill>
              <a:schemeClr val="tx1"/>
            </a:solidFill>
          </a:ln>
        </p:spPr>
      </p:pic>
      <p:sp>
        <p:nvSpPr>
          <p:cNvPr id="30" name="TextBox 29">
            <a:extLst>
              <a:ext uri="{FF2B5EF4-FFF2-40B4-BE49-F238E27FC236}">
                <a16:creationId xmlns:a16="http://schemas.microsoft.com/office/drawing/2014/main" id="{9937C00F-2E73-544B-3382-AF63B3337032}"/>
              </a:ext>
            </a:extLst>
          </p:cNvPr>
          <p:cNvSpPr txBox="1"/>
          <p:nvPr/>
        </p:nvSpPr>
        <p:spPr>
          <a:xfrm>
            <a:off x="8855933" y="2624514"/>
            <a:ext cx="1845378" cy="461665"/>
          </a:xfrm>
          <a:prstGeom prst="rect">
            <a:avLst/>
          </a:prstGeom>
          <a:noFill/>
        </p:spPr>
        <p:txBody>
          <a:bodyPr wrap="none" lIns="91440" tIns="45720" rIns="91440" bIns="45720" rtlCol="0" anchor="t">
            <a:spAutoFit/>
          </a:bodyPr>
          <a:lstStyle/>
          <a:p>
            <a:pPr algn="ctr"/>
            <a:r>
              <a:rPr lang="en-US" sz="2400" b="1"/>
              <a:t>DSP Dialect</a:t>
            </a:r>
          </a:p>
        </p:txBody>
      </p:sp>
      <p:pic>
        <p:nvPicPr>
          <p:cNvPr id="38" name="그림 37">
            <a:extLst>
              <a:ext uri="{FF2B5EF4-FFF2-40B4-BE49-F238E27FC236}">
                <a16:creationId xmlns:a16="http://schemas.microsoft.com/office/drawing/2014/main" id="{CCE7DE07-7ED2-17B6-3D01-A5BA5B1466C4}"/>
              </a:ext>
            </a:extLst>
          </p:cNvPr>
          <p:cNvPicPr>
            <a:picLocks noChangeAspect="1"/>
          </p:cNvPicPr>
          <p:nvPr/>
        </p:nvPicPr>
        <p:blipFill>
          <a:blip r:embed="rId8"/>
          <a:stretch>
            <a:fillRect/>
          </a:stretch>
        </p:blipFill>
        <p:spPr>
          <a:xfrm>
            <a:off x="6341993" y="3080341"/>
            <a:ext cx="5553488" cy="910701"/>
          </a:xfrm>
          <a:prstGeom prst="rect">
            <a:avLst/>
          </a:prstGeom>
          <a:ln w="12700">
            <a:solidFill>
              <a:schemeClr val="tx1"/>
            </a:solidFill>
          </a:ln>
        </p:spPr>
      </p:pic>
      <p:sp>
        <p:nvSpPr>
          <p:cNvPr id="47" name="Down Arrow 14">
            <a:extLst>
              <a:ext uri="{FF2B5EF4-FFF2-40B4-BE49-F238E27FC236}">
                <a16:creationId xmlns:a16="http://schemas.microsoft.com/office/drawing/2014/main" id="{22EB6AA5-928C-4BF4-E36B-D81C06822EB7}"/>
              </a:ext>
            </a:extLst>
          </p:cNvPr>
          <p:cNvSpPr/>
          <p:nvPr/>
        </p:nvSpPr>
        <p:spPr>
          <a:xfrm>
            <a:off x="9499653" y="2171700"/>
            <a:ext cx="405532" cy="4621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그룹 6">
            <a:extLst>
              <a:ext uri="{FF2B5EF4-FFF2-40B4-BE49-F238E27FC236}">
                <a16:creationId xmlns:a16="http://schemas.microsoft.com/office/drawing/2014/main" id="{AEE15924-6384-4549-7E16-8015F4DA5373}"/>
              </a:ext>
            </a:extLst>
          </p:cNvPr>
          <p:cNvGrpSpPr/>
          <p:nvPr/>
        </p:nvGrpSpPr>
        <p:grpSpPr>
          <a:xfrm>
            <a:off x="5990401" y="4694614"/>
            <a:ext cx="5896798" cy="2112665"/>
            <a:chOff x="5990401" y="4694614"/>
            <a:chExt cx="5896798" cy="2112665"/>
          </a:xfrm>
        </p:grpSpPr>
        <p:sp>
          <p:nvSpPr>
            <p:cNvPr id="8" name="TextBox 7">
              <a:extLst>
                <a:ext uri="{FF2B5EF4-FFF2-40B4-BE49-F238E27FC236}">
                  <a16:creationId xmlns:a16="http://schemas.microsoft.com/office/drawing/2014/main" id="{8E40E19A-6801-C07E-EC77-05D80DC45467}"/>
                </a:ext>
              </a:extLst>
            </p:cNvPr>
            <p:cNvSpPr txBox="1"/>
            <p:nvPr/>
          </p:nvSpPr>
          <p:spPr>
            <a:xfrm>
              <a:off x="8101664" y="4694614"/>
              <a:ext cx="3353931" cy="461665"/>
            </a:xfrm>
            <a:prstGeom prst="rect">
              <a:avLst/>
            </a:prstGeom>
            <a:noFill/>
          </p:spPr>
          <p:txBody>
            <a:bodyPr wrap="none" lIns="91440" tIns="45720" rIns="91440" bIns="45720" rtlCol="0" anchor="t">
              <a:spAutoFit/>
            </a:bodyPr>
            <a:lstStyle/>
            <a:p>
              <a:pPr algn="ctr"/>
              <a:r>
                <a:rPr lang="en-US" sz="2400" b="1"/>
                <a:t>Optimized DSP Dialect</a:t>
              </a:r>
            </a:p>
          </p:txBody>
        </p:sp>
        <p:pic>
          <p:nvPicPr>
            <p:cNvPr id="9" name="그림 8">
              <a:extLst>
                <a:ext uri="{FF2B5EF4-FFF2-40B4-BE49-F238E27FC236}">
                  <a16:creationId xmlns:a16="http://schemas.microsoft.com/office/drawing/2014/main" id="{31CB5BDA-3A07-2073-6115-FDA5BFD40D65}"/>
                </a:ext>
              </a:extLst>
            </p:cNvPr>
            <p:cNvPicPr>
              <a:picLocks noChangeAspect="1"/>
            </p:cNvPicPr>
            <p:nvPr/>
          </p:nvPicPr>
          <p:blipFill>
            <a:blip r:embed="rId9"/>
            <a:stretch>
              <a:fillRect/>
            </a:stretch>
          </p:blipFill>
          <p:spPr>
            <a:xfrm>
              <a:off x="5990401" y="5183152"/>
              <a:ext cx="5896798" cy="504895"/>
            </a:xfrm>
            <a:prstGeom prst="rect">
              <a:avLst/>
            </a:prstGeom>
            <a:ln w="12700">
              <a:solidFill>
                <a:schemeClr val="tx1"/>
              </a:solidFill>
            </a:ln>
          </p:spPr>
        </p:pic>
        <p:grpSp>
          <p:nvGrpSpPr>
            <p:cNvPr id="10" name="그룹 9">
              <a:extLst>
                <a:ext uri="{FF2B5EF4-FFF2-40B4-BE49-F238E27FC236}">
                  <a16:creationId xmlns:a16="http://schemas.microsoft.com/office/drawing/2014/main" id="{CD66D1DD-FAD7-8C79-FD10-DC9F890E2585}"/>
                </a:ext>
              </a:extLst>
            </p:cNvPr>
            <p:cNvGrpSpPr/>
            <p:nvPr/>
          </p:nvGrpSpPr>
          <p:grpSpPr>
            <a:xfrm>
              <a:off x="8356756" y="5886275"/>
              <a:ext cx="2767554" cy="921004"/>
              <a:chOff x="8356756" y="5886275"/>
              <a:chExt cx="2767554" cy="921004"/>
            </a:xfrm>
          </p:grpSpPr>
          <p:sp>
            <p:nvSpPr>
              <p:cNvPr id="11" name="Down Arrow 14">
                <a:extLst>
                  <a:ext uri="{FF2B5EF4-FFF2-40B4-BE49-F238E27FC236}">
                    <a16:creationId xmlns:a16="http://schemas.microsoft.com/office/drawing/2014/main" id="{4B4AA1B8-413B-CDAC-5890-B8A8FCD9B0C3}"/>
                  </a:ext>
                </a:extLst>
              </p:cNvPr>
              <p:cNvSpPr/>
              <p:nvPr/>
            </p:nvSpPr>
            <p:spPr>
              <a:xfrm>
                <a:off x="9499653" y="5886275"/>
                <a:ext cx="405532" cy="4621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7E42FF-0B2C-E5FD-2765-3AAE37985864}"/>
                  </a:ext>
                </a:extLst>
              </p:cNvPr>
              <p:cNvSpPr txBox="1"/>
              <p:nvPr/>
            </p:nvSpPr>
            <p:spPr>
              <a:xfrm>
                <a:off x="8356756" y="6345614"/>
                <a:ext cx="2767554" cy="461665"/>
              </a:xfrm>
              <a:prstGeom prst="rect">
                <a:avLst/>
              </a:prstGeom>
              <a:noFill/>
            </p:spPr>
            <p:txBody>
              <a:bodyPr wrap="none" lIns="91440" tIns="45720" rIns="91440" bIns="45720" rtlCol="0" anchor="t">
                <a:spAutoFit/>
              </a:bodyPr>
              <a:lstStyle/>
              <a:p>
                <a:pPr algn="ctr"/>
                <a:r>
                  <a:rPr lang="en-US" sz="2400" b="1"/>
                  <a:t>… (Lower Dialects)</a:t>
                </a:r>
              </a:p>
            </p:txBody>
          </p:sp>
        </p:grpSp>
      </p:grpSp>
      <p:sp>
        <p:nvSpPr>
          <p:cNvPr id="14" name="Rectangle: Rounded Corners 6">
            <a:extLst>
              <a:ext uri="{FF2B5EF4-FFF2-40B4-BE49-F238E27FC236}">
                <a16:creationId xmlns:a16="http://schemas.microsoft.com/office/drawing/2014/main" id="{DABD0879-96A6-6B85-C5AA-4539566D84DE}"/>
              </a:ext>
            </a:extLst>
          </p:cNvPr>
          <p:cNvSpPr/>
          <p:nvPr/>
        </p:nvSpPr>
        <p:spPr>
          <a:xfrm>
            <a:off x="5798131" y="5682829"/>
            <a:ext cx="3320606" cy="72241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Domain-specific information:</a:t>
            </a:r>
            <a:br>
              <a:rPr lang="en-US"/>
            </a:br>
            <a:r>
              <a:rPr lang="en-US"/>
              <a:t>Symmetry</a:t>
            </a:r>
          </a:p>
        </p:txBody>
      </p:sp>
      <p:grpSp>
        <p:nvGrpSpPr>
          <p:cNvPr id="56" name="그룹 55">
            <a:extLst>
              <a:ext uri="{FF2B5EF4-FFF2-40B4-BE49-F238E27FC236}">
                <a16:creationId xmlns:a16="http://schemas.microsoft.com/office/drawing/2014/main" id="{0F8F774B-E6ED-955F-BA24-94F22F7D1E91}"/>
              </a:ext>
            </a:extLst>
          </p:cNvPr>
          <p:cNvGrpSpPr/>
          <p:nvPr/>
        </p:nvGrpSpPr>
        <p:grpSpPr>
          <a:xfrm>
            <a:off x="4922982" y="2161309"/>
            <a:ext cx="1052945" cy="3128242"/>
            <a:chOff x="4922982" y="2161309"/>
            <a:chExt cx="1052945" cy="3128242"/>
          </a:xfrm>
        </p:grpSpPr>
        <p:cxnSp>
          <p:nvCxnSpPr>
            <p:cNvPr id="39" name="직선 화살표 연결선 38">
              <a:extLst>
                <a:ext uri="{FF2B5EF4-FFF2-40B4-BE49-F238E27FC236}">
                  <a16:creationId xmlns:a16="http://schemas.microsoft.com/office/drawing/2014/main" id="{67CAC164-CD58-6799-522B-E1B2DAE1F84A}"/>
                </a:ext>
              </a:extLst>
            </p:cNvPr>
            <p:cNvCxnSpPr>
              <a:cxnSpLocks/>
            </p:cNvCxnSpPr>
            <p:nvPr/>
          </p:nvCxnSpPr>
          <p:spPr>
            <a:xfrm flipH="1" flipV="1">
              <a:off x="4987636" y="2161309"/>
              <a:ext cx="988291" cy="3121891"/>
            </a:xfrm>
            <a:prstGeom prst="straightConnector1">
              <a:avLst/>
            </a:prstGeom>
            <a:noFill/>
            <a:ln>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8" name="직선 화살표 연결선 47">
              <a:extLst>
                <a:ext uri="{FF2B5EF4-FFF2-40B4-BE49-F238E27FC236}">
                  <a16:creationId xmlns:a16="http://schemas.microsoft.com/office/drawing/2014/main" id="{1BED9EB2-BEEA-2F6D-9331-C77AC42A0117}"/>
                </a:ext>
              </a:extLst>
            </p:cNvPr>
            <p:cNvCxnSpPr>
              <a:cxnSpLocks/>
            </p:cNvCxnSpPr>
            <p:nvPr/>
          </p:nvCxnSpPr>
          <p:spPr>
            <a:xfrm flipH="1" flipV="1">
              <a:off x="4922982" y="3731491"/>
              <a:ext cx="1052945" cy="1551709"/>
            </a:xfrm>
            <a:prstGeom prst="straightConnector1">
              <a:avLst/>
            </a:prstGeom>
            <a:noFill/>
            <a:ln>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54" name="직선 화살표 연결선 53">
              <a:extLst>
                <a:ext uri="{FF2B5EF4-FFF2-40B4-BE49-F238E27FC236}">
                  <a16:creationId xmlns:a16="http://schemas.microsoft.com/office/drawing/2014/main" id="{54881A99-3792-E1F1-3CF9-75E0603EF2F4}"/>
                </a:ext>
              </a:extLst>
            </p:cNvPr>
            <p:cNvCxnSpPr>
              <a:cxnSpLocks/>
            </p:cNvCxnSpPr>
            <p:nvPr/>
          </p:nvCxnSpPr>
          <p:spPr>
            <a:xfrm flipH="1" flipV="1">
              <a:off x="4950691" y="5218545"/>
              <a:ext cx="1025235" cy="71006"/>
            </a:xfrm>
            <a:prstGeom prst="straightConnector1">
              <a:avLst/>
            </a:prstGeom>
            <a:noFill/>
            <a:ln>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grpSp>
      <p:grpSp>
        <p:nvGrpSpPr>
          <p:cNvPr id="61" name="그룹 60">
            <a:extLst>
              <a:ext uri="{FF2B5EF4-FFF2-40B4-BE49-F238E27FC236}">
                <a16:creationId xmlns:a16="http://schemas.microsoft.com/office/drawing/2014/main" id="{686FE184-6570-77BC-2757-C7CB3DC5AF71}"/>
              </a:ext>
            </a:extLst>
          </p:cNvPr>
          <p:cNvGrpSpPr/>
          <p:nvPr/>
        </p:nvGrpSpPr>
        <p:grpSpPr>
          <a:xfrm>
            <a:off x="2788015" y="4663405"/>
            <a:ext cx="2053008" cy="2149394"/>
            <a:chOff x="2788015" y="4663405"/>
            <a:chExt cx="2053008" cy="2149394"/>
          </a:xfrm>
        </p:grpSpPr>
        <p:grpSp>
          <p:nvGrpSpPr>
            <p:cNvPr id="59" name="그룹 58">
              <a:extLst>
                <a:ext uri="{FF2B5EF4-FFF2-40B4-BE49-F238E27FC236}">
                  <a16:creationId xmlns:a16="http://schemas.microsoft.com/office/drawing/2014/main" id="{4CCDB4AF-6F78-015E-5A95-B3DB3F151419}"/>
                </a:ext>
              </a:extLst>
            </p:cNvPr>
            <p:cNvGrpSpPr/>
            <p:nvPr/>
          </p:nvGrpSpPr>
          <p:grpSpPr>
            <a:xfrm>
              <a:off x="2788015" y="5564354"/>
              <a:ext cx="1584857" cy="1248445"/>
              <a:chOff x="2788015" y="5564354"/>
              <a:chExt cx="1584857" cy="1248445"/>
            </a:xfrm>
          </p:grpSpPr>
          <p:sp>
            <p:nvSpPr>
              <p:cNvPr id="57" name="원호 56">
                <a:extLst>
                  <a:ext uri="{FF2B5EF4-FFF2-40B4-BE49-F238E27FC236}">
                    <a16:creationId xmlns:a16="http://schemas.microsoft.com/office/drawing/2014/main" id="{C1F5169B-343F-E68A-2A15-82A01F85EA9C}"/>
                  </a:ext>
                </a:extLst>
              </p:cNvPr>
              <p:cNvSpPr/>
              <p:nvPr/>
            </p:nvSpPr>
            <p:spPr>
              <a:xfrm rot="16200000" flipH="1">
                <a:off x="3328149" y="5564355"/>
                <a:ext cx="506502" cy="506500"/>
              </a:xfrm>
              <a:prstGeom prst="arc">
                <a:avLst>
                  <a:gd name="adj1" fmla="val 16200000"/>
                  <a:gd name="adj2" fmla="val 6207417"/>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algn="ctr"/>
                <a:endParaRPr lang="ko-KR" altLang="en-US" sz="2422"/>
              </a:p>
            </p:txBody>
          </p:sp>
          <p:sp>
            <p:nvSpPr>
              <p:cNvPr id="58" name="TextBox 57">
                <a:extLst>
                  <a:ext uri="{FF2B5EF4-FFF2-40B4-BE49-F238E27FC236}">
                    <a16:creationId xmlns:a16="http://schemas.microsoft.com/office/drawing/2014/main" id="{BFA1F10A-342D-A625-9B35-A00E02870FBE}"/>
                  </a:ext>
                </a:extLst>
              </p:cNvPr>
              <p:cNvSpPr txBox="1"/>
              <p:nvPr/>
            </p:nvSpPr>
            <p:spPr>
              <a:xfrm>
                <a:off x="2788015" y="6104913"/>
                <a:ext cx="1584857" cy="707886"/>
              </a:xfrm>
              <a:prstGeom prst="rect">
                <a:avLst/>
              </a:prstGeom>
              <a:noFill/>
            </p:spPr>
            <p:txBody>
              <a:bodyPr wrap="none" rtlCol="0">
                <a:spAutoFit/>
              </a:bodyPr>
              <a:lstStyle/>
              <a:p>
                <a:pPr algn="ctr"/>
                <a:r>
                  <a:rPr lang="en-US" altLang="ko-KR" sz="2000"/>
                  <a:t>Symmetrical</a:t>
                </a:r>
                <a:br>
                  <a:rPr lang="en-US" altLang="ko-KR" sz="2000"/>
                </a:br>
                <a:r>
                  <a:rPr lang="en-US" altLang="ko-KR" sz="2000"/>
                  <a:t>expansion</a:t>
                </a:r>
                <a:endParaRPr lang="ko-KR" altLang="en-US" sz="2000"/>
              </a:p>
            </p:txBody>
          </p:sp>
        </p:grpSp>
        <p:pic>
          <p:nvPicPr>
            <p:cNvPr id="60" name="Picture 4">
              <a:extLst>
                <a:ext uri="{FF2B5EF4-FFF2-40B4-BE49-F238E27FC236}">
                  <a16:creationId xmlns:a16="http://schemas.microsoft.com/office/drawing/2014/main" id="{2C97ED4A-8366-EAB0-0736-C801D77B86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397"/>
            <a:stretch/>
          </p:blipFill>
          <p:spPr bwMode="auto">
            <a:xfrm>
              <a:off x="3560326" y="4663405"/>
              <a:ext cx="1280697"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grpSp>
      <p:grpSp>
        <p:nvGrpSpPr>
          <p:cNvPr id="42" name="그룹 41">
            <a:extLst>
              <a:ext uri="{FF2B5EF4-FFF2-40B4-BE49-F238E27FC236}">
                <a16:creationId xmlns:a16="http://schemas.microsoft.com/office/drawing/2014/main" id="{4A219490-A972-54D4-D7CC-3936056C06EA}"/>
              </a:ext>
            </a:extLst>
          </p:cNvPr>
          <p:cNvGrpSpPr/>
          <p:nvPr/>
        </p:nvGrpSpPr>
        <p:grpSpPr>
          <a:xfrm>
            <a:off x="3530600" y="1533517"/>
            <a:ext cx="12700" cy="4149312"/>
            <a:chOff x="3530600" y="1533517"/>
            <a:chExt cx="12700" cy="4149312"/>
          </a:xfrm>
        </p:grpSpPr>
        <p:cxnSp>
          <p:nvCxnSpPr>
            <p:cNvPr id="44" name="직선 연결선 43">
              <a:extLst>
                <a:ext uri="{FF2B5EF4-FFF2-40B4-BE49-F238E27FC236}">
                  <a16:creationId xmlns:a16="http://schemas.microsoft.com/office/drawing/2014/main" id="{BB06F581-58BC-0631-BC40-495E0AAA0C8F}"/>
                </a:ext>
              </a:extLst>
            </p:cNvPr>
            <p:cNvCxnSpPr>
              <a:cxnSpLocks/>
            </p:cNvCxnSpPr>
            <p:nvPr/>
          </p:nvCxnSpPr>
          <p:spPr>
            <a:xfrm>
              <a:off x="3530600" y="1533517"/>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cxnSp>
          <p:nvCxnSpPr>
            <p:cNvPr id="45" name="직선 연결선 44">
              <a:extLst>
                <a:ext uri="{FF2B5EF4-FFF2-40B4-BE49-F238E27FC236}">
                  <a16:creationId xmlns:a16="http://schemas.microsoft.com/office/drawing/2014/main" id="{77BBA38A-DD64-E9BA-45DD-6914C3F30938}"/>
                </a:ext>
              </a:extLst>
            </p:cNvPr>
            <p:cNvCxnSpPr>
              <a:cxnSpLocks/>
            </p:cNvCxnSpPr>
            <p:nvPr/>
          </p:nvCxnSpPr>
          <p:spPr>
            <a:xfrm>
              <a:off x="3543300" y="3063446"/>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cxnSp>
          <p:nvCxnSpPr>
            <p:cNvPr id="46" name="직선 연결선 45">
              <a:extLst>
                <a:ext uri="{FF2B5EF4-FFF2-40B4-BE49-F238E27FC236}">
                  <a16:creationId xmlns:a16="http://schemas.microsoft.com/office/drawing/2014/main" id="{CBE5882C-20E9-6442-6E67-9A537E0129E7}"/>
                </a:ext>
              </a:extLst>
            </p:cNvPr>
            <p:cNvCxnSpPr>
              <a:cxnSpLocks/>
            </p:cNvCxnSpPr>
            <p:nvPr/>
          </p:nvCxnSpPr>
          <p:spPr>
            <a:xfrm>
              <a:off x="3543300" y="4625546"/>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grpSp>
    </p:spTree>
    <p:extLst>
      <p:ext uri="{BB962C8B-B14F-4D97-AF65-F5344CB8AC3E}">
        <p14:creationId xmlns:p14="http://schemas.microsoft.com/office/powerpoint/2010/main" val="420143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0468-8CDB-71A2-DE30-711274AEC71A}"/>
              </a:ext>
            </a:extLst>
          </p:cNvPr>
          <p:cNvSpPr>
            <a:spLocks noGrp="1"/>
          </p:cNvSpPr>
          <p:nvPr>
            <p:ph type="title"/>
          </p:nvPr>
        </p:nvSpPr>
        <p:spPr>
          <a:xfrm>
            <a:off x="838200" y="365125"/>
            <a:ext cx="10515600" cy="1325563"/>
          </a:xfrm>
        </p:spPr>
        <p:txBody>
          <a:bodyPr anchor="ctr">
            <a:normAutofit/>
          </a:bodyPr>
          <a:lstStyle/>
          <a:p>
            <a:r>
              <a:rPr lang="en-US"/>
              <a:t>Future Directions</a:t>
            </a:r>
          </a:p>
        </p:txBody>
      </p:sp>
      <p:sp>
        <p:nvSpPr>
          <p:cNvPr id="4" name="Date Placeholder 3">
            <a:extLst>
              <a:ext uri="{FF2B5EF4-FFF2-40B4-BE49-F238E27FC236}">
                <a16:creationId xmlns:a16="http://schemas.microsoft.com/office/drawing/2014/main" id="{14E6A307-82E2-1E38-A3D4-1A97528DA522}"/>
              </a:ext>
            </a:extLst>
          </p:cNvPr>
          <p:cNvSpPr>
            <a:spLocks noGrp="1"/>
          </p:cNvSpPr>
          <p:nvPr>
            <p:ph type="dt" sz="half" idx="10"/>
          </p:nvPr>
        </p:nvSpPr>
        <p:spPr>
          <a:xfrm>
            <a:off x="838200" y="6356350"/>
            <a:ext cx="2743200" cy="365125"/>
          </a:xfrm>
        </p:spPr>
        <p:txBody>
          <a:bodyPr anchor="ctr">
            <a:normAutofit/>
          </a:bodyPr>
          <a:lstStyle/>
          <a:p>
            <a:pPr>
              <a:spcAft>
                <a:spcPts val="600"/>
              </a:spcAft>
            </a:pPr>
            <a:fld id="{F14D4001-2E93-9645-AE0D-A781469F1F3E}" type="datetime1">
              <a:rPr lang="en-US" smtClean="0"/>
              <a:pPr>
                <a:spcAft>
                  <a:spcPts val="600"/>
                </a:spcAft>
              </a:pPr>
              <a:t>6/17/25</a:t>
            </a:fld>
            <a:endParaRPr lang="en-US"/>
          </a:p>
        </p:txBody>
      </p:sp>
      <p:sp>
        <p:nvSpPr>
          <p:cNvPr id="6" name="Slide Number Placeholder 5">
            <a:extLst>
              <a:ext uri="{FF2B5EF4-FFF2-40B4-BE49-F238E27FC236}">
                <a16:creationId xmlns:a16="http://schemas.microsoft.com/office/drawing/2014/main" id="{85212F6F-1C7A-27B0-9D60-6D90E3F17DDA}"/>
              </a:ext>
            </a:extLst>
          </p:cNvPr>
          <p:cNvSpPr>
            <a:spLocks noGrp="1"/>
          </p:cNvSpPr>
          <p:nvPr>
            <p:ph type="sldNum" sz="quarter" idx="12"/>
          </p:nvPr>
        </p:nvSpPr>
        <p:spPr>
          <a:xfrm>
            <a:off x="11598964" y="6407356"/>
            <a:ext cx="593035" cy="263111"/>
          </a:xfrm>
        </p:spPr>
        <p:txBody>
          <a:bodyPr anchor="ctr">
            <a:normAutofit/>
          </a:bodyPr>
          <a:lstStyle/>
          <a:p>
            <a:pPr>
              <a:lnSpc>
                <a:spcPct val="90000"/>
              </a:lnSpc>
              <a:spcAft>
                <a:spcPts val="600"/>
              </a:spcAft>
            </a:pPr>
            <a:fld id="{DC1DC811-A317-D442-B2A1-5A735965D791}" type="slidenum">
              <a:rPr lang="en-US" smtClean="0"/>
              <a:pPr>
                <a:lnSpc>
                  <a:spcPct val="90000"/>
                </a:lnSpc>
                <a:spcAft>
                  <a:spcPts val="600"/>
                </a:spcAft>
              </a:pPr>
              <a:t>17</a:t>
            </a:fld>
            <a:endParaRPr lang="en-US"/>
          </a:p>
        </p:txBody>
      </p:sp>
      <p:graphicFrame>
        <p:nvGraphicFramePr>
          <p:cNvPr id="17" name="Content Placeholder 2">
            <a:extLst>
              <a:ext uri="{FF2B5EF4-FFF2-40B4-BE49-F238E27FC236}">
                <a16:creationId xmlns:a16="http://schemas.microsoft.com/office/drawing/2014/main" id="{FCB9B93E-B152-4A17-7250-1F189597AB84}"/>
              </a:ext>
            </a:extLst>
          </p:cNvPr>
          <p:cNvGraphicFramePr>
            <a:graphicFrameLocks noGrp="1"/>
          </p:cNvGraphicFramePr>
          <p:nvPr>
            <p:ph idx="1"/>
            <p:extLst>
              <p:ext uri="{D42A27DB-BD31-4B8C-83A1-F6EECF244321}">
                <p14:modId xmlns:p14="http://schemas.microsoft.com/office/powerpoint/2010/main" val="41239847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301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062362-863D-0B8A-617A-D63F851156D9}"/>
              </a:ext>
            </a:extLst>
          </p:cNvPr>
          <p:cNvSpPr>
            <a:spLocks noGrp="1"/>
          </p:cNvSpPr>
          <p:nvPr>
            <p:ph type="dt" sz="half" idx="10"/>
          </p:nvPr>
        </p:nvSpPr>
        <p:spPr/>
        <p:txBody>
          <a:bodyPr/>
          <a:lstStyle/>
          <a:p>
            <a:fld id="{F14D4001-2E93-9645-AE0D-A781469F1F3E}" type="datetime1">
              <a:rPr lang="en-US" smtClean="0"/>
              <a:t>6/17/25</a:t>
            </a:fld>
            <a:endParaRPr lang="en-US"/>
          </a:p>
        </p:txBody>
      </p:sp>
      <p:sp>
        <p:nvSpPr>
          <p:cNvPr id="6" name="Slide Number Placeholder 5">
            <a:extLst>
              <a:ext uri="{FF2B5EF4-FFF2-40B4-BE49-F238E27FC236}">
                <a16:creationId xmlns:a16="http://schemas.microsoft.com/office/drawing/2014/main" id="{F8008000-D58A-0DDA-C50B-CF786C7C76B2}"/>
              </a:ext>
            </a:extLst>
          </p:cNvPr>
          <p:cNvSpPr>
            <a:spLocks noGrp="1"/>
          </p:cNvSpPr>
          <p:nvPr>
            <p:ph type="sldNum" sz="quarter" idx="12"/>
          </p:nvPr>
        </p:nvSpPr>
        <p:spPr/>
        <p:txBody>
          <a:bodyPr/>
          <a:lstStyle/>
          <a:p>
            <a:fld id="{DC1DC811-A317-D442-B2A1-5A735965D791}" type="slidenum">
              <a:rPr lang="en-US" smtClean="0"/>
              <a:t>18</a:t>
            </a:fld>
            <a:endParaRPr lang="en-US"/>
          </a:p>
        </p:txBody>
      </p:sp>
    </p:spTree>
    <p:extLst>
      <p:ext uri="{BB962C8B-B14F-4D97-AF65-F5344CB8AC3E}">
        <p14:creationId xmlns:p14="http://schemas.microsoft.com/office/powerpoint/2010/main" val="153759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ACA2-E4A7-4169-EC67-97757211C482}"/>
              </a:ext>
            </a:extLst>
          </p:cNvPr>
          <p:cNvSpPr>
            <a:spLocks noGrp="1"/>
          </p:cNvSpPr>
          <p:nvPr>
            <p:ph type="title"/>
          </p:nvPr>
        </p:nvSpPr>
        <p:spPr/>
        <p:txBody>
          <a:bodyPr/>
          <a:lstStyle/>
          <a:p>
            <a:r>
              <a:rPr lang="en-US"/>
              <a:t>Performance Gains on DSP Processor (Qualcomm Hexagon)</a:t>
            </a:r>
          </a:p>
        </p:txBody>
      </p:sp>
      <p:pic>
        <p:nvPicPr>
          <p:cNvPr id="8" name="Content Placeholder 7">
            <a:extLst>
              <a:ext uri="{FF2B5EF4-FFF2-40B4-BE49-F238E27FC236}">
                <a16:creationId xmlns:a16="http://schemas.microsoft.com/office/drawing/2014/main" id="{DBB27855-F0D8-933C-A926-494A38C0F9F8}"/>
              </a:ext>
            </a:extLst>
          </p:cNvPr>
          <p:cNvPicPr>
            <a:picLocks noGrp="1" noChangeAspect="1"/>
          </p:cNvPicPr>
          <p:nvPr>
            <p:ph idx="1"/>
          </p:nvPr>
        </p:nvPicPr>
        <p:blipFill>
          <a:blip r:embed="rId3"/>
          <a:stretch>
            <a:fillRect/>
          </a:stretch>
        </p:blipFill>
        <p:spPr>
          <a:xfrm>
            <a:off x="53546" y="1993166"/>
            <a:ext cx="8893727" cy="2780270"/>
          </a:xfrm>
          <a:prstGeom prst="rect">
            <a:avLst/>
          </a:prstGeom>
          <a:ln w="12700">
            <a:solidFill>
              <a:schemeClr val="tx1"/>
            </a:solidFill>
          </a:ln>
        </p:spPr>
      </p:pic>
      <p:sp>
        <p:nvSpPr>
          <p:cNvPr id="4" name="Date Placeholder 3">
            <a:extLst>
              <a:ext uri="{FF2B5EF4-FFF2-40B4-BE49-F238E27FC236}">
                <a16:creationId xmlns:a16="http://schemas.microsoft.com/office/drawing/2014/main" id="{ADAB4677-1C09-AFA5-F60B-D85DE85714A2}"/>
              </a:ext>
            </a:extLst>
          </p:cNvPr>
          <p:cNvSpPr>
            <a:spLocks noGrp="1"/>
          </p:cNvSpPr>
          <p:nvPr>
            <p:ph type="dt" sz="half" idx="10"/>
          </p:nvPr>
        </p:nvSpPr>
        <p:spPr/>
        <p:txBody>
          <a:bodyPr/>
          <a:lstStyle/>
          <a:p>
            <a:fld id="{F14D4001-2E93-9645-AE0D-A781469F1F3E}" type="datetime1">
              <a:rPr lang="en-US" smtClean="0"/>
              <a:t>6/17/25</a:t>
            </a:fld>
            <a:endParaRPr lang="en-US"/>
          </a:p>
        </p:txBody>
      </p:sp>
      <p:sp>
        <p:nvSpPr>
          <p:cNvPr id="6" name="Slide Number Placeholder 5">
            <a:extLst>
              <a:ext uri="{FF2B5EF4-FFF2-40B4-BE49-F238E27FC236}">
                <a16:creationId xmlns:a16="http://schemas.microsoft.com/office/drawing/2014/main" id="{C61897E8-3BCD-8EB4-34A1-14D8CFFA7111}"/>
              </a:ext>
            </a:extLst>
          </p:cNvPr>
          <p:cNvSpPr>
            <a:spLocks noGrp="1"/>
          </p:cNvSpPr>
          <p:nvPr>
            <p:ph type="sldNum" sz="quarter" idx="12"/>
          </p:nvPr>
        </p:nvSpPr>
        <p:spPr/>
        <p:txBody>
          <a:bodyPr/>
          <a:lstStyle/>
          <a:p>
            <a:fld id="{DC1DC811-A317-D442-B2A1-5A735965D791}" type="slidenum">
              <a:rPr lang="en-US" smtClean="0"/>
              <a:t>19</a:t>
            </a:fld>
            <a:endParaRPr lang="en-US"/>
          </a:p>
        </p:txBody>
      </p:sp>
      <p:graphicFrame>
        <p:nvGraphicFramePr>
          <p:cNvPr id="9" name="Table 8">
            <a:extLst>
              <a:ext uri="{FF2B5EF4-FFF2-40B4-BE49-F238E27FC236}">
                <a16:creationId xmlns:a16="http://schemas.microsoft.com/office/drawing/2014/main" id="{6196CE56-E61F-3114-1232-11DE11025E64}"/>
              </a:ext>
            </a:extLst>
          </p:cNvPr>
          <p:cNvGraphicFramePr>
            <a:graphicFrameLocks noGrp="1"/>
          </p:cNvGraphicFramePr>
          <p:nvPr>
            <p:extLst>
              <p:ext uri="{D42A27DB-BD31-4B8C-83A1-F6EECF244321}">
                <p14:modId xmlns:p14="http://schemas.microsoft.com/office/powerpoint/2010/main" val="3226524738"/>
              </p:ext>
            </p:extLst>
          </p:nvPr>
        </p:nvGraphicFramePr>
        <p:xfrm>
          <a:off x="9094058" y="1027906"/>
          <a:ext cx="2957384" cy="4227673"/>
        </p:xfrm>
        <a:graphic>
          <a:graphicData uri="http://schemas.openxmlformats.org/drawingml/2006/table">
            <a:tbl>
              <a:tblPr>
                <a:tableStyleId>{5940675A-B579-460E-94D1-54222C63F5DA}</a:tableStyleId>
              </a:tblPr>
              <a:tblGrid>
                <a:gridCol w="1110528">
                  <a:extLst>
                    <a:ext uri="{9D8B030D-6E8A-4147-A177-3AD203B41FA5}">
                      <a16:colId xmlns:a16="http://schemas.microsoft.com/office/drawing/2014/main" val="4292812573"/>
                    </a:ext>
                  </a:extLst>
                </a:gridCol>
                <a:gridCol w="1846856">
                  <a:extLst>
                    <a:ext uri="{9D8B030D-6E8A-4147-A177-3AD203B41FA5}">
                      <a16:colId xmlns:a16="http://schemas.microsoft.com/office/drawing/2014/main" val="352184302"/>
                    </a:ext>
                  </a:extLst>
                </a:gridCol>
              </a:tblGrid>
              <a:tr h="326233">
                <a:tc>
                  <a:txBody>
                    <a:bodyPr/>
                    <a:lstStyle/>
                    <a:p>
                      <a:r>
                        <a:rPr lang="en-US" sz="1100"/>
                        <a:t>Flow Name</a:t>
                      </a:r>
                    </a:p>
                  </a:txBody>
                  <a:tcPr anchor="ctr"/>
                </a:tc>
                <a:tc>
                  <a:txBody>
                    <a:bodyPr/>
                    <a:lstStyle/>
                    <a:p>
                      <a:r>
                        <a:rPr lang="en-US" sz="1100"/>
                        <a:t>Description</a:t>
                      </a:r>
                    </a:p>
                  </a:txBody>
                  <a:tcPr anchor="ctr"/>
                </a:tc>
                <a:extLst>
                  <a:ext uri="{0D108BD9-81ED-4DB2-BD59-A6C34878D82A}">
                    <a16:rowId xmlns:a16="http://schemas.microsoft.com/office/drawing/2014/main" val="1796432471"/>
                  </a:ext>
                </a:extLst>
              </a:tr>
              <a:tr h="569647">
                <a:tc>
                  <a:txBody>
                    <a:bodyPr/>
                    <a:lstStyle/>
                    <a:p>
                      <a:r>
                        <a:rPr lang="en-US" sz="1100" b="1"/>
                        <a:t>Affine</a:t>
                      </a:r>
                      <a:endParaRPr lang="en-US" sz="1100"/>
                    </a:p>
                  </a:txBody>
                  <a:tcPr anchor="ctr"/>
                </a:tc>
                <a:tc>
                  <a:txBody>
                    <a:bodyPr/>
                    <a:lstStyle/>
                    <a:p>
                      <a:r>
                        <a:rPr lang="en-US" sz="1100"/>
                        <a:t>DSP-DSL → DSP-dialect → Affine → LLVM IR → Clang (generic CPU)</a:t>
                      </a:r>
                    </a:p>
                  </a:txBody>
                  <a:tcPr anchor="ctr"/>
                </a:tc>
                <a:extLst>
                  <a:ext uri="{0D108BD9-81ED-4DB2-BD59-A6C34878D82A}">
                    <a16:rowId xmlns:a16="http://schemas.microsoft.com/office/drawing/2014/main" val="1508276248"/>
                  </a:ext>
                </a:extLst>
              </a:tr>
              <a:tr h="569647">
                <a:tc>
                  <a:txBody>
                    <a:bodyPr/>
                    <a:lstStyle/>
                    <a:p>
                      <a:r>
                        <a:rPr lang="en-US" sz="1100" b="1"/>
                        <a:t>Clang</a:t>
                      </a:r>
                      <a:endParaRPr lang="en-US" sz="1100"/>
                    </a:p>
                  </a:txBody>
                  <a:tcPr anchor="ctr"/>
                </a:tc>
                <a:tc>
                  <a:txBody>
                    <a:bodyPr/>
                    <a:lstStyle/>
                    <a:p>
                      <a:r>
                        <a:rPr lang="en-US" sz="1100"/>
                        <a:t>C code compiled using Clang 19 with -O3 (generic CPU)</a:t>
                      </a:r>
                    </a:p>
                  </a:txBody>
                  <a:tcPr anchor="ctr"/>
                </a:tc>
                <a:extLst>
                  <a:ext uri="{0D108BD9-81ED-4DB2-BD59-A6C34878D82A}">
                    <a16:rowId xmlns:a16="http://schemas.microsoft.com/office/drawing/2014/main" val="1558342370"/>
                  </a:ext>
                </a:extLst>
              </a:tr>
              <a:tr h="730316">
                <a:tc>
                  <a:txBody>
                    <a:bodyPr/>
                    <a:lstStyle/>
                    <a:p>
                      <a:r>
                        <a:rPr lang="en-US" sz="1100" b="1"/>
                        <a:t>Affine-hexagon</a:t>
                      </a:r>
                      <a:endParaRPr lang="en-US" sz="1100"/>
                    </a:p>
                  </a:txBody>
                  <a:tcPr anchor="ctr"/>
                </a:tc>
                <a:tc>
                  <a:txBody>
                    <a:bodyPr/>
                    <a:lstStyle/>
                    <a:p>
                      <a:r>
                        <a:rPr lang="en-US" sz="1100"/>
                        <a:t>Affine lowering + LLVM </a:t>
                      </a:r>
                      <a:r>
                        <a:rPr lang="en-US" sz="1100" err="1"/>
                        <a:t>codegen</a:t>
                      </a:r>
                      <a:r>
                        <a:rPr lang="en-US" sz="1100"/>
                        <a:t> for Hexagon → hexagon-clang &amp; hexagon-link</a:t>
                      </a:r>
                    </a:p>
                  </a:txBody>
                  <a:tcPr anchor="ctr"/>
                </a:tc>
                <a:extLst>
                  <a:ext uri="{0D108BD9-81ED-4DB2-BD59-A6C34878D82A}">
                    <a16:rowId xmlns:a16="http://schemas.microsoft.com/office/drawing/2014/main" val="3395337739"/>
                  </a:ext>
                </a:extLst>
              </a:tr>
              <a:tr h="730316">
                <a:tc>
                  <a:txBody>
                    <a:bodyPr/>
                    <a:lstStyle/>
                    <a:p>
                      <a:r>
                        <a:rPr lang="en-US" sz="1100" b="1"/>
                        <a:t>Clang-hexagon</a:t>
                      </a:r>
                      <a:endParaRPr lang="en-US" sz="1100"/>
                    </a:p>
                  </a:txBody>
                  <a:tcPr anchor="ctr"/>
                </a:tc>
                <a:tc>
                  <a:txBody>
                    <a:bodyPr/>
                    <a:lstStyle/>
                    <a:p>
                      <a:r>
                        <a:rPr lang="en-US" sz="1100"/>
                        <a:t>C code compiled with Qualcomm’s hexagon-clang using DSP-specific backend</a:t>
                      </a:r>
                    </a:p>
                  </a:txBody>
                  <a:tcPr anchor="ctr"/>
                </a:tc>
                <a:extLst>
                  <a:ext uri="{0D108BD9-81ED-4DB2-BD59-A6C34878D82A}">
                    <a16:rowId xmlns:a16="http://schemas.microsoft.com/office/drawing/2014/main" val="4225149445"/>
                  </a:ext>
                </a:extLst>
              </a:tr>
              <a:tr h="569647">
                <a:tc>
                  <a:txBody>
                    <a:bodyPr/>
                    <a:lstStyle/>
                    <a:p>
                      <a:r>
                        <a:rPr lang="en-US" sz="1100" b="1"/>
                        <a:t>DSP-MLIR</a:t>
                      </a:r>
                      <a:endParaRPr lang="en-US" sz="1100"/>
                    </a:p>
                  </a:txBody>
                  <a:tcPr anchor="ctr"/>
                </a:tc>
                <a:tc>
                  <a:txBody>
                    <a:bodyPr/>
                    <a:lstStyle/>
                    <a:p>
                      <a:r>
                        <a:rPr lang="en-US" sz="1100"/>
                        <a:t>Affine + </a:t>
                      </a:r>
                      <a:r>
                        <a:rPr lang="en-US" sz="1100" b="1"/>
                        <a:t>DSP-dialect optimizations</a:t>
                      </a:r>
                      <a:r>
                        <a:rPr lang="en-US" sz="1100"/>
                        <a:t> for CPU target</a:t>
                      </a:r>
                    </a:p>
                  </a:txBody>
                  <a:tcPr anchor="ctr"/>
                </a:tc>
                <a:extLst>
                  <a:ext uri="{0D108BD9-81ED-4DB2-BD59-A6C34878D82A}">
                    <a16:rowId xmlns:a16="http://schemas.microsoft.com/office/drawing/2014/main" val="3310054548"/>
                  </a:ext>
                </a:extLst>
              </a:tr>
              <a:tr h="569647">
                <a:tc>
                  <a:txBody>
                    <a:bodyPr/>
                    <a:lstStyle/>
                    <a:p>
                      <a:r>
                        <a:rPr lang="en-US" sz="1100" b="1"/>
                        <a:t>DSP-MLIR-hexagon</a:t>
                      </a:r>
                      <a:endParaRPr lang="en-US" sz="1100"/>
                    </a:p>
                  </a:txBody>
                  <a:tcPr anchor="ctr"/>
                </a:tc>
                <a:tc>
                  <a:txBody>
                    <a:bodyPr/>
                    <a:lstStyle/>
                    <a:p>
                      <a:r>
                        <a:rPr lang="en-US" sz="1100"/>
                        <a:t>DSP-MLIR with DSP optimizations + Hexagon LLVM backend</a:t>
                      </a:r>
                    </a:p>
                  </a:txBody>
                  <a:tcPr anchor="ctr"/>
                </a:tc>
                <a:extLst>
                  <a:ext uri="{0D108BD9-81ED-4DB2-BD59-A6C34878D82A}">
                    <a16:rowId xmlns:a16="http://schemas.microsoft.com/office/drawing/2014/main" val="3371314893"/>
                  </a:ext>
                </a:extLst>
              </a:tr>
            </a:tbl>
          </a:graphicData>
        </a:graphic>
      </p:graphicFrame>
      <p:sp>
        <p:nvSpPr>
          <p:cNvPr id="11" name="TextBox 10">
            <a:extLst>
              <a:ext uri="{FF2B5EF4-FFF2-40B4-BE49-F238E27FC236}">
                <a16:creationId xmlns:a16="http://schemas.microsoft.com/office/drawing/2014/main" id="{A5DF54C2-131E-A4D1-25BE-8E79FE7FD1C7}"/>
              </a:ext>
            </a:extLst>
          </p:cNvPr>
          <p:cNvSpPr txBox="1"/>
          <p:nvPr/>
        </p:nvSpPr>
        <p:spPr>
          <a:xfrm>
            <a:off x="140558" y="5009145"/>
            <a:ext cx="3521764" cy="1169551"/>
          </a:xfrm>
          <a:prstGeom prst="rect">
            <a:avLst/>
          </a:prstGeom>
          <a:noFill/>
        </p:spPr>
        <p:txBody>
          <a:bodyPr wrap="square">
            <a:spAutoFit/>
          </a:bodyPr>
          <a:lstStyle/>
          <a:p>
            <a:r>
              <a:rPr lang="en-US" sz="1400" b="1" i="0" u="none" strike="noStrike">
                <a:solidFill>
                  <a:srgbClr val="000000"/>
                </a:solidFill>
                <a:effectLst/>
              </a:rPr>
              <a:t>Target Processor:</a:t>
            </a:r>
            <a:r>
              <a:rPr lang="en-US" sz="1400" b="0" i="0" u="none" strike="noStrike">
                <a:solidFill>
                  <a:srgbClr val="000000"/>
                </a:solidFill>
                <a:effectLst/>
                <a:latin typeface="-webkit-standard"/>
              </a:rPr>
              <a:t> Qualcomm Hexagon v68</a:t>
            </a:r>
            <a:br>
              <a:rPr lang="en-US" sz="1400"/>
            </a:br>
            <a:r>
              <a:rPr lang="en-US" sz="1400" b="1" i="0" u="none" strike="noStrike">
                <a:solidFill>
                  <a:srgbClr val="000000"/>
                </a:solidFill>
                <a:effectLst/>
              </a:rPr>
              <a:t>Execution:</a:t>
            </a:r>
            <a:r>
              <a:rPr lang="en-US" sz="1400" b="0" i="0" u="none" strike="noStrike">
                <a:solidFill>
                  <a:srgbClr val="000000"/>
                </a:solidFill>
                <a:effectLst/>
                <a:latin typeface="-webkit-standard"/>
              </a:rPr>
              <a:t> Hexagon Simulator (v8.8.06)</a:t>
            </a:r>
            <a:br>
              <a:rPr lang="en-US" sz="1400"/>
            </a:br>
            <a:r>
              <a:rPr lang="en-US" sz="1400" b="1" i="0" u="none" strike="noStrike">
                <a:solidFill>
                  <a:srgbClr val="000000"/>
                </a:solidFill>
                <a:effectLst/>
              </a:rPr>
              <a:t>LLVM:</a:t>
            </a:r>
            <a:r>
              <a:rPr lang="en-US" sz="1400" b="0" i="0" u="none" strike="noStrike">
                <a:solidFill>
                  <a:srgbClr val="000000"/>
                </a:solidFill>
                <a:effectLst/>
                <a:latin typeface="-webkit-standard"/>
              </a:rPr>
              <a:t> Official Hexagon LLVM backend</a:t>
            </a:r>
            <a:br>
              <a:rPr lang="en-US" sz="1400"/>
            </a:br>
            <a:r>
              <a:rPr lang="en-US" sz="1400" b="1" i="0" u="none" strike="noStrike">
                <a:solidFill>
                  <a:srgbClr val="000000"/>
                </a:solidFill>
                <a:effectLst/>
              </a:rPr>
              <a:t>Binaries:</a:t>
            </a:r>
            <a:r>
              <a:rPr lang="en-US" sz="1400" b="0" i="0" u="none" strike="noStrike">
                <a:solidFill>
                  <a:srgbClr val="000000"/>
                </a:solidFill>
                <a:effectLst/>
                <a:latin typeface="-webkit-standard"/>
              </a:rPr>
              <a:t> Executed via </a:t>
            </a:r>
            <a:r>
              <a:rPr lang="en-US" sz="1400"/>
              <a:t>hexagon-sim</a:t>
            </a:r>
            <a:r>
              <a:rPr lang="en-US" sz="1400" b="0" i="0" u="none" strike="noStrike">
                <a:solidFill>
                  <a:srgbClr val="000000"/>
                </a:solidFill>
                <a:effectLst/>
                <a:latin typeface="-webkit-standard"/>
              </a:rPr>
              <a:t> after compilation</a:t>
            </a:r>
            <a:endParaRPr lang="en-US" sz="1400"/>
          </a:p>
        </p:txBody>
      </p:sp>
    </p:spTree>
    <p:extLst>
      <p:ext uri="{BB962C8B-B14F-4D97-AF65-F5344CB8AC3E}">
        <p14:creationId xmlns:p14="http://schemas.microsoft.com/office/powerpoint/2010/main" val="57731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B91BA-C515-0803-0298-305AB1541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149D9-1EB6-73C4-DCFE-1F85D3D53DF8}"/>
              </a:ext>
            </a:extLst>
          </p:cNvPr>
          <p:cNvSpPr>
            <a:spLocks noGrp="1"/>
          </p:cNvSpPr>
          <p:nvPr>
            <p:ph type="title"/>
          </p:nvPr>
        </p:nvSpPr>
        <p:spPr>
          <a:xfrm>
            <a:off x="838200" y="377825"/>
            <a:ext cx="10909300" cy="1325563"/>
          </a:xfrm>
        </p:spPr>
        <p:txBody>
          <a:bodyPr anchor="t" anchorCtr="0">
            <a:normAutofit/>
          </a:bodyPr>
          <a:lstStyle/>
          <a:p>
            <a:r>
              <a:rPr lang="en-US"/>
              <a:t>Motivation: Traditional Compilation Flow</a:t>
            </a:r>
          </a:p>
        </p:txBody>
      </p:sp>
      <p:sp>
        <p:nvSpPr>
          <p:cNvPr id="5" name="Date Placeholder 4">
            <a:extLst>
              <a:ext uri="{FF2B5EF4-FFF2-40B4-BE49-F238E27FC236}">
                <a16:creationId xmlns:a16="http://schemas.microsoft.com/office/drawing/2014/main" id="{00864D2D-31FC-F009-1428-9EEB3EB1A9D8}"/>
              </a:ext>
            </a:extLst>
          </p:cNvPr>
          <p:cNvSpPr>
            <a:spLocks noGrp="1"/>
          </p:cNvSpPr>
          <p:nvPr>
            <p:ph type="dt" sz="half" idx="10"/>
          </p:nvPr>
        </p:nvSpPr>
        <p:spPr/>
        <p:txBody>
          <a:bodyPr anchor="ctr">
            <a:normAutofit/>
          </a:bodyPr>
          <a:lstStyle/>
          <a:p>
            <a:pPr>
              <a:spcAft>
                <a:spcPts val="600"/>
              </a:spcAft>
            </a:pPr>
            <a:fld id="{A109332F-3D91-A94D-BA93-FCF81C93C052}" type="datetime1">
              <a:rPr lang="en-US" smtClean="0"/>
              <a:pPr>
                <a:spcAft>
                  <a:spcPts val="600"/>
                </a:spcAft>
              </a:pPr>
              <a:t>6/17/25</a:t>
            </a:fld>
            <a:endParaRPr lang="en-US"/>
          </a:p>
        </p:txBody>
      </p:sp>
      <p:sp>
        <p:nvSpPr>
          <p:cNvPr id="3" name="Slide Number Placeholder 2">
            <a:extLst>
              <a:ext uri="{FF2B5EF4-FFF2-40B4-BE49-F238E27FC236}">
                <a16:creationId xmlns:a16="http://schemas.microsoft.com/office/drawing/2014/main" id="{43729074-7459-B525-4490-A0F6D513612E}"/>
              </a:ext>
            </a:extLst>
          </p:cNvPr>
          <p:cNvSpPr>
            <a:spLocks noGrp="1"/>
          </p:cNvSpPr>
          <p:nvPr>
            <p:ph type="sldNum" sz="quarter" idx="12"/>
          </p:nvPr>
        </p:nvSpPr>
        <p:spPr/>
        <p:txBody>
          <a:bodyPr/>
          <a:lstStyle/>
          <a:p>
            <a:fld id="{DC1DC811-A317-D442-B2A1-5A735965D791}" type="slidenum">
              <a:rPr lang="en-US" smtClean="0"/>
              <a:t>2</a:t>
            </a:fld>
            <a:endParaRPr lang="en-US"/>
          </a:p>
        </p:txBody>
      </p:sp>
      <p:sp>
        <p:nvSpPr>
          <p:cNvPr id="13" name="TextBox 12">
            <a:extLst>
              <a:ext uri="{FF2B5EF4-FFF2-40B4-BE49-F238E27FC236}">
                <a16:creationId xmlns:a16="http://schemas.microsoft.com/office/drawing/2014/main" id="{AD12F3AA-5924-69A2-745C-176CA95418DA}"/>
              </a:ext>
            </a:extLst>
          </p:cNvPr>
          <p:cNvSpPr txBox="1"/>
          <p:nvPr/>
        </p:nvSpPr>
        <p:spPr>
          <a:xfrm>
            <a:off x="8104340" y="998914"/>
            <a:ext cx="3500958" cy="461665"/>
          </a:xfrm>
          <a:prstGeom prst="rect">
            <a:avLst/>
          </a:prstGeom>
          <a:noFill/>
        </p:spPr>
        <p:txBody>
          <a:bodyPr wrap="none" lIns="91440" tIns="45720" rIns="91440" bIns="45720" rtlCol="0" anchor="t">
            <a:spAutoFit/>
          </a:bodyPr>
          <a:lstStyle/>
          <a:p>
            <a:pPr algn="ctr"/>
            <a:r>
              <a:rPr lang="en-US" sz="2400" b="1"/>
              <a:t>C-level Implementation</a:t>
            </a:r>
          </a:p>
        </p:txBody>
      </p:sp>
      <p:sp>
        <p:nvSpPr>
          <p:cNvPr id="53" name="Down Arrow 14">
            <a:extLst>
              <a:ext uri="{FF2B5EF4-FFF2-40B4-BE49-F238E27FC236}">
                <a16:creationId xmlns:a16="http://schemas.microsoft.com/office/drawing/2014/main" id="{052DD783-146A-BA16-2E9E-378F76336E26}"/>
              </a:ext>
            </a:extLst>
          </p:cNvPr>
          <p:cNvSpPr/>
          <p:nvPr/>
        </p:nvSpPr>
        <p:spPr>
          <a:xfrm>
            <a:off x="10134653" y="4254500"/>
            <a:ext cx="405532" cy="4621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6A6D020-681A-D607-A6A7-E37F9B2C0808}"/>
              </a:ext>
            </a:extLst>
          </p:cNvPr>
          <p:cNvSpPr txBox="1"/>
          <p:nvPr/>
        </p:nvSpPr>
        <p:spPr>
          <a:xfrm>
            <a:off x="10542942" y="4224323"/>
            <a:ext cx="1381661" cy="461665"/>
          </a:xfrm>
          <a:prstGeom prst="rect">
            <a:avLst/>
          </a:prstGeom>
          <a:noFill/>
        </p:spPr>
        <p:txBody>
          <a:bodyPr wrap="none" rtlCol="0">
            <a:spAutoFit/>
          </a:bodyPr>
          <a:lstStyle/>
          <a:p>
            <a:pPr algn="ctr"/>
            <a:r>
              <a:rPr lang="en-US" altLang="ko-KR" sz="2400"/>
              <a:t>Lowering</a:t>
            </a:r>
            <a:endParaRPr lang="ko-KR" altLang="en-US" sz="2400"/>
          </a:p>
        </p:txBody>
      </p:sp>
      <p:pic>
        <p:nvPicPr>
          <p:cNvPr id="62" name="그림 61">
            <a:extLst>
              <a:ext uri="{FF2B5EF4-FFF2-40B4-BE49-F238E27FC236}">
                <a16:creationId xmlns:a16="http://schemas.microsoft.com/office/drawing/2014/main" id="{1C054D7B-CE9B-FBF7-8C7C-2C317B523A0F}"/>
              </a:ext>
            </a:extLst>
          </p:cNvPr>
          <p:cNvPicPr>
            <a:picLocks noChangeAspect="1"/>
          </p:cNvPicPr>
          <p:nvPr/>
        </p:nvPicPr>
        <p:blipFill>
          <a:blip r:embed="rId3"/>
          <a:stretch>
            <a:fillRect/>
          </a:stretch>
        </p:blipFill>
        <p:spPr>
          <a:xfrm>
            <a:off x="7885831" y="1460579"/>
            <a:ext cx="4035902" cy="2700762"/>
          </a:xfrm>
          <a:prstGeom prst="rect">
            <a:avLst/>
          </a:prstGeom>
          <a:ln w="12700">
            <a:solidFill>
              <a:schemeClr val="tx1"/>
            </a:solidFill>
          </a:ln>
        </p:spPr>
      </p:pic>
      <p:pic>
        <p:nvPicPr>
          <p:cNvPr id="1028" name="Picture 4">
            <a:extLst>
              <a:ext uri="{FF2B5EF4-FFF2-40B4-BE49-F238E27FC236}">
                <a16:creationId xmlns:a16="http://schemas.microsoft.com/office/drawing/2014/main" id="{A42B7457-DBAF-83B5-E3F9-7F09AF6E6E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875"/>
          <a:stretch/>
        </p:blipFill>
        <p:spPr bwMode="auto">
          <a:xfrm>
            <a:off x="2096387" y="1533517"/>
            <a:ext cx="2718934"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38A21C10-3785-0C34-BD6E-5CBB94E1D2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18" r="33437"/>
          <a:stretch/>
        </p:blipFill>
        <p:spPr bwMode="auto">
          <a:xfrm>
            <a:off x="2075011" y="3100321"/>
            <a:ext cx="2761686"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8478C4B3-3CF1-9F9F-A1F6-0831DA180C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075011" y="4667125"/>
            <a:ext cx="2761686"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19" name="Graphic 17" descr="Close with solid fill">
            <a:extLst>
              <a:ext uri="{FF2B5EF4-FFF2-40B4-BE49-F238E27FC236}">
                <a16:creationId xmlns:a16="http://schemas.microsoft.com/office/drawing/2014/main" id="{DACF2803-6669-A4FC-0D4E-8640862FE5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90440" y="2661086"/>
            <a:ext cx="317960" cy="317960"/>
          </a:xfrm>
          <a:prstGeom prst="rect">
            <a:avLst/>
          </a:prstGeom>
        </p:spPr>
      </p:pic>
      <p:sp>
        <p:nvSpPr>
          <p:cNvPr id="22" name="TextBox 21">
            <a:extLst>
              <a:ext uri="{FF2B5EF4-FFF2-40B4-BE49-F238E27FC236}">
                <a16:creationId xmlns:a16="http://schemas.microsoft.com/office/drawing/2014/main" id="{3F4A1B7D-AFFD-376D-4C56-F73CC7C72C4D}"/>
              </a:ext>
            </a:extLst>
          </p:cNvPr>
          <p:cNvSpPr txBox="1"/>
          <p:nvPr/>
        </p:nvSpPr>
        <p:spPr>
          <a:xfrm rot="5400000">
            <a:off x="3271940" y="3936544"/>
            <a:ext cx="554960" cy="923330"/>
          </a:xfrm>
          <a:prstGeom prst="rect">
            <a:avLst/>
          </a:prstGeom>
          <a:noFill/>
        </p:spPr>
        <p:txBody>
          <a:bodyPr wrap="none" rtlCol="0">
            <a:spAutoFit/>
          </a:bodyPr>
          <a:lstStyle/>
          <a:p>
            <a:r>
              <a:rPr lang="en-US" altLang="ko-KR" sz="5400"/>
              <a:t>=</a:t>
            </a:r>
            <a:endParaRPr lang="ko-KR" altLang="en-US" sz="5400"/>
          </a:p>
        </p:txBody>
      </p:sp>
      <p:pic>
        <p:nvPicPr>
          <p:cNvPr id="1030" name="Picture 6">
            <a:extLst>
              <a:ext uri="{FF2B5EF4-FFF2-40B4-BE49-F238E27FC236}">
                <a16:creationId xmlns:a16="http://schemas.microsoft.com/office/drawing/2014/main" id="{EF9D5E6A-3704-2BF4-CA87-542E3B224D5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766" r="74375" b="70787"/>
          <a:stretch/>
        </p:blipFill>
        <p:spPr bwMode="auto">
          <a:xfrm>
            <a:off x="149291" y="1807741"/>
            <a:ext cx="1681124" cy="394746"/>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548A9138-EF73-080C-6CB5-06B5A759CA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8438" r="9608" b="68929"/>
          <a:stretch/>
        </p:blipFill>
        <p:spPr bwMode="auto">
          <a:xfrm>
            <a:off x="563361" y="4965701"/>
            <a:ext cx="1267054" cy="419842"/>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0A00DAED-0B6E-5C8C-6555-B5B2CD6D0C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969" r="41016" b="70155"/>
          <a:stretch/>
        </p:blipFill>
        <p:spPr bwMode="auto">
          <a:xfrm>
            <a:off x="132731" y="3396441"/>
            <a:ext cx="1697684" cy="40328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FDF63F7-5855-BE2F-0EB8-318D9DF0ED26}"/>
              </a:ext>
            </a:extLst>
          </p:cNvPr>
          <p:cNvSpPr txBox="1"/>
          <p:nvPr/>
        </p:nvSpPr>
        <p:spPr>
          <a:xfrm>
            <a:off x="2052137" y="1027300"/>
            <a:ext cx="2887521" cy="461665"/>
          </a:xfrm>
          <a:prstGeom prst="rect">
            <a:avLst/>
          </a:prstGeom>
          <a:noFill/>
        </p:spPr>
        <p:txBody>
          <a:bodyPr wrap="none" lIns="91440" tIns="45720" rIns="91440" bIns="45720" rtlCol="0" anchor="t">
            <a:spAutoFit/>
          </a:bodyPr>
          <a:lstStyle/>
          <a:p>
            <a:pPr algn="ctr"/>
            <a:r>
              <a:rPr lang="en-US" sz="2400" b="1"/>
              <a:t>FIR</a:t>
            </a:r>
            <a:r>
              <a:rPr lang="ko-KR" altLang="en-US" sz="2400" b="1"/>
              <a:t> </a:t>
            </a:r>
            <a:r>
              <a:rPr lang="en-US" altLang="ko-KR" sz="2400" b="1"/>
              <a:t>Filter</a:t>
            </a:r>
            <a:r>
              <a:rPr lang="ko-KR" altLang="en-US" sz="2400" b="1"/>
              <a:t> </a:t>
            </a:r>
            <a:r>
              <a:rPr lang="en-US" altLang="ko-KR" sz="2400" b="1"/>
              <a:t>Operation</a:t>
            </a:r>
            <a:endParaRPr lang="en-US" sz="2400" b="1"/>
          </a:p>
        </p:txBody>
      </p:sp>
      <p:grpSp>
        <p:nvGrpSpPr>
          <p:cNvPr id="4" name="그룹 3">
            <a:extLst>
              <a:ext uri="{FF2B5EF4-FFF2-40B4-BE49-F238E27FC236}">
                <a16:creationId xmlns:a16="http://schemas.microsoft.com/office/drawing/2014/main" id="{E98E8CD4-4AF2-1BA7-BAEC-D8484317109F}"/>
              </a:ext>
            </a:extLst>
          </p:cNvPr>
          <p:cNvGrpSpPr/>
          <p:nvPr/>
        </p:nvGrpSpPr>
        <p:grpSpPr>
          <a:xfrm>
            <a:off x="4815321" y="2004429"/>
            <a:ext cx="2944379" cy="3238500"/>
            <a:chOff x="4815321" y="2004429"/>
            <a:chExt cx="2753879" cy="3238500"/>
          </a:xfrm>
        </p:grpSpPr>
        <p:cxnSp>
          <p:nvCxnSpPr>
            <p:cNvPr id="41" name="직선 화살표 연결선 40">
              <a:extLst>
                <a:ext uri="{FF2B5EF4-FFF2-40B4-BE49-F238E27FC236}">
                  <a16:creationId xmlns:a16="http://schemas.microsoft.com/office/drawing/2014/main" id="{75923F39-E481-EA0C-877B-2703547E5DBB}"/>
                </a:ext>
              </a:extLst>
            </p:cNvPr>
            <p:cNvCxnSpPr>
              <a:cxnSpLocks/>
            </p:cNvCxnSpPr>
            <p:nvPr/>
          </p:nvCxnSpPr>
          <p:spPr>
            <a:xfrm>
              <a:off x="4815321" y="2004429"/>
              <a:ext cx="2664979" cy="0"/>
            </a:xfrm>
            <a:prstGeom prst="straightConnector1">
              <a:avLst/>
            </a:prstGeom>
            <a:noFill/>
            <a:ln>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1029" name="직선 화살표 연결선 1028">
              <a:extLst>
                <a:ext uri="{FF2B5EF4-FFF2-40B4-BE49-F238E27FC236}">
                  <a16:creationId xmlns:a16="http://schemas.microsoft.com/office/drawing/2014/main" id="{1AD6221D-E819-0E63-80A6-C16BC5FB278D}"/>
                </a:ext>
              </a:extLst>
            </p:cNvPr>
            <p:cNvCxnSpPr>
              <a:cxnSpLocks/>
            </p:cNvCxnSpPr>
            <p:nvPr/>
          </p:nvCxnSpPr>
          <p:spPr>
            <a:xfrm flipV="1">
              <a:off x="4853421" y="3162300"/>
              <a:ext cx="2677679" cy="493129"/>
            </a:xfrm>
            <a:prstGeom prst="straightConnector1">
              <a:avLst/>
            </a:prstGeom>
            <a:noFill/>
            <a:ln>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1032" name="직선 화살표 연결선 1031">
              <a:extLst>
                <a:ext uri="{FF2B5EF4-FFF2-40B4-BE49-F238E27FC236}">
                  <a16:creationId xmlns:a16="http://schemas.microsoft.com/office/drawing/2014/main" id="{95F0DB0C-3CB3-85A4-3E8A-0B349959F625}"/>
                </a:ext>
              </a:extLst>
            </p:cNvPr>
            <p:cNvCxnSpPr>
              <a:cxnSpLocks/>
            </p:cNvCxnSpPr>
            <p:nvPr/>
          </p:nvCxnSpPr>
          <p:spPr>
            <a:xfrm flipV="1">
              <a:off x="4840721" y="3898900"/>
              <a:ext cx="2728479" cy="1344029"/>
            </a:xfrm>
            <a:prstGeom prst="straightConnector1">
              <a:avLst/>
            </a:prstGeom>
            <a:noFill/>
            <a:ln>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grpSp>
      <p:sp>
        <p:nvSpPr>
          <p:cNvPr id="8" name="원호 7">
            <a:extLst>
              <a:ext uri="{FF2B5EF4-FFF2-40B4-BE49-F238E27FC236}">
                <a16:creationId xmlns:a16="http://schemas.microsoft.com/office/drawing/2014/main" id="{F8A7DDDD-FC3B-AC13-7227-66C2563977EC}"/>
              </a:ext>
            </a:extLst>
          </p:cNvPr>
          <p:cNvSpPr/>
          <p:nvPr/>
        </p:nvSpPr>
        <p:spPr>
          <a:xfrm rot="2700000" flipH="1">
            <a:off x="9138726" y="5111433"/>
            <a:ext cx="506502" cy="506500"/>
          </a:xfrm>
          <a:prstGeom prst="arc">
            <a:avLst>
              <a:gd name="adj1" fmla="val 16200000"/>
              <a:gd name="adj2" fmla="val 10647439"/>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algn="ctr"/>
            <a:endParaRPr lang="ko-KR" altLang="en-US" sz="2422"/>
          </a:p>
        </p:txBody>
      </p:sp>
      <p:sp>
        <p:nvSpPr>
          <p:cNvPr id="9" name="TextBox 8">
            <a:extLst>
              <a:ext uri="{FF2B5EF4-FFF2-40B4-BE49-F238E27FC236}">
                <a16:creationId xmlns:a16="http://schemas.microsoft.com/office/drawing/2014/main" id="{8659A859-7655-4699-8688-FC0EBEBE9E72}"/>
              </a:ext>
            </a:extLst>
          </p:cNvPr>
          <p:cNvSpPr txBox="1"/>
          <p:nvPr/>
        </p:nvSpPr>
        <p:spPr>
          <a:xfrm rot="16200000">
            <a:off x="7946301" y="5153518"/>
            <a:ext cx="1900520" cy="461665"/>
          </a:xfrm>
          <a:prstGeom prst="rect">
            <a:avLst/>
          </a:prstGeom>
          <a:noFill/>
        </p:spPr>
        <p:txBody>
          <a:bodyPr wrap="none" rtlCol="0">
            <a:spAutoFit/>
          </a:bodyPr>
          <a:lstStyle/>
          <a:p>
            <a:pPr algn="ctr"/>
            <a:r>
              <a:rPr lang="en-US" altLang="ko-KR" sz="2400"/>
              <a:t>Optimization</a:t>
            </a:r>
            <a:endParaRPr lang="ko-KR" altLang="en-US" sz="2400"/>
          </a:p>
        </p:txBody>
      </p:sp>
      <p:grpSp>
        <p:nvGrpSpPr>
          <p:cNvPr id="24" name="그룹 23">
            <a:extLst>
              <a:ext uri="{FF2B5EF4-FFF2-40B4-BE49-F238E27FC236}">
                <a16:creationId xmlns:a16="http://schemas.microsoft.com/office/drawing/2014/main" id="{4B8B3C3B-31A4-4833-177B-52B15CCCDA15}"/>
              </a:ext>
            </a:extLst>
          </p:cNvPr>
          <p:cNvGrpSpPr/>
          <p:nvPr/>
        </p:nvGrpSpPr>
        <p:grpSpPr>
          <a:xfrm>
            <a:off x="7485962" y="4241800"/>
            <a:ext cx="1238589" cy="2379565"/>
            <a:chOff x="6571562" y="4254500"/>
            <a:chExt cx="1238589" cy="2379565"/>
          </a:xfrm>
        </p:grpSpPr>
        <p:pic>
          <p:nvPicPr>
            <p:cNvPr id="17" name="그림 16">
              <a:extLst>
                <a:ext uri="{FF2B5EF4-FFF2-40B4-BE49-F238E27FC236}">
                  <a16:creationId xmlns:a16="http://schemas.microsoft.com/office/drawing/2014/main" id="{EB4C9EF7-6CA5-9971-0590-F5E70EF75B94}"/>
                </a:ext>
              </a:extLst>
            </p:cNvPr>
            <p:cNvPicPr>
              <a:picLocks noChangeAspect="1"/>
            </p:cNvPicPr>
            <p:nvPr/>
          </p:nvPicPr>
          <p:blipFill>
            <a:blip r:embed="rId8"/>
            <a:stretch>
              <a:fillRect/>
            </a:stretch>
          </p:blipFill>
          <p:spPr>
            <a:xfrm>
              <a:off x="6571562" y="4254500"/>
              <a:ext cx="1238589" cy="1242423"/>
            </a:xfrm>
            <a:prstGeom prst="rect">
              <a:avLst/>
            </a:prstGeom>
          </p:spPr>
        </p:pic>
        <p:pic>
          <p:nvPicPr>
            <p:cNvPr id="21" name="그림 20">
              <a:extLst>
                <a:ext uri="{FF2B5EF4-FFF2-40B4-BE49-F238E27FC236}">
                  <a16:creationId xmlns:a16="http://schemas.microsoft.com/office/drawing/2014/main" id="{56EB580F-A413-BC91-C447-A27AAA6D7521}"/>
                </a:ext>
              </a:extLst>
            </p:cNvPr>
            <p:cNvPicPr>
              <a:picLocks noChangeAspect="1"/>
            </p:cNvPicPr>
            <p:nvPr/>
          </p:nvPicPr>
          <p:blipFill>
            <a:blip r:embed="rId9"/>
            <a:stretch>
              <a:fillRect/>
            </a:stretch>
          </p:blipFill>
          <p:spPr>
            <a:xfrm>
              <a:off x="6735148" y="5433822"/>
              <a:ext cx="1016180" cy="1200243"/>
            </a:xfrm>
            <a:prstGeom prst="rect">
              <a:avLst/>
            </a:prstGeom>
          </p:spPr>
        </p:pic>
      </p:grpSp>
      <p:sp>
        <p:nvSpPr>
          <p:cNvPr id="6" name="Rounded Rectangle 10">
            <a:extLst>
              <a:ext uri="{FF2B5EF4-FFF2-40B4-BE49-F238E27FC236}">
                <a16:creationId xmlns:a16="http://schemas.microsoft.com/office/drawing/2014/main" id="{20D270C7-2141-8A76-6931-1DC41E17FA8B}"/>
              </a:ext>
            </a:extLst>
          </p:cNvPr>
          <p:cNvSpPr>
            <a:spLocks/>
          </p:cNvSpPr>
          <p:nvPr/>
        </p:nvSpPr>
        <p:spPr>
          <a:xfrm>
            <a:off x="9562338" y="4847058"/>
            <a:ext cx="1550162" cy="10711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Low-level IR </a:t>
            </a:r>
          </a:p>
        </p:txBody>
      </p:sp>
      <p:grpSp>
        <p:nvGrpSpPr>
          <p:cNvPr id="7" name="그룹 6">
            <a:extLst>
              <a:ext uri="{FF2B5EF4-FFF2-40B4-BE49-F238E27FC236}">
                <a16:creationId xmlns:a16="http://schemas.microsoft.com/office/drawing/2014/main" id="{7A26AD63-81B3-809D-2DD4-A99853A4F534}"/>
              </a:ext>
            </a:extLst>
          </p:cNvPr>
          <p:cNvGrpSpPr/>
          <p:nvPr/>
        </p:nvGrpSpPr>
        <p:grpSpPr>
          <a:xfrm>
            <a:off x="5318562" y="5105400"/>
            <a:ext cx="2184089" cy="1731809"/>
            <a:chOff x="5486400" y="5181600"/>
            <a:chExt cx="2434559" cy="1731809"/>
          </a:xfrm>
        </p:grpSpPr>
        <p:cxnSp>
          <p:nvCxnSpPr>
            <p:cNvPr id="10" name="직선 연결선 9">
              <a:extLst>
                <a:ext uri="{FF2B5EF4-FFF2-40B4-BE49-F238E27FC236}">
                  <a16:creationId xmlns:a16="http://schemas.microsoft.com/office/drawing/2014/main" id="{59735DFF-8FD4-53F5-AF16-A42A6C2F2B88}"/>
                </a:ext>
              </a:extLst>
            </p:cNvPr>
            <p:cNvCxnSpPr/>
            <p:nvPr/>
          </p:nvCxnSpPr>
          <p:spPr>
            <a:xfrm flipV="1">
              <a:off x="5486400" y="5499100"/>
              <a:ext cx="2425700" cy="635000"/>
            </a:xfrm>
            <a:prstGeom prst="line">
              <a:avLst/>
            </a:prstGeom>
            <a:ln w="76200">
              <a:solidFill>
                <a:srgbClr val="CD2323">
                  <a:alpha val="50000"/>
                </a:srgbClr>
              </a:solidFill>
              <a:prstDash val="sysDash"/>
            </a:ln>
          </p:spPr>
          <p:style>
            <a:lnRef idx="2">
              <a:schemeClr val="accent1"/>
            </a:lnRef>
            <a:fillRef idx="0">
              <a:schemeClr val="accent1"/>
            </a:fillRef>
            <a:effectRef idx="1">
              <a:schemeClr val="accent1"/>
            </a:effectRef>
            <a:fontRef idx="minor">
              <a:schemeClr val="tx1"/>
            </a:fontRef>
          </p:style>
        </p:cxnSp>
        <p:sp>
          <p:nvSpPr>
            <p:cNvPr id="11" name="곱하기 기호 10">
              <a:extLst>
                <a:ext uri="{FF2B5EF4-FFF2-40B4-BE49-F238E27FC236}">
                  <a16:creationId xmlns:a16="http://schemas.microsoft.com/office/drawing/2014/main" id="{AC4A5544-A78C-FA5E-11A4-6520C4233936}"/>
                </a:ext>
              </a:extLst>
            </p:cNvPr>
            <p:cNvSpPr/>
            <p:nvPr/>
          </p:nvSpPr>
          <p:spPr>
            <a:xfrm>
              <a:off x="6184900" y="5181600"/>
              <a:ext cx="1117600" cy="1117600"/>
            </a:xfrm>
            <a:prstGeom prst="mathMultiply">
              <a:avLst/>
            </a:prstGeom>
            <a:solidFill>
              <a:srgbClr val="F7D1D1"/>
            </a:solidFill>
            <a:ln w="76200">
              <a:solidFill>
                <a:srgbClr val="CD2323"/>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D3F79B35-1219-A632-E9EE-9F652B44EBEC}"/>
                </a:ext>
              </a:extLst>
            </p:cNvPr>
            <p:cNvSpPr txBox="1"/>
            <p:nvPr/>
          </p:nvSpPr>
          <p:spPr>
            <a:xfrm>
              <a:off x="5580421" y="6205523"/>
              <a:ext cx="2340538" cy="707886"/>
            </a:xfrm>
            <a:prstGeom prst="rect">
              <a:avLst/>
            </a:prstGeom>
            <a:noFill/>
          </p:spPr>
          <p:txBody>
            <a:bodyPr wrap="none" rtlCol="0">
              <a:spAutoFit/>
            </a:bodyPr>
            <a:lstStyle/>
            <a:p>
              <a:pPr algn="ctr"/>
              <a:r>
                <a:rPr lang="en-US" altLang="ko-KR" sz="2000"/>
                <a:t>Loss of high-level</a:t>
              </a:r>
              <a:br>
                <a:rPr lang="en-US" altLang="ko-KR" sz="2000"/>
              </a:br>
              <a:r>
                <a:rPr lang="en-US" altLang="ko-KR" sz="2000"/>
                <a:t>information</a:t>
              </a:r>
              <a:endParaRPr lang="ko-KR" altLang="en-US" sz="2000"/>
            </a:p>
          </p:txBody>
        </p:sp>
      </p:grpSp>
      <p:grpSp>
        <p:nvGrpSpPr>
          <p:cNvPr id="29" name="그룹 28">
            <a:extLst>
              <a:ext uri="{FF2B5EF4-FFF2-40B4-BE49-F238E27FC236}">
                <a16:creationId xmlns:a16="http://schemas.microsoft.com/office/drawing/2014/main" id="{0FF01577-0BEA-8086-B874-9B2FE498073F}"/>
              </a:ext>
            </a:extLst>
          </p:cNvPr>
          <p:cNvGrpSpPr/>
          <p:nvPr/>
        </p:nvGrpSpPr>
        <p:grpSpPr>
          <a:xfrm>
            <a:off x="1810194" y="1533517"/>
            <a:ext cx="3320606" cy="5133983"/>
            <a:chOff x="1810194" y="1533517"/>
            <a:chExt cx="3320606" cy="5133983"/>
          </a:xfrm>
        </p:grpSpPr>
        <p:sp>
          <p:nvSpPr>
            <p:cNvPr id="52" name="Rectangle: Rounded Corners 6">
              <a:extLst>
                <a:ext uri="{FF2B5EF4-FFF2-40B4-BE49-F238E27FC236}">
                  <a16:creationId xmlns:a16="http://schemas.microsoft.com/office/drawing/2014/main" id="{83A22BB0-8E4B-6424-CCE6-F603F08ECA87}"/>
                </a:ext>
              </a:extLst>
            </p:cNvPr>
            <p:cNvSpPr/>
            <p:nvPr/>
          </p:nvSpPr>
          <p:spPr>
            <a:xfrm>
              <a:off x="1810194" y="5945090"/>
              <a:ext cx="3320606" cy="72241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Domain-specific information:</a:t>
              </a:r>
              <a:br>
                <a:rPr lang="en-US"/>
              </a:br>
              <a:r>
                <a:rPr lang="en-US" altLang="ko-KR"/>
                <a:t>Symmetry</a:t>
              </a:r>
              <a:endParaRPr lang="en-US"/>
            </a:p>
          </p:txBody>
        </p:sp>
        <p:cxnSp>
          <p:nvCxnSpPr>
            <p:cNvPr id="20" name="직선 연결선 19">
              <a:extLst>
                <a:ext uri="{FF2B5EF4-FFF2-40B4-BE49-F238E27FC236}">
                  <a16:creationId xmlns:a16="http://schemas.microsoft.com/office/drawing/2014/main" id="{084785C9-D448-1399-2409-80CFEE1F1703}"/>
                </a:ext>
              </a:extLst>
            </p:cNvPr>
            <p:cNvCxnSpPr>
              <a:cxnSpLocks/>
            </p:cNvCxnSpPr>
            <p:nvPr/>
          </p:nvCxnSpPr>
          <p:spPr>
            <a:xfrm>
              <a:off x="3530600" y="1533517"/>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cxnSp>
          <p:nvCxnSpPr>
            <p:cNvPr id="25" name="직선 연결선 24">
              <a:extLst>
                <a:ext uri="{FF2B5EF4-FFF2-40B4-BE49-F238E27FC236}">
                  <a16:creationId xmlns:a16="http://schemas.microsoft.com/office/drawing/2014/main" id="{A0C73C6C-D294-7D5C-0D2D-1765B4BCA599}"/>
                </a:ext>
              </a:extLst>
            </p:cNvPr>
            <p:cNvCxnSpPr>
              <a:cxnSpLocks/>
            </p:cNvCxnSpPr>
            <p:nvPr/>
          </p:nvCxnSpPr>
          <p:spPr>
            <a:xfrm>
              <a:off x="3543300" y="3063446"/>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cxnSp>
          <p:nvCxnSpPr>
            <p:cNvPr id="26" name="직선 연결선 25">
              <a:extLst>
                <a:ext uri="{FF2B5EF4-FFF2-40B4-BE49-F238E27FC236}">
                  <a16:creationId xmlns:a16="http://schemas.microsoft.com/office/drawing/2014/main" id="{97CFB0A7-4210-EC80-E8AD-E4396ADA3174}"/>
                </a:ext>
              </a:extLst>
            </p:cNvPr>
            <p:cNvCxnSpPr>
              <a:cxnSpLocks/>
            </p:cNvCxnSpPr>
            <p:nvPr/>
          </p:nvCxnSpPr>
          <p:spPr>
            <a:xfrm>
              <a:off x="3543300" y="4625546"/>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grpSp>
    </p:spTree>
    <p:extLst>
      <p:ext uri="{BB962C8B-B14F-4D97-AF65-F5344CB8AC3E}">
        <p14:creationId xmlns:p14="http://schemas.microsoft.com/office/powerpoint/2010/main" val="16418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524E85-8F7D-D1B9-73D6-135D3F8E8415}"/>
              </a:ext>
            </a:extLst>
          </p:cNvPr>
          <p:cNvSpPr>
            <a:spLocks noGrp="1"/>
          </p:cNvSpPr>
          <p:nvPr>
            <p:ph type="title"/>
          </p:nvPr>
        </p:nvSpPr>
        <p:spPr/>
        <p:txBody>
          <a:bodyPr/>
          <a:lstStyle/>
          <a:p>
            <a:r>
              <a:rPr lang="en-US"/>
              <a:t>FAQ: Why not compare with libraries</a:t>
            </a:r>
          </a:p>
        </p:txBody>
      </p:sp>
      <p:sp>
        <p:nvSpPr>
          <p:cNvPr id="6" name="Content Placeholder 5">
            <a:extLst>
              <a:ext uri="{FF2B5EF4-FFF2-40B4-BE49-F238E27FC236}">
                <a16:creationId xmlns:a16="http://schemas.microsoft.com/office/drawing/2014/main" id="{F92ADC58-C19F-E2BA-078D-A4CB293613A1}"/>
              </a:ext>
            </a:extLst>
          </p:cNvPr>
          <p:cNvSpPr>
            <a:spLocks noGrp="1"/>
          </p:cNvSpPr>
          <p:nvPr>
            <p:ph idx="1"/>
          </p:nvPr>
        </p:nvSpPr>
        <p:spPr/>
        <p:txBody>
          <a:bodyPr/>
          <a:lstStyle/>
          <a:p>
            <a:r>
              <a:rPr lang="en-US"/>
              <a:t>Orthogonal approach</a:t>
            </a:r>
          </a:p>
          <a:p>
            <a:r>
              <a:rPr lang="en-US"/>
              <a:t>Hexagon llvm backend doesn’t generate library calls. </a:t>
            </a:r>
          </a:p>
        </p:txBody>
      </p:sp>
      <p:sp>
        <p:nvSpPr>
          <p:cNvPr id="2" name="Date Placeholder 1">
            <a:extLst>
              <a:ext uri="{FF2B5EF4-FFF2-40B4-BE49-F238E27FC236}">
                <a16:creationId xmlns:a16="http://schemas.microsoft.com/office/drawing/2014/main" id="{745F583D-8EED-7F4C-4FAB-04F64779424A}"/>
              </a:ext>
            </a:extLst>
          </p:cNvPr>
          <p:cNvSpPr>
            <a:spLocks noGrp="1"/>
          </p:cNvSpPr>
          <p:nvPr>
            <p:ph type="dt" sz="half" idx="10"/>
          </p:nvPr>
        </p:nvSpPr>
        <p:spPr/>
        <p:txBody>
          <a:bodyPr/>
          <a:lstStyle/>
          <a:p>
            <a:fld id="{1F235732-6C7F-C74B-8CD8-98EA8E2838AA}" type="datetime1">
              <a:rPr lang="en-US" smtClean="0"/>
              <a:t>6/17/25</a:t>
            </a:fld>
            <a:endParaRPr lang="en-US"/>
          </a:p>
        </p:txBody>
      </p:sp>
      <p:sp>
        <p:nvSpPr>
          <p:cNvPr id="4" name="Slide Number Placeholder 3">
            <a:extLst>
              <a:ext uri="{FF2B5EF4-FFF2-40B4-BE49-F238E27FC236}">
                <a16:creationId xmlns:a16="http://schemas.microsoft.com/office/drawing/2014/main" id="{0B7C1E36-DDC6-6018-8B33-E7414BB4AD9F}"/>
              </a:ext>
            </a:extLst>
          </p:cNvPr>
          <p:cNvSpPr>
            <a:spLocks noGrp="1"/>
          </p:cNvSpPr>
          <p:nvPr>
            <p:ph type="sldNum" sz="quarter" idx="12"/>
          </p:nvPr>
        </p:nvSpPr>
        <p:spPr/>
        <p:txBody>
          <a:bodyPr/>
          <a:lstStyle/>
          <a:p>
            <a:fld id="{DC1DC811-A317-D442-B2A1-5A735965D791}" type="slidenum">
              <a:rPr lang="en-US" smtClean="0"/>
              <a:t>20</a:t>
            </a:fld>
            <a:endParaRPr lang="en-US"/>
          </a:p>
        </p:txBody>
      </p:sp>
    </p:spTree>
    <p:extLst>
      <p:ext uri="{BB962C8B-B14F-4D97-AF65-F5344CB8AC3E}">
        <p14:creationId xmlns:p14="http://schemas.microsoft.com/office/powerpoint/2010/main" val="278974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3E41-7041-783E-5364-8AAA1795BDF9}"/>
              </a:ext>
            </a:extLst>
          </p:cNvPr>
          <p:cNvSpPr>
            <a:spLocks noGrp="1"/>
          </p:cNvSpPr>
          <p:nvPr>
            <p:ph type="title"/>
          </p:nvPr>
        </p:nvSpPr>
        <p:spPr>
          <a:xfrm>
            <a:off x="838200" y="-1031"/>
            <a:ext cx="10317678" cy="880239"/>
          </a:xfrm>
        </p:spPr>
        <p:txBody>
          <a:bodyPr/>
          <a:lstStyle/>
          <a:p>
            <a:r>
              <a:rPr lang="en-US"/>
              <a:t>Limitation with Traditional DSP Compiler</a:t>
            </a:r>
          </a:p>
        </p:txBody>
      </p:sp>
      <p:sp>
        <p:nvSpPr>
          <p:cNvPr id="3" name="Slide Number Placeholder 2">
            <a:extLst>
              <a:ext uri="{FF2B5EF4-FFF2-40B4-BE49-F238E27FC236}">
                <a16:creationId xmlns:a16="http://schemas.microsoft.com/office/drawing/2014/main" id="{282846DD-185B-07C0-5C1D-A80947A9F81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21</a:t>
            </a:fld>
            <a:endParaRPr lang="en-US"/>
          </a:p>
        </p:txBody>
      </p:sp>
      <p:graphicFrame>
        <p:nvGraphicFramePr>
          <p:cNvPr id="19" name="Diagram 18">
            <a:extLst>
              <a:ext uri="{FF2B5EF4-FFF2-40B4-BE49-F238E27FC236}">
                <a16:creationId xmlns:a16="http://schemas.microsoft.com/office/drawing/2014/main" id="{DF096A54-5B52-B63E-B835-B164F9E2D764}"/>
              </a:ext>
            </a:extLst>
          </p:cNvPr>
          <p:cNvGraphicFramePr/>
          <p:nvPr/>
        </p:nvGraphicFramePr>
        <p:xfrm>
          <a:off x="133695" y="1302334"/>
          <a:ext cx="1190627" cy="4482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8" name="Picture 47" descr="A screen shot of a computer screen&#10;&#10;Description automatically generated">
            <a:extLst>
              <a:ext uri="{FF2B5EF4-FFF2-40B4-BE49-F238E27FC236}">
                <a16:creationId xmlns:a16="http://schemas.microsoft.com/office/drawing/2014/main" id="{1A94CB4E-A2BF-6559-3D0F-F5F618A7FE5B}"/>
              </a:ext>
            </a:extLst>
          </p:cNvPr>
          <p:cNvPicPr>
            <a:picLocks noChangeAspect="1"/>
          </p:cNvPicPr>
          <p:nvPr/>
        </p:nvPicPr>
        <p:blipFill>
          <a:blip r:embed="rId7"/>
          <a:stretch>
            <a:fillRect/>
          </a:stretch>
        </p:blipFill>
        <p:spPr>
          <a:xfrm>
            <a:off x="2133755" y="1759720"/>
            <a:ext cx="3911445" cy="818380"/>
          </a:xfrm>
          <a:prstGeom prst="rect">
            <a:avLst/>
          </a:prstGeom>
        </p:spPr>
      </p:pic>
      <p:cxnSp>
        <p:nvCxnSpPr>
          <p:cNvPr id="6" name="직선 연결선 5">
            <a:extLst>
              <a:ext uri="{FF2B5EF4-FFF2-40B4-BE49-F238E27FC236}">
                <a16:creationId xmlns:a16="http://schemas.microsoft.com/office/drawing/2014/main" id="{2509A3C5-165F-4839-29C7-798D3C43A2DD}"/>
              </a:ext>
            </a:extLst>
          </p:cNvPr>
          <p:cNvCxnSpPr>
            <a:cxnSpLocks/>
          </p:cNvCxnSpPr>
          <p:nvPr/>
        </p:nvCxnSpPr>
        <p:spPr>
          <a:xfrm flipH="1">
            <a:off x="1324322" y="1790700"/>
            <a:ext cx="796578" cy="1471121"/>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8" name="직선 연결선 7">
            <a:extLst>
              <a:ext uri="{FF2B5EF4-FFF2-40B4-BE49-F238E27FC236}">
                <a16:creationId xmlns:a16="http://schemas.microsoft.com/office/drawing/2014/main" id="{36B6438C-3625-60FA-A64C-71F684123CDC}"/>
              </a:ext>
            </a:extLst>
          </p:cNvPr>
          <p:cNvCxnSpPr>
            <a:cxnSpLocks/>
          </p:cNvCxnSpPr>
          <p:nvPr/>
        </p:nvCxnSpPr>
        <p:spPr>
          <a:xfrm flipH="1">
            <a:off x="1295400" y="2540000"/>
            <a:ext cx="838200" cy="12700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pic>
        <p:nvPicPr>
          <p:cNvPr id="10" name="Picture 397" descr="A computer screen shot of a code&#10;&#10;Description automatically generated">
            <a:extLst>
              <a:ext uri="{FF2B5EF4-FFF2-40B4-BE49-F238E27FC236}">
                <a16:creationId xmlns:a16="http://schemas.microsoft.com/office/drawing/2014/main" id="{16A1582D-61D6-9780-A506-13FC9C330968}"/>
              </a:ext>
            </a:extLst>
          </p:cNvPr>
          <p:cNvPicPr>
            <a:picLocks noChangeAspect="1"/>
          </p:cNvPicPr>
          <p:nvPr/>
        </p:nvPicPr>
        <p:blipFill rotWithShape="1">
          <a:blip r:embed="rId8"/>
          <a:srcRect b="34285"/>
          <a:stretch/>
        </p:blipFill>
        <p:spPr>
          <a:xfrm>
            <a:off x="7180407" y="1759720"/>
            <a:ext cx="4373892" cy="2636022"/>
          </a:xfrm>
          <a:prstGeom prst="rect">
            <a:avLst/>
          </a:prstGeom>
        </p:spPr>
      </p:pic>
      <p:sp>
        <p:nvSpPr>
          <p:cNvPr id="5" name="TextBox 4">
            <a:extLst>
              <a:ext uri="{FF2B5EF4-FFF2-40B4-BE49-F238E27FC236}">
                <a16:creationId xmlns:a16="http://schemas.microsoft.com/office/drawing/2014/main" id="{C6CA0C79-ECDC-A894-A6BF-2ADF4222219D}"/>
              </a:ext>
            </a:extLst>
          </p:cNvPr>
          <p:cNvSpPr txBox="1"/>
          <p:nvPr/>
        </p:nvSpPr>
        <p:spPr>
          <a:xfrm>
            <a:off x="7180407" y="1375576"/>
            <a:ext cx="1553054" cy="369332"/>
          </a:xfrm>
          <a:prstGeom prst="rect">
            <a:avLst/>
          </a:prstGeom>
          <a:noFill/>
        </p:spPr>
        <p:txBody>
          <a:bodyPr wrap="none" rtlCol="0">
            <a:spAutoFit/>
          </a:bodyPr>
          <a:lstStyle/>
          <a:p>
            <a:r>
              <a:rPr lang="en-US" altLang="ko-KR" err="1"/>
              <a:t>dsp.hamming</a:t>
            </a:r>
            <a:endParaRPr lang="ko-KR" altLang="en-US"/>
          </a:p>
        </p:txBody>
      </p:sp>
      <p:sp>
        <p:nvSpPr>
          <p:cNvPr id="7" name="TextBox 6">
            <a:extLst>
              <a:ext uri="{FF2B5EF4-FFF2-40B4-BE49-F238E27FC236}">
                <a16:creationId xmlns:a16="http://schemas.microsoft.com/office/drawing/2014/main" id="{B1047236-6526-2901-4CD8-9CC550860F0E}"/>
              </a:ext>
            </a:extLst>
          </p:cNvPr>
          <p:cNvSpPr txBox="1"/>
          <p:nvPr/>
        </p:nvSpPr>
        <p:spPr>
          <a:xfrm>
            <a:off x="7180407" y="4400803"/>
            <a:ext cx="1000017" cy="369332"/>
          </a:xfrm>
          <a:prstGeom prst="rect">
            <a:avLst/>
          </a:prstGeom>
          <a:noFill/>
        </p:spPr>
        <p:txBody>
          <a:bodyPr wrap="none" rtlCol="0">
            <a:spAutoFit/>
          </a:bodyPr>
          <a:lstStyle/>
          <a:p>
            <a:r>
              <a:rPr lang="en-US" altLang="ko-KR" err="1"/>
              <a:t>dsp.mul</a:t>
            </a:r>
            <a:endParaRPr lang="ko-KR" altLang="en-US"/>
          </a:p>
        </p:txBody>
      </p:sp>
      <p:pic>
        <p:nvPicPr>
          <p:cNvPr id="9" name="Picture 397" descr="A computer screen shot of a code&#10;&#10;Description automatically generated">
            <a:extLst>
              <a:ext uri="{FF2B5EF4-FFF2-40B4-BE49-F238E27FC236}">
                <a16:creationId xmlns:a16="http://schemas.microsoft.com/office/drawing/2014/main" id="{E2E600B2-A1CD-AA9A-4A9A-0E1D6E13A22A}"/>
              </a:ext>
            </a:extLst>
          </p:cNvPr>
          <p:cNvPicPr>
            <a:picLocks noChangeAspect="1"/>
          </p:cNvPicPr>
          <p:nvPr/>
        </p:nvPicPr>
        <p:blipFill rotWithShape="1">
          <a:blip r:embed="rId8"/>
          <a:srcRect t="65172"/>
          <a:stretch/>
        </p:blipFill>
        <p:spPr>
          <a:xfrm>
            <a:off x="7180407" y="4825815"/>
            <a:ext cx="4373890" cy="1397058"/>
          </a:xfrm>
          <a:prstGeom prst="rect">
            <a:avLst/>
          </a:prstGeom>
        </p:spPr>
      </p:pic>
      <p:sp>
        <p:nvSpPr>
          <p:cNvPr id="15" name="TextBox 14">
            <a:extLst>
              <a:ext uri="{FF2B5EF4-FFF2-40B4-BE49-F238E27FC236}">
                <a16:creationId xmlns:a16="http://schemas.microsoft.com/office/drawing/2014/main" id="{EC086643-31C6-986D-4C43-BA4F54DAEC50}"/>
              </a:ext>
            </a:extLst>
          </p:cNvPr>
          <p:cNvSpPr txBox="1"/>
          <p:nvPr/>
        </p:nvSpPr>
        <p:spPr>
          <a:xfrm>
            <a:off x="3009900" y="1212402"/>
            <a:ext cx="1981200" cy="461665"/>
          </a:xfrm>
          <a:prstGeom prst="rect">
            <a:avLst/>
          </a:prstGeom>
          <a:noFill/>
        </p:spPr>
        <p:txBody>
          <a:bodyPr wrap="square" rtlCol="0">
            <a:spAutoFit/>
          </a:bodyPr>
          <a:lstStyle/>
          <a:p>
            <a:pPr algn="ctr"/>
            <a:r>
              <a:rPr lang="en-US" altLang="ko-KR" sz="2400" b="1"/>
              <a:t>High-level</a:t>
            </a:r>
            <a:endParaRPr lang="ko-KR" altLang="en-US" sz="2400" b="1"/>
          </a:p>
        </p:txBody>
      </p:sp>
      <p:sp>
        <p:nvSpPr>
          <p:cNvPr id="16" name="TextBox 15">
            <a:extLst>
              <a:ext uri="{FF2B5EF4-FFF2-40B4-BE49-F238E27FC236}">
                <a16:creationId xmlns:a16="http://schemas.microsoft.com/office/drawing/2014/main" id="{2CA74664-EF1A-1D27-D8E9-7916032F5679}"/>
              </a:ext>
            </a:extLst>
          </p:cNvPr>
          <p:cNvSpPr txBox="1"/>
          <p:nvPr/>
        </p:nvSpPr>
        <p:spPr>
          <a:xfrm>
            <a:off x="6985000" y="958402"/>
            <a:ext cx="4737100" cy="461665"/>
          </a:xfrm>
          <a:prstGeom prst="rect">
            <a:avLst/>
          </a:prstGeom>
          <a:noFill/>
        </p:spPr>
        <p:txBody>
          <a:bodyPr wrap="square" rtlCol="0">
            <a:spAutoFit/>
          </a:bodyPr>
          <a:lstStyle/>
          <a:p>
            <a:pPr algn="ctr"/>
            <a:r>
              <a:rPr lang="en-US" altLang="ko-KR" sz="2400" b="1"/>
              <a:t>Intermediate Representation (IR)</a:t>
            </a:r>
            <a:endParaRPr lang="ko-KR" altLang="en-US" sz="2400" b="1"/>
          </a:p>
        </p:txBody>
      </p:sp>
      <p:cxnSp>
        <p:nvCxnSpPr>
          <p:cNvPr id="17" name="직선 화살표 연결선 16">
            <a:extLst>
              <a:ext uri="{FF2B5EF4-FFF2-40B4-BE49-F238E27FC236}">
                <a16:creationId xmlns:a16="http://schemas.microsoft.com/office/drawing/2014/main" id="{26272834-D9DD-5917-4F46-A84478BE998B}"/>
              </a:ext>
            </a:extLst>
          </p:cNvPr>
          <p:cNvCxnSpPr>
            <a:cxnSpLocks/>
          </p:cNvCxnSpPr>
          <p:nvPr/>
        </p:nvCxnSpPr>
        <p:spPr>
          <a:xfrm>
            <a:off x="6031345" y="2208645"/>
            <a:ext cx="101715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자유형: 도형 24">
            <a:extLst>
              <a:ext uri="{FF2B5EF4-FFF2-40B4-BE49-F238E27FC236}">
                <a16:creationId xmlns:a16="http://schemas.microsoft.com/office/drawing/2014/main" id="{6E61B845-19F7-B733-9051-04CC88480213}"/>
              </a:ext>
            </a:extLst>
          </p:cNvPr>
          <p:cNvSpPr/>
          <p:nvPr/>
        </p:nvSpPr>
        <p:spPr>
          <a:xfrm>
            <a:off x="6057900" y="2413000"/>
            <a:ext cx="1016000" cy="2209800"/>
          </a:xfrm>
          <a:custGeom>
            <a:avLst/>
            <a:gdLst>
              <a:gd name="connsiteX0" fmla="*/ 0 w 1016000"/>
              <a:gd name="connsiteY0" fmla="*/ 0 h 2209800"/>
              <a:gd name="connsiteX1" fmla="*/ 342900 w 1016000"/>
              <a:gd name="connsiteY1" fmla="*/ 0 h 2209800"/>
              <a:gd name="connsiteX2" fmla="*/ 342900 w 1016000"/>
              <a:gd name="connsiteY2" fmla="*/ 2209800 h 2209800"/>
              <a:gd name="connsiteX3" fmla="*/ 1016000 w 1016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1016000" h="2209800">
                <a:moveTo>
                  <a:pt x="0" y="0"/>
                </a:moveTo>
                <a:lnTo>
                  <a:pt x="342900" y="0"/>
                </a:lnTo>
                <a:lnTo>
                  <a:pt x="342900" y="2209800"/>
                </a:lnTo>
                <a:lnTo>
                  <a:pt x="1016000" y="2209800"/>
                </a:lnTo>
              </a:path>
            </a:pathLst>
          </a:cu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29" name="그룹 28">
            <a:extLst>
              <a:ext uri="{FF2B5EF4-FFF2-40B4-BE49-F238E27FC236}">
                <a16:creationId xmlns:a16="http://schemas.microsoft.com/office/drawing/2014/main" id="{64D32110-5A04-2AEC-D6CC-FFCC020DA643}"/>
              </a:ext>
            </a:extLst>
          </p:cNvPr>
          <p:cNvGrpSpPr/>
          <p:nvPr/>
        </p:nvGrpSpPr>
        <p:grpSpPr>
          <a:xfrm>
            <a:off x="1892300" y="939800"/>
            <a:ext cx="9918700" cy="5473700"/>
            <a:chOff x="1765300" y="939800"/>
            <a:chExt cx="9918700" cy="5473700"/>
          </a:xfrm>
        </p:grpSpPr>
        <p:sp>
          <p:nvSpPr>
            <p:cNvPr id="26" name="사각형: 둥근 모서리 25">
              <a:extLst>
                <a:ext uri="{FF2B5EF4-FFF2-40B4-BE49-F238E27FC236}">
                  <a16:creationId xmlns:a16="http://schemas.microsoft.com/office/drawing/2014/main" id="{AB19B34C-1AFB-22E1-52A1-73A6BBCCEDD1}"/>
                </a:ext>
              </a:extLst>
            </p:cNvPr>
            <p:cNvSpPr/>
            <p:nvPr/>
          </p:nvSpPr>
          <p:spPr>
            <a:xfrm>
              <a:off x="6731000" y="939800"/>
              <a:ext cx="4953000" cy="5473700"/>
            </a:xfrm>
            <a:prstGeom prst="roundRect">
              <a:avLst>
                <a:gd name="adj" fmla="val 4856"/>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말풍선: 모서리가 둥근 사각형 26">
              <a:extLst>
                <a:ext uri="{FF2B5EF4-FFF2-40B4-BE49-F238E27FC236}">
                  <a16:creationId xmlns:a16="http://schemas.microsoft.com/office/drawing/2014/main" id="{A214EEFF-3FA8-0BF9-EEDE-3666363BB424}"/>
                </a:ext>
              </a:extLst>
            </p:cNvPr>
            <p:cNvSpPr/>
            <p:nvPr/>
          </p:nvSpPr>
          <p:spPr>
            <a:xfrm>
              <a:off x="1765300" y="3924270"/>
              <a:ext cx="3982633" cy="1930430"/>
            </a:xfrm>
            <a:prstGeom prst="wedgeRoundRectCallout">
              <a:avLst>
                <a:gd name="adj1" fmla="val 73565"/>
                <a:gd name="adj2" fmla="val 309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a:t>Traditional compilers optimize</a:t>
              </a:r>
              <a:br>
                <a:rPr lang="en-US" altLang="ko-KR"/>
              </a:br>
              <a:r>
                <a:rPr lang="en-US" altLang="ko-KR"/>
                <a:t>the code in C-level</a:t>
              </a:r>
              <a:br>
                <a:rPr lang="en-US" altLang="ko-KR"/>
              </a:br>
              <a:endParaRPr lang="en-US" altLang="ko-KR"/>
            </a:p>
            <a:p>
              <a:pPr algn="ctr"/>
              <a:r>
                <a:rPr lang="en-US" altLang="ko-KR">
                  <a:sym typeface="Wingdings" panose="05000000000000000000" pitchFamily="2" charset="2"/>
                </a:rPr>
                <a:t> Limitation: they cannot utilize</a:t>
              </a:r>
              <a:br>
                <a:rPr lang="en-US" altLang="ko-KR">
                  <a:sym typeface="Wingdings" panose="05000000000000000000" pitchFamily="2" charset="2"/>
                </a:rPr>
              </a:br>
              <a:r>
                <a:rPr lang="en-US" altLang="ko-KR">
                  <a:sym typeface="Wingdings" panose="05000000000000000000" pitchFamily="2" charset="2"/>
                </a:rPr>
                <a:t>high-level Information for optimization</a:t>
              </a:r>
              <a:endParaRPr lang="ko-KR" altLang="en-US"/>
            </a:p>
          </p:txBody>
        </p:sp>
      </p:grpSp>
      <p:sp>
        <p:nvSpPr>
          <p:cNvPr id="13" name="Text Placeholder 3">
            <a:extLst>
              <a:ext uri="{FF2B5EF4-FFF2-40B4-BE49-F238E27FC236}">
                <a16:creationId xmlns:a16="http://schemas.microsoft.com/office/drawing/2014/main" id="{2EB8EF76-0D54-71A5-C5AB-7C4C73B878F8}"/>
              </a:ext>
            </a:extLst>
          </p:cNvPr>
          <p:cNvSpPr txBox="1">
            <a:spLocks/>
          </p:cNvSpPr>
          <p:nvPr/>
        </p:nvSpPr>
        <p:spPr>
          <a:xfrm>
            <a:off x="113259" y="5688699"/>
            <a:ext cx="1144042" cy="939254"/>
          </a:xfrm>
          <a:prstGeom prst="rect">
            <a:avLst/>
          </a:prstGeom>
        </p:spPr>
        <p:txBody>
          <a:bodyPr vert="horz" wrap="none"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240" indent="0" algn="ctr">
              <a:buFont typeface="Arial" panose="020B0604020202020204" pitchFamily="34" charset="0"/>
              <a:buNone/>
            </a:pPr>
            <a:r>
              <a:rPr lang="en-US" sz="2000" b="1"/>
              <a:t>Low Pass</a:t>
            </a:r>
            <a:br>
              <a:rPr lang="en-US" sz="2000" b="1"/>
            </a:br>
            <a:r>
              <a:rPr lang="en-US" sz="2000" b="1"/>
              <a:t>Filtering</a:t>
            </a:r>
          </a:p>
        </p:txBody>
      </p:sp>
    </p:spTree>
    <p:extLst>
      <p:ext uri="{BB962C8B-B14F-4D97-AF65-F5344CB8AC3E}">
        <p14:creationId xmlns:p14="http://schemas.microsoft.com/office/powerpoint/2010/main" val="41536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9F99-940E-CDE2-4877-1237E55AC956}"/>
              </a:ext>
            </a:extLst>
          </p:cNvPr>
          <p:cNvSpPr>
            <a:spLocks noGrp="1"/>
          </p:cNvSpPr>
          <p:nvPr>
            <p:ph type="title"/>
          </p:nvPr>
        </p:nvSpPr>
        <p:spPr>
          <a:xfrm>
            <a:off x="811342" y="95970"/>
            <a:ext cx="10569315" cy="1325563"/>
          </a:xfrm>
        </p:spPr>
        <p:txBody>
          <a:bodyPr/>
          <a:lstStyle/>
          <a:p>
            <a:r>
              <a:rPr lang="en-US"/>
              <a:t>What’s Wrong with Today’s DSP Compilers?</a:t>
            </a:r>
          </a:p>
        </p:txBody>
      </p:sp>
      <p:sp>
        <p:nvSpPr>
          <p:cNvPr id="4" name="Date Placeholder 3">
            <a:extLst>
              <a:ext uri="{FF2B5EF4-FFF2-40B4-BE49-F238E27FC236}">
                <a16:creationId xmlns:a16="http://schemas.microsoft.com/office/drawing/2014/main" id="{04CC775C-BDB6-1A7E-8417-38003EF4066F}"/>
              </a:ext>
            </a:extLst>
          </p:cNvPr>
          <p:cNvSpPr>
            <a:spLocks noGrp="1"/>
          </p:cNvSpPr>
          <p:nvPr>
            <p:ph type="dt" sz="half" idx="10"/>
          </p:nvPr>
        </p:nvSpPr>
        <p:spPr/>
        <p:txBody>
          <a:bodyPr/>
          <a:lstStyle/>
          <a:p>
            <a:fld id="{F14D4001-2E93-9645-AE0D-A781469F1F3E}" type="datetime1">
              <a:rPr lang="en-US" smtClean="0"/>
              <a:t>6/17/25</a:t>
            </a:fld>
            <a:endParaRPr lang="en-US"/>
          </a:p>
        </p:txBody>
      </p:sp>
      <p:sp>
        <p:nvSpPr>
          <p:cNvPr id="6" name="Slide Number Placeholder 5">
            <a:extLst>
              <a:ext uri="{FF2B5EF4-FFF2-40B4-BE49-F238E27FC236}">
                <a16:creationId xmlns:a16="http://schemas.microsoft.com/office/drawing/2014/main" id="{816D5DD9-ED4C-2F99-321D-E916B8B28F70}"/>
              </a:ext>
            </a:extLst>
          </p:cNvPr>
          <p:cNvSpPr>
            <a:spLocks noGrp="1"/>
          </p:cNvSpPr>
          <p:nvPr>
            <p:ph type="sldNum" sz="quarter" idx="12"/>
          </p:nvPr>
        </p:nvSpPr>
        <p:spPr/>
        <p:txBody>
          <a:bodyPr/>
          <a:lstStyle/>
          <a:p>
            <a:fld id="{DC1DC811-A317-D442-B2A1-5A735965D791}" type="slidenum">
              <a:rPr lang="en-US" smtClean="0"/>
              <a:t>22</a:t>
            </a:fld>
            <a:endParaRPr lang="en-US"/>
          </a:p>
        </p:txBody>
      </p:sp>
      <p:sp>
        <p:nvSpPr>
          <p:cNvPr id="9" name="Content Placeholder 8">
            <a:extLst>
              <a:ext uri="{FF2B5EF4-FFF2-40B4-BE49-F238E27FC236}">
                <a16:creationId xmlns:a16="http://schemas.microsoft.com/office/drawing/2014/main" id="{930856D9-F5D9-BD87-ED47-77E3319FDFFD}"/>
              </a:ext>
            </a:extLst>
          </p:cNvPr>
          <p:cNvSpPr>
            <a:spLocks noGrp="1"/>
          </p:cNvSpPr>
          <p:nvPr>
            <p:ph sz="half" idx="2"/>
          </p:nvPr>
        </p:nvSpPr>
        <p:spPr>
          <a:xfrm>
            <a:off x="648238" y="5359083"/>
            <a:ext cx="3645407" cy="494739"/>
          </a:xfrm>
        </p:spPr>
        <p:txBody>
          <a:bodyPr>
            <a:normAutofit fontScale="62500" lnSpcReduction="20000"/>
          </a:bodyPr>
          <a:lstStyle/>
          <a:p>
            <a:pPr marL="0" indent="0">
              <a:buNone/>
            </a:pPr>
            <a:r>
              <a:rPr lang="en-US"/>
              <a:t>General-purpose compilers don’t speak DSP.</a:t>
            </a:r>
          </a:p>
        </p:txBody>
      </p:sp>
      <p:pic>
        <p:nvPicPr>
          <p:cNvPr id="1026" name="Picture 2">
            <a:extLst>
              <a:ext uri="{FF2B5EF4-FFF2-40B4-BE49-F238E27FC236}">
                <a16:creationId xmlns:a16="http://schemas.microsoft.com/office/drawing/2014/main" id="{B061F560-F974-A5C2-F966-1D8A91ADD89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18081" y="1548039"/>
            <a:ext cx="1055291" cy="1246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LLVM Compiler Infrastructure Project">
            <a:extLst>
              <a:ext uri="{FF2B5EF4-FFF2-40B4-BE49-F238E27FC236}">
                <a16:creationId xmlns:a16="http://schemas.microsoft.com/office/drawing/2014/main" id="{78170A12-3BC8-7817-6E69-B13CCC0E3C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8913" y="1398191"/>
            <a:ext cx="1452691" cy="1452691"/>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a:extLst>
              <a:ext uri="{FF2B5EF4-FFF2-40B4-BE49-F238E27FC236}">
                <a16:creationId xmlns:a16="http://schemas.microsoft.com/office/drawing/2014/main" id="{5ED34BF3-DAA0-BA6B-E8C4-F2AF885D63AA}"/>
              </a:ext>
            </a:extLst>
          </p:cNvPr>
          <p:cNvSpPr>
            <a:spLocks/>
          </p:cNvSpPr>
          <p:nvPr/>
        </p:nvSpPr>
        <p:spPr>
          <a:xfrm>
            <a:off x="2013742" y="2669816"/>
            <a:ext cx="330532" cy="8380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8C3D72F-7B5B-7DD9-7012-850F45800C38}"/>
              </a:ext>
            </a:extLst>
          </p:cNvPr>
          <p:cNvSpPr>
            <a:spLocks/>
          </p:cNvSpPr>
          <p:nvPr/>
        </p:nvSpPr>
        <p:spPr>
          <a:xfrm>
            <a:off x="799474" y="3558482"/>
            <a:ext cx="2743200" cy="7154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Low-level IR </a:t>
            </a:r>
          </a:p>
        </p:txBody>
      </p:sp>
      <p:pic>
        <p:nvPicPr>
          <p:cNvPr id="13" name="Graphic 12" descr="Sad face outline with solid fill">
            <a:extLst>
              <a:ext uri="{FF2B5EF4-FFF2-40B4-BE49-F238E27FC236}">
                <a16:creationId xmlns:a16="http://schemas.microsoft.com/office/drawing/2014/main" id="{BE3414C4-E967-5503-416A-0445F7EA0C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1713" y="4346775"/>
            <a:ext cx="914400" cy="914400"/>
          </a:xfrm>
          <a:prstGeom prst="rect">
            <a:avLst/>
          </a:prstGeom>
        </p:spPr>
      </p:pic>
      <p:sp>
        <p:nvSpPr>
          <p:cNvPr id="14" name="TextBox 13">
            <a:extLst>
              <a:ext uri="{FF2B5EF4-FFF2-40B4-BE49-F238E27FC236}">
                <a16:creationId xmlns:a16="http://schemas.microsoft.com/office/drawing/2014/main" id="{BFDD9C31-87E9-4FF8-2B7B-AD8081E6CFFF}"/>
              </a:ext>
            </a:extLst>
          </p:cNvPr>
          <p:cNvSpPr txBox="1"/>
          <p:nvPr/>
        </p:nvSpPr>
        <p:spPr>
          <a:xfrm>
            <a:off x="6191811" y="3668705"/>
            <a:ext cx="2316453" cy="369332"/>
          </a:xfrm>
          <a:prstGeom prst="rect">
            <a:avLst/>
          </a:prstGeom>
          <a:noFill/>
        </p:spPr>
        <p:txBody>
          <a:bodyPr wrap="square" rtlCol="0">
            <a:spAutoFit/>
          </a:bodyPr>
          <a:lstStyle/>
          <a:p>
            <a:r>
              <a:rPr lang="en-US"/>
              <a:t>Missed DSP patterns</a:t>
            </a:r>
          </a:p>
        </p:txBody>
      </p:sp>
      <p:pic>
        <p:nvPicPr>
          <p:cNvPr id="1030" name="Picture 6" descr="Output image">
            <a:extLst>
              <a:ext uri="{FF2B5EF4-FFF2-40B4-BE49-F238E27FC236}">
                <a16:creationId xmlns:a16="http://schemas.microsoft.com/office/drawing/2014/main" id="{ED17F3FB-A656-F1E4-DE74-2689B6D9BF0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 r="66253"/>
          <a:stretch>
            <a:fillRect/>
          </a:stretch>
        </p:blipFill>
        <p:spPr bwMode="auto">
          <a:xfrm>
            <a:off x="5012057" y="1140691"/>
            <a:ext cx="3225900" cy="25030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Output image">
            <a:extLst>
              <a:ext uri="{FF2B5EF4-FFF2-40B4-BE49-F238E27FC236}">
                <a16:creationId xmlns:a16="http://schemas.microsoft.com/office/drawing/2014/main" id="{4CD9615A-8516-E4B9-6AAC-AA5AAAEB807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721"/>
          <a:stretch>
            <a:fillRect/>
          </a:stretch>
        </p:blipFill>
        <p:spPr bwMode="auto">
          <a:xfrm>
            <a:off x="6942474" y="4104635"/>
            <a:ext cx="3225899" cy="2616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Output image">
            <a:extLst>
              <a:ext uri="{FF2B5EF4-FFF2-40B4-BE49-F238E27FC236}">
                <a16:creationId xmlns:a16="http://schemas.microsoft.com/office/drawing/2014/main" id="{B32EDAAC-10B4-2E93-3940-F66358A5E6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94" r="33282"/>
          <a:stretch>
            <a:fillRect/>
          </a:stretch>
        </p:blipFill>
        <p:spPr bwMode="auto">
          <a:xfrm>
            <a:off x="9111647" y="1125389"/>
            <a:ext cx="3080353" cy="2503035"/>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Close with solid fill">
            <a:extLst>
              <a:ext uri="{FF2B5EF4-FFF2-40B4-BE49-F238E27FC236}">
                <a16:creationId xmlns:a16="http://schemas.microsoft.com/office/drawing/2014/main" id="{17A9FBF2-073E-F046-3B9F-5B11A8627C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12452" y="2049151"/>
            <a:ext cx="524700" cy="524700"/>
          </a:xfrm>
          <a:prstGeom prst="rect">
            <a:avLst/>
          </a:prstGeom>
        </p:spPr>
      </p:pic>
      <p:sp>
        <p:nvSpPr>
          <p:cNvPr id="21" name="Down Arrow 20">
            <a:extLst>
              <a:ext uri="{FF2B5EF4-FFF2-40B4-BE49-F238E27FC236}">
                <a16:creationId xmlns:a16="http://schemas.microsoft.com/office/drawing/2014/main" id="{48040779-1996-5569-A327-553D99D6657D}"/>
              </a:ext>
            </a:extLst>
          </p:cNvPr>
          <p:cNvSpPr/>
          <p:nvPr/>
        </p:nvSpPr>
        <p:spPr>
          <a:xfrm>
            <a:off x="8445333" y="3429000"/>
            <a:ext cx="220182" cy="5443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68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5AE9-84CB-9748-F97F-B7B961491F47}"/>
              </a:ext>
            </a:extLst>
          </p:cNvPr>
          <p:cNvSpPr>
            <a:spLocks noGrp="1"/>
          </p:cNvSpPr>
          <p:nvPr>
            <p:ph type="title"/>
          </p:nvPr>
        </p:nvSpPr>
        <p:spPr/>
        <p:txBody>
          <a:bodyPr anchor="ctr">
            <a:normAutofit/>
          </a:bodyPr>
          <a:lstStyle/>
          <a:p>
            <a:r>
              <a:rPr lang="en-US"/>
              <a:t>The FIR Filter Example – A Compiler's Perspective</a:t>
            </a:r>
          </a:p>
        </p:txBody>
      </p:sp>
      <p:pic>
        <p:nvPicPr>
          <p:cNvPr id="10" name="Content Placeholder 9">
            <a:extLst>
              <a:ext uri="{FF2B5EF4-FFF2-40B4-BE49-F238E27FC236}">
                <a16:creationId xmlns:a16="http://schemas.microsoft.com/office/drawing/2014/main" id="{270CAECA-FFFD-4BE9-C948-F8137B465E92}"/>
              </a:ext>
            </a:extLst>
          </p:cNvPr>
          <p:cNvPicPr>
            <a:picLocks noGrp="1" noChangeAspect="1"/>
          </p:cNvPicPr>
          <p:nvPr>
            <p:ph sz="half" idx="1"/>
          </p:nvPr>
        </p:nvPicPr>
        <p:blipFill>
          <a:blip r:embed="rId3"/>
          <a:stretch>
            <a:fillRect/>
          </a:stretch>
        </p:blipFill>
        <p:spPr>
          <a:xfrm>
            <a:off x="364234" y="1690688"/>
            <a:ext cx="3443268" cy="4215149"/>
          </a:xfrm>
          <a:prstGeom prst="rect">
            <a:avLst/>
          </a:prstGeom>
        </p:spPr>
      </p:pic>
      <p:pic>
        <p:nvPicPr>
          <p:cNvPr id="12" name="Content Placeholder 11">
            <a:extLst>
              <a:ext uri="{FF2B5EF4-FFF2-40B4-BE49-F238E27FC236}">
                <a16:creationId xmlns:a16="http://schemas.microsoft.com/office/drawing/2014/main" id="{39965B86-E66D-9F5B-9C20-8638D623C86D}"/>
              </a:ext>
            </a:extLst>
          </p:cNvPr>
          <p:cNvPicPr>
            <a:picLocks noGrp="1" noChangeAspect="1"/>
          </p:cNvPicPr>
          <p:nvPr>
            <p:ph sz="half" idx="2"/>
          </p:nvPr>
        </p:nvPicPr>
        <p:blipFill>
          <a:blip r:embed="rId4"/>
          <a:stretch>
            <a:fillRect/>
          </a:stretch>
        </p:blipFill>
        <p:spPr>
          <a:xfrm>
            <a:off x="6271634" y="1084723"/>
            <a:ext cx="4449334" cy="1659751"/>
          </a:xfrm>
          <a:prstGeom prst="rect">
            <a:avLst/>
          </a:prstGeom>
        </p:spPr>
      </p:pic>
      <p:sp>
        <p:nvSpPr>
          <p:cNvPr id="5" name="Date Placeholder 4">
            <a:extLst>
              <a:ext uri="{FF2B5EF4-FFF2-40B4-BE49-F238E27FC236}">
                <a16:creationId xmlns:a16="http://schemas.microsoft.com/office/drawing/2014/main" id="{AFABC3A1-6635-9704-6EB9-78493BD3942E}"/>
              </a:ext>
            </a:extLst>
          </p:cNvPr>
          <p:cNvSpPr>
            <a:spLocks noGrp="1"/>
          </p:cNvSpPr>
          <p:nvPr>
            <p:ph type="dt" sz="half" idx="10"/>
          </p:nvPr>
        </p:nvSpPr>
        <p:spPr/>
        <p:txBody>
          <a:bodyPr anchor="ctr">
            <a:normAutofit/>
          </a:bodyPr>
          <a:lstStyle/>
          <a:p>
            <a:pPr>
              <a:spcAft>
                <a:spcPts val="600"/>
              </a:spcAft>
            </a:pPr>
            <a:fld id="{A109332F-3D91-A94D-BA93-FCF81C93C052}" type="datetime1">
              <a:rPr lang="en-US" smtClean="0"/>
              <a:pPr>
                <a:spcAft>
                  <a:spcPts val="600"/>
                </a:spcAft>
              </a:pPr>
              <a:t>6/17/25</a:t>
            </a:fld>
            <a:endParaRPr lang="en-US"/>
          </a:p>
        </p:txBody>
      </p:sp>
      <p:sp>
        <p:nvSpPr>
          <p:cNvPr id="13" name="TextBox 12">
            <a:extLst>
              <a:ext uri="{FF2B5EF4-FFF2-40B4-BE49-F238E27FC236}">
                <a16:creationId xmlns:a16="http://schemas.microsoft.com/office/drawing/2014/main" id="{EA2FB64D-FAF0-22D0-D697-9C3B2403D0E8}"/>
              </a:ext>
            </a:extLst>
          </p:cNvPr>
          <p:cNvSpPr txBox="1"/>
          <p:nvPr/>
        </p:nvSpPr>
        <p:spPr>
          <a:xfrm>
            <a:off x="1167507" y="5946427"/>
            <a:ext cx="891591" cy="369332"/>
          </a:xfrm>
          <a:prstGeom prst="rect">
            <a:avLst/>
          </a:prstGeom>
          <a:noFill/>
        </p:spPr>
        <p:txBody>
          <a:bodyPr wrap="none" lIns="91440" tIns="45720" rIns="91440" bIns="45720" rtlCol="0" anchor="t">
            <a:spAutoFit/>
          </a:bodyPr>
          <a:lstStyle/>
          <a:p>
            <a:r>
              <a:rPr lang="en-US"/>
              <a:t>C code</a:t>
            </a:r>
          </a:p>
        </p:txBody>
      </p:sp>
      <p:sp>
        <p:nvSpPr>
          <p:cNvPr id="15" name="Down Arrow 14">
            <a:extLst>
              <a:ext uri="{FF2B5EF4-FFF2-40B4-BE49-F238E27FC236}">
                <a16:creationId xmlns:a16="http://schemas.microsoft.com/office/drawing/2014/main" id="{E41E8039-C38A-4339-96CD-0125AC3C63ED}"/>
              </a:ext>
            </a:extLst>
          </p:cNvPr>
          <p:cNvSpPr/>
          <p:nvPr/>
        </p:nvSpPr>
        <p:spPr>
          <a:xfrm>
            <a:off x="8233972" y="3170951"/>
            <a:ext cx="524658" cy="5978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261B8D9-9197-9CB8-4FEC-EC0259171F4C}"/>
              </a:ext>
            </a:extLst>
          </p:cNvPr>
          <p:cNvPicPr>
            <a:picLocks noChangeAspect="1"/>
          </p:cNvPicPr>
          <p:nvPr/>
        </p:nvPicPr>
        <p:blipFill>
          <a:blip r:embed="rId5"/>
          <a:stretch>
            <a:fillRect/>
          </a:stretch>
        </p:blipFill>
        <p:spPr>
          <a:xfrm>
            <a:off x="4991725" y="3798262"/>
            <a:ext cx="7009152" cy="2005508"/>
          </a:xfrm>
          <a:prstGeom prst="rect">
            <a:avLst/>
          </a:prstGeom>
        </p:spPr>
      </p:pic>
      <p:sp>
        <p:nvSpPr>
          <p:cNvPr id="18" name="TextBox 17">
            <a:extLst>
              <a:ext uri="{FF2B5EF4-FFF2-40B4-BE49-F238E27FC236}">
                <a16:creationId xmlns:a16="http://schemas.microsoft.com/office/drawing/2014/main" id="{4F223EBF-EEE8-0E35-3CC8-5D9EFACA2185}"/>
              </a:ext>
            </a:extLst>
          </p:cNvPr>
          <p:cNvSpPr txBox="1"/>
          <p:nvPr/>
        </p:nvSpPr>
        <p:spPr>
          <a:xfrm>
            <a:off x="7647176" y="5833219"/>
            <a:ext cx="1362745" cy="369332"/>
          </a:xfrm>
          <a:prstGeom prst="rect">
            <a:avLst/>
          </a:prstGeom>
          <a:noFill/>
        </p:spPr>
        <p:txBody>
          <a:bodyPr wrap="none" rtlCol="0">
            <a:spAutoFit/>
          </a:bodyPr>
          <a:lstStyle/>
          <a:p>
            <a:r>
              <a:rPr lang="en-US"/>
              <a:t>DSP-dialect</a:t>
            </a:r>
          </a:p>
        </p:txBody>
      </p:sp>
      <p:sp>
        <p:nvSpPr>
          <p:cNvPr id="20" name="TextBox 19">
            <a:extLst>
              <a:ext uri="{FF2B5EF4-FFF2-40B4-BE49-F238E27FC236}">
                <a16:creationId xmlns:a16="http://schemas.microsoft.com/office/drawing/2014/main" id="{8D6334DE-55FE-D41A-44F5-D52BC8EBDDE1}"/>
              </a:ext>
            </a:extLst>
          </p:cNvPr>
          <p:cNvSpPr txBox="1"/>
          <p:nvPr/>
        </p:nvSpPr>
        <p:spPr>
          <a:xfrm>
            <a:off x="7930690" y="2768559"/>
            <a:ext cx="1080617" cy="369332"/>
          </a:xfrm>
          <a:prstGeom prst="rect">
            <a:avLst/>
          </a:prstGeom>
          <a:noFill/>
        </p:spPr>
        <p:txBody>
          <a:bodyPr wrap="none" rtlCol="0">
            <a:spAutoFit/>
          </a:bodyPr>
          <a:lstStyle/>
          <a:p>
            <a:r>
              <a:rPr lang="en-US"/>
              <a:t>DSP-DSL</a:t>
            </a:r>
          </a:p>
        </p:txBody>
      </p:sp>
      <p:sp>
        <p:nvSpPr>
          <p:cNvPr id="3" name="Slide Number Placeholder 2">
            <a:extLst>
              <a:ext uri="{FF2B5EF4-FFF2-40B4-BE49-F238E27FC236}">
                <a16:creationId xmlns:a16="http://schemas.microsoft.com/office/drawing/2014/main" id="{9573AA25-AE43-49BE-B06C-100387EAB224}"/>
              </a:ext>
            </a:extLst>
          </p:cNvPr>
          <p:cNvSpPr>
            <a:spLocks noGrp="1"/>
          </p:cNvSpPr>
          <p:nvPr>
            <p:ph type="sldNum" sz="quarter" idx="12"/>
          </p:nvPr>
        </p:nvSpPr>
        <p:spPr/>
        <p:txBody>
          <a:bodyPr/>
          <a:lstStyle/>
          <a:p>
            <a:fld id="{DC1DC811-A317-D442-B2A1-5A735965D791}" type="slidenum">
              <a:rPr lang="en-US" smtClean="0"/>
              <a:t>23</a:t>
            </a:fld>
            <a:endParaRPr lang="en-US"/>
          </a:p>
        </p:txBody>
      </p:sp>
    </p:spTree>
    <p:extLst>
      <p:ext uri="{BB962C8B-B14F-4D97-AF65-F5344CB8AC3E}">
        <p14:creationId xmlns:p14="http://schemas.microsoft.com/office/powerpoint/2010/main" val="119187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6797-F7BA-5185-E540-14C938CC67B7}"/>
              </a:ext>
            </a:extLst>
          </p:cNvPr>
          <p:cNvSpPr>
            <a:spLocks noGrp="1"/>
          </p:cNvSpPr>
          <p:nvPr>
            <p:ph type="title"/>
          </p:nvPr>
        </p:nvSpPr>
        <p:spPr>
          <a:xfrm>
            <a:off x="271464" y="914406"/>
            <a:ext cx="4500562" cy="1112838"/>
          </a:xfrm>
        </p:spPr>
        <p:txBody>
          <a:bodyPr anchor="b">
            <a:normAutofit/>
          </a:bodyPr>
          <a:lstStyle/>
          <a:p>
            <a:r>
              <a:rPr lang="en-US" sz="3600" dirty="0"/>
              <a:t>Introduction to MLIR</a:t>
            </a:r>
          </a:p>
        </p:txBody>
      </p:sp>
      <p:pic>
        <p:nvPicPr>
          <p:cNvPr id="12" name="Picture 11" descr="A diagram of a software process&#10;&#10;AI-generated content may be incorrect.">
            <a:extLst>
              <a:ext uri="{FF2B5EF4-FFF2-40B4-BE49-F238E27FC236}">
                <a16:creationId xmlns:a16="http://schemas.microsoft.com/office/drawing/2014/main" id="{98AAE357-D91F-97C1-06A7-50AF24AE7A7D}"/>
              </a:ext>
            </a:extLst>
          </p:cNvPr>
          <p:cNvPicPr>
            <a:picLocks noChangeAspect="1"/>
          </p:cNvPicPr>
          <p:nvPr/>
        </p:nvPicPr>
        <p:blipFill>
          <a:blip r:embed="rId3"/>
          <a:stretch>
            <a:fillRect/>
          </a:stretch>
        </p:blipFill>
        <p:spPr>
          <a:xfrm>
            <a:off x="5183188" y="1364266"/>
            <a:ext cx="6172200" cy="4119942"/>
          </a:xfrm>
          <a:prstGeom prst="rect">
            <a:avLst/>
          </a:prstGeom>
          <a:noFill/>
          <a:ln w="12700">
            <a:solidFill>
              <a:schemeClr val="tx1"/>
            </a:solidFill>
          </a:ln>
        </p:spPr>
      </p:pic>
      <p:sp>
        <p:nvSpPr>
          <p:cNvPr id="8" name="Content Placeholder 7">
            <a:extLst>
              <a:ext uri="{FF2B5EF4-FFF2-40B4-BE49-F238E27FC236}">
                <a16:creationId xmlns:a16="http://schemas.microsoft.com/office/drawing/2014/main" id="{8E4824B2-76AD-2292-177F-0297BC0D7EC6}"/>
              </a:ext>
            </a:extLst>
          </p:cNvPr>
          <p:cNvSpPr>
            <a:spLocks noGrp="1"/>
          </p:cNvSpPr>
          <p:nvPr>
            <p:ph type="body" sz="half" idx="2"/>
          </p:nvPr>
        </p:nvSpPr>
        <p:spPr>
          <a:xfrm>
            <a:off x="271463" y="2027244"/>
            <a:ext cx="4729161" cy="3456964"/>
          </a:xfrm>
        </p:spPr>
        <p:txBody>
          <a:bodyPr vert="horz" lIns="91440" tIns="45720" rIns="91440" bIns="45720" rtlCol="0" anchor="t">
            <a:normAutofit/>
          </a:bodyPr>
          <a:lstStyle/>
          <a:p>
            <a:pPr marL="285750" indent="-285750">
              <a:buChar char="•"/>
            </a:pPr>
            <a:r>
              <a:rPr lang="en-US" sz="1800" dirty="0"/>
              <a:t>Multi-level Intermediate Representation (MLIR) is a modern compiler framework in LLVM project.</a:t>
            </a:r>
          </a:p>
          <a:p>
            <a:pPr marL="285750" indent="-285750">
              <a:buChar char="•"/>
            </a:pPr>
            <a:r>
              <a:rPr lang="en-US" sz="1800" dirty="0"/>
              <a:t>It enables </a:t>
            </a:r>
            <a:r>
              <a:rPr lang="en-US" sz="1800" b="1" dirty="0"/>
              <a:t>multiple abstraction levels</a:t>
            </a:r>
            <a:r>
              <a:rPr lang="en-US" sz="1800" dirty="0"/>
              <a:t> during compilation.</a:t>
            </a:r>
          </a:p>
          <a:p>
            <a:pPr marL="285750" indent="-285750">
              <a:buChar char="•"/>
            </a:pPr>
            <a:r>
              <a:rPr lang="en-US" sz="1800" dirty="0"/>
              <a:t>Code is expressed using </a:t>
            </a:r>
            <a:r>
              <a:rPr lang="en-US" sz="1800" b="1" dirty="0"/>
              <a:t>dialects</a:t>
            </a:r>
            <a:r>
              <a:rPr lang="en-US" sz="1800" dirty="0"/>
              <a:t>, each tailored to a domain.</a:t>
            </a:r>
          </a:p>
          <a:p>
            <a:pPr marL="285750" indent="-285750">
              <a:buChar char="•"/>
            </a:pPr>
            <a:r>
              <a:rPr lang="en-US" sz="1800" dirty="0"/>
              <a:t>Supports </a:t>
            </a:r>
            <a:r>
              <a:rPr lang="en-US" sz="1800" b="1" dirty="0"/>
              <a:t>progressive lowering</a:t>
            </a:r>
            <a:r>
              <a:rPr lang="en-US" sz="1800" dirty="0"/>
              <a:t> from high-level operations to machine code.</a:t>
            </a:r>
          </a:p>
          <a:p>
            <a:pPr marL="285750" indent="-285750">
              <a:buChar char="•"/>
            </a:pPr>
            <a:r>
              <a:rPr lang="en-US" sz="1800" dirty="0"/>
              <a:t>Already used in compilers for </a:t>
            </a:r>
            <a:r>
              <a:rPr lang="en-US" sz="1800" b="1" dirty="0"/>
              <a:t>AI, GPUs, FPGAs, encryption</a:t>
            </a:r>
            <a:r>
              <a:rPr lang="en-US" sz="1800" dirty="0"/>
              <a:t>, etc.</a:t>
            </a:r>
          </a:p>
        </p:txBody>
      </p:sp>
      <p:sp>
        <p:nvSpPr>
          <p:cNvPr id="5" name="Date Placeholder 4">
            <a:extLst>
              <a:ext uri="{FF2B5EF4-FFF2-40B4-BE49-F238E27FC236}">
                <a16:creationId xmlns:a16="http://schemas.microsoft.com/office/drawing/2014/main" id="{FE4260F4-2238-0331-87B0-7F2B79DA1ECB}"/>
              </a:ext>
            </a:extLst>
          </p:cNvPr>
          <p:cNvSpPr>
            <a:spLocks noGrp="1"/>
          </p:cNvSpPr>
          <p:nvPr>
            <p:ph type="dt" sz="half" idx="10"/>
          </p:nvPr>
        </p:nvSpPr>
        <p:spPr>
          <a:xfrm>
            <a:off x="838200" y="6356350"/>
            <a:ext cx="2743200" cy="365125"/>
          </a:xfrm>
        </p:spPr>
        <p:txBody>
          <a:bodyPr anchor="ctr">
            <a:normAutofit/>
          </a:bodyPr>
          <a:lstStyle/>
          <a:p>
            <a:pPr>
              <a:spcAft>
                <a:spcPts val="600"/>
              </a:spcAft>
            </a:pPr>
            <a:fld id="{A109332F-3D91-A94D-BA93-FCF81C93C052}" type="datetime1">
              <a:rPr lang="en-US" smtClean="0"/>
              <a:pPr>
                <a:spcAft>
                  <a:spcPts val="600"/>
                </a:spcAft>
              </a:pPr>
              <a:t>6/17/25</a:t>
            </a:fld>
            <a:endParaRPr lang="en-US"/>
          </a:p>
        </p:txBody>
      </p:sp>
      <p:sp>
        <p:nvSpPr>
          <p:cNvPr id="7" name="Slide Number Placeholder 6">
            <a:extLst>
              <a:ext uri="{FF2B5EF4-FFF2-40B4-BE49-F238E27FC236}">
                <a16:creationId xmlns:a16="http://schemas.microsoft.com/office/drawing/2014/main" id="{EEF915D6-E797-4970-BE13-2929BBAD04A5}"/>
              </a:ext>
            </a:extLst>
          </p:cNvPr>
          <p:cNvSpPr>
            <a:spLocks noGrp="1"/>
          </p:cNvSpPr>
          <p:nvPr>
            <p:ph type="sldNum" sz="quarter" idx="12"/>
          </p:nvPr>
        </p:nvSpPr>
        <p:spPr>
          <a:xfrm>
            <a:off x="11598964" y="6407356"/>
            <a:ext cx="593035" cy="263111"/>
          </a:xfrm>
        </p:spPr>
        <p:txBody>
          <a:bodyPr anchor="ctr">
            <a:normAutofit/>
          </a:bodyPr>
          <a:lstStyle/>
          <a:p>
            <a:pPr>
              <a:lnSpc>
                <a:spcPct val="90000"/>
              </a:lnSpc>
              <a:spcAft>
                <a:spcPts val="600"/>
              </a:spcAft>
            </a:pPr>
            <a:fld id="{DC1DC811-A317-D442-B2A1-5A735965D791}" type="slidenum">
              <a:rPr lang="en-US" smtClean="0"/>
              <a:pPr>
                <a:lnSpc>
                  <a:spcPct val="90000"/>
                </a:lnSpc>
                <a:spcAft>
                  <a:spcPts val="600"/>
                </a:spcAft>
              </a:pPr>
              <a:t>3</a:t>
            </a:fld>
            <a:endParaRPr lang="en-US"/>
          </a:p>
        </p:txBody>
      </p:sp>
    </p:spTree>
    <p:extLst>
      <p:ext uri="{BB962C8B-B14F-4D97-AF65-F5344CB8AC3E}">
        <p14:creationId xmlns:p14="http://schemas.microsoft.com/office/powerpoint/2010/main" val="124400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E4C7-4BC0-D8B3-99AC-E702EF024370}"/>
              </a:ext>
            </a:extLst>
          </p:cNvPr>
          <p:cNvSpPr>
            <a:spLocks noGrp="1"/>
          </p:cNvSpPr>
          <p:nvPr>
            <p:ph type="title"/>
          </p:nvPr>
        </p:nvSpPr>
        <p:spPr/>
        <p:txBody>
          <a:bodyPr/>
          <a:lstStyle/>
          <a:p>
            <a:r>
              <a:rPr lang="en-US"/>
              <a:t>DSP-MLIR: A Compiler That Understands DSP</a:t>
            </a:r>
          </a:p>
        </p:txBody>
      </p:sp>
      <p:sp>
        <p:nvSpPr>
          <p:cNvPr id="5" name="Date Placeholder 4">
            <a:extLst>
              <a:ext uri="{FF2B5EF4-FFF2-40B4-BE49-F238E27FC236}">
                <a16:creationId xmlns:a16="http://schemas.microsoft.com/office/drawing/2014/main" id="{8BE8B22C-93B8-D0BD-28DB-F945F8ABCA2B}"/>
              </a:ext>
            </a:extLst>
          </p:cNvPr>
          <p:cNvSpPr>
            <a:spLocks noGrp="1"/>
          </p:cNvSpPr>
          <p:nvPr>
            <p:ph type="dt" sz="half" idx="10"/>
          </p:nvPr>
        </p:nvSpPr>
        <p:spPr/>
        <p:txBody>
          <a:bodyPr/>
          <a:lstStyle/>
          <a:p>
            <a:fld id="{A109332F-3D91-A94D-BA93-FCF81C93C052}" type="datetime1">
              <a:rPr lang="en-US" smtClean="0"/>
              <a:t>6/17/25</a:t>
            </a:fld>
            <a:endParaRPr lang="en-US"/>
          </a:p>
        </p:txBody>
      </p:sp>
      <p:sp>
        <p:nvSpPr>
          <p:cNvPr id="7" name="Slide Number Placeholder 6">
            <a:extLst>
              <a:ext uri="{FF2B5EF4-FFF2-40B4-BE49-F238E27FC236}">
                <a16:creationId xmlns:a16="http://schemas.microsoft.com/office/drawing/2014/main" id="{92AD612D-4D98-942E-1101-2A3011720F12}"/>
              </a:ext>
            </a:extLst>
          </p:cNvPr>
          <p:cNvSpPr>
            <a:spLocks noGrp="1"/>
          </p:cNvSpPr>
          <p:nvPr>
            <p:ph type="sldNum" sz="quarter" idx="12"/>
          </p:nvPr>
        </p:nvSpPr>
        <p:spPr/>
        <p:txBody>
          <a:bodyPr/>
          <a:lstStyle/>
          <a:p>
            <a:fld id="{DC1DC811-A317-D442-B2A1-5A735965D791}" type="slidenum">
              <a:rPr lang="en-US" smtClean="0"/>
              <a:t>4</a:t>
            </a:fld>
            <a:endParaRPr lang="en-US"/>
          </a:p>
        </p:txBody>
      </p:sp>
      <p:graphicFrame>
        <p:nvGraphicFramePr>
          <p:cNvPr id="43" name="Content Placeholder 4">
            <a:extLst>
              <a:ext uri="{FF2B5EF4-FFF2-40B4-BE49-F238E27FC236}">
                <a16:creationId xmlns:a16="http://schemas.microsoft.com/office/drawing/2014/main" id="{4F9FB89D-A5EB-E9D6-BB12-337033719D67}"/>
              </a:ext>
            </a:extLst>
          </p:cNvPr>
          <p:cNvGraphicFramePr>
            <a:graphicFrameLocks noGrp="1"/>
          </p:cNvGraphicFramePr>
          <p:nvPr>
            <p:ph sz="half" idx="1"/>
            <p:extLst>
              <p:ext uri="{D42A27DB-BD31-4B8C-83A1-F6EECF244321}">
                <p14:modId xmlns:p14="http://schemas.microsoft.com/office/powerpoint/2010/main" val="3849269857"/>
              </p:ext>
            </p:extLst>
          </p:nvPr>
        </p:nvGraphicFramePr>
        <p:xfrm>
          <a:off x="457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5" name="그룹 84">
            <a:extLst>
              <a:ext uri="{FF2B5EF4-FFF2-40B4-BE49-F238E27FC236}">
                <a16:creationId xmlns:a16="http://schemas.microsoft.com/office/drawing/2014/main" id="{50F5E1E6-E01E-7E1E-63DC-8AB8F9E64BEA}"/>
              </a:ext>
            </a:extLst>
          </p:cNvPr>
          <p:cNvGrpSpPr/>
          <p:nvPr/>
        </p:nvGrpSpPr>
        <p:grpSpPr>
          <a:xfrm>
            <a:off x="6212170" y="1809751"/>
            <a:ext cx="5684555" cy="4304061"/>
            <a:chOff x="6212170" y="1809751"/>
            <a:chExt cx="5684555" cy="4304061"/>
          </a:xfrm>
        </p:grpSpPr>
        <p:cxnSp>
          <p:nvCxnSpPr>
            <p:cNvPr id="8" name="직선 화살표 연결선 7">
              <a:extLst>
                <a:ext uri="{FF2B5EF4-FFF2-40B4-BE49-F238E27FC236}">
                  <a16:creationId xmlns:a16="http://schemas.microsoft.com/office/drawing/2014/main" id="{D0C9D1B0-F04E-E8D0-8B96-CEAAD1974855}"/>
                </a:ext>
              </a:extLst>
            </p:cNvPr>
            <p:cNvCxnSpPr>
              <a:cxnSpLocks/>
            </p:cNvCxnSpPr>
            <p:nvPr/>
          </p:nvCxnSpPr>
          <p:spPr>
            <a:xfrm>
              <a:off x="8597075" y="3068531"/>
              <a:ext cx="0" cy="395890"/>
            </a:xfrm>
            <a:prstGeom prst="straightConnector1">
              <a:avLst/>
            </a:prstGeom>
            <a:noFill/>
            <a:ln w="38100" cap="flat" cmpd="sng" algn="ctr">
              <a:solidFill>
                <a:sysClr val="windowText" lastClr="000000"/>
              </a:solidFill>
              <a:prstDash val="solid"/>
              <a:miter lim="800000"/>
              <a:tailEnd type="triangle"/>
            </a:ln>
            <a:effectLst/>
          </p:spPr>
        </p:cxnSp>
        <p:sp>
          <p:nvSpPr>
            <p:cNvPr id="9" name="Rectangle: Rounded Corners 8">
              <a:extLst>
                <a:ext uri="{FF2B5EF4-FFF2-40B4-BE49-F238E27FC236}">
                  <a16:creationId xmlns:a16="http://schemas.microsoft.com/office/drawing/2014/main" id="{F5F6F992-6C16-C279-144E-821502B8272A}"/>
                </a:ext>
              </a:extLst>
            </p:cNvPr>
            <p:cNvSpPr/>
            <p:nvPr/>
          </p:nvSpPr>
          <p:spPr>
            <a:xfrm>
              <a:off x="7621740" y="1809751"/>
              <a:ext cx="1950671" cy="435872"/>
            </a:xfrm>
            <a:prstGeom prst="roundRect">
              <a:avLst/>
            </a:prstGeom>
            <a:solidFill>
              <a:srgbClr val="FFE6CC"/>
            </a:solidFill>
            <a:ln w="19050" cap="flat" cmpd="sng" algn="ctr">
              <a:solidFill>
                <a:srgbClr val="E3B23E"/>
              </a:solidFill>
              <a:prstDash val="solid"/>
              <a:miter lim="800000"/>
            </a:ln>
            <a:effectLst/>
          </p:spPr>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DSP DSL</a:t>
              </a:r>
            </a:p>
          </p:txBody>
        </p:sp>
        <p:sp>
          <p:nvSpPr>
            <p:cNvPr id="10" name="Rectangle: Rounded Corners 9">
              <a:extLst>
                <a:ext uri="{FF2B5EF4-FFF2-40B4-BE49-F238E27FC236}">
                  <a16:creationId xmlns:a16="http://schemas.microsoft.com/office/drawing/2014/main" id="{22E3C6D1-8262-CFCA-8574-86F46D9E1676}"/>
                </a:ext>
              </a:extLst>
            </p:cNvPr>
            <p:cNvSpPr/>
            <p:nvPr/>
          </p:nvSpPr>
          <p:spPr>
            <a:xfrm>
              <a:off x="6911974" y="2480907"/>
              <a:ext cx="3356629" cy="599471"/>
            </a:xfrm>
            <a:prstGeom prst="roundRect">
              <a:avLst/>
            </a:prstGeom>
            <a:solidFill>
              <a:srgbClr val="DAE8FC"/>
            </a:solidFill>
            <a:ln w="28575" cap="flat" cmpd="sng" algn="ctr">
              <a:solidFill>
                <a:srgbClr val="B6C8E0"/>
              </a:solidFill>
              <a:prstDash val="sysDash"/>
              <a:miter lim="800000"/>
            </a:ln>
            <a:effectLst/>
          </p:spPr>
          <p:txBody>
            <a:bodyPr lIns="94165" tIns="47082" rIns="94165" bIns="47082"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DSP</a:t>
              </a:r>
              <a:b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Dialect</a:t>
              </a:r>
            </a:p>
          </p:txBody>
        </p:sp>
        <p:sp>
          <p:nvSpPr>
            <p:cNvPr id="11" name="Rectangle: Rounded Corners 10">
              <a:extLst>
                <a:ext uri="{FF2B5EF4-FFF2-40B4-BE49-F238E27FC236}">
                  <a16:creationId xmlns:a16="http://schemas.microsoft.com/office/drawing/2014/main" id="{5342B223-31A4-E96D-8099-38EDBF835E80}"/>
                </a:ext>
              </a:extLst>
            </p:cNvPr>
            <p:cNvSpPr/>
            <p:nvPr/>
          </p:nvSpPr>
          <p:spPr>
            <a:xfrm>
              <a:off x="7043370" y="2565375"/>
              <a:ext cx="1075220" cy="430536"/>
            </a:xfrm>
            <a:prstGeom prst="roundRect">
              <a:avLst/>
            </a:prstGeom>
            <a:solidFill>
              <a:srgbClr val="FFE6CC"/>
            </a:solidFill>
            <a:ln w="19050" cap="flat" cmpd="sng" algn="ctr">
              <a:solidFill>
                <a:srgbClr val="E3B23E"/>
              </a:solidFill>
              <a:prstDash val="solid"/>
              <a:miter lim="800000"/>
            </a:ln>
            <a:effectLst/>
          </p:spPr>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DSP</a:t>
              </a:r>
              <a:b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Ops </a:t>
              </a:r>
            </a:p>
          </p:txBody>
        </p:sp>
        <p:sp>
          <p:nvSpPr>
            <p:cNvPr id="12" name="Rectangle: Rounded Corners 11">
              <a:extLst>
                <a:ext uri="{FF2B5EF4-FFF2-40B4-BE49-F238E27FC236}">
                  <a16:creationId xmlns:a16="http://schemas.microsoft.com/office/drawing/2014/main" id="{62FFA197-1BA9-78B6-3882-9C0A9257B0FE}"/>
                </a:ext>
              </a:extLst>
            </p:cNvPr>
            <p:cNvSpPr/>
            <p:nvPr/>
          </p:nvSpPr>
          <p:spPr>
            <a:xfrm>
              <a:off x="9080187" y="2565375"/>
              <a:ext cx="1074009" cy="429881"/>
            </a:xfrm>
            <a:prstGeom prst="roundRect">
              <a:avLst/>
            </a:prstGeom>
            <a:solidFill>
              <a:srgbClr val="FFE6CC"/>
            </a:solidFill>
            <a:ln w="19050" cap="flat" cmpd="sng" algn="ctr">
              <a:solidFill>
                <a:srgbClr val="E3B23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Auxiliary</a:t>
              </a:r>
              <a:b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Ops </a:t>
              </a:r>
            </a:p>
          </p:txBody>
        </p:sp>
        <p:sp>
          <p:nvSpPr>
            <p:cNvPr id="17" name="Rectangle: Rounded Corners 12">
              <a:extLst>
                <a:ext uri="{FF2B5EF4-FFF2-40B4-BE49-F238E27FC236}">
                  <a16:creationId xmlns:a16="http://schemas.microsoft.com/office/drawing/2014/main" id="{07A028CF-02D6-01F3-7FAB-F008E6C684BC}"/>
                </a:ext>
              </a:extLst>
            </p:cNvPr>
            <p:cNvSpPr/>
            <p:nvPr/>
          </p:nvSpPr>
          <p:spPr>
            <a:xfrm>
              <a:off x="6212170" y="3479456"/>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Mem</a:t>
              </a:r>
            </a:p>
          </p:txBody>
        </p:sp>
        <p:sp>
          <p:nvSpPr>
            <p:cNvPr id="18" name="Rectangle: Rounded Corners 13">
              <a:extLst>
                <a:ext uri="{FF2B5EF4-FFF2-40B4-BE49-F238E27FC236}">
                  <a16:creationId xmlns:a16="http://schemas.microsoft.com/office/drawing/2014/main" id="{F7D887BE-65AF-54C5-DFEE-58E86741E6E5}"/>
                </a:ext>
              </a:extLst>
            </p:cNvPr>
            <p:cNvSpPr/>
            <p:nvPr/>
          </p:nvSpPr>
          <p:spPr>
            <a:xfrm>
              <a:off x="7233354" y="3479456"/>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Aptos" panose="02110004020202020204"/>
                  <a:ea typeface="+mn-ea"/>
                  <a:cs typeface="+mn-cs"/>
                </a:rPr>
                <a:t>Arith</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Rectangle: Rounded Corners 14">
              <a:extLst>
                <a:ext uri="{FF2B5EF4-FFF2-40B4-BE49-F238E27FC236}">
                  <a16:creationId xmlns:a16="http://schemas.microsoft.com/office/drawing/2014/main" id="{A7B2DD74-8FC3-D5C3-A565-24EA1D65F939}"/>
                </a:ext>
              </a:extLst>
            </p:cNvPr>
            <p:cNvSpPr/>
            <p:nvPr/>
          </p:nvSpPr>
          <p:spPr>
            <a:xfrm>
              <a:off x="8254539" y="3479456"/>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Affine</a:t>
              </a:r>
            </a:p>
          </p:txBody>
        </p:sp>
        <p:sp>
          <p:nvSpPr>
            <p:cNvPr id="20" name="Rectangle: Rounded Corners 15">
              <a:extLst>
                <a:ext uri="{FF2B5EF4-FFF2-40B4-BE49-F238E27FC236}">
                  <a16:creationId xmlns:a16="http://schemas.microsoft.com/office/drawing/2014/main" id="{A88C36E2-75CE-3A1A-149C-106C2729FA29}"/>
                </a:ext>
              </a:extLst>
            </p:cNvPr>
            <p:cNvSpPr/>
            <p:nvPr/>
          </p:nvSpPr>
          <p:spPr>
            <a:xfrm>
              <a:off x="9275722" y="3479456"/>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Math</a:t>
              </a:r>
            </a:p>
          </p:txBody>
        </p:sp>
        <p:sp>
          <p:nvSpPr>
            <p:cNvPr id="21" name="Rectangle: Rounded Corners 16">
              <a:extLst>
                <a:ext uri="{FF2B5EF4-FFF2-40B4-BE49-F238E27FC236}">
                  <a16:creationId xmlns:a16="http://schemas.microsoft.com/office/drawing/2014/main" id="{4F93C57F-C006-E32C-2F00-D43EE438444D}"/>
                </a:ext>
              </a:extLst>
            </p:cNvPr>
            <p:cNvSpPr/>
            <p:nvPr/>
          </p:nvSpPr>
          <p:spPr>
            <a:xfrm>
              <a:off x="10296906" y="3479456"/>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Func</a:t>
              </a:r>
            </a:p>
          </p:txBody>
        </p:sp>
        <p:grpSp>
          <p:nvGrpSpPr>
            <p:cNvPr id="22" name="그룹 21">
              <a:extLst>
                <a:ext uri="{FF2B5EF4-FFF2-40B4-BE49-F238E27FC236}">
                  <a16:creationId xmlns:a16="http://schemas.microsoft.com/office/drawing/2014/main" id="{F1CBD2E4-9EBE-D574-9DEF-3FFCC312DBD7}"/>
                </a:ext>
              </a:extLst>
            </p:cNvPr>
            <p:cNvGrpSpPr/>
            <p:nvPr/>
          </p:nvGrpSpPr>
          <p:grpSpPr>
            <a:xfrm>
              <a:off x="6605125" y="3251270"/>
              <a:ext cx="3983900" cy="222740"/>
              <a:chOff x="710898" y="2390012"/>
              <a:chExt cx="4858987" cy="358140"/>
            </a:xfrm>
          </p:grpSpPr>
          <p:cxnSp>
            <p:nvCxnSpPr>
              <p:cNvPr id="59" name="직선 연결선 58">
                <a:extLst>
                  <a:ext uri="{FF2B5EF4-FFF2-40B4-BE49-F238E27FC236}">
                    <a16:creationId xmlns:a16="http://schemas.microsoft.com/office/drawing/2014/main" id="{BD628932-5D2C-8E9D-20B0-D357E87CAAC5}"/>
                  </a:ext>
                </a:extLst>
              </p:cNvPr>
              <p:cNvCxnSpPr>
                <a:cxnSpLocks/>
              </p:cNvCxnSpPr>
              <p:nvPr/>
            </p:nvCxnSpPr>
            <p:spPr>
              <a:xfrm>
                <a:off x="714459" y="2398724"/>
                <a:ext cx="4853940"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0" name="직선 화살표 연결선 59">
                <a:extLst>
                  <a:ext uri="{FF2B5EF4-FFF2-40B4-BE49-F238E27FC236}">
                    <a16:creationId xmlns:a16="http://schemas.microsoft.com/office/drawing/2014/main" id="{B06757C6-23C8-8E25-EF61-B671BF8A4B25}"/>
                  </a:ext>
                </a:extLst>
              </p:cNvPr>
              <p:cNvCxnSpPr>
                <a:cxnSpLocks/>
              </p:cNvCxnSpPr>
              <p:nvPr/>
            </p:nvCxnSpPr>
            <p:spPr>
              <a:xfrm>
                <a:off x="710898" y="2390012"/>
                <a:ext cx="0" cy="358140"/>
              </a:xfrm>
              <a:prstGeom prst="straightConnector1">
                <a:avLst/>
              </a:prstGeom>
              <a:noFill/>
              <a:ln w="38100" cap="flat" cmpd="sng" algn="ctr">
                <a:solidFill>
                  <a:sysClr val="windowText" lastClr="000000"/>
                </a:solidFill>
                <a:prstDash val="solid"/>
                <a:miter lim="800000"/>
                <a:tailEnd type="triangle"/>
              </a:ln>
              <a:effectLst/>
            </p:spPr>
          </p:cxnSp>
          <p:cxnSp>
            <p:nvCxnSpPr>
              <p:cNvPr id="61" name="직선 화살표 연결선 60">
                <a:extLst>
                  <a:ext uri="{FF2B5EF4-FFF2-40B4-BE49-F238E27FC236}">
                    <a16:creationId xmlns:a16="http://schemas.microsoft.com/office/drawing/2014/main" id="{0D9805C1-9F84-773F-D7FC-C151D3B7FB5E}"/>
                  </a:ext>
                </a:extLst>
              </p:cNvPr>
              <p:cNvCxnSpPr>
                <a:cxnSpLocks/>
              </p:cNvCxnSpPr>
              <p:nvPr/>
            </p:nvCxnSpPr>
            <p:spPr>
              <a:xfrm>
                <a:off x="1898430" y="2390012"/>
                <a:ext cx="0" cy="358140"/>
              </a:xfrm>
              <a:prstGeom prst="straightConnector1">
                <a:avLst/>
              </a:prstGeom>
              <a:noFill/>
              <a:ln w="38100" cap="flat" cmpd="sng" algn="ctr">
                <a:solidFill>
                  <a:sysClr val="windowText" lastClr="000000"/>
                </a:solidFill>
                <a:prstDash val="solid"/>
                <a:miter lim="800000"/>
                <a:tailEnd type="triangle"/>
              </a:ln>
              <a:effectLst/>
            </p:spPr>
          </p:cxnSp>
          <p:cxnSp>
            <p:nvCxnSpPr>
              <p:cNvPr id="62" name="직선 화살표 연결선 61">
                <a:extLst>
                  <a:ext uri="{FF2B5EF4-FFF2-40B4-BE49-F238E27FC236}">
                    <a16:creationId xmlns:a16="http://schemas.microsoft.com/office/drawing/2014/main" id="{E1289930-D8C5-25B9-E195-2D13E98F2207}"/>
                  </a:ext>
                </a:extLst>
              </p:cNvPr>
              <p:cNvCxnSpPr>
                <a:cxnSpLocks/>
              </p:cNvCxnSpPr>
              <p:nvPr/>
            </p:nvCxnSpPr>
            <p:spPr>
              <a:xfrm>
                <a:off x="4355140" y="2390012"/>
                <a:ext cx="0" cy="358140"/>
              </a:xfrm>
              <a:prstGeom prst="straightConnector1">
                <a:avLst/>
              </a:prstGeom>
              <a:noFill/>
              <a:ln w="38100" cap="flat" cmpd="sng" algn="ctr">
                <a:solidFill>
                  <a:sysClr val="windowText" lastClr="000000"/>
                </a:solidFill>
                <a:prstDash val="solid"/>
                <a:miter lim="800000"/>
                <a:tailEnd type="triangle"/>
              </a:ln>
              <a:effectLst/>
            </p:spPr>
          </p:cxnSp>
          <p:cxnSp>
            <p:nvCxnSpPr>
              <p:cNvPr id="63" name="직선 화살표 연결선 62">
                <a:extLst>
                  <a:ext uri="{FF2B5EF4-FFF2-40B4-BE49-F238E27FC236}">
                    <a16:creationId xmlns:a16="http://schemas.microsoft.com/office/drawing/2014/main" id="{C38A928B-A3C3-C9E9-48A4-8A640B18B34E}"/>
                  </a:ext>
                </a:extLst>
              </p:cNvPr>
              <p:cNvCxnSpPr>
                <a:cxnSpLocks/>
              </p:cNvCxnSpPr>
              <p:nvPr/>
            </p:nvCxnSpPr>
            <p:spPr>
              <a:xfrm>
                <a:off x="5569885" y="2390012"/>
                <a:ext cx="0" cy="358140"/>
              </a:xfrm>
              <a:prstGeom prst="straightConnector1">
                <a:avLst/>
              </a:prstGeom>
              <a:noFill/>
              <a:ln w="38100" cap="flat" cmpd="sng" algn="ctr">
                <a:solidFill>
                  <a:sysClr val="windowText" lastClr="000000"/>
                </a:solidFill>
                <a:prstDash val="solid"/>
                <a:miter lim="800000"/>
                <a:tailEnd type="triangle"/>
              </a:ln>
              <a:effectLst/>
            </p:spPr>
          </p:cxnSp>
        </p:grpSp>
        <p:cxnSp>
          <p:nvCxnSpPr>
            <p:cNvPr id="23" name="직선 화살표 연결선 22">
              <a:extLst>
                <a:ext uri="{FF2B5EF4-FFF2-40B4-BE49-F238E27FC236}">
                  <a16:creationId xmlns:a16="http://schemas.microsoft.com/office/drawing/2014/main" id="{BB111A56-4D5E-9633-F4AB-7E00085B8521}"/>
                </a:ext>
              </a:extLst>
            </p:cNvPr>
            <p:cNvCxnSpPr>
              <a:cxnSpLocks/>
            </p:cNvCxnSpPr>
            <p:nvPr/>
          </p:nvCxnSpPr>
          <p:spPr>
            <a:xfrm>
              <a:off x="8597075" y="2249261"/>
              <a:ext cx="0" cy="222740"/>
            </a:xfrm>
            <a:prstGeom prst="straightConnector1">
              <a:avLst/>
            </a:prstGeom>
            <a:noFill/>
            <a:ln w="38100" cap="flat" cmpd="sng" algn="ctr">
              <a:solidFill>
                <a:sysClr val="windowText" lastClr="000000"/>
              </a:solidFill>
              <a:prstDash val="solid"/>
              <a:miter lim="800000"/>
              <a:tailEnd type="triangle"/>
            </a:ln>
            <a:effectLst/>
          </p:spPr>
        </p:cxnSp>
        <p:grpSp>
          <p:nvGrpSpPr>
            <p:cNvPr id="24" name="그룹 23">
              <a:extLst>
                <a:ext uri="{FF2B5EF4-FFF2-40B4-BE49-F238E27FC236}">
                  <a16:creationId xmlns:a16="http://schemas.microsoft.com/office/drawing/2014/main" id="{1C9BF5FD-D567-AE09-A623-27530862D58C}"/>
                </a:ext>
              </a:extLst>
            </p:cNvPr>
            <p:cNvGrpSpPr/>
            <p:nvPr/>
          </p:nvGrpSpPr>
          <p:grpSpPr>
            <a:xfrm>
              <a:off x="6605125" y="3754219"/>
              <a:ext cx="3979763" cy="598705"/>
              <a:chOff x="881890" y="3675255"/>
              <a:chExt cx="4539322" cy="962652"/>
            </a:xfrm>
          </p:grpSpPr>
          <p:grpSp>
            <p:nvGrpSpPr>
              <p:cNvPr id="52" name="그룹 51">
                <a:extLst>
                  <a:ext uri="{FF2B5EF4-FFF2-40B4-BE49-F238E27FC236}">
                    <a16:creationId xmlns:a16="http://schemas.microsoft.com/office/drawing/2014/main" id="{465706AD-DCCE-A870-1F39-FA276B8AF4E7}"/>
                  </a:ext>
                </a:extLst>
              </p:cNvPr>
              <p:cNvGrpSpPr/>
              <p:nvPr/>
            </p:nvGrpSpPr>
            <p:grpSpPr>
              <a:xfrm>
                <a:off x="881890" y="3675255"/>
                <a:ext cx="4539322" cy="284637"/>
                <a:chOff x="881890" y="3675255"/>
                <a:chExt cx="4539322" cy="284637"/>
              </a:xfrm>
            </p:grpSpPr>
            <p:cxnSp>
              <p:nvCxnSpPr>
                <p:cNvPr id="54" name="직선 연결선 53">
                  <a:extLst>
                    <a:ext uri="{FF2B5EF4-FFF2-40B4-BE49-F238E27FC236}">
                      <a16:creationId xmlns:a16="http://schemas.microsoft.com/office/drawing/2014/main" id="{569DAD26-4FE7-1A42-5C69-60E507395CB9}"/>
                    </a:ext>
                  </a:extLst>
                </p:cNvPr>
                <p:cNvCxnSpPr>
                  <a:cxnSpLocks/>
                </p:cNvCxnSpPr>
                <p:nvPr/>
              </p:nvCxnSpPr>
              <p:spPr>
                <a:xfrm flipH="1">
                  <a:off x="881890" y="3952875"/>
                  <a:ext cx="4535761" cy="7017"/>
                </a:xfrm>
                <a:prstGeom prst="line">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55" name="직선 화살표 연결선 54">
                  <a:extLst>
                    <a:ext uri="{FF2B5EF4-FFF2-40B4-BE49-F238E27FC236}">
                      <a16:creationId xmlns:a16="http://schemas.microsoft.com/office/drawing/2014/main" id="{89F48486-43B6-D969-0759-A066D96D81AB}"/>
                    </a:ext>
                  </a:extLst>
                </p:cNvPr>
                <p:cNvCxnSpPr>
                  <a:cxnSpLocks/>
                </p:cNvCxnSpPr>
                <p:nvPr/>
              </p:nvCxnSpPr>
              <p:spPr>
                <a:xfrm rot="10800000">
                  <a:off x="5421212" y="3675255"/>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56" name="직선 화살표 연결선 55">
                  <a:extLst>
                    <a:ext uri="{FF2B5EF4-FFF2-40B4-BE49-F238E27FC236}">
                      <a16:creationId xmlns:a16="http://schemas.microsoft.com/office/drawing/2014/main" id="{5C483710-FD75-AC3E-A811-278E975D077B}"/>
                    </a:ext>
                  </a:extLst>
                </p:cNvPr>
                <p:cNvCxnSpPr>
                  <a:cxnSpLocks/>
                </p:cNvCxnSpPr>
                <p:nvPr/>
              </p:nvCxnSpPr>
              <p:spPr>
                <a:xfrm rot="10800000">
                  <a:off x="4321058" y="3675255"/>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57" name="직선 화살표 연결선 56">
                  <a:extLst>
                    <a:ext uri="{FF2B5EF4-FFF2-40B4-BE49-F238E27FC236}">
                      <a16:creationId xmlns:a16="http://schemas.microsoft.com/office/drawing/2014/main" id="{526C0B59-0D74-EB39-6CF8-D617D4440043}"/>
                    </a:ext>
                  </a:extLst>
                </p:cNvPr>
                <p:cNvCxnSpPr>
                  <a:cxnSpLocks/>
                </p:cNvCxnSpPr>
                <p:nvPr/>
              </p:nvCxnSpPr>
              <p:spPr>
                <a:xfrm rot="10800000">
                  <a:off x="2007953" y="3682677"/>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58" name="직선 화살표 연결선 57">
                  <a:extLst>
                    <a:ext uri="{FF2B5EF4-FFF2-40B4-BE49-F238E27FC236}">
                      <a16:creationId xmlns:a16="http://schemas.microsoft.com/office/drawing/2014/main" id="{EC8B9E68-F3FC-4982-A7D7-D077F41F4B42}"/>
                    </a:ext>
                  </a:extLst>
                </p:cNvPr>
                <p:cNvCxnSpPr>
                  <a:cxnSpLocks/>
                </p:cNvCxnSpPr>
                <p:nvPr/>
              </p:nvCxnSpPr>
              <p:spPr>
                <a:xfrm rot="10800000">
                  <a:off x="881891" y="3675255"/>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grpSp>
          <p:cxnSp>
            <p:nvCxnSpPr>
              <p:cNvPr id="53" name="직선 화살표 연결선 52">
                <a:extLst>
                  <a:ext uri="{FF2B5EF4-FFF2-40B4-BE49-F238E27FC236}">
                    <a16:creationId xmlns:a16="http://schemas.microsoft.com/office/drawing/2014/main" id="{D865DB05-1798-BF25-2698-EBE243D582AE}"/>
                  </a:ext>
                </a:extLst>
              </p:cNvPr>
              <p:cNvCxnSpPr>
                <a:cxnSpLocks/>
              </p:cNvCxnSpPr>
              <p:nvPr/>
            </p:nvCxnSpPr>
            <p:spPr>
              <a:xfrm flipV="1">
                <a:off x="3148102" y="3675255"/>
                <a:ext cx="0" cy="962652"/>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grpSp>
        <p:grpSp>
          <p:nvGrpSpPr>
            <p:cNvPr id="72" name="그룹 71">
              <a:extLst>
                <a:ext uri="{FF2B5EF4-FFF2-40B4-BE49-F238E27FC236}">
                  <a16:creationId xmlns:a16="http://schemas.microsoft.com/office/drawing/2014/main" id="{E95A2884-4BA6-C230-A4EB-BDC43613C4FB}"/>
                </a:ext>
              </a:extLst>
            </p:cNvPr>
            <p:cNvGrpSpPr/>
            <p:nvPr/>
          </p:nvGrpSpPr>
          <p:grpSpPr>
            <a:xfrm>
              <a:off x="8075027" y="4449241"/>
              <a:ext cx="1044099" cy="1664571"/>
              <a:chOff x="8075027" y="4173016"/>
              <a:chExt cx="1044099" cy="1664571"/>
            </a:xfrm>
          </p:grpSpPr>
          <p:sp>
            <p:nvSpPr>
              <p:cNvPr id="13" name="Rectangle: Rounded Corners 18">
                <a:extLst>
                  <a:ext uri="{FF2B5EF4-FFF2-40B4-BE49-F238E27FC236}">
                    <a16:creationId xmlns:a16="http://schemas.microsoft.com/office/drawing/2014/main" id="{A339DDA8-369B-8FA0-5C06-7CC9D1B19238}"/>
                  </a:ext>
                </a:extLst>
              </p:cNvPr>
              <p:cNvSpPr/>
              <p:nvPr/>
            </p:nvSpPr>
            <p:spPr>
              <a:xfrm>
                <a:off x="8147264" y="4173016"/>
                <a:ext cx="899626" cy="273947"/>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Aptos" panose="02110004020202020204"/>
                    <a:ea typeface="+mn-ea"/>
                    <a:cs typeface="+mn-cs"/>
                  </a:rPr>
                  <a:t>scf</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Rectangle: Rounded Corners 19">
                <a:extLst>
                  <a:ext uri="{FF2B5EF4-FFF2-40B4-BE49-F238E27FC236}">
                    <a16:creationId xmlns:a16="http://schemas.microsoft.com/office/drawing/2014/main" id="{EBD1EB69-8592-1BCF-D246-AB43E99F6997}"/>
                  </a:ext>
                </a:extLst>
              </p:cNvPr>
              <p:cNvSpPr/>
              <p:nvPr/>
            </p:nvSpPr>
            <p:spPr>
              <a:xfrm>
                <a:off x="8119993" y="4627574"/>
                <a:ext cx="954167" cy="273947"/>
              </a:xfrm>
              <a:prstGeom prst="roundRect">
                <a:avLst/>
              </a:prstGeom>
              <a:solidFill>
                <a:srgbClr val="D5E8D4"/>
              </a:solidFill>
              <a:ln w="19050" cap="flat" cmpd="sng" algn="ctr">
                <a:solidFill>
                  <a:srgbClr val="A2C58E"/>
                </a:solidFill>
                <a:prstDash val="solid"/>
                <a:miter lim="800000"/>
              </a:ln>
              <a:effectLst/>
            </p:spPr>
            <p:txBody>
              <a:bodyPr lIns="0" tIns="45720" rIns="0" bIns="4572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black"/>
                    </a:solidFill>
                    <a:effectLst/>
                    <a:uLnTx/>
                    <a:uFillTx/>
                    <a:latin typeface="Aptos" panose="02110004020202020204"/>
                    <a:ea typeface="+mn-ea"/>
                    <a:cs typeface="+mn-cs"/>
                  </a:rPr>
                  <a:t>mlir-llvm</a:t>
                </a: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Rectangle: Rounded Corners 20">
                <a:extLst>
                  <a:ext uri="{FF2B5EF4-FFF2-40B4-BE49-F238E27FC236}">
                    <a16:creationId xmlns:a16="http://schemas.microsoft.com/office/drawing/2014/main" id="{978B4639-2E0E-EC69-CAD9-AF259C903B43}"/>
                  </a:ext>
                </a:extLst>
              </p:cNvPr>
              <p:cNvSpPr/>
              <p:nvPr/>
            </p:nvSpPr>
            <p:spPr>
              <a:xfrm>
                <a:off x="8075027" y="5082013"/>
                <a:ext cx="1044099" cy="273947"/>
              </a:xfrm>
              <a:prstGeom prst="roundRect">
                <a:avLst/>
              </a:prstGeom>
              <a:solidFill>
                <a:srgbClr val="F8CECC"/>
              </a:solidFill>
              <a:ln w="19050" cap="flat" cmpd="sng" algn="ctr">
                <a:solidFill>
                  <a:srgbClr val="CF918E"/>
                </a:solidFill>
                <a:prstDash val="solid"/>
                <a:miter lim="800000"/>
              </a:ln>
              <a:effectLst/>
            </p:spPr>
            <p:txBody>
              <a:bodyPr lIns="94165" tIns="47082" rIns="94165" bIns="47082"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LLVM-IR</a:t>
                </a:r>
              </a:p>
            </p:txBody>
          </p:sp>
          <p:sp>
            <p:nvSpPr>
              <p:cNvPr id="16" name="Rectangle: Rounded Corners 21">
                <a:extLst>
                  <a:ext uri="{FF2B5EF4-FFF2-40B4-BE49-F238E27FC236}">
                    <a16:creationId xmlns:a16="http://schemas.microsoft.com/office/drawing/2014/main" id="{6F32063D-5F0B-3FD0-CFBD-E7AF8E28F65E}"/>
                  </a:ext>
                </a:extLst>
              </p:cNvPr>
              <p:cNvSpPr/>
              <p:nvPr/>
            </p:nvSpPr>
            <p:spPr>
              <a:xfrm>
                <a:off x="8079572" y="5563640"/>
                <a:ext cx="1035009" cy="273947"/>
              </a:xfrm>
              <a:prstGeom prst="roundRect">
                <a:avLst/>
              </a:prstGeom>
              <a:solidFill>
                <a:srgbClr val="F8CECC"/>
              </a:solidFill>
              <a:ln w="19050" cap="flat" cmpd="sng" algn="ctr">
                <a:solidFill>
                  <a:srgbClr val="CF918E"/>
                </a:solidFill>
                <a:prstDash val="solid"/>
                <a:miter lim="800000"/>
              </a:ln>
              <a:effectLst/>
            </p:spPr>
            <p:txBody>
              <a:bodyPr lIns="94165" tIns="47082" rIns="94165" bIns="47082"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Clang</a:t>
                </a:r>
              </a:p>
            </p:txBody>
          </p:sp>
          <p:cxnSp>
            <p:nvCxnSpPr>
              <p:cNvPr id="26" name="직선 화살표 연결선 25">
                <a:extLst>
                  <a:ext uri="{FF2B5EF4-FFF2-40B4-BE49-F238E27FC236}">
                    <a16:creationId xmlns:a16="http://schemas.microsoft.com/office/drawing/2014/main" id="{279F6089-64C8-1C16-32A4-9C3BF27F8974}"/>
                  </a:ext>
                </a:extLst>
              </p:cNvPr>
              <p:cNvCxnSpPr>
                <a:cxnSpLocks/>
              </p:cNvCxnSpPr>
              <p:nvPr/>
            </p:nvCxnSpPr>
            <p:spPr>
              <a:xfrm flipV="1">
                <a:off x="8597076" y="5357260"/>
                <a:ext cx="0" cy="154730"/>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cxnSp>
            <p:nvCxnSpPr>
              <p:cNvPr id="27" name="직선 화살표 연결선 26">
                <a:extLst>
                  <a:ext uri="{FF2B5EF4-FFF2-40B4-BE49-F238E27FC236}">
                    <a16:creationId xmlns:a16="http://schemas.microsoft.com/office/drawing/2014/main" id="{0FCE63C1-15B0-9505-EC82-2278BB658FB8}"/>
                  </a:ext>
                </a:extLst>
              </p:cNvPr>
              <p:cNvCxnSpPr>
                <a:cxnSpLocks/>
              </p:cNvCxnSpPr>
              <p:nvPr/>
            </p:nvCxnSpPr>
            <p:spPr>
              <a:xfrm flipV="1">
                <a:off x="8597076" y="4898545"/>
                <a:ext cx="0" cy="154730"/>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cxnSp>
            <p:nvCxnSpPr>
              <p:cNvPr id="28" name="직선 화살표 연결선 27">
                <a:extLst>
                  <a:ext uri="{FF2B5EF4-FFF2-40B4-BE49-F238E27FC236}">
                    <a16:creationId xmlns:a16="http://schemas.microsoft.com/office/drawing/2014/main" id="{62BD0156-7691-678A-8E27-ABA188E27D58}"/>
                  </a:ext>
                </a:extLst>
              </p:cNvPr>
              <p:cNvCxnSpPr>
                <a:cxnSpLocks/>
              </p:cNvCxnSpPr>
              <p:nvPr/>
            </p:nvCxnSpPr>
            <p:spPr>
              <a:xfrm flipV="1">
                <a:off x="8597076" y="4452183"/>
                <a:ext cx="0" cy="154730"/>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grpSp>
        <p:sp>
          <p:nvSpPr>
            <p:cNvPr id="29" name="원호 28">
              <a:extLst>
                <a:ext uri="{FF2B5EF4-FFF2-40B4-BE49-F238E27FC236}">
                  <a16:creationId xmlns:a16="http://schemas.microsoft.com/office/drawing/2014/main" id="{06792B0A-09B1-1BE7-9EB4-3311B3052366}"/>
                </a:ext>
              </a:extLst>
            </p:cNvPr>
            <p:cNvSpPr/>
            <p:nvPr/>
          </p:nvSpPr>
          <p:spPr>
            <a:xfrm rot="18900000">
              <a:off x="10188905" y="2492212"/>
              <a:ext cx="573958" cy="573956"/>
            </a:xfrm>
            <a:prstGeom prst="arc">
              <a:avLst>
                <a:gd name="adj1" fmla="val 16200000"/>
                <a:gd name="adj2" fmla="val 10647439"/>
              </a:avLst>
            </a:prstGeom>
            <a:noFill/>
            <a:ln w="38100" cap="flat" cmpd="sng" algn="ctr">
              <a:solidFill>
                <a:sysClr val="windowText" lastClr="000000"/>
              </a:solidFill>
              <a:prstDash val="solid"/>
              <a:miter lim="800000"/>
              <a:tailEnd type="triangle"/>
            </a:ln>
            <a:effectLst/>
          </p:spPr>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ptos" panose="02110004020202020204"/>
                <a:ea typeface="맑은 고딕" panose="020B0503020000020004" pitchFamily="50" charset="-127"/>
                <a:cs typeface="+mn-cs"/>
              </a:endParaRPr>
            </a:p>
          </p:txBody>
        </p:sp>
        <p:sp>
          <p:nvSpPr>
            <p:cNvPr id="30" name="Rectangle: Rounded Corners 11">
              <a:extLst>
                <a:ext uri="{FF2B5EF4-FFF2-40B4-BE49-F238E27FC236}">
                  <a16:creationId xmlns:a16="http://schemas.microsoft.com/office/drawing/2014/main" id="{03A827C9-DCB6-363E-01EF-FB6589ED7B61}"/>
                </a:ext>
              </a:extLst>
            </p:cNvPr>
            <p:cNvSpPr/>
            <p:nvPr/>
          </p:nvSpPr>
          <p:spPr>
            <a:xfrm>
              <a:off x="10518654" y="2590800"/>
              <a:ext cx="1378071" cy="370096"/>
            </a:xfrm>
            <a:prstGeom prst="roundRect">
              <a:avLst/>
            </a:prstGeom>
            <a:solidFill>
              <a:srgbClr val="FFE6CC"/>
            </a:solidFill>
            <a:ln w="19050" cap="flat" cmpd="sng" algn="ctr">
              <a:solidFill>
                <a:srgbClr val="E3B23E"/>
              </a:solidFill>
              <a:prstDash val="solid"/>
              <a:miter lim="800000"/>
            </a:ln>
            <a:effectLst/>
          </p:spPr>
          <p:txBody>
            <a:bodyPr wrap="none"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100" normalizeH="0" noProof="0">
                  <a:ln>
                    <a:noFill/>
                  </a:ln>
                  <a:solidFill>
                    <a:prstClr val="black"/>
                  </a:solidFill>
                  <a:effectLst/>
                  <a:uLnTx/>
                  <a:uFillTx/>
                  <a:latin typeface="Aptos" panose="02110004020202020204"/>
                  <a:ea typeface="+mn-ea"/>
                  <a:cs typeface="+mn-cs"/>
                </a:rPr>
                <a:t>Optimizations</a:t>
              </a:r>
            </a:p>
          </p:txBody>
        </p:sp>
        <p:sp>
          <p:nvSpPr>
            <p:cNvPr id="31" name="TextBox 30">
              <a:extLst>
                <a:ext uri="{FF2B5EF4-FFF2-40B4-BE49-F238E27FC236}">
                  <a16:creationId xmlns:a16="http://schemas.microsoft.com/office/drawing/2014/main" id="{A7559F39-3B75-3780-204F-078903859603}"/>
                </a:ext>
              </a:extLst>
            </p:cNvPr>
            <p:cNvSpPr txBox="1"/>
            <p:nvPr/>
          </p:nvSpPr>
          <p:spPr>
            <a:xfrm>
              <a:off x="10876362" y="3838086"/>
              <a:ext cx="935391" cy="286552"/>
            </a:xfrm>
            <a:prstGeom prst="rect">
              <a:avLst/>
            </a:prstGeom>
            <a:noFill/>
          </p:spPr>
          <p:txBody>
            <a:bodyPr wrap="square">
              <a:spAutoFit/>
            </a:bodyPr>
            <a:lstStyle/>
            <a:p>
              <a:pPr algn="ctr" latinLnBrk="0">
                <a:lnSpc>
                  <a:spcPct val="90000"/>
                </a:lnSpc>
              </a:pPr>
              <a:r>
                <a:rPr lang="en-US" altLang="ko-KR" sz="1600" b="1">
                  <a:solidFill>
                    <a:prstClr val="black"/>
                  </a:solidFill>
                  <a:latin typeface="Aptos" panose="02110004020202020204"/>
                </a:rPr>
                <a:t>Legend</a:t>
              </a:r>
            </a:p>
          </p:txBody>
        </p:sp>
        <p:grpSp>
          <p:nvGrpSpPr>
            <p:cNvPr id="32" name="그룹 31">
              <a:extLst>
                <a:ext uri="{FF2B5EF4-FFF2-40B4-BE49-F238E27FC236}">
                  <a16:creationId xmlns:a16="http://schemas.microsoft.com/office/drawing/2014/main" id="{54AC0181-683A-AB11-0107-F45B66F564A3}"/>
                </a:ext>
              </a:extLst>
            </p:cNvPr>
            <p:cNvGrpSpPr/>
            <p:nvPr/>
          </p:nvGrpSpPr>
          <p:grpSpPr>
            <a:xfrm>
              <a:off x="9015997" y="4139519"/>
              <a:ext cx="2649119" cy="1757772"/>
              <a:chOff x="5954485" y="3349568"/>
              <a:chExt cx="3992407" cy="2649085"/>
            </a:xfrm>
          </p:grpSpPr>
          <p:grpSp>
            <p:nvGrpSpPr>
              <p:cNvPr id="33" name="그룹 32">
                <a:extLst>
                  <a:ext uri="{FF2B5EF4-FFF2-40B4-BE49-F238E27FC236}">
                    <a16:creationId xmlns:a16="http://schemas.microsoft.com/office/drawing/2014/main" id="{BACF03D3-4EDE-2238-C72C-6940A3E4FCA7}"/>
                  </a:ext>
                </a:extLst>
              </p:cNvPr>
              <p:cNvGrpSpPr/>
              <p:nvPr/>
            </p:nvGrpSpPr>
            <p:grpSpPr>
              <a:xfrm>
                <a:off x="6609309" y="3349568"/>
                <a:ext cx="3313460" cy="431854"/>
                <a:chOff x="6609309" y="3349568"/>
                <a:chExt cx="3313460" cy="431854"/>
              </a:xfrm>
            </p:grpSpPr>
            <p:sp>
              <p:nvSpPr>
                <p:cNvPr id="50" name="Rectangle: Rounded Corners 10">
                  <a:extLst>
                    <a:ext uri="{FF2B5EF4-FFF2-40B4-BE49-F238E27FC236}">
                      <a16:creationId xmlns:a16="http://schemas.microsoft.com/office/drawing/2014/main" id="{423CCEB9-0055-F4E4-2A72-DEBA0185A8B7}"/>
                    </a:ext>
                  </a:extLst>
                </p:cNvPr>
                <p:cNvSpPr/>
                <p:nvPr/>
              </p:nvSpPr>
              <p:spPr>
                <a:xfrm>
                  <a:off x="9267745" y="3429927"/>
                  <a:ext cx="655024" cy="266131"/>
                </a:xfrm>
                <a:prstGeom prst="roundRect">
                  <a:avLst/>
                </a:prstGeom>
                <a:solidFill>
                  <a:srgbClr val="FFE6CC"/>
                </a:solidFill>
                <a:ln w="19050" cap="flat" cmpd="sng" algn="ctr">
                  <a:solidFill>
                    <a:srgbClr val="E3B23E"/>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51" name="TextBox 50">
                  <a:extLst>
                    <a:ext uri="{FF2B5EF4-FFF2-40B4-BE49-F238E27FC236}">
                      <a16:creationId xmlns:a16="http://schemas.microsoft.com/office/drawing/2014/main" id="{5C078F8D-3E57-F880-3D6F-0A0A4169D8EC}"/>
                    </a:ext>
                  </a:extLst>
                </p:cNvPr>
                <p:cNvSpPr txBox="1"/>
                <p:nvPr/>
              </p:nvSpPr>
              <p:spPr>
                <a:xfrm>
                  <a:off x="6609309" y="3349568"/>
                  <a:ext cx="2583803" cy="431854"/>
                </a:xfrm>
                <a:prstGeom prst="rect">
                  <a:avLst/>
                </a:prstGeom>
                <a:noFill/>
              </p:spPr>
              <p:txBody>
                <a:bodyPr wrap="square"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Aptos" panose="02110004020202020204"/>
                    </a:rPr>
                    <a:t>New component</a:t>
                  </a:r>
                </a:p>
              </p:txBody>
            </p:sp>
          </p:grpSp>
          <p:grpSp>
            <p:nvGrpSpPr>
              <p:cNvPr id="34" name="그룹 33">
                <a:extLst>
                  <a:ext uri="{FF2B5EF4-FFF2-40B4-BE49-F238E27FC236}">
                    <a16:creationId xmlns:a16="http://schemas.microsoft.com/office/drawing/2014/main" id="{25B93884-3F35-5F5E-BBDE-FBC8E5B608B4}"/>
                  </a:ext>
                </a:extLst>
              </p:cNvPr>
              <p:cNvGrpSpPr/>
              <p:nvPr/>
            </p:nvGrpSpPr>
            <p:grpSpPr>
              <a:xfrm>
                <a:off x="6609309" y="3793014"/>
                <a:ext cx="3313460" cy="431855"/>
                <a:chOff x="6609309" y="3847992"/>
                <a:chExt cx="3313460" cy="431855"/>
              </a:xfrm>
            </p:grpSpPr>
            <p:sp>
              <p:nvSpPr>
                <p:cNvPr id="48" name="Rectangle: Rounded Corners 10">
                  <a:extLst>
                    <a:ext uri="{FF2B5EF4-FFF2-40B4-BE49-F238E27FC236}">
                      <a16:creationId xmlns:a16="http://schemas.microsoft.com/office/drawing/2014/main" id="{7A516B4F-A660-326E-E737-C3006035FBA8}"/>
                    </a:ext>
                  </a:extLst>
                </p:cNvPr>
                <p:cNvSpPr/>
                <p:nvPr/>
              </p:nvSpPr>
              <p:spPr>
                <a:xfrm>
                  <a:off x="9267745" y="3928351"/>
                  <a:ext cx="655024" cy="266131"/>
                </a:xfrm>
                <a:prstGeom prst="roundRect">
                  <a:avLst/>
                </a:prstGeom>
                <a:solidFill>
                  <a:srgbClr val="D5E8D4"/>
                </a:solidFill>
                <a:ln w="19050" cap="flat" cmpd="sng" algn="ctr">
                  <a:solidFill>
                    <a:srgbClr val="A2C58E"/>
                  </a:solidFill>
                  <a:prstDash val="solid"/>
                  <a:miter lim="800000"/>
                </a:ln>
                <a:effectLst/>
              </p:spPr>
              <p:txBody>
                <a:bodyPr lIns="0" r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49" name="TextBox 48">
                  <a:extLst>
                    <a:ext uri="{FF2B5EF4-FFF2-40B4-BE49-F238E27FC236}">
                      <a16:creationId xmlns:a16="http://schemas.microsoft.com/office/drawing/2014/main" id="{18EF17D7-6F1C-6035-8FD5-D52D21C60777}"/>
                    </a:ext>
                  </a:extLst>
                </p:cNvPr>
                <p:cNvSpPr txBox="1"/>
                <p:nvPr/>
              </p:nvSpPr>
              <p:spPr>
                <a:xfrm>
                  <a:off x="6609309" y="3847992"/>
                  <a:ext cx="2583803" cy="431855"/>
                </a:xfrm>
                <a:prstGeom prst="rect">
                  <a:avLst/>
                </a:prstGeom>
                <a:noFill/>
              </p:spPr>
              <p:txBody>
                <a:bodyPr wrap="square"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Aptos" panose="02110004020202020204"/>
                    </a:rPr>
                    <a:t>Existing dialect</a:t>
                  </a:r>
                </a:p>
              </p:txBody>
            </p:sp>
          </p:grpSp>
          <p:grpSp>
            <p:nvGrpSpPr>
              <p:cNvPr id="35" name="그룹 34">
                <a:extLst>
                  <a:ext uri="{FF2B5EF4-FFF2-40B4-BE49-F238E27FC236}">
                    <a16:creationId xmlns:a16="http://schemas.microsoft.com/office/drawing/2014/main" id="{E251D50C-0188-DCED-40AF-83312EBBCC59}"/>
                  </a:ext>
                </a:extLst>
              </p:cNvPr>
              <p:cNvGrpSpPr/>
              <p:nvPr/>
            </p:nvGrpSpPr>
            <p:grpSpPr>
              <a:xfrm>
                <a:off x="6843046" y="4236460"/>
                <a:ext cx="3082167" cy="431855"/>
                <a:chOff x="6843046" y="4400443"/>
                <a:chExt cx="3082167" cy="431855"/>
              </a:xfrm>
            </p:grpSpPr>
            <p:sp>
              <p:nvSpPr>
                <p:cNvPr id="46" name="Rectangle: Rounded Corners 10">
                  <a:extLst>
                    <a:ext uri="{FF2B5EF4-FFF2-40B4-BE49-F238E27FC236}">
                      <a16:creationId xmlns:a16="http://schemas.microsoft.com/office/drawing/2014/main" id="{85E726B4-1A97-5524-77B8-7C8031C7106B}"/>
                    </a:ext>
                  </a:extLst>
                </p:cNvPr>
                <p:cNvSpPr/>
                <p:nvPr/>
              </p:nvSpPr>
              <p:spPr>
                <a:xfrm>
                  <a:off x="9270189" y="4480802"/>
                  <a:ext cx="655024" cy="266131"/>
                </a:xfrm>
                <a:prstGeom prst="roundRect">
                  <a:avLst/>
                </a:prstGeom>
                <a:solidFill>
                  <a:srgbClr val="DAE8FC"/>
                </a:solidFill>
                <a:ln w="28575" cap="flat" cmpd="sng" algn="ctr">
                  <a:solidFill>
                    <a:srgbClr val="B6C8E0"/>
                  </a:solidFill>
                  <a:prstDash val="sysDash"/>
                  <a:miter lim="800000"/>
                </a:ln>
                <a:effectLst/>
              </p:spPr>
              <p:txBody>
                <a:bodyPr lIns="91440" tIns="45720" rIns="91440" bIns="4572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47" name="TextBox 46">
                  <a:extLst>
                    <a:ext uri="{FF2B5EF4-FFF2-40B4-BE49-F238E27FC236}">
                      <a16:creationId xmlns:a16="http://schemas.microsoft.com/office/drawing/2014/main" id="{C3535DFA-F9D7-EBEE-4233-B9A0DD378048}"/>
                    </a:ext>
                  </a:extLst>
                </p:cNvPr>
                <p:cNvSpPr txBox="1"/>
                <p:nvPr/>
              </p:nvSpPr>
              <p:spPr>
                <a:xfrm>
                  <a:off x="6843046" y="4400443"/>
                  <a:ext cx="2350064" cy="431855"/>
                </a:xfrm>
                <a:prstGeom prst="rect">
                  <a:avLst/>
                </a:prstGeom>
                <a:noFill/>
              </p:spPr>
              <p:txBody>
                <a:bodyPr wrap="square"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Aptos" panose="02110004020202020204"/>
                    </a:rPr>
                    <a:t>New dialect</a:t>
                  </a:r>
                </a:p>
              </p:txBody>
            </p:sp>
          </p:grpSp>
          <p:grpSp>
            <p:nvGrpSpPr>
              <p:cNvPr id="36" name="그룹 35">
                <a:extLst>
                  <a:ext uri="{FF2B5EF4-FFF2-40B4-BE49-F238E27FC236}">
                    <a16:creationId xmlns:a16="http://schemas.microsoft.com/office/drawing/2014/main" id="{62523FB2-C7B7-6B07-AA46-726C8D60915F}"/>
                  </a:ext>
                </a:extLst>
              </p:cNvPr>
              <p:cNvGrpSpPr/>
              <p:nvPr/>
            </p:nvGrpSpPr>
            <p:grpSpPr>
              <a:xfrm>
                <a:off x="6492829" y="4679906"/>
                <a:ext cx="3429940" cy="431855"/>
                <a:chOff x="6492829" y="4801928"/>
                <a:chExt cx="3429940" cy="431855"/>
              </a:xfrm>
            </p:grpSpPr>
            <p:sp>
              <p:nvSpPr>
                <p:cNvPr id="44" name="Rectangle: Rounded Corners 10">
                  <a:extLst>
                    <a:ext uri="{FF2B5EF4-FFF2-40B4-BE49-F238E27FC236}">
                      <a16:creationId xmlns:a16="http://schemas.microsoft.com/office/drawing/2014/main" id="{72DB5AF1-F5DC-4715-DFFC-CC5A78526016}"/>
                    </a:ext>
                  </a:extLst>
                </p:cNvPr>
                <p:cNvSpPr/>
                <p:nvPr/>
              </p:nvSpPr>
              <p:spPr>
                <a:xfrm>
                  <a:off x="9267745" y="4882287"/>
                  <a:ext cx="655024" cy="266131"/>
                </a:xfrm>
                <a:prstGeom prst="roundRect">
                  <a:avLst/>
                </a:prstGeom>
                <a:solidFill>
                  <a:srgbClr val="F8CECC"/>
                </a:solidFill>
                <a:ln w="19050" cap="flat" cmpd="sng" algn="ctr">
                  <a:solidFill>
                    <a:srgbClr val="CF918E"/>
                  </a:solidFill>
                  <a:prstDash val="solid"/>
                  <a:miter lim="800000"/>
                </a:ln>
                <a:effectLst/>
              </p:spPr>
              <p:txBody>
                <a:bodyPr lIns="91440" tIns="45720" rIns="91440" bIns="4572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45" name="TextBox 44">
                  <a:extLst>
                    <a:ext uri="{FF2B5EF4-FFF2-40B4-BE49-F238E27FC236}">
                      <a16:creationId xmlns:a16="http://schemas.microsoft.com/office/drawing/2014/main" id="{4A323A05-0602-634A-6091-A60230DC11AF}"/>
                    </a:ext>
                  </a:extLst>
                </p:cNvPr>
                <p:cNvSpPr txBox="1"/>
                <p:nvPr/>
              </p:nvSpPr>
              <p:spPr>
                <a:xfrm>
                  <a:off x="6492829" y="4801928"/>
                  <a:ext cx="2700281" cy="431855"/>
                </a:xfrm>
                <a:prstGeom prst="rect">
                  <a:avLst/>
                </a:prstGeom>
                <a:noFill/>
              </p:spPr>
              <p:txBody>
                <a:bodyPr wrap="square"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Aptos" panose="02110004020202020204"/>
                    </a:rPr>
                    <a:t>External to MLIR</a:t>
                  </a:r>
                </a:p>
              </p:txBody>
            </p:sp>
          </p:grpSp>
          <p:grpSp>
            <p:nvGrpSpPr>
              <p:cNvPr id="37" name="그룹 36">
                <a:extLst>
                  <a:ext uri="{FF2B5EF4-FFF2-40B4-BE49-F238E27FC236}">
                    <a16:creationId xmlns:a16="http://schemas.microsoft.com/office/drawing/2014/main" id="{C1F74ECF-D58D-9A51-B4D6-ED7C1C1ADE29}"/>
                  </a:ext>
                </a:extLst>
              </p:cNvPr>
              <p:cNvGrpSpPr/>
              <p:nvPr/>
            </p:nvGrpSpPr>
            <p:grpSpPr>
              <a:xfrm>
                <a:off x="6705613" y="5123352"/>
                <a:ext cx="3241279" cy="431855"/>
                <a:chOff x="6705613" y="5203413"/>
                <a:chExt cx="3241279" cy="431855"/>
              </a:xfrm>
            </p:grpSpPr>
            <p:cxnSp>
              <p:nvCxnSpPr>
                <p:cNvPr id="41" name="직선 화살표 연결선 107">
                  <a:extLst>
                    <a:ext uri="{FF2B5EF4-FFF2-40B4-BE49-F238E27FC236}">
                      <a16:creationId xmlns:a16="http://schemas.microsoft.com/office/drawing/2014/main" id="{A44534F9-A019-B6D6-22E4-96DE2FE5A4A3}"/>
                    </a:ext>
                  </a:extLst>
                </p:cNvPr>
                <p:cNvCxnSpPr>
                  <a:cxnSpLocks/>
                </p:cNvCxnSpPr>
                <p:nvPr/>
              </p:nvCxnSpPr>
              <p:spPr>
                <a:xfrm>
                  <a:off x="9267745" y="5416837"/>
                  <a:ext cx="679147" cy="0"/>
                </a:xfrm>
                <a:prstGeom prst="straightConnector1">
                  <a:avLst/>
                </a:prstGeom>
                <a:noFill/>
                <a:ln w="38100" cap="flat" cmpd="sng" algn="ctr">
                  <a:solidFill>
                    <a:sysClr val="windowText" lastClr="000000"/>
                  </a:solidFill>
                  <a:prstDash val="solid"/>
                  <a:miter lim="800000"/>
                  <a:tailEnd type="triangle"/>
                </a:ln>
                <a:effectLst/>
              </p:spPr>
            </p:cxnSp>
            <p:sp>
              <p:nvSpPr>
                <p:cNvPr id="42" name="TextBox 41">
                  <a:extLst>
                    <a:ext uri="{FF2B5EF4-FFF2-40B4-BE49-F238E27FC236}">
                      <a16:creationId xmlns:a16="http://schemas.microsoft.com/office/drawing/2014/main" id="{15E5391B-BD43-2509-64A9-518203C85106}"/>
                    </a:ext>
                  </a:extLst>
                </p:cNvPr>
                <p:cNvSpPr txBox="1"/>
                <p:nvPr/>
              </p:nvSpPr>
              <p:spPr>
                <a:xfrm>
                  <a:off x="6705613" y="5203413"/>
                  <a:ext cx="2487496" cy="431855"/>
                </a:xfrm>
                <a:prstGeom prst="rect">
                  <a:avLst/>
                </a:prstGeom>
                <a:noFill/>
              </p:spPr>
              <p:txBody>
                <a:bodyPr wrap="square"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Aptos" panose="02110004020202020204"/>
                    </a:rPr>
                    <a:t>New lowering</a:t>
                  </a:r>
                </a:p>
              </p:txBody>
            </p:sp>
          </p:grpSp>
          <p:grpSp>
            <p:nvGrpSpPr>
              <p:cNvPr id="38" name="그룹 37">
                <a:extLst>
                  <a:ext uri="{FF2B5EF4-FFF2-40B4-BE49-F238E27FC236}">
                    <a16:creationId xmlns:a16="http://schemas.microsoft.com/office/drawing/2014/main" id="{D6F72168-02DB-A3E9-B84E-3286E5101799}"/>
                  </a:ext>
                </a:extLst>
              </p:cNvPr>
              <p:cNvGrpSpPr/>
              <p:nvPr/>
            </p:nvGrpSpPr>
            <p:grpSpPr>
              <a:xfrm>
                <a:off x="5954485" y="5566798"/>
                <a:ext cx="3992407" cy="431855"/>
                <a:chOff x="5954485" y="5604898"/>
                <a:chExt cx="3992407" cy="431855"/>
              </a:xfrm>
            </p:grpSpPr>
            <p:cxnSp>
              <p:nvCxnSpPr>
                <p:cNvPr id="39" name="직선 화살표 연결선 109">
                  <a:extLst>
                    <a:ext uri="{FF2B5EF4-FFF2-40B4-BE49-F238E27FC236}">
                      <a16:creationId xmlns:a16="http://schemas.microsoft.com/office/drawing/2014/main" id="{09F9482A-254D-C0B1-AFC5-63F7B69BA8C2}"/>
                    </a:ext>
                  </a:extLst>
                </p:cNvPr>
                <p:cNvCxnSpPr>
                  <a:cxnSpLocks/>
                </p:cNvCxnSpPr>
                <p:nvPr/>
              </p:nvCxnSpPr>
              <p:spPr>
                <a:xfrm>
                  <a:off x="9267745" y="5818322"/>
                  <a:ext cx="679147" cy="0"/>
                </a:xfrm>
                <a:prstGeom prst="straightConnector1">
                  <a:avLst/>
                </a:prstGeom>
                <a:noFill/>
                <a:ln w="19050" cap="flat" cmpd="sng" algn="ctr">
                  <a:solidFill>
                    <a:srgbClr val="0E2841">
                      <a:lumMod val="75000"/>
                      <a:lumOff val="25000"/>
                    </a:srgbClr>
                  </a:solidFill>
                  <a:prstDash val="solid"/>
                  <a:miter lim="800000"/>
                  <a:headEnd type="none" w="med" len="med"/>
                  <a:tailEnd type="triangle" w="med" len="med"/>
                </a:ln>
                <a:effectLst/>
              </p:spPr>
            </p:cxnSp>
            <p:sp>
              <p:nvSpPr>
                <p:cNvPr id="40" name="TextBox 39">
                  <a:extLst>
                    <a:ext uri="{FF2B5EF4-FFF2-40B4-BE49-F238E27FC236}">
                      <a16:creationId xmlns:a16="http://schemas.microsoft.com/office/drawing/2014/main" id="{F33A45D0-F9B3-F87F-57B3-822BFAA22A0A}"/>
                    </a:ext>
                  </a:extLst>
                </p:cNvPr>
                <p:cNvSpPr txBox="1"/>
                <p:nvPr/>
              </p:nvSpPr>
              <p:spPr>
                <a:xfrm>
                  <a:off x="5954485" y="5604898"/>
                  <a:ext cx="3238624" cy="431855"/>
                </a:xfrm>
                <a:prstGeom prst="rect">
                  <a:avLst/>
                </a:prstGeom>
                <a:noFill/>
              </p:spPr>
              <p:txBody>
                <a:bodyPr wrap="square" rtlCol="0">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Aptos" panose="02110004020202020204"/>
                    </a:rPr>
                    <a:t>Existing  lowering</a:t>
                  </a:r>
                </a:p>
              </p:txBody>
            </p:sp>
          </p:grpSp>
        </p:grpSp>
        <p:sp>
          <p:nvSpPr>
            <p:cNvPr id="74" name="자유형: 도형 73">
              <a:extLst>
                <a:ext uri="{FF2B5EF4-FFF2-40B4-BE49-F238E27FC236}">
                  <a16:creationId xmlns:a16="http://schemas.microsoft.com/office/drawing/2014/main" id="{2CD362E9-940E-275A-963B-1608C1BF3C78}"/>
                </a:ext>
              </a:extLst>
            </p:cNvPr>
            <p:cNvSpPr/>
            <p:nvPr/>
          </p:nvSpPr>
          <p:spPr>
            <a:xfrm>
              <a:off x="8067675" y="3257550"/>
              <a:ext cx="285750" cy="1057275"/>
            </a:xfrm>
            <a:custGeom>
              <a:avLst/>
              <a:gdLst>
                <a:gd name="connsiteX0" fmla="*/ 0 w 285750"/>
                <a:gd name="connsiteY0" fmla="*/ 0 h 1057275"/>
                <a:gd name="connsiteX1" fmla="*/ 0 w 285750"/>
                <a:gd name="connsiteY1" fmla="*/ 895350 h 1057275"/>
                <a:gd name="connsiteX2" fmla="*/ 285750 w 285750"/>
                <a:gd name="connsiteY2" fmla="*/ 895350 h 1057275"/>
                <a:gd name="connsiteX3" fmla="*/ 285750 w 285750"/>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285750" h="1057275">
                  <a:moveTo>
                    <a:pt x="0" y="0"/>
                  </a:moveTo>
                  <a:lnTo>
                    <a:pt x="0" y="895350"/>
                  </a:lnTo>
                  <a:lnTo>
                    <a:pt x="285750" y="895350"/>
                  </a:lnTo>
                  <a:lnTo>
                    <a:pt x="285750" y="1057275"/>
                  </a:lnTo>
                </a:path>
              </a:pathLst>
            </a:custGeom>
            <a:noFill/>
            <a:ln w="38100" cap="flat" cmpd="sng" algn="ctr">
              <a:solidFill>
                <a:sysClr val="windowText" lastClr="000000"/>
              </a:solidFill>
              <a:prstDash val="solid"/>
              <a:miter lim="800000"/>
              <a:tailEnd type="triangle"/>
            </a:ln>
            <a:effectLst/>
          </p:spPr>
          <p:txBody>
            <a:bodyPr rtlCol="0" anchor="ctr"/>
            <a:lstStyle/>
            <a:p>
              <a:pPr algn="ctr" defTabSz="597378">
                <a:lnSpc>
                  <a:spcPct val="90000"/>
                </a:lnSpc>
              </a:pPr>
              <a:endParaRPr lang="ko-KR" altLang="en-US">
                <a:solidFill>
                  <a:prstClr val="black"/>
                </a:solidFill>
                <a:latin typeface="Aptos" panose="02110004020202020204"/>
                <a:ea typeface="맑은 고딕" panose="020B0503020000020004" pitchFamily="50" charset="-127"/>
              </a:endParaRPr>
            </a:p>
          </p:txBody>
        </p:sp>
      </p:grpSp>
      <p:sp>
        <p:nvSpPr>
          <p:cNvPr id="82" name="자유형: 도형 81">
            <a:extLst>
              <a:ext uri="{FF2B5EF4-FFF2-40B4-BE49-F238E27FC236}">
                <a16:creationId xmlns:a16="http://schemas.microsoft.com/office/drawing/2014/main" id="{A3A3CDB8-5348-5F5D-2CFA-ACBEB44F7A92}"/>
              </a:ext>
            </a:extLst>
          </p:cNvPr>
          <p:cNvSpPr/>
          <p:nvPr/>
        </p:nvSpPr>
        <p:spPr>
          <a:xfrm>
            <a:off x="5638800" y="2009775"/>
            <a:ext cx="1809750" cy="466725"/>
          </a:xfrm>
          <a:custGeom>
            <a:avLst/>
            <a:gdLst>
              <a:gd name="connsiteX0" fmla="*/ 0 w 1809750"/>
              <a:gd name="connsiteY0" fmla="*/ 466725 h 466725"/>
              <a:gd name="connsiteX1" fmla="*/ 276225 w 1809750"/>
              <a:gd name="connsiteY1" fmla="*/ 466725 h 466725"/>
              <a:gd name="connsiteX2" fmla="*/ 276225 w 1809750"/>
              <a:gd name="connsiteY2" fmla="*/ 0 h 466725"/>
              <a:gd name="connsiteX3" fmla="*/ 1809750 w 1809750"/>
              <a:gd name="connsiteY3" fmla="*/ 0 h 466725"/>
            </a:gdLst>
            <a:ahLst/>
            <a:cxnLst>
              <a:cxn ang="0">
                <a:pos x="connsiteX0" y="connsiteY0"/>
              </a:cxn>
              <a:cxn ang="0">
                <a:pos x="connsiteX1" y="connsiteY1"/>
              </a:cxn>
              <a:cxn ang="0">
                <a:pos x="connsiteX2" y="connsiteY2"/>
              </a:cxn>
              <a:cxn ang="0">
                <a:pos x="connsiteX3" y="connsiteY3"/>
              </a:cxn>
            </a:cxnLst>
            <a:rect l="l" t="t" r="r" b="b"/>
            <a:pathLst>
              <a:path w="1809750" h="466725">
                <a:moveTo>
                  <a:pt x="0" y="466725"/>
                </a:moveTo>
                <a:lnTo>
                  <a:pt x="276225" y="466725"/>
                </a:lnTo>
                <a:lnTo>
                  <a:pt x="276225" y="0"/>
                </a:lnTo>
                <a:lnTo>
                  <a:pt x="1809750" y="0"/>
                </a:lnTo>
              </a:path>
            </a:pathLst>
          </a:custGeom>
          <a:ln>
            <a:solidFill>
              <a:srgbClr val="DB4623"/>
            </a:solidFill>
            <a:prstDash val="sysDash"/>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defTabSz="597378">
              <a:lnSpc>
                <a:spcPct val="90000"/>
              </a:lnSpc>
            </a:pPr>
            <a:endParaRPr lang="ko-KR" altLang="en-US">
              <a:solidFill>
                <a:prstClr val="black"/>
              </a:solidFill>
              <a:latin typeface="Aptos" panose="02110004020202020204"/>
              <a:ea typeface="맑은 고딕" panose="020B0503020000020004" pitchFamily="50" charset="-127"/>
            </a:endParaRPr>
          </a:p>
        </p:txBody>
      </p:sp>
      <p:sp>
        <p:nvSpPr>
          <p:cNvPr id="83" name="자유형: 도형 82">
            <a:extLst>
              <a:ext uri="{FF2B5EF4-FFF2-40B4-BE49-F238E27FC236}">
                <a16:creationId xmlns:a16="http://schemas.microsoft.com/office/drawing/2014/main" id="{C718729F-DB2C-33A4-E207-2FADFFB1E9E1}"/>
              </a:ext>
            </a:extLst>
          </p:cNvPr>
          <p:cNvSpPr/>
          <p:nvPr/>
        </p:nvSpPr>
        <p:spPr>
          <a:xfrm>
            <a:off x="5629275" y="2819400"/>
            <a:ext cx="1228725" cy="1181100"/>
          </a:xfrm>
          <a:custGeom>
            <a:avLst/>
            <a:gdLst>
              <a:gd name="connsiteX0" fmla="*/ 0 w 1228725"/>
              <a:gd name="connsiteY0" fmla="*/ 1181100 h 1181100"/>
              <a:gd name="connsiteX1" fmla="*/ 228600 w 1228725"/>
              <a:gd name="connsiteY1" fmla="*/ 1181100 h 1181100"/>
              <a:gd name="connsiteX2" fmla="*/ 228600 w 1228725"/>
              <a:gd name="connsiteY2" fmla="*/ 9525 h 1181100"/>
              <a:gd name="connsiteX3" fmla="*/ 333375 w 1228725"/>
              <a:gd name="connsiteY3" fmla="*/ 0 h 1181100"/>
              <a:gd name="connsiteX4" fmla="*/ 1228725 w 1228725"/>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725" h="1181100">
                <a:moveTo>
                  <a:pt x="0" y="1181100"/>
                </a:moveTo>
                <a:lnTo>
                  <a:pt x="228600" y="1181100"/>
                </a:lnTo>
                <a:lnTo>
                  <a:pt x="228600" y="9525"/>
                </a:lnTo>
                <a:lnTo>
                  <a:pt x="333375" y="0"/>
                </a:lnTo>
                <a:lnTo>
                  <a:pt x="1228725" y="0"/>
                </a:lnTo>
              </a:path>
            </a:pathLst>
          </a:custGeom>
          <a:ln>
            <a:solidFill>
              <a:srgbClr val="DB4623"/>
            </a:solidFill>
            <a:prstDash val="sysDash"/>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p>
        </p:txBody>
      </p:sp>
      <p:sp>
        <p:nvSpPr>
          <p:cNvPr id="84" name="자유형: 도형 83">
            <a:extLst>
              <a:ext uri="{FF2B5EF4-FFF2-40B4-BE49-F238E27FC236}">
                <a16:creationId xmlns:a16="http://schemas.microsoft.com/office/drawing/2014/main" id="{C60A032A-6553-08FE-5155-E384997C1F75}"/>
              </a:ext>
            </a:extLst>
          </p:cNvPr>
          <p:cNvSpPr/>
          <p:nvPr/>
        </p:nvSpPr>
        <p:spPr>
          <a:xfrm>
            <a:off x="5638800" y="3381375"/>
            <a:ext cx="1514475" cy="2190750"/>
          </a:xfrm>
          <a:custGeom>
            <a:avLst/>
            <a:gdLst>
              <a:gd name="connsiteX0" fmla="*/ 0 w 1514475"/>
              <a:gd name="connsiteY0" fmla="*/ 2190750 h 2190750"/>
              <a:gd name="connsiteX1" fmla="*/ 1514475 w 1514475"/>
              <a:gd name="connsiteY1" fmla="*/ 2190750 h 2190750"/>
              <a:gd name="connsiteX2" fmla="*/ 1514475 w 1514475"/>
              <a:gd name="connsiteY2" fmla="*/ 0 h 2190750"/>
            </a:gdLst>
            <a:ahLst/>
            <a:cxnLst>
              <a:cxn ang="0">
                <a:pos x="connsiteX0" y="connsiteY0"/>
              </a:cxn>
              <a:cxn ang="0">
                <a:pos x="connsiteX1" y="connsiteY1"/>
              </a:cxn>
              <a:cxn ang="0">
                <a:pos x="connsiteX2" y="connsiteY2"/>
              </a:cxn>
            </a:cxnLst>
            <a:rect l="l" t="t" r="r" b="b"/>
            <a:pathLst>
              <a:path w="1514475" h="2190750">
                <a:moveTo>
                  <a:pt x="0" y="2190750"/>
                </a:moveTo>
                <a:lnTo>
                  <a:pt x="1514475" y="2190750"/>
                </a:lnTo>
                <a:lnTo>
                  <a:pt x="1514475" y="0"/>
                </a:lnTo>
              </a:path>
            </a:pathLst>
          </a:custGeom>
          <a:ln>
            <a:solidFill>
              <a:srgbClr val="DB4623"/>
            </a:solidFill>
            <a:prstDash val="sysDash"/>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p>
        </p:txBody>
      </p:sp>
    </p:spTree>
    <p:extLst>
      <p:ext uri="{BB962C8B-B14F-4D97-AF65-F5344CB8AC3E}">
        <p14:creationId xmlns:p14="http://schemas.microsoft.com/office/powerpoint/2010/main" val="176562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AB98B-16E7-ED78-24AF-41804007A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D0CC4-ECE7-2A8B-F9E7-4E8914E41A5C}"/>
              </a:ext>
            </a:extLst>
          </p:cNvPr>
          <p:cNvSpPr>
            <a:spLocks noGrp="1"/>
          </p:cNvSpPr>
          <p:nvPr>
            <p:ph type="title"/>
          </p:nvPr>
        </p:nvSpPr>
        <p:spPr>
          <a:xfrm>
            <a:off x="838200" y="377825"/>
            <a:ext cx="10909300" cy="1325563"/>
          </a:xfrm>
        </p:spPr>
        <p:txBody>
          <a:bodyPr anchor="t" anchorCtr="0">
            <a:normAutofit/>
          </a:bodyPr>
          <a:lstStyle/>
          <a:p>
            <a:r>
              <a:rPr lang="en-US"/>
              <a:t>Example: DSP-MLIR </a:t>
            </a:r>
            <a:r>
              <a:rPr lang="en-US" err="1"/>
              <a:t>CompilationFlow</a:t>
            </a:r>
            <a:r>
              <a:rPr lang="en-US"/>
              <a:t> (1)</a:t>
            </a:r>
          </a:p>
        </p:txBody>
      </p:sp>
      <p:sp>
        <p:nvSpPr>
          <p:cNvPr id="5" name="Date Placeholder 4">
            <a:extLst>
              <a:ext uri="{FF2B5EF4-FFF2-40B4-BE49-F238E27FC236}">
                <a16:creationId xmlns:a16="http://schemas.microsoft.com/office/drawing/2014/main" id="{606B437E-114C-2088-5C10-9AC131F0C235}"/>
              </a:ext>
            </a:extLst>
          </p:cNvPr>
          <p:cNvSpPr>
            <a:spLocks noGrp="1"/>
          </p:cNvSpPr>
          <p:nvPr>
            <p:ph type="dt" sz="half" idx="10"/>
          </p:nvPr>
        </p:nvSpPr>
        <p:spPr/>
        <p:txBody>
          <a:bodyPr anchor="ctr">
            <a:normAutofit/>
          </a:bodyPr>
          <a:lstStyle/>
          <a:p>
            <a:pPr>
              <a:spcAft>
                <a:spcPts val="600"/>
              </a:spcAft>
            </a:pPr>
            <a:fld id="{A109332F-3D91-A94D-BA93-FCF81C93C052}" type="datetime1">
              <a:rPr lang="en-US" smtClean="0"/>
              <a:pPr>
                <a:spcAft>
                  <a:spcPts val="600"/>
                </a:spcAft>
              </a:pPr>
              <a:t>6/17/25</a:t>
            </a:fld>
            <a:endParaRPr lang="en-US"/>
          </a:p>
        </p:txBody>
      </p:sp>
      <p:sp>
        <p:nvSpPr>
          <p:cNvPr id="3" name="Slide Number Placeholder 2">
            <a:extLst>
              <a:ext uri="{FF2B5EF4-FFF2-40B4-BE49-F238E27FC236}">
                <a16:creationId xmlns:a16="http://schemas.microsoft.com/office/drawing/2014/main" id="{EC802A36-3524-E1B0-8240-5DF6F8D982D5}"/>
              </a:ext>
            </a:extLst>
          </p:cNvPr>
          <p:cNvSpPr>
            <a:spLocks noGrp="1"/>
          </p:cNvSpPr>
          <p:nvPr>
            <p:ph type="sldNum" sz="quarter" idx="12"/>
          </p:nvPr>
        </p:nvSpPr>
        <p:spPr/>
        <p:txBody>
          <a:bodyPr/>
          <a:lstStyle/>
          <a:p>
            <a:fld id="{DC1DC811-A317-D442-B2A1-5A735965D791}" type="slidenum">
              <a:rPr lang="en-US" smtClean="0"/>
              <a:t>5</a:t>
            </a:fld>
            <a:endParaRPr lang="en-US"/>
          </a:p>
        </p:txBody>
      </p:sp>
      <p:sp>
        <p:nvSpPr>
          <p:cNvPr id="13" name="TextBox 12">
            <a:extLst>
              <a:ext uri="{FF2B5EF4-FFF2-40B4-BE49-F238E27FC236}">
                <a16:creationId xmlns:a16="http://schemas.microsoft.com/office/drawing/2014/main" id="{A6B12EE7-EE10-B119-732B-E2077887865C}"/>
              </a:ext>
            </a:extLst>
          </p:cNvPr>
          <p:cNvSpPr txBox="1"/>
          <p:nvPr/>
        </p:nvSpPr>
        <p:spPr>
          <a:xfrm>
            <a:off x="9064226" y="1049714"/>
            <a:ext cx="1428789" cy="461665"/>
          </a:xfrm>
          <a:prstGeom prst="rect">
            <a:avLst/>
          </a:prstGeom>
          <a:noFill/>
        </p:spPr>
        <p:txBody>
          <a:bodyPr wrap="none" lIns="91440" tIns="45720" rIns="91440" bIns="45720" rtlCol="0" anchor="t">
            <a:spAutoFit/>
          </a:bodyPr>
          <a:lstStyle/>
          <a:p>
            <a:pPr algn="ctr"/>
            <a:r>
              <a:rPr lang="en-US" sz="2400" b="1"/>
              <a:t>DSP-DSL</a:t>
            </a:r>
          </a:p>
        </p:txBody>
      </p:sp>
      <p:pic>
        <p:nvPicPr>
          <p:cNvPr id="1028" name="Picture 4">
            <a:extLst>
              <a:ext uri="{FF2B5EF4-FFF2-40B4-BE49-F238E27FC236}">
                <a16:creationId xmlns:a16="http://schemas.microsoft.com/office/drawing/2014/main" id="{6864B010-52C4-DB0F-BAE4-A4CED324E6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875"/>
          <a:stretch/>
        </p:blipFill>
        <p:spPr bwMode="auto">
          <a:xfrm>
            <a:off x="2096387" y="1533517"/>
            <a:ext cx="2718934"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9AC71A04-65CF-569D-E140-85ACCDD96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18" r="33437"/>
          <a:stretch/>
        </p:blipFill>
        <p:spPr bwMode="auto">
          <a:xfrm>
            <a:off x="2075011" y="3100321"/>
            <a:ext cx="2761686"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6E147651-C8A8-CF73-4514-11348E67FC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54"/>
          <a:stretch/>
        </p:blipFill>
        <p:spPr bwMode="auto">
          <a:xfrm>
            <a:off x="2075011" y="4667125"/>
            <a:ext cx="2761686"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19" name="Graphic 17" descr="Close with solid fill">
            <a:extLst>
              <a:ext uri="{FF2B5EF4-FFF2-40B4-BE49-F238E27FC236}">
                <a16:creationId xmlns:a16="http://schemas.microsoft.com/office/drawing/2014/main" id="{3FEB37C1-59F2-F705-8A0F-DC7CED8766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0440" y="2661086"/>
            <a:ext cx="317960" cy="317960"/>
          </a:xfrm>
          <a:prstGeom prst="rect">
            <a:avLst/>
          </a:prstGeom>
        </p:spPr>
      </p:pic>
      <p:sp>
        <p:nvSpPr>
          <p:cNvPr id="22" name="TextBox 21">
            <a:extLst>
              <a:ext uri="{FF2B5EF4-FFF2-40B4-BE49-F238E27FC236}">
                <a16:creationId xmlns:a16="http://schemas.microsoft.com/office/drawing/2014/main" id="{C22E9A26-3ACD-1049-B9E7-48576BBFB9FE}"/>
              </a:ext>
            </a:extLst>
          </p:cNvPr>
          <p:cNvSpPr txBox="1"/>
          <p:nvPr/>
        </p:nvSpPr>
        <p:spPr>
          <a:xfrm rot="5400000">
            <a:off x="3271940" y="3936544"/>
            <a:ext cx="554960" cy="923330"/>
          </a:xfrm>
          <a:prstGeom prst="rect">
            <a:avLst/>
          </a:prstGeom>
          <a:noFill/>
        </p:spPr>
        <p:txBody>
          <a:bodyPr wrap="none" rtlCol="0">
            <a:spAutoFit/>
          </a:bodyPr>
          <a:lstStyle/>
          <a:p>
            <a:r>
              <a:rPr lang="en-US" altLang="ko-KR" sz="5400"/>
              <a:t>=</a:t>
            </a:r>
            <a:endParaRPr lang="ko-KR" altLang="en-US" sz="5400"/>
          </a:p>
        </p:txBody>
      </p:sp>
      <p:pic>
        <p:nvPicPr>
          <p:cNvPr id="1030" name="Picture 6">
            <a:extLst>
              <a:ext uri="{FF2B5EF4-FFF2-40B4-BE49-F238E27FC236}">
                <a16:creationId xmlns:a16="http://schemas.microsoft.com/office/drawing/2014/main" id="{2C7FF542-BCC2-7B49-372A-6F60619A75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766" r="74375" b="70787"/>
          <a:stretch/>
        </p:blipFill>
        <p:spPr bwMode="auto">
          <a:xfrm>
            <a:off x="149291" y="1807741"/>
            <a:ext cx="1681124" cy="394746"/>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64BDFFD2-D896-3A8A-5E99-6A1A1A5629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8438" r="9608" b="68929"/>
          <a:stretch/>
        </p:blipFill>
        <p:spPr bwMode="auto">
          <a:xfrm>
            <a:off x="563361" y="4965701"/>
            <a:ext cx="1267054" cy="419842"/>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55195AE4-5F4C-E242-806F-7559803280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969" r="41016" b="70155"/>
          <a:stretch/>
        </p:blipFill>
        <p:spPr bwMode="auto">
          <a:xfrm>
            <a:off x="132731" y="3396441"/>
            <a:ext cx="1697684" cy="40328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DF83B91-0F3B-72BD-957A-F05FE40DBE74}"/>
              </a:ext>
            </a:extLst>
          </p:cNvPr>
          <p:cNvSpPr txBox="1"/>
          <p:nvPr/>
        </p:nvSpPr>
        <p:spPr>
          <a:xfrm>
            <a:off x="2052137" y="1027300"/>
            <a:ext cx="2887521" cy="461665"/>
          </a:xfrm>
          <a:prstGeom prst="rect">
            <a:avLst/>
          </a:prstGeom>
          <a:noFill/>
        </p:spPr>
        <p:txBody>
          <a:bodyPr wrap="none" lIns="91440" tIns="45720" rIns="91440" bIns="45720" rtlCol="0" anchor="t">
            <a:spAutoFit/>
          </a:bodyPr>
          <a:lstStyle/>
          <a:p>
            <a:pPr algn="ctr"/>
            <a:r>
              <a:rPr lang="en-US" sz="2400" b="1"/>
              <a:t>FIR</a:t>
            </a:r>
            <a:r>
              <a:rPr lang="ko-KR" altLang="en-US" sz="2400" b="1"/>
              <a:t> </a:t>
            </a:r>
            <a:r>
              <a:rPr lang="en-US" altLang="ko-KR" sz="2400" b="1"/>
              <a:t>Filter</a:t>
            </a:r>
            <a:r>
              <a:rPr lang="ko-KR" altLang="en-US" sz="2400" b="1"/>
              <a:t> </a:t>
            </a:r>
            <a:r>
              <a:rPr lang="en-US" altLang="ko-KR" sz="2400" b="1"/>
              <a:t>Operation</a:t>
            </a:r>
            <a:endParaRPr lang="en-US" sz="2400" b="1"/>
          </a:p>
        </p:txBody>
      </p:sp>
      <p:pic>
        <p:nvPicPr>
          <p:cNvPr id="23" name="그림 22">
            <a:extLst>
              <a:ext uri="{FF2B5EF4-FFF2-40B4-BE49-F238E27FC236}">
                <a16:creationId xmlns:a16="http://schemas.microsoft.com/office/drawing/2014/main" id="{216F369C-4AB5-58AA-16BC-2C3886455ECC}"/>
              </a:ext>
            </a:extLst>
          </p:cNvPr>
          <p:cNvPicPr>
            <a:picLocks noChangeAspect="1"/>
          </p:cNvPicPr>
          <p:nvPr/>
        </p:nvPicPr>
        <p:blipFill>
          <a:blip r:embed="rId7"/>
          <a:srcRect b="12638"/>
          <a:stretch/>
        </p:blipFill>
        <p:spPr>
          <a:xfrm>
            <a:off x="7686088" y="1533517"/>
            <a:ext cx="4201111" cy="549283"/>
          </a:xfrm>
          <a:prstGeom prst="rect">
            <a:avLst/>
          </a:prstGeom>
          <a:ln w="12700">
            <a:solidFill>
              <a:schemeClr val="tx1"/>
            </a:solidFill>
          </a:ln>
        </p:spPr>
      </p:pic>
      <p:sp>
        <p:nvSpPr>
          <p:cNvPr id="30" name="TextBox 29">
            <a:extLst>
              <a:ext uri="{FF2B5EF4-FFF2-40B4-BE49-F238E27FC236}">
                <a16:creationId xmlns:a16="http://schemas.microsoft.com/office/drawing/2014/main" id="{A5D45CF0-D300-AC5C-93C5-90B7BF0082DC}"/>
              </a:ext>
            </a:extLst>
          </p:cNvPr>
          <p:cNvSpPr txBox="1"/>
          <p:nvPr/>
        </p:nvSpPr>
        <p:spPr>
          <a:xfrm>
            <a:off x="8855933" y="2624514"/>
            <a:ext cx="1845378" cy="461665"/>
          </a:xfrm>
          <a:prstGeom prst="rect">
            <a:avLst/>
          </a:prstGeom>
          <a:noFill/>
        </p:spPr>
        <p:txBody>
          <a:bodyPr wrap="none" lIns="91440" tIns="45720" rIns="91440" bIns="45720" rtlCol="0" anchor="t">
            <a:spAutoFit/>
          </a:bodyPr>
          <a:lstStyle/>
          <a:p>
            <a:pPr algn="ctr"/>
            <a:r>
              <a:rPr lang="en-US" sz="2400" b="1"/>
              <a:t>DSP Dialect</a:t>
            </a:r>
          </a:p>
        </p:txBody>
      </p:sp>
      <p:pic>
        <p:nvPicPr>
          <p:cNvPr id="38" name="그림 37">
            <a:extLst>
              <a:ext uri="{FF2B5EF4-FFF2-40B4-BE49-F238E27FC236}">
                <a16:creationId xmlns:a16="http://schemas.microsoft.com/office/drawing/2014/main" id="{7171B7E0-A18B-0C4D-3448-C3A3B12E6696}"/>
              </a:ext>
            </a:extLst>
          </p:cNvPr>
          <p:cNvPicPr>
            <a:picLocks noChangeAspect="1"/>
          </p:cNvPicPr>
          <p:nvPr/>
        </p:nvPicPr>
        <p:blipFill>
          <a:blip r:embed="rId8"/>
          <a:stretch>
            <a:fillRect/>
          </a:stretch>
        </p:blipFill>
        <p:spPr>
          <a:xfrm>
            <a:off x="6341993" y="3080341"/>
            <a:ext cx="5553488" cy="910701"/>
          </a:xfrm>
          <a:prstGeom prst="rect">
            <a:avLst/>
          </a:prstGeom>
          <a:ln w="12700">
            <a:solidFill>
              <a:schemeClr val="tx1"/>
            </a:solidFill>
          </a:ln>
        </p:spPr>
      </p:pic>
      <p:grpSp>
        <p:nvGrpSpPr>
          <p:cNvPr id="42" name="그룹 41">
            <a:extLst>
              <a:ext uri="{FF2B5EF4-FFF2-40B4-BE49-F238E27FC236}">
                <a16:creationId xmlns:a16="http://schemas.microsoft.com/office/drawing/2014/main" id="{54FE6E01-B380-1738-59FB-566208D6D498}"/>
              </a:ext>
            </a:extLst>
          </p:cNvPr>
          <p:cNvGrpSpPr/>
          <p:nvPr/>
        </p:nvGrpSpPr>
        <p:grpSpPr>
          <a:xfrm>
            <a:off x="1810194" y="1533517"/>
            <a:ext cx="3320606" cy="5133983"/>
            <a:chOff x="1810194" y="1533517"/>
            <a:chExt cx="3320606" cy="5133983"/>
          </a:xfrm>
        </p:grpSpPr>
        <p:sp>
          <p:nvSpPr>
            <p:cNvPr id="43" name="Rectangle: Rounded Corners 6">
              <a:extLst>
                <a:ext uri="{FF2B5EF4-FFF2-40B4-BE49-F238E27FC236}">
                  <a16:creationId xmlns:a16="http://schemas.microsoft.com/office/drawing/2014/main" id="{378F9766-B870-5F2C-5211-60F8D073E257}"/>
                </a:ext>
              </a:extLst>
            </p:cNvPr>
            <p:cNvSpPr/>
            <p:nvPr/>
          </p:nvSpPr>
          <p:spPr>
            <a:xfrm>
              <a:off x="1810194" y="5945090"/>
              <a:ext cx="3320606" cy="72241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Domain-specific information:</a:t>
              </a:r>
              <a:br>
                <a:rPr lang="en-US"/>
              </a:br>
              <a:r>
                <a:rPr lang="en-US" altLang="ko-KR"/>
                <a:t>Symmetry</a:t>
              </a:r>
              <a:endParaRPr lang="en-US"/>
            </a:p>
          </p:txBody>
        </p:sp>
        <p:cxnSp>
          <p:nvCxnSpPr>
            <p:cNvPr id="44" name="직선 연결선 43">
              <a:extLst>
                <a:ext uri="{FF2B5EF4-FFF2-40B4-BE49-F238E27FC236}">
                  <a16:creationId xmlns:a16="http://schemas.microsoft.com/office/drawing/2014/main" id="{20F58EF1-9ABB-69BC-9C74-538219E82E9F}"/>
                </a:ext>
              </a:extLst>
            </p:cNvPr>
            <p:cNvCxnSpPr>
              <a:cxnSpLocks/>
            </p:cNvCxnSpPr>
            <p:nvPr/>
          </p:nvCxnSpPr>
          <p:spPr>
            <a:xfrm>
              <a:off x="3530600" y="1533517"/>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cxnSp>
          <p:nvCxnSpPr>
            <p:cNvPr id="45" name="직선 연결선 44">
              <a:extLst>
                <a:ext uri="{FF2B5EF4-FFF2-40B4-BE49-F238E27FC236}">
                  <a16:creationId xmlns:a16="http://schemas.microsoft.com/office/drawing/2014/main" id="{58182DEC-9957-4E32-2F00-9E67169B2A2B}"/>
                </a:ext>
              </a:extLst>
            </p:cNvPr>
            <p:cNvCxnSpPr>
              <a:cxnSpLocks/>
            </p:cNvCxnSpPr>
            <p:nvPr/>
          </p:nvCxnSpPr>
          <p:spPr>
            <a:xfrm>
              <a:off x="3543300" y="3063446"/>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cxnSp>
          <p:nvCxnSpPr>
            <p:cNvPr id="46" name="직선 연결선 45">
              <a:extLst>
                <a:ext uri="{FF2B5EF4-FFF2-40B4-BE49-F238E27FC236}">
                  <a16:creationId xmlns:a16="http://schemas.microsoft.com/office/drawing/2014/main" id="{EAE8061E-B6B6-EBCC-D705-9C74193F29F0}"/>
                </a:ext>
              </a:extLst>
            </p:cNvPr>
            <p:cNvCxnSpPr>
              <a:cxnSpLocks/>
            </p:cNvCxnSpPr>
            <p:nvPr/>
          </p:nvCxnSpPr>
          <p:spPr>
            <a:xfrm>
              <a:off x="3543300" y="4625546"/>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grpSp>
      <p:sp>
        <p:nvSpPr>
          <p:cNvPr id="47" name="Down Arrow 14">
            <a:extLst>
              <a:ext uri="{FF2B5EF4-FFF2-40B4-BE49-F238E27FC236}">
                <a16:creationId xmlns:a16="http://schemas.microsoft.com/office/drawing/2014/main" id="{052061CB-3953-4CA4-C61E-EABF9BA30523}"/>
              </a:ext>
            </a:extLst>
          </p:cNvPr>
          <p:cNvSpPr/>
          <p:nvPr/>
        </p:nvSpPr>
        <p:spPr>
          <a:xfrm>
            <a:off x="9499653" y="2171700"/>
            <a:ext cx="405532" cy="4621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그룹 3">
            <a:extLst>
              <a:ext uri="{FF2B5EF4-FFF2-40B4-BE49-F238E27FC236}">
                <a16:creationId xmlns:a16="http://schemas.microsoft.com/office/drawing/2014/main" id="{0D377B5E-6CC5-32B5-5CA2-DC239E112ED0}"/>
              </a:ext>
            </a:extLst>
          </p:cNvPr>
          <p:cNvGrpSpPr/>
          <p:nvPr/>
        </p:nvGrpSpPr>
        <p:grpSpPr>
          <a:xfrm>
            <a:off x="4916921" y="3594100"/>
            <a:ext cx="6970278" cy="3213179"/>
            <a:chOff x="4916921" y="3594100"/>
            <a:chExt cx="6970278" cy="3213179"/>
          </a:xfrm>
        </p:grpSpPr>
        <p:sp>
          <p:nvSpPr>
            <p:cNvPr id="49" name="Down Arrow 14">
              <a:extLst>
                <a:ext uri="{FF2B5EF4-FFF2-40B4-BE49-F238E27FC236}">
                  <a16:creationId xmlns:a16="http://schemas.microsoft.com/office/drawing/2014/main" id="{6902133D-2471-EAEB-AC10-C718A50E621C}"/>
                </a:ext>
              </a:extLst>
            </p:cNvPr>
            <p:cNvSpPr/>
            <p:nvPr/>
          </p:nvSpPr>
          <p:spPr>
            <a:xfrm>
              <a:off x="9499653" y="4146641"/>
              <a:ext cx="405532" cy="4621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그룹 59">
              <a:extLst>
                <a:ext uri="{FF2B5EF4-FFF2-40B4-BE49-F238E27FC236}">
                  <a16:creationId xmlns:a16="http://schemas.microsoft.com/office/drawing/2014/main" id="{85FF10EC-5148-2E98-6EF3-835120EECEEA}"/>
                </a:ext>
              </a:extLst>
            </p:cNvPr>
            <p:cNvGrpSpPr/>
            <p:nvPr/>
          </p:nvGrpSpPr>
          <p:grpSpPr>
            <a:xfrm>
              <a:off x="4916921" y="3594100"/>
              <a:ext cx="6970278" cy="3213179"/>
              <a:chOff x="4916921" y="3594100"/>
              <a:chExt cx="6970278" cy="3213179"/>
            </a:xfrm>
          </p:grpSpPr>
          <p:cxnSp>
            <p:nvCxnSpPr>
              <p:cNvPr id="50" name="직선 화살표 연결선 49">
                <a:extLst>
                  <a:ext uri="{FF2B5EF4-FFF2-40B4-BE49-F238E27FC236}">
                    <a16:creationId xmlns:a16="http://schemas.microsoft.com/office/drawing/2014/main" id="{D45C93D7-03F0-A853-4008-31BBD705042B}"/>
                  </a:ext>
                </a:extLst>
              </p:cNvPr>
              <p:cNvCxnSpPr>
                <a:cxnSpLocks/>
              </p:cNvCxnSpPr>
              <p:nvPr/>
            </p:nvCxnSpPr>
            <p:spPr>
              <a:xfrm flipV="1">
                <a:off x="4916921" y="3594100"/>
                <a:ext cx="1255279" cy="2347329"/>
              </a:xfrm>
              <a:prstGeom prst="straightConnector1">
                <a:avLst/>
              </a:prstGeom>
              <a:noFill/>
              <a:ln>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grpSp>
            <p:nvGrpSpPr>
              <p:cNvPr id="59" name="그룹 58">
                <a:extLst>
                  <a:ext uri="{FF2B5EF4-FFF2-40B4-BE49-F238E27FC236}">
                    <a16:creationId xmlns:a16="http://schemas.microsoft.com/office/drawing/2014/main" id="{294E009F-7D22-8519-D27B-DF7E94327B95}"/>
                  </a:ext>
                </a:extLst>
              </p:cNvPr>
              <p:cNvGrpSpPr/>
              <p:nvPr/>
            </p:nvGrpSpPr>
            <p:grpSpPr>
              <a:xfrm>
                <a:off x="5990401" y="4694614"/>
                <a:ext cx="5896798" cy="2112665"/>
                <a:chOff x="5990401" y="4694614"/>
                <a:chExt cx="5896798" cy="2112665"/>
              </a:xfrm>
            </p:grpSpPr>
            <p:sp>
              <p:nvSpPr>
                <p:cNvPr id="31" name="TextBox 30">
                  <a:extLst>
                    <a:ext uri="{FF2B5EF4-FFF2-40B4-BE49-F238E27FC236}">
                      <a16:creationId xmlns:a16="http://schemas.microsoft.com/office/drawing/2014/main" id="{D82EE454-87D3-34FD-8683-6059EC5758A2}"/>
                    </a:ext>
                  </a:extLst>
                </p:cNvPr>
                <p:cNvSpPr txBox="1"/>
                <p:nvPr/>
              </p:nvSpPr>
              <p:spPr>
                <a:xfrm>
                  <a:off x="8101664" y="4694614"/>
                  <a:ext cx="3353931" cy="461665"/>
                </a:xfrm>
                <a:prstGeom prst="rect">
                  <a:avLst/>
                </a:prstGeom>
                <a:noFill/>
              </p:spPr>
              <p:txBody>
                <a:bodyPr wrap="none" lIns="91440" tIns="45720" rIns="91440" bIns="45720" rtlCol="0" anchor="t">
                  <a:spAutoFit/>
                </a:bodyPr>
                <a:lstStyle/>
                <a:p>
                  <a:pPr algn="ctr"/>
                  <a:r>
                    <a:rPr lang="en-US" sz="2400" b="1"/>
                    <a:t>Optimized DSP Dialect</a:t>
                  </a:r>
                </a:p>
              </p:txBody>
            </p:sp>
            <p:pic>
              <p:nvPicPr>
                <p:cNvPr id="40" name="그림 39">
                  <a:extLst>
                    <a:ext uri="{FF2B5EF4-FFF2-40B4-BE49-F238E27FC236}">
                      <a16:creationId xmlns:a16="http://schemas.microsoft.com/office/drawing/2014/main" id="{CCEE47D9-6C9A-DFC5-1185-8BB370B3C48B}"/>
                    </a:ext>
                  </a:extLst>
                </p:cNvPr>
                <p:cNvPicPr>
                  <a:picLocks noChangeAspect="1"/>
                </p:cNvPicPr>
                <p:nvPr/>
              </p:nvPicPr>
              <p:blipFill>
                <a:blip r:embed="rId9"/>
                <a:stretch>
                  <a:fillRect/>
                </a:stretch>
              </p:blipFill>
              <p:spPr>
                <a:xfrm>
                  <a:off x="5990401" y="5183152"/>
                  <a:ext cx="5896798" cy="504895"/>
                </a:xfrm>
                <a:prstGeom prst="rect">
                  <a:avLst/>
                </a:prstGeom>
                <a:ln w="12700">
                  <a:solidFill>
                    <a:schemeClr val="tx1"/>
                  </a:solidFill>
                </a:ln>
              </p:spPr>
            </p:pic>
            <p:grpSp>
              <p:nvGrpSpPr>
                <p:cNvPr id="58" name="그룹 57">
                  <a:extLst>
                    <a:ext uri="{FF2B5EF4-FFF2-40B4-BE49-F238E27FC236}">
                      <a16:creationId xmlns:a16="http://schemas.microsoft.com/office/drawing/2014/main" id="{8EC3ABDA-C557-2B4A-BC5D-48600A46561A}"/>
                    </a:ext>
                  </a:extLst>
                </p:cNvPr>
                <p:cNvGrpSpPr/>
                <p:nvPr/>
              </p:nvGrpSpPr>
              <p:grpSpPr>
                <a:xfrm>
                  <a:off x="8356756" y="5886275"/>
                  <a:ext cx="2767554" cy="921004"/>
                  <a:chOff x="8356756" y="5886275"/>
                  <a:chExt cx="2767554" cy="921004"/>
                </a:xfrm>
              </p:grpSpPr>
              <p:sp>
                <p:nvSpPr>
                  <p:cNvPr id="56" name="Down Arrow 14">
                    <a:extLst>
                      <a:ext uri="{FF2B5EF4-FFF2-40B4-BE49-F238E27FC236}">
                        <a16:creationId xmlns:a16="http://schemas.microsoft.com/office/drawing/2014/main" id="{748D1D5F-F744-EA2D-3A09-1D904C44C535}"/>
                      </a:ext>
                    </a:extLst>
                  </p:cNvPr>
                  <p:cNvSpPr/>
                  <p:nvPr/>
                </p:nvSpPr>
                <p:spPr>
                  <a:xfrm>
                    <a:off x="9499653" y="5886275"/>
                    <a:ext cx="405532" cy="4621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8238F508-4626-FC05-9B81-433902A9749F}"/>
                      </a:ext>
                    </a:extLst>
                  </p:cNvPr>
                  <p:cNvSpPr txBox="1"/>
                  <p:nvPr/>
                </p:nvSpPr>
                <p:spPr>
                  <a:xfrm>
                    <a:off x="8356756" y="6345614"/>
                    <a:ext cx="2767554" cy="461665"/>
                  </a:xfrm>
                  <a:prstGeom prst="rect">
                    <a:avLst/>
                  </a:prstGeom>
                  <a:noFill/>
                </p:spPr>
                <p:txBody>
                  <a:bodyPr wrap="none" lIns="91440" tIns="45720" rIns="91440" bIns="45720" rtlCol="0" anchor="t">
                    <a:spAutoFit/>
                  </a:bodyPr>
                  <a:lstStyle/>
                  <a:p>
                    <a:pPr algn="ctr"/>
                    <a:r>
                      <a:rPr lang="en-US" sz="2400" b="1"/>
                      <a:t>… (Lower Dialects)</a:t>
                    </a:r>
                  </a:p>
                </p:txBody>
              </p:sp>
            </p:grpSp>
          </p:grpSp>
        </p:grpSp>
      </p:grpSp>
    </p:spTree>
    <p:extLst>
      <p:ext uri="{BB962C8B-B14F-4D97-AF65-F5344CB8AC3E}">
        <p14:creationId xmlns:p14="http://schemas.microsoft.com/office/powerpoint/2010/main" val="402306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C1F00-0A27-9B7C-D8E7-E1647CA4D818}"/>
            </a:ext>
          </a:extLst>
        </p:cNvPr>
        <p:cNvGrpSpPr/>
        <p:nvPr/>
      </p:nvGrpSpPr>
      <p:grpSpPr>
        <a:xfrm>
          <a:off x="0" y="0"/>
          <a:ext cx="0" cy="0"/>
          <a:chOff x="0" y="0"/>
          <a:chExt cx="0" cy="0"/>
        </a:xfrm>
      </p:grpSpPr>
      <p:grpSp>
        <p:nvGrpSpPr>
          <p:cNvPr id="17" name="그룹 16">
            <a:extLst>
              <a:ext uri="{FF2B5EF4-FFF2-40B4-BE49-F238E27FC236}">
                <a16:creationId xmlns:a16="http://schemas.microsoft.com/office/drawing/2014/main" id="{F7426682-A054-D1E2-95B2-1093DBD4D9E8}"/>
              </a:ext>
            </a:extLst>
          </p:cNvPr>
          <p:cNvGrpSpPr/>
          <p:nvPr/>
        </p:nvGrpSpPr>
        <p:grpSpPr>
          <a:xfrm>
            <a:off x="2075011" y="1533517"/>
            <a:ext cx="2761686" cy="4179928"/>
            <a:chOff x="2075011" y="1533517"/>
            <a:chExt cx="2761686" cy="4179928"/>
          </a:xfrm>
        </p:grpSpPr>
        <p:grpSp>
          <p:nvGrpSpPr>
            <p:cNvPr id="15" name="그룹 14">
              <a:extLst>
                <a:ext uri="{FF2B5EF4-FFF2-40B4-BE49-F238E27FC236}">
                  <a16:creationId xmlns:a16="http://schemas.microsoft.com/office/drawing/2014/main" id="{1694740B-0474-0786-B7A3-6C8D0126D748}"/>
                </a:ext>
              </a:extLst>
            </p:cNvPr>
            <p:cNvGrpSpPr/>
            <p:nvPr/>
          </p:nvGrpSpPr>
          <p:grpSpPr>
            <a:xfrm>
              <a:off x="2075011" y="1533517"/>
              <a:ext cx="2761686" cy="2613124"/>
              <a:chOff x="2075011" y="1533517"/>
              <a:chExt cx="2761686" cy="2613124"/>
            </a:xfrm>
          </p:grpSpPr>
          <p:pic>
            <p:nvPicPr>
              <p:cNvPr id="1028" name="Picture 4">
                <a:extLst>
                  <a:ext uri="{FF2B5EF4-FFF2-40B4-BE49-F238E27FC236}">
                    <a16:creationId xmlns:a16="http://schemas.microsoft.com/office/drawing/2014/main" id="{A795A4A1-7948-6C58-F23C-B9F6E9FF0E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875"/>
              <a:stretch/>
            </p:blipFill>
            <p:spPr bwMode="auto">
              <a:xfrm>
                <a:off x="2096387" y="1533517"/>
                <a:ext cx="2718934"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9D86A50-3454-04F8-DF2F-41A6FFCABD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18" r="33437"/>
              <a:stretch/>
            </p:blipFill>
            <p:spPr bwMode="auto">
              <a:xfrm>
                <a:off x="2075011" y="3100321"/>
                <a:ext cx="2761686"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grpSp>
        <p:pic>
          <p:nvPicPr>
            <p:cNvPr id="18" name="Picture 4">
              <a:extLst>
                <a:ext uri="{FF2B5EF4-FFF2-40B4-BE49-F238E27FC236}">
                  <a16:creationId xmlns:a16="http://schemas.microsoft.com/office/drawing/2014/main" id="{14EE48AC-E53A-D167-08CD-E7924846EB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54"/>
            <a:stretch/>
          </p:blipFill>
          <p:spPr bwMode="auto">
            <a:xfrm>
              <a:off x="2075011" y="4667125"/>
              <a:ext cx="2761686"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grpSp>
      <p:sp>
        <p:nvSpPr>
          <p:cNvPr id="37" name="직사각형 36">
            <a:extLst>
              <a:ext uri="{FF2B5EF4-FFF2-40B4-BE49-F238E27FC236}">
                <a16:creationId xmlns:a16="http://schemas.microsoft.com/office/drawing/2014/main" id="{D5575EBE-7507-56CB-E07E-506230BB7C46}"/>
              </a:ext>
            </a:extLst>
          </p:cNvPr>
          <p:cNvSpPr/>
          <p:nvPr/>
        </p:nvSpPr>
        <p:spPr>
          <a:xfrm>
            <a:off x="3534064" y="1498600"/>
            <a:ext cx="1447800" cy="45593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a:extLst>
              <a:ext uri="{FF2B5EF4-FFF2-40B4-BE49-F238E27FC236}">
                <a16:creationId xmlns:a16="http://schemas.microsoft.com/office/drawing/2014/main" id="{4D2F2053-7828-4A9E-BDE6-6D8FE3F8A65D}"/>
              </a:ext>
            </a:extLst>
          </p:cNvPr>
          <p:cNvSpPr>
            <a:spLocks noGrp="1"/>
          </p:cNvSpPr>
          <p:nvPr>
            <p:ph type="title"/>
          </p:nvPr>
        </p:nvSpPr>
        <p:spPr>
          <a:xfrm>
            <a:off x="838200" y="377825"/>
            <a:ext cx="10909300" cy="1325563"/>
          </a:xfrm>
        </p:spPr>
        <p:txBody>
          <a:bodyPr anchor="t" anchorCtr="0">
            <a:normAutofit/>
          </a:bodyPr>
          <a:lstStyle/>
          <a:p>
            <a:r>
              <a:rPr lang="en-US"/>
              <a:t>Example: DSP-MLIR </a:t>
            </a:r>
            <a:r>
              <a:rPr lang="en-US" err="1"/>
              <a:t>CompilationFlow</a:t>
            </a:r>
            <a:r>
              <a:rPr lang="en-US"/>
              <a:t> (2)</a:t>
            </a:r>
          </a:p>
        </p:txBody>
      </p:sp>
      <p:sp>
        <p:nvSpPr>
          <p:cNvPr id="5" name="Date Placeholder 4">
            <a:extLst>
              <a:ext uri="{FF2B5EF4-FFF2-40B4-BE49-F238E27FC236}">
                <a16:creationId xmlns:a16="http://schemas.microsoft.com/office/drawing/2014/main" id="{DD21FE5C-9F29-7AAA-8E9C-BAC149839D0F}"/>
              </a:ext>
            </a:extLst>
          </p:cNvPr>
          <p:cNvSpPr>
            <a:spLocks noGrp="1"/>
          </p:cNvSpPr>
          <p:nvPr>
            <p:ph type="dt" sz="half" idx="10"/>
          </p:nvPr>
        </p:nvSpPr>
        <p:spPr/>
        <p:txBody>
          <a:bodyPr anchor="ctr">
            <a:normAutofit/>
          </a:bodyPr>
          <a:lstStyle/>
          <a:p>
            <a:pPr>
              <a:spcAft>
                <a:spcPts val="600"/>
              </a:spcAft>
            </a:pPr>
            <a:fld id="{A109332F-3D91-A94D-BA93-FCF81C93C052}" type="datetime1">
              <a:rPr lang="en-US" smtClean="0"/>
              <a:pPr>
                <a:spcAft>
                  <a:spcPts val="600"/>
                </a:spcAft>
              </a:pPr>
              <a:t>6/17/25</a:t>
            </a:fld>
            <a:endParaRPr lang="en-US"/>
          </a:p>
        </p:txBody>
      </p:sp>
      <p:sp>
        <p:nvSpPr>
          <p:cNvPr id="3" name="Slide Number Placeholder 2">
            <a:extLst>
              <a:ext uri="{FF2B5EF4-FFF2-40B4-BE49-F238E27FC236}">
                <a16:creationId xmlns:a16="http://schemas.microsoft.com/office/drawing/2014/main" id="{A14CD187-67CC-4E46-7E6A-2FB39633AC61}"/>
              </a:ext>
            </a:extLst>
          </p:cNvPr>
          <p:cNvSpPr>
            <a:spLocks noGrp="1"/>
          </p:cNvSpPr>
          <p:nvPr>
            <p:ph type="sldNum" sz="quarter" idx="12"/>
          </p:nvPr>
        </p:nvSpPr>
        <p:spPr/>
        <p:txBody>
          <a:bodyPr/>
          <a:lstStyle/>
          <a:p>
            <a:fld id="{DC1DC811-A317-D442-B2A1-5A735965D791}" type="slidenum">
              <a:rPr lang="en-US" smtClean="0"/>
              <a:t>6</a:t>
            </a:fld>
            <a:endParaRPr lang="en-US"/>
          </a:p>
        </p:txBody>
      </p:sp>
      <p:sp>
        <p:nvSpPr>
          <p:cNvPr id="13" name="TextBox 12">
            <a:extLst>
              <a:ext uri="{FF2B5EF4-FFF2-40B4-BE49-F238E27FC236}">
                <a16:creationId xmlns:a16="http://schemas.microsoft.com/office/drawing/2014/main" id="{90532236-916B-0098-FCCC-20E85CDB04B3}"/>
              </a:ext>
            </a:extLst>
          </p:cNvPr>
          <p:cNvSpPr txBox="1"/>
          <p:nvPr/>
        </p:nvSpPr>
        <p:spPr>
          <a:xfrm>
            <a:off x="9064226" y="1049714"/>
            <a:ext cx="1428789" cy="461665"/>
          </a:xfrm>
          <a:prstGeom prst="rect">
            <a:avLst/>
          </a:prstGeom>
          <a:noFill/>
        </p:spPr>
        <p:txBody>
          <a:bodyPr wrap="none" lIns="91440" tIns="45720" rIns="91440" bIns="45720" rtlCol="0" anchor="t">
            <a:spAutoFit/>
          </a:bodyPr>
          <a:lstStyle/>
          <a:p>
            <a:pPr algn="ctr"/>
            <a:r>
              <a:rPr lang="en-US" sz="2400" b="1"/>
              <a:t>DSP-DSL</a:t>
            </a:r>
          </a:p>
        </p:txBody>
      </p:sp>
      <p:pic>
        <p:nvPicPr>
          <p:cNvPr id="19" name="Graphic 17" descr="Close with solid fill">
            <a:extLst>
              <a:ext uri="{FF2B5EF4-FFF2-40B4-BE49-F238E27FC236}">
                <a16:creationId xmlns:a16="http://schemas.microsoft.com/office/drawing/2014/main" id="{842EE0AE-3FDE-D61A-DFF2-B5703A8F00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0440" y="2661086"/>
            <a:ext cx="317960" cy="317960"/>
          </a:xfrm>
          <a:prstGeom prst="rect">
            <a:avLst/>
          </a:prstGeom>
        </p:spPr>
      </p:pic>
      <p:sp>
        <p:nvSpPr>
          <p:cNvPr id="22" name="TextBox 21">
            <a:extLst>
              <a:ext uri="{FF2B5EF4-FFF2-40B4-BE49-F238E27FC236}">
                <a16:creationId xmlns:a16="http://schemas.microsoft.com/office/drawing/2014/main" id="{31FD9CA0-2FC8-4938-BBE4-20C87E1DACC6}"/>
              </a:ext>
            </a:extLst>
          </p:cNvPr>
          <p:cNvSpPr txBox="1"/>
          <p:nvPr/>
        </p:nvSpPr>
        <p:spPr>
          <a:xfrm rot="5400000">
            <a:off x="3271940" y="3936544"/>
            <a:ext cx="554960" cy="923330"/>
          </a:xfrm>
          <a:prstGeom prst="rect">
            <a:avLst/>
          </a:prstGeom>
          <a:noFill/>
        </p:spPr>
        <p:txBody>
          <a:bodyPr wrap="none" rtlCol="0">
            <a:spAutoFit/>
          </a:bodyPr>
          <a:lstStyle/>
          <a:p>
            <a:r>
              <a:rPr lang="en-US" altLang="ko-KR" sz="5400"/>
              <a:t>=</a:t>
            </a:r>
            <a:endParaRPr lang="ko-KR" altLang="en-US" sz="5400"/>
          </a:p>
        </p:txBody>
      </p:sp>
      <p:pic>
        <p:nvPicPr>
          <p:cNvPr id="1030" name="Picture 6">
            <a:extLst>
              <a:ext uri="{FF2B5EF4-FFF2-40B4-BE49-F238E27FC236}">
                <a16:creationId xmlns:a16="http://schemas.microsoft.com/office/drawing/2014/main" id="{9F02EDBC-E67B-9F90-925C-082AAF3CF2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766" r="74375" b="70787"/>
          <a:stretch/>
        </p:blipFill>
        <p:spPr bwMode="auto">
          <a:xfrm>
            <a:off x="149291" y="1807741"/>
            <a:ext cx="1681124" cy="394746"/>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3D2986F8-84BA-CA74-CE17-C503F673B3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8438" r="9608" b="68929"/>
          <a:stretch/>
        </p:blipFill>
        <p:spPr bwMode="auto">
          <a:xfrm>
            <a:off x="563361" y="4965701"/>
            <a:ext cx="1267054" cy="419842"/>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B4DDE0F1-787B-EF0A-1BF4-BCC10969D43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969" r="41016" b="70155"/>
          <a:stretch/>
        </p:blipFill>
        <p:spPr bwMode="auto">
          <a:xfrm>
            <a:off x="132731" y="3396441"/>
            <a:ext cx="1697684" cy="40328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1B8ED2D9-E515-FDFA-A5F7-725D63D1A21A}"/>
              </a:ext>
            </a:extLst>
          </p:cNvPr>
          <p:cNvSpPr txBox="1"/>
          <p:nvPr/>
        </p:nvSpPr>
        <p:spPr>
          <a:xfrm>
            <a:off x="2052137" y="1027300"/>
            <a:ext cx="2887521" cy="461665"/>
          </a:xfrm>
          <a:prstGeom prst="rect">
            <a:avLst/>
          </a:prstGeom>
          <a:noFill/>
        </p:spPr>
        <p:txBody>
          <a:bodyPr wrap="none" lIns="91440" tIns="45720" rIns="91440" bIns="45720" rtlCol="0" anchor="t">
            <a:spAutoFit/>
          </a:bodyPr>
          <a:lstStyle/>
          <a:p>
            <a:pPr algn="ctr"/>
            <a:r>
              <a:rPr lang="en-US" sz="2400" b="1"/>
              <a:t>FIR</a:t>
            </a:r>
            <a:r>
              <a:rPr lang="ko-KR" altLang="en-US" sz="2400" b="1"/>
              <a:t> </a:t>
            </a:r>
            <a:r>
              <a:rPr lang="en-US" altLang="ko-KR" sz="2400" b="1"/>
              <a:t>Filter</a:t>
            </a:r>
            <a:r>
              <a:rPr lang="ko-KR" altLang="en-US" sz="2400" b="1"/>
              <a:t> </a:t>
            </a:r>
            <a:r>
              <a:rPr lang="en-US" altLang="ko-KR" sz="2400" b="1"/>
              <a:t>Operation</a:t>
            </a:r>
            <a:endParaRPr lang="en-US" sz="2400" b="1"/>
          </a:p>
        </p:txBody>
      </p:sp>
      <p:pic>
        <p:nvPicPr>
          <p:cNvPr id="23" name="그림 22">
            <a:extLst>
              <a:ext uri="{FF2B5EF4-FFF2-40B4-BE49-F238E27FC236}">
                <a16:creationId xmlns:a16="http://schemas.microsoft.com/office/drawing/2014/main" id="{71F5C609-C6F3-0534-935D-676C54F8C4EF}"/>
              </a:ext>
            </a:extLst>
          </p:cNvPr>
          <p:cNvPicPr>
            <a:picLocks noChangeAspect="1"/>
          </p:cNvPicPr>
          <p:nvPr/>
        </p:nvPicPr>
        <p:blipFill>
          <a:blip r:embed="rId7"/>
          <a:srcRect b="12638"/>
          <a:stretch/>
        </p:blipFill>
        <p:spPr>
          <a:xfrm>
            <a:off x="7686088" y="1533517"/>
            <a:ext cx="4201111" cy="549283"/>
          </a:xfrm>
          <a:prstGeom prst="rect">
            <a:avLst/>
          </a:prstGeom>
          <a:ln w="12700">
            <a:solidFill>
              <a:schemeClr val="tx1"/>
            </a:solidFill>
          </a:ln>
        </p:spPr>
      </p:pic>
      <p:sp>
        <p:nvSpPr>
          <p:cNvPr id="30" name="TextBox 29">
            <a:extLst>
              <a:ext uri="{FF2B5EF4-FFF2-40B4-BE49-F238E27FC236}">
                <a16:creationId xmlns:a16="http://schemas.microsoft.com/office/drawing/2014/main" id="{3976DE1E-5D47-9796-BD55-E2B7AED9A630}"/>
              </a:ext>
            </a:extLst>
          </p:cNvPr>
          <p:cNvSpPr txBox="1"/>
          <p:nvPr/>
        </p:nvSpPr>
        <p:spPr>
          <a:xfrm>
            <a:off x="8855933" y="2624514"/>
            <a:ext cx="1845378" cy="461665"/>
          </a:xfrm>
          <a:prstGeom prst="rect">
            <a:avLst/>
          </a:prstGeom>
          <a:noFill/>
        </p:spPr>
        <p:txBody>
          <a:bodyPr wrap="none" lIns="91440" tIns="45720" rIns="91440" bIns="45720" rtlCol="0" anchor="t">
            <a:spAutoFit/>
          </a:bodyPr>
          <a:lstStyle/>
          <a:p>
            <a:pPr algn="ctr"/>
            <a:r>
              <a:rPr lang="en-US" sz="2400" b="1"/>
              <a:t>DSP Dialect</a:t>
            </a:r>
          </a:p>
        </p:txBody>
      </p:sp>
      <p:pic>
        <p:nvPicPr>
          <p:cNvPr id="38" name="그림 37">
            <a:extLst>
              <a:ext uri="{FF2B5EF4-FFF2-40B4-BE49-F238E27FC236}">
                <a16:creationId xmlns:a16="http://schemas.microsoft.com/office/drawing/2014/main" id="{E895D357-E5F0-6846-5045-6610DB295E14}"/>
              </a:ext>
            </a:extLst>
          </p:cNvPr>
          <p:cNvPicPr>
            <a:picLocks noChangeAspect="1"/>
          </p:cNvPicPr>
          <p:nvPr/>
        </p:nvPicPr>
        <p:blipFill>
          <a:blip r:embed="rId8"/>
          <a:stretch>
            <a:fillRect/>
          </a:stretch>
        </p:blipFill>
        <p:spPr>
          <a:xfrm>
            <a:off x="6341993" y="3080341"/>
            <a:ext cx="5553488" cy="910701"/>
          </a:xfrm>
          <a:prstGeom prst="rect">
            <a:avLst/>
          </a:prstGeom>
          <a:ln w="12700">
            <a:solidFill>
              <a:schemeClr val="tx1"/>
            </a:solidFill>
          </a:ln>
        </p:spPr>
      </p:pic>
      <p:sp>
        <p:nvSpPr>
          <p:cNvPr id="47" name="Down Arrow 14">
            <a:extLst>
              <a:ext uri="{FF2B5EF4-FFF2-40B4-BE49-F238E27FC236}">
                <a16:creationId xmlns:a16="http://schemas.microsoft.com/office/drawing/2014/main" id="{9524100A-901A-E309-6979-9FEC94314E31}"/>
              </a:ext>
            </a:extLst>
          </p:cNvPr>
          <p:cNvSpPr/>
          <p:nvPr/>
        </p:nvSpPr>
        <p:spPr>
          <a:xfrm>
            <a:off x="9499653" y="2171700"/>
            <a:ext cx="405532" cy="4621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그룹 6">
            <a:extLst>
              <a:ext uri="{FF2B5EF4-FFF2-40B4-BE49-F238E27FC236}">
                <a16:creationId xmlns:a16="http://schemas.microsoft.com/office/drawing/2014/main" id="{02527C18-7AB8-D80F-953A-05055306B7E3}"/>
              </a:ext>
            </a:extLst>
          </p:cNvPr>
          <p:cNvGrpSpPr/>
          <p:nvPr/>
        </p:nvGrpSpPr>
        <p:grpSpPr>
          <a:xfrm>
            <a:off x="5990401" y="4694614"/>
            <a:ext cx="5896798" cy="2112665"/>
            <a:chOff x="5990401" y="4694614"/>
            <a:chExt cx="5896798" cy="2112665"/>
          </a:xfrm>
        </p:grpSpPr>
        <p:sp>
          <p:nvSpPr>
            <p:cNvPr id="8" name="TextBox 7">
              <a:extLst>
                <a:ext uri="{FF2B5EF4-FFF2-40B4-BE49-F238E27FC236}">
                  <a16:creationId xmlns:a16="http://schemas.microsoft.com/office/drawing/2014/main" id="{BE40947B-6F6D-04C9-B975-290836A8C538}"/>
                </a:ext>
              </a:extLst>
            </p:cNvPr>
            <p:cNvSpPr txBox="1"/>
            <p:nvPr/>
          </p:nvSpPr>
          <p:spPr>
            <a:xfrm>
              <a:off x="8101664" y="4694614"/>
              <a:ext cx="3353931" cy="461665"/>
            </a:xfrm>
            <a:prstGeom prst="rect">
              <a:avLst/>
            </a:prstGeom>
            <a:noFill/>
          </p:spPr>
          <p:txBody>
            <a:bodyPr wrap="none" lIns="91440" tIns="45720" rIns="91440" bIns="45720" rtlCol="0" anchor="t">
              <a:spAutoFit/>
            </a:bodyPr>
            <a:lstStyle/>
            <a:p>
              <a:pPr algn="ctr"/>
              <a:r>
                <a:rPr lang="en-US" sz="2400" b="1"/>
                <a:t>Optimized DSP Dialect</a:t>
              </a:r>
            </a:p>
          </p:txBody>
        </p:sp>
        <p:pic>
          <p:nvPicPr>
            <p:cNvPr id="9" name="그림 8">
              <a:extLst>
                <a:ext uri="{FF2B5EF4-FFF2-40B4-BE49-F238E27FC236}">
                  <a16:creationId xmlns:a16="http://schemas.microsoft.com/office/drawing/2014/main" id="{93E6385E-CF03-AB10-3026-BEFDB48E7D6A}"/>
                </a:ext>
              </a:extLst>
            </p:cNvPr>
            <p:cNvPicPr>
              <a:picLocks noChangeAspect="1"/>
            </p:cNvPicPr>
            <p:nvPr/>
          </p:nvPicPr>
          <p:blipFill>
            <a:blip r:embed="rId9"/>
            <a:stretch>
              <a:fillRect/>
            </a:stretch>
          </p:blipFill>
          <p:spPr>
            <a:xfrm>
              <a:off x="5990401" y="5183152"/>
              <a:ext cx="5896798" cy="504895"/>
            </a:xfrm>
            <a:prstGeom prst="rect">
              <a:avLst/>
            </a:prstGeom>
            <a:ln w="12700">
              <a:solidFill>
                <a:schemeClr val="tx1"/>
              </a:solidFill>
            </a:ln>
          </p:spPr>
        </p:pic>
        <p:grpSp>
          <p:nvGrpSpPr>
            <p:cNvPr id="10" name="그룹 9">
              <a:extLst>
                <a:ext uri="{FF2B5EF4-FFF2-40B4-BE49-F238E27FC236}">
                  <a16:creationId xmlns:a16="http://schemas.microsoft.com/office/drawing/2014/main" id="{981ECD78-F43A-B90C-E130-8BBEB66BB2E9}"/>
                </a:ext>
              </a:extLst>
            </p:cNvPr>
            <p:cNvGrpSpPr/>
            <p:nvPr/>
          </p:nvGrpSpPr>
          <p:grpSpPr>
            <a:xfrm>
              <a:off x="8356756" y="5886275"/>
              <a:ext cx="2767554" cy="921004"/>
              <a:chOff x="8356756" y="5886275"/>
              <a:chExt cx="2767554" cy="921004"/>
            </a:xfrm>
          </p:grpSpPr>
          <p:sp>
            <p:nvSpPr>
              <p:cNvPr id="11" name="Down Arrow 14">
                <a:extLst>
                  <a:ext uri="{FF2B5EF4-FFF2-40B4-BE49-F238E27FC236}">
                    <a16:creationId xmlns:a16="http://schemas.microsoft.com/office/drawing/2014/main" id="{3EDDF184-1B47-E41D-986B-4778C804BE02}"/>
                  </a:ext>
                </a:extLst>
              </p:cNvPr>
              <p:cNvSpPr/>
              <p:nvPr/>
            </p:nvSpPr>
            <p:spPr>
              <a:xfrm>
                <a:off x="9499653" y="5886275"/>
                <a:ext cx="405532" cy="4621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7ADAC5-3FD1-E907-DDD0-C33A102CC268}"/>
                  </a:ext>
                </a:extLst>
              </p:cNvPr>
              <p:cNvSpPr txBox="1"/>
              <p:nvPr/>
            </p:nvSpPr>
            <p:spPr>
              <a:xfrm>
                <a:off x="8356756" y="6345614"/>
                <a:ext cx="2767554" cy="461665"/>
              </a:xfrm>
              <a:prstGeom prst="rect">
                <a:avLst/>
              </a:prstGeom>
              <a:noFill/>
            </p:spPr>
            <p:txBody>
              <a:bodyPr wrap="none" lIns="91440" tIns="45720" rIns="91440" bIns="45720" rtlCol="0" anchor="t">
                <a:spAutoFit/>
              </a:bodyPr>
              <a:lstStyle/>
              <a:p>
                <a:pPr algn="ctr"/>
                <a:r>
                  <a:rPr lang="en-US" sz="2400" b="1"/>
                  <a:t>… (Lower Dialects)</a:t>
                </a:r>
              </a:p>
            </p:txBody>
          </p:sp>
        </p:grpSp>
      </p:grpSp>
      <p:sp>
        <p:nvSpPr>
          <p:cNvPr id="14" name="Rectangle: Rounded Corners 6">
            <a:extLst>
              <a:ext uri="{FF2B5EF4-FFF2-40B4-BE49-F238E27FC236}">
                <a16:creationId xmlns:a16="http://schemas.microsoft.com/office/drawing/2014/main" id="{3B895565-4B05-51C8-123F-E17EF4B18B4B}"/>
              </a:ext>
            </a:extLst>
          </p:cNvPr>
          <p:cNvSpPr/>
          <p:nvPr/>
        </p:nvSpPr>
        <p:spPr>
          <a:xfrm>
            <a:off x="5798131" y="5682829"/>
            <a:ext cx="3320606" cy="72241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Domain-specific information:</a:t>
            </a:r>
            <a:br>
              <a:rPr lang="en-US"/>
            </a:br>
            <a:r>
              <a:rPr lang="en-US"/>
              <a:t>Symmetry</a:t>
            </a:r>
          </a:p>
        </p:txBody>
      </p:sp>
      <p:grpSp>
        <p:nvGrpSpPr>
          <p:cNvPr id="56" name="그룹 55">
            <a:extLst>
              <a:ext uri="{FF2B5EF4-FFF2-40B4-BE49-F238E27FC236}">
                <a16:creationId xmlns:a16="http://schemas.microsoft.com/office/drawing/2014/main" id="{7BB49C30-2B91-182E-9475-DC46E0A61F95}"/>
              </a:ext>
            </a:extLst>
          </p:cNvPr>
          <p:cNvGrpSpPr/>
          <p:nvPr/>
        </p:nvGrpSpPr>
        <p:grpSpPr>
          <a:xfrm>
            <a:off x="4922982" y="2161309"/>
            <a:ext cx="1052945" cy="3128242"/>
            <a:chOff x="4922982" y="2161309"/>
            <a:chExt cx="1052945" cy="3128242"/>
          </a:xfrm>
        </p:grpSpPr>
        <p:cxnSp>
          <p:nvCxnSpPr>
            <p:cNvPr id="39" name="직선 화살표 연결선 38">
              <a:extLst>
                <a:ext uri="{FF2B5EF4-FFF2-40B4-BE49-F238E27FC236}">
                  <a16:creationId xmlns:a16="http://schemas.microsoft.com/office/drawing/2014/main" id="{8FBEECA3-F1BB-FAD1-B8F9-EF3C932C9BEA}"/>
                </a:ext>
              </a:extLst>
            </p:cNvPr>
            <p:cNvCxnSpPr>
              <a:cxnSpLocks/>
            </p:cNvCxnSpPr>
            <p:nvPr/>
          </p:nvCxnSpPr>
          <p:spPr>
            <a:xfrm flipH="1" flipV="1">
              <a:off x="4987636" y="2161309"/>
              <a:ext cx="988291" cy="3121891"/>
            </a:xfrm>
            <a:prstGeom prst="straightConnector1">
              <a:avLst/>
            </a:prstGeom>
            <a:noFill/>
            <a:ln>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8" name="직선 화살표 연결선 47">
              <a:extLst>
                <a:ext uri="{FF2B5EF4-FFF2-40B4-BE49-F238E27FC236}">
                  <a16:creationId xmlns:a16="http://schemas.microsoft.com/office/drawing/2014/main" id="{AA07A4C4-894D-B60D-F107-B11C6049AD67}"/>
                </a:ext>
              </a:extLst>
            </p:cNvPr>
            <p:cNvCxnSpPr>
              <a:cxnSpLocks/>
            </p:cNvCxnSpPr>
            <p:nvPr/>
          </p:nvCxnSpPr>
          <p:spPr>
            <a:xfrm flipH="1" flipV="1">
              <a:off x="4922982" y="3731491"/>
              <a:ext cx="1052945" cy="1551709"/>
            </a:xfrm>
            <a:prstGeom prst="straightConnector1">
              <a:avLst/>
            </a:prstGeom>
            <a:noFill/>
            <a:ln>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54" name="직선 화살표 연결선 53">
              <a:extLst>
                <a:ext uri="{FF2B5EF4-FFF2-40B4-BE49-F238E27FC236}">
                  <a16:creationId xmlns:a16="http://schemas.microsoft.com/office/drawing/2014/main" id="{C4A21D18-8461-9E4B-EFEB-3BADC7E3EA68}"/>
                </a:ext>
              </a:extLst>
            </p:cNvPr>
            <p:cNvCxnSpPr>
              <a:cxnSpLocks/>
            </p:cNvCxnSpPr>
            <p:nvPr/>
          </p:nvCxnSpPr>
          <p:spPr>
            <a:xfrm flipH="1" flipV="1">
              <a:off x="4950691" y="5218545"/>
              <a:ext cx="1025235" cy="71006"/>
            </a:xfrm>
            <a:prstGeom prst="straightConnector1">
              <a:avLst/>
            </a:prstGeom>
            <a:noFill/>
            <a:ln>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grpSp>
      <p:grpSp>
        <p:nvGrpSpPr>
          <p:cNvPr id="61" name="그룹 60">
            <a:extLst>
              <a:ext uri="{FF2B5EF4-FFF2-40B4-BE49-F238E27FC236}">
                <a16:creationId xmlns:a16="http://schemas.microsoft.com/office/drawing/2014/main" id="{14A84F1E-C530-74BB-08D2-445F3BD5978B}"/>
              </a:ext>
            </a:extLst>
          </p:cNvPr>
          <p:cNvGrpSpPr/>
          <p:nvPr/>
        </p:nvGrpSpPr>
        <p:grpSpPr>
          <a:xfrm>
            <a:off x="2788015" y="4663405"/>
            <a:ext cx="2053008" cy="2149394"/>
            <a:chOff x="2788015" y="4663405"/>
            <a:chExt cx="2053008" cy="2149394"/>
          </a:xfrm>
        </p:grpSpPr>
        <p:grpSp>
          <p:nvGrpSpPr>
            <p:cNvPr id="59" name="그룹 58">
              <a:extLst>
                <a:ext uri="{FF2B5EF4-FFF2-40B4-BE49-F238E27FC236}">
                  <a16:creationId xmlns:a16="http://schemas.microsoft.com/office/drawing/2014/main" id="{ADB72196-4ECC-94A8-AC87-D8DA3A0D8A44}"/>
                </a:ext>
              </a:extLst>
            </p:cNvPr>
            <p:cNvGrpSpPr/>
            <p:nvPr/>
          </p:nvGrpSpPr>
          <p:grpSpPr>
            <a:xfrm>
              <a:off x="2788015" y="5564354"/>
              <a:ext cx="1584857" cy="1248445"/>
              <a:chOff x="2788015" y="5564354"/>
              <a:chExt cx="1584857" cy="1248445"/>
            </a:xfrm>
          </p:grpSpPr>
          <p:sp>
            <p:nvSpPr>
              <p:cNvPr id="57" name="원호 56">
                <a:extLst>
                  <a:ext uri="{FF2B5EF4-FFF2-40B4-BE49-F238E27FC236}">
                    <a16:creationId xmlns:a16="http://schemas.microsoft.com/office/drawing/2014/main" id="{3444A8DC-F512-7581-C502-D1651A58959B}"/>
                  </a:ext>
                </a:extLst>
              </p:cNvPr>
              <p:cNvSpPr/>
              <p:nvPr/>
            </p:nvSpPr>
            <p:spPr>
              <a:xfrm rot="16200000" flipH="1">
                <a:off x="3328149" y="5564355"/>
                <a:ext cx="506502" cy="506500"/>
              </a:xfrm>
              <a:prstGeom prst="arc">
                <a:avLst>
                  <a:gd name="adj1" fmla="val 16200000"/>
                  <a:gd name="adj2" fmla="val 6207417"/>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algn="ctr"/>
                <a:endParaRPr lang="ko-KR" altLang="en-US" sz="2422"/>
              </a:p>
            </p:txBody>
          </p:sp>
          <p:sp>
            <p:nvSpPr>
              <p:cNvPr id="58" name="TextBox 57">
                <a:extLst>
                  <a:ext uri="{FF2B5EF4-FFF2-40B4-BE49-F238E27FC236}">
                    <a16:creationId xmlns:a16="http://schemas.microsoft.com/office/drawing/2014/main" id="{B91B6D64-553B-524D-99EA-FA835CA394EC}"/>
                  </a:ext>
                </a:extLst>
              </p:cNvPr>
              <p:cNvSpPr txBox="1"/>
              <p:nvPr/>
            </p:nvSpPr>
            <p:spPr>
              <a:xfrm>
                <a:off x="2788015" y="6104913"/>
                <a:ext cx="1584857" cy="707886"/>
              </a:xfrm>
              <a:prstGeom prst="rect">
                <a:avLst/>
              </a:prstGeom>
              <a:noFill/>
            </p:spPr>
            <p:txBody>
              <a:bodyPr wrap="none" rtlCol="0">
                <a:spAutoFit/>
              </a:bodyPr>
              <a:lstStyle/>
              <a:p>
                <a:pPr algn="ctr"/>
                <a:r>
                  <a:rPr lang="en-US" altLang="ko-KR" sz="2000"/>
                  <a:t>Symmetrical</a:t>
                </a:r>
                <a:br>
                  <a:rPr lang="en-US" altLang="ko-KR" sz="2000"/>
                </a:br>
                <a:r>
                  <a:rPr lang="en-US" altLang="ko-KR" sz="2000"/>
                  <a:t>expansion</a:t>
                </a:r>
                <a:endParaRPr lang="ko-KR" altLang="en-US" sz="2000"/>
              </a:p>
            </p:txBody>
          </p:sp>
        </p:grpSp>
        <p:pic>
          <p:nvPicPr>
            <p:cNvPr id="60" name="Picture 4">
              <a:extLst>
                <a:ext uri="{FF2B5EF4-FFF2-40B4-BE49-F238E27FC236}">
                  <a16:creationId xmlns:a16="http://schemas.microsoft.com/office/drawing/2014/main" id="{AB75FEDF-435F-2CE7-29E1-0935333EC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397"/>
            <a:stretch/>
          </p:blipFill>
          <p:spPr bwMode="auto">
            <a:xfrm>
              <a:off x="3560326" y="4663405"/>
              <a:ext cx="1280697" cy="1046320"/>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grpSp>
      <p:grpSp>
        <p:nvGrpSpPr>
          <p:cNvPr id="42" name="그룹 41">
            <a:extLst>
              <a:ext uri="{FF2B5EF4-FFF2-40B4-BE49-F238E27FC236}">
                <a16:creationId xmlns:a16="http://schemas.microsoft.com/office/drawing/2014/main" id="{82B60840-F3C2-405A-6B00-DA639BC9F600}"/>
              </a:ext>
            </a:extLst>
          </p:cNvPr>
          <p:cNvGrpSpPr/>
          <p:nvPr/>
        </p:nvGrpSpPr>
        <p:grpSpPr>
          <a:xfrm>
            <a:off x="3530600" y="1533517"/>
            <a:ext cx="12700" cy="4149312"/>
            <a:chOff x="3530600" y="1533517"/>
            <a:chExt cx="12700" cy="4149312"/>
          </a:xfrm>
        </p:grpSpPr>
        <p:cxnSp>
          <p:nvCxnSpPr>
            <p:cNvPr id="44" name="직선 연결선 43">
              <a:extLst>
                <a:ext uri="{FF2B5EF4-FFF2-40B4-BE49-F238E27FC236}">
                  <a16:creationId xmlns:a16="http://schemas.microsoft.com/office/drawing/2014/main" id="{643AC6C4-3A92-1570-8059-CF622374ADC7}"/>
                </a:ext>
              </a:extLst>
            </p:cNvPr>
            <p:cNvCxnSpPr>
              <a:cxnSpLocks/>
            </p:cNvCxnSpPr>
            <p:nvPr/>
          </p:nvCxnSpPr>
          <p:spPr>
            <a:xfrm>
              <a:off x="3530600" y="1533517"/>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cxnSp>
          <p:nvCxnSpPr>
            <p:cNvPr id="45" name="직선 연결선 44">
              <a:extLst>
                <a:ext uri="{FF2B5EF4-FFF2-40B4-BE49-F238E27FC236}">
                  <a16:creationId xmlns:a16="http://schemas.microsoft.com/office/drawing/2014/main" id="{FEA93022-3AAB-85B5-E1B7-182861A51D87}"/>
                </a:ext>
              </a:extLst>
            </p:cNvPr>
            <p:cNvCxnSpPr>
              <a:cxnSpLocks/>
            </p:cNvCxnSpPr>
            <p:nvPr/>
          </p:nvCxnSpPr>
          <p:spPr>
            <a:xfrm>
              <a:off x="3543300" y="3063446"/>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cxnSp>
          <p:nvCxnSpPr>
            <p:cNvPr id="46" name="직선 연결선 45">
              <a:extLst>
                <a:ext uri="{FF2B5EF4-FFF2-40B4-BE49-F238E27FC236}">
                  <a16:creationId xmlns:a16="http://schemas.microsoft.com/office/drawing/2014/main" id="{7007E1AA-B0EA-CEBB-CCDB-B799C4C15CF4}"/>
                </a:ext>
              </a:extLst>
            </p:cNvPr>
            <p:cNvCxnSpPr>
              <a:cxnSpLocks/>
            </p:cNvCxnSpPr>
            <p:nvPr/>
          </p:nvCxnSpPr>
          <p:spPr>
            <a:xfrm>
              <a:off x="3543300" y="4625546"/>
              <a:ext cx="0" cy="1057283"/>
            </a:xfrm>
            <a:prstGeom prst="line">
              <a:avLst/>
            </a:prstGeom>
            <a:ln w="57150">
              <a:solidFill>
                <a:schemeClr val="accent6">
                  <a:lumMod val="50000"/>
                </a:schemeClr>
              </a:solidFill>
              <a:prstDash val="sysDash"/>
            </a:ln>
            <a:effectLst>
              <a:glow rad="101600">
                <a:schemeClr val="accent6">
                  <a:lumMod val="50000"/>
                  <a:alpha val="40000"/>
                </a:schemeClr>
              </a:glow>
            </a:effectLst>
          </p:spPr>
          <p:style>
            <a:lnRef idx="2">
              <a:schemeClr val="accent3">
                <a:shade val="15000"/>
              </a:schemeClr>
            </a:lnRef>
            <a:fillRef idx="1">
              <a:schemeClr val="accent3"/>
            </a:fillRef>
            <a:effectRef idx="0">
              <a:schemeClr val="accent3"/>
            </a:effectRef>
            <a:fontRef idx="minor">
              <a:schemeClr val="lt1"/>
            </a:fontRef>
          </p:style>
        </p:cxnSp>
      </p:grpSp>
    </p:spTree>
    <p:extLst>
      <p:ext uri="{BB962C8B-B14F-4D97-AF65-F5344CB8AC3E}">
        <p14:creationId xmlns:p14="http://schemas.microsoft.com/office/powerpoint/2010/main" val="4745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968F-9246-4021-7569-2DCE39239707}"/>
              </a:ext>
            </a:extLst>
          </p:cNvPr>
          <p:cNvSpPr>
            <a:spLocks noGrp="1"/>
          </p:cNvSpPr>
          <p:nvPr>
            <p:ph type="title"/>
          </p:nvPr>
        </p:nvSpPr>
        <p:spPr>
          <a:xfrm>
            <a:off x="838200" y="171652"/>
            <a:ext cx="9430265" cy="1325563"/>
          </a:xfrm>
        </p:spPr>
        <p:txBody>
          <a:bodyPr anchor="b">
            <a:normAutofit/>
          </a:bodyPr>
          <a:lstStyle/>
          <a:p>
            <a:r>
              <a:rPr lang="en-US"/>
              <a:t>DSP-DSL: An Intuitive Domain-specific Language for DSP</a:t>
            </a:r>
          </a:p>
        </p:txBody>
      </p:sp>
      <p:sp>
        <p:nvSpPr>
          <p:cNvPr id="5" name="Date Placeholder 4">
            <a:extLst>
              <a:ext uri="{FF2B5EF4-FFF2-40B4-BE49-F238E27FC236}">
                <a16:creationId xmlns:a16="http://schemas.microsoft.com/office/drawing/2014/main" id="{9E0851E3-628A-D9D3-BAC2-67D42CBC2315}"/>
              </a:ext>
            </a:extLst>
          </p:cNvPr>
          <p:cNvSpPr>
            <a:spLocks noGrp="1"/>
          </p:cNvSpPr>
          <p:nvPr>
            <p:ph type="dt" sz="half" idx="10"/>
          </p:nvPr>
        </p:nvSpPr>
        <p:spPr/>
        <p:txBody>
          <a:bodyPr anchor="ctr">
            <a:normAutofit/>
          </a:bodyPr>
          <a:lstStyle/>
          <a:p>
            <a:pPr>
              <a:spcAft>
                <a:spcPts val="600"/>
              </a:spcAft>
            </a:pPr>
            <a:fld id="{A109332F-3D91-A94D-BA93-FCF81C93C052}" type="datetime1">
              <a:rPr lang="en-US" smtClean="0"/>
              <a:pPr>
                <a:spcAft>
                  <a:spcPts val="600"/>
                </a:spcAft>
              </a:pPr>
              <a:t>6/17/25</a:t>
            </a:fld>
            <a:endParaRPr lang="en-US"/>
          </a:p>
        </p:txBody>
      </p:sp>
      <p:sp>
        <p:nvSpPr>
          <p:cNvPr id="7" name="Slide Number Placeholder 6">
            <a:extLst>
              <a:ext uri="{FF2B5EF4-FFF2-40B4-BE49-F238E27FC236}">
                <a16:creationId xmlns:a16="http://schemas.microsoft.com/office/drawing/2014/main" id="{FDD23B79-0BB8-AC93-3266-FFBF930FF56B}"/>
              </a:ext>
            </a:extLst>
          </p:cNvPr>
          <p:cNvSpPr>
            <a:spLocks noGrp="1"/>
          </p:cNvSpPr>
          <p:nvPr>
            <p:ph type="sldNum" sz="quarter" idx="12"/>
          </p:nvPr>
        </p:nvSpPr>
        <p:spPr/>
        <p:txBody>
          <a:bodyPr anchor="ctr">
            <a:normAutofit/>
          </a:bodyPr>
          <a:lstStyle/>
          <a:p>
            <a:pPr>
              <a:lnSpc>
                <a:spcPct val="90000"/>
              </a:lnSpc>
              <a:spcAft>
                <a:spcPts val="600"/>
              </a:spcAft>
            </a:pPr>
            <a:fld id="{DC1DC811-A317-D442-B2A1-5A735965D791}" type="slidenum">
              <a:rPr lang="en-US" smtClean="0"/>
              <a:pPr>
                <a:lnSpc>
                  <a:spcPct val="90000"/>
                </a:lnSpc>
                <a:spcAft>
                  <a:spcPts val="600"/>
                </a:spcAft>
              </a:pPr>
              <a:t>7</a:t>
            </a:fld>
            <a:endParaRPr lang="en-US"/>
          </a:p>
        </p:txBody>
      </p:sp>
      <p:pic>
        <p:nvPicPr>
          <p:cNvPr id="85" name="Picture 84">
            <a:extLst>
              <a:ext uri="{FF2B5EF4-FFF2-40B4-BE49-F238E27FC236}">
                <a16:creationId xmlns:a16="http://schemas.microsoft.com/office/drawing/2014/main" id="{503C0F0C-E51C-B9BB-9515-67B5CDC6C3DD}"/>
              </a:ext>
            </a:extLst>
          </p:cNvPr>
          <p:cNvPicPr>
            <a:picLocks noChangeAspect="1"/>
          </p:cNvPicPr>
          <p:nvPr/>
        </p:nvPicPr>
        <p:blipFill>
          <a:blip r:embed="rId3"/>
          <a:stretch>
            <a:fillRect/>
          </a:stretch>
        </p:blipFill>
        <p:spPr>
          <a:xfrm>
            <a:off x="7302676" y="1257421"/>
            <a:ext cx="4114800" cy="4967086"/>
          </a:xfrm>
          <a:prstGeom prst="rect">
            <a:avLst/>
          </a:prstGeom>
          <a:ln w="12700">
            <a:solidFill>
              <a:schemeClr val="tx1"/>
            </a:solidFill>
          </a:ln>
        </p:spPr>
      </p:pic>
      <p:pic>
        <p:nvPicPr>
          <p:cNvPr id="86" name="Picture 85">
            <a:extLst>
              <a:ext uri="{FF2B5EF4-FFF2-40B4-BE49-F238E27FC236}">
                <a16:creationId xmlns:a16="http://schemas.microsoft.com/office/drawing/2014/main" id="{D934E5A5-4780-4D08-AC97-1BE542996F7E}"/>
              </a:ext>
            </a:extLst>
          </p:cNvPr>
          <p:cNvPicPr>
            <a:picLocks noChangeAspect="1"/>
          </p:cNvPicPr>
          <p:nvPr/>
        </p:nvPicPr>
        <p:blipFill>
          <a:blip r:embed="rId4"/>
          <a:stretch>
            <a:fillRect/>
          </a:stretch>
        </p:blipFill>
        <p:spPr>
          <a:xfrm>
            <a:off x="656322" y="3104615"/>
            <a:ext cx="4746652" cy="2810292"/>
          </a:xfrm>
          <a:prstGeom prst="rect">
            <a:avLst/>
          </a:prstGeom>
          <a:ln w="12700">
            <a:solidFill>
              <a:schemeClr val="tx1"/>
            </a:solidFill>
          </a:ln>
        </p:spPr>
      </p:pic>
      <p:sp>
        <p:nvSpPr>
          <p:cNvPr id="103" name="Rounded Rectangle 102">
            <a:extLst>
              <a:ext uri="{FF2B5EF4-FFF2-40B4-BE49-F238E27FC236}">
                <a16:creationId xmlns:a16="http://schemas.microsoft.com/office/drawing/2014/main" id="{C93918EE-1DD4-C270-F62F-7F8F2A90890C}"/>
              </a:ext>
            </a:extLst>
          </p:cNvPr>
          <p:cNvSpPr/>
          <p:nvPr/>
        </p:nvSpPr>
        <p:spPr>
          <a:xfrm>
            <a:off x="230832" y="1582913"/>
            <a:ext cx="5181600" cy="915310"/>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4" name="Rectangle 103" descr="Web design outline">
            <a:extLst>
              <a:ext uri="{FF2B5EF4-FFF2-40B4-BE49-F238E27FC236}">
                <a16:creationId xmlns:a16="http://schemas.microsoft.com/office/drawing/2014/main" id="{202AF17D-8D00-7384-38F1-BC74E7835CC3}"/>
              </a:ext>
            </a:extLst>
          </p:cNvPr>
          <p:cNvSpPr/>
          <p:nvPr/>
        </p:nvSpPr>
        <p:spPr>
          <a:xfrm>
            <a:off x="507713" y="1788858"/>
            <a:ext cx="503420" cy="503420"/>
          </a:xfrm>
          <a:prstGeom prst="rect">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nvGrpSpPr>
          <p:cNvPr id="105" name="Group 104">
            <a:extLst>
              <a:ext uri="{FF2B5EF4-FFF2-40B4-BE49-F238E27FC236}">
                <a16:creationId xmlns:a16="http://schemas.microsoft.com/office/drawing/2014/main" id="{640C621E-54DF-7B54-FE2C-FB29CD49E051}"/>
              </a:ext>
            </a:extLst>
          </p:cNvPr>
          <p:cNvGrpSpPr/>
          <p:nvPr/>
        </p:nvGrpSpPr>
        <p:grpSpPr>
          <a:xfrm>
            <a:off x="1288015" y="1582913"/>
            <a:ext cx="2331720" cy="915310"/>
            <a:chOff x="1057183" y="1145944"/>
            <a:chExt cx="2331720" cy="915310"/>
          </a:xfrm>
        </p:grpSpPr>
        <p:sp>
          <p:nvSpPr>
            <p:cNvPr id="109" name="Rectangle 108">
              <a:extLst>
                <a:ext uri="{FF2B5EF4-FFF2-40B4-BE49-F238E27FC236}">
                  <a16:creationId xmlns:a16="http://schemas.microsoft.com/office/drawing/2014/main" id="{61FD4229-F6B0-C5D9-DF5A-CB3E42E455CF}"/>
                </a:ext>
              </a:extLst>
            </p:cNvPr>
            <p:cNvSpPr/>
            <p:nvPr/>
          </p:nvSpPr>
          <p:spPr>
            <a:xfrm>
              <a:off x="1057183" y="1145944"/>
              <a:ext cx="2331720"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0" name="TextBox 109">
              <a:extLst>
                <a:ext uri="{FF2B5EF4-FFF2-40B4-BE49-F238E27FC236}">
                  <a16:creationId xmlns:a16="http://schemas.microsoft.com/office/drawing/2014/main" id="{A244DE3D-41E1-4A71-2DC4-6E8EA581059D}"/>
                </a:ext>
              </a:extLst>
            </p:cNvPr>
            <p:cNvSpPr txBox="1"/>
            <p:nvPr/>
          </p:nvSpPr>
          <p:spPr>
            <a:xfrm>
              <a:off x="1057183" y="1145944"/>
              <a:ext cx="2331720" cy="915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DSP-DSL</a:t>
              </a:r>
            </a:p>
          </p:txBody>
        </p:sp>
      </p:grpSp>
      <p:grpSp>
        <p:nvGrpSpPr>
          <p:cNvPr id="106" name="Group 105">
            <a:extLst>
              <a:ext uri="{FF2B5EF4-FFF2-40B4-BE49-F238E27FC236}">
                <a16:creationId xmlns:a16="http://schemas.microsoft.com/office/drawing/2014/main" id="{48B3C07E-0F49-2339-57FC-309AE61B51BF}"/>
              </a:ext>
            </a:extLst>
          </p:cNvPr>
          <p:cNvGrpSpPr/>
          <p:nvPr/>
        </p:nvGrpSpPr>
        <p:grpSpPr>
          <a:xfrm>
            <a:off x="3619735" y="1582913"/>
            <a:ext cx="1792696" cy="915310"/>
            <a:chOff x="3388903" y="1145944"/>
            <a:chExt cx="1792696" cy="915310"/>
          </a:xfrm>
        </p:grpSpPr>
        <p:sp>
          <p:nvSpPr>
            <p:cNvPr id="107" name="Rectangle 106">
              <a:extLst>
                <a:ext uri="{FF2B5EF4-FFF2-40B4-BE49-F238E27FC236}">
                  <a16:creationId xmlns:a16="http://schemas.microsoft.com/office/drawing/2014/main" id="{1F305196-8A27-42D2-6D30-036F52C92B1F}"/>
                </a:ext>
              </a:extLst>
            </p:cNvPr>
            <p:cNvSpPr/>
            <p:nvPr/>
          </p:nvSpPr>
          <p:spPr>
            <a:xfrm>
              <a:off x="3388903" y="1145944"/>
              <a:ext cx="1792696" cy="915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8" name="TextBox 107">
              <a:extLst>
                <a:ext uri="{FF2B5EF4-FFF2-40B4-BE49-F238E27FC236}">
                  <a16:creationId xmlns:a16="http://schemas.microsoft.com/office/drawing/2014/main" id="{3F94F2CD-93E2-9269-EC41-113FEDE19FB2}"/>
                </a:ext>
              </a:extLst>
            </p:cNvPr>
            <p:cNvSpPr txBox="1"/>
            <p:nvPr/>
          </p:nvSpPr>
          <p:spPr>
            <a:xfrm>
              <a:off x="3388903" y="1145944"/>
              <a:ext cx="1792696" cy="915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533400">
                <a:lnSpc>
                  <a:spcPct val="100000"/>
                </a:lnSpc>
                <a:spcBef>
                  <a:spcPct val="0"/>
                </a:spcBef>
                <a:spcAft>
                  <a:spcPct val="35000"/>
                </a:spcAft>
                <a:buNone/>
              </a:pPr>
              <a:r>
                <a:rPr lang="en-US" sz="1400" kern="1200" dirty="0"/>
                <a:t>High-level Python like language for DSP applications</a:t>
              </a:r>
            </a:p>
          </p:txBody>
        </p:sp>
      </p:grpSp>
      <p:sp>
        <p:nvSpPr>
          <p:cNvPr id="9" name="TextBox 8">
            <a:extLst>
              <a:ext uri="{FF2B5EF4-FFF2-40B4-BE49-F238E27FC236}">
                <a16:creationId xmlns:a16="http://schemas.microsoft.com/office/drawing/2014/main" id="{7723DC6C-F45D-F14D-F80C-B79E21461C32}"/>
              </a:ext>
            </a:extLst>
          </p:cNvPr>
          <p:cNvSpPr txBox="1"/>
          <p:nvPr/>
        </p:nvSpPr>
        <p:spPr>
          <a:xfrm>
            <a:off x="1745772" y="5918597"/>
            <a:ext cx="2428871" cy="461665"/>
          </a:xfrm>
          <a:prstGeom prst="rect">
            <a:avLst/>
          </a:prstGeom>
          <a:noFill/>
        </p:spPr>
        <p:txBody>
          <a:bodyPr wrap="none" lIns="91440" tIns="45720" rIns="91440" bIns="45720" rtlCol="0" anchor="ctr">
            <a:spAutoFit/>
          </a:bodyPr>
          <a:lstStyle/>
          <a:p>
            <a:pPr algn="ctr"/>
            <a:r>
              <a:rPr lang="en-US" sz="2400"/>
              <a:t>Lines of code: 10</a:t>
            </a:r>
            <a:endParaRPr lang="ko-KR" altLang="en-US"/>
          </a:p>
        </p:txBody>
      </p:sp>
      <p:sp>
        <p:nvSpPr>
          <p:cNvPr id="13" name="TextBox 12">
            <a:extLst>
              <a:ext uri="{FF2B5EF4-FFF2-40B4-BE49-F238E27FC236}">
                <a16:creationId xmlns:a16="http://schemas.microsoft.com/office/drawing/2014/main" id="{EC8BDC64-4DA8-E3E6-C314-92F7CEF72CF4}"/>
              </a:ext>
            </a:extLst>
          </p:cNvPr>
          <p:cNvSpPr txBox="1"/>
          <p:nvPr/>
        </p:nvSpPr>
        <p:spPr>
          <a:xfrm>
            <a:off x="587765" y="2642987"/>
            <a:ext cx="4744889" cy="461665"/>
          </a:xfrm>
          <a:prstGeom prst="rect">
            <a:avLst/>
          </a:prstGeom>
          <a:noFill/>
        </p:spPr>
        <p:txBody>
          <a:bodyPr wrap="none" lIns="91440" tIns="45720" rIns="91440" bIns="45720" rtlCol="0" anchor="ctr">
            <a:spAutoFit/>
          </a:bodyPr>
          <a:lstStyle/>
          <a:p>
            <a:pPr algn="ctr"/>
            <a:r>
              <a:rPr lang="en-US" sz="2400" b="1"/>
              <a:t>Spectral analysis: DSP-DSL code</a:t>
            </a:r>
            <a:endParaRPr lang="ko-KR" b="1"/>
          </a:p>
        </p:txBody>
      </p:sp>
      <p:sp>
        <p:nvSpPr>
          <p:cNvPr id="14" name="TextBox 13">
            <a:extLst>
              <a:ext uri="{FF2B5EF4-FFF2-40B4-BE49-F238E27FC236}">
                <a16:creationId xmlns:a16="http://schemas.microsoft.com/office/drawing/2014/main" id="{5F39521C-43A6-6275-88B3-D8F0897848AE}"/>
              </a:ext>
            </a:extLst>
          </p:cNvPr>
          <p:cNvSpPr txBox="1"/>
          <p:nvPr/>
        </p:nvSpPr>
        <p:spPr>
          <a:xfrm>
            <a:off x="7483809" y="792415"/>
            <a:ext cx="3718775" cy="461665"/>
          </a:xfrm>
          <a:prstGeom prst="rect">
            <a:avLst/>
          </a:prstGeom>
          <a:noFill/>
        </p:spPr>
        <p:txBody>
          <a:bodyPr wrap="none" lIns="91440" tIns="45720" rIns="91440" bIns="45720" rtlCol="0" anchor="ctr">
            <a:spAutoFit/>
          </a:bodyPr>
          <a:lstStyle/>
          <a:p>
            <a:pPr algn="ctr"/>
            <a:r>
              <a:rPr lang="en-US" sz="2400" b="1"/>
              <a:t>Spectral analysis: C code</a:t>
            </a:r>
            <a:endParaRPr lang="ko-KR" b="1"/>
          </a:p>
        </p:txBody>
      </p:sp>
      <p:sp>
        <p:nvSpPr>
          <p:cNvPr id="15" name="TextBox 14">
            <a:extLst>
              <a:ext uri="{FF2B5EF4-FFF2-40B4-BE49-F238E27FC236}">
                <a16:creationId xmlns:a16="http://schemas.microsoft.com/office/drawing/2014/main" id="{1683455E-6DDB-D028-0220-B5534ADC6F9A}"/>
              </a:ext>
            </a:extLst>
          </p:cNvPr>
          <p:cNvSpPr txBox="1"/>
          <p:nvPr/>
        </p:nvSpPr>
        <p:spPr>
          <a:xfrm>
            <a:off x="8316785" y="6225376"/>
            <a:ext cx="2428871" cy="461665"/>
          </a:xfrm>
          <a:prstGeom prst="rect">
            <a:avLst/>
          </a:prstGeom>
          <a:noFill/>
        </p:spPr>
        <p:txBody>
          <a:bodyPr wrap="none" lIns="91440" tIns="45720" rIns="91440" bIns="45720" rtlCol="0" anchor="ctr">
            <a:spAutoFit/>
          </a:bodyPr>
          <a:lstStyle/>
          <a:p>
            <a:pPr algn="ctr"/>
            <a:r>
              <a:rPr lang="en-US" sz="2400"/>
              <a:t>Lines of code: 65</a:t>
            </a:r>
            <a:endParaRPr lang="ko-KR" altLang="en-US"/>
          </a:p>
        </p:txBody>
      </p:sp>
    </p:spTree>
    <p:extLst>
      <p:ext uri="{BB962C8B-B14F-4D97-AF65-F5344CB8AC3E}">
        <p14:creationId xmlns:p14="http://schemas.microsoft.com/office/powerpoint/2010/main" val="420791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A358-5862-FEEF-CAA5-07235897592E}"/>
              </a:ext>
            </a:extLst>
          </p:cNvPr>
          <p:cNvSpPr>
            <a:spLocks noGrp="1"/>
          </p:cNvSpPr>
          <p:nvPr>
            <p:ph type="title"/>
          </p:nvPr>
        </p:nvSpPr>
        <p:spPr/>
        <p:txBody>
          <a:bodyPr/>
          <a:lstStyle/>
          <a:p>
            <a:r>
              <a:rPr lang="en-US"/>
              <a:t>DSP-Dialect: Domain-Specific IR</a:t>
            </a:r>
          </a:p>
        </p:txBody>
      </p:sp>
      <p:sp>
        <p:nvSpPr>
          <p:cNvPr id="4" name="Date Placeholder 3">
            <a:extLst>
              <a:ext uri="{FF2B5EF4-FFF2-40B4-BE49-F238E27FC236}">
                <a16:creationId xmlns:a16="http://schemas.microsoft.com/office/drawing/2014/main" id="{5829E192-CB35-8C3B-713F-8EED30A91822}"/>
              </a:ext>
            </a:extLst>
          </p:cNvPr>
          <p:cNvSpPr>
            <a:spLocks noGrp="1"/>
          </p:cNvSpPr>
          <p:nvPr>
            <p:ph type="dt" sz="half" idx="10"/>
          </p:nvPr>
        </p:nvSpPr>
        <p:spPr/>
        <p:txBody>
          <a:bodyPr/>
          <a:lstStyle/>
          <a:p>
            <a:fld id="{F14D4001-2E93-9645-AE0D-A781469F1F3E}" type="datetime1">
              <a:rPr lang="en-US" smtClean="0"/>
              <a:t>6/17/25</a:t>
            </a:fld>
            <a:endParaRPr lang="en-US"/>
          </a:p>
        </p:txBody>
      </p:sp>
      <p:sp>
        <p:nvSpPr>
          <p:cNvPr id="6" name="Slide Number Placeholder 5">
            <a:extLst>
              <a:ext uri="{FF2B5EF4-FFF2-40B4-BE49-F238E27FC236}">
                <a16:creationId xmlns:a16="http://schemas.microsoft.com/office/drawing/2014/main" id="{DBC777AA-D2A2-B671-5D94-21F2326D3C70}"/>
              </a:ext>
            </a:extLst>
          </p:cNvPr>
          <p:cNvSpPr>
            <a:spLocks noGrp="1"/>
          </p:cNvSpPr>
          <p:nvPr>
            <p:ph type="sldNum" sz="quarter" idx="12"/>
          </p:nvPr>
        </p:nvSpPr>
        <p:spPr/>
        <p:txBody>
          <a:bodyPr/>
          <a:lstStyle/>
          <a:p>
            <a:fld id="{DC1DC811-A317-D442-B2A1-5A735965D791}" type="slidenum">
              <a:rPr lang="en-US" smtClean="0"/>
              <a:t>8</a:t>
            </a:fld>
            <a:endParaRPr lang="en-US"/>
          </a:p>
        </p:txBody>
      </p:sp>
      <p:sp>
        <p:nvSpPr>
          <p:cNvPr id="36" name="TextBox 35">
            <a:extLst>
              <a:ext uri="{FF2B5EF4-FFF2-40B4-BE49-F238E27FC236}">
                <a16:creationId xmlns:a16="http://schemas.microsoft.com/office/drawing/2014/main" id="{9FEA2C75-7E9B-C01A-8C4C-413842A2C5C6}"/>
              </a:ext>
            </a:extLst>
          </p:cNvPr>
          <p:cNvSpPr txBox="1"/>
          <p:nvPr/>
        </p:nvSpPr>
        <p:spPr>
          <a:xfrm>
            <a:off x="10466173" y="6499654"/>
            <a:ext cx="184731" cy="369332"/>
          </a:xfrm>
          <a:prstGeom prst="rect">
            <a:avLst/>
          </a:prstGeom>
          <a:noFill/>
        </p:spPr>
        <p:txBody>
          <a:bodyPr wrap="none" rtlCol="0">
            <a:spAutoFit/>
          </a:bodyPr>
          <a:lstStyle/>
          <a:p>
            <a:endParaRPr lang="en-US"/>
          </a:p>
        </p:txBody>
      </p:sp>
      <p:grpSp>
        <p:nvGrpSpPr>
          <p:cNvPr id="97" name="그룹 96">
            <a:extLst>
              <a:ext uri="{FF2B5EF4-FFF2-40B4-BE49-F238E27FC236}">
                <a16:creationId xmlns:a16="http://schemas.microsoft.com/office/drawing/2014/main" id="{5DC43186-1D4C-1C49-4B18-40DA4C470CAE}"/>
              </a:ext>
            </a:extLst>
          </p:cNvPr>
          <p:cNvGrpSpPr/>
          <p:nvPr/>
        </p:nvGrpSpPr>
        <p:grpSpPr>
          <a:xfrm>
            <a:off x="5305425" y="1690688"/>
            <a:ext cx="6744215" cy="4224033"/>
            <a:chOff x="5086865" y="1690688"/>
            <a:chExt cx="6962775" cy="4224033"/>
          </a:xfrm>
        </p:grpSpPr>
        <p:sp>
          <p:nvSpPr>
            <p:cNvPr id="9" name="Rectangle: Rounded Corners 9">
              <a:extLst>
                <a:ext uri="{FF2B5EF4-FFF2-40B4-BE49-F238E27FC236}">
                  <a16:creationId xmlns:a16="http://schemas.microsoft.com/office/drawing/2014/main" id="{B7BF5C3C-5021-6FF2-F422-590E291DF224}"/>
                </a:ext>
              </a:extLst>
            </p:cNvPr>
            <p:cNvSpPr/>
            <p:nvPr/>
          </p:nvSpPr>
          <p:spPr>
            <a:xfrm>
              <a:off x="5086865" y="1690688"/>
              <a:ext cx="6962775" cy="4224033"/>
            </a:xfrm>
            <a:prstGeom prst="roundRect">
              <a:avLst>
                <a:gd name="adj" fmla="val 10662"/>
              </a:avLst>
            </a:prstGeom>
            <a:solidFill>
              <a:srgbClr val="DAE8FC"/>
            </a:solidFill>
            <a:ln w="28575">
              <a:solidFill>
                <a:srgbClr val="6D91C1"/>
              </a:solidFill>
              <a:prstDash val="sysDash"/>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n-US" b="1">
                <a:solidFill>
                  <a:schemeClr val="tx1"/>
                </a:solidFill>
              </a:endParaRPr>
            </a:p>
          </p:txBody>
        </p:sp>
        <p:cxnSp>
          <p:nvCxnSpPr>
            <p:cNvPr id="10" name="직선 연결선 28">
              <a:extLst>
                <a:ext uri="{FF2B5EF4-FFF2-40B4-BE49-F238E27FC236}">
                  <a16:creationId xmlns:a16="http://schemas.microsoft.com/office/drawing/2014/main" id="{EF027267-DBD5-3FD3-9A13-94ED5465A842}"/>
                </a:ext>
              </a:extLst>
            </p:cNvPr>
            <p:cNvCxnSpPr>
              <a:cxnSpLocks/>
            </p:cNvCxnSpPr>
            <p:nvPr/>
          </p:nvCxnSpPr>
          <p:spPr>
            <a:xfrm>
              <a:off x="7160075" y="2767164"/>
              <a:ext cx="0" cy="763587"/>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EFA1D4B9-E891-8B81-7DF5-9E89A73A9D18}"/>
                </a:ext>
              </a:extLst>
            </p:cNvPr>
            <p:cNvSpPr/>
            <p:nvPr/>
          </p:nvSpPr>
          <p:spPr>
            <a:xfrm>
              <a:off x="6411925" y="2080148"/>
              <a:ext cx="1496300" cy="692252"/>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b="1">
                  <a:solidFill>
                    <a:schemeClr val="tx1"/>
                  </a:solidFill>
                </a:rPr>
                <a:t>DSP</a:t>
              </a:r>
              <a:br>
                <a:rPr lang="en-US" b="1">
                  <a:solidFill>
                    <a:schemeClr val="tx1"/>
                  </a:solidFill>
                </a:rPr>
              </a:br>
              <a:r>
                <a:rPr lang="en-US" b="1">
                  <a:solidFill>
                    <a:schemeClr val="tx1"/>
                  </a:solidFill>
                </a:rPr>
                <a:t>Operations </a:t>
              </a:r>
            </a:p>
          </p:txBody>
        </p:sp>
        <p:sp>
          <p:nvSpPr>
            <p:cNvPr id="12" name="왼쪽 대괄호 37">
              <a:extLst>
                <a:ext uri="{FF2B5EF4-FFF2-40B4-BE49-F238E27FC236}">
                  <a16:creationId xmlns:a16="http://schemas.microsoft.com/office/drawing/2014/main" id="{C676A492-BF13-65CC-7C9F-1863912805B4}"/>
                </a:ext>
              </a:extLst>
            </p:cNvPr>
            <p:cNvSpPr/>
            <p:nvPr/>
          </p:nvSpPr>
          <p:spPr>
            <a:xfrm rot="5400000">
              <a:off x="6962852" y="1934940"/>
              <a:ext cx="394446" cy="2809875"/>
            </a:xfrm>
            <a:prstGeom prst="leftBracket">
              <a:avLst>
                <a:gd name="adj" fmla="val 0"/>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p>
          </p:txBody>
        </p:sp>
        <p:grpSp>
          <p:nvGrpSpPr>
            <p:cNvPr id="13" name="그룹 49">
              <a:extLst>
                <a:ext uri="{FF2B5EF4-FFF2-40B4-BE49-F238E27FC236}">
                  <a16:creationId xmlns:a16="http://schemas.microsoft.com/office/drawing/2014/main" id="{710EA208-CA1A-7DC0-704C-9E966AA6E7FF}"/>
                </a:ext>
              </a:extLst>
            </p:cNvPr>
            <p:cNvGrpSpPr/>
            <p:nvPr/>
          </p:nvGrpSpPr>
          <p:grpSpPr>
            <a:xfrm>
              <a:off x="5225127" y="3541688"/>
              <a:ext cx="3869896" cy="692253"/>
              <a:chOff x="5015062" y="3084337"/>
              <a:chExt cx="3869896" cy="692253"/>
            </a:xfrm>
          </p:grpSpPr>
          <p:sp>
            <p:nvSpPr>
              <p:cNvPr id="14" name="Rectangle: Rounded Corners 9">
                <a:extLst>
                  <a:ext uri="{FF2B5EF4-FFF2-40B4-BE49-F238E27FC236}">
                    <a16:creationId xmlns:a16="http://schemas.microsoft.com/office/drawing/2014/main" id="{6B53AD62-9039-C696-7D5E-81AAC513F3F5}"/>
                  </a:ext>
                </a:extLst>
              </p:cNvPr>
              <p:cNvSpPr/>
              <p:nvPr/>
            </p:nvSpPr>
            <p:spPr>
              <a:xfrm>
                <a:off x="5015062" y="3084337"/>
                <a:ext cx="1080938" cy="692252"/>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lIns="91440" tIns="45720" rIns="91440" bIns="45720" rtlCol="0" anchor="ctr"/>
              <a:lstStyle/>
              <a:p>
                <a:pPr algn="ctr"/>
                <a:r>
                  <a:rPr lang="en-US" b="1">
                    <a:solidFill>
                      <a:schemeClr val="tx1"/>
                    </a:solidFill>
                  </a:rPr>
                  <a:t>Signal</a:t>
                </a:r>
                <a:br>
                  <a:rPr lang="en-US" b="1">
                    <a:solidFill>
                      <a:schemeClr val="tx1"/>
                    </a:solidFill>
                  </a:rPr>
                </a:br>
                <a:r>
                  <a:rPr lang="en-US" b="1">
                    <a:solidFill>
                      <a:schemeClr val="tx1"/>
                    </a:solidFill>
                  </a:rPr>
                  <a:t> Ops </a:t>
                </a:r>
              </a:p>
            </p:txBody>
          </p:sp>
          <p:sp>
            <p:nvSpPr>
              <p:cNvPr id="15" name="Rectangle: Rounded Corners 13">
                <a:extLst>
                  <a:ext uri="{FF2B5EF4-FFF2-40B4-BE49-F238E27FC236}">
                    <a16:creationId xmlns:a16="http://schemas.microsoft.com/office/drawing/2014/main" id="{262D3E3A-3602-0F87-8300-EFBBD4B9CE1B}"/>
                  </a:ext>
                </a:extLst>
              </p:cNvPr>
              <p:cNvSpPr/>
              <p:nvPr/>
            </p:nvSpPr>
            <p:spPr>
              <a:xfrm>
                <a:off x="6409541" y="3084337"/>
                <a:ext cx="1080938" cy="692252"/>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lIns="91440" tIns="45720" rIns="91440" bIns="45720" rtlCol="0" anchor="ctr"/>
              <a:lstStyle/>
              <a:p>
                <a:pPr algn="ctr"/>
                <a:r>
                  <a:rPr lang="en-US" b="1">
                    <a:solidFill>
                      <a:schemeClr val="tx1"/>
                    </a:solidFill>
                  </a:rPr>
                  <a:t>Filter</a:t>
                </a:r>
                <a:br>
                  <a:rPr lang="en-US" b="1">
                    <a:solidFill>
                      <a:schemeClr val="tx1"/>
                    </a:solidFill>
                  </a:rPr>
                </a:br>
                <a:r>
                  <a:rPr lang="en-US" b="1">
                    <a:solidFill>
                      <a:schemeClr val="tx1"/>
                    </a:solidFill>
                  </a:rPr>
                  <a:t>Ops </a:t>
                </a:r>
              </a:p>
            </p:txBody>
          </p:sp>
          <p:sp>
            <p:nvSpPr>
              <p:cNvPr id="16" name="Rectangle: Rounded Corners 15">
                <a:extLst>
                  <a:ext uri="{FF2B5EF4-FFF2-40B4-BE49-F238E27FC236}">
                    <a16:creationId xmlns:a16="http://schemas.microsoft.com/office/drawing/2014/main" id="{97CBA8FF-D023-5DA0-75CA-A9EB0519EEA8}"/>
                  </a:ext>
                </a:extLst>
              </p:cNvPr>
              <p:cNvSpPr/>
              <p:nvPr/>
            </p:nvSpPr>
            <p:spPr>
              <a:xfrm>
                <a:off x="7804020" y="3084338"/>
                <a:ext cx="1080938" cy="692252"/>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lIns="91440" tIns="45720" rIns="91440" bIns="45720" rtlCol="0" anchor="ctr"/>
              <a:lstStyle/>
              <a:p>
                <a:pPr algn="ctr"/>
                <a:r>
                  <a:rPr lang="en-US" b="1">
                    <a:solidFill>
                      <a:schemeClr val="tx1"/>
                    </a:solidFill>
                  </a:rPr>
                  <a:t>Transform</a:t>
                </a:r>
                <a:br>
                  <a:rPr lang="en-US" b="1">
                    <a:solidFill>
                      <a:schemeClr val="tx1"/>
                    </a:solidFill>
                  </a:rPr>
                </a:br>
                <a:r>
                  <a:rPr lang="en-US" b="1">
                    <a:solidFill>
                      <a:schemeClr val="tx1"/>
                    </a:solidFill>
                  </a:rPr>
                  <a:t>Ops </a:t>
                </a:r>
              </a:p>
            </p:txBody>
          </p:sp>
        </p:grpSp>
        <p:sp>
          <p:nvSpPr>
            <p:cNvPr id="17" name="왼쪽 대괄호 41">
              <a:extLst>
                <a:ext uri="{FF2B5EF4-FFF2-40B4-BE49-F238E27FC236}">
                  <a16:creationId xmlns:a16="http://schemas.microsoft.com/office/drawing/2014/main" id="{1B37E3F6-3411-B51C-4A03-FEE46FB0C009}"/>
                </a:ext>
              </a:extLst>
            </p:cNvPr>
            <p:cNvSpPr/>
            <p:nvPr/>
          </p:nvSpPr>
          <p:spPr>
            <a:xfrm rot="5400000">
              <a:off x="10447829" y="2592572"/>
              <a:ext cx="394446" cy="1494611"/>
            </a:xfrm>
            <a:prstGeom prst="leftBracket">
              <a:avLst>
                <a:gd name="adj" fmla="val 0"/>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p>
          </p:txBody>
        </p:sp>
        <p:cxnSp>
          <p:nvCxnSpPr>
            <p:cNvPr id="18" name="직선 연결선 45">
              <a:extLst>
                <a:ext uri="{FF2B5EF4-FFF2-40B4-BE49-F238E27FC236}">
                  <a16:creationId xmlns:a16="http://schemas.microsoft.com/office/drawing/2014/main" id="{39B57179-4E06-C750-29CB-988A7DAE90CB}"/>
                </a:ext>
              </a:extLst>
            </p:cNvPr>
            <p:cNvCxnSpPr>
              <a:cxnSpLocks/>
            </p:cNvCxnSpPr>
            <p:nvPr/>
          </p:nvCxnSpPr>
          <p:spPr>
            <a:xfrm>
              <a:off x="10645052" y="2678264"/>
              <a:ext cx="0" cy="47148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ectangle: Rounded Corners 11">
              <a:extLst>
                <a:ext uri="{FF2B5EF4-FFF2-40B4-BE49-F238E27FC236}">
                  <a16:creationId xmlns:a16="http://schemas.microsoft.com/office/drawing/2014/main" id="{C4C207D7-D4D6-82E9-3AA0-89675627E79F}"/>
                </a:ext>
              </a:extLst>
            </p:cNvPr>
            <p:cNvSpPr/>
            <p:nvPr/>
          </p:nvSpPr>
          <p:spPr>
            <a:xfrm>
              <a:off x="9897746" y="2001320"/>
              <a:ext cx="1494612" cy="691200"/>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b="1">
                  <a:solidFill>
                    <a:schemeClr val="tx1"/>
                  </a:solidFill>
                </a:rPr>
                <a:t>Auxiliary</a:t>
              </a:r>
              <a:br>
                <a:rPr lang="en-US" b="1">
                  <a:solidFill>
                    <a:schemeClr val="tx1"/>
                  </a:solidFill>
                </a:rPr>
              </a:br>
              <a:r>
                <a:rPr lang="en-US" b="1">
                  <a:solidFill>
                    <a:schemeClr val="tx1"/>
                  </a:solidFill>
                </a:rPr>
                <a:t>Operations</a:t>
              </a:r>
            </a:p>
          </p:txBody>
        </p:sp>
        <p:grpSp>
          <p:nvGrpSpPr>
            <p:cNvPr id="20" name="그룹 47">
              <a:extLst>
                <a:ext uri="{FF2B5EF4-FFF2-40B4-BE49-F238E27FC236}">
                  <a16:creationId xmlns:a16="http://schemas.microsoft.com/office/drawing/2014/main" id="{9E159A2C-2296-F76D-CBB4-22091190062F}"/>
                </a:ext>
              </a:extLst>
            </p:cNvPr>
            <p:cNvGrpSpPr/>
            <p:nvPr/>
          </p:nvGrpSpPr>
          <p:grpSpPr>
            <a:xfrm>
              <a:off x="9408564" y="3525319"/>
              <a:ext cx="2472977" cy="691200"/>
              <a:chOff x="9198499" y="3067968"/>
              <a:chExt cx="2472977" cy="691200"/>
            </a:xfrm>
          </p:grpSpPr>
          <p:sp>
            <p:nvSpPr>
              <p:cNvPr id="21" name="Rectangle: Rounded Corners 11">
                <a:extLst>
                  <a:ext uri="{FF2B5EF4-FFF2-40B4-BE49-F238E27FC236}">
                    <a16:creationId xmlns:a16="http://schemas.microsoft.com/office/drawing/2014/main" id="{EBF29DA9-B8CA-83D3-72D3-6176D7CEA2D0}"/>
                  </a:ext>
                </a:extLst>
              </p:cNvPr>
              <p:cNvSpPr/>
              <p:nvPr/>
            </p:nvSpPr>
            <p:spPr>
              <a:xfrm>
                <a:off x="9198499" y="3067968"/>
                <a:ext cx="1079718" cy="691200"/>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b="1">
                    <a:solidFill>
                      <a:schemeClr val="tx1"/>
                    </a:solidFill>
                  </a:rPr>
                  <a:t>MLIR</a:t>
                </a:r>
                <a:br>
                  <a:rPr lang="en-US" b="1">
                    <a:solidFill>
                      <a:schemeClr val="tx1"/>
                    </a:solidFill>
                  </a:rPr>
                </a:br>
                <a:r>
                  <a:rPr lang="en-US" b="1">
                    <a:solidFill>
                      <a:schemeClr val="tx1"/>
                    </a:solidFill>
                  </a:rPr>
                  <a:t>Helper </a:t>
                </a:r>
              </a:p>
            </p:txBody>
          </p:sp>
          <p:sp>
            <p:nvSpPr>
              <p:cNvPr id="22" name="Rectangle: Rounded Corners 11">
                <a:extLst>
                  <a:ext uri="{FF2B5EF4-FFF2-40B4-BE49-F238E27FC236}">
                    <a16:creationId xmlns:a16="http://schemas.microsoft.com/office/drawing/2014/main" id="{7B1E92C4-73DC-B9F1-CF18-97D23BD29E21}"/>
                  </a:ext>
                </a:extLst>
              </p:cNvPr>
              <p:cNvSpPr/>
              <p:nvPr/>
            </p:nvSpPr>
            <p:spPr>
              <a:xfrm>
                <a:off x="10591758" y="3067968"/>
                <a:ext cx="1079718" cy="691200"/>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b="1">
                    <a:solidFill>
                      <a:schemeClr val="tx1"/>
                    </a:solidFill>
                  </a:rPr>
                  <a:t>App</a:t>
                </a:r>
              </a:p>
              <a:p>
                <a:pPr algn="ctr"/>
                <a:r>
                  <a:rPr lang="en-US" b="1">
                    <a:solidFill>
                      <a:schemeClr val="tx1"/>
                    </a:solidFill>
                  </a:rPr>
                  <a:t>Helper</a:t>
                </a:r>
              </a:p>
            </p:txBody>
          </p:sp>
        </p:grpSp>
        <p:grpSp>
          <p:nvGrpSpPr>
            <p:cNvPr id="23" name="그룹 58">
              <a:extLst>
                <a:ext uri="{FF2B5EF4-FFF2-40B4-BE49-F238E27FC236}">
                  <a16:creationId xmlns:a16="http://schemas.microsoft.com/office/drawing/2014/main" id="{96EF98D0-EC0E-5929-77C4-091C897E9748}"/>
                </a:ext>
              </a:extLst>
            </p:cNvPr>
            <p:cNvGrpSpPr/>
            <p:nvPr/>
          </p:nvGrpSpPr>
          <p:grpSpPr>
            <a:xfrm>
              <a:off x="5225127" y="4737246"/>
              <a:ext cx="3869896" cy="692253"/>
              <a:chOff x="5015062" y="3084337"/>
              <a:chExt cx="3869896" cy="692253"/>
            </a:xfrm>
          </p:grpSpPr>
          <p:sp>
            <p:nvSpPr>
              <p:cNvPr id="24" name="Rectangle: Rounded Corners 9">
                <a:extLst>
                  <a:ext uri="{FF2B5EF4-FFF2-40B4-BE49-F238E27FC236}">
                    <a16:creationId xmlns:a16="http://schemas.microsoft.com/office/drawing/2014/main" id="{3BDFEDE3-8DEA-7AD1-19A5-EF9ADCD9C926}"/>
                  </a:ext>
                </a:extLst>
              </p:cNvPr>
              <p:cNvSpPr/>
              <p:nvPr/>
            </p:nvSpPr>
            <p:spPr>
              <a:xfrm>
                <a:off x="5015062" y="3084337"/>
                <a:ext cx="1080938" cy="692252"/>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lIns="91440" tIns="45720" rIns="91440" bIns="45720" rtlCol="0" anchor="ctr"/>
              <a:lstStyle/>
              <a:p>
                <a:pPr algn="ctr"/>
                <a:r>
                  <a:rPr lang="en-US" b="1">
                    <a:solidFill>
                      <a:schemeClr val="tx1"/>
                    </a:solidFill>
                  </a:rPr>
                  <a:t>Delay, </a:t>
                </a:r>
              </a:p>
              <a:p>
                <a:pPr algn="ctr"/>
                <a:r>
                  <a:rPr lang="en-US" b="1" err="1">
                    <a:solidFill>
                      <a:schemeClr val="tx1"/>
                    </a:solidFill>
                  </a:rPr>
                  <a:t>Quantiz</a:t>
                </a:r>
                <a:r>
                  <a:rPr lang="en-US" b="1">
                    <a:solidFill>
                      <a:schemeClr val="tx1"/>
                    </a:solidFill>
                  </a:rPr>
                  <a:t>.</a:t>
                </a:r>
              </a:p>
            </p:txBody>
          </p:sp>
          <p:sp>
            <p:nvSpPr>
              <p:cNvPr id="25" name="Rectangle: Rounded Corners 13">
                <a:extLst>
                  <a:ext uri="{FF2B5EF4-FFF2-40B4-BE49-F238E27FC236}">
                    <a16:creationId xmlns:a16="http://schemas.microsoft.com/office/drawing/2014/main" id="{D6947DC3-3695-56BC-6351-4EB252D2ED86}"/>
                  </a:ext>
                </a:extLst>
              </p:cNvPr>
              <p:cNvSpPr/>
              <p:nvPr/>
            </p:nvSpPr>
            <p:spPr>
              <a:xfrm>
                <a:off x="6409541" y="3084337"/>
                <a:ext cx="1080938" cy="692252"/>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lIns="91440" tIns="45720" rIns="91440" bIns="45720" rtlCol="0" anchor="ctr"/>
              <a:lstStyle/>
              <a:p>
                <a:pPr algn="ctr"/>
                <a:r>
                  <a:rPr lang="en-US" b="1">
                    <a:solidFill>
                      <a:schemeClr val="tx1"/>
                    </a:solidFill>
                  </a:rPr>
                  <a:t>FIR ,</a:t>
                </a:r>
              </a:p>
              <a:p>
                <a:pPr algn="ctr"/>
                <a:r>
                  <a:rPr lang="en-US" b="1">
                    <a:solidFill>
                      <a:schemeClr val="tx1"/>
                    </a:solidFill>
                  </a:rPr>
                  <a:t>Response</a:t>
                </a:r>
              </a:p>
            </p:txBody>
          </p:sp>
          <p:sp>
            <p:nvSpPr>
              <p:cNvPr id="26" name="Rectangle: Rounded Corners 15">
                <a:extLst>
                  <a:ext uri="{FF2B5EF4-FFF2-40B4-BE49-F238E27FC236}">
                    <a16:creationId xmlns:a16="http://schemas.microsoft.com/office/drawing/2014/main" id="{C8016FBB-7847-31F0-ECD7-03C78532D1B9}"/>
                  </a:ext>
                </a:extLst>
              </p:cNvPr>
              <p:cNvSpPr/>
              <p:nvPr/>
            </p:nvSpPr>
            <p:spPr>
              <a:xfrm>
                <a:off x="7804020" y="3084338"/>
                <a:ext cx="1080938" cy="692252"/>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lIns="91440" tIns="45720" rIns="91440" bIns="45720" rtlCol="0" anchor="ctr"/>
              <a:lstStyle/>
              <a:p>
                <a:pPr algn="ctr"/>
                <a:r>
                  <a:rPr lang="en-US" b="1">
                    <a:solidFill>
                      <a:schemeClr val="tx1"/>
                    </a:solidFill>
                  </a:rPr>
                  <a:t>FFT,</a:t>
                </a:r>
              </a:p>
              <a:p>
                <a:pPr algn="ctr"/>
                <a:r>
                  <a:rPr lang="en-US" b="1">
                    <a:solidFill>
                      <a:schemeClr val="tx1"/>
                    </a:solidFill>
                  </a:rPr>
                  <a:t>DCT</a:t>
                </a:r>
              </a:p>
            </p:txBody>
          </p:sp>
        </p:grpSp>
        <p:grpSp>
          <p:nvGrpSpPr>
            <p:cNvPr id="27" name="그룹 62">
              <a:extLst>
                <a:ext uri="{FF2B5EF4-FFF2-40B4-BE49-F238E27FC236}">
                  <a16:creationId xmlns:a16="http://schemas.microsoft.com/office/drawing/2014/main" id="{0D772EC5-0179-F24C-7103-B05B2106E7F7}"/>
                </a:ext>
              </a:extLst>
            </p:cNvPr>
            <p:cNvGrpSpPr/>
            <p:nvPr/>
          </p:nvGrpSpPr>
          <p:grpSpPr>
            <a:xfrm>
              <a:off x="9408564" y="4738299"/>
              <a:ext cx="2472977" cy="691200"/>
              <a:chOff x="9198499" y="3067968"/>
              <a:chExt cx="2472977" cy="691200"/>
            </a:xfrm>
          </p:grpSpPr>
          <p:sp>
            <p:nvSpPr>
              <p:cNvPr id="28" name="Rectangle: Rounded Corners 11">
                <a:extLst>
                  <a:ext uri="{FF2B5EF4-FFF2-40B4-BE49-F238E27FC236}">
                    <a16:creationId xmlns:a16="http://schemas.microsoft.com/office/drawing/2014/main" id="{D38E7B53-8094-39F7-033B-E3242D953EBF}"/>
                  </a:ext>
                </a:extLst>
              </p:cNvPr>
              <p:cNvSpPr/>
              <p:nvPr/>
            </p:nvSpPr>
            <p:spPr>
              <a:xfrm>
                <a:off x="9198499" y="3067968"/>
                <a:ext cx="1079718" cy="691200"/>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b="1" err="1">
                    <a:solidFill>
                      <a:schemeClr val="tx1"/>
                    </a:solidFill>
                  </a:rPr>
                  <a:t>Func</a:t>
                </a:r>
                <a:r>
                  <a:rPr lang="en-US" b="1">
                    <a:solidFill>
                      <a:schemeClr val="tx1"/>
                    </a:solidFill>
                  </a:rPr>
                  <a:t>, </a:t>
                </a:r>
              </a:p>
              <a:p>
                <a:pPr algn="ctr"/>
                <a:r>
                  <a:rPr lang="en-US" b="1" err="1">
                    <a:solidFill>
                      <a:schemeClr val="tx1"/>
                    </a:solidFill>
                  </a:rPr>
                  <a:t>CastOp</a:t>
                </a:r>
                <a:endParaRPr lang="en-US" b="1">
                  <a:solidFill>
                    <a:schemeClr val="tx1"/>
                  </a:solidFill>
                </a:endParaRPr>
              </a:p>
            </p:txBody>
          </p:sp>
          <p:sp>
            <p:nvSpPr>
              <p:cNvPr id="29" name="Rectangle: Rounded Corners 11">
                <a:extLst>
                  <a:ext uri="{FF2B5EF4-FFF2-40B4-BE49-F238E27FC236}">
                    <a16:creationId xmlns:a16="http://schemas.microsoft.com/office/drawing/2014/main" id="{ED1D86DC-22B0-21DF-512D-9083F91AB9D8}"/>
                  </a:ext>
                </a:extLst>
              </p:cNvPr>
              <p:cNvSpPr/>
              <p:nvPr/>
            </p:nvSpPr>
            <p:spPr>
              <a:xfrm>
                <a:off x="10591758" y="3067968"/>
                <a:ext cx="1079718" cy="691200"/>
              </a:xfrm>
              <a:prstGeom prst="roundRect">
                <a:avLst/>
              </a:prstGeom>
              <a:solidFill>
                <a:srgbClr val="FFE6CC"/>
              </a:solidFill>
              <a:ln>
                <a:solidFill>
                  <a:srgbClr val="E3B23E"/>
                </a:solidFill>
              </a:ln>
            </p:spPr>
            <p:style>
              <a:lnRef idx="2">
                <a:schemeClr val="accent3">
                  <a:shade val="15000"/>
                </a:schemeClr>
              </a:lnRef>
              <a:fillRef idx="1">
                <a:schemeClr val="accent3"/>
              </a:fillRef>
              <a:effectRef idx="0">
                <a:schemeClr val="accent3"/>
              </a:effectRef>
              <a:fontRef idx="minor">
                <a:schemeClr val="lt1"/>
              </a:fontRef>
            </p:style>
            <p:txBody>
              <a:bodyPr wrap="none" rtlCol="0" anchor="ctr"/>
              <a:lstStyle/>
              <a:p>
                <a:pPr algn="ctr"/>
                <a:r>
                  <a:rPr lang="en-US" b="1">
                    <a:solidFill>
                      <a:schemeClr val="tx1"/>
                    </a:solidFill>
                  </a:rPr>
                  <a:t>Print, </a:t>
                </a:r>
              </a:p>
              <a:p>
                <a:pPr algn="ctr"/>
                <a:r>
                  <a:rPr lang="en-US" b="1" err="1">
                    <a:solidFill>
                      <a:schemeClr val="tx1"/>
                    </a:solidFill>
                  </a:rPr>
                  <a:t>GenVector</a:t>
                </a:r>
                <a:endParaRPr lang="en-US" b="1">
                  <a:solidFill>
                    <a:schemeClr val="tx1"/>
                  </a:solidFill>
                </a:endParaRPr>
              </a:p>
            </p:txBody>
          </p:sp>
        </p:grpSp>
        <p:cxnSp>
          <p:nvCxnSpPr>
            <p:cNvPr id="31" name="직선 연결선 104">
              <a:extLst>
                <a:ext uri="{FF2B5EF4-FFF2-40B4-BE49-F238E27FC236}">
                  <a16:creationId xmlns:a16="http://schemas.microsoft.com/office/drawing/2014/main" id="{3D5BB21C-2E19-7CBA-93E8-9B87EE6BCB4E}"/>
                </a:ext>
              </a:extLst>
            </p:cNvPr>
            <p:cNvCxnSpPr>
              <a:cxnSpLocks/>
            </p:cNvCxnSpPr>
            <p:nvPr/>
          </p:nvCxnSpPr>
          <p:spPr>
            <a:xfrm>
              <a:off x="7167565" y="4233940"/>
              <a:ext cx="0" cy="493786"/>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직선 연결선 105">
              <a:extLst>
                <a:ext uri="{FF2B5EF4-FFF2-40B4-BE49-F238E27FC236}">
                  <a16:creationId xmlns:a16="http://schemas.microsoft.com/office/drawing/2014/main" id="{817E29A2-88E2-89B4-43E0-7C611451802D}"/>
                </a:ext>
              </a:extLst>
            </p:cNvPr>
            <p:cNvCxnSpPr>
              <a:cxnSpLocks/>
            </p:cNvCxnSpPr>
            <p:nvPr/>
          </p:nvCxnSpPr>
          <p:spPr>
            <a:xfrm>
              <a:off x="8579993" y="4233940"/>
              <a:ext cx="0" cy="493786"/>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직선 연결선 106">
              <a:extLst>
                <a:ext uri="{FF2B5EF4-FFF2-40B4-BE49-F238E27FC236}">
                  <a16:creationId xmlns:a16="http://schemas.microsoft.com/office/drawing/2014/main" id="{C413889F-970C-7EC6-7B3E-3854208BE4B9}"/>
                </a:ext>
              </a:extLst>
            </p:cNvPr>
            <p:cNvCxnSpPr>
              <a:cxnSpLocks/>
            </p:cNvCxnSpPr>
            <p:nvPr/>
          </p:nvCxnSpPr>
          <p:spPr>
            <a:xfrm>
              <a:off x="9992421" y="4233940"/>
              <a:ext cx="0" cy="493786"/>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직선 연결선 107">
              <a:extLst>
                <a:ext uri="{FF2B5EF4-FFF2-40B4-BE49-F238E27FC236}">
                  <a16:creationId xmlns:a16="http://schemas.microsoft.com/office/drawing/2014/main" id="{0F1C0661-8079-4401-40D3-AED6A72E6472}"/>
                </a:ext>
              </a:extLst>
            </p:cNvPr>
            <p:cNvCxnSpPr>
              <a:cxnSpLocks/>
            </p:cNvCxnSpPr>
            <p:nvPr/>
          </p:nvCxnSpPr>
          <p:spPr>
            <a:xfrm>
              <a:off x="11404848" y="4233940"/>
              <a:ext cx="0" cy="493786"/>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직선 연결선 102">
              <a:extLst>
                <a:ext uri="{FF2B5EF4-FFF2-40B4-BE49-F238E27FC236}">
                  <a16:creationId xmlns:a16="http://schemas.microsoft.com/office/drawing/2014/main" id="{DA7608F0-D6EA-3097-99E3-D83592517F85}"/>
                </a:ext>
              </a:extLst>
            </p:cNvPr>
            <p:cNvCxnSpPr>
              <a:cxnSpLocks/>
            </p:cNvCxnSpPr>
            <p:nvPr/>
          </p:nvCxnSpPr>
          <p:spPr>
            <a:xfrm>
              <a:off x="5755137" y="4233940"/>
              <a:ext cx="0" cy="47148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96" name="그룹 95">
            <a:extLst>
              <a:ext uri="{FF2B5EF4-FFF2-40B4-BE49-F238E27FC236}">
                <a16:creationId xmlns:a16="http://schemas.microsoft.com/office/drawing/2014/main" id="{B6F6B312-6E3A-219E-87B0-5399C46C4067}"/>
              </a:ext>
            </a:extLst>
          </p:cNvPr>
          <p:cNvGrpSpPr/>
          <p:nvPr/>
        </p:nvGrpSpPr>
        <p:grpSpPr>
          <a:xfrm>
            <a:off x="104775" y="1598287"/>
            <a:ext cx="4876801" cy="4304061"/>
            <a:chOff x="57150" y="1598287"/>
            <a:chExt cx="4876801" cy="4304061"/>
          </a:xfrm>
        </p:grpSpPr>
        <p:sp>
          <p:nvSpPr>
            <p:cNvPr id="48" name="원호 47">
              <a:extLst>
                <a:ext uri="{FF2B5EF4-FFF2-40B4-BE49-F238E27FC236}">
                  <a16:creationId xmlns:a16="http://schemas.microsoft.com/office/drawing/2014/main" id="{5E0BFE02-5D21-D782-EFB1-06780911E95C}"/>
                </a:ext>
              </a:extLst>
            </p:cNvPr>
            <p:cNvSpPr/>
            <p:nvPr/>
          </p:nvSpPr>
          <p:spPr>
            <a:xfrm rot="18900000">
              <a:off x="3549517" y="2280749"/>
              <a:ext cx="573958" cy="573956"/>
            </a:xfrm>
            <a:prstGeom prst="arc">
              <a:avLst>
                <a:gd name="adj1" fmla="val 16200000"/>
                <a:gd name="adj2" fmla="val 10647439"/>
              </a:avLst>
            </a:prstGeom>
            <a:noFill/>
            <a:ln w="38100" cap="flat" cmpd="sng" algn="ctr">
              <a:solidFill>
                <a:sysClr val="windowText" lastClr="000000"/>
              </a:solidFill>
              <a:prstDash val="solid"/>
              <a:miter lim="800000"/>
              <a:tailEnd type="triangle"/>
            </a:ln>
            <a:effectLst/>
          </p:spPr>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ptos" panose="02110004020202020204"/>
                <a:ea typeface="맑은 고딕" panose="020B0503020000020004" pitchFamily="50" charset="-127"/>
                <a:cs typeface="+mn-cs"/>
              </a:endParaRPr>
            </a:p>
          </p:txBody>
        </p:sp>
        <p:grpSp>
          <p:nvGrpSpPr>
            <p:cNvPr id="95" name="그룹 94">
              <a:extLst>
                <a:ext uri="{FF2B5EF4-FFF2-40B4-BE49-F238E27FC236}">
                  <a16:creationId xmlns:a16="http://schemas.microsoft.com/office/drawing/2014/main" id="{7FDC0DED-291C-B9FE-6F9F-FDCD81EF0D5A}"/>
                </a:ext>
              </a:extLst>
            </p:cNvPr>
            <p:cNvGrpSpPr/>
            <p:nvPr/>
          </p:nvGrpSpPr>
          <p:grpSpPr>
            <a:xfrm>
              <a:off x="57150" y="1598287"/>
              <a:ext cx="4876801" cy="4304061"/>
              <a:chOff x="-46219" y="1598287"/>
              <a:chExt cx="5549172" cy="4304061"/>
            </a:xfrm>
          </p:grpSpPr>
          <p:cxnSp>
            <p:nvCxnSpPr>
              <p:cNvPr id="5" name="직선 화살표 연결선 4">
                <a:extLst>
                  <a:ext uri="{FF2B5EF4-FFF2-40B4-BE49-F238E27FC236}">
                    <a16:creationId xmlns:a16="http://schemas.microsoft.com/office/drawing/2014/main" id="{6D91F314-4E5E-5650-493A-098C5E30E3E2}"/>
                  </a:ext>
                </a:extLst>
              </p:cNvPr>
              <p:cNvCxnSpPr>
                <a:cxnSpLocks/>
              </p:cNvCxnSpPr>
              <p:nvPr/>
            </p:nvCxnSpPr>
            <p:spPr>
              <a:xfrm>
                <a:off x="2338686" y="2857067"/>
                <a:ext cx="0" cy="395890"/>
              </a:xfrm>
              <a:prstGeom prst="straightConnector1">
                <a:avLst/>
              </a:prstGeom>
              <a:noFill/>
              <a:ln w="38100" cap="flat" cmpd="sng" algn="ctr">
                <a:solidFill>
                  <a:sysClr val="windowText" lastClr="000000"/>
                </a:solidFill>
                <a:prstDash val="solid"/>
                <a:miter lim="800000"/>
                <a:tailEnd type="triangle"/>
              </a:ln>
              <a:effectLst/>
            </p:spPr>
          </p:cxnSp>
          <p:sp>
            <p:nvSpPr>
              <p:cNvPr id="8" name="Rectangle: Rounded Corners 8">
                <a:extLst>
                  <a:ext uri="{FF2B5EF4-FFF2-40B4-BE49-F238E27FC236}">
                    <a16:creationId xmlns:a16="http://schemas.microsoft.com/office/drawing/2014/main" id="{A990EF65-69CF-6F5F-3E31-BD22807CA359}"/>
                  </a:ext>
                </a:extLst>
              </p:cNvPr>
              <p:cNvSpPr/>
              <p:nvPr/>
            </p:nvSpPr>
            <p:spPr>
              <a:xfrm>
                <a:off x="1363351" y="1598287"/>
                <a:ext cx="1950671" cy="435872"/>
              </a:xfrm>
              <a:prstGeom prst="roundRect">
                <a:avLst/>
              </a:prstGeom>
              <a:solidFill>
                <a:srgbClr val="FFE6CC"/>
              </a:solidFill>
              <a:ln w="19050" cap="flat" cmpd="sng" algn="ctr">
                <a:solidFill>
                  <a:srgbClr val="E3B23E"/>
                </a:solidFill>
                <a:prstDash val="solid"/>
                <a:miter lim="800000"/>
              </a:ln>
              <a:effectLst/>
            </p:spPr>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DSP DSL</a:t>
                </a:r>
              </a:p>
            </p:txBody>
          </p:sp>
          <p:sp>
            <p:nvSpPr>
              <p:cNvPr id="35" name="Rectangle: Rounded Corners 9">
                <a:extLst>
                  <a:ext uri="{FF2B5EF4-FFF2-40B4-BE49-F238E27FC236}">
                    <a16:creationId xmlns:a16="http://schemas.microsoft.com/office/drawing/2014/main" id="{EF16B1E2-52ED-7C87-6879-F01604D98A8C}"/>
                  </a:ext>
                </a:extLst>
              </p:cNvPr>
              <p:cNvSpPr/>
              <p:nvPr/>
            </p:nvSpPr>
            <p:spPr>
              <a:xfrm>
                <a:off x="653585" y="2269443"/>
                <a:ext cx="3356629" cy="599471"/>
              </a:xfrm>
              <a:prstGeom prst="roundRect">
                <a:avLst/>
              </a:prstGeom>
              <a:solidFill>
                <a:srgbClr val="DAE8FC"/>
              </a:solidFill>
              <a:ln w="28575" cap="flat" cmpd="sng" algn="ctr">
                <a:solidFill>
                  <a:srgbClr val="6D91C1"/>
                </a:solidFill>
                <a:prstDash val="sysDash"/>
                <a:miter lim="800000"/>
              </a:ln>
              <a:effectLst/>
            </p:spPr>
            <p:txBody>
              <a:bodyPr lIns="94165" tIns="47082" rIns="94165" bIns="47082"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DSP</a:t>
                </a:r>
                <a:b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Dialect</a:t>
                </a:r>
              </a:p>
            </p:txBody>
          </p:sp>
          <p:sp>
            <p:nvSpPr>
              <p:cNvPr id="37" name="Rectangle: Rounded Corners 10">
                <a:extLst>
                  <a:ext uri="{FF2B5EF4-FFF2-40B4-BE49-F238E27FC236}">
                    <a16:creationId xmlns:a16="http://schemas.microsoft.com/office/drawing/2014/main" id="{616709BB-4BE1-A720-8E6B-733A5AFEF420}"/>
                  </a:ext>
                </a:extLst>
              </p:cNvPr>
              <p:cNvSpPr/>
              <p:nvPr/>
            </p:nvSpPr>
            <p:spPr>
              <a:xfrm>
                <a:off x="784981" y="2353911"/>
                <a:ext cx="1075220" cy="430536"/>
              </a:xfrm>
              <a:prstGeom prst="roundRect">
                <a:avLst/>
              </a:prstGeom>
              <a:solidFill>
                <a:srgbClr val="FFE6CC"/>
              </a:solidFill>
              <a:ln w="19050" cap="flat" cmpd="sng" algn="ctr">
                <a:solidFill>
                  <a:srgbClr val="E3B23E"/>
                </a:solidFill>
                <a:prstDash val="solid"/>
                <a:miter lim="800000"/>
              </a:ln>
              <a:effectLst/>
            </p:spPr>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DSP</a:t>
                </a:r>
                <a:b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Ops </a:t>
                </a:r>
              </a:p>
            </p:txBody>
          </p:sp>
          <p:sp>
            <p:nvSpPr>
              <p:cNvPr id="38" name="Rectangle: Rounded Corners 11">
                <a:extLst>
                  <a:ext uri="{FF2B5EF4-FFF2-40B4-BE49-F238E27FC236}">
                    <a16:creationId xmlns:a16="http://schemas.microsoft.com/office/drawing/2014/main" id="{845483A0-A125-0AE2-5E48-4F9C7E5C9792}"/>
                  </a:ext>
                </a:extLst>
              </p:cNvPr>
              <p:cNvSpPr/>
              <p:nvPr/>
            </p:nvSpPr>
            <p:spPr>
              <a:xfrm>
                <a:off x="2821798" y="2353911"/>
                <a:ext cx="1074009" cy="429881"/>
              </a:xfrm>
              <a:prstGeom prst="roundRect">
                <a:avLst/>
              </a:prstGeom>
              <a:solidFill>
                <a:srgbClr val="FFE6CC"/>
              </a:solidFill>
              <a:ln w="19050" cap="flat" cmpd="sng" algn="ctr">
                <a:solidFill>
                  <a:srgbClr val="E3B23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Auxiliary</a:t>
                </a:r>
                <a:b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Ops </a:t>
                </a:r>
              </a:p>
            </p:txBody>
          </p:sp>
          <p:sp>
            <p:nvSpPr>
              <p:cNvPr id="39" name="Rectangle: Rounded Corners 12">
                <a:extLst>
                  <a:ext uri="{FF2B5EF4-FFF2-40B4-BE49-F238E27FC236}">
                    <a16:creationId xmlns:a16="http://schemas.microsoft.com/office/drawing/2014/main" id="{2DC3244C-1C64-5264-638A-3F633E74EE61}"/>
                  </a:ext>
                </a:extLst>
              </p:cNvPr>
              <p:cNvSpPr/>
              <p:nvPr/>
            </p:nvSpPr>
            <p:spPr>
              <a:xfrm>
                <a:off x="-46219" y="3267992"/>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Mem</a:t>
                </a:r>
              </a:p>
            </p:txBody>
          </p:sp>
          <p:sp>
            <p:nvSpPr>
              <p:cNvPr id="40" name="Rectangle: Rounded Corners 13">
                <a:extLst>
                  <a:ext uri="{FF2B5EF4-FFF2-40B4-BE49-F238E27FC236}">
                    <a16:creationId xmlns:a16="http://schemas.microsoft.com/office/drawing/2014/main" id="{53990675-12F2-9C28-DBCA-C4EF72DBD6DC}"/>
                  </a:ext>
                </a:extLst>
              </p:cNvPr>
              <p:cNvSpPr/>
              <p:nvPr/>
            </p:nvSpPr>
            <p:spPr>
              <a:xfrm>
                <a:off x="974965" y="3267992"/>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black"/>
                    </a:solidFill>
                    <a:effectLst/>
                    <a:uLnTx/>
                    <a:uFillTx/>
                    <a:latin typeface="Aptos" panose="02110004020202020204"/>
                    <a:ea typeface="+mn-ea"/>
                    <a:cs typeface="+mn-cs"/>
                  </a:rPr>
                  <a:t>Arith</a:t>
                </a: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Rectangle: Rounded Corners 14">
                <a:extLst>
                  <a:ext uri="{FF2B5EF4-FFF2-40B4-BE49-F238E27FC236}">
                    <a16:creationId xmlns:a16="http://schemas.microsoft.com/office/drawing/2014/main" id="{996C027C-AC0B-71F3-D8FC-9F8D635DFB78}"/>
                  </a:ext>
                </a:extLst>
              </p:cNvPr>
              <p:cNvSpPr/>
              <p:nvPr/>
            </p:nvSpPr>
            <p:spPr>
              <a:xfrm>
                <a:off x="1996150" y="3267992"/>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Affine</a:t>
                </a:r>
              </a:p>
            </p:txBody>
          </p:sp>
          <p:sp>
            <p:nvSpPr>
              <p:cNvPr id="42" name="Rectangle: Rounded Corners 15">
                <a:extLst>
                  <a:ext uri="{FF2B5EF4-FFF2-40B4-BE49-F238E27FC236}">
                    <a16:creationId xmlns:a16="http://schemas.microsoft.com/office/drawing/2014/main" id="{068613FD-6055-D742-6B93-8236E2ABB981}"/>
                  </a:ext>
                </a:extLst>
              </p:cNvPr>
              <p:cNvSpPr/>
              <p:nvPr/>
            </p:nvSpPr>
            <p:spPr>
              <a:xfrm>
                <a:off x="3017333" y="3267992"/>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Math</a:t>
                </a:r>
              </a:p>
            </p:txBody>
          </p:sp>
          <p:sp>
            <p:nvSpPr>
              <p:cNvPr id="43" name="Rectangle: Rounded Corners 16">
                <a:extLst>
                  <a:ext uri="{FF2B5EF4-FFF2-40B4-BE49-F238E27FC236}">
                    <a16:creationId xmlns:a16="http://schemas.microsoft.com/office/drawing/2014/main" id="{AB8E1936-569F-33EC-EE58-2B864F0A6BCF}"/>
                  </a:ext>
                </a:extLst>
              </p:cNvPr>
              <p:cNvSpPr/>
              <p:nvPr/>
            </p:nvSpPr>
            <p:spPr>
              <a:xfrm>
                <a:off x="4038517" y="3267992"/>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Func</a:t>
                </a:r>
              </a:p>
            </p:txBody>
          </p:sp>
          <p:grpSp>
            <p:nvGrpSpPr>
              <p:cNvPr id="44" name="그룹 43">
                <a:extLst>
                  <a:ext uri="{FF2B5EF4-FFF2-40B4-BE49-F238E27FC236}">
                    <a16:creationId xmlns:a16="http://schemas.microsoft.com/office/drawing/2014/main" id="{713008F5-FC3B-5E3B-617F-CBE781449881}"/>
                  </a:ext>
                </a:extLst>
              </p:cNvPr>
              <p:cNvGrpSpPr/>
              <p:nvPr/>
            </p:nvGrpSpPr>
            <p:grpSpPr>
              <a:xfrm>
                <a:off x="346736" y="3039806"/>
                <a:ext cx="3983900" cy="222740"/>
                <a:chOff x="710898" y="2390012"/>
                <a:chExt cx="4858987" cy="358140"/>
              </a:xfrm>
            </p:grpSpPr>
            <p:cxnSp>
              <p:nvCxnSpPr>
                <p:cNvPr id="87" name="직선 연결선 86">
                  <a:extLst>
                    <a:ext uri="{FF2B5EF4-FFF2-40B4-BE49-F238E27FC236}">
                      <a16:creationId xmlns:a16="http://schemas.microsoft.com/office/drawing/2014/main" id="{1FE8423D-CE9C-54BA-91B8-D66ECD703928}"/>
                    </a:ext>
                  </a:extLst>
                </p:cNvPr>
                <p:cNvCxnSpPr>
                  <a:cxnSpLocks/>
                </p:cNvCxnSpPr>
                <p:nvPr/>
              </p:nvCxnSpPr>
              <p:spPr>
                <a:xfrm>
                  <a:off x="714459" y="2398724"/>
                  <a:ext cx="4853940"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88" name="직선 화살표 연결선 87">
                  <a:extLst>
                    <a:ext uri="{FF2B5EF4-FFF2-40B4-BE49-F238E27FC236}">
                      <a16:creationId xmlns:a16="http://schemas.microsoft.com/office/drawing/2014/main" id="{4EFE3280-CD13-90C4-D39A-6EDD5C1E80AF}"/>
                    </a:ext>
                  </a:extLst>
                </p:cNvPr>
                <p:cNvCxnSpPr>
                  <a:cxnSpLocks/>
                </p:cNvCxnSpPr>
                <p:nvPr/>
              </p:nvCxnSpPr>
              <p:spPr>
                <a:xfrm>
                  <a:off x="710898" y="2390012"/>
                  <a:ext cx="0" cy="358140"/>
                </a:xfrm>
                <a:prstGeom prst="straightConnector1">
                  <a:avLst/>
                </a:prstGeom>
                <a:noFill/>
                <a:ln w="38100" cap="flat" cmpd="sng" algn="ctr">
                  <a:solidFill>
                    <a:sysClr val="windowText" lastClr="000000"/>
                  </a:solidFill>
                  <a:prstDash val="solid"/>
                  <a:miter lim="800000"/>
                  <a:tailEnd type="triangle"/>
                </a:ln>
                <a:effectLst/>
              </p:spPr>
            </p:cxnSp>
            <p:cxnSp>
              <p:nvCxnSpPr>
                <p:cNvPr id="89" name="직선 화살표 연결선 88">
                  <a:extLst>
                    <a:ext uri="{FF2B5EF4-FFF2-40B4-BE49-F238E27FC236}">
                      <a16:creationId xmlns:a16="http://schemas.microsoft.com/office/drawing/2014/main" id="{342445B0-C565-C6C5-C7A7-C995B069917F}"/>
                    </a:ext>
                  </a:extLst>
                </p:cNvPr>
                <p:cNvCxnSpPr>
                  <a:cxnSpLocks/>
                </p:cNvCxnSpPr>
                <p:nvPr/>
              </p:nvCxnSpPr>
              <p:spPr>
                <a:xfrm>
                  <a:off x="1898430" y="2390012"/>
                  <a:ext cx="0" cy="358140"/>
                </a:xfrm>
                <a:prstGeom prst="straightConnector1">
                  <a:avLst/>
                </a:prstGeom>
                <a:noFill/>
                <a:ln w="38100" cap="flat" cmpd="sng" algn="ctr">
                  <a:solidFill>
                    <a:sysClr val="windowText" lastClr="000000"/>
                  </a:solidFill>
                  <a:prstDash val="solid"/>
                  <a:miter lim="800000"/>
                  <a:tailEnd type="triangle"/>
                </a:ln>
                <a:effectLst/>
              </p:spPr>
            </p:cxnSp>
            <p:cxnSp>
              <p:nvCxnSpPr>
                <p:cNvPr id="90" name="직선 화살표 연결선 89">
                  <a:extLst>
                    <a:ext uri="{FF2B5EF4-FFF2-40B4-BE49-F238E27FC236}">
                      <a16:creationId xmlns:a16="http://schemas.microsoft.com/office/drawing/2014/main" id="{53C31FEA-45E3-250E-BA5D-4A1A6DCE4578}"/>
                    </a:ext>
                  </a:extLst>
                </p:cNvPr>
                <p:cNvCxnSpPr>
                  <a:cxnSpLocks/>
                </p:cNvCxnSpPr>
                <p:nvPr/>
              </p:nvCxnSpPr>
              <p:spPr>
                <a:xfrm>
                  <a:off x="4355140" y="2390012"/>
                  <a:ext cx="0" cy="358140"/>
                </a:xfrm>
                <a:prstGeom prst="straightConnector1">
                  <a:avLst/>
                </a:prstGeom>
                <a:noFill/>
                <a:ln w="38100" cap="flat" cmpd="sng" algn="ctr">
                  <a:solidFill>
                    <a:sysClr val="windowText" lastClr="000000"/>
                  </a:solidFill>
                  <a:prstDash val="solid"/>
                  <a:miter lim="800000"/>
                  <a:tailEnd type="triangle"/>
                </a:ln>
                <a:effectLst/>
              </p:spPr>
            </p:cxnSp>
            <p:cxnSp>
              <p:nvCxnSpPr>
                <p:cNvPr id="91" name="직선 화살표 연결선 90">
                  <a:extLst>
                    <a:ext uri="{FF2B5EF4-FFF2-40B4-BE49-F238E27FC236}">
                      <a16:creationId xmlns:a16="http://schemas.microsoft.com/office/drawing/2014/main" id="{BD644094-91D4-8D13-0EE6-9E8CC439FDF9}"/>
                    </a:ext>
                  </a:extLst>
                </p:cNvPr>
                <p:cNvCxnSpPr>
                  <a:cxnSpLocks/>
                </p:cNvCxnSpPr>
                <p:nvPr/>
              </p:nvCxnSpPr>
              <p:spPr>
                <a:xfrm>
                  <a:off x="5569885" y="2390012"/>
                  <a:ext cx="0" cy="358140"/>
                </a:xfrm>
                <a:prstGeom prst="straightConnector1">
                  <a:avLst/>
                </a:prstGeom>
                <a:noFill/>
                <a:ln w="38100" cap="flat" cmpd="sng" algn="ctr">
                  <a:solidFill>
                    <a:sysClr val="windowText" lastClr="000000"/>
                  </a:solidFill>
                  <a:prstDash val="solid"/>
                  <a:miter lim="800000"/>
                  <a:tailEnd type="triangle"/>
                </a:ln>
                <a:effectLst/>
              </p:spPr>
            </p:cxnSp>
          </p:grpSp>
          <p:cxnSp>
            <p:nvCxnSpPr>
              <p:cNvPr id="45" name="직선 화살표 연결선 44">
                <a:extLst>
                  <a:ext uri="{FF2B5EF4-FFF2-40B4-BE49-F238E27FC236}">
                    <a16:creationId xmlns:a16="http://schemas.microsoft.com/office/drawing/2014/main" id="{236432B9-6AFA-14CC-CF64-DB66D3250897}"/>
                  </a:ext>
                </a:extLst>
              </p:cNvPr>
              <p:cNvCxnSpPr>
                <a:cxnSpLocks/>
              </p:cNvCxnSpPr>
              <p:nvPr/>
            </p:nvCxnSpPr>
            <p:spPr>
              <a:xfrm>
                <a:off x="2338686" y="2037797"/>
                <a:ext cx="0" cy="222740"/>
              </a:xfrm>
              <a:prstGeom prst="straightConnector1">
                <a:avLst/>
              </a:prstGeom>
              <a:noFill/>
              <a:ln w="38100" cap="flat" cmpd="sng" algn="ctr">
                <a:solidFill>
                  <a:sysClr val="windowText" lastClr="000000"/>
                </a:solidFill>
                <a:prstDash val="solid"/>
                <a:miter lim="800000"/>
                <a:tailEnd type="triangle"/>
              </a:ln>
              <a:effectLst/>
            </p:spPr>
          </p:cxnSp>
          <p:grpSp>
            <p:nvGrpSpPr>
              <p:cNvPr id="46" name="그룹 45">
                <a:extLst>
                  <a:ext uri="{FF2B5EF4-FFF2-40B4-BE49-F238E27FC236}">
                    <a16:creationId xmlns:a16="http://schemas.microsoft.com/office/drawing/2014/main" id="{83F721C6-7C22-04F6-945B-D1827E4AB190}"/>
                  </a:ext>
                </a:extLst>
              </p:cNvPr>
              <p:cNvGrpSpPr/>
              <p:nvPr/>
            </p:nvGrpSpPr>
            <p:grpSpPr>
              <a:xfrm>
                <a:off x="346736" y="3542755"/>
                <a:ext cx="3979763" cy="598705"/>
                <a:chOff x="881890" y="3675255"/>
                <a:chExt cx="4539322" cy="962652"/>
              </a:xfrm>
            </p:grpSpPr>
            <p:grpSp>
              <p:nvGrpSpPr>
                <p:cNvPr id="80" name="그룹 79">
                  <a:extLst>
                    <a:ext uri="{FF2B5EF4-FFF2-40B4-BE49-F238E27FC236}">
                      <a16:creationId xmlns:a16="http://schemas.microsoft.com/office/drawing/2014/main" id="{23C6B9E1-F36E-86C6-DED8-21B85F3D5753}"/>
                    </a:ext>
                  </a:extLst>
                </p:cNvPr>
                <p:cNvGrpSpPr/>
                <p:nvPr/>
              </p:nvGrpSpPr>
              <p:grpSpPr>
                <a:xfrm>
                  <a:off x="881890" y="3675255"/>
                  <a:ext cx="4539322" cy="284637"/>
                  <a:chOff x="881890" y="3675255"/>
                  <a:chExt cx="4539322" cy="284637"/>
                </a:xfrm>
              </p:grpSpPr>
              <p:cxnSp>
                <p:nvCxnSpPr>
                  <p:cNvPr id="82" name="직선 연결선 81">
                    <a:extLst>
                      <a:ext uri="{FF2B5EF4-FFF2-40B4-BE49-F238E27FC236}">
                        <a16:creationId xmlns:a16="http://schemas.microsoft.com/office/drawing/2014/main" id="{9A5FE306-5DF1-B5AA-6EEC-2066417789D0}"/>
                      </a:ext>
                    </a:extLst>
                  </p:cNvPr>
                  <p:cNvCxnSpPr>
                    <a:cxnSpLocks/>
                  </p:cNvCxnSpPr>
                  <p:nvPr/>
                </p:nvCxnSpPr>
                <p:spPr>
                  <a:xfrm flipH="1">
                    <a:off x="881890" y="3952875"/>
                    <a:ext cx="4535761" cy="7017"/>
                  </a:xfrm>
                  <a:prstGeom prst="line">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83" name="직선 화살표 연결선 82">
                    <a:extLst>
                      <a:ext uri="{FF2B5EF4-FFF2-40B4-BE49-F238E27FC236}">
                        <a16:creationId xmlns:a16="http://schemas.microsoft.com/office/drawing/2014/main" id="{604D28BF-C789-DB5C-4E72-580D86F707E4}"/>
                      </a:ext>
                    </a:extLst>
                  </p:cNvPr>
                  <p:cNvCxnSpPr>
                    <a:cxnSpLocks/>
                  </p:cNvCxnSpPr>
                  <p:nvPr/>
                </p:nvCxnSpPr>
                <p:spPr>
                  <a:xfrm rot="10800000">
                    <a:off x="5421212" y="3675255"/>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84" name="직선 화살표 연결선 83">
                    <a:extLst>
                      <a:ext uri="{FF2B5EF4-FFF2-40B4-BE49-F238E27FC236}">
                        <a16:creationId xmlns:a16="http://schemas.microsoft.com/office/drawing/2014/main" id="{12B8A14D-C179-D714-2346-D1425EC066DE}"/>
                      </a:ext>
                    </a:extLst>
                  </p:cNvPr>
                  <p:cNvCxnSpPr>
                    <a:cxnSpLocks/>
                  </p:cNvCxnSpPr>
                  <p:nvPr/>
                </p:nvCxnSpPr>
                <p:spPr>
                  <a:xfrm rot="10800000">
                    <a:off x="4321058" y="3675255"/>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85" name="직선 화살표 연결선 84">
                    <a:extLst>
                      <a:ext uri="{FF2B5EF4-FFF2-40B4-BE49-F238E27FC236}">
                        <a16:creationId xmlns:a16="http://schemas.microsoft.com/office/drawing/2014/main" id="{5ECE6E21-4226-2CD7-E23C-C0672E6032DD}"/>
                      </a:ext>
                    </a:extLst>
                  </p:cNvPr>
                  <p:cNvCxnSpPr>
                    <a:cxnSpLocks/>
                  </p:cNvCxnSpPr>
                  <p:nvPr/>
                </p:nvCxnSpPr>
                <p:spPr>
                  <a:xfrm rot="10800000">
                    <a:off x="2007953" y="3682677"/>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86" name="직선 화살표 연결선 85">
                    <a:extLst>
                      <a:ext uri="{FF2B5EF4-FFF2-40B4-BE49-F238E27FC236}">
                        <a16:creationId xmlns:a16="http://schemas.microsoft.com/office/drawing/2014/main" id="{D5793859-95E6-C621-1E2D-8D94D6F3FEC4}"/>
                      </a:ext>
                    </a:extLst>
                  </p:cNvPr>
                  <p:cNvCxnSpPr>
                    <a:cxnSpLocks/>
                  </p:cNvCxnSpPr>
                  <p:nvPr/>
                </p:nvCxnSpPr>
                <p:spPr>
                  <a:xfrm rot="10800000">
                    <a:off x="881891" y="3675255"/>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grpSp>
            <p:cxnSp>
              <p:nvCxnSpPr>
                <p:cNvPr id="81" name="직선 화살표 연결선 80">
                  <a:extLst>
                    <a:ext uri="{FF2B5EF4-FFF2-40B4-BE49-F238E27FC236}">
                      <a16:creationId xmlns:a16="http://schemas.microsoft.com/office/drawing/2014/main" id="{060E6C4F-B603-7010-BE66-86CA9388533F}"/>
                    </a:ext>
                  </a:extLst>
                </p:cNvPr>
                <p:cNvCxnSpPr>
                  <a:cxnSpLocks/>
                </p:cNvCxnSpPr>
                <p:nvPr/>
              </p:nvCxnSpPr>
              <p:spPr>
                <a:xfrm flipV="1">
                  <a:off x="3148102" y="3675255"/>
                  <a:ext cx="0" cy="962652"/>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grpSp>
          <p:grpSp>
            <p:nvGrpSpPr>
              <p:cNvPr id="47" name="그룹 46">
                <a:extLst>
                  <a:ext uri="{FF2B5EF4-FFF2-40B4-BE49-F238E27FC236}">
                    <a16:creationId xmlns:a16="http://schemas.microsoft.com/office/drawing/2014/main" id="{9BCECA21-BE53-745B-077C-C3663EAE1F85}"/>
                  </a:ext>
                </a:extLst>
              </p:cNvPr>
              <p:cNvGrpSpPr/>
              <p:nvPr/>
            </p:nvGrpSpPr>
            <p:grpSpPr>
              <a:xfrm>
                <a:off x="1816638" y="4237777"/>
                <a:ext cx="1044099" cy="1664571"/>
                <a:chOff x="8075027" y="4173016"/>
                <a:chExt cx="1044099" cy="1664571"/>
              </a:xfrm>
            </p:grpSpPr>
            <p:sp>
              <p:nvSpPr>
                <p:cNvPr id="73" name="Rectangle: Rounded Corners 18">
                  <a:extLst>
                    <a:ext uri="{FF2B5EF4-FFF2-40B4-BE49-F238E27FC236}">
                      <a16:creationId xmlns:a16="http://schemas.microsoft.com/office/drawing/2014/main" id="{FE5A35DA-4F8F-CFE5-5263-175DEC87F10E}"/>
                    </a:ext>
                  </a:extLst>
                </p:cNvPr>
                <p:cNvSpPr/>
                <p:nvPr/>
              </p:nvSpPr>
              <p:spPr>
                <a:xfrm>
                  <a:off x="8147264" y="4173016"/>
                  <a:ext cx="899626" cy="273947"/>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black"/>
                      </a:solidFill>
                      <a:effectLst/>
                      <a:uLnTx/>
                      <a:uFillTx/>
                      <a:latin typeface="Aptos" panose="02110004020202020204"/>
                      <a:ea typeface="+mn-ea"/>
                      <a:cs typeface="+mn-cs"/>
                    </a:rPr>
                    <a:t>scf</a:t>
                  </a: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Rectangle: Rounded Corners 19">
                  <a:extLst>
                    <a:ext uri="{FF2B5EF4-FFF2-40B4-BE49-F238E27FC236}">
                      <a16:creationId xmlns:a16="http://schemas.microsoft.com/office/drawing/2014/main" id="{EAD3CCB2-EA1C-9674-FD20-D8FF6F6E33B1}"/>
                    </a:ext>
                  </a:extLst>
                </p:cNvPr>
                <p:cNvSpPr/>
                <p:nvPr/>
              </p:nvSpPr>
              <p:spPr>
                <a:xfrm>
                  <a:off x="8119993" y="4627574"/>
                  <a:ext cx="954167" cy="273947"/>
                </a:xfrm>
                <a:prstGeom prst="roundRect">
                  <a:avLst/>
                </a:prstGeom>
                <a:solidFill>
                  <a:srgbClr val="D5E8D4"/>
                </a:solidFill>
                <a:ln w="19050" cap="flat" cmpd="sng" algn="ctr">
                  <a:solidFill>
                    <a:srgbClr val="A2C58E"/>
                  </a:solidFill>
                  <a:prstDash val="solid"/>
                  <a:miter lim="800000"/>
                </a:ln>
                <a:effectLst/>
              </p:spPr>
              <p:txBody>
                <a:bodyPr lIns="0" tIns="45720" rIns="0" bIns="4572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Aptos" panose="02110004020202020204"/>
                      <a:ea typeface="+mn-ea"/>
                      <a:cs typeface="+mn-cs"/>
                    </a:rPr>
                    <a:t>mlir-llvm</a:t>
                  </a:r>
                  <a:endParaRPr kumimoji="0" lang="en-US" sz="1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Rectangle: Rounded Corners 20">
                  <a:extLst>
                    <a:ext uri="{FF2B5EF4-FFF2-40B4-BE49-F238E27FC236}">
                      <a16:creationId xmlns:a16="http://schemas.microsoft.com/office/drawing/2014/main" id="{71D30219-2B9A-4D52-D33A-036341CDFF35}"/>
                    </a:ext>
                  </a:extLst>
                </p:cNvPr>
                <p:cNvSpPr/>
                <p:nvPr/>
              </p:nvSpPr>
              <p:spPr>
                <a:xfrm>
                  <a:off x="8075027" y="5082013"/>
                  <a:ext cx="1044099" cy="273947"/>
                </a:xfrm>
                <a:prstGeom prst="roundRect">
                  <a:avLst/>
                </a:prstGeom>
                <a:solidFill>
                  <a:srgbClr val="F8CECC"/>
                </a:solidFill>
                <a:ln w="19050" cap="flat" cmpd="sng" algn="ctr">
                  <a:solidFill>
                    <a:srgbClr val="CF918E"/>
                  </a:solidFill>
                  <a:prstDash val="solid"/>
                  <a:miter lim="800000"/>
                </a:ln>
                <a:effectLst/>
              </p:spPr>
              <p:txBody>
                <a:bodyPr lIns="94165" tIns="47082" rIns="94165" bIns="47082"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LLVM-IR</a:t>
                  </a:r>
                </a:p>
              </p:txBody>
            </p:sp>
            <p:sp>
              <p:nvSpPr>
                <p:cNvPr id="76" name="Rectangle: Rounded Corners 21">
                  <a:extLst>
                    <a:ext uri="{FF2B5EF4-FFF2-40B4-BE49-F238E27FC236}">
                      <a16:creationId xmlns:a16="http://schemas.microsoft.com/office/drawing/2014/main" id="{28C10AD7-7DF9-FEEB-9083-7FF70FDC6A39}"/>
                    </a:ext>
                  </a:extLst>
                </p:cNvPr>
                <p:cNvSpPr/>
                <p:nvPr/>
              </p:nvSpPr>
              <p:spPr>
                <a:xfrm>
                  <a:off x="8079572" y="5563640"/>
                  <a:ext cx="1035009" cy="273947"/>
                </a:xfrm>
                <a:prstGeom prst="roundRect">
                  <a:avLst/>
                </a:prstGeom>
                <a:solidFill>
                  <a:srgbClr val="F8CECC"/>
                </a:solidFill>
                <a:ln w="19050" cap="flat" cmpd="sng" algn="ctr">
                  <a:solidFill>
                    <a:srgbClr val="CF918E"/>
                  </a:solidFill>
                  <a:prstDash val="solid"/>
                  <a:miter lim="800000"/>
                </a:ln>
                <a:effectLst/>
              </p:spPr>
              <p:txBody>
                <a:bodyPr lIns="94165" tIns="47082" rIns="94165" bIns="47082"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Clang</a:t>
                  </a:r>
                </a:p>
              </p:txBody>
            </p:sp>
            <p:cxnSp>
              <p:nvCxnSpPr>
                <p:cNvPr id="77" name="직선 화살표 연결선 76">
                  <a:extLst>
                    <a:ext uri="{FF2B5EF4-FFF2-40B4-BE49-F238E27FC236}">
                      <a16:creationId xmlns:a16="http://schemas.microsoft.com/office/drawing/2014/main" id="{3A483B4C-E164-5669-1894-A16F1BD3F5CF}"/>
                    </a:ext>
                  </a:extLst>
                </p:cNvPr>
                <p:cNvCxnSpPr>
                  <a:cxnSpLocks/>
                </p:cNvCxnSpPr>
                <p:nvPr/>
              </p:nvCxnSpPr>
              <p:spPr>
                <a:xfrm flipV="1">
                  <a:off x="8597076" y="5357260"/>
                  <a:ext cx="0" cy="154730"/>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cxnSp>
              <p:nvCxnSpPr>
                <p:cNvPr id="78" name="직선 화살표 연결선 77">
                  <a:extLst>
                    <a:ext uri="{FF2B5EF4-FFF2-40B4-BE49-F238E27FC236}">
                      <a16:creationId xmlns:a16="http://schemas.microsoft.com/office/drawing/2014/main" id="{7B8CF215-A5F1-1AB0-F7F0-732EA70A48C4}"/>
                    </a:ext>
                  </a:extLst>
                </p:cNvPr>
                <p:cNvCxnSpPr>
                  <a:cxnSpLocks/>
                </p:cNvCxnSpPr>
                <p:nvPr/>
              </p:nvCxnSpPr>
              <p:spPr>
                <a:xfrm flipV="1">
                  <a:off x="8597076" y="4898545"/>
                  <a:ext cx="0" cy="154730"/>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cxnSp>
              <p:nvCxnSpPr>
                <p:cNvPr id="79" name="직선 화살표 연결선 78">
                  <a:extLst>
                    <a:ext uri="{FF2B5EF4-FFF2-40B4-BE49-F238E27FC236}">
                      <a16:creationId xmlns:a16="http://schemas.microsoft.com/office/drawing/2014/main" id="{0B83F9F0-BECA-381B-7ED1-EF7C4F1D9452}"/>
                    </a:ext>
                  </a:extLst>
                </p:cNvPr>
                <p:cNvCxnSpPr>
                  <a:cxnSpLocks/>
                </p:cNvCxnSpPr>
                <p:nvPr/>
              </p:nvCxnSpPr>
              <p:spPr>
                <a:xfrm flipV="1">
                  <a:off x="8597076" y="4452183"/>
                  <a:ext cx="0" cy="154730"/>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grpSp>
          <p:sp>
            <p:nvSpPr>
              <p:cNvPr id="49" name="Rectangle: Rounded Corners 11">
                <a:extLst>
                  <a:ext uri="{FF2B5EF4-FFF2-40B4-BE49-F238E27FC236}">
                    <a16:creationId xmlns:a16="http://schemas.microsoft.com/office/drawing/2014/main" id="{F61239B1-35FB-C4B1-2401-6103F39C9FA5}"/>
                  </a:ext>
                </a:extLst>
              </p:cNvPr>
              <p:cNvSpPr/>
              <p:nvPr/>
            </p:nvSpPr>
            <p:spPr>
              <a:xfrm>
                <a:off x="4124882" y="2379336"/>
                <a:ext cx="1378071" cy="370096"/>
              </a:xfrm>
              <a:prstGeom prst="roundRect">
                <a:avLst/>
              </a:prstGeom>
              <a:solidFill>
                <a:srgbClr val="FFE6CC"/>
              </a:solidFill>
              <a:ln w="19050" cap="flat" cmpd="sng" algn="ctr">
                <a:solidFill>
                  <a:srgbClr val="E3B23E"/>
                </a:solidFill>
                <a:prstDash val="solid"/>
                <a:miter lim="800000"/>
              </a:ln>
              <a:effectLst/>
            </p:spPr>
            <p:txBody>
              <a:bodyPr wrap="none"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100" normalizeH="0" noProof="0">
                    <a:ln>
                      <a:noFill/>
                    </a:ln>
                    <a:solidFill>
                      <a:prstClr val="black"/>
                    </a:solidFill>
                    <a:effectLst/>
                    <a:uLnTx/>
                    <a:uFillTx/>
                    <a:latin typeface="Aptos" panose="02110004020202020204"/>
                    <a:ea typeface="+mn-ea"/>
                    <a:cs typeface="+mn-cs"/>
                  </a:rPr>
                  <a:t>Optimizations</a:t>
                </a:r>
              </a:p>
            </p:txBody>
          </p:sp>
          <p:sp>
            <p:nvSpPr>
              <p:cNvPr id="54" name="자유형: 도형 53">
                <a:extLst>
                  <a:ext uri="{FF2B5EF4-FFF2-40B4-BE49-F238E27FC236}">
                    <a16:creationId xmlns:a16="http://schemas.microsoft.com/office/drawing/2014/main" id="{BC9800DA-5D10-CE28-C25F-09E025F49458}"/>
                  </a:ext>
                </a:extLst>
              </p:cNvPr>
              <p:cNvSpPr/>
              <p:nvPr/>
            </p:nvSpPr>
            <p:spPr>
              <a:xfrm>
                <a:off x="1809286" y="3046086"/>
                <a:ext cx="285750" cy="1057275"/>
              </a:xfrm>
              <a:custGeom>
                <a:avLst/>
                <a:gdLst>
                  <a:gd name="connsiteX0" fmla="*/ 0 w 285750"/>
                  <a:gd name="connsiteY0" fmla="*/ 0 h 1057275"/>
                  <a:gd name="connsiteX1" fmla="*/ 0 w 285750"/>
                  <a:gd name="connsiteY1" fmla="*/ 895350 h 1057275"/>
                  <a:gd name="connsiteX2" fmla="*/ 285750 w 285750"/>
                  <a:gd name="connsiteY2" fmla="*/ 895350 h 1057275"/>
                  <a:gd name="connsiteX3" fmla="*/ 285750 w 285750"/>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285750" h="1057275">
                    <a:moveTo>
                      <a:pt x="0" y="0"/>
                    </a:moveTo>
                    <a:lnTo>
                      <a:pt x="0" y="895350"/>
                    </a:lnTo>
                    <a:lnTo>
                      <a:pt x="285750" y="895350"/>
                    </a:lnTo>
                    <a:lnTo>
                      <a:pt x="285750" y="1057275"/>
                    </a:lnTo>
                  </a:path>
                </a:pathLst>
              </a:custGeom>
              <a:noFill/>
              <a:ln w="38100" cap="flat" cmpd="sng" algn="ctr">
                <a:solidFill>
                  <a:sysClr val="windowText" lastClr="000000"/>
                </a:solidFill>
                <a:prstDash val="solid"/>
                <a:miter lim="800000"/>
                <a:tailEnd type="triangle"/>
              </a:ln>
              <a:effectLst/>
            </p:spPr>
            <p:txBody>
              <a:bodyPr rtlCol="0" anchor="ctr"/>
              <a:lstStyle/>
              <a:p>
                <a:pPr algn="ctr" defTabSz="597378">
                  <a:lnSpc>
                    <a:spcPct val="90000"/>
                  </a:lnSpc>
                </a:pPr>
                <a:endParaRPr lang="ko-KR" altLang="en-US" sz="1600">
                  <a:solidFill>
                    <a:prstClr val="black"/>
                  </a:solidFill>
                  <a:latin typeface="Aptos" panose="02110004020202020204"/>
                  <a:ea typeface="맑은 고딕" panose="020B0503020000020004" pitchFamily="50" charset="-127"/>
                </a:endParaRPr>
              </a:p>
            </p:txBody>
          </p:sp>
        </p:grpSp>
      </p:grpSp>
      <p:sp>
        <p:nvSpPr>
          <p:cNvPr id="98" name="직사각형 97">
            <a:extLst>
              <a:ext uri="{FF2B5EF4-FFF2-40B4-BE49-F238E27FC236}">
                <a16:creationId xmlns:a16="http://schemas.microsoft.com/office/drawing/2014/main" id="{3E917F9B-D787-0D40-BEF3-AF68CCA88D7D}"/>
              </a:ext>
            </a:extLst>
          </p:cNvPr>
          <p:cNvSpPr/>
          <p:nvPr/>
        </p:nvSpPr>
        <p:spPr>
          <a:xfrm>
            <a:off x="47625" y="2924175"/>
            <a:ext cx="4895850" cy="3228975"/>
          </a:xfrm>
          <a:prstGeom prst="rect">
            <a:avLst/>
          </a:prstGeom>
          <a:solidFill>
            <a:srgbClr val="F2F2F2">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직사각형 98">
            <a:extLst>
              <a:ext uri="{FF2B5EF4-FFF2-40B4-BE49-F238E27FC236}">
                <a16:creationId xmlns:a16="http://schemas.microsoft.com/office/drawing/2014/main" id="{164E5F00-C471-39A9-969D-C651EA5D768E}"/>
              </a:ext>
            </a:extLst>
          </p:cNvPr>
          <p:cNvSpPr/>
          <p:nvPr/>
        </p:nvSpPr>
        <p:spPr>
          <a:xfrm>
            <a:off x="3686175" y="2181225"/>
            <a:ext cx="1400175" cy="742950"/>
          </a:xfrm>
          <a:prstGeom prst="rect">
            <a:avLst/>
          </a:prstGeom>
          <a:solidFill>
            <a:srgbClr val="F2F2F2">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2" name="직선 연결선 101">
            <a:extLst>
              <a:ext uri="{FF2B5EF4-FFF2-40B4-BE49-F238E27FC236}">
                <a16:creationId xmlns:a16="http://schemas.microsoft.com/office/drawing/2014/main" id="{A1E1BFF7-24AF-6E45-FE00-C067209E9EDC}"/>
              </a:ext>
            </a:extLst>
          </p:cNvPr>
          <p:cNvCxnSpPr>
            <a:cxnSpLocks/>
          </p:cNvCxnSpPr>
          <p:nvPr/>
        </p:nvCxnSpPr>
        <p:spPr>
          <a:xfrm flipV="1">
            <a:off x="3602182" y="1714500"/>
            <a:ext cx="2036618" cy="539173"/>
          </a:xfrm>
          <a:prstGeom prst="line">
            <a:avLst/>
          </a:prstGeom>
          <a:solidFill>
            <a:srgbClr val="DAE8FC"/>
          </a:solidFill>
          <a:ln w="28575">
            <a:solidFill>
              <a:srgbClr val="6D91C1"/>
            </a:solidFill>
            <a:prstDash val="sysDash"/>
          </a:ln>
        </p:spPr>
        <p:style>
          <a:lnRef idx="2">
            <a:schemeClr val="accent3">
              <a:shade val="15000"/>
            </a:schemeClr>
          </a:lnRef>
          <a:fillRef idx="1">
            <a:schemeClr val="accent3"/>
          </a:fillRef>
          <a:effectRef idx="0">
            <a:schemeClr val="accent3"/>
          </a:effectRef>
          <a:fontRef idx="minor">
            <a:schemeClr val="lt1"/>
          </a:fontRef>
        </p:style>
      </p:cxnSp>
      <p:cxnSp>
        <p:nvCxnSpPr>
          <p:cNvPr id="103" name="직선 연결선 102">
            <a:extLst>
              <a:ext uri="{FF2B5EF4-FFF2-40B4-BE49-F238E27FC236}">
                <a16:creationId xmlns:a16="http://schemas.microsoft.com/office/drawing/2014/main" id="{3A752F3D-503D-8C99-75A4-6C88CD11A744}"/>
              </a:ext>
            </a:extLst>
          </p:cNvPr>
          <p:cNvCxnSpPr>
            <a:cxnSpLocks/>
          </p:cNvCxnSpPr>
          <p:nvPr/>
        </p:nvCxnSpPr>
        <p:spPr>
          <a:xfrm>
            <a:off x="3569855" y="2877127"/>
            <a:ext cx="1759527" cy="2775528"/>
          </a:xfrm>
          <a:prstGeom prst="line">
            <a:avLst/>
          </a:prstGeom>
          <a:solidFill>
            <a:srgbClr val="DAE8FC"/>
          </a:solidFill>
          <a:ln w="28575">
            <a:solidFill>
              <a:srgbClr val="6D91C1"/>
            </a:solidFill>
            <a:prstDash val="sysDash"/>
          </a:ln>
        </p:spPr>
        <p:style>
          <a:lnRef idx="2">
            <a:schemeClr val="accent3">
              <a:shade val="15000"/>
            </a:schemeClr>
          </a:lnRef>
          <a:fillRef idx="1">
            <a:schemeClr val="accent3"/>
          </a:fillRef>
          <a:effectRef idx="0">
            <a:schemeClr val="accent3"/>
          </a:effectRef>
          <a:fontRef idx="minor">
            <a:schemeClr val="lt1"/>
          </a:fontRef>
        </p:style>
      </p:cxnSp>
      <p:sp>
        <p:nvSpPr>
          <p:cNvPr id="106" name="직사각형 105">
            <a:extLst>
              <a:ext uri="{FF2B5EF4-FFF2-40B4-BE49-F238E27FC236}">
                <a16:creationId xmlns:a16="http://schemas.microsoft.com/office/drawing/2014/main" id="{5BA62783-4AE7-1A26-1E1E-5B2830CA9E47}"/>
              </a:ext>
            </a:extLst>
          </p:cNvPr>
          <p:cNvSpPr/>
          <p:nvPr/>
        </p:nvSpPr>
        <p:spPr>
          <a:xfrm>
            <a:off x="1189952" y="1490949"/>
            <a:ext cx="2032219" cy="742950"/>
          </a:xfrm>
          <a:prstGeom prst="rect">
            <a:avLst/>
          </a:prstGeom>
          <a:solidFill>
            <a:srgbClr val="F2F2F2">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6038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359A5-E67C-AC4B-708D-A054B4E78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2BB10-CFAC-7858-E526-D7282EF9396C}"/>
              </a:ext>
            </a:extLst>
          </p:cNvPr>
          <p:cNvSpPr>
            <a:spLocks noGrp="1"/>
          </p:cNvSpPr>
          <p:nvPr>
            <p:ph type="title"/>
          </p:nvPr>
        </p:nvSpPr>
        <p:spPr/>
        <p:txBody>
          <a:bodyPr/>
          <a:lstStyle/>
          <a:p>
            <a:r>
              <a:rPr lang="en-US" altLang="ko-KR"/>
              <a:t>DSP-Dialect: Optimizations</a:t>
            </a:r>
            <a:endParaRPr lang="en-US"/>
          </a:p>
        </p:txBody>
      </p:sp>
      <p:sp>
        <p:nvSpPr>
          <p:cNvPr id="4" name="Date Placeholder 3">
            <a:extLst>
              <a:ext uri="{FF2B5EF4-FFF2-40B4-BE49-F238E27FC236}">
                <a16:creationId xmlns:a16="http://schemas.microsoft.com/office/drawing/2014/main" id="{62419A15-9BC1-2374-CF88-E87C04C70C38}"/>
              </a:ext>
            </a:extLst>
          </p:cNvPr>
          <p:cNvSpPr>
            <a:spLocks noGrp="1"/>
          </p:cNvSpPr>
          <p:nvPr>
            <p:ph type="dt" sz="half" idx="10"/>
          </p:nvPr>
        </p:nvSpPr>
        <p:spPr/>
        <p:txBody>
          <a:bodyPr/>
          <a:lstStyle/>
          <a:p>
            <a:fld id="{F14D4001-2E93-9645-AE0D-A781469F1F3E}" type="datetime1">
              <a:rPr lang="en-US" smtClean="0"/>
              <a:t>6/17/25</a:t>
            </a:fld>
            <a:endParaRPr lang="en-US"/>
          </a:p>
        </p:txBody>
      </p:sp>
      <p:sp>
        <p:nvSpPr>
          <p:cNvPr id="6" name="Slide Number Placeholder 5">
            <a:extLst>
              <a:ext uri="{FF2B5EF4-FFF2-40B4-BE49-F238E27FC236}">
                <a16:creationId xmlns:a16="http://schemas.microsoft.com/office/drawing/2014/main" id="{149E6146-B07D-804E-7015-E4D4BD411E63}"/>
              </a:ext>
            </a:extLst>
          </p:cNvPr>
          <p:cNvSpPr>
            <a:spLocks noGrp="1"/>
          </p:cNvSpPr>
          <p:nvPr>
            <p:ph type="sldNum" sz="quarter" idx="12"/>
          </p:nvPr>
        </p:nvSpPr>
        <p:spPr/>
        <p:txBody>
          <a:bodyPr/>
          <a:lstStyle/>
          <a:p>
            <a:fld id="{DC1DC811-A317-D442-B2A1-5A735965D791}" type="slidenum">
              <a:rPr lang="en-US" smtClean="0"/>
              <a:t>9</a:t>
            </a:fld>
            <a:endParaRPr lang="en-US"/>
          </a:p>
        </p:txBody>
      </p:sp>
      <p:sp>
        <p:nvSpPr>
          <p:cNvPr id="36" name="TextBox 35">
            <a:extLst>
              <a:ext uri="{FF2B5EF4-FFF2-40B4-BE49-F238E27FC236}">
                <a16:creationId xmlns:a16="http://schemas.microsoft.com/office/drawing/2014/main" id="{85CB1753-5E8F-4DC1-FF6E-3A762FE34F11}"/>
              </a:ext>
            </a:extLst>
          </p:cNvPr>
          <p:cNvSpPr txBox="1"/>
          <p:nvPr/>
        </p:nvSpPr>
        <p:spPr>
          <a:xfrm>
            <a:off x="10466173" y="6499654"/>
            <a:ext cx="184731" cy="369332"/>
          </a:xfrm>
          <a:prstGeom prst="rect">
            <a:avLst/>
          </a:prstGeom>
          <a:noFill/>
        </p:spPr>
        <p:txBody>
          <a:bodyPr wrap="none" rtlCol="0">
            <a:spAutoFit/>
          </a:bodyPr>
          <a:lstStyle/>
          <a:p>
            <a:endParaRPr lang="en-US"/>
          </a:p>
        </p:txBody>
      </p:sp>
      <p:grpSp>
        <p:nvGrpSpPr>
          <p:cNvPr id="96" name="그룹 95">
            <a:extLst>
              <a:ext uri="{FF2B5EF4-FFF2-40B4-BE49-F238E27FC236}">
                <a16:creationId xmlns:a16="http://schemas.microsoft.com/office/drawing/2014/main" id="{E3D85043-E21E-1A6E-64A3-FE3D60A06D84}"/>
              </a:ext>
            </a:extLst>
          </p:cNvPr>
          <p:cNvGrpSpPr/>
          <p:nvPr/>
        </p:nvGrpSpPr>
        <p:grpSpPr>
          <a:xfrm>
            <a:off x="104775" y="1598287"/>
            <a:ext cx="4876801" cy="4304061"/>
            <a:chOff x="57150" y="1598287"/>
            <a:chExt cx="4876801" cy="4304061"/>
          </a:xfrm>
        </p:grpSpPr>
        <p:sp>
          <p:nvSpPr>
            <p:cNvPr id="48" name="원호 47">
              <a:extLst>
                <a:ext uri="{FF2B5EF4-FFF2-40B4-BE49-F238E27FC236}">
                  <a16:creationId xmlns:a16="http://schemas.microsoft.com/office/drawing/2014/main" id="{BA1D32A4-691D-B42D-54F0-ED5E4F47B1F4}"/>
                </a:ext>
              </a:extLst>
            </p:cNvPr>
            <p:cNvSpPr/>
            <p:nvPr/>
          </p:nvSpPr>
          <p:spPr>
            <a:xfrm rot="18900000">
              <a:off x="3549517" y="2280749"/>
              <a:ext cx="573958" cy="573956"/>
            </a:xfrm>
            <a:prstGeom prst="arc">
              <a:avLst>
                <a:gd name="adj1" fmla="val 16200000"/>
                <a:gd name="adj2" fmla="val 10647439"/>
              </a:avLst>
            </a:prstGeom>
            <a:noFill/>
            <a:ln w="38100" cap="flat" cmpd="sng" algn="ctr">
              <a:solidFill>
                <a:sysClr val="windowText" lastClr="000000"/>
              </a:solidFill>
              <a:prstDash val="solid"/>
              <a:miter lim="800000"/>
              <a:tailEnd type="triangle"/>
            </a:ln>
            <a:effectLst/>
          </p:spPr>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ptos" panose="02110004020202020204"/>
                <a:ea typeface="맑은 고딕" panose="020B0503020000020004" pitchFamily="50" charset="-127"/>
                <a:cs typeface="+mn-cs"/>
              </a:endParaRPr>
            </a:p>
          </p:txBody>
        </p:sp>
        <p:grpSp>
          <p:nvGrpSpPr>
            <p:cNvPr id="95" name="그룹 94">
              <a:extLst>
                <a:ext uri="{FF2B5EF4-FFF2-40B4-BE49-F238E27FC236}">
                  <a16:creationId xmlns:a16="http://schemas.microsoft.com/office/drawing/2014/main" id="{E9076BCA-6599-D36D-3F29-6DB62FB328A0}"/>
                </a:ext>
              </a:extLst>
            </p:cNvPr>
            <p:cNvGrpSpPr/>
            <p:nvPr/>
          </p:nvGrpSpPr>
          <p:grpSpPr>
            <a:xfrm>
              <a:off x="57150" y="1598287"/>
              <a:ext cx="4876801" cy="4304061"/>
              <a:chOff x="-46219" y="1598287"/>
              <a:chExt cx="5549172" cy="4304061"/>
            </a:xfrm>
          </p:grpSpPr>
          <p:cxnSp>
            <p:nvCxnSpPr>
              <p:cNvPr id="5" name="직선 화살표 연결선 4">
                <a:extLst>
                  <a:ext uri="{FF2B5EF4-FFF2-40B4-BE49-F238E27FC236}">
                    <a16:creationId xmlns:a16="http://schemas.microsoft.com/office/drawing/2014/main" id="{82609478-50C2-47C1-DBE5-BE90CFDCE54F}"/>
                  </a:ext>
                </a:extLst>
              </p:cNvPr>
              <p:cNvCxnSpPr>
                <a:cxnSpLocks/>
              </p:cNvCxnSpPr>
              <p:nvPr/>
            </p:nvCxnSpPr>
            <p:spPr>
              <a:xfrm>
                <a:off x="2338686" y="2857067"/>
                <a:ext cx="0" cy="395890"/>
              </a:xfrm>
              <a:prstGeom prst="straightConnector1">
                <a:avLst/>
              </a:prstGeom>
              <a:noFill/>
              <a:ln w="38100" cap="flat" cmpd="sng" algn="ctr">
                <a:solidFill>
                  <a:sysClr val="windowText" lastClr="000000"/>
                </a:solidFill>
                <a:prstDash val="solid"/>
                <a:miter lim="800000"/>
                <a:tailEnd type="triangle"/>
              </a:ln>
              <a:effectLst/>
            </p:spPr>
          </p:cxnSp>
          <p:sp>
            <p:nvSpPr>
              <p:cNvPr id="8" name="Rectangle: Rounded Corners 8">
                <a:extLst>
                  <a:ext uri="{FF2B5EF4-FFF2-40B4-BE49-F238E27FC236}">
                    <a16:creationId xmlns:a16="http://schemas.microsoft.com/office/drawing/2014/main" id="{8A2C7A96-E8A1-D21C-C7EC-BB73A9BE29EF}"/>
                  </a:ext>
                </a:extLst>
              </p:cNvPr>
              <p:cNvSpPr/>
              <p:nvPr/>
            </p:nvSpPr>
            <p:spPr>
              <a:xfrm>
                <a:off x="1363351" y="1598287"/>
                <a:ext cx="1950671" cy="435872"/>
              </a:xfrm>
              <a:prstGeom prst="roundRect">
                <a:avLst/>
              </a:prstGeom>
              <a:solidFill>
                <a:srgbClr val="FFE6CC"/>
              </a:solidFill>
              <a:ln w="19050" cap="flat" cmpd="sng" algn="ctr">
                <a:solidFill>
                  <a:srgbClr val="E3B23E"/>
                </a:solidFill>
                <a:prstDash val="solid"/>
                <a:miter lim="800000"/>
              </a:ln>
              <a:effectLst/>
            </p:spPr>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DSP DSL</a:t>
                </a:r>
              </a:p>
            </p:txBody>
          </p:sp>
          <p:sp>
            <p:nvSpPr>
              <p:cNvPr id="35" name="Rectangle: Rounded Corners 9">
                <a:extLst>
                  <a:ext uri="{FF2B5EF4-FFF2-40B4-BE49-F238E27FC236}">
                    <a16:creationId xmlns:a16="http://schemas.microsoft.com/office/drawing/2014/main" id="{4E5CFBEE-0274-20F1-42E9-07A3DD10FCD8}"/>
                  </a:ext>
                </a:extLst>
              </p:cNvPr>
              <p:cNvSpPr/>
              <p:nvPr/>
            </p:nvSpPr>
            <p:spPr>
              <a:xfrm>
                <a:off x="653585" y="2269443"/>
                <a:ext cx="3356629" cy="599471"/>
              </a:xfrm>
              <a:prstGeom prst="roundRect">
                <a:avLst/>
              </a:prstGeom>
              <a:solidFill>
                <a:srgbClr val="DAE8FC"/>
              </a:solidFill>
              <a:ln w="28575" cap="flat" cmpd="sng" algn="ctr">
                <a:solidFill>
                  <a:srgbClr val="6D91C1"/>
                </a:solidFill>
                <a:prstDash val="sysDash"/>
                <a:miter lim="800000"/>
              </a:ln>
              <a:effectLst/>
            </p:spPr>
            <p:txBody>
              <a:bodyPr lIns="94165" tIns="47082" rIns="94165" bIns="47082"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DSP</a:t>
                </a:r>
                <a:b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Dialect</a:t>
                </a:r>
              </a:p>
            </p:txBody>
          </p:sp>
          <p:sp>
            <p:nvSpPr>
              <p:cNvPr id="37" name="Rectangle: Rounded Corners 10">
                <a:extLst>
                  <a:ext uri="{FF2B5EF4-FFF2-40B4-BE49-F238E27FC236}">
                    <a16:creationId xmlns:a16="http://schemas.microsoft.com/office/drawing/2014/main" id="{9502E48D-7857-AA41-3367-5BC94DE2C551}"/>
                  </a:ext>
                </a:extLst>
              </p:cNvPr>
              <p:cNvSpPr/>
              <p:nvPr/>
            </p:nvSpPr>
            <p:spPr>
              <a:xfrm>
                <a:off x="784981" y="2353911"/>
                <a:ext cx="1075220" cy="430536"/>
              </a:xfrm>
              <a:prstGeom prst="roundRect">
                <a:avLst/>
              </a:prstGeom>
              <a:solidFill>
                <a:srgbClr val="FFE6CC"/>
              </a:solidFill>
              <a:ln w="19050" cap="flat" cmpd="sng" algn="ctr">
                <a:solidFill>
                  <a:srgbClr val="E3B23E"/>
                </a:solidFill>
                <a:prstDash val="solid"/>
                <a:miter lim="800000"/>
              </a:ln>
              <a:effectLst/>
            </p:spPr>
            <p:txBody>
              <a:bodyPr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DSP</a:t>
                </a:r>
                <a:b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Ops </a:t>
                </a:r>
              </a:p>
            </p:txBody>
          </p:sp>
          <p:sp>
            <p:nvSpPr>
              <p:cNvPr id="38" name="Rectangle: Rounded Corners 11">
                <a:extLst>
                  <a:ext uri="{FF2B5EF4-FFF2-40B4-BE49-F238E27FC236}">
                    <a16:creationId xmlns:a16="http://schemas.microsoft.com/office/drawing/2014/main" id="{5C3BE87D-5269-FEAF-B49C-720B7B140EC7}"/>
                  </a:ext>
                </a:extLst>
              </p:cNvPr>
              <p:cNvSpPr/>
              <p:nvPr/>
            </p:nvSpPr>
            <p:spPr>
              <a:xfrm>
                <a:off x="2821798" y="2353911"/>
                <a:ext cx="1074009" cy="429881"/>
              </a:xfrm>
              <a:prstGeom prst="roundRect">
                <a:avLst/>
              </a:prstGeom>
              <a:solidFill>
                <a:srgbClr val="FFE6CC"/>
              </a:solidFill>
              <a:ln w="19050" cap="flat" cmpd="sng" algn="ctr">
                <a:solidFill>
                  <a:srgbClr val="E3B23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Auxiliary</a:t>
                </a:r>
                <a:b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600" b="1" i="0" u="none" strike="noStrike" kern="1200" cap="none" spc="0" normalizeH="0" baseline="0" noProof="0">
                    <a:ln>
                      <a:noFill/>
                    </a:ln>
                    <a:solidFill>
                      <a:prstClr val="black"/>
                    </a:solidFill>
                    <a:effectLst/>
                    <a:uLnTx/>
                    <a:uFillTx/>
                    <a:latin typeface="Aptos" panose="02110004020202020204"/>
                    <a:ea typeface="+mn-ea"/>
                    <a:cs typeface="+mn-cs"/>
                  </a:rPr>
                  <a:t>Ops </a:t>
                </a:r>
              </a:p>
            </p:txBody>
          </p:sp>
          <p:sp>
            <p:nvSpPr>
              <p:cNvPr id="39" name="Rectangle: Rounded Corners 12">
                <a:extLst>
                  <a:ext uri="{FF2B5EF4-FFF2-40B4-BE49-F238E27FC236}">
                    <a16:creationId xmlns:a16="http://schemas.microsoft.com/office/drawing/2014/main" id="{1D5E21A2-4C26-E00A-E805-58C905DA80C3}"/>
                  </a:ext>
                </a:extLst>
              </p:cNvPr>
              <p:cNvSpPr/>
              <p:nvPr/>
            </p:nvSpPr>
            <p:spPr>
              <a:xfrm>
                <a:off x="-46219" y="3267992"/>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Mem</a:t>
                </a:r>
              </a:p>
            </p:txBody>
          </p:sp>
          <p:sp>
            <p:nvSpPr>
              <p:cNvPr id="40" name="Rectangle: Rounded Corners 13">
                <a:extLst>
                  <a:ext uri="{FF2B5EF4-FFF2-40B4-BE49-F238E27FC236}">
                    <a16:creationId xmlns:a16="http://schemas.microsoft.com/office/drawing/2014/main" id="{B9227AE0-7C0D-A879-C31A-EF604089BF79}"/>
                  </a:ext>
                </a:extLst>
              </p:cNvPr>
              <p:cNvSpPr/>
              <p:nvPr/>
            </p:nvSpPr>
            <p:spPr>
              <a:xfrm>
                <a:off x="974965" y="3267992"/>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black"/>
                    </a:solidFill>
                    <a:effectLst/>
                    <a:uLnTx/>
                    <a:uFillTx/>
                    <a:latin typeface="Aptos" panose="02110004020202020204"/>
                    <a:ea typeface="+mn-ea"/>
                    <a:cs typeface="+mn-cs"/>
                  </a:rPr>
                  <a:t>Arith</a:t>
                </a: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Rectangle: Rounded Corners 14">
                <a:extLst>
                  <a:ext uri="{FF2B5EF4-FFF2-40B4-BE49-F238E27FC236}">
                    <a16:creationId xmlns:a16="http://schemas.microsoft.com/office/drawing/2014/main" id="{6D4AB863-1D66-012F-7D4D-3621867E4C5A}"/>
                  </a:ext>
                </a:extLst>
              </p:cNvPr>
              <p:cNvSpPr/>
              <p:nvPr/>
            </p:nvSpPr>
            <p:spPr>
              <a:xfrm>
                <a:off x="1996150" y="3267992"/>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Affine</a:t>
                </a:r>
              </a:p>
            </p:txBody>
          </p:sp>
          <p:sp>
            <p:nvSpPr>
              <p:cNvPr id="42" name="Rectangle: Rounded Corners 15">
                <a:extLst>
                  <a:ext uri="{FF2B5EF4-FFF2-40B4-BE49-F238E27FC236}">
                    <a16:creationId xmlns:a16="http://schemas.microsoft.com/office/drawing/2014/main" id="{1B64C224-BCE4-6939-34D0-8D0BC6C3F415}"/>
                  </a:ext>
                </a:extLst>
              </p:cNvPr>
              <p:cNvSpPr/>
              <p:nvPr/>
            </p:nvSpPr>
            <p:spPr>
              <a:xfrm>
                <a:off x="3017333" y="3267992"/>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Math</a:t>
                </a:r>
              </a:p>
            </p:txBody>
          </p:sp>
          <p:sp>
            <p:nvSpPr>
              <p:cNvPr id="43" name="Rectangle: Rounded Corners 16">
                <a:extLst>
                  <a:ext uri="{FF2B5EF4-FFF2-40B4-BE49-F238E27FC236}">
                    <a16:creationId xmlns:a16="http://schemas.microsoft.com/office/drawing/2014/main" id="{2FFABAE0-BAB7-50E7-DD61-624AED83934D}"/>
                  </a:ext>
                </a:extLst>
              </p:cNvPr>
              <p:cNvSpPr/>
              <p:nvPr/>
            </p:nvSpPr>
            <p:spPr>
              <a:xfrm>
                <a:off x="4038517" y="3267992"/>
                <a:ext cx="731087" cy="273270"/>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Func</a:t>
                </a:r>
              </a:p>
            </p:txBody>
          </p:sp>
          <p:grpSp>
            <p:nvGrpSpPr>
              <p:cNvPr id="44" name="그룹 43">
                <a:extLst>
                  <a:ext uri="{FF2B5EF4-FFF2-40B4-BE49-F238E27FC236}">
                    <a16:creationId xmlns:a16="http://schemas.microsoft.com/office/drawing/2014/main" id="{16ECF8FF-BDE6-666D-403F-90BEA9419CAC}"/>
                  </a:ext>
                </a:extLst>
              </p:cNvPr>
              <p:cNvGrpSpPr/>
              <p:nvPr/>
            </p:nvGrpSpPr>
            <p:grpSpPr>
              <a:xfrm>
                <a:off x="346736" y="3039806"/>
                <a:ext cx="3983900" cy="222740"/>
                <a:chOff x="710898" y="2390012"/>
                <a:chExt cx="4858987" cy="358140"/>
              </a:xfrm>
            </p:grpSpPr>
            <p:cxnSp>
              <p:nvCxnSpPr>
                <p:cNvPr id="87" name="직선 연결선 86">
                  <a:extLst>
                    <a:ext uri="{FF2B5EF4-FFF2-40B4-BE49-F238E27FC236}">
                      <a16:creationId xmlns:a16="http://schemas.microsoft.com/office/drawing/2014/main" id="{6C8545A4-EF27-2600-FE79-B1B0034F7DFB}"/>
                    </a:ext>
                  </a:extLst>
                </p:cNvPr>
                <p:cNvCxnSpPr>
                  <a:cxnSpLocks/>
                </p:cNvCxnSpPr>
                <p:nvPr/>
              </p:nvCxnSpPr>
              <p:spPr>
                <a:xfrm>
                  <a:off x="714459" y="2398724"/>
                  <a:ext cx="4853940"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88" name="직선 화살표 연결선 87">
                  <a:extLst>
                    <a:ext uri="{FF2B5EF4-FFF2-40B4-BE49-F238E27FC236}">
                      <a16:creationId xmlns:a16="http://schemas.microsoft.com/office/drawing/2014/main" id="{B7BDD35D-B5B3-E7B9-A819-884EEED09C83}"/>
                    </a:ext>
                  </a:extLst>
                </p:cNvPr>
                <p:cNvCxnSpPr>
                  <a:cxnSpLocks/>
                </p:cNvCxnSpPr>
                <p:nvPr/>
              </p:nvCxnSpPr>
              <p:spPr>
                <a:xfrm>
                  <a:off x="710898" y="2390012"/>
                  <a:ext cx="0" cy="358140"/>
                </a:xfrm>
                <a:prstGeom prst="straightConnector1">
                  <a:avLst/>
                </a:prstGeom>
                <a:noFill/>
                <a:ln w="38100" cap="flat" cmpd="sng" algn="ctr">
                  <a:solidFill>
                    <a:sysClr val="windowText" lastClr="000000"/>
                  </a:solidFill>
                  <a:prstDash val="solid"/>
                  <a:miter lim="800000"/>
                  <a:tailEnd type="triangle"/>
                </a:ln>
                <a:effectLst/>
              </p:spPr>
            </p:cxnSp>
            <p:cxnSp>
              <p:nvCxnSpPr>
                <p:cNvPr id="89" name="직선 화살표 연결선 88">
                  <a:extLst>
                    <a:ext uri="{FF2B5EF4-FFF2-40B4-BE49-F238E27FC236}">
                      <a16:creationId xmlns:a16="http://schemas.microsoft.com/office/drawing/2014/main" id="{FB9AEF38-9BAF-1599-CD0F-8BCB5855ACF4}"/>
                    </a:ext>
                  </a:extLst>
                </p:cNvPr>
                <p:cNvCxnSpPr>
                  <a:cxnSpLocks/>
                </p:cNvCxnSpPr>
                <p:nvPr/>
              </p:nvCxnSpPr>
              <p:spPr>
                <a:xfrm>
                  <a:off x="1898430" y="2390012"/>
                  <a:ext cx="0" cy="358140"/>
                </a:xfrm>
                <a:prstGeom prst="straightConnector1">
                  <a:avLst/>
                </a:prstGeom>
                <a:noFill/>
                <a:ln w="38100" cap="flat" cmpd="sng" algn="ctr">
                  <a:solidFill>
                    <a:sysClr val="windowText" lastClr="000000"/>
                  </a:solidFill>
                  <a:prstDash val="solid"/>
                  <a:miter lim="800000"/>
                  <a:tailEnd type="triangle"/>
                </a:ln>
                <a:effectLst/>
              </p:spPr>
            </p:cxnSp>
            <p:cxnSp>
              <p:nvCxnSpPr>
                <p:cNvPr id="90" name="직선 화살표 연결선 89">
                  <a:extLst>
                    <a:ext uri="{FF2B5EF4-FFF2-40B4-BE49-F238E27FC236}">
                      <a16:creationId xmlns:a16="http://schemas.microsoft.com/office/drawing/2014/main" id="{95AB9DD1-3455-4C2B-2E95-F80FBB3D8324}"/>
                    </a:ext>
                  </a:extLst>
                </p:cNvPr>
                <p:cNvCxnSpPr>
                  <a:cxnSpLocks/>
                </p:cNvCxnSpPr>
                <p:nvPr/>
              </p:nvCxnSpPr>
              <p:spPr>
                <a:xfrm>
                  <a:off x="4355140" y="2390012"/>
                  <a:ext cx="0" cy="358140"/>
                </a:xfrm>
                <a:prstGeom prst="straightConnector1">
                  <a:avLst/>
                </a:prstGeom>
                <a:noFill/>
                <a:ln w="38100" cap="flat" cmpd="sng" algn="ctr">
                  <a:solidFill>
                    <a:sysClr val="windowText" lastClr="000000"/>
                  </a:solidFill>
                  <a:prstDash val="solid"/>
                  <a:miter lim="800000"/>
                  <a:tailEnd type="triangle"/>
                </a:ln>
                <a:effectLst/>
              </p:spPr>
            </p:cxnSp>
            <p:cxnSp>
              <p:nvCxnSpPr>
                <p:cNvPr id="91" name="직선 화살표 연결선 90">
                  <a:extLst>
                    <a:ext uri="{FF2B5EF4-FFF2-40B4-BE49-F238E27FC236}">
                      <a16:creationId xmlns:a16="http://schemas.microsoft.com/office/drawing/2014/main" id="{CBB6D332-B97E-356D-ADF7-42E4463863DC}"/>
                    </a:ext>
                  </a:extLst>
                </p:cNvPr>
                <p:cNvCxnSpPr>
                  <a:cxnSpLocks/>
                </p:cNvCxnSpPr>
                <p:nvPr/>
              </p:nvCxnSpPr>
              <p:spPr>
                <a:xfrm>
                  <a:off x="5569885" y="2390012"/>
                  <a:ext cx="0" cy="358140"/>
                </a:xfrm>
                <a:prstGeom prst="straightConnector1">
                  <a:avLst/>
                </a:prstGeom>
                <a:noFill/>
                <a:ln w="38100" cap="flat" cmpd="sng" algn="ctr">
                  <a:solidFill>
                    <a:sysClr val="windowText" lastClr="000000"/>
                  </a:solidFill>
                  <a:prstDash val="solid"/>
                  <a:miter lim="800000"/>
                  <a:tailEnd type="triangle"/>
                </a:ln>
                <a:effectLst/>
              </p:spPr>
            </p:cxnSp>
          </p:grpSp>
          <p:cxnSp>
            <p:nvCxnSpPr>
              <p:cNvPr id="45" name="직선 화살표 연결선 44">
                <a:extLst>
                  <a:ext uri="{FF2B5EF4-FFF2-40B4-BE49-F238E27FC236}">
                    <a16:creationId xmlns:a16="http://schemas.microsoft.com/office/drawing/2014/main" id="{2B9A1CBF-9D19-A9E6-04C6-04338626F2D8}"/>
                  </a:ext>
                </a:extLst>
              </p:cNvPr>
              <p:cNvCxnSpPr>
                <a:cxnSpLocks/>
              </p:cNvCxnSpPr>
              <p:nvPr/>
            </p:nvCxnSpPr>
            <p:spPr>
              <a:xfrm>
                <a:off x="2338686" y="2037797"/>
                <a:ext cx="0" cy="222740"/>
              </a:xfrm>
              <a:prstGeom prst="straightConnector1">
                <a:avLst/>
              </a:prstGeom>
              <a:noFill/>
              <a:ln w="38100" cap="flat" cmpd="sng" algn="ctr">
                <a:solidFill>
                  <a:sysClr val="windowText" lastClr="000000"/>
                </a:solidFill>
                <a:prstDash val="solid"/>
                <a:miter lim="800000"/>
                <a:tailEnd type="triangle"/>
              </a:ln>
              <a:effectLst/>
            </p:spPr>
          </p:cxnSp>
          <p:grpSp>
            <p:nvGrpSpPr>
              <p:cNvPr id="46" name="그룹 45">
                <a:extLst>
                  <a:ext uri="{FF2B5EF4-FFF2-40B4-BE49-F238E27FC236}">
                    <a16:creationId xmlns:a16="http://schemas.microsoft.com/office/drawing/2014/main" id="{8BF45C3F-56E4-C0D9-C171-27C0DD7917FB}"/>
                  </a:ext>
                </a:extLst>
              </p:cNvPr>
              <p:cNvGrpSpPr/>
              <p:nvPr/>
            </p:nvGrpSpPr>
            <p:grpSpPr>
              <a:xfrm>
                <a:off x="346736" y="3542755"/>
                <a:ext cx="3979763" cy="598705"/>
                <a:chOff x="881890" y="3675255"/>
                <a:chExt cx="4539322" cy="962652"/>
              </a:xfrm>
            </p:grpSpPr>
            <p:grpSp>
              <p:nvGrpSpPr>
                <p:cNvPr id="80" name="그룹 79">
                  <a:extLst>
                    <a:ext uri="{FF2B5EF4-FFF2-40B4-BE49-F238E27FC236}">
                      <a16:creationId xmlns:a16="http://schemas.microsoft.com/office/drawing/2014/main" id="{E58F2B38-0B5B-E738-E228-67FC9E5A1621}"/>
                    </a:ext>
                  </a:extLst>
                </p:cNvPr>
                <p:cNvGrpSpPr/>
                <p:nvPr/>
              </p:nvGrpSpPr>
              <p:grpSpPr>
                <a:xfrm>
                  <a:off x="881890" y="3675255"/>
                  <a:ext cx="4539322" cy="284637"/>
                  <a:chOff x="881890" y="3675255"/>
                  <a:chExt cx="4539322" cy="284637"/>
                </a:xfrm>
              </p:grpSpPr>
              <p:cxnSp>
                <p:nvCxnSpPr>
                  <p:cNvPr id="82" name="직선 연결선 81">
                    <a:extLst>
                      <a:ext uri="{FF2B5EF4-FFF2-40B4-BE49-F238E27FC236}">
                        <a16:creationId xmlns:a16="http://schemas.microsoft.com/office/drawing/2014/main" id="{481397AA-7798-C727-16C8-9B81967274AA}"/>
                      </a:ext>
                    </a:extLst>
                  </p:cNvPr>
                  <p:cNvCxnSpPr>
                    <a:cxnSpLocks/>
                  </p:cNvCxnSpPr>
                  <p:nvPr/>
                </p:nvCxnSpPr>
                <p:spPr>
                  <a:xfrm flipH="1">
                    <a:off x="881890" y="3952875"/>
                    <a:ext cx="4535761" cy="7017"/>
                  </a:xfrm>
                  <a:prstGeom prst="line">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83" name="직선 화살표 연결선 82">
                    <a:extLst>
                      <a:ext uri="{FF2B5EF4-FFF2-40B4-BE49-F238E27FC236}">
                        <a16:creationId xmlns:a16="http://schemas.microsoft.com/office/drawing/2014/main" id="{53125248-B657-E8D1-3629-60772B8ABACA}"/>
                      </a:ext>
                    </a:extLst>
                  </p:cNvPr>
                  <p:cNvCxnSpPr>
                    <a:cxnSpLocks/>
                  </p:cNvCxnSpPr>
                  <p:nvPr/>
                </p:nvCxnSpPr>
                <p:spPr>
                  <a:xfrm rot="10800000">
                    <a:off x="5421212" y="3675255"/>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84" name="직선 화살표 연결선 83">
                    <a:extLst>
                      <a:ext uri="{FF2B5EF4-FFF2-40B4-BE49-F238E27FC236}">
                        <a16:creationId xmlns:a16="http://schemas.microsoft.com/office/drawing/2014/main" id="{D503A757-C149-CAE0-1AB6-4AD50CC4BE5E}"/>
                      </a:ext>
                    </a:extLst>
                  </p:cNvPr>
                  <p:cNvCxnSpPr>
                    <a:cxnSpLocks/>
                  </p:cNvCxnSpPr>
                  <p:nvPr/>
                </p:nvCxnSpPr>
                <p:spPr>
                  <a:xfrm rot="10800000">
                    <a:off x="4321058" y="3675255"/>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85" name="직선 화살표 연결선 84">
                    <a:extLst>
                      <a:ext uri="{FF2B5EF4-FFF2-40B4-BE49-F238E27FC236}">
                        <a16:creationId xmlns:a16="http://schemas.microsoft.com/office/drawing/2014/main" id="{9E1572B8-C154-0585-7CEB-DFFCE67BA3A1}"/>
                      </a:ext>
                    </a:extLst>
                  </p:cNvPr>
                  <p:cNvCxnSpPr>
                    <a:cxnSpLocks/>
                  </p:cNvCxnSpPr>
                  <p:nvPr/>
                </p:nvCxnSpPr>
                <p:spPr>
                  <a:xfrm rot="10800000">
                    <a:off x="2007953" y="3682677"/>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cxnSp>
                <p:nvCxnSpPr>
                  <p:cNvPr id="86" name="직선 화살표 연결선 85">
                    <a:extLst>
                      <a:ext uri="{FF2B5EF4-FFF2-40B4-BE49-F238E27FC236}">
                        <a16:creationId xmlns:a16="http://schemas.microsoft.com/office/drawing/2014/main" id="{6C874956-8E47-B6E6-0ED9-5E5C65D5FD95}"/>
                      </a:ext>
                    </a:extLst>
                  </p:cNvPr>
                  <p:cNvCxnSpPr>
                    <a:cxnSpLocks/>
                  </p:cNvCxnSpPr>
                  <p:nvPr/>
                </p:nvCxnSpPr>
                <p:spPr>
                  <a:xfrm rot="10800000">
                    <a:off x="881891" y="3675255"/>
                    <a:ext cx="0" cy="277214"/>
                  </a:xfrm>
                  <a:prstGeom prst="straightConnector1">
                    <a:avLst/>
                  </a:prstGeom>
                  <a:noFill/>
                  <a:ln w="19050" cap="flat" cmpd="sng" algn="ctr">
                    <a:solidFill>
                      <a:srgbClr val="0E2841">
                        <a:lumMod val="75000"/>
                        <a:lumOff val="25000"/>
                      </a:srgbClr>
                    </a:solidFill>
                    <a:prstDash val="solid"/>
                    <a:miter lim="800000"/>
                    <a:headEnd type="none" w="med" len="med"/>
                    <a:tailEnd type="none" w="med" len="med"/>
                  </a:ln>
                  <a:effectLst/>
                </p:spPr>
              </p:cxnSp>
            </p:grpSp>
            <p:cxnSp>
              <p:nvCxnSpPr>
                <p:cNvPr id="81" name="직선 화살표 연결선 80">
                  <a:extLst>
                    <a:ext uri="{FF2B5EF4-FFF2-40B4-BE49-F238E27FC236}">
                      <a16:creationId xmlns:a16="http://schemas.microsoft.com/office/drawing/2014/main" id="{F1EF7D1E-2809-0188-860E-84DA140B92F3}"/>
                    </a:ext>
                  </a:extLst>
                </p:cNvPr>
                <p:cNvCxnSpPr>
                  <a:cxnSpLocks/>
                </p:cNvCxnSpPr>
                <p:nvPr/>
              </p:nvCxnSpPr>
              <p:spPr>
                <a:xfrm flipV="1">
                  <a:off x="3148102" y="3675255"/>
                  <a:ext cx="0" cy="962652"/>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grpSp>
          <p:grpSp>
            <p:nvGrpSpPr>
              <p:cNvPr id="47" name="그룹 46">
                <a:extLst>
                  <a:ext uri="{FF2B5EF4-FFF2-40B4-BE49-F238E27FC236}">
                    <a16:creationId xmlns:a16="http://schemas.microsoft.com/office/drawing/2014/main" id="{03D27116-9F3F-C8B8-AE90-43F740016435}"/>
                  </a:ext>
                </a:extLst>
              </p:cNvPr>
              <p:cNvGrpSpPr/>
              <p:nvPr/>
            </p:nvGrpSpPr>
            <p:grpSpPr>
              <a:xfrm>
                <a:off x="1816638" y="4237777"/>
                <a:ext cx="1044099" cy="1664571"/>
                <a:chOff x="8075027" y="4173016"/>
                <a:chExt cx="1044099" cy="1664571"/>
              </a:xfrm>
            </p:grpSpPr>
            <p:sp>
              <p:nvSpPr>
                <p:cNvPr id="73" name="Rectangle: Rounded Corners 18">
                  <a:extLst>
                    <a:ext uri="{FF2B5EF4-FFF2-40B4-BE49-F238E27FC236}">
                      <a16:creationId xmlns:a16="http://schemas.microsoft.com/office/drawing/2014/main" id="{39FA7AB7-049F-7338-D7E4-CB6DE4C199B9}"/>
                    </a:ext>
                  </a:extLst>
                </p:cNvPr>
                <p:cNvSpPr/>
                <p:nvPr/>
              </p:nvSpPr>
              <p:spPr>
                <a:xfrm>
                  <a:off x="8147264" y="4173016"/>
                  <a:ext cx="899626" cy="273947"/>
                </a:xfrm>
                <a:prstGeom prst="roundRect">
                  <a:avLst/>
                </a:prstGeom>
                <a:solidFill>
                  <a:srgbClr val="D5E8D4"/>
                </a:solidFill>
                <a:ln w="19050" cap="flat" cmpd="sng" algn="ctr">
                  <a:solidFill>
                    <a:srgbClr val="A2C58E"/>
                  </a:solidFill>
                  <a:prstDash val="solid"/>
                  <a:miter lim="800000"/>
                </a:ln>
                <a:effectLst/>
              </p:spPr>
              <p:txBody>
                <a:bodyPr lIns="0" rIns="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black"/>
                      </a:solidFill>
                      <a:effectLst/>
                      <a:uLnTx/>
                      <a:uFillTx/>
                      <a:latin typeface="Aptos" panose="02110004020202020204"/>
                      <a:ea typeface="+mn-ea"/>
                      <a:cs typeface="+mn-cs"/>
                    </a:rPr>
                    <a:t>scf</a:t>
                  </a: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Rectangle: Rounded Corners 19">
                  <a:extLst>
                    <a:ext uri="{FF2B5EF4-FFF2-40B4-BE49-F238E27FC236}">
                      <a16:creationId xmlns:a16="http://schemas.microsoft.com/office/drawing/2014/main" id="{91CB35DD-95B5-C95B-F91B-E981A604C7C2}"/>
                    </a:ext>
                  </a:extLst>
                </p:cNvPr>
                <p:cNvSpPr/>
                <p:nvPr/>
              </p:nvSpPr>
              <p:spPr>
                <a:xfrm>
                  <a:off x="8119993" y="4627574"/>
                  <a:ext cx="954167" cy="273947"/>
                </a:xfrm>
                <a:prstGeom prst="roundRect">
                  <a:avLst/>
                </a:prstGeom>
                <a:solidFill>
                  <a:srgbClr val="D5E8D4"/>
                </a:solidFill>
                <a:ln w="19050" cap="flat" cmpd="sng" algn="ctr">
                  <a:solidFill>
                    <a:srgbClr val="A2C58E"/>
                  </a:solidFill>
                  <a:prstDash val="solid"/>
                  <a:miter lim="800000"/>
                </a:ln>
                <a:effectLst/>
              </p:spPr>
              <p:txBody>
                <a:bodyPr lIns="0" tIns="45720" rIns="0" bIns="45720"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Aptos" panose="02110004020202020204"/>
                      <a:ea typeface="+mn-ea"/>
                      <a:cs typeface="+mn-cs"/>
                    </a:rPr>
                    <a:t>mlir-llvm</a:t>
                  </a:r>
                  <a:endParaRPr kumimoji="0" lang="en-US" sz="1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Rectangle: Rounded Corners 20">
                  <a:extLst>
                    <a:ext uri="{FF2B5EF4-FFF2-40B4-BE49-F238E27FC236}">
                      <a16:creationId xmlns:a16="http://schemas.microsoft.com/office/drawing/2014/main" id="{9165D071-8476-D922-CB67-FA1A07062E5B}"/>
                    </a:ext>
                  </a:extLst>
                </p:cNvPr>
                <p:cNvSpPr/>
                <p:nvPr/>
              </p:nvSpPr>
              <p:spPr>
                <a:xfrm>
                  <a:off x="8075027" y="5082013"/>
                  <a:ext cx="1044099" cy="273947"/>
                </a:xfrm>
                <a:prstGeom prst="roundRect">
                  <a:avLst/>
                </a:prstGeom>
                <a:solidFill>
                  <a:srgbClr val="F8CECC"/>
                </a:solidFill>
                <a:ln w="19050" cap="flat" cmpd="sng" algn="ctr">
                  <a:solidFill>
                    <a:srgbClr val="CF918E"/>
                  </a:solidFill>
                  <a:prstDash val="solid"/>
                  <a:miter lim="800000"/>
                </a:ln>
                <a:effectLst/>
              </p:spPr>
              <p:txBody>
                <a:bodyPr lIns="94165" tIns="47082" rIns="94165" bIns="47082"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LLVM-IR</a:t>
                  </a:r>
                </a:p>
              </p:txBody>
            </p:sp>
            <p:sp>
              <p:nvSpPr>
                <p:cNvPr id="76" name="Rectangle: Rounded Corners 21">
                  <a:extLst>
                    <a:ext uri="{FF2B5EF4-FFF2-40B4-BE49-F238E27FC236}">
                      <a16:creationId xmlns:a16="http://schemas.microsoft.com/office/drawing/2014/main" id="{11D1D46C-7068-F201-E28F-60E33F184BBF}"/>
                    </a:ext>
                  </a:extLst>
                </p:cNvPr>
                <p:cNvSpPr/>
                <p:nvPr/>
              </p:nvSpPr>
              <p:spPr>
                <a:xfrm>
                  <a:off x="8079572" y="5563640"/>
                  <a:ext cx="1035009" cy="273947"/>
                </a:xfrm>
                <a:prstGeom prst="roundRect">
                  <a:avLst/>
                </a:prstGeom>
                <a:solidFill>
                  <a:srgbClr val="F8CECC"/>
                </a:solidFill>
                <a:ln w="19050" cap="flat" cmpd="sng" algn="ctr">
                  <a:solidFill>
                    <a:srgbClr val="CF918E"/>
                  </a:solidFill>
                  <a:prstDash val="solid"/>
                  <a:miter lim="800000"/>
                </a:ln>
                <a:effectLst/>
              </p:spPr>
              <p:txBody>
                <a:bodyPr lIns="94165" tIns="47082" rIns="94165" bIns="47082"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Clang</a:t>
                  </a:r>
                </a:p>
              </p:txBody>
            </p:sp>
            <p:cxnSp>
              <p:nvCxnSpPr>
                <p:cNvPr id="77" name="직선 화살표 연결선 76">
                  <a:extLst>
                    <a:ext uri="{FF2B5EF4-FFF2-40B4-BE49-F238E27FC236}">
                      <a16:creationId xmlns:a16="http://schemas.microsoft.com/office/drawing/2014/main" id="{152C78EE-F231-F181-AE30-523708EA1711}"/>
                    </a:ext>
                  </a:extLst>
                </p:cNvPr>
                <p:cNvCxnSpPr>
                  <a:cxnSpLocks/>
                </p:cNvCxnSpPr>
                <p:nvPr/>
              </p:nvCxnSpPr>
              <p:spPr>
                <a:xfrm flipV="1">
                  <a:off x="8597076" y="5357260"/>
                  <a:ext cx="0" cy="154730"/>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cxnSp>
              <p:nvCxnSpPr>
                <p:cNvPr id="78" name="직선 화살표 연결선 77">
                  <a:extLst>
                    <a:ext uri="{FF2B5EF4-FFF2-40B4-BE49-F238E27FC236}">
                      <a16:creationId xmlns:a16="http://schemas.microsoft.com/office/drawing/2014/main" id="{8706C0BD-4312-0088-803C-2F6BE8548B7B}"/>
                    </a:ext>
                  </a:extLst>
                </p:cNvPr>
                <p:cNvCxnSpPr>
                  <a:cxnSpLocks/>
                </p:cNvCxnSpPr>
                <p:nvPr/>
              </p:nvCxnSpPr>
              <p:spPr>
                <a:xfrm flipV="1">
                  <a:off x="8597076" y="4898545"/>
                  <a:ext cx="0" cy="154730"/>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cxnSp>
              <p:nvCxnSpPr>
                <p:cNvPr id="79" name="직선 화살표 연결선 78">
                  <a:extLst>
                    <a:ext uri="{FF2B5EF4-FFF2-40B4-BE49-F238E27FC236}">
                      <a16:creationId xmlns:a16="http://schemas.microsoft.com/office/drawing/2014/main" id="{22ED4888-0ED8-C7DF-82BD-ABB36C129C3B}"/>
                    </a:ext>
                  </a:extLst>
                </p:cNvPr>
                <p:cNvCxnSpPr>
                  <a:cxnSpLocks/>
                </p:cNvCxnSpPr>
                <p:nvPr/>
              </p:nvCxnSpPr>
              <p:spPr>
                <a:xfrm flipV="1">
                  <a:off x="8597076" y="4452183"/>
                  <a:ext cx="0" cy="154730"/>
                </a:xfrm>
                <a:prstGeom prst="straightConnector1">
                  <a:avLst/>
                </a:prstGeom>
                <a:noFill/>
                <a:ln w="19050" cap="flat" cmpd="sng" algn="ctr">
                  <a:solidFill>
                    <a:srgbClr val="0E2841">
                      <a:lumMod val="75000"/>
                      <a:lumOff val="25000"/>
                    </a:srgbClr>
                  </a:solidFill>
                  <a:prstDash val="solid"/>
                  <a:miter lim="800000"/>
                  <a:headEnd type="triangle" w="med" len="med"/>
                  <a:tailEnd type="none" w="med" len="med"/>
                </a:ln>
                <a:effectLst/>
              </p:spPr>
            </p:cxnSp>
          </p:grpSp>
          <p:sp>
            <p:nvSpPr>
              <p:cNvPr id="49" name="Rectangle: Rounded Corners 11">
                <a:extLst>
                  <a:ext uri="{FF2B5EF4-FFF2-40B4-BE49-F238E27FC236}">
                    <a16:creationId xmlns:a16="http://schemas.microsoft.com/office/drawing/2014/main" id="{9535230F-3354-CA63-100A-14E3D3E2C4B4}"/>
                  </a:ext>
                </a:extLst>
              </p:cNvPr>
              <p:cNvSpPr/>
              <p:nvPr/>
            </p:nvSpPr>
            <p:spPr>
              <a:xfrm>
                <a:off x="4124882" y="2379336"/>
                <a:ext cx="1378071" cy="370096"/>
              </a:xfrm>
              <a:prstGeom prst="roundRect">
                <a:avLst/>
              </a:prstGeom>
              <a:solidFill>
                <a:srgbClr val="FFE6CC"/>
              </a:solidFill>
              <a:ln w="19050" cap="flat" cmpd="sng" algn="ctr">
                <a:solidFill>
                  <a:srgbClr val="E3B23E"/>
                </a:solidFill>
                <a:prstDash val="solid"/>
                <a:miter lim="800000"/>
              </a:ln>
              <a:effectLst/>
            </p:spPr>
            <p:txBody>
              <a:bodyPr wrap="none" rtlCol="0" anchor="ctr"/>
              <a:lstStyle>
                <a:defPPr>
                  <a:defRPr lang="en-US"/>
                </a:defPPr>
                <a:lvl1pPr marL="0" algn="l" defTabSz="597378" rtl="0" eaLnBrk="1" latinLnBrk="0" hangingPunct="1">
                  <a:defRPr sz="2352" kern="1200">
                    <a:solidFill>
                      <a:schemeClr val="tx1"/>
                    </a:solidFill>
                    <a:latin typeface="+mn-lt"/>
                    <a:ea typeface="+mn-ea"/>
                    <a:cs typeface="+mn-cs"/>
                  </a:defRPr>
                </a:lvl1pPr>
                <a:lvl2pPr marL="597378" algn="l" defTabSz="597378" rtl="0" eaLnBrk="1" latinLnBrk="0" hangingPunct="1">
                  <a:defRPr sz="2352" kern="1200">
                    <a:solidFill>
                      <a:schemeClr val="tx1"/>
                    </a:solidFill>
                    <a:latin typeface="+mn-lt"/>
                    <a:ea typeface="+mn-ea"/>
                    <a:cs typeface="+mn-cs"/>
                  </a:defRPr>
                </a:lvl2pPr>
                <a:lvl3pPr marL="1194755" algn="l" defTabSz="597378" rtl="0" eaLnBrk="1" latinLnBrk="0" hangingPunct="1">
                  <a:defRPr sz="2352" kern="1200">
                    <a:solidFill>
                      <a:schemeClr val="tx1"/>
                    </a:solidFill>
                    <a:latin typeface="+mn-lt"/>
                    <a:ea typeface="+mn-ea"/>
                    <a:cs typeface="+mn-cs"/>
                  </a:defRPr>
                </a:lvl3pPr>
                <a:lvl4pPr marL="1792133" algn="l" defTabSz="597378" rtl="0" eaLnBrk="1" latinLnBrk="0" hangingPunct="1">
                  <a:defRPr sz="2352" kern="1200">
                    <a:solidFill>
                      <a:schemeClr val="tx1"/>
                    </a:solidFill>
                    <a:latin typeface="+mn-lt"/>
                    <a:ea typeface="+mn-ea"/>
                    <a:cs typeface="+mn-cs"/>
                  </a:defRPr>
                </a:lvl4pPr>
                <a:lvl5pPr marL="2389510" algn="l" defTabSz="597378" rtl="0" eaLnBrk="1" latinLnBrk="0" hangingPunct="1">
                  <a:defRPr sz="2352" kern="1200">
                    <a:solidFill>
                      <a:schemeClr val="tx1"/>
                    </a:solidFill>
                    <a:latin typeface="+mn-lt"/>
                    <a:ea typeface="+mn-ea"/>
                    <a:cs typeface="+mn-cs"/>
                  </a:defRPr>
                </a:lvl5pPr>
                <a:lvl6pPr marL="2986888" algn="l" defTabSz="597378" rtl="0" eaLnBrk="1" latinLnBrk="0" hangingPunct="1">
                  <a:defRPr sz="2352" kern="1200">
                    <a:solidFill>
                      <a:schemeClr val="tx1"/>
                    </a:solidFill>
                    <a:latin typeface="+mn-lt"/>
                    <a:ea typeface="+mn-ea"/>
                    <a:cs typeface="+mn-cs"/>
                  </a:defRPr>
                </a:lvl6pPr>
                <a:lvl7pPr marL="3584265" algn="l" defTabSz="597378" rtl="0" eaLnBrk="1" latinLnBrk="0" hangingPunct="1">
                  <a:defRPr sz="2352" kern="1200">
                    <a:solidFill>
                      <a:schemeClr val="tx1"/>
                    </a:solidFill>
                    <a:latin typeface="+mn-lt"/>
                    <a:ea typeface="+mn-ea"/>
                    <a:cs typeface="+mn-cs"/>
                  </a:defRPr>
                </a:lvl7pPr>
                <a:lvl8pPr marL="4181643" algn="l" defTabSz="597378" rtl="0" eaLnBrk="1" latinLnBrk="0" hangingPunct="1">
                  <a:defRPr sz="2352" kern="1200">
                    <a:solidFill>
                      <a:schemeClr val="tx1"/>
                    </a:solidFill>
                    <a:latin typeface="+mn-lt"/>
                    <a:ea typeface="+mn-ea"/>
                    <a:cs typeface="+mn-cs"/>
                  </a:defRPr>
                </a:lvl8pPr>
                <a:lvl9pPr marL="4779020" algn="l" defTabSz="597378" rtl="0" eaLnBrk="1" latinLnBrk="0" hangingPunct="1">
                  <a:defRPr sz="2352" kern="1200">
                    <a:solidFill>
                      <a:schemeClr val="tx1"/>
                    </a:solidFill>
                    <a:latin typeface="+mn-lt"/>
                    <a:ea typeface="+mn-ea"/>
                    <a:cs typeface="+mn-cs"/>
                  </a:defRPr>
                </a:lvl9pPr>
              </a:lstStyle>
              <a:p>
                <a:pPr marL="0" marR="0" lvl="0" indent="0" algn="ctr" defTabSz="597378"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100" normalizeH="0" noProof="0">
                    <a:ln>
                      <a:noFill/>
                    </a:ln>
                    <a:solidFill>
                      <a:prstClr val="black"/>
                    </a:solidFill>
                    <a:effectLst/>
                    <a:uLnTx/>
                    <a:uFillTx/>
                    <a:latin typeface="Aptos" panose="02110004020202020204"/>
                    <a:ea typeface="+mn-ea"/>
                    <a:cs typeface="+mn-cs"/>
                  </a:rPr>
                  <a:t>Optimizations</a:t>
                </a:r>
              </a:p>
            </p:txBody>
          </p:sp>
          <p:sp>
            <p:nvSpPr>
              <p:cNvPr id="54" name="자유형: 도형 53">
                <a:extLst>
                  <a:ext uri="{FF2B5EF4-FFF2-40B4-BE49-F238E27FC236}">
                    <a16:creationId xmlns:a16="http://schemas.microsoft.com/office/drawing/2014/main" id="{9568ACD1-C4DE-3481-BA9C-BA51222629A3}"/>
                  </a:ext>
                </a:extLst>
              </p:cNvPr>
              <p:cNvSpPr/>
              <p:nvPr/>
            </p:nvSpPr>
            <p:spPr>
              <a:xfrm>
                <a:off x="1809286" y="3046086"/>
                <a:ext cx="285750" cy="1057275"/>
              </a:xfrm>
              <a:custGeom>
                <a:avLst/>
                <a:gdLst>
                  <a:gd name="connsiteX0" fmla="*/ 0 w 285750"/>
                  <a:gd name="connsiteY0" fmla="*/ 0 h 1057275"/>
                  <a:gd name="connsiteX1" fmla="*/ 0 w 285750"/>
                  <a:gd name="connsiteY1" fmla="*/ 895350 h 1057275"/>
                  <a:gd name="connsiteX2" fmla="*/ 285750 w 285750"/>
                  <a:gd name="connsiteY2" fmla="*/ 895350 h 1057275"/>
                  <a:gd name="connsiteX3" fmla="*/ 285750 w 285750"/>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285750" h="1057275">
                    <a:moveTo>
                      <a:pt x="0" y="0"/>
                    </a:moveTo>
                    <a:lnTo>
                      <a:pt x="0" y="895350"/>
                    </a:lnTo>
                    <a:lnTo>
                      <a:pt x="285750" y="895350"/>
                    </a:lnTo>
                    <a:lnTo>
                      <a:pt x="285750" y="1057275"/>
                    </a:lnTo>
                  </a:path>
                </a:pathLst>
              </a:custGeom>
              <a:noFill/>
              <a:ln w="38100" cap="flat" cmpd="sng" algn="ctr">
                <a:solidFill>
                  <a:sysClr val="windowText" lastClr="000000"/>
                </a:solidFill>
                <a:prstDash val="solid"/>
                <a:miter lim="800000"/>
                <a:tailEnd type="triangle"/>
              </a:ln>
              <a:effectLst/>
            </p:spPr>
            <p:txBody>
              <a:bodyPr rtlCol="0" anchor="ctr"/>
              <a:lstStyle/>
              <a:p>
                <a:pPr algn="ctr" defTabSz="597378">
                  <a:lnSpc>
                    <a:spcPct val="90000"/>
                  </a:lnSpc>
                </a:pPr>
                <a:endParaRPr lang="ko-KR" altLang="en-US" sz="1600">
                  <a:solidFill>
                    <a:prstClr val="black"/>
                  </a:solidFill>
                  <a:latin typeface="Aptos" panose="02110004020202020204"/>
                  <a:ea typeface="맑은 고딕" panose="020B0503020000020004" pitchFamily="50" charset="-127"/>
                </a:endParaRPr>
              </a:p>
            </p:txBody>
          </p:sp>
        </p:grpSp>
      </p:grpSp>
      <p:sp>
        <p:nvSpPr>
          <p:cNvPr id="98" name="직사각형 97">
            <a:extLst>
              <a:ext uri="{FF2B5EF4-FFF2-40B4-BE49-F238E27FC236}">
                <a16:creationId xmlns:a16="http://schemas.microsoft.com/office/drawing/2014/main" id="{60F246E0-178A-6FBB-A070-7686362B5B57}"/>
              </a:ext>
            </a:extLst>
          </p:cNvPr>
          <p:cNvSpPr/>
          <p:nvPr/>
        </p:nvSpPr>
        <p:spPr>
          <a:xfrm>
            <a:off x="47625" y="2924175"/>
            <a:ext cx="4895850" cy="3228975"/>
          </a:xfrm>
          <a:prstGeom prst="rect">
            <a:avLst/>
          </a:prstGeom>
          <a:solidFill>
            <a:srgbClr val="F2F2F2">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직사각형 98">
            <a:extLst>
              <a:ext uri="{FF2B5EF4-FFF2-40B4-BE49-F238E27FC236}">
                <a16:creationId xmlns:a16="http://schemas.microsoft.com/office/drawing/2014/main" id="{42F0EB59-008E-F768-AED7-D9ED972AB260}"/>
              </a:ext>
            </a:extLst>
          </p:cNvPr>
          <p:cNvSpPr/>
          <p:nvPr/>
        </p:nvSpPr>
        <p:spPr>
          <a:xfrm>
            <a:off x="507547" y="1553029"/>
            <a:ext cx="3208110" cy="1371146"/>
          </a:xfrm>
          <a:prstGeom prst="rect">
            <a:avLst/>
          </a:prstGeom>
          <a:solidFill>
            <a:srgbClr val="F2F2F2">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1" name="그룹 60">
            <a:extLst>
              <a:ext uri="{FF2B5EF4-FFF2-40B4-BE49-F238E27FC236}">
                <a16:creationId xmlns:a16="http://schemas.microsoft.com/office/drawing/2014/main" id="{ABCF2FD0-BFAF-F774-AF52-78B762CDDBED}"/>
              </a:ext>
            </a:extLst>
          </p:cNvPr>
          <p:cNvGrpSpPr/>
          <p:nvPr/>
        </p:nvGrpSpPr>
        <p:grpSpPr>
          <a:xfrm>
            <a:off x="6232345" y="1697999"/>
            <a:ext cx="5929198" cy="3944671"/>
            <a:chOff x="5914845" y="1697999"/>
            <a:chExt cx="6131061" cy="3944671"/>
          </a:xfrm>
        </p:grpSpPr>
        <p:grpSp>
          <p:nvGrpSpPr>
            <p:cNvPr id="60" name="그룹 59">
              <a:extLst>
                <a:ext uri="{FF2B5EF4-FFF2-40B4-BE49-F238E27FC236}">
                  <a16:creationId xmlns:a16="http://schemas.microsoft.com/office/drawing/2014/main" id="{A672D8A7-9221-3056-473C-4938505B145B}"/>
                </a:ext>
              </a:extLst>
            </p:cNvPr>
            <p:cNvGrpSpPr/>
            <p:nvPr/>
          </p:nvGrpSpPr>
          <p:grpSpPr>
            <a:xfrm>
              <a:off x="5914846" y="1697999"/>
              <a:ext cx="5926172" cy="1642171"/>
              <a:chOff x="5914846" y="1684414"/>
              <a:chExt cx="5926172" cy="1389600"/>
            </a:xfrm>
          </p:grpSpPr>
          <p:sp>
            <p:nvSpPr>
              <p:cNvPr id="56" name="Rectangle: Rounded Corners 6">
                <a:extLst>
                  <a:ext uri="{FF2B5EF4-FFF2-40B4-BE49-F238E27FC236}">
                    <a16:creationId xmlns:a16="http://schemas.microsoft.com/office/drawing/2014/main" id="{1E78F34D-1BA3-EC11-54F5-3B250A688E70}"/>
                  </a:ext>
                </a:extLst>
              </p:cNvPr>
              <p:cNvSpPr/>
              <p:nvPr/>
            </p:nvSpPr>
            <p:spPr>
              <a:xfrm>
                <a:off x="6686382" y="1684414"/>
                <a:ext cx="5154636" cy="1389600"/>
              </a:xfrm>
              <a:prstGeom prst="roundRect">
                <a:avLst/>
              </a:prstGeom>
              <a:solidFill>
                <a:schemeClr val="bg1"/>
              </a:solidFill>
              <a:ln w="38100">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Theorem-based Optimizations</a:t>
                </a:r>
              </a:p>
            </p:txBody>
          </p:sp>
          <p:sp>
            <p:nvSpPr>
              <p:cNvPr id="3" name="Rectangle: Rounded Corners 6">
                <a:extLst>
                  <a:ext uri="{FF2B5EF4-FFF2-40B4-BE49-F238E27FC236}">
                    <a16:creationId xmlns:a16="http://schemas.microsoft.com/office/drawing/2014/main" id="{C6565F18-CD15-4133-A33A-5A596EA98039}"/>
                  </a:ext>
                </a:extLst>
              </p:cNvPr>
              <p:cNvSpPr/>
              <p:nvPr/>
            </p:nvSpPr>
            <p:spPr>
              <a:xfrm>
                <a:off x="5914846" y="1684415"/>
                <a:ext cx="2162354" cy="1387730"/>
              </a:xfrm>
              <a:prstGeom prst="roundRect">
                <a:avLst/>
              </a:prstGeom>
              <a:ln w="38100">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Theorem-based Optimizations</a:t>
                </a:r>
              </a:p>
            </p:txBody>
          </p:sp>
          <p:sp>
            <p:nvSpPr>
              <p:cNvPr id="53" name="TextBox 52">
                <a:extLst>
                  <a:ext uri="{FF2B5EF4-FFF2-40B4-BE49-F238E27FC236}">
                    <a16:creationId xmlns:a16="http://schemas.microsoft.com/office/drawing/2014/main" id="{7AD00E28-416A-FBD2-CC06-ED1E2F65EECE}"/>
                  </a:ext>
                </a:extLst>
              </p:cNvPr>
              <p:cNvSpPr txBox="1"/>
              <p:nvPr/>
            </p:nvSpPr>
            <p:spPr>
              <a:xfrm>
                <a:off x="8221402" y="1753225"/>
                <a:ext cx="3372537" cy="1250111"/>
              </a:xfrm>
              <a:prstGeom prst="rect">
                <a:avLst/>
              </a:prstGeom>
              <a:noFill/>
            </p:spPr>
            <p:txBody>
              <a:bodyPr wrap="square" anchor="ctr" anchorCtr="0">
                <a:spAutoFit/>
              </a:bodyPr>
              <a:lstStyle/>
              <a:p>
                <a:pPr algn="ctr"/>
                <a:r>
                  <a:rPr lang="en-US" altLang="ko-KR" sz="1800"/>
                  <a:t>Optimization based on</a:t>
                </a:r>
                <a:br>
                  <a:rPr lang="en-US" altLang="ko-KR" sz="1800"/>
                </a:br>
                <a:r>
                  <a:rPr lang="en-US" altLang="ko-KR" sz="1800" b="1"/>
                  <a:t>DSP theorems </a:t>
                </a:r>
                <a:br>
                  <a:rPr lang="en-US" altLang="ko-KR" b="1"/>
                </a:br>
                <a:r>
                  <a:rPr lang="en-US" altLang="ko-KR" sz="1800"/>
                  <a:t>such as Parseval's theorem,</a:t>
                </a:r>
                <a:br>
                  <a:rPr lang="en-US" altLang="ko-KR" sz="1800"/>
                </a:br>
                <a:r>
                  <a:rPr lang="en-US" altLang="ko-KR" sz="1800"/>
                  <a:t>symmetric filter property</a:t>
                </a:r>
                <a:r>
                  <a:rPr lang="en-US" altLang="ko-KR"/>
                  <a:t>, </a:t>
                </a:r>
                <a:br>
                  <a:rPr lang="en-US" altLang="ko-KR" sz="1800"/>
                </a:br>
                <a:r>
                  <a:rPr lang="en-US" altLang="ko-KR" sz="1800"/>
                  <a:t>convolution theorem</a:t>
                </a:r>
                <a:r>
                  <a:rPr lang="en-US" altLang="ko-KR"/>
                  <a:t>, etc.</a:t>
                </a:r>
                <a:endParaRPr lang="en-US" altLang="ko-KR" sz="1800"/>
              </a:p>
            </p:txBody>
          </p:sp>
        </p:grpSp>
        <p:grpSp>
          <p:nvGrpSpPr>
            <p:cNvPr id="59" name="그룹 58">
              <a:extLst>
                <a:ext uri="{FF2B5EF4-FFF2-40B4-BE49-F238E27FC236}">
                  <a16:creationId xmlns:a16="http://schemas.microsoft.com/office/drawing/2014/main" id="{368A42F9-5450-F00B-A017-299600029620}"/>
                </a:ext>
              </a:extLst>
            </p:cNvPr>
            <p:cNvGrpSpPr/>
            <p:nvPr/>
          </p:nvGrpSpPr>
          <p:grpSpPr>
            <a:xfrm>
              <a:off x="5914845" y="4000500"/>
              <a:ext cx="6131061" cy="1642170"/>
              <a:chOff x="5914845" y="4126785"/>
              <a:chExt cx="6131061" cy="1389600"/>
            </a:xfrm>
          </p:grpSpPr>
          <p:sp>
            <p:nvSpPr>
              <p:cNvPr id="58" name="Rectangle: Rounded Corners 6">
                <a:extLst>
                  <a:ext uri="{FF2B5EF4-FFF2-40B4-BE49-F238E27FC236}">
                    <a16:creationId xmlns:a16="http://schemas.microsoft.com/office/drawing/2014/main" id="{B9BE0DDE-1125-4A4F-8BD0-0C677B3E841C}"/>
                  </a:ext>
                </a:extLst>
              </p:cNvPr>
              <p:cNvSpPr/>
              <p:nvPr/>
            </p:nvSpPr>
            <p:spPr>
              <a:xfrm>
                <a:off x="6686382" y="4126785"/>
                <a:ext cx="5154636" cy="1389600"/>
              </a:xfrm>
              <a:prstGeom prst="roundRect">
                <a:avLst/>
              </a:prstGeom>
              <a:solidFill>
                <a:schemeClr val="bg1"/>
              </a:solidFill>
              <a:ln w="38100">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Theorem-based Optimizations</a:t>
                </a:r>
              </a:p>
            </p:txBody>
          </p:sp>
          <p:sp>
            <p:nvSpPr>
              <p:cNvPr id="7" name="Rectangle: Rounded Corners 7">
                <a:extLst>
                  <a:ext uri="{FF2B5EF4-FFF2-40B4-BE49-F238E27FC236}">
                    <a16:creationId xmlns:a16="http://schemas.microsoft.com/office/drawing/2014/main" id="{50838359-8C83-C6D8-E7ED-BFAF84A6CCD1}"/>
                  </a:ext>
                </a:extLst>
              </p:cNvPr>
              <p:cNvSpPr/>
              <p:nvPr/>
            </p:nvSpPr>
            <p:spPr>
              <a:xfrm>
                <a:off x="5914845" y="4128655"/>
                <a:ext cx="2163600" cy="1387730"/>
              </a:xfrm>
              <a:prstGeom prst="roundRect">
                <a:avLst/>
              </a:prstGeom>
              <a:ln w="38100">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Operation Fusion Optimizations</a:t>
                </a:r>
              </a:p>
            </p:txBody>
          </p:sp>
          <p:sp>
            <p:nvSpPr>
              <p:cNvPr id="55" name="TextBox 54">
                <a:extLst>
                  <a:ext uri="{FF2B5EF4-FFF2-40B4-BE49-F238E27FC236}">
                    <a16:creationId xmlns:a16="http://schemas.microsoft.com/office/drawing/2014/main" id="{D196FC8D-765E-8AEF-EE3D-AB631F533700}"/>
                  </a:ext>
                </a:extLst>
              </p:cNvPr>
              <p:cNvSpPr txBox="1"/>
              <p:nvPr/>
            </p:nvSpPr>
            <p:spPr>
              <a:xfrm>
                <a:off x="7971021" y="4314663"/>
                <a:ext cx="4074885" cy="1015715"/>
              </a:xfrm>
              <a:prstGeom prst="rect">
                <a:avLst/>
              </a:prstGeom>
              <a:noFill/>
            </p:spPr>
            <p:txBody>
              <a:bodyPr wrap="square" anchor="ctr" anchorCtr="0">
                <a:spAutoFit/>
              </a:bodyPr>
              <a:lstStyle/>
              <a:p>
                <a:pPr algn="ctr"/>
                <a:r>
                  <a:rPr lang="en-US" altLang="ko-KR" sz="1800"/>
                  <a:t>Optimization based on</a:t>
                </a:r>
                <a:br>
                  <a:rPr lang="en-US" altLang="ko-KR"/>
                </a:br>
                <a:r>
                  <a:rPr lang="en-US" altLang="ko-KR" b="1"/>
                  <a:t>Operation/Loop fusion </a:t>
                </a:r>
                <a:br>
                  <a:rPr lang="en-US" altLang="ko-KR" b="1"/>
                </a:br>
                <a:r>
                  <a:rPr lang="en-US" altLang="ko-KR"/>
                  <a:t>not recognized by</a:t>
                </a:r>
                <a:br>
                  <a:rPr lang="en-US" altLang="ko-KR"/>
                </a:br>
                <a:r>
                  <a:rPr lang="en-US" altLang="ko-KR"/>
                  <a:t>traditional compilers</a:t>
                </a:r>
                <a:endParaRPr lang="en-US" altLang="ko-KR" sz="1800"/>
              </a:p>
            </p:txBody>
          </p:sp>
        </p:grpSp>
      </p:grpSp>
      <p:cxnSp>
        <p:nvCxnSpPr>
          <p:cNvPr id="63" name="직선 화살표 연결선 62">
            <a:extLst>
              <a:ext uri="{FF2B5EF4-FFF2-40B4-BE49-F238E27FC236}">
                <a16:creationId xmlns:a16="http://schemas.microsoft.com/office/drawing/2014/main" id="{BD2CC085-7322-FF87-38CC-2D639A3FCDC2}"/>
              </a:ext>
            </a:extLst>
          </p:cNvPr>
          <p:cNvCxnSpPr>
            <a:cxnSpLocks/>
          </p:cNvCxnSpPr>
          <p:nvPr/>
        </p:nvCxnSpPr>
        <p:spPr>
          <a:xfrm>
            <a:off x="5080000" y="2527300"/>
            <a:ext cx="1054100" cy="0"/>
          </a:xfrm>
          <a:prstGeom prst="straightConnector1">
            <a:avLst/>
          </a:prstGeom>
          <a:solidFill>
            <a:srgbClr val="DAE8FC"/>
          </a:solidFill>
          <a:ln w="57150">
            <a:solidFill>
              <a:srgbClr val="156082"/>
            </a:solidFill>
            <a:prstDash val="sysDash"/>
            <a:headEnd type="none" w="med" len="med"/>
            <a:tailEnd type="triangle" w="med" len="med"/>
          </a:ln>
        </p:spPr>
        <p:style>
          <a:lnRef idx="2">
            <a:schemeClr val="accent3">
              <a:shade val="15000"/>
            </a:schemeClr>
          </a:lnRef>
          <a:fillRef idx="1">
            <a:schemeClr val="accent3"/>
          </a:fillRef>
          <a:effectRef idx="0">
            <a:schemeClr val="accent3"/>
          </a:effectRef>
          <a:fontRef idx="minor">
            <a:schemeClr val="lt1"/>
          </a:fontRef>
        </p:style>
      </p:cxnSp>
      <p:sp>
        <p:nvSpPr>
          <p:cNvPr id="69" name="자유형: 도형 68">
            <a:extLst>
              <a:ext uri="{FF2B5EF4-FFF2-40B4-BE49-F238E27FC236}">
                <a16:creationId xmlns:a16="http://schemas.microsoft.com/office/drawing/2014/main" id="{DBF666BC-FC01-9EE2-16BC-26D752EFD1A9}"/>
              </a:ext>
            </a:extLst>
          </p:cNvPr>
          <p:cNvSpPr/>
          <p:nvPr/>
        </p:nvSpPr>
        <p:spPr>
          <a:xfrm>
            <a:off x="5461000" y="2552700"/>
            <a:ext cx="673100" cy="2298700"/>
          </a:xfrm>
          <a:custGeom>
            <a:avLst/>
            <a:gdLst>
              <a:gd name="connsiteX0" fmla="*/ 0 w 736600"/>
              <a:gd name="connsiteY0" fmla="*/ 0 h 2298700"/>
              <a:gd name="connsiteX1" fmla="*/ 0 w 736600"/>
              <a:gd name="connsiteY1" fmla="*/ 2298700 h 2298700"/>
              <a:gd name="connsiteX2" fmla="*/ 736600 w 736600"/>
              <a:gd name="connsiteY2" fmla="*/ 2298700 h 2298700"/>
            </a:gdLst>
            <a:ahLst/>
            <a:cxnLst>
              <a:cxn ang="0">
                <a:pos x="connsiteX0" y="connsiteY0"/>
              </a:cxn>
              <a:cxn ang="0">
                <a:pos x="connsiteX1" y="connsiteY1"/>
              </a:cxn>
              <a:cxn ang="0">
                <a:pos x="connsiteX2" y="connsiteY2"/>
              </a:cxn>
            </a:cxnLst>
            <a:rect l="l" t="t" r="r" b="b"/>
            <a:pathLst>
              <a:path w="736600" h="2298700">
                <a:moveTo>
                  <a:pt x="0" y="0"/>
                </a:moveTo>
                <a:lnTo>
                  <a:pt x="0" y="2298700"/>
                </a:lnTo>
                <a:lnTo>
                  <a:pt x="736600" y="2298700"/>
                </a:lnTo>
              </a:path>
            </a:pathLst>
          </a:custGeom>
          <a:noFill/>
          <a:ln w="57150">
            <a:solidFill>
              <a:srgbClr val="156082"/>
            </a:solidFill>
            <a:prstDash val="sysDash"/>
            <a:headEnd type="none" w="med" len="med"/>
            <a:tailEnd type="triangle" w="med" len="med"/>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77523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PS Lab Template" id="{276D1B3E-3514-DF4E-8FD5-61DAE43BFA13}" vid="{98BF44EE-3B07-424B-B2A2-67180D9FD114}"/>
    </a:ext>
  </a:extLst>
</a:theme>
</file>

<file path=ppt/theme/theme2.xml><?xml version="1.0" encoding="utf-8"?>
<a:theme xmlns:a="http://schemas.openxmlformats.org/drawingml/2006/main" name="Title Slide with Im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PS Lab Template" id="{276D1B3E-3514-DF4E-8FD5-61DAE43BFA13}" vid="{57563F5B-7135-3E4D-8B42-EB43E3B8D5C1}"/>
    </a:ext>
  </a:extLst>
</a:theme>
</file>

<file path=ppt/theme/theme3.xml><?xml version="1.0" encoding="utf-8"?>
<a:theme xmlns:a="http://schemas.openxmlformats.org/drawingml/2006/main" name="Section Header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PS Lab Template" id="{276D1B3E-3514-DF4E-8FD5-61DAE43BFA13}" vid="{4699AA5B-4F7C-3444-B97A-611328DDC08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3978</Words>
  <Application>Microsoft Macintosh PowerPoint</Application>
  <PresentationFormat>Widescreen</PresentationFormat>
  <Paragraphs>409</Paragraphs>
  <Slides>23</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-webkit-standard</vt:lpstr>
      <vt:lpstr>Aptos</vt:lpstr>
      <vt:lpstr>Aptos Display</vt:lpstr>
      <vt:lpstr>Arial</vt:lpstr>
      <vt:lpstr>Consolas</vt:lpstr>
      <vt:lpstr>Wingdings</vt:lpstr>
      <vt:lpstr>Office Theme</vt:lpstr>
      <vt:lpstr>Title Slide with Image</vt:lpstr>
      <vt:lpstr>Section Headers</vt:lpstr>
      <vt:lpstr>DSP-MLIR: A Domain-Specific Language  and MLIR Dialect for Digital Signal Processing</vt:lpstr>
      <vt:lpstr>Motivation: Traditional Compilation Flow</vt:lpstr>
      <vt:lpstr>Introduction to MLIR</vt:lpstr>
      <vt:lpstr>DSP-MLIR: A Compiler That Understands DSP</vt:lpstr>
      <vt:lpstr>Example: DSP-MLIR CompilationFlow (1)</vt:lpstr>
      <vt:lpstr>Example: DSP-MLIR CompilationFlow (2)</vt:lpstr>
      <vt:lpstr>DSP-DSL: An Intuitive Domain-specific Language for DSP</vt:lpstr>
      <vt:lpstr>DSP-Dialect: Domain-Specific IR</vt:lpstr>
      <vt:lpstr>DSP-Dialect: Optimizations</vt:lpstr>
      <vt:lpstr>Example: DSP Theorem Optimization – Parseval’s Theorem</vt:lpstr>
      <vt:lpstr>Operation Fusion Optimization – Median + Sliding Window</vt:lpstr>
      <vt:lpstr>DSP-specific optimizations: Full list</vt:lpstr>
      <vt:lpstr>Performance Gains on CPU (AMD Ryzen)</vt:lpstr>
      <vt:lpstr>Developer Productivity Gains</vt:lpstr>
      <vt:lpstr>Conclusion</vt:lpstr>
      <vt:lpstr>DSP-MLIR CompilationFlow</vt:lpstr>
      <vt:lpstr>Future Directions</vt:lpstr>
      <vt:lpstr>PowerPoint Presentation</vt:lpstr>
      <vt:lpstr>Performance Gains on DSP Processor (Qualcomm Hexagon)</vt:lpstr>
      <vt:lpstr>FAQ: Why not compare with libraries</vt:lpstr>
      <vt:lpstr>Limitation with Traditional DSP Compiler</vt:lpstr>
      <vt:lpstr>What’s Wrong with Today’s DSP Compilers?</vt:lpstr>
      <vt:lpstr>The FIR Filter Example – A Compiler's Perspective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Atharva Khedkar</dc:creator>
  <cp:lastModifiedBy>Aviral Shrivastava</cp:lastModifiedBy>
  <cp:revision>11</cp:revision>
  <dcterms:created xsi:type="dcterms:W3CDTF">2025-06-12T23:17:36Z</dcterms:created>
  <dcterms:modified xsi:type="dcterms:W3CDTF">2025-06-17T06:00:54Z</dcterms:modified>
</cp:coreProperties>
</file>