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14"/>
    <p:restoredTop sz="94610"/>
  </p:normalViewPr>
  <p:slideViewPr>
    <p:cSldViewPr snapToGrid="0" snapToObjects="1">
      <p:cViewPr varScale="1">
        <p:scale>
          <a:sx n="124" d="100"/>
          <a:sy n="124" d="100"/>
        </p:scale>
        <p:origin x="18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700" b="0" i="0" u="none" strike="noStrike">
                <a:solidFill>
                  <a:srgbClr val="1A1A1A"/>
                </a:solidFill>
                <a:latin typeface="Calibri"/>
              </a:defRPr>
            </a:pPr>
            <a:r>
              <a:rPr lang="en-US" sz="1700" b="0" i="0" u="none" strike="noStrike">
                <a:solidFill>
                  <a:srgbClr val="1A1A1A"/>
                </a:solidFill>
                <a:latin typeface="Calibri"/>
              </a:rPr>
              <a:t>p50 per-token latency (ms), lower is better</a:t>
            </a:r>
          </a:p>
        </c:rich>
      </c:tx>
      <c:overlay val="0"/>
    </c:title>
    <c:autoTitleDeleted val="0"/>
    <c:plotArea>
      <c:layout/>
      <c:barChart>
        <c:barDir val="col"/>
        <c:grouping val="clustered"/>
        <c:varyColors val="0"/>
        <c:ser>
          <c:idx val="0"/>
          <c:order val="0"/>
          <c:tx>
            <c:strRef>
              <c:f>Sheet1!$B$1</c:f>
              <c:strCache>
                <c:ptCount val="1"/>
                <c:pt idx="0">
                  <c:v>HELM</c:v>
                </c:pt>
              </c:strCache>
            </c:strRef>
          </c:tx>
          <c:spPr>
            <a:solidFill>
              <a:srgbClr val="156082"/>
            </a:solidFill>
            <a:effectLst/>
          </c:spPr>
          <c:invertIfNegative val="0"/>
          <c:dLbls>
            <c:numFmt formatCode="#,##0" sourceLinked="0"/>
            <c:spPr>
              <a:noFill/>
              <a:ln>
                <a:noFill/>
              </a:ln>
              <a:effectLst/>
            </c:spPr>
            <c:txPr>
              <a:bodyPr/>
              <a:lstStyle/>
              <a:p>
                <a:pPr>
                  <a:defRPr sz="1300" b="0" i="0" u="none" strike="noStrike">
                    <a:solidFill>
                      <a:srgbClr val="1A1A1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4060 · 4B</c:v>
                </c:pt>
                <c:pt idx="1">
                  <c:v>4060 · 8B</c:v>
                </c:pt>
                <c:pt idx="2">
                  <c:v>3090 · 14B</c:v>
                </c:pt>
                <c:pt idx="3">
                  <c:v>L40S · 32B</c:v>
                </c:pt>
              </c:strCache>
            </c:strRef>
          </c:cat>
          <c:val>
            <c:numRef>
              <c:f>Sheet1!$B$2:$B$5</c:f>
              <c:numCache>
                <c:formatCode>General</c:formatCode>
                <c:ptCount val="4"/>
                <c:pt idx="0">
                  <c:v>60</c:v>
                </c:pt>
                <c:pt idx="1">
                  <c:v>248</c:v>
                </c:pt>
                <c:pt idx="2">
                  <c:v>171</c:v>
                </c:pt>
                <c:pt idx="3">
                  <c:v>909</c:v>
                </c:pt>
              </c:numCache>
            </c:numRef>
          </c:val>
          <c:extLst>
            <c:ext xmlns:c16="http://schemas.microsoft.com/office/drawing/2014/chart" uri="{C3380CC4-5D6E-409C-BE32-E72D297353CC}">
              <c16:uniqueId val="{00000000-884F-F241-94C1-6D92610DA2A1}"/>
            </c:ext>
          </c:extLst>
        </c:ser>
        <c:ser>
          <c:idx val="1"/>
          <c:order val="1"/>
          <c:tx>
            <c:strRef>
              <c:f>Sheet1!$C$1</c:f>
              <c:strCache>
                <c:ptCount val="1"/>
                <c:pt idx="0">
                  <c:v>Accelerate</c:v>
                </c:pt>
              </c:strCache>
            </c:strRef>
          </c:tx>
          <c:spPr>
            <a:solidFill>
              <a:srgbClr val="BFBFBF"/>
            </a:solidFill>
            <a:effectLst/>
          </c:spPr>
          <c:invertIfNegative val="0"/>
          <c:dLbls>
            <c:numFmt formatCode="#,##0" sourceLinked="0"/>
            <c:spPr>
              <a:noFill/>
              <a:ln>
                <a:noFill/>
              </a:ln>
              <a:effectLst/>
            </c:spPr>
            <c:txPr>
              <a:bodyPr/>
              <a:lstStyle/>
              <a:p>
                <a:pPr>
                  <a:defRPr sz="1300" b="0" i="0" u="none" strike="noStrike">
                    <a:solidFill>
                      <a:srgbClr val="1A1A1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4060 · 4B</c:v>
                </c:pt>
                <c:pt idx="1">
                  <c:v>4060 · 8B</c:v>
                </c:pt>
                <c:pt idx="2">
                  <c:v>3090 · 14B</c:v>
                </c:pt>
                <c:pt idx="3">
                  <c:v>L40S · 32B</c:v>
                </c:pt>
              </c:strCache>
            </c:strRef>
          </c:cat>
          <c:val>
            <c:numRef>
              <c:f>Sheet1!$C$2:$C$5</c:f>
              <c:numCache>
                <c:formatCode>General</c:formatCode>
                <c:ptCount val="4"/>
                <c:pt idx="0">
                  <c:v>149</c:v>
                </c:pt>
                <c:pt idx="1">
                  <c:v>1209</c:v>
                </c:pt>
                <c:pt idx="2">
                  <c:v>783</c:v>
                </c:pt>
                <c:pt idx="3">
                  <c:v>2060</c:v>
                </c:pt>
              </c:numCache>
            </c:numRef>
          </c:val>
          <c:extLst>
            <c:ext xmlns:c16="http://schemas.microsoft.com/office/drawing/2014/chart" uri="{C3380CC4-5D6E-409C-BE32-E72D297353CC}">
              <c16:uniqueId val="{00000001-884F-F241-94C1-6D92610DA2A1}"/>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595959"/>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E5E5E5"/>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300" b="0" i="0" u="none" strike="noStrike">
                <a:solidFill>
                  <a:srgbClr val="595959"/>
                </a:solidFill>
                <a:latin typeface="Calibri"/>
              </a:defRPr>
            </a:pPr>
            <a:endParaRPr lang="en-US"/>
          </a:p>
        </c:txPr>
        <c:crossAx val="2094734554"/>
        <c:crosses val="autoZero"/>
        <c:crossBetween val="between"/>
      </c:valAx>
      <c:spPr>
        <a:noFill/>
        <a:ln>
          <a:noFill/>
        </a:ln>
        <a:effectLst/>
      </c:spPr>
    </c:plotArea>
    <c:legend>
      <c:legendPos val="t"/>
      <c:overlay val="0"/>
      <c:txPr>
        <a:bodyPr/>
        <a:lstStyle/>
        <a:p>
          <a:pPr>
            <a:defRPr sz="14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700" b="0" i="0" u="none" strike="noStrike">
                <a:solidFill>
                  <a:srgbClr val="1A1A1A"/>
                </a:solidFill>
                <a:latin typeface="Calibri"/>
              </a:defRPr>
            </a:pPr>
            <a:r>
              <a:rPr lang="en-US" sz="1700" b="0" i="0" u="none" strike="noStrike">
                <a:solidFill>
                  <a:srgbClr val="1A1A1A"/>
                </a:solidFill>
                <a:latin typeface="Calibri"/>
              </a:rPr>
              <a:t>AVX2+F16C kernel speedup (vs PyTorch FP16)</a:t>
            </a:r>
          </a:p>
        </c:rich>
      </c:tx>
      <c:overlay val="0"/>
    </c:title>
    <c:autoTitleDeleted val="0"/>
    <c:plotArea>
      <c:layout/>
      <c:barChart>
        <c:barDir val="col"/>
        <c:grouping val="clustered"/>
        <c:varyColors val="0"/>
        <c:ser>
          <c:idx val="0"/>
          <c:order val="0"/>
          <c:tx>
            <c:strRef>
              <c:f>Sheet1!$B$1</c:f>
              <c:strCache>
                <c:ptCount val="1"/>
                <c:pt idx="0">
                  <c:v>Speedup</c:v>
                </c:pt>
              </c:strCache>
            </c:strRef>
          </c:tx>
          <c:spPr>
            <a:solidFill>
              <a:srgbClr val="D79B00"/>
            </a:solidFill>
            <a:effectLst/>
          </c:spPr>
          <c:invertIfNegative val="0"/>
          <c:dLbls>
            <c:numFmt formatCode="0.0&quot;×&quot;" sourceLinked="0"/>
            <c:spPr>
              <a:noFill/>
              <a:ln>
                <a:noFill/>
              </a:ln>
              <a:effectLst/>
            </c:spPr>
            <c:txPr>
              <a:bodyPr/>
              <a:lstStyle/>
              <a:p>
                <a:pPr>
                  <a:defRPr sz="1300" b="0" i="0" u="none" strike="noStrike">
                    <a:solidFill>
                      <a:srgbClr val="1A1A1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4060 · 4B</c:v>
                </c:pt>
                <c:pt idx="1">
                  <c:v>4060 · 8B</c:v>
                </c:pt>
                <c:pt idx="2">
                  <c:v>3090 · 14B</c:v>
                </c:pt>
                <c:pt idx="3">
                  <c:v>3090 · 32B</c:v>
                </c:pt>
                <c:pt idx="4">
                  <c:v>L40S · 32B</c:v>
                </c:pt>
              </c:strCache>
            </c:strRef>
          </c:cat>
          <c:val>
            <c:numRef>
              <c:f>Sheet1!$B$2:$B$6</c:f>
              <c:numCache>
                <c:formatCode>General</c:formatCode>
                <c:ptCount val="5"/>
                <c:pt idx="0">
                  <c:v>2.2999999999999998</c:v>
                </c:pt>
                <c:pt idx="1">
                  <c:v>8.1999999999999993</c:v>
                </c:pt>
                <c:pt idx="2">
                  <c:v>2.7</c:v>
                </c:pt>
                <c:pt idx="3">
                  <c:v>12</c:v>
                </c:pt>
                <c:pt idx="4">
                  <c:v>2.8</c:v>
                </c:pt>
              </c:numCache>
            </c:numRef>
          </c:val>
          <c:extLst>
            <c:ext xmlns:c16="http://schemas.microsoft.com/office/drawing/2014/chart" uri="{C3380CC4-5D6E-409C-BE32-E72D297353CC}">
              <c16:uniqueId val="{00000000-7C97-FD45-9265-56F0965B4477}"/>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595959"/>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700" b="0" i="0" u="none" strike="noStrike">
                <a:solidFill>
                  <a:srgbClr val="1A1A1A"/>
                </a:solidFill>
                <a:latin typeface="Calibri"/>
              </a:defRPr>
            </a:pPr>
            <a:r>
              <a:rPr lang="en-US" sz="1700" b="0" i="0" u="none" strike="noStrike">
                <a:solidFill>
                  <a:srgbClr val="1A1A1A"/>
                </a:solidFill>
                <a:latin typeface="Calibri"/>
              </a:rPr>
              <a:t>Decode tok/s, models that fit in VRAM</a:t>
            </a:r>
          </a:p>
        </c:rich>
      </c:tx>
      <c:overlay val="0"/>
    </c:title>
    <c:autoTitleDeleted val="0"/>
    <c:plotArea>
      <c:layout/>
      <c:barChart>
        <c:barDir val="col"/>
        <c:grouping val="clustered"/>
        <c:varyColors val="0"/>
        <c:ser>
          <c:idx val="0"/>
          <c:order val="0"/>
          <c:tx>
            <c:strRef>
              <c:f>Sheet1!$B$1</c:f>
              <c:strCache>
                <c:ptCount val="1"/>
                <c:pt idx="0">
                  <c:v>HELM</c:v>
                </c:pt>
              </c:strCache>
            </c:strRef>
          </c:tx>
          <c:spPr>
            <a:solidFill>
              <a:srgbClr val="156082"/>
            </a:solidFill>
            <a:effectLst/>
          </c:spPr>
          <c:invertIfNegative val="0"/>
          <c:cat>
            <c:strRef>
              <c:f>Sheet1!$A$2:$A$6</c:f>
              <c:strCache>
                <c:ptCount val="5"/>
                <c:pt idx="0">
                  <c:v>3090 · 4B</c:v>
                </c:pt>
                <c:pt idx="1">
                  <c:v>3090 · 8B</c:v>
                </c:pt>
                <c:pt idx="2">
                  <c:v>L40S · 4B</c:v>
                </c:pt>
                <c:pt idx="3">
                  <c:v>L40S · 8B</c:v>
                </c:pt>
                <c:pt idx="4">
                  <c:v>L40S · 14B</c:v>
                </c:pt>
              </c:strCache>
            </c:strRef>
          </c:cat>
          <c:val>
            <c:numRef>
              <c:f>Sheet1!$B$2:$B$6</c:f>
              <c:numCache>
                <c:formatCode>General</c:formatCode>
                <c:ptCount val="5"/>
                <c:pt idx="0">
                  <c:v>27.1</c:v>
                </c:pt>
                <c:pt idx="1">
                  <c:v>22.9</c:v>
                </c:pt>
                <c:pt idx="2">
                  <c:v>27.1</c:v>
                </c:pt>
                <c:pt idx="3">
                  <c:v>25.1</c:v>
                </c:pt>
                <c:pt idx="4">
                  <c:v>20.7</c:v>
                </c:pt>
              </c:numCache>
            </c:numRef>
          </c:val>
          <c:extLst>
            <c:ext xmlns:c16="http://schemas.microsoft.com/office/drawing/2014/chart" uri="{C3380CC4-5D6E-409C-BE32-E72D297353CC}">
              <c16:uniqueId val="{00000000-51C8-494A-AE25-C669108ABBD3}"/>
            </c:ext>
          </c:extLst>
        </c:ser>
        <c:ser>
          <c:idx val="1"/>
          <c:order val="1"/>
          <c:tx>
            <c:strRef>
              <c:f>Sheet1!$C$1</c:f>
              <c:strCache>
                <c:ptCount val="1"/>
                <c:pt idx="0">
                  <c:v>Accelerate</c:v>
                </c:pt>
              </c:strCache>
            </c:strRef>
          </c:tx>
          <c:spPr>
            <a:solidFill>
              <a:srgbClr val="D79B00"/>
            </a:solidFill>
            <a:effectLst/>
          </c:spPr>
          <c:invertIfNegative val="0"/>
          <c:cat>
            <c:strRef>
              <c:f>Sheet1!$A$2:$A$6</c:f>
              <c:strCache>
                <c:ptCount val="5"/>
                <c:pt idx="0">
                  <c:v>3090 · 4B</c:v>
                </c:pt>
                <c:pt idx="1">
                  <c:v>3090 · 8B</c:v>
                </c:pt>
                <c:pt idx="2">
                  <c:v>L40S · 4B</c:v>
                </c:pt>
                <c:pt idx="3">
                  <c:v>L40S · 8B</c:v>
                </c:pt>
                <c:pt idx="4">
                  <c:v>L40S · 14B</c:v>
                </c:pt>
              </c:strCache>
            </c:strRef>
          </c:cat>
          <c:val>
            <c:numRef>
              <c:f>Sheet1!$C$2:$C$6</c:f>
              <c:numCache>
                <c:formatCode>General</c:formatCode>
                <c:ptCount val="5"/>
                <c:pt idx="0">
                  <c:v>26.6</c:v>
                </c:pt>
                <c:pt idx="1">
                  <c:v>23.3</c:v>
                </c:pt>
                <c:pt idx="2">
                  <c:v>23.9</c:v>
                </c:pt>
                <c:pt idx="3">
                  <c:v>23.3</c:v>
                </c:pt>
                <c:pt idx="4">
                  <c:v>21.2</c:v>
                </c:pt>
              </c:numCache>
            </c:numRef>
          </c:val>
          <c:extLst>
            <c:ext xmlns:c16="http://schemas.microsoft.com/office/drawing/2014/chart" uri="{C3380CC4-5D6E-409C-BE32-E72D297353CC}">
              <c16:uniqueId val="{00000001-51C8-494A-AE25-C669108ABBD3}"/>
            </c:ext>
          </c:extLst>
        </c:ser>
        <c:ser>
          <c:idx val="2"/>
          <c:order val="2"/>
          <c:tx>
            <c:strRef>
              <c:f>Sheet1!$D$1</c:f>
              <c:strCache>
                <c:ptCount val="1"/>
                <c:pt idx="0">
                  <c:v>DeepSpeed</c:v>
                </c:pt>
              </c:strCache>
            </c:strRef>
          </c:tx>
          <c:spPr>
            <a:solidFill>
              <a:srgbClr val="82B366"/>
            </a:solidFill>
            <a:effectLst/>
          </c:spPr>
          <c:invertIfNegative val="0"/>
          <c:cat>
            <c:strRef>
              <c:f>Sheet1!$A$2:$A$6</c:f>
              <c:strCache>
                <c:ptCount val="5"/>
                <c:pt idx="0">
                  <c:v>3090 · 4B</c:v>
                </c:pt>
                <c:pt idx="1">
                  <c:v>3090 · 8B</c:v>
                </c:pt>
                <c:pt idx="2">
                  <c:v>L40S · 4B</c:v>
                </c:pt>
                <c:pt idx="3">
                  <c:v>L40S · 8B</c:v>
                </c:pt>
                <c:pt idx="4">
                  <c:v>L40S · 14B</c:v>
                </c:pt>
              </c:strCache>
            </c:strRef>
          </c:cat>
          <c:val>
            <c:numRef>
              <c:f>Sheet1!$D$2:$D$6</c:f>
              <c:numCache>
                <c:formatCode>General</c:formatCode>
                <c:ptCount val="5"/>
                <c:pt idx="0">
                  <c:v>24.3</c:v>
                </c:pt>
                <c:pt idx="1">
                  <c:v>23.8</c:v>
                </c:pt>
                <c:pt idx="2">
                  <c:v>25.8</c:v>
                </c:pt>
                <c:pt idx="3">
                  <c:v>24.3</c:v>
                </c:pt>
                <c:pt idx="4">
                  <c:v>20.3</c:v>
                </c:pt>
              </c:numCache>
            </c:numRef>
          </c:val>
          <c:extLst>
            <c:ext xmlns:c16="http://schemas.microsoft.com/office/drawing/2014/chart" uri="{C3380CC4-5D6E-409C-BE32-E72D297353CC}">
              <c16:uniqueId val="{00000002-51C8-494A-AE25-C669108ABBD3}"/>
            </c:ext>
          </c:extLst>
        </c:ser>
        <c:ser>
          <c:idx val="3"/>
          <c:order val="3"/>
          <c:tx>
            <c:strRef>
              <c:f>Sheet1!$E$1</c:f>
              <c:strCache>
                <c:ptCount val="1"/>
                <c:pt idx="0">
                  <c:v>vLLM</c:v>
                </c:pt>
              </c:strCache>
            </c:strRef>
          </c:tx>
          <c:spPr>
            <a:solidFill>
              <a:srgbClr val="9673A6"/>
            </a:solidFill>
            <a:effectLst/>
          </c:spPr>
          <c:invertIfNegative val="0"/>
          <c:cat>
            <c:strRef>
              <c:f>Sheet1!$A$2:$A$6</c:f>
              <c:strCache>
                <c:ptCount val="5"/>
                <c:pt idx="0">
                  <c:v>3090 · 4B</c:v>
                </c:pt>
                <c:pt idx="1">
                  <c:v>3090 · 8B</c:v>
                </c:pt>
                <c:pt idx="2">
                  <c:v>L40S · 4B</c:v>
                </c:pt>
                <c:pt idx="3">
                  <c:v>L40S · 8B</c:v>
                </c:pt>
                <c:pt idx="4">
                  <c:v>L40S · 14B</c:v>
                </c:pt>
              </c:strCache>
            </c:strRef>
          </c:cat>
          <c:val>
            <c:numRef>
              <c:f>Sheet1!$E$2:$E$6</c:f>
              <c:numCache>
                <c:formatCode>General</c:formatCode>
                <c:ptCount val="5"/>
                <c:pt idx="0">
                  <c:v>86</c:v>
                </c:pt>
                <c:pt idx="1">
                  <c:v>50.6</c:v>
                </c:pt>
                <c:pt idx="2">
                  <c:v>79.400000000000006</c:v>
                </c:pt>
                <c:pt idx="3">
                  <c:v>46.7</c:v>
                </c:pt>
                <c:pt idx="4">
                  <c:v>26.3</c:v>
                </c:pt>
              </c:numCache>
            </c:numRef>
          </c:val>
          <c:extLst>
            <c:ext xmlns:c16="http://schemas.microsoft.com/office/drawing/2014/chart" uri="{C3380CC4-5D6E-409C-BE32-E72D297353CC}">
              <c16:uniqueId val="{00000003-51C8-494A-AE25-C669108ABBD3}"/>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595959"/>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E5E5E5"/>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300" b="0" i="0" u="none" strike="noStrike">
                <a:solidFill>
                  <a:srgbClr val="595959"/>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4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3695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[0:00–0:15]
Hi everyone, I'm Atharva from Arizona State. This is joint work with Shashwat Pandey, who is co-first author, and our advisor Aviral Shrivastava.
The one-line version of the talk: when an LLM doesn't fit in your GPU, HELM decides at compile time which layers run on the CPU and which on the GPU, and then never moves a weight again.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[0:15–1:05]
Let me start with a concrete case that I'll carry through the whole talk. Qwen3-8B in FP16 is about 16 GB of weights. A gaming laptop with an RTX 4060 has 8 GB of VRAM. So the model is 8 GB short on the GPU, but CPU plus GPU memory together can hold it.
What happens with today's systems? vLLM refuses to load it. DeepSpeed also runs out of memory. Hugging Face Accelerate does run it, at 0.8 tokens per second.
HELM runs the same model on the same laptop at 4.1 tokens per second, 5.1 times faster, and supports 64 times longer context.
So the question of this talk: can we use the CPU and the GPU together, without shuffling weights across PCIe on every token?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[1:05–2:00]
Why can a CPU help at all? Take one weight matrix of our running example, the query projection of Qwen3-8B, 4096 by 4096.
In prefill, the whole prompt goes through at once: a 512 by 4096 matrix times W. That is 17 GFLOPs over 34 MB of weights, an arithmetic intensity of about 512, so prefill is compute-bound and belongs on the GPU.
In decode we generate one token at a time. Now it's a single row times W: 34 MFLOPs over the same 34 MB. Arithmetic intensity 1.
On the roofline, AI of 1 is left of the ridge point of both the GPU and the CPU. So decode is bandwidth-bound everywhere, and tokens per second is set by memory bandwidth. CPU DRAM bandwidth is lower than GPU bandwidth, but it is not zero; layers on the CPU add real throughput, as long as their weights stay put.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[2:00–2:40]
What do existing systems do? vLLM and SGLang assume the whole model fits in VRAM; when it doesn't, they fail at load.
Accelerate fills the GPU greedily and leaves the overflow layers on the CPU, but it streams those layers' weights to the GPU through Python hooks on every token.
DeepSpeed keeps weights in CPU RAM and prefetches each layer to the GPU on demand, so PCIe round-trips dominate decode.
The common problem: placement is decided at runtime, and weights move every token. Let me show you what that costs on our laptop.</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[2:40–3:40]
Let me make this concrete with our running example, Qwen3-8B on the laptop, under Accelerate's plan.
Top: the bytes of each layer. 36 decoder layers of 386 MB each and a 1.2 GB LM head. Accelerate fills the GPU first, 14 layers in blue, and offloads the rest, in red. The green dashed line is the split.
Middle: the bandwidth each layer is read at. GPU layers read from VRAM at about 256 GB/s. But the offloaded layers are copied over PCIe on every token by a pre-forward hook, so they run at PCIe speed, about 12 GB/s.
Bottom: divide one by the other and you get time per layer. The red layers dominate: summed over the token, the model predicts 0.87 seconds, and we measure 1.2 seconds per token.
The key point is lost information: this placement is fixed greedily at load time, and 9.7 GB crosses PCIe every single token. But none of these quantities change at runtime. The layer sizes and the bandwidths are static, known before the first token. That's what a compiler can exploit.
(The bandwidth values are cost-model inputs for this laptop; the 1.21 s is measured p50.)</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[3:40–4:25]
Here is HELM end to end. The top half runs once, offline, before the first token.
Step 1: we trace the PyTorch model with torch.fx and annotate every node with FLOPs, weight bytes, and activation size, without loading weights.
Step 2: a roofline cost model, fed by a short hardware profile, scores every possible CPU-GPU split and picks the best one, k-star.
Step 3: we rebuild the graph into two static per-device graphs, a CPU graph with our AVX2 kernel patched in and a GPU graph.
The bottom half is the runtime. Layers 0 to k-star minus 1 run on the CPU with weights pinned in DRAM, the rest run on the GPU with weights pinned in VRAM, and the only thing crossing PCIe is one activation vector, 2H bytes per token.
Step 4, a paged KV cache with streaming attention, takes care of context length. I'll go through the four steps in order.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[4:25–5:20]
Now let's follow the running example through the HELM compiler, step by step.
On the left is the graph of Qwen3-8B: an embedding, 36 identical decoder layers, and the LM head. Blue boxes carry weights; grey ones don't.
Take one node, the query projection. In PyTorch it's one line: a 4096 by 4096 linear layer.
We trace the model with torch.fx using a dummy input built from the config, so no weights are loaded, and we get the graph node on the right.
A compute-analysis pass then annotates every node, and this is HELM IR: output shape, dtype, 33.6 MFLOPs, 33.6 MB of weights, and an 8 KB output activation, which is what would cross PCIe if we cut the graph here. The device field is still empty; that's step 2.
At startup HELM also runs a short hardware profile: CPU and GPU DRAM bandwidth, PCIe bandwidth, and effective FLOPS, using 64 MB buffers.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[5:20–6:25]
Step 2 scores every possible split. k is the number of decoder layers we place on the CPU. For each k the cost model adds up CPU weight bytes over CPU bandwidth, one activation over PCIe, and GPU weight bytes over GPU bandwidth.
Everything left of k equals 22 is infeasible on this laptop: the GPU stage plus KV cache would not fit in 8 GB, so the search skips it. To the right, all three curves rise, because every extra CPU layer is slower than on the GPU. So k-star is the smallest feasible CPU stage, 22 of 36 layers. Scoring all 37 splits takes under a millisecond.
The three curves are three ways of handling those 22 layers. Streaming them over PCIe, the Accelerate strategy, is the red dashed line. Running them in place on the CPU with PyTorch's FP16 fallback is the grey dotted line, even worse. Running them in place with our AVX2 kernel is the blue line.
The diamonds are measured p50 latencies: 1209 ms for Accelerate, about 2 seconds without AVX2, and 248 ms for HELM. The model tracks the measurements, so the cost model is ranking plans correctly.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[6:25–7:20]
Step 3 applies the plan. Same token, same three plots as before, but now with HELM's plan.
The first 22 layers are placed on the CPU, in orange, and their weights are loaded into DRAM once. The remaining 14 layers and the LM head go to the GPU, in blue, loaded into VRAM once.
Middle plot: CPU layers now run in place at DRAM bandwidth, about 50 GB/s, instead of being pulled across PCIe at 12.
Bottom plot: each CPU layer takes about 8 ms instead of 33, and the GPU layers are almost free. The token costs about 0.20 s in the model and 0.25 s measured.
On the right is what the compiler emits: two static graphs. The CPU graph calls our AVX2 GEMV; the GPU graph uses ordinary kernels. Between them, the only thing that crosses PCIe per token is one 4096-element activation, 8 KB, instead of 9.7 GB of weights. That is 4.9 times lower median latency than Accelerate on the same laptop.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[7:20–8:05]
There is one catch that makes the CPU stage work. PyTorch has no FP16 GEMV kernel for x86. It falls back to a loop that converts and multiplies one weight at a time and reaches about 3.7 GB/s, far from the DRAM ceiling.
HELM patches every CPU-stage GEMV at compile time with a small AVX2 plus F16C kernel. Each iteration loads 16 FP16 weights, 256 bits, converts them to FP32 with the F16C instruction, and accumulates with fused multiply-add. That reaches about 50 GB/s, the practical DRAM ceiling. It's JIT-compiled on first use and cached.
For us this is also a correctness requirement: without it the CPU stage runs about 13 times slower than the cost model assumes, and k-star would be wrong. That was the grey curve on the previous plot.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[8:05–8:55]
Step 4 is about the other half of memory: the KV cache, which grows with context.
The KV cache is split into fixed-size pages tracked in a page table. When VRAM crosses an 80 percent watermark, the least recently used pages are evicted to host RAM, and pages are prefetched back when needed.
Attention then runs page by page with online softmax, on the right: for each page we compute the scores, keep a running max, a running sum and a running output, and rescale them as each page arrives. The result is exactly softmax of q K-transpose times V, but the VRAM needed per step stays constant however long the context is.
And if the KV cache fits, HELM skips all of this and does one contiguous attention call, so there is no overhead on large GPUs.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[8:55–9:15]
We evaluate on three platforms that span the range: an RTX 4060 laptop with 8 GB of VRAM, an RTX 3090 workstation with 24 GB, and an L40S server with 48 GB.
Four Qwen3 models from 4B to 32B, all in FP16, so no quantization. Baselines are vLLM, Hugging Face Accelerate, and DeepSpeed. We report decode throughput, per-token latency, maximum context, and batched throughput.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[9:15–10:15]
Here is decode throughput across all twelve combinations. Two rows are grey: 14B and 32B on the 4060 laptop need more memory than CPU and GPU have combined, so no system can run them. That leaves ten feasible configurations, and HELM is the only system that runs all ten.
Where memory is tight, the gap is large. Our running example, Qwen3-8B on the 4060: 4.1 versus 0.8 tokens per second, 5.1x. Qwen3-14B on the 3090: 4.7x. Qwen3-32B on the 3090: every baseline runs out of memory and HELM runs. Averaged over the memory-constrained configurations the speedup is 3.6x.
To be upfront about the top rows: when the whole model fits in VRAM, vLLM's optimized serving kernels are faster than any of the offloading systems, including ours. HELM's GPU stage uses stock PyTorch kernels. HELM targets the regime where GPU-only systems can't run at all.</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[10:15–10:55]
Where does the speed come from? Two things, and you need both.
Left: median per-token latency against Accelerate on the memory-constrained configurations. Accelerate streams its CPU layers over PCIe every token; HELM computes them in place under a cost-model plan. That gives 2.3 to 4.9x lower p50 latency across configurations, not just on the laptop.
Right: the same HELM plan with and without our AVX2 kernel. The benefit grows with the number of CPU layers: 2.3x on 4B on the laptop, 8.2x on 8B, and 12x on the 32B model on the 3090, where 43 layers run on the CPU. Without the kernel the right partition is not enough.</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[10:55–11:30]
Finally, the paged KV cache. On the left is the maximum context each system reaches before running out of memory; x marks mean it can't run at all. GPU-only systems are capped by whatever VRAM is left after the weights. HELM pages KV to host RAM, so on the 4060 with Qwen3-8B it reaches 8K tokens versus 128 for Accelerate, 64x, and on the 3090 it reaches the full native 32K window for the 4B, 8B and 14B models.
On the right: because the KV cache no longer pins VRAM, there is room for concurrent requests, and throughput scales to 3x at batch size 8 when all layers fit on the GPU.</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[11:30–12:10]
To wrap up. HELM treats CPU-GPU inference as a compile-time problem. It decides the split once with a roofline cost model and an exhaustive search, it never moves a weight after startup, it makes the CPU stage actually run at DRAM bandwidth, and it pages the KV cache so context is bounded by host RAM.
The result: it's the only system that runs all ten feasible configurations, up to 5.1x and on average 3.6x faster where memory is tight, 4.9x lower latency, and 64x longer context on a laptop GPU. All in FP16, with no quantization and no extra hardware.
Thank you, I'm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asked why vLLM is 2-3x faster on the small models: vLLM has heavily optimized serving kernels; our GPU stage is stock PyTorch. HELM is about placement when the model does not fit; the plan is orthogonal to the GPU kernel library.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questions on prefill or on why the split is chosen on decode cost.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 work, for Q&amp;A.</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365760" y="320040"/>
            <a:ext cx="1225296" cy="512064"/>
          </a:xfrm>
          <a:prstGeom prst="rect">
            <a:avLst/>
          </a:prstGeom>
        </p:spPr>
      </p:pic>
      <p:pic>
        <p:nvPicPr>
          <p:cNvPr id="3" name="Image 1" descr="assets/mps.png"/>
          <p:cNvPicPr>
            <a:picLocks noChangeAspect="1"/>
          </p:cNvPicPr>
          <p:nvPr/>
        </p:nvPicPr>
        <p:blipFill>
          <a:blip r:embed="rId4"/>
          <a:stretch>
            <a:fillRect/>
          </a:stretch>
        </p:blipFill>
        <p:spPr>
          <a:xfrm>
            <a:off x="9997135" y="274320"/>
            <a:ext cx="1828800" cy="566928"/>
          </a:xfrm>
          <a:prstGeom prst="rect">
            <a:avLst/>
          </a:prstGeom>
        </p:spPr>
      </p:pic>
      <p:sp>
        <p:nvSpPr>
          <p:cNvPr id="4" name="Text 0"/>
          <p:cNvSpPr txBox="1"/>
          <p:nvPr/>
        </p:nvSpPr>
        <p:spPr>
          <a:xfrm>
            <a:off x="457200" y="1234440"/>
            <a:ext cx="11274552" cy="914400"/>
          </a:xfrm>
          <a:prstGeom prst="rect">
            <a:avLst/>
          </a:prstGeom>
          <a:noFill/>
          <a:ln/>
        </p:spPr>
        <p:txBody>
          <a:bodyPr wrap="square" lIns="0" tIns="0" rIns="0" bIns="0" rtlCol="0" anchor="ctr"/>
          <a:lstStyle/>
          <a:p>
            <a:pPr marL="0" indent="0" algn="ctr">
              <a:buNone/>
            </a:pPr>
            <a:r>
              <a:rPr lang="en-US" sz="6000" b="1" dirty="0">
                <a:solidFill>
                  <a:srgbClr val="156082"/>
                </a:solidFill>
                <a:latin typeface="Calibri" pitchFamily="34" charset="0"/>
                <a:ea typeface="Calibri" pitchFamily="34" charset="-122"/>
                <a:cs typeface="Calibri" pitchFamily="34" charset="-120"/>
              </a:rPr>
              <a:t>HELM</a:t>
            </a:r>
            <a:endParaRPr lang="en-US" sz="6000" dirty="0"/>
          </a:p>
        </p:txBody>
      </p:sp>
      <p:sp>
        <p:nvSpPr>
          <p:cNvPr id="5" name="Text 1"/>
          <p:cNvSpPr txBox="1"/>
          <p:nvPr/>
        </p:nvSpPr>
        <p:spPr>
          <a:xfrm>
            <a:off x="731520" y="2148840"/>
            <a:ext cx="10725912" cy="1005840"/>
          </a:xfrm>
          <a:prstGeom prst="rect">
            <a:avLst/>
          </a:prstGeom>
          <a:noFill/>
          <a:ln/>
        </p:spPr>
        <p:txBody>
          <a:bodyPr wrap="square" lIns="0" tIns="0" rIns="0" bIns="0" rtlCol="0" anchor="ctr"/>
          <a:lstStyle/>
          <a:p>
            <a:pPr marL="0" indent="0" algn="ctr">
              <a:buNone/>
            </a:pPr>
            <a:r>
              <a:rPr lang="en-US" sz="2800" dirty="0">
                <a:solidFill>
                  <a:srgbClr val="1A1A1A"/>
                </a:solidFill>
                <a:latin typeface="Calibri" pitchFamily="34" charset="0"/>
                <a:ea typeface="Calibri" pitchFamily="34" charset="-122"/>
                <a:cs typeface="Calibri" pitchFamily="34" charset="-120"/>
              </a:rPr>
              <a:t>Compiler-Guided Heterogeneous Execution for Large Language Models</a:t>
            </a:r>
            <a:endParaRPr lang="en-US" sz="2800" dirty="0"/>
          </a:p>
          <a:p>
            <a:pPr marL="0" indent="0" algn="ctr">
              <a:buNone/>
            </a:pPr>
            <a:r>
              <a:rPr lang="en-US" sz="2800" dirty="0">
                <a:solidFill>
                  <a:srgbClr val="1A1A1A"/>
                </a:solidFill>
                <a:latin typeface="Calibri" pitchFamily="34" charset="0"/>
                <a:ea typeface="Calibri" pitchFamily="34" charset="-122"/>
                <a:cs typeface="Calibri" pitchFamily="34" charset="-120"/>
              </a:rPr>
              <a:t>on Memory-Constrained Systems</a:t>
            </a:r>
            <a:endParaRPr lang="en-US" sz="2800" dirty="0"/>
          </a:p>
        </p:txBody>
      </p:sp>
      <p:sp>
        <p:nvSpPr>
          <p:cNvPr id="6" name="Shape 2"/>
          <p:cNvSpPr/>
          <p:nvPr/>
        </p:nvSpPr>
        <p:spPr>
          <a:xfrm>
            <a:off x="2223364" y="3520440"/>
            <a:ext cx="384048" cy="384048"/>
          </a:xfrm>
          <a:prstGeom prst="roundRect">
            <a:avLst>
              <a:gd name="adj" fmla="val 14286"/>
            </a:avLst>
          </a:prstGeom>
          <a:solidFill>
            <a:srgbClr val="FFE6CC"/>
          </a:solidFill>
          <a:ln w="15875">
            <a:solidFill>
              <a:srgbClr val="D79B00"/>
            </a:solidFill>
            <a:prstDash val="solid"/>
          </a:ln>
        </p:spPr>
        <p:txBody>
          <a:bodyPr/>
          <a:lstStyle/>
          <a:p>
            <a:endParaRPr lang="en-US"/>
          </a:p>
        </p:txBody>
      </p:sp>
      <p:sp>
        <p:nvSpPr>
          <p:cNvPr id="7" name="Shape 3"/>
          <p:cNvSpPr/>
          <p:nvPr/>
        </p:nvSpPr>
        <p:spPr>
          <a:xfrm>
            <a:off x="2680564" y="3520440"/>
            <a:ext cx="384048" cy="384048"/>
          </a:xfrm>
          <a:prstGeom prst="roundRect">
            <a:avLst>
              <a:gd name="adj" fmla="val 14286"/>
            </a:avLst>
          </a:prstGeom>
          <a:solidFill>
            <a:srgbClr val="FFE6CC"/>
          </a:solidFill>
          <a:ln w="15875">
            <a:solidFill>
              <a:srgbClr val="D79B00"/>
            </a:solidFill>
            <a:prstDash val="solid"/>
          </a:ln>
        </p:spPr>
        <p:txBody>
          <a:bodyPr/>
          <a:lstStyle/>
          <a:p>
            <a:endParaRPr lang="en-US"/>
          </a:p>
        </p:txBody>
      </p:sp>
      <p:sp>
        <p:nvSpPr>
          <p:cNvPr id="8" name="Shape 4"/>
          <p:cNvSpPr/>
          <p:nvPr/>
        </p:nvSpPr>
        <p:spPr>
          <a:xfrm>
            <a:off x="3137764" y="3520440"/>
            <a:ext cx="384048" cy="384048"/>
          </a:xfrm>
          <a:prstGeom prst="roundRect">
            <a:avLst>
              <a:gd name="adj" fmla="val 14286"/>
            </a:avLst>
          </a:prstGeom>
          <a:solidFill>
            <a:srgbClr val="FFE6CC"/>
          </a:solidFill>
          <a:ln w="15875">
            <a:solidFill>
              <a:srgbClr val="D79B00"/>
            </a:solidFill>
            <a:prstDash val="solid"/>
          </a:ln>
        </p:spPr>
        <p:txBody>
          <a:bodyPr/>
          <a:lstStyle/>
          <a:p>
            <a:endParaRPr lang="en-US"/>
          </a:p>
        </p:txBody>
      </p:sp>
      <p:sp>
        <p:nvSpPr>
          <p:cNvPr id="9" name="Shape 5"/>
          <p:cNvSpPr/>
          <p:nvPr/>
        </p:nvSpPr>
        <p:spPr>
          <a:xfrm>
            <a:off x="3594964" y="3520440"/>
            <a:ext cx="384048" cy="384048"/>
          </a:xfrm>
          <a:prstGeom prst="roundRect">
            <a:avLst>
              <a:gd name="adj" fmla="val 14286"/>
            </a:avLst>
          </a:prstGeom>
          <a:solidFill>
            <a:srgbClr val="FFE6CC"/>
          </a:solidFill>
          <a:ln w="15875">
            <a:solidFill>
              <a:srgbClr val="D79B00"/>
            </a:solidFill>
            <a:prstDash val="solid"/>
          </a:ln>
        </p:spPr>
        <p:txBody>
          <a:bodyPr/>
          <a:lstStyle/>
          <a:p>
            <a:endParaRPr lang="en-US"/>
          </a:p>
        </p:txBody>
      </p:sp>
      <p:sp>
        <p:nvSpPr>
          <p:cNvPr id="10" name="Shape 6"/>
          <p:cNvSpPr/>
          <p:nvPr/>
        </p:nvSpPr>
        <p:spPr>
          <a:xfrm>
            <a:off x="4052164" y="3520440"/>
            <a:ext cx="384048" cy="384048"/>
          </a:xfrm>
          <a:prstGeom prst="roundRect">
            <a:avLst>
              <a:gd name="adj" fmla="val 14286"/>
            </a:avLst>
          </a:prstGeom>
          <a:solidFill>
            <a:srgbClr val="FFE6CC"/>
          </a:solidFill>
          <a:ln w="15875">
            <a:solidFill>
              <a:srgbClr val="D79B00"/>
            </a:solidFill>
            <a:prstDash val="solid"/>
          </a:ln>
        </p:spPr>
        <p:txBody>
          <a:bodyPr/>
          <a:lstStyle/>
          <a:p>
            <a:endParaRPr lang="en-US"/>
          </a:p>
        </p:txBody>
      </p:sp>
      <p:sp>
        <p:nvSpPr>
          <p:cNvPr id="11" name="Shape 7"/>
          <p:cNvSpPr/>
          <p:nvPr/>
        </p:nvSpPr>
        <p:spPr>
          <a:xfrm>
            <a:off x="4509364" y="3520440"/>
            <a:ext cx="384048" cy="384048"/>
          </a:xfrm>
          <a:prstGeom prst="roundRect">
            <a:avLst>
              <a:gd name="adj" fmla="val 14286"/>
            </a:avLst>
          </a:prstGeom>
          <a:solidFill>
            <a:srgbClr val="FFE6CC"/>
          </a:solidFill>
          <a:ln w="15875">
            <a:solidFill>
              <a:srgbClr val="D79B00"/>
            </a:solidFill>
            <a:prstDash val="solid"/>
          </a:ln>
        </p:spPr>
        <p:txBody>
          <a:bodyPr/>
          <a:lstStyle/>
          <a:p>
            <a:endParaRPr lang="en-US"/>
          </a:p>
        </p:txBody>
      </p:sp>
      <p:sp>
        <p:nvSpPr>
          <p:cNvPr id="12" name="Shape 8"/>
          <p:cNvSpPr/>
          <p:nvPr/>
        </p:nvSpPr>
        <p:spPr>
          <a:xfrm>
            <a:off x="54694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3" name="Shape 9"/>
          <p:cNvSpPr/>
          <p:nvPr/>
        </p:nvSpPr>
        <p:spPr>
          <a:xfrm>
            <a:off x="59266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4" name="Shape 10"/>
          <p:cNvSpPr/>
          <p:nvPr/>
        </p:nvSpPr>
        <p:spPr>
          <a:xfrm>
            <a:off x="63838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5" name="Shape 11"/>
          <p:cNvSpPr/>
          <p:nvPr/>
        </p:nvSpPr>
        <p:spPr>
          <a:xfrm>
            <a:off x="68410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6" name="Shape 12"/>
          <p:cNvSpPr/>
          <p:nvPr/>
        </p:nvSpPr>
        <p:spPr>
          <a:xfrm>
            <a:off x="72982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7" name="Shape 13"/>
          <p:cNvSpPr/>
          <p:nvPr/>
        </p:nvSpPr>
        <p:spPr>
          <a:xfrm>
            <a:off x="77554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8" name="Shape 14"/>
          <p:cNvSpPr/>
          <p:nvPr/>
        </p:nvSpPr>
        <p:spPr>
          <a:xfrm>
            <a:off x="82126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19" name="Shape 15"/>
          <p:cNvSpPr/>
          <p:nvPr/>
        </p:nvSpPr>
        <p:spPr>
          <a:xfrm>
            <a:off x="86698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20" name="Shape 16"/>
          <p:cNvSpPr/>
          <p:nvPr/>
        </p:nvSpPr>
        <p:spPr>
          <a:xfrm>
            <a:off x="91270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21" name="Shape 17"/>
          <p:cNvSpPr/>
          <p:nvPr/>
        </p:nvSpPr>
        <p:spPr>
          <a:xfrm>
            <a:off x="9584284" y="3520440"/>
            <a:ext cx="384048" cy="384048"/>
          </a:xfrm>
          <a:prstGeom prst="roundRect">
            <a:avLst>
              <a:gd name="adj" fmla="val 14286"/>
            </a:avLst>
          </a:prstGeom>
          <a:solidFill>
            <a:srgbClr val="DAE8FC"/>
          </a:solidFill>
          <a:ln w="15875">
            <a:solidFill>
              <a:srgbClr val="6C8EBF"/>
            </a:solidFill>
            <a:prstDash val="solid"/>
          </a:ln>
        </p:spPr>
        <p:txBody>
          <a:bodyPr/>
          <a:lstStyle/>
          <a:p>
            <a:endParaRPr lang="en-US"/>
          </a:p>
        </p:txBody>
      </p:sp>
      <p:sp>
        <p:nvSpPr>
          <p:cNvPr id="22" name="Shape 18"/>
          <p:cNvSpPr/>
          <p:nvPr/>
        </p:nvSpPr>
        <p:spPr>
          <a:xfrm>
            <a:off x="4925416" y="3712464"/>
            <a:ext cx="438912" cy="0"/>
          </a:xfrm>
          <a:prstGeom prst="line">
            <a:avLst/>
          </a:prstGeom>
          <a:noFill/>
          <a:ln w="25400">
            <a:solidFill>
              <a:srgbClr val="9673A6"/>
            </a:solidFill>
            <a:prstDash val="solid"/>
            <a:tailEnd type="triangle"/>
          </a:ln>
        </p:spPr>
        <p:txBody>
          <a:bodyPr/>
          <a:lstStyle/>
          <a:p>
            <a:endParaRPr lang="en-US"/>
          </a:p>
        </p:txBody>
      </p:sp>
      <p:sp>
        <p:nvSpPr>
          <p:cNvPr id="23" name="Text 19"/>
          <p:cNvSpPr txBox="1"/>
          <p:nvPr/>
        </p:nvSpPr>
        <p:spPr>
          <a:xfrm>
            <a:off x="2223364" y="3950208"/>
            <a:ext cx="2670048" cy="274320"/>
          </a:xfrm>
          <a:prstGeom prst="rect">
            <a:avLst/>
          </a:prstGeom>
          <a:noFill/>
          <a:ln/>
        </p:spPr>
        <p:txBody>
          <a:bodyPr wrap="square" lIns="0" tIns="0" rIns="0" bIns="0" rtlCol="0" anchor="t"/>
          <a:lstStyle/>
          <a:p>
            <a:pPr marL="0" indent="0" algn="ctr">
              <a:buNone/>
            </a:pPr>
            <a:r>
              <a:rPr lang="en-US" sz="1400" b="1" dirty="0">
                <a:solidFill>
                  <a:srgbClr val="9A6A00"/>
                </a:solidFill>
                <a:latin typeface="Calibri" pitchFamily="34" charset="0"/>
                <a:ea typeface="Calibri" pitchFamily="34" charset="-122"/>
                <a:cs typeface="Calibri" pitchFamily="34" charset="-120"/>
              </a:rPr>
              <a:t>CPU</a:t>
            </a:r>
            <a:endParaRPr lang="en-US" sz="1400" dirty="0"/>
          </a:p>
        </p:txBody>
      </p:sp>
      <p:sp>
        <p:nvSpPr>
          <p:cNvPr id="24" name="Text 20"/>
          <p:cNvSpPr txBox="1"/>
          <p:nvPr/>
        </p:nvSpPr>
        <p:spPr>
          <a:xfrm>
            <a:off x="5469484" y="3950208"/>
            <a:ext cx="4498848" cy="274320"/>
          </a:xfrm>
          <a:prstGeom prst="rect">
            <a:avLst/>
          </a:prstGeom>
          <a:noFill/>
          <a:ln/>
        </p:spPr>
        <p:txBody>
          <a:bodyPr wrap="square" lIns="0" tIns="0" rIns="0" bIns="0" rtlCol="0" anchor="t"/>
          <a:lstStyle/>
          <a:p>
            <a:pPr marL="0" indent="0" algn="ctr">
              <a:buNone/>
            </a:pPr>
            <a:r>
              <a:rPr lang="en-US" sz="1400" b="1" dirty="0">
                <a:solidFill>
                  <a:srgbClr val="2F5B9A"/>
                </a:solidFill>
                <a:latin typeface="Calibri" pitchFamily="34" charset="0"/>
                <a:ea typeface="Calibri" pitchFamily="34" charset="-122"/>
                <a:cs typeface="Calibri" pitchFamily="34" charset="-120"/>
              </a:rPr>
              <a:t>GPU</a:t>
            </a:r>
            <a:endParaRPr lang="en-US" sz="1400" dirty="0"/>
          </a:p>
        </p:txBody>
      </p:sp>
      <p:sp>
        <p:nvSpPr>
          <p:cNvPr id="25" name="Text 21"/>
          <p:cNvSpPr txBox="1"/>
          <p:nvPr/>
        </p:nvSpPr>
        <p:spPr>
          <a:xfrm>
            <a:off x="457200" y="4526280"/>
            <a:ext cx="11274552" cy="411480"/>
          </a:xfrm>
          <a:prstGeom prst="rect">
            <a:avLst/>
          </a:prstGeom>
          <a:noFill/>
          <a:ln/>
        </p:spPr>
        <p:txBody>
          <a:bodyPr wrap="square" lIns="0" tIns="0" rIns="0" bIns="0" rtlCol="0" anchor="t"/>
          <a:lstStyle/>
          <a:p>
            <a:pPr marL="0" indent="0" algn="ctr">
              <a:buNone/>
            </a:pPr>
            <a:r>
              <a:rPr lang="en-US" sz="2200" b="1" dirty="0">
                <a:solidFill>
                  <a:srgbClr val="1A1A1A"/>
                </a:solidFill>
                <a:latin typeface="Calibri" pitchFamily="34" charset="0"/>
                <a:ea typeface="Calibri" pitchFamily="34" charset="-122"/>
                <a:cs typeface="Calibri" pitchFamily="34" charset="-120"/>
              </a:rPr>
              <a:t>Atharva Khedkar</a:t>
            </a:r>
            <a:r>
              <a:rPr lang="en-US" sz="2200" dirty="0">
                <a:solidFill>
                  <a:srgbClr val="1A1A1A"/>
                </a:solidFill>
                <a:latin typeface="Calibri" pitchFamily="34" charset="0"/>
                <a:ea typeface="Calibri" pitchFamily="34" charset="-122"/>
                <a:cs typeface="Calibri" pitchFamily="34" charset="-120"/>
              </a:rPr>
              <a:t>*,  </a:t>
            </a:r>
            <a:r>
              <a:rPr lang="en-US" sz="2200" b="1" dirty="0">
                <a:solidFill>
                  <a:srgbClr val="1A1A1A"/>
                </a:solidFill>
                <a:latin typeface="Calibri" pitchFamily="34" charset="0"/>
                <a:ea typeface="Calibri" pitchFamily="34" charset="-122"/>
                <a:cs typeface="Calibri" pitchFamily="34" charset="-120"/>
              </a:rPr>
              <a:t>Shashwat Pandey</a:t>
            </a:r>
            <a:r>
              <a:rPr lang="en-US" sz="2200" dirty="0">
                <a:solidFill>
                  <a:srgbClr val="1A1A1A"/>
                </a:solidFill>
                <a:latin typeface="Calibri" pitchFamily="34" charset="0"/>
                <a:ea typeface="Calibri" pitchFamily="34" charset="-122"/>
                <a:cs typeface="Calibri" pitchFamily="34" charset="-120"/>
              </a:rPr>
              <a:t>*,  Aviral Shrivastava</a:t>
            </a:r>
            <a:endParaRPr lang="en-US" sz="2200" dirty="0"/>
          </a:p>
        </p:txBody>
      </p:sp>
      <p:sp>
        <p:nvSpPr>
          <p:cNvPr id="26" name="Text 22"/>
          <p:cNvSpPr txBox="1"/>
          <p:nvPr/>
        </p:nvSpPr>
        <p:spPr>
          <a:xfrm>
            <a:off x="457200" y="4956048"/>
            <a:ext cx="11274552" cy="365760"/>
          </a:xfrm>
          <a:prstGeom prst="rect">
            <a:avLst/>
          </a:prstGeom>
          <a:noFill/>
          <a:ln/>
        </p:spPr>
        <p:txBody>
          <a:bodyPr wrap="square" lIns="0" tIns="0" rIns="0" bIns="0" rtlCol="0" anchor="t"/>
          <a:lstStyle/>
          <a:p>
            <a:pPr marL="0" indent="0" algn="ctr">
              <a:buNone/>
            </a:pPr>
            <a:r>
              <a:rPr lang="en-US" sz="1800" dirty="0">
                <a:solidFill>
                  <a:srgbClr val="595959"/>
                </a:solidFill>
                <a:latin typeface="Calibri" pitchFamily="34" charset="0"/>
                <a:ea typeface="Calibri" pitchFamily="34" charset="-122"/>
                <a:cs typeface="Calibri" pitchFamily="34" charset="-120"/>
              </a:rPr>
              <a:t>Arizona State University</a:t>
            </a:r>
            <a:endParaRPr lang="en-US" sz="1800" dirty="0"/>
          </a:p>
        </p:txBody>
      </p:sp>
      <p:sp>
        <p:nvSpPr>
          <p:cNvPr id="27" name="Text 23"/>
          <p:cNvSpPr txBox="1"/>
          <p:nvPr/>
        </p:nvSpPr>
        <p:spPr>
          <a:xfrm>
            <a:off x="457200" y="5321808"/>
            <a:ext cx="11274552" cy="274320"/>
          </a:xfrm>
          <a:prstGeom prst="rect">
            <a:avLst/>
          </a:prstGeom>
          <a:noFill/>
          <a:ln/>
        </p:spPr>
        <p:txBody>
          <a:bodyPr wrap="square" lIns="0" tIns="0" rIns="0" bIns="0" rtlCol="0" anchor="t"/>
          <a:lstStyle/>
          <a:p>
            <a:pPr marL="0" indent="0" algn="ctr">
              <a:buNone/>
            </a:pPr>
            <a:r>
              <a:rPr lang="en-US" sz="1300" dirty="0">
                <a:solidFill>
                  <a:srgbClr val="8C8C8C"/>
                </a:solidFill>
                <a:latin typeface="Calibri" pitchFamily="34" charset="0"/>
                <a:ea typeface="Calibri" pitchFamily="34" charset="-122"/>
                <a:cs typeface="Calibri" pitchFamily="34" charset="-120"/>
              </a:rPr>
              <a:t>* equal contribution</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16 GB model, 8 GB laptop GPU: today’s systems fail or crawl</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7" name="Text 3"/>
          <p:cNvSpPr txBox="1"/>
          <p:nvPr/>
        </p:nvSpPr>
        <p:spPr>
          <a:xfrm>
            <a:off x="457200" y="1325880"/>
            <a:ext cx="6309360" cy="365760"/>
          </a:xfrm>
          <a:prstGeom prst="rect">
            <a:avLst/>
          </a:prstGeom>
          <a:noFill/>
          <a:ln/>
        </p:spPr>
        <p:txBody>
          <a:bodyPr wrap="square" lIns="0" tIns="0" rIns="0" bIns="0" rtlCol="0" anchor="t"/>
          <a:lstStyle/>
          <a:p>
            <a:pPr marL="0" indent="0">
              <a:buNone/>
            </a:pPr>
            <a:r>
              <a:rPr lang="en-US" sz="1800" b="1" dirty="0">
                <a:solidFill>
                  <a:srgbClr val="156082"/>
                </a:solidFill>
                <a:latin typeface="Calibri" pitchFamily="34" charset="0"/>
                <a:ea typeface="Calibri" pitchFamily="34" charset="-122"/>
                <a:cs typeface="Calibri" pitchFamily="34" charset="-120"/>
              </a:rPr>
              <a:t>Running example: Qwen3-8B (FP16) on an RTX 4060 laptop</a:t>
            </a:r>
            <a:endParaRPr lang="en-US" sz="1800" dirty="0"/>
          </a:p>
        </p:txBody>
      </p:sp>
      <p:sp>
        <p:nvSpPr>
          <p:cNvPr id="8" name="Text 4"/>
          <p:cNvSpPr txBox="1"/>
          <p:nvPr/>
        </p:nvSpPr>
        <p:spPr>
          <a:xfrm>
            <a:off x="457200" y="1810512"/>
            <a:ext cx="1417320" cy="502920"/>
          </a:xfrm>
          <a:prstGeom prst="rect">
            <a:avLst/>
          </a:prstGeom>
          <a:noFill/>
          <a:ln/>
        </p:spPr>
        <p:txBody>
          <a:bodyPr wrap="square" lIns="0" tIns="0" rIns="0" bIns="0" rtlCol="0" anchor="ctr"/>
          <a:lstStyle/>
          <a:p>
            <a:pPr marL="0" indent="0" algn="r">
              <a:buNone/>
            </a:pPr>
            <a:r>
              <a:rPr lang="en-US" sz="1600" dirty="0">
                <a:solidFill>
                  <a:srgbClr val="595959"/>
                </a:solidFill>
                <a:latin typeface="Calibri" pitchFamily="34" charset="0"/>
                <a:ea typeface="Calibri" pitchFamily="34" charset="-122"/>
                <a:cs typeface="Calibri" pitchFamily="34" charset="-120"/>
              </a:rPr>
              <a:t>Model weights</a:t>
            </a:r>
            <a:endParaRPr lang="en-US" sz="1600" dirty="0"/>
          </a:p>
        </p:txBody>
      </p:sp>
      <p:sp>
        <p:nvSpPr>
          <p:cNvPr id="9" name="Text 5"/>
          <p:cNvSpPr txBox="1"/>
          <p:nvPr/>
        </p:nvSpPr>
        <p:spPr>
          <a:xfrm>
            <a:off x="457200" y="2542032"/>
            <a:ext cx="1417320" cy="502920"/>
          </a:xfrm>
          <a:prstGeom prst="rect">
            <a:avLst/>
          </a:prstGeom>
          <a:noFill/>
          <a:ln/>
        </p:spPr>
        <p:txBody>
          <a:bodyPr wrap="square" lIns="0" tIns="0" rIns="0" bIns="0" rtlCol="0" anchor="ctr"/>
          <a:lstStyle/>
          <a:p>
            <a:pPr marL="0" indent="0" algn="r">
              <a:buNone/>
            </a:pPr>
            <a:r>
              <a:rPr lang="en-US" sz="1600" dirty="0">
                <a:solidFill>
                  <a:srgbClr val="595959"/>
                </a:solidFill>
                <a:latin typeface="Calibri" pitchFamily="34" charset="0"/>
                <a:ea typeface="Calibri" pitchFamily="34" charset="-122"/>
                <a:cs typeface="Calibri" pitchFamily="34" charset="-120"/>
              </a:rPr>
              <a:t>GPU VRAM</a:t>
            </a:r>
            <a:endParaRPr lang="en-US" sz="1600" dirty="0"/>
          </a:p>
        </p:txBody>
      </p:sp>
      <p:sp>
        <p:nvSpPr>
          <p:cNvPr id="10" name="Text 6"/>
          <p:cNvSpPr txBox="1"/>
          <p:nvPr/>
        </p:nvSpPr>
        <p:spPr>
          <a:xfrm>
            <a:off x="457200" y="3273552"/>
            <a:ext cx="1417320" cy="502920"/>
          </a:xfrm>
          <a:prstGeom prst="rect">
            <a:avLst/>
          </a:prstGeom>
          <a:noFill/>
          <a:ln/>
        </p:spPr>
        <p:txBody>
          <a:bodyPr wrap="square" lIns="0" tIns="0" rIns="0" bIns="0" rtlCol="0" anchor="ctr"/>
          <a:lstStyle/>
          <a:p>
            <a:pPr marL="0" indent="0" algn="r">
              <a:buNone/>
            </a:pPr>
            <a:r>
              <a:rPr lang="en-US" sz="1600" dirty="0">
                <a:solidFill>
                  <a:srgbClr val="595959"/>
                </a:solidFill>
                <a:latin typeface="Calibri" pitchFamily="34" charset="0"/>
                <a:ea typeface="Calibri" pitchFamily="34" charset="-122"/>
                <a:cs typeface="Calibri" pitchFamily="34" charset="-120"/>
              </a:rPr>
              <a:t>Host DRAM</a:t>
            </a:r>
            <a:endParaRPr lang="en-US" sz="1600" dirty="0"/>
          </a:p>
        </p:txBody>
      </p:sp>
      <p:sp>
        <p:nvSpPr>
          <p:cNvPr id="11" name="Text 7"/>
          <p:cNvSpPr txBox="1"/>
          <p:nvPr/>
        </p:nvSpPr>
        <p:spPr>
          <a:xfrm>
            <a:off x="2011680" y="1810512"/>
            <a:ext cx="4535424" cy="502920"/>
          </a:xfrm>
          <a:prstGeom prst="roundRect">
            <a:avLst>
              <a:gd name="adj" fmla="val 9091"/>
            </a:avLst>
          </a:prstGeom>
          <a:solidFill>
            <a:srgbClr val="E7E7E7"/>
          </a:solidFill>
          <a:ln w="15875">
            <a:solidFill>
              <a:srgbClr val="7F7F7F"/>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Qwen3-8B weights ≈ 16 GB  (+ KV cache)</a:t>
            </a:r>
            <a:endParaRPr lang="en-US" sz="1600" dirty="0"/>
          </a:p>
        </p:txBody>
      </p:sp>
      <p:sp>
        <p:nvSpPr>
          <p:cNvPr id="12" name="Text 8"/>
          <p:cNvSpPr txBox="1"/>
          <p:nvPr/>
        </p:nvSpPr>
        <p:spPr>
          <a:xfrm>
            <a:off x="2011680" y="2542032"/>
            <a:ext cx="2267712" cy="502920"/>
          </a:xfrm>
          <a:prstGeom prst="roundRect">
            <a:avLst>
              <a:gd name="adj" fmla="val 9091"/>
            </a:avLst>
          </a:prstGeom>
          <a:solidFill>
            <a:srgbClr val="DAE8FC"/>
          </a:solidFill>
          <a:ln w="15875">
            <a:solidFill>
              <a:srgbClr val="6C8EBF"/>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RTX 4060 · 8 GB</a:t>
            </a:r>
            <a:endParaRPr lang="en-US" sz="1600" dirty="0"/>
          </a:p>
        </p:txBody>
      </p:sp>
      <p:sp>
        <p:nvSpPr>
          <p:cNvPr id="13" name="Text 9"/>
          <p:cNvSpPr txBox="1"/>
          <p:nvPr/>
        </p:nvSpPr>
        <p:spPr>
          <a:xfrm>
            <a:off x="4279392" y="2542032"/>
            <a:ext cx="2267712" cy="502920"/>
          </a:xfrm>
          <a:prstGeom prst="roundRect">
            <a:avLst>
              <a:gd name="adj" fmla="val 9091"/>
            </a:avLst>
          </a:prstGeom>
          <a:solidFill>
            <a:srgbClr val="F8CECC"/>
          </a:solidFill>
          <a:ln w="15875">
            <a:solidFill>
              <a:srgbClr val="B85450"/>
            </a:solidFill>
            <a:prstDash val="dash"/>
          </a:ln>
        </p:spPr>
        <p:txBody>
          <a:bodyPr wrap="square" lIns="50800" tIns="50800" rIns="50800" bIns="50800" rtlCol="0" anchor="ctr"/>
          <a:lstStyle/>
          <a:p>
            <a:pPr marL="0" indent="0" algn="ctr">
              <a:buNone/>
            </a:pPr>
            <a:r>
              <a:rPr lang="en-US" sz="1600" b="1" dirty="0">
                <a:solidFill>
                  <a:srgbClr val="B85450"/>
                </a:solidFill>
                <a:latin typeface="Calibri" pitchFamily="34" charset="0"/>
                <a:ea typeface="Calibri" pitchFamily="34" charset="-122"/>
                <a:cs typeface="Calibri" pitchFamily="34" charset="-120"/>
              </a:rPr>
              <a:t>✗  8 GB short</a:t>
            </a:r>
            <a:endParaRPr lang="en-US" sz="1600" dirty="0"/>
          </a:p>
        </p:txBody>
      </p:sp>
      <p:sp>
        <p:nvSpPr>
          <p:cNvPr id="14" name="Text 10"/>
          <p:cNvSpPr txBox="1"/>
          <p:nvPr/>
        </p:nvSpPr>
        <p:spPr>
          <a:xfrm>
            <a:off x="2011680" y="3273552"/>
            <a:ext cx="4535424" cy="502920"/>
          </a:xfrm>
          <a:prstGeom prst="roundRect">
            <a:avLst>
              <a:gd name="adj" fmla="val 9091"/>
            </a:avLst>
          </a:prstGeom>
          <a:solidFill>
            <a:srgbClr val="FFE6CC"/>
          </a:solidFill>
          <a:ln w="15875">
            <a:solidFill>
              <a:srgbClr val="D79B00"/>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i7-13700H · 16 GB</a:t>
            </a:r>
            <a:endParaRPr lang="en-US" sz="1600" dirty="0"/>
          </a:p>
        </p:txBody>
      </p:sp>
      <p:sp>
        <p:nvSpPr>
          <p:cNvPr id="15" name="Text 11"/>
          <p:cNvSpPr txBox="1"/>
          <p:nvPr/>
        </p:nvSpPr>
        <p:spPr>
          <a:xfrm>
            <a:off x="457200" y="4069080"/>
            <a:ext cx="6309360" cy="731520"/>
          </a:xfrm>
          <a:prstGeom prst="rect">
            <a:avLst/>
          </a:prstGeom>
          <a:noFill/>
          <a:ln/>
        </p:spPr>
        <p:txBody>
          <a:bodyPr wrap="square" lIns="0" tIns="0" rIns="0" bIns="0" rtlCol="0" anchor="t"/>
          <a:lstStyle/>
          <a:p>
            <a:pPr marL="0" indent="0">
              <a:buNone/>
            </a:pPr>
            <a:r>
              <a:rPr lang="en-US" sz="1800" dirty="0">
                <a:solidFill>
                  <a:srgbClr val="1A1A1A"/>
                </a:solidFill>
                <a:latin typeface="Calibri" pitchFamily="34" charset="0"/>
                <a:ea typeface="Calibri" pitchFamily="34" charset="-122"/>
                <a:cs typeface="Calibri" pitchFamily="34" charset="-120"/>
              </a:rPr>
              <a:t>CPU + GPU memory together can hold the model.</a:t>
            </a:r>
            <a:endParaRPr lang="en-US" sz="1800" dirty="0"/>
          </a:p>
          <a:p>
            <a:pPr marL="0" indent="0">
              <a:buNone/>
            </a:pPr>
            <a:r>
              <a:rPr lang="en-US" sz="1800" dirty="0">
                <a:solidFill>
                  <a:srgbClr val="1A1A1A"/>
                </a:solidFill>
                <a:latin typeface="Calibri" pitchFamily="34" charset="0"/>
                <a:ea typeface="Calibri" pitchFamily="34" charset="-122"/>
                <a:cs typeface="Calibri" pitchFamily="34" charset="-120"/>
              </a:rPr>
              <a:t>The question is how to split it.</a:t>
            </a:r>
            <a:endParaRPr lang="en-US" sz="1800" dirty="0"/>
          </a:p>
        </p:txBody>
      </p:sp>
      <p:sp>
        <p:nvSpPr>
          <p:cNvPr id="16" name="Text 12"/>
          <p:cNvSpPr txBox="1"/>
          <p:nvPr/>
        </p:nvSpPr>
        <p:spPr>
          <a:xfrm>
            <a:off x="7086600" y="1325880"/>
            <a:ext cx="4663440" cy="365760"/>
          </a:xfrm>
          <a:prstGeom prst="rect">
            <a:avLst/>
          </a:prstGeom>
          <a:noFill/>
          <a:ln/>
        </p:spPr>
        <p:txBody>
          <a:bodyPr wrap="square" lIns="0" tIns="0" rIns="0" bIns="0" rtlCol="0" anchor="t"/>
          <a:lstStyle/>
          <a:p>
            <a:pPr marL="0" indent="0">
              <a:buNone/>
            </a:pPr>
            <a:r>
              <a:rPr lang="en-US" sz="1800" b="1" dirty="0">
                <a:solidFill>
                  <a:srgbClr val="156082"/>
                </a:solidFill>
                <a:latin typeface="Calibri" pitchFamily="34" charset="0"/>
                <a:ea typeface="Calibri" pitchFamily="34" charset="-122"/>
                <a:cs typeface="Calibri" pitchFamily="34" charset="-120"/>
              </a:rPr>
              <a:t>Decode throughput (tok/s)</a:t>
            </a:r>
            <a:endParaRPr lang="en-US" sz="1800" dirty="0"/>
          </a:p>
        </p:txBody>
      </p:sp>
      <p:sp>
        <p:nvSpPr>
          <p:cNvPr id="17" name="Text 13"/>
          <p:cNvSpPr txBox="1"/>
          <p:nvPr/>
        </p:nvSpPr>
        <p:spPr>
          <a:xfrm>
            <a:off x="7086600" y="1810512"/>
            <a:ext cx="1417320" cy="457200"/>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vLLM</a:t>
            </a:r>
            <a:endParaRPr lang="en-US" sz="1800" dirty="0"/>
          </a:p>
        </p:txBody>
      </p:sp>
      <p:sp>
        <p:nvSpPr>
          <p:cNvPr id="18" name="Text 14"/>
          <p:cNvSpPr txBox="1"/>
          <p:nvPr/>
        </p:nvSpPr>
        <p:spPr>
          <a:xfrm>
            <a:off x="8595360" y="1847088"/>
            <a:ext cx="1670074" cy="384048"/>
          </a:xfrm>
          <a:prstGeom prst="roundRect">
            <a:avLst>
              <a:gd name="adj" fmla="val 28571"/>
            </a:avLst>
          </a:prstGeom>
          <a:solidFill>
            <a:srgbClr val="B85450"/>
          </a:solidFill>
          <a:ln w="15875">
            <a:solidFill>
              <a:srgbClr val="B85450"/>
            </a:solidFill>
            <a:prstDash val="solid"/>
          </a:ln>
        </p:spPr>
        <p:txBody>
          <a:bodyPr wrap="square" lIns="101600" tIns="101600" rIns="101600" bIns="101600" rtlCol="0" anchor="ctr"/>
          <a:lstStyle/>
          <a:p>
            <a:pPr marL="0" indent="0" algn="ctr">
              <a:buNone/>
            </a:pPr>
            <a:r>
              <a:rPr lang="en-US" sz="1400" dirty="0">
                <a:solidFill>
                  <a:srgbClr val="FFFFFF"/>
                </a:solidFill>
                <a:latin typeface="Calibri" pitchFamily="34" charset="0"/>
                <a:ea typeface="Calibri" pitchFamily="34" charset="-122"/>
                <a:cs typeface="Calibri" pitchFamily="34" charset="-120"/>
              </a:rPr>
              <a:t>OOM at load / compilation</a:t>
            </a:r>
            <a:endParaRPr lang="en-US" sz="1400" dirty="0"/>
          </a:p>
        </p:txBody>
      </p:sp>
      <p:sp>
        <p:nvSpPr>
          <p:cNvPr id="19" name="Text 15"/>
          <p:cNvSpPr txBox="1"/>
          <p:nvPr/>
        </p:nvSpPr>
        <p:spPr>
          <a:xfrm>
            <a:off x="7086600" y="2404872"/>
            <a:ext cx="1417320" cy="457200"/>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DeepSpeed</a:t>
            </a:r>
            <a:endParaRPr lang="en-US" sz="1800" dirty="0"/>
          </a:p>
        </p:txBody>
      </p:sp>
      <p:sp>
        <p:nvSpPr>
          <p:cNvPr id="20" name="Text 16"/>
          <p:cNvSpPr txBox="1"/>
          <p:nvPr/>
        </p:nvSpPr>
        <p:spPr>
          <a:xfrm>
            <a:off x="8595360" y="2441448"/>
            <a:ext cx="914400" cy="384048"/>
          </a:xfrm>
          <a:prstGeom prst="roundRect">
            <a:avLst>
              <a:gd name="adj" fmla="val 28571"/>
            </a:avLst>
          </a:prstGeom>
          <a:solidFill>
            <a:srgbClr val="B85450"/>
          </a:solidFill>
          <a:ln w="15875">
            <a:solidFill>
              <a:srgbClr val="B85450"/>
            </a:solidFill>
            <a:prstDash val="solid"/>
          </a:ln>
        </p:spPr>
        <p:txBody>
          <a:bodyPr wrap="square" lIns="101600" tIns="101600" rIns="101600" bIns="10160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OOM</a:t>
            </a:r>
            <a:endParaRPr lang="en-US" sz="1600" dirty="0"/>
          </a:p>
        </p:txBody>
      </p:sp>
      <p:sp>
        <p:nvSpPr>
          <p:cNvPr id="21" name="Text 17"/>
          <p:cNvSpPr txBox="1"/>
          <p:nvPr/>
        </p:nvSpPr>
        <p:spPr>
          <a:xfrm>
            <a:off x="7086600" y="2999232"/>
            <a:ext cx="1417320" cy="457200"/>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Accelerate</a:t>
            </a:r>
            <a:endParaRPr lang="en-US" sz="1800" dirty="0"/>
          </a:p>
        </p:txBody>
      </p:sp>
      <p:sp>
        <p:nvSpPr>
          <p:cNvPr id="22" name="Shape 18"/>
          <p:cNvSpPr/>
          <p:nvPr/>
        </p:nvSpPr>
        <p:spPr>
          <a:xfrm>
            <a:off x="8595360" y="3035808"/>
            <a:ext cx="570942" cy="384048"/>
          </a:xfrm>
          <a:prstGeom prst="roundRect">
            <a:avLst>
              <a:gd name="adj" fmla="val 7143"/>
            </a:avLst>
          </a:prstGeom>
          <a:solidFill>
            <a:srgbClr val="A6A6A6"/>
          </a:solidFill>
          <a:ln w="15875">
            <a:solidFill>
              <a:srgbClr val="A6A6A6"/>
            </a:solidFill>
            <a:prstDash val="solid"/>
          </a:ln>
        </p:spPr>
        <p:txBody>
          <a:bodyPr/>
          <a:lstStyle/>
          <a:p>
            <a:endParaRPr lang="en-US"/>
          </a:p>
        </p:txBody>
      </p:sp>
      <p:sp>
        <p:nvSpPr>
          <p:cNvPr id="23" name="Text 19"/>
          <p:cNvSpPr txBox="1"/>
          <p:nvPr/>
        </p:nvSpPr>
        <p:spPr>
          <a:xfrm>
            <a:off x="9257742" y="2999232"/>
            <a:ext cx="914400" cy="457200"/>
          </a:xfrm>
          <a:prstGeom prst="rect">
            <a:avLst/>
          </a:prstGeom>
          <a:noFill/>
          <a:ln/>
        </p:spPr>
        <p:txBody>
          <a:bodyPr wrap="square" lIns="0" tIns="0" rIns="0" bIns="0" rtlCol="0" anchor="ctr"/>
          <a:lstStyle/>
          <a:p>
            <a:pPr marL="0" indent="0">
              <a:buNone/>
            </a:pPr>
            <a:r>
              <a:rPr lang="en-US" sz="1800" dirty="0">
                <a:solidFill>
                  <a:srgbClr val="595959"/>
                </a:solidFill>
                <a:latin typeface="Calibri" pitchFamily="34" charset="0"/>
                <a:ea typeface="Calibri" pitchFamily="34" charset="-122"/>
                <a:cs typeface="Calibri" pitchFamily="34" charset="-120"/>
              </a:rPr>
              <a:t>0.8</a:t>
            </a:r>
            <a:endParaRPr lang="en-US" sz="1800" dirty="0"/>
          </a:p>
        </p:txBody>
      </p:sp>
      <p:sp>
        <p:nvSpPr>
          <p:cNvPr id="24" name="Text 20"/>
          <p:cNvSpPr txBox="1"/>
          <p:nvPr/>
        </p:nvSpPr>
        <p:spPr>
          <a:xfrm>
            <a:off x="7086600" y="3593592"/>
            <a:ext cx="1417320" cy="457200"/>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HELM</a:t>
            </a:r>
            <a:endParaRPr lang="en-US" sz="1800" dirty="0"/>
          </a:p>
        </p:txBody>
      </p:sp>
      <p:sp>
        <p:nvSpPr>
          <p:cNvPr id="25" name="Text 21"/>
          <p:cNvSpPr txBox="1"/>
          <p:nvPr/>
        </p:nvSpPr>
        <p:spPr>
          <a:xfrm>
            <a:off x="7086600" y="3593592"/>
            <a:ext cx="1417320" cy="457200"/>
          </a:xfrm>
          <a:prstGeom prst="rect">
            <a:avLst/>
          </a:prstGeom>
          <a:noFill/>
          <a:ln/>
        </p:spPr>
        <p:txBody>
          <a:bodyPr wrap="square" lIns="0" tIns="0" rIns="0" bIns="0" rtlCol="0" anchor="ctr"/>
          <a:lstStyle/>
          <a:p>
            <a:pPr marL="0" indent="0">
              <a:buNone/>
            </a:pPr>
            <a:r>
              <a:rPr lang="en-US" sz="1800" b="1" dirty="0">
                <a:solidFill>
                  <a:srgbClr val="156082"/>
                </a:solidFill>
                <a:latin typeface="Calibri" pitchFamily="34" charset="0"/>
                <a:ea typeface="Calibri" pitchFamily="34" charset="-122"/>
                <a:cs typeface="Calibri" pitchFamily="34" charset="-120"/>
              </a:rPr>
              <a:t>HELM</a:t>
            </a:r>
            <a:endParaRPr lang="en-US" sz="1800" dirty="0"/>
          </a:p>
        </p:txBody>
      </p:sp>
      <p:sp>
        <p:nvSpPr>
          <p:cNvPr id="26" name="Text 22"/>
          <p:cNvSpPr txBox="1"/>
          <p:nvPr/>
        </p:nvSpPr>
        <p:spPr>
          <a:xfrm>
            <a:off x="8595360" y="3630168"/>
            <a:ext cx="2926080" cy="384048"/>
          </a:xfrm>
          <a:prstGeom prst="roundRect">
            <a:avLst>
              <a:gd name="adj" fmla="val 7143"/>
            </a:avLst>
          </a:prstGeom>
          <a:solidFill>
            <a:srgbClr val="156082"/>
          </a:solidFill>
          <a:ln w="15875">
            <a:solidFill>
              <a:srgbClr val="156082"/>
            </a:solidFill>
            <a:prstDash val="solid"/>
          </a:ln>
        </p:spPr>
        <p:txBody>
          <a:bodyPr wrap="square" lIns="101600" tIns="101600" rIns="101600" bIns="101600" rtlCol="0" anchor="ctr"/>
          <a:lstStyle/>
          <a:p>
            <a:pPr marL="0" indent="0" algn="r">
              <a:buNone/>
            </a:pPr>
            <a:r>
              <a:rPr lang="en-US" sz="1800" b="1" dirty="0">
                <a:solidFill>
                  <a:srgbClr val="FFFFFF"/>
                </a:solidFill>
                <a:latin typeface="Calibri" pitchFamily="34" charset="0"/>
                <a:ea typeface="Calibri" pitchFamily="34" charset="-122"/>
                <a:cs typeface="Calibri" pitchFamily="34" charset="-120"/>
              </a:rPr>
              <a:t>4.1</a:t>
            </a:r>
            <a:endParaRPr lang="en-US" sz="1800" dirty="0"/>
          </a:p>
        </p:txBody>
      </p:sp>
      <p:sp>
        <p:nvSpPr>
          <p:cNvPr id="27" name="Text 23"/>
          <p:cNvSpPr txBox="1"/>
          <p:nvPr/>
        </p:nvSpPr>
        <p:spPr>
          <a:xfrm>
            <a:off x="7086600" y="4160520"/>
            <a:ext cx="1508760" cy="731520"/>
          </a:xfrm>
          <a:prstGeom prst="rect">
            <a:avLst/>
          </a:prstGeom>
          <a:noFill/>
          <a:ln/>
        </p:spPr>
        <p:txBody>
          <a:bodyPr wrap="square" lIns="0" tIns="0" rIns="0" bIns="0" rtlCol="0" anchor="ctr"/>
          <a:lstStyle/>
          <a:p>
            <a:pPr marL="0" indent="0">
              <a:buNone/>
            </a:pPr>
            <a:r>
              <a:rPr lang="en-US" sz="4000" b="1" dirty="0">
                <a:solidFill>
                  <a:srgbClr val="156082"/>
                </a:solidFill>
                <a:latin typeface="Calibri" pitchFamily="34" charset="0"/>
                <a:ea typeface="Calibri" pitchFamily="34" charset="-122"/>
                <a:cs typeface="Calibri" pitchFamily="34" charset="-120"/>
              </a:rPr>
              <a:t>5.1×</a:t>
            </a:r>
            <a:endParaRPr lang="en-US" sz="4000" dirty="0"/>
          </a:p>
        </p:txBody>
      </p:sp>
      <p:sp>
        <p:nvSpPr>
          <p:cNvPr id="28" name="Text 24"/>
          <p:cNvSpPr txBox="1"/>
          <p:nvPr/>
        </p:nvSpPr>
        <p:spPr>
          <a:xfrm>
            <a:off x="8595360" y="4160520"/>
            <a:ext cx="3154680" cy="73152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faster decode than Accelerate,</a:t>
            </a:r>
            <a:endParaRPr lang="en-US" sz="1700" dirty="0"/>
          </a:p>
          <a:p>
            <a:pPr marL="0" indent="0">
              <a:buNone/>
            </a:pPr>
            <a:r>
              <a:rPr lang="en-US" sz="1700" dirty="0">
                <a:solidFill>
                  <a:srgbClr val="1A1A1A"/>
                </a:solidFill>
                <a:latin typeface="Calibri" pitchFamily="34" charset="0"/>
                <a:ea typeface="Calibri" pitchFamily="34" charset="-122"/>
                <a:cs typeface="Calibri" pitchFamily="34" charset="-120"/>
              </a:rPr>
              <a:t>and 64× longer context (8K vs 128)</a:t>
            </a:r>
            <a:endParaRPr lang="en-US" sz="1700" dirty="0"/>
          </a:p>
        </p:txBody>
      </p:sp>
      <p:sp>
        <p:nvSpPr>
          <p:cNvPr id="29" name="Text 25"/>
          <p:cNvSpPr txBox="1"/>
          <p:nvPr/>
        </p:nvSpPr>
        <p:spPr>
          <a:xfrm>
            <a:off x="457200" y="5349240"/>
            <a:ext cx="11274552" cy="685800"/>
          </a:xfrm>
          <a:prstGeom prst="roundRect">
            <a:avLst>
              <a:gd name="adj" fmla="val 16000"/>
            </a:avLst>
          </a:prstGeom>
          <a:solidFill>
            <a:srgbClr val="1C8A59"/>
          </a:solidFill>
          <a:ln w="15875">
            <a:solidFill>
              <a:srgbClr val="1C8A59"/>
            </a:solidFill>
            <a:prstDash val="solid"/>
          </a:ln>
        </p:spPr>
        <p:txBody>
          <a:bodyPr wrap="square" lIns="101600" tIns="101600" rIns="101600" bIns="10160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Can we run one model across CPU and GPU without moving weights every token?</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Decode is memory-bound: intensity drops from 512 to 1</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7" name="Shape 3"/>
          <p:cNvSpPr/>
          <p:nvPr/>
        </p:nvSpPr>
        <p:spPr>
          <a:xfrm>
            <a:off x="457200" y="1280160"/>
            <a:ext cx="6903720" cy="2240280"/>
          </a:xfrm>
          <a:prstGeom prst="roundRect">
            <a:avLst>
              <a:gd name="adj" fmla="val 2449"/>
            </a:avLst>
          </a:prstGeom>
          <a:solidFill>
            <a:srgbClr val="FFFFFF"/>
          </a:solidFill>
          <a:ln w="25400">
            <a:solidFill>
              <a:srgbClr val="D79B00"/>
            </a:solidFill>
            <a:prstDash val="solid"/>
          </a:ln>
        </p:spPr>
        <p:txBody>
          <a:bodyPr/>
          <a:lstStyle/>
          <a:p>
            <a:endParaRPr lang="en-US"/>
          </a:p>
        </p:txBody>
      </p:sp>
      <p:sp>
        <p:nvSpPr>
          <p:cNvPr id="8" name="Text 4"/>
          <p:cNvSpPr txBox="1"/>
          <p:nvPr/>
        </p:nvSpPr>
        <p:spPr>
          <a:xfrm>
            <a:off x="658368" y="1389888"/>
            <a:ext cx="6492240" cy="347472"/>
          </a:xfrm>
          <a:prstGeom prst="rect">
            <a:avLst/>
          </a:prstGeom>
          <a:noFill/>
          <a:ln/>
        </p:spPr>
        <p:txBody>
          <a:bodyPr wrap="square" lIns="0" tIns="0" rIns="0" bIns="0" rtlCol="0" anchor="t"/>
          <a:lstStyle/>
          <a:p>
            <a:pPr marL="0" indent="0">
              <a:buNone/>
            </a:pPr>
            <a:r>
              <a:rPr lang="en-US" sz="1800" b="1" dirty="0">
                <a:solidFill>
                  <a:srgbClr val="D79B00"/>
                </a:solidFill>
                <a:latin typeface="Calibri" pitchFamily="34" charset="0"/>
                <a:ea typeface="Calibri" pitchFamily="34" charset="-122"/>
                <a:cs typeface="Calibri" pitchFamily="34" charset="-120"/>
              </a:rPr>
              <a:t>Prefill · whole prompt at once (T = 512 tokens)</a:t>
            </a:r>
            <a:endParaRPr lang="en-US" sz="1800" dirty="0"/>
          </a:p>
        </p:txBody>
      </p:sp>
      <p:sp>
        <p:nvSpPr>
          <p:cNvPr id="9" name="Text 5"/>
          <p:cNvSpPr txBox="1"/>
          <p:nvPr/>
        </p:nvSpPr>
        <p:spPr>
          <a:xfrm>
            <a:off x="731520" y="1984248"/>
            <a:ext cx="868680" cy="1097280"/>
          </a:xfrm>
          <a:prstGeom prst="roundRect">
            <a:avLst>
              <a:gd name="adj" fmla="val 2105"/>
            </a:avLst>
          </a:prstGeom>
          <a:solidFill>
            <a:srgbClr val="E7E7E7"/>
          </a:solidFill>
          <a:ln w="15875">
            <a:solidFill>
              <a:srgbClr val="7F7F7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X</a:t>
            </a:r>
            <a:endParaRPr lang="en-US" sz="1400" dirty="0"/>
          </a:p>
          <a:p>
            <a:pPr marL="0" indent="0" algn="ctr">
              <a:buNone/>
            </a:pPr>
            <a:r>
              <a:rPr lang="en-US" sz="1400" dirty="0">
                <a:solidFill>
                  <a:srgbClr val="1A1A1A"/>
                </a:solidFill>
                <a:latin typeface="Calibri" pitchFamily="34" charset="0"/>
                <a:ea typeface="Calibri" pitchFamily="34" charset="-122"/>
                <a:cs typeface="Calibri" pitchFamily="34" charset="-120"/>
              </a:rPr>
              <a:t>512 × 4096</a:t>
            </a:r>
            <a:endParaRPr lang="en-US" sz="1400" dirty="0"/>
          </a:p>
        </p:txBody>
      </p:sp>
      <p:sp>
        <p:nvSpPr>
          <p:cNvPr id="10" name="Text 6"/>
          <p:cNvSpPr txBox="1"/>
          <p:nvPr/>
        </p:nvSpPr>
        <p:spPr>
          <a:xfrm>
            <a:off x="1645920" y="2304288"/>
            <a:ext cx="365760" cy="457200"/>
          </a:xfrm>
          <a:prstGeom prst="rect">
            <a:avLst/>
          </a:prstGeom>
          <a:noFill/>
          <a:ln/>
        </p:spPr>
        <p:txBody>
          <a:bodyPr wrap="square" lIns="0" tIns="0" rIns="0" bIns="0" rtlCol="0" anchor="ctr"/>
          <a:lstStyle/>
          <a:p>
            <a:pPr marL="0" indent="0" algn="ctr">
              <a:buNone/>
            </a:pPr>
            <a:r>
              <a:rPr lang="en-US" sz="2600" dirty="0">
                <a:solidFill>
                  <a:srgbClr val="1A1A1A"/>
                </a:solidFill>
                <a:latin typeface="Calibri" pitchFamily="34" charset="0"/>
                <a:ea typeface="Calibri" pitchFamily="34" charset="-122"/>
                <a:cs typeface="Calibri" pitchFamily="34" charset="-120"/>
              </a:rPr>
              <a:t>×</a:t>
            </a:r>
            <a:endParaRPr lang="en-US" sz="2600" dirty="0"/>
          </a:p>
        </p:txBody>
      </p:sp>
      <p:sp>
        <p:nvSpPr>
          <p:cNvPr id="11" name="Text 7"/>
          <p:cNvSpPr txBox="1"/>
          <p:nvPr/>
        </p:nvSpPr>
        <p:spPr>
          <a:xfrm>
            <a:off x="2029968" y="1847088"/>
            <a:ext cx="1371600" cy="1371600"/>
          </a:xfrm>
          <a:prstGeom prst="roundRect">
            <a:avLst>
              <a:gd name="adj" fmla="val 1333"/>
            </a:avLst>
          </a:prstGeom>
          <a:solidFill>
            <a:srgbClr val="DAE8FC"/>
          </a:solidFill>
          <a:ln w="15875">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W  (q_proj)</a:t>
            </a:r>
            <a:endParaRPr lang="en-US" sz="1400" dirty="0"/>
          </a:p>
          <a:p>
            <a:pPr marL="0" indent="0" algn="ctr">
              <a:buNone/>
            </a:pPr>
            <a:r>
              <a:rPr lang="en-US" sz="1400" dirty="0">
                <a:solidFill>
                  <a:srgbClr val="1A1A1A"/>
                </a:solidFill>
                <a:latin typeface="Calibri" pitchFamily="34" charset="0"/>
                <a:ea typeface="Calibri" pitchFamily="34" charset="-122"/>
                <a:cs typeface="Calibri" pitchFamily="34" charset="-120"/>
              </a:rPr>
              <a:t>4096 × 4096</a:t>
            </a:r>
            <a:endParaRPr lang="en-US" sz="1400" dirty="0"/>
          </a:p>
        </p:txBody>
      </p:sp>
      <p:sp>
        <p:nvSpPr>
          <p:cNvPr id="12" name="Text 8"/>
          <p:cNvSpPr txBox="1"/>
          <p:nvPr/>
        </p:nvSpPr>
        <p:spPr>
          <a:xfrm>
            <a:off x="3456432" y="2304288"/>
            <a:ext cx="365760" cy="457200"/>
          </a:xfrm>
          <a:prstGeom prst="rect">
            <a:avLst/>
          </a:prstGeom>
          <a:noFill/>
          <a:ln/>
        </p:spPr>
        <p:txBody>
          <a:bodyPr wrap="square" lIns="0" tIns="0" rIns="0" bIns="0" rtlCol="0" anchor="ctr"/>
          <a:lstStyle/>
          <a:p>
            <a:pPr marL="0" indent="0" algn="ctr">
              <a:buNone/>
            </a:pPr>
            <a:r>
              <a:rPr lang="en-US" sz="2600" dirty="0">
                <a:solidFill>
                  <a:srgbClr val="1A1A1A"/>
                </a:solidFill>
                <a:latin typeface="Calibri" pitchFamily="34" charset="0"/>
                <a:ea typeface="Calibri" pitchFamily="34" charset="-122"/>
                <a:cs typeface="Calibri" pitchFamily="34" charset="-120"/>
              </a:rPr>
              <a:t>=</a:t>
            </a:r>
            <a:endParaRPr lang="en-US" sz="2600" dirty="0"/>
          </a:p>
        </p:txBody>
      </p:sp>
      <p:sp>
        <p:nvSpPr>
          <p:cNvPr id="13" name="Text 9"/>
          <p:cNvSpPr txBox="1"/>
          <p:nvPr/>
        </p:nvSpPr>
        <p:spPr>
          <a:xfrm>
            <a:off x="3840480" y="1984248"/>
            <a:ext cx="868680" cy="1097280"/>
          </a:xfrm>
          <a:prstGeom prst="roundRect">
            <a:avLst>
              <a:gd name="adj" fmla="val 2105"/>
            </a:avLst>
          </a:prstGeom>
          <a:solidFill>
            <a:srgbClr val="E7E7E7"/>
          </a:solidFill>
          <a:ln w="15875">
            <a:solidFill>
              <a:srgbClr val="7F7F7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Y</a:t>
            </a:r>
            <a:endParaRPr lang="en-US" sz="1400" dirty="0"/>
          </a:p>
          <a:p>
            <a:pPr marL="0" indent="0" algn="ctr">
              <a:buNone/>
            </a:pPr>
            <a:r>
              <a:rPr lang="en-US" sz="1400" dirty="0">
                <a:solidFill>
                  <a:srgbClr val="1A1A1A"/>
                </a:solidFill>
                <a:latin typeface="Calibri" pitchFamily="34" charset="0"/>
                <a:ea typeface="Calibri" pitchFamily="34" charset="-122"/>
                <a:cs typeface="Calibri" pitchFamily="34" charset="-120"/>
              </a:rPr>
              <a:t>512 × 4096</a:t>
            </a:r>
            <a:endParaRPr lang="en-US" sz="1400" dirty="0"/>
          </a:p>
        </p:txBody>
      </p:sp>
      <p:sp>
        <p:nvSpPr>
          <p:cNvPr id="14" name="Text 10"/>
          <p:cNvSpPr txBox="1"/>
          <p:nvPr/>
        </p:nvSpPr>
        <p:spPr>
          <a:xfrm>
            <a:off x="4892040" y="1801368"/>
            <a:ext cx="2377440" cy="100584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FLOPs = 2·T·H² = 17.2 G</a:t>
            </a:r>
            <a:endParaRPr lang="en-US" sz="1600" dirty="0"/>
          </a:p>
          <a:p>
            <a:pPr marL="0" indent="0">
              <a:buNone/>
            </a:pPr>
            <a:r>
              <a:rPr lang="en-US" sz="1600" dirty="0">
                <a:solidFill>
                  <a:srgbClr val="1A1A1A"/>
                </a:solidFill>
                <a:latin typeface="Calibri" pitchFamily="34" charset="0"/>
                <a:ea typeface="Calibri" pitchFamily="34" charset="-122"/>
                <a:cs typeface="Calibri" pitchFamily="34" charset="-120"/>
              </a:rPr>
              <a:t>weights = 2·H² B = 33.6 MB</a:t>
            </a:r>
            <a:endParaRPr lang="en-US" sz="1600" dirty="0"/>
          </a:p>
        </p:txBody>
      </p:sp>
      <p:sp>
        <p:nvSpPr>
          <p:cNvPr id="15" name="Text 11"/>
          <p:cNvSpPr txBox="1"/>
          <p:nvPr/>
        </p:nvSpPr>
        <p:spPr>
          <a:xfrm>
            <a:off x="4846320" y="2715768"/>
            <a:ext cx="2468880" cy="548640"/>
          </a:xfrm>
          <a:prstGeom prst="rect">
            <a:avLst/>
          </a:prstGeom>
          <a:noFill/>
          <a:ln/>
        </p:spPr>
        <p:txBody>
          <a:bodyPr wrap="square" lIns="0" tIns="0" rIns="0" bIns="0" rtlCol="0" anchor="ctr"/>
          <a:lstStyle/>
          <a:p>
            <a:pPr marL="0" indent="0">
              <a:buNone/>
            </a:pPr>
            <a:r>
              <a:rPr lang="en-US" sz="1600" b="1" dirty="0">
                <a:solidFill>
                  <a:srgbClr val="B85450"/>
                </a:solidFill>
                <a:latin typeface="Calibri" pitchFamily="34" charset="0"/>
                <a:ea typeface="Calibri" pitchFamily="34" charset="-122"/>
                <a:cs typeface="Calibri" pitchFamily="34" charset="-120"/>
              </a:rPr>
              <a:t>AI ≈ 512 → compute-bound</a:t>
            </a:r>
            <a:endParaRPr lang="en-US" sz="1600" dirty="0"/>
          </a:p>
        </p:txBody>
      </p:sp>
      <p:sp>
        <p:nvSpPr>
          <p:cNvPr id="16" name="Shape 12"/>
          <p:cNvSpPr/>
          <p:nvPr/>
        </p:nvSpPr>
        <p:spPr>
          <a:xfrm>
            <a:off x="457200" y="3703320"/>
            <a:ext cx="6903720" cy="2240280"/>
          </a:xfrm>
          <a:prstGeom prst="roundRect">
            <a:avLst>
              <a:gd name="adj" fmla="val 2449"/>
            </a:avLst>
          </a:prstGeom>
          <a:solidFill>
            <a:srgbClr val="FFFFFF"/>
          </a:solidFill>
          <a:ln w="25400">
            <a:solidFill>
              <a:srgbClr val="1C8A59"/>
            </a:solidFill>
            <a:prstDash val="solid"/>
          </a:ln>
        </p:spPr>
        <p:txBody>
          <a:bodyPr/>
          <a:lstStyle/>
          <a:p>
            <a:endParaRPr lang="en-US"/>
          </a:p>
        </p:txBody>
      </p:sp>
      <p:sp>
        <p:nvSpPr>
          <p:cNvPr id="17" name="Text 13"/>
          <p:cNvSpPr txBox="1"/>
          <p:nvPr/>
        </p:nvSpPr>
        <p:spPr>
          <a:xfrm>
            <a:off x="658368" y="3813048"/>
            <a:ext cx="6492240" cy="347472"/>
          </a:xfrm>
          <a:prstGeom prst="rect">
            <a:avLst/>
          </a:prstGeom>
          <a:noFill/>
          <a:ln/>
        </p:spPr>
        <p:txBody>
          <a:bodyPr wrap="square" lIns="0" tIns="0" rIns="0" bIns="0" rtlCol="0" anchor="t"/>
          <a:lstStyle/>
          <a:p>
            <a:pPr marL="0" indent="0">
              <a:buNone/>
            </a:pPr>
            <a:r>
              <a:rPr lang="en-US" sz="1800" b="1" dirty="0">
                <a:solidFill>
                  <a:srgbClr val="1C8A59"/>
                </a:solidFill>
                <a:latin typeface="Calibri" pitchFamily="34" charset="0"/>
                <a:ea typeface="Calibri" pitchFamily="34" charset="-122"/>
                <a:cs typeface="Calibri" pitchFamily="34" charset="-120"/>
              </a:rPr>
              <a:t>Decode · one new token per step</a:t>
            </a:r>
            <a:endParaRPr lang="en-US" sz="1800" dirty="0"/>
          </a:p>
        </p:txBody>
      </p:sp>
      <p:sp>
        <p:nvSpPr>
          <p:cNvPr id="18" name="Text 14"/>
          <p:cNvSpPr txBox="1"/>
          <p:nvPr/>
        </p:nvSpPr>
        <p:spPr>
          <a:xfrm>
            <a:off x="731520" y="4864608"/>
            <a:ext cx="868680" cy="182880"/>
          </a:xfrm>
          <a:prstGeom prst="roundRect">
            <a:avLst>
              <a:gd name="adj" fmla="val 10000"/>
            </a:avLst>
          </a:prstGeom>
          <a:solidFill>
            <a:srgbClr val="E7E7E7"/>
          </a:solidFill>
          <a:ln w="15875">
            <a:solidFill>
              <a:srgbClr val="7F7F7F"/>
            </a:solidFill>
            <a:prstDash val="solid"/>
          </a:ln>
        </p:spPr>
        <p:txBody>
          <a:bodyPr wrap="square" lIns="0" tIns="0" rIns="0" bIns="0" rtlCol="0" anchor="ctr"/>
          <a:lstStyle/>
          <a:p>
            <a:pPr marL="0" indent="0" algn="ctr">
              <a:buNone/>
            </a:pPr>
            <a:endParaRPr lang="en-US" sz="1400" dirty="0"/>
          </a:p>
        </p:txBody>
      </p:sp>
      <p:sp>
        <p:nvSpPr>
          <p:cNvPr id="19" name="Text 15"/>
          <p:cNvSpPr txBox="1"/>
          <p:nvPr/>
        </p:nvSpPr>
        <p:spPr>
          <a:xfrm>
            <a:off x="548640" y="4297680"/>
            <a:ext cx="1234440" cy="502920"/>
          </a:xfrm>
          <a:prstGeom prst="rect">
            <a:avLst/>
          </a:prstGeom>
          <a:noFill/>
          <a:ln/>
        </p:spPr>
        <p:txBody>
          <a:bodyPr wrap="square" lIns="0" tIns="0" rIns="0" bIns="0" rtlCol="0" anchor="b"/>
          <a:lstStyle/>
          <a:p>
            <a:pPr marL="0" indent="0" algn="ctr">
              <a:buNone/>
            </a:pPr>
            <a:r>
              <a:rPr lang="en-US" sz="1400" dirty="0">
                <a:solidFill>
                  <a:srgbClr val="1A1A1A"/>
                </a:solidFill>
                <a:latin typeface="Calibri" pitchFamily="34" charset="0"/>
                <a:ea typeface="Calibri" pitchFamily="34" charset="-122"/>
                <a:cs typeface="Calibri" pitchFamily="34" charset="-120"/>
              </a:rPr>
              <a:t>x</a:t>
            </a:r>
            <a:endParaRPr lang="en-US" sz="1400" dirty="0"/>
          </a:p>
          <a:p>
            <a:pPr marL="0" indent="0" algn="ctr">
              <a:buNone/>
            </a:pPr>
            <a:r>
              <a:rPr lang="en-US" sz="1400" dirty="0">
                <a:solidFill>
                  <a:srgbClr val="1A1A1A"/>
                </a:solidFill>
                <a:latin typeface="Calibri" pitchFamily="34" charset="0"/>
                <a:ea typeface="Calibri" pitchFamily="34" charset="-122"/>
                <a:cs typeface="Calibri" pitchFamily="34" charset="-120"/>
              </a:rPr>
              <a:t>1 × 4096</a:t>
            </a:r>
            <a:endParaRPr lang="en-US" sz="1400" dirty="0"/>
          </a:p>
        </p:txBody>
      </p:sp>
      <p:sp>
        <p:nvSpPr>
          <p:cNvPr id="20" name="Text 16"/>
          <p:cNvSpPr txBox="1"/>
          <p:nvPr/>
        </p:nvSpPr>
        <p:spPr>
          <a:xfrm>
            <a:off x="1645920" y="4727448"/>
            <a:ext cx="365760" cy="457200"/>
          </a:xfrm>
          <a:prstGeom prst="rect">
            <a:avLst/>
          </a:prstGeom>
          <a:noFill/>
          <a:ln/>
        </p:spPr>
        <p:txBody>
          <a:bodyPr wrap="square" lIns="0" tIns="0" rIns="0" bIns="0" rtlCol="0" anchor="ctr"/>
          <a:lstStyle/>
          <a:p>
            <a:pPr marL="0" indent="0" algn="ctr">
              <a:buNone/>
            </a:pPr>
            <a:r>
              <a:rPr lang="en-US" sz="2600" dirty="0">
                <a:solidFill>
                  <a:srgbClr val="1A1A1A"/>
                </a:solidFill>
                <a:latin typeface="Calibri" pitchFamily="34" charset="0"/>
                <a:ea typeface="Calibri" pitchFamily="34" charset="-122"/>
                <a:cs typeface="Calibri" pitchFamily="34" charset="-120"/>
              </a:rPr>
              <a:t>×</a:t>
            </a:r>
            <a:endParaRPr lang="en-US" sz="2600" dirty="0"/>
          </a:p>
        </p:txBody>
      </p:sp>
      <p:sp>
        <p:nvSpPr>
          <p:cNvPr id="21" name="Text 17"/>
          <p:cNvSpPr txBox="1"/>
          <p:nvPr/>
        </p:nvSpPr>
        <p:spPr>
          <a:xfrm>
            <a:off x="2029968" y="4270248"/>
            <a:ext cx="1371600" cy="1371600"/>
          </a:xfrm>
          <a:prstGeom prst="roundRect">
            <a:avLst>
              <a:gd name="adj" fmla="val 1333"/>
            </a:avLst>
          </a:prstGeom>
          <a:solidFill>
            <a:srgbClr val="DAE8FC"/>
          </a:solidFill>
          <a:ln w="15875">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W  (q_proj)</a:t>
            </a:r>
            <a:endParaRPr lang="en-US" sz="1400" dirty="0"/>
          </a:p>
          <a:p>
            <a:pPr marL="0" indent="0" algn="ctr">
              <a:buNone/>
            </a:pPr>
            <a:r>
              <a:rPr lang="en-US" sz="1400" dirty="0">
                <a:solidFill>
                  <a:srgbClr val="1A1A1A"/>
                </a:solidFill>
                <a:latin typeface="Calibri" pitchFamily="34" charset="0"/>
                <a:ea typeface="Calibri" pitchFamily="34" charset="-122"/>
                <a:cs typeface="Calibri" pitchFamily="34" charset="-120"/>
              </a:rPr>
              <a:t>4096 × 4096</a:t>
            </a:r>
            <a:endParaRPr lang="en-US" sz="1400" dirty="0"/>
          </a:p>
        </p:txBody>
      </p:sp>
      <p:sp>
        <p:nvSpPr>
          <p:cNvPr id="22" name="Text 18"/>
          <p:cNvSpPr txBox="1"/>
          <p:nvPr/>
        </p:nvSpPr>
        <p:spPr>
          <a:xfrm>
            <a:off x="3456432" y="4727448"/>
            <a:ext cx="365760" cy="457200"/>
          </a:xfrm>
          <a:prstGeom prst="rect">
            <a:avLst/>
          </a:prstGeom>
          <a:noFill/>
          <a:ln/>
        </p:spPr>
        <p:txBody>
          <a:bodyPr wrap="square" lIns="0" tIns="0" rIns="0" bIns="0" rtlCol="0" anchor="ctr"/>
          <a:lstStyle/>
          <a:p>
            <a:pPr marL="0" indent="0" algn="ctr">
              <a:buNone/>
            </a:pPr>
            <a:r>
              <a:rPr lang="en-US" sz="2600" dirty="0">
                <a:solidFill>
                  <a:srgbClr val="1A1A1A"/>
                </a:solidFill>
                <a:latin typeface="Calibri" pitchFamily="34" charset="0"/>
                <a:ea typeface="Calibri" pitchFamily="34" charset="-122"/>
                <a:cs typeface="Calibri" pitchFamily="34" charset="-120"/>
              </a:rPr>
              <a:t>=</a:t>
            </a:r>
            <a:endParaRPr lang="en-US" sz="2600" dirty="0"/>
          </a:p>
        </p:txBody>
      </p:sp>
      <p:sp>
        <p:nvSpPr>
          <p:cNvPr id="23" name="Text 19"/>
          <p:cNvSpPr txBox="1"/>
          <p:nvPr/>
        </p:nvSpPr>
        <p:spPr>
          <a:xfrm>
            <a:off x="3840480" y="4864608"/>
            <a:ext cx="868680" cy="182880"/>
          </a:xfrm>
          <a:prstGeom prst="roundRect">
            <a:avLst>
              <a:gd name="adj" fmla="val 10000"/>
            </a:avLst>
          </a:prstGeom>
          <a:solidFill>
            <a:srgbClr val="E7E7E7"/>
          </a:solidFill>
          <a:ln w="15875">
            <a:solidFill>
              <a:srgbClr val="7F7F7F"/>
            </a:solidFill>
            <a:prstDash val="solid"/>
          </a:ln>
        </p:spPr>
        <p:txBody>
          <a:bodyPr wrap="square" lIns="0" tIns="0" rIns="0" bIns="0" rtlCol="0" anchor="ctr"/>
          <a:lstStyle/>
          <a:p>
            <a:pPr marL="0" indent="0" algn="ctr">
              <a:buNone/>
            </a:pPr>
            <a:endParaRPr lang="en-US" sz="1400" dirty="0"/>
          </a:p>
        </p:txBody>
      </p:sp>
      <p:sp>
        <p:nvSpPr>
          <p:cNvPr id="24" name="Text 20"/>
          <p:cNvSpPr txBox="1"/>
          <p:nvPr/>
        </p:nvSpPr>
        <p:spPr>
          <a:xfrm>
            <a:off x="3657600" y="4297680"/>
            <a:ext cx="1234440" cy="502920"/>
          </a:xfrm>
          <a:prstGeom prst="rect">
            <a:avLst/>
          </a:prstGeom>
          <a:noFill/>
          <a:ln/>
        </p:spPr>
        <p:txBody>
          <a:bodyPr wrap="square" lIns="0" tIns="0" rIns="0" bIns="0" rtlCol="0" anchor="b"/>
          <a:lstStyle/>
          <a:p>
            <a:pPr marL="0" indent="0" algn="ctr">
              <a:buNone/>
            </a:pPr>
            <a:r>
              <a:rPr lang="en-US" sz="1400" dirty="0">
                <a:solidFill>
                  <a:srgbClr val="1A1A1A"/>
                </a:solidFill>
                <a:latin typeface="Calibri" pitchFamily="34" charset="0"/>
                <a:ea typeface="Calibri" pitchFamily="34" charset="-122"/>
                <a:cs typeface="Calibri" pitchFamily="34" charset="-120"/>
              </a:rPr>
              <a:t>y</a:t>
            </a:r>
            <a:endParaRPr lang="en-US" sz="1400" dirty="0"/>
          </a:p>
          <a:p>
            <a:pPr marL="0" indent="0" algn="ctr">
              <a:buNone/>
            </a:pPr>
            <a:r>
              <a:rPr lang="en-US" sz="1400" dirty="0">
                <a:solidFill>
                  <a:srgbClr val="1A1A1A"/>
                </a:solidFill>
                <a:latin typeface="Calibri" pitchFamily="34" charset="0"/>
                <a:ea typeface="Calibri" pitchFamily="34" charset="-122"/>
                <a:cs typeface="Calibri" pitchFamily="34" charset="-120"/>
              </a:rPr>
              <a:t>1 × 4096</a:t>
            </a:r>
            <a:endParaRPr lang="en-US" sz="1400" dirty="0"/>
          </a:p>
        </p:txBody>
      </p:sp>
      <p:sp>
        <p:nvSpPr>
          <p:cNvPr id="25" name="Text 21"/>
          <p:cNvSpPr txBox="1"/>
          <p:nvPr/>
        </p:nvSpPr>
        <p:spPr>
          <a:xfrm>
            <a:off x="4892040" y="4224528"/>
            <a:ext cx="2377440" cy="100584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FLOPs = 2·H² = 33.6 M</a:t>
            </a:r>
            <a:endParaRPr lang="en-US" sz="1600" dirty="0"/>
          </a:p>
          <a:p>
            <a:pPr marL="0" indent="0">
              <a:buNone/>
            </a:pPr>
            <a:r>
              <a:rPr lang="en-US" sz="1600" dirty="0">
                <a:solidFill>
                  <a:srgbClr val="1A1A1A"/>
                </a:solidFill>
                <a:latin typeface="Calibri" pitchFamily="34" charset="0"/>
                <a:ea typeface="Calibri" pitchFamily="34" charset="-122"/>
                <a:cs typeface="Calibri" pitchFamily="34" charset="-120"/>
              </a:rPr>
              <a:t>weights = 2·H² B = 33.6 MB</a:t>
            </a:r>
            <a:endParaRPr lang="en-US" sz="1600" dirty="0"/>
          </a:p>
        </p:txBody>
      </p:sp>
      <p:sp>
        <p:nvSpPr>
          <p:cNvPr id="26" name="Text 22"/>
          <p:cNvSpPr txBox="1"/>
          <p:nvPr/>
        </p:nvSpPr>
        <p:spPr>
          <a:xfrm>
            <a:off x="4846320" y="5138928"/>
            <a:ext cx="2468880" cy="548640"/>
          </a:xfrm>
          <a:prstGeom prst="rect">
            <a:avLst/>
          </a:prstGeom>
          <a:noFill/>
          <a:ln/>
        </p:spPr>
        <p:txBody>
          <a:bodyPr wrap="square" lIns="0" tIns="0" rIns="0" bIns="0" rtlCol="0" anchor="ctr"/>
          <a:lstStyle/>
          <a:p>
            <a:pPr marL="0" indent="0">
              <a:buNone/>
            </a:pPr>
            <a:r>
              <a:rPr lang="en-US" sz="1600" b="1" dirty="0">
                <a:solidFill>
                  <a:srgbClr val="1C8A59"/>
                </a:solidFill>
                <a:latin typeface="Calibri" pitchFamily="34" charset="0"/>
                <a:ea typeface="Calibri" pitchFamily="34" charset="-122"/>
                <a:cs typeface="Calibri" pitchFamily="34" charset="-120"/>
              </a:rPr>
              <a:t>AI = 1 → bandwidth-bound</a:t>
            </a:r>
            <a:endParaRPr lang="en-US" sz="1600" dirty="0"/>
          </a:p>
        </p:txBody>
      </p:sp>
      <p:pic>
        <p:nvPicPr>
          <p:cNvPr id="27" name="Image 2" descr="assets/roofline2.png"/>
          <p:cNvPicPr>
            <a:picLocks noChangeAspect="1"/>
          </p:cNvPicPr>
          <p:nvPr/>
        </p:nvPicPr>
        <p:blipFill>
          <a:blip r:embed="rId5"/>
          <a:stretch>
            <a:fillRect/>
          </a:stretch>
        </p:blipFill>
        <p:spPr>
          <a:xfrm>
            <a:off x="7635240" y="1280160"/>
            <a:ext cx="4096512" cy="3523000"/>
          </a:xfrm>
          <a:prstGeom prst="rect">
            <a:avLst/>
          </a:prstGeom>
        </p:spPr>
      </p:pic>
      <p:sp>
        <p:nvSpPr>
          <p:cNvPr id="28" name="Text 23"/>
          <p:cNvSpPr txBox="1"/>
          <p:nvPr/>
        </p:nvSpPr>
        <p:spPr>
          <a:xfrm>
            <a:off x="7635240" y="4937760"/>
            <a:ext cx="4096512" cy="1005840"/>
          </a:xfrm>
          <a:prstGeom prst="roundRect">
            <a:avLst>
              <a:gd name="adj" fmla="val 10909"/>
            </a:avLst>
          </a:prstGeom>
          <a:solidFill>
            <a:srgbClr val="1C8A59"/>
          </a:solidFill>
          <a:ln w="15875">
            <a:solidFill>
              <a:srgbClr val="1C8A59"/>
            </a:solidFill>
            <a:prstDash val="solid"/>
          </a:ln>
        </p:spPr>
        <p:txBody>
          <a:bodyPr wrap="square" lIns="101600" tIns="101600" rIns="101600" bIns="10160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Decode speed is set by memory bandwidth, so CPU DRAM bandwidth adds real tokens/s.</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Existing systems move weights across PCIe every token</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7" name="Shape 3"/>
          <p:cNvSpPr/>
          <p:nvPr/>
        </p:nvSpPr>
        <p:spPr>
          <a:xfrm>
            <a:off x="457200" y="1325880"/>
            <a:ext cx="3557016" cy="3611880"/>
          </a:xfrm>
          <a:prstGeom prst="roundRect">
            <a:avLst>
              <a:gd name="adj" fmla="val 1542"/>
            </a:avLst>
          </a:prstGeom>
          <a:solidFill>
            <a:srgbClr val="F7F7F7"/>
          </a:solidFill>
          <a:ln w="15875">
            <a:solidFill>
              <a:srgbClr val="D9D9D9"/>
            </a:solidFill>
            <a:prstDash val="solid"/>
          </a:ln>
        </p:spPr>
        <p:txBody>
          <a:bodyPr/>
          <a:lstStyle/>
          <a:p>
            <a:endParaRPr lang="en-US"/>
          </a:p>
        </p:txBody>
      </p:sp>
      <p:sp>
        <p:nvSpPr>
          <p:cNvPr id="8" name="Text 4"/>
          <p:cNvSpPr txBox="1"/>
          <p:nvPr/>
        </p:nvSpPr>
        <p:spPr>
          <a:xfrm>
            <a:off x="658368" y="1453896"/>
            <a:ext cx="3154680" cy="36576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vLLM / SGLang</a:t>
            </a:r>
            <a:endParaRPr lang="en-US" sz="2000" dirty="0"/>
          </a:p>
        </p:txBody>
      </p:sp>
      <p:sp>
        <p:nvSpPr>
          <p:cNvPr id="9" name="Text 5"/>
          <p:cNvSpPr txBox="1"/>
          <p:nvPr/>
        </p:nvSpPr>
        <p:spPr>
          <a:xfrm>
            <a:off x="658368" y="1819656"/>
            <a:ext cx="3154680" cy="274320"/>
          </a:xfrm>
          <a:prstGeom prst="rect">
            <a:avLst/>
          </a:prstGeom>
          <a:noFill/>
          <a:ln/>
        </p:spPr>
        <p:txBody>
          <a:bodyPr wrap="square" lIns="0" tIns="0" rIns="0" bIns="0" rtlCol="0" anchor="t"/>
          <a:lstStyle/>
          <a:p>
            <a:pPr marL="0" indent="0">
              <a:buNone/>
            </a:pPr>
            <a:r>
              <a:rPr lang="en-US" sz="1300" dirty="0">
                <a:solidFill>
                  <a:srgbClr val="8C8C8C"/>
                </a:solidFill>
                <a:latin typeface="Calibri" pitchFamily="34" charset="0"/>
                <a:ea typeface="Calibri" pitchFamily="34" charset="-122"/>
                <a:cs typeface="Calibri" pitchFamily="34" charset="-120"/>
              </a:rPr>
              <a:t>SOSP’23 · NeurIPS’24</a:t>
            </a:r>
            <a:endParaRPr lang="en-US" sz="1300" dirty="0"/>
          </a:p>
        </p:txBody>
      </p:sp>
      <p:sp>
        <p:nvSpPr>
          <p:cNvPr id="10" name="Text 6"/>
          <p:cNvSpPr txBox="1"/>
          <p:nvPr/>
        </p:nvSpPr>
        <p:spPr>
          <a:xfrm>
            <a:off x="658368" y="2221992"/>
            <a:ext cx="1097280" cy="1143000"/>
          </a:xfrm>
          <a:prstGeom prst="roundRect">
            <a:avLst>
              <a:gd name="adj" fmla="val 6667"/>
            </a:avLst>
          </a:prstGeom>
          <a:solidFill>
            <a:srgbClr val="FFE6CC"/>
          </a:solidFill>
          <a:ln w="15875">
            <a:solidFill>
              <a:srgbClr val="D79B00"/>
            </a:solidFill>
            <a:prstDash val="solid"/>
          </a:ln>
        </p:spPr>
        <p:txBody>
          <a:bodyPr wrap="square" lIns="63500" tIns="63500" rIns="63500" bIns="63500" rtlCol="0" anchor="t"/>
          <a:lstStyle/>
          <a:p>
            <a:pPr marL="0" indent="0" algn="ctr">
              <a:buNone/>
            </a:pPr>
            <a:r>
              <a:rPr lang="en-US" sz="1400" b="1" dirty="0">
                <a:solidFill>
                  <a:srgbClr val="9A6A00"/>
                </a:solidFill>
                <a:latin typeface="Calibri" pitchFamily="34" charset="0"/>
                <a:ea typeface="Calibri" pitchFamily="34" charset="-122"/>
                <a:cs typeface="Calibri" pitchFamily="34" charset="-120"/>
              </a:rPr>
              <a:t>CPU DRAM</a:t>
            </a:r>
            <a:endParaRPr lang="en-US" sz="1600" dirty="0"/>
          </a:p>
          <a:p>
            <a:pPr marL="0" indent="0" algn="ctr">
              <a:buNone/>
            </a:pPr>
            <a:r>
              <a:rPr lang="en-US" sz="1500" dirty="0">
                <a:solidFill>
                  <a:srgbClr val="1A1A1A"/>
                </a:solidFill>
                <a:latin typeface="Calibri" pitchFamily="34" charset="0"/>
                <a:ea typeface="Calibri" pitchFamily="34" charset="-122"/>
                <a:cs typeface="Calibri" pitchFamily="34" charset="-120"/>
              </a:rPr>
              <a:t>—</a:t>
            </a:r>
            <a:endParaRPr lang="en-US" sz="1600" dirty="0"/>
          </a:p>
        </p:txBody>
      </p:sp>
      <p:sp>
        <p:nvSpPr>
          <p:cNvPr id="11" name="Text 7"/>
          <p:cNvSpPr txBox="1"/>
          <p:nvPr/>
        </p:nvSpPr>
        <p:spPr>
          <a:xfrm>
            <a:off x="2715768" y="2221992"/>
            <a:ext cx="1097280" cy="1143000"/>
          </a:xfrm>
          <a:prstGeom prst="roundRect">
            <a:avLst>
              <a:gd name="adj" fmla="val 6667"/>
            </a:avLst>
          </a:prstGeom>
          <a:solidFill>
            <a:srgbClr val="F8CECC"/>
          </a:solidFill>
          <a:ln w="15875">
            <a:solidFill>
              <a:srgbClr val="B85450"/>
            </a:solidFill>
            <a:prstDash val="solid"/>
          </a:ln>
        </p:spPr>
        <p:txBody>
          <a:bodyPr wrap="square" lIns="63500" tIns="63500" rIns="63500" bIns="63500" rtlCol="0" anchor="t"/>
          <a:lstStyle/>
          <a:p>
            <a:pPr marL="0" indent="0" algn="ctr">
              <a:buNone/>
            </a:pPr>
            <a:r>
              <a:rPr lang="en-US" sz="1400" b="1" dirty="0">
                <a:solidFill>
                  <a:srgbClr val="B85450"/>
                </a:solidFill>
                <a:latin typeface="Calibri" pitchFamily="34" charset="0"/>
                <a:ea typeface="Calibri" pitchFamily="34" charset="-122"/>
                <a:cs typeface="Calibri" pitchFamily="34" charset="-120"/>
              </a:rPr>
              <a:t>GPU VRAM</a:t>
            </a:r>
            <a:endParaRPr lang="en-US" sz="1600" dirty="0"/>
          </a:p>
          <a:p>
            <a:pPr marL="0" indent="0" algn="ctr">
              <a:buNone/>
            </a:pPr>
            <a:r>
              <a:rPr lang="en-US" sz="1500" dirty="0">
                <a:solidFill>
                  <a:srgbClr val="1A1A1A"/>
                </a:solidFill>
                <a:latin typeface="Calibri" pitchFamily="34" charset="0"/>
                <a:ea typeface="Calibri" pitchFamily="34" charset="-122"/>
                <a:cs typeface="Calibri" pitchFamily="34" charset="-120"/>
              </a:rPr>
              <a:t>all weights</a:t>
            </a:r>
            <a:endParaRPr lang="en-US" sz="1600" dirty="0"/>
          </a:p>
          <a:p>
            <a:pPr marL="0" indent="0" algn="ctr">
              <a:buNone/>
            </a:pPr>
            <a:r>
              <a:rPr lang="en-US" sz="1300" b="1" dirty="0">
                <a:solidFill>
                  <a:srgbClr val="B85450"/>
                </a:solidFill>
                <a:latin typeface="Calibri" pitchFamily="34" charset="0"/>
                <a:ea typeface="Calibri" pitchFamily="34" charset="-122"/>
                <a:cs typeface="Calibri" pitchFamily="34" charset="-120"/>
              </a:rPr>
              <a:t>✗ exceeds VRAM</a:t>
            </a:r>
            <a:endParaRPr lang="en-US" sz="1600" dirty="0"/>
          </a:p>
        </p:txBody>
      </p:sp>
      <p:sp>
        <p:nvSpPr>
          <p:cNvPr id="12" name="Text 8"/>
          <p:cNvSpPr txBox="1"/>
          <p:nvPr/>
        </p:nvSpPr>
        <p:spPr>
          <a:xfrm>
            <a:off x="658368" y="3502152"/>
            <a:ext cx="3154680" cy="77724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Whole model must fit in GPU memory.</a:t>
            </a:r>
            <a:endParaRPr lang="en-US" sz="1600" dirty="0"/>
          </a:p>
        </p:txBody>
      </p:sp>
      <p:sp>
        <p:nvSpPr>
          <p:cNvPr id="13" name="Text 9"/>
          <p:cNvSpPr txBox="1"/>
          <p:nvPr/>
        </p:nvSpPr>
        <p:spPr>
          <a:xfrm>
            <a:off x="658368" y="4370832"/>
            <a:ext cx="3154680" cy="402336"/>
          </a:xfrm>
          <a:prstGeom prst="roundRect">
            <a:avLst>
              <a:gd name="adj" fmla="val 27273"/>
            </a:avLst>
          </a:prstGeom>
          <a:solidFill>
            <a:srgbClr val="B85450"/>
          </a:solidFill>
          <a:ln w="15875">
            <a:solidFill>
              <a:srgbClr val="B85450"/>
            </a:solidFill>
            <a:prstDash val="solid"/>
          </a:ln>
        </p:spPr>
        <p:txBody>
          <a:bodyPr wrap="square" lIns="101600" tIns="101600" rIns="101600" bIns="10160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OOM at load time</a:t>
            </a:r>
            <a:endParaRPr lang="en-US" sz="1600" dirty="0"/>
          </a:p>
        </p:txBody>
      </p:sp>
      <p:sp>
        <p:nvSpPr>
          <p:cNvPr id="14" name="Shape 10"/>
          <p:cNvSpPr/>
          <p:nvPr/>
        </p:nvSpPr>
        <p:spPr>
          <a:xfrm>
            <a:off x="4315968" y="1325880"/>
            <a:ext cx="3557016" cy="3611880"/>
          </a:xfrm>
          <a:prstGeom prst="roundRect">
            <a:avLst>
              <a:gd name="adj" fmla="val 1542"/>
            </a:avLst>
          </a:prstGeom>
          <a:solidFill>
            <a:srgbClr val="F7F7F7"/>
          </a:solidFill>
          <a:ln w="15875">
            <a:solidFill>
              <a:srgbClr val="D9D9D9"/>
            </a:solidFill>
            <a:prstDash val="solid"/>
          </a:ln>
        </p:spPr>
        <p:txBody>
          <a:bodyPr/>
          <a:lstStyle/>
          <a:p>
            <a:endParaRPr lang="en-US"/>
          </a:p>
        </p:txBody>
      </p:sp>
      <p:sp>
        <p:nvSpPr>
          <p:cNvPr id="15" name="Text 11"/>
          <p:cNvSpPr txBox="1"/>
          <p:nvPr/>
        </p:nvSpPr>
        <p:spPr>
          <a:xfrm>
            <a:off x="4517136" y="1453896"/>
            <a:ext cx="3154680" cy="36576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HF Accelerate</a:t>
            </a:r>
            <a:endParaRPr lang="en-US" sz="2000" dirty="0"/>
          </a:p>
        </p:txBody>
      </p:sp>
      <p:sp>
        <p:nvSpPr>
          <p:cNvPr id="16" name="Text 12"/>
          <p:cNvSpPr txBox="1"/>
          <p:nvPr/>
        </p:nvSpPr>
        <p:spPr>
          <a:xfrm>
            <a:off x="4517136" y="1819656"/>
            <a:ext cx="3154680" cy="274320"/>
          </a:xfrm>
          <a:prstGeom prst="rect">
            <a:avLst/>
          </a:prstGeom>
          <a:noFill/>
          <a:ln/>
        </p:spPr>
        <p:txBody>
          <a:bodyPr wrap="square" lIns="0" tIns="0" rIns="0" bIns="0" rtlCol="0" anchor="t"/>
          <a:lstStyle/>
          <a:p>
            <a:pPr marL="0" indent="0">
              <a:buNone/>
            </a:pPr>
            <a:r>
              <a:rPr lang="en-US" sz="1300" dirty="0">
                <a:solidFill>
                  <a:srgbClr val="8C8C8C"/>
                </a:solidFill>
                <a:latin typeface="Calibri" pitchFamily="34" charset="0"/>
                <a:ea typeface="Calibri" pitchFamily="34" charset="-122"/>
                <a:cs typeface="Calibri" pitchFamily="34" charset="-120"/>
              </a:rPr>
              <a:t>Gugger et al., 2022</a:t>
            </a:r>
            <a:endParaRPr lang="en-US" sz="1300" dirty="0"/>
          </a:p>
        </p:txBody>
      </p:sp>
      <p:sp>
        <p:nvSpPr>
          <p:cNvPr id="17" name="Text 13"/>
          <p:cNvSpPr txBox="1"/>
          <p:nvPr/>
        </p:nvSpPr>
        <p:spPr>
          <a:xfrm>
            <a:off x="4517136" y="2221992"/>
            <a:ext cx="1097280" cy="1143000"/>
          </a:xfrm>
          <a:prstGeom prst="roundRect">
            <a:avLst>
              <a:gd name="adj" fmla="val 6667"/>
            </a:avLst>
          </a:prstGeom>
          <a:solidFill>
            <a:srgbClr val="FFE6CC"/>
          </a:solidFill>
          <a:ln w="15875">
            <a:solidFill>
              <a:srgbClr val="D79B00"/>
            </a:solidFill>
            <a:prstDash val="solid"/>
          </a:ln>
        </p:spPr>
        <p:txBody>
          <a:bodyPr wrap="square" lIns="63500" tIns="63500" rIns="63500" bIns="63500" rtlCol="0" anchor="t"/>
          <a:lstStyle/>
          <a:p>
            <a:pPr marL="0" indent="0" algn="ctr">
              <a:buNone/>
            </a:pPr>
            <a:r>
              <a:rPr lang="en-US" sz="1400" b="1" dirty="0">
                <a:solidFill>
                  <a:srgbClr val="9A6A00"/>
                </a:solidFill>
                <a:latin typeface="Calibri" pitchFamily="34" charset="0"/>
                <a:ea typeface="Calibri" pitchFamily="34" charset="-122"/>
                <a:cs typeface="Calibri" pitchFamily="34" charset="-120"/>
              </a:rPr>
              <a:t>CPU DRAM</a:t>
            </a:r>
            <a:endParaRPr lang="en-US" sz="1600" dirty="0"/>
          </a:p>
          <a:p>
            <a:pPr marL="0" indent="0" algn="ctr">
              <a:buNone/>
            </a:pPr>
            <a:r>
              <a:rPr lang="en-US" sz="1500" dirty="0">
                <a:solidFill>
                  <a:srgbClr val="1A1A1A"/>
                </a:solidFill>
                <a:latin typeface="Calibri" pitchFamily="34" charset="0"/>
                <a:ea typeface="Calibri" pitchFamily="34" charset="-122"/>
                <a:cs typeface="Calibri" pitchFamily="34" charset="-120"/>
              </a:rPr>
              <a:t>overflow layers</a:t>
            </a:r>
            <a:endParaRPr lang="en-US" sz="1600" dirty="0"/>
          </a:p>
        </p:txBody>
      </p:sp>
      <p:sp>
        <p:nvSpPr>
          <p:cNvPr id="18" name="Text 14"/>
          <p:cNvSpPr txBox="1"/>
          <p:nvPr/>
        </p:nvSpPr>
        <p:spPr>
          <a:xfrm>
            <a:off x="6574536" y="2221992"/>
            <a:ext cx="1097280" cy="1143000"/>
          </a:xfrm>
          <a:prstGeom prst="roundRect">
            <a:avLst>
              <a:gd name="adj" fmla="val 6667"/>
            </a:avLst>
          </a:prstGeom>
          <a:solidFill>
            <a:srgbClr val="DAE8FC"/>
          </a:solidFill>
          <a:ln w="15875">
            <a:solidFill>
              <a:srgbClr val="6C8EBF"/>
            </a:solidFill>
            <a:prstDash val="solid"/>
          </a:ln>
        </p:spPr>
        <p:txBody>
          <a:bodyPr wrap="square" lIns="63500" tIns="63500" rIns="63500" bIns="63500" rtlCol="0" anchor="t"/>
          <a:lstStyle/>
          <a:p>
            <a:pPr marL="0" indent="0" algn="ctr">
              <a:buNone/>
            </a:pPr>
            <a:r>
              <a:rPr lang="en-US" sz="1400" b="1" dirty="0">
                <a:solidFill>
                  <a:srgbClr val="2F5B9A"/>
                </a:solidFill>
                <a:latin typeface="Calibri" pitchFamily="34" charset="0"/>
                <a:ea typeface="Calibri" pitchFamily="34" charset="-122"/>
                <a:cs typeface="Calibri" pitchFamily="34" charset="-120"/>
              </a:rPr>
              <a:t>GPU VRAM</a:t>
            </a:r>
            <a:endParaRPr lang="en-US" sz="1600" dirty="0"/>
          </a:p>
          <a:p>
            <a:pPr marL="0" indent="0" algn="ctr">
              <a:buNone/>
            </a:pPr>
            <a:r>
              <a:rPr lang="en-US" sz="1500" dirty="0">
                <a:solidFill>
                  <a:srgbClr val="1A1A1A"/>
                </a:solidFill>
                <a:latin typeface="Calibri" pitchFamily="34" charset="0"/>
                <a:ea typeface="Calibri" pitchFamily="34" charset="-122"/>
                <a:cs typeface="Calibri" pitchFamily="34" charset="-120"/>
              </a:rPr>
              <a:t>first layers (greedy fill)</a:t>
            </a:r>
            <a:endParaRPr lang="en-US" sz="1600" dirty="0"/>
          </a:p>
        </p:txBody>
      </p:sp>
      <p:sp>
        <p:nvSpPr>
          <p:cNvPr id="19" name="Shape 15"/>
          <p:cNvSpPr/>
          <p:nvPr/>
        </p:nvSpPr>
        <p:spPr>
          <a:xfrm>
            <a:off x="5669280" y="2587752"/>
            <a:ext cx="850392" cy="0"/>
          </a:xfrm>
          <a:prstGeom prst="line">
            <a:avLst/>
          </a:prstGeom>
          <a:noFill/>
          <a:ln w="44450">
            <a:solidFill>
              <a:srgbClr val="B85450"/>
            </a:solidFill>
            <a:prstDash val="solid"/>
            <a:tailEnd type="triangle"/>
          </a:ln>
        </p:spPr>
        <p:txBody>
          <a:bodyPr/>
          <a:lstStyle/>
          <a:p>
            <a:endParaRPr lang="en-US"/>
          </a:p>
        </p:txBody>
      </p:sp>
      <p:sp>
        <p:nvSpPr>
          <p:cNvPr id="20" name="Text 16"/>
          <p:cNvSpPr txBox="1"/>
          <p:nvPr/>
        </p:nvSpPr>
        <p:spPr>
          <a:xfrm>
            <a:off x="5614416" y="2724912"/>
            <a:ext cx="960120" cy="548640"/>
          </a:xfrm>
          <a:prstGeom prst="rect">
            <a:avLst/>
          </a:prstGeom>
          <a:noFill/>
          <a:ln/>
        </p:spPr>
        <p:txBody>
          <a:bodyPr wrap="square" lIns="0" tIns="0" rIns="0" bIns="0" rtlCol="0" anchor="t"/>
          <a:lstStyle/>
          <a:p>
            <a:pPr marL="0" indent="0" algn="ctr">
              <a:buNone/>
            </a:pPr>
            <a:r>
              <a:rPr lang="en-US" sz="1300" b="1" dirty="0">
                <a:solidFill>
                  <a:srgbClr val="B85450"/>
                </a:solidFill>
                <a:latin typeface="Calibri" pitchFamily="34" charset="0"/>
                <a:ea typeface="Calibri" pitchFamily="34" charset="-122"/>
                <a:cs typeface="Calibri" pitchFamily="34" charset="-120"/>
              </a:rPr>
              <a:t>weights</a:t>
            </a:r>
            <a:endParaRPr lang="en-US" sz="1300" dirty="0"/>
          </a:p>
          <a:p>
            <a:pPr marL="0" indent="0" algn="ctr">
              <a:buNone/>
            </a:pPr>
            <a:r>
              <a:rPr lang="en-US" sz="1300" b="1" dirty="0">
                <a:solidFill>
                  <a:srgbClr val="B85450"/>
                </a:solidFill>
                <a:latin typeface="Calibri" pitchFamily="34" charset="0"/>
                <a:ea typeface="Calibri" pitchFamily="34" charset="-122"/>
                <a:cs typeface="Calibri" pitchFamily="34" charset="-120"/>
              </a:rPr>
              <a:t>every token</a:t>
            </a:r>
            <a:endParaRPr lang="en-US" sz="1300" dirty="0"/>
          </a:p>
        </p:txBody>
      </p:sp>
      <p:sp>
        <p:nvSpPr>
          <p:cNvPr id="21" name="Text 17"/>
          <p:cNvSpPr txBox="1"/>
          <p:nvPr/>
        </p:nvSpPr>
        <p:spPr>
          <a:xfrm>
            <a:off x="4517136" y="3502152"/>
            <a:ext cx="3154680" cy="77724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Streams CPU-layer weights to the GPU through Python hooks.</a:t>
            </a:r>
            <a:endParaRPr lang="en-US" sz="1600" dirty="0"/>
          </a:p>
        </p:txBody>
      </p:sp>
      <p:sp>
        <p:nvSpPr>
          <p:cNvPr id="22" name="Text 18"/>
          <p:cNvSpPr txBox="1"/>
          <p:nvPr/>
        </p:nvSpPr>
        <p:spPr>
          <a:xfrm>
            <a:off x="4517136" y="4370832"/>
            <a:ext cx="3154680" cy="402336"/>
          </a:xfrm>
          <a:prstGeom prst="roundRect">
            <a:avLst>
              <a:gd name="adj" fmla="val 27273"/>
            </a:avLst>
          </a:prstGeom>
          <a:solidFill>
            <a:srgbClr val="B85450"/>
          </a:solidFill>
          <a:ln w="15875">
            <a:solidFill>
              <a:srgbClr val="B85450"/>
            </a:solidFill>
            <a:prstDash val="solid"/>
          </a:ln>
        </p:spPr>
        <p:txBody>
          <a:bodyPr wrap="square" lIns="101600" tIns="101600" rIns="101600" bIns="10160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PCIe weight traffic every token</a:t>
            </a:r>
            <a:endParaRPr lang="en-US" sz="1600" dirty="0"/>
          </a:p>
        </p:txBody>
      </p:sp>
      <p:sp>
        <p:nvSpPr>
          <p:cNvPr id="23" name="Shape 19"/>
          <p:cNvSpPr/>
          <p:nvPr/>
        </p:nvSpPr>
        <p:spPr>
          <a:xfrm>
            <a:off x="8174736" y="1325880"/>
            <a:ext cx="3557016" cy="3611880"/>
          </a:xfrm>
          <a:prstGeom prst="roundRect">
            <a:avLst>
              <a:gd name="adj" fmla="val 1542"/>
            </a:avLst>
          </a:prstGeom>
          <a:solidFill>
            <a:srgbClr val="F7F7F7"/>
          </a:solidFill>
          <a:ln w="15875">
            <a:solidFill>
              <a:srgbClr val="D9D9D9"/>
            </a:solidFill>
            <a:prstDash val="solid"/>
          </a:ln>
        </p:spPr>
        <p:txBody>
          <a:bodyPr/>
          <a:lstStyle/>
          <a:p>
            <a:endParaRPr lang="en-US"/>
          </a:p>
        </p:txBody>
      </p:sp>
      <p:sp>
        <p:nvSpPr>
          <p:cNvPr id="24" name="Text 20"/>
          <p:cNvSpPr txBox="1"/>
          <p:nvPr/>
        </p:nvSpPr>
        <p:spPr>
          <a:xfrm>
            <a:off x="8375904" y="1453896"/>
            <a:ext cx="3154680" cy="36576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DeepSpeed</a:t>
            </a:r>
            <a:endParaRPr lang="en-US" sz="2000" dirty="0"/>
          </a:p>
        </p:txBody>
      </p:sp>
      <p:sp>
        <p:nvSpPr>
          <p:cNvPr id="25" name="Text 21"/>
          <p:cNvSpPr txBox="1"/>
          <p:nvPr/>
        </p:nvSpPr>
        <p:spPr>
          <a:xfrm>
            <a:off x="8375904" y="1819656"/>
            <a:ext cx="3154680" cy="274320"/>
          </a:xfrm>
          <a:prstGeom prst="rect">
            <a:avLst/>
          </a:prstGeom>
          <a:noFill/>
          <a:ln/>
        </p:spPr>
        <p:txBody>
          <a:bodyPr wrap="square" lIns="0" tIns="0" rIns="0" bIns="0" rtlCol="0" anchor="t"/>
          <a:lstStyle/>
          <a:p>
            <a:pPr marL="0" indent="0">
              <a:buNone/>
            </a:pPr>
            <a:r>
              <a:rPr lang="en-US" sz="1300" dirty="0">
                <a:solidFill>
                  <a:srgbClr val="8C8C8C"/>
                </a:solidFill>
                <a:latin typeface="Calibri" pitchFamily="34" charset="0"/>
                <a:ea typeface="Calibri" pitchFamily="34" charset="-122"/>
                <a:cs typeface="Calibri" pitchFamily="34" charset="-120"/>
              </a:rPr>
              <a:t>ZeRO, SC’20</a:t>
            </a:r>
            <a:endParaRPr lang="en-US" sz="1300" dirty="0"/>
          </a:p>
        </p:txBody>
      </p:sp>
      <p:sp>
        <p:nvSpPr>
          <p:cNvPr id="26" name="Text 22"/>
          <p:cNvSpPr txBox="1"/>
          <p:nvPr/>
        </p:nvSpPr>
        <p:spPr>
          <a:xfrm>
            <a:off x="8375904" y="2221992"/>
            <a:ext cx="1097280" cy="1143000"/>
          </a:xfrm>
          <a:prstGeom prst="roundRect">
            <a:avLst>
              <a:gd name="adj" fmla="val 6667"/>
            </a:avLst>
          </a:prstGeom>
          <a:solidFill>
            <a:srgbClr val="FFE6CC"/>
          </a:solidFill>
          <a:ln w="15875">
            <a:solidFill>
              <a:srgbClr val="D79B00"/>
            </a:solidFill>
            <a:prstDash val="solid"/>
          </a:ln>
        </p:spPr>
        <p:txBody>
          <a:bodyPr wrap="square" lIns="63500" tIns="63500" rIns="63500" bIns="63500" rtlCol="0" anchor="t"/>
          <a:lstStyle/>
          <a:p>
            <a:pPr marL="0" indent="0" algn="ctr">
              <a:buNone/>
            </a:pPr>
            <a:r>
              <a:rPr lang="en-US" sz="1400" b="1" dirty="0">
                <a:solidFill>
                  <a:srgbClr val="9A6A00"/>
                </a:solidFill>
                <a:latin typeface="Calibri" pitchFamily="34" charset="0"/>
                <a:ea typeface="Calibri" pitchFamily="34" charset="-122"/>
                <a:cs typeface="Calibri" pitchFamily="34" charset="-120"/>
              </a:rPr>
              <a:t>CPU DRAM</a:t>
            </a:r>
            <a:endParaRPr lang="en-US" sz="1600" dirty="0"/>
          </a:p>
          <a:p>
            <a:pPr marL="0" indent="0" algn="ctr">
              <a:buNone/>
            </a:pPr>
            <a:r>
              <a:rPr lang="en-US" sz="1500" dirty="0">
                <a:solidFill>
                  <a:srgbClr val="1A1A1A"/>
                </a:solidFill>
                <a:latin typeface="Calibri" pitchFamily="34" charset="0"/>
                <a:ea typeface="Calibri" pitchFamily="34" charset="-122"/>
                <a:cs typeface="Calibri" pitchFamily="34" charset="-120"/>
              </a:rPr>
              <a:t>all weights</a:t>
            </a:r>
            <a:endParaRPr lang="en-US" sz="1600" dirty="0"/>
          </a:p>
        </p:txBody>
      </p:sp>
      <p:sp>
        <p:nvSpPr>
          <p:cNvPr id="27" name="Text 23"/>
          <p:cNvSpPr txBox="1"/>
          <p:nvPr/>
        </p:nvSpPr>
        <p:spPr>
          <a:xfrm>
            <a:off x="10433304" y="2221992"/>
            <a:ext cx="1097280" cy="1143000"/>
          </a:xfrm>
          <a:prstGeom prst="roundRect">
            <a:avLst>
              <a:gd name="adj" fmla="val 6667"/>
            </a:avLst>
          </a:prstGeom>
          <a:solidFill>
            <a:srgbClr val="DAE8FC"/>
          </a:solidFill>
          <a:ln w="15875">
            <a:solidFill>
              <a:srgbClr val="6C8EBF"/>
            </a:solidFill>
            <a:prstDash val="solid"/>
          </a:ln>
        </p:spPr>
        <p:txBody>
          <a:bodyPr wrap="square" lIns="63500" tIns="63500" rIns="63500" bIns="63500" rtlCol="0" anchor="t"/>
          <a:lstStyle/>
          <a:p>
            <a:pPr marL="0" indent="0" algn="ctr">
              <a:buNone/>
            </a:pPr>
            <a:r>
              <a:rPr lang="en-US" sz="1400" b="1" dirty="0">
                <a:solidFill>
                  <a:srgbClr val="2F5B9A"/>
                </a:solidFill>
                <a:latin typeface="Calibri" pitchFamily="34" charset="0"/>
                <a:ea typeface="Calibri" pitchFamily="34" charset="-122"/>
                <a:cs typeface="Calibri" pitchFamily="34" charset="-120"/>
              </a:rPr>
              <a:t>GPU VRAM</a:t>
            </a:r>
            <a:endParaRPr lang="en-US" sz="1600" dirty="0"/>
          </a:p>
          <a:p>
            <a:pPr marL="0" indent="0" algn="ctr">
              <a:buNone/>
            </a:pPr>
            <a:r>
              <a:rPr lang="en-US" sz="1500" dirty="0">
                <a:solidFill>
                  <a:srgbClr val="1A1A1A"/>
                </a:solidFill>
                <a:latin typeface="Calibri" pitchFamily="34" charset="0"/>
                <a:ea typeface="Calibri" pitchFamily="34" charset="-122"/>
                <a:cs typeface="Calibri" pitchFamily="34" charset="-120"/>
              </a:rPr>
              <a:t>one layer at a time</a:t>
            </a:r>
            <a:endParaRPr lang="en-US" sz="1600" dirty="0"/>
          </a:p>
        </p:txBody>
      </p:sp>
      <p:sp>
        <p:nvSpPr>
          <p:cNvPr id="28" name="Shape 24"/>
          <p:cNvSpPr/>
          <p:nvPr/>
        </p:nvSpPr>
        <p:spPr>
          <a:xfrm>
            <a:off x="9528048" y="2587752"/>
            <a:ext cx="850392" cy="0"/>
          </a:xfrm>
          <a:prstGeom prst="line">
            <a:avLst/>
          </a:prstGeom>
          <a:noFill/>
          <a:ln w="44450">
            <a:solidFill>
              <a:srgbClr val="B85450"/>
            </a:solidFill>
            <a:prstDash val="solid"/>
            <a:tailEnd type="triangle"/>
          </a:ln>
        </p:spPr>
        <p:txBody>
          <a:bodyPr/>
          <a:lstStyle/>
          <a:p>
            <a:endParaRPr lang="en-US"/>
          </a:p>
        </p:txBody>
      </p:sp>
      <p:sp>
        <p:nvSpPr>
          <p:cNvPr id="29" name="Text 25"/>
          <p:cNvSpPr txBox="1"/>
          <p:nvPr/>
        </p:nvSpPr>
        <p:spPr>
          <a:xfrm>
            <a:off x="9473184" y="2724912"/>
            <a:ext cx="960120" cy="548640"/>
          </a:xfrm>
          <a:prstGeom prst="rect">
            <a:avLst/>
          </a:prstGeom>
          <a:noFill/>
          <a:ln/>
        </p:spPr>
        <p:txBody>
          <a:bodyPr wrap="square" lIns="0" tIns="0" rIns="0" bIns="0" rtlCol="0" anchor="t"/>
          <a:lstStyle/>
          <a:p>
            <a:pPr marL="0" indent="0" algn="ctr">
              <a:buNone/>
            </a:pPr>
            <a:r>
              <a:rPr lang="en-US" sz="1300" b="1" dirty="0">
                <a:solidFill>
                  <a:srgbClr val="B85450"/>
                </a:solidFill>
                <a:latin typeface="Calibri" pitchFamily="34" charset="0"/>
                <a:ea typeface="Calibri" pitchFamily="34" charset="-122"/>
                <a:cs typeface="Calibri" pitchFamily="34" charset="-120"/>
              </a:rPr>
              <a:t>every layer,</a:t>
            </a:r>
            <a:endParaRPr lang="en-US" sz="1300" dirty="0"/>
          </a:p>
          <a:p>
            <a:pPr marL="0" indent="0" algn="ctr">
              <a:buNone/>
            </a:pPr>
            <a:r>
              <a:rPr lang="en-US" sz="1300" b="1" dirty="0">
                <a:solidFill>
                  <a:srgbClr val="B85450"/>
                </a:solidFill>
                <a:latin typeface="Calibri" pitchFamily="34" charset="0"/>
                <a:ea typeface="Calibri" pitchFamily="34" charset="-122"/>
                <a:cs typeface="Calibri" pitchFamily="34" charset="-120"/>
              </a:rPr>
              <a:t>every token</a:t>
            </a:r>
            <a:endParaRPr lang="en-US" sz="1300" dirty="0"/>
          </a:p>
        </p:txBody>
      </p:sp>
      <p:sp>
        <p:nvSpPr>
          <p:cNvPr id="30" name="Text 26"/>
          <p:cNvSpPr txBox="1"/>
          <p:nvPr/>
        </p:nvSpPr>
        <p:spPr>
          <a:xfrm>
            <a:off x="8375904" y="3502152"/>
            <a:ext cx="3154680" cy="77724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Keeps weights in CPU RAM, prefetches each layer on demand.</a:t>
            </a:r>
            <a:endParaRPr lang="en-US" sz="1600" dirty="0"/>
          </a:p>
        </p:txBody>
      </p:sp>
      <p:sp>
        <p:nvSpPr>
          <p:cNvPr id="31" name="Text 27"/>
          <p:cNvSpPr txBox="1"/>
          <p:nvPr/>
        </p:nvSpPr>
        <p:spPr>
          <a:xfrm>
            <a:off x="8375904" y="4370832"/>
            <a:ext cx="3154680" cy="402336"/>
          </a:xfrm>
          <a:prstGeom prst="roundRect">
            <a:avLst>
              <a:gd name="adj" fmla="val 27273"/>
            </a:avLst>
          </a:prstGeom>
          <a:solidFill>
            <a:srgbClr val="B85450"/>
          </a:solidFill>
          <a:ln w="15875">
            <a:solidFill>
              <a:srgbClr val="B85450"/>
            </a:solidFill>
            <a:prstDash val="solid"/>
          </a:ln>
        </p:spPr>
        <p:txBody>
          <a:bodyPr wrap="square" lIns="101600" tIns="101600" rIns="101600" bIns="101600" rtlCol="0" anchor="ctr"/>
          <a:lstStyle/>
          <a:p>
            <a:pPr marL="0" indent="0" algn="ctr">
              <a:buNone/>
            </a:pPr>
            <a:r>
              <a:rPr lang="en-US" sz="1600" dirty="0">
                <a:solidFill>
                  <a:srgbClr val="FFFFFF"/>
                </a:solidFill>
                <a:latin typeface="Calibri" pitchFamily="34" charset="0"/>
                <a:ea typeface="Calibri" pitchFamily="34" charset="-122"/>
                <a:cs typeface="Calibri" pitchFamily="34" charset="-120"/>
              </a:rPr>
              <a:t>PCIe round-trips dominate</a:t>
            </a:r>
            <a:endParaRPr lang="en-US" sz="1600" dirty="0"/>
          </a:p>
        </p:txBody>
      </p:sp>
      <p:sp>
        <p:nvSpPr>
          <p:cNvPr id="32" name="Text 28"/>
          <p:cNvSpPr txBox="1"/>
          <p:nvPr/>
        </p:nvSpPr>
        <p:spPr>
          <a:xfrm>
            <a:off x="457200" y="5166360"/>
            <a:ext cx="11274552" cy="777240"/>
          </a:xfrm>
          <a:prstGeom prst="roundRect">
            <a:avLst>
              <a:gd name="adj" fmla="val 14118"/>
            </a:avLst>
          </a:prstGeom>
          <a:solidFill>
            <a:srgbClr val="1C8A59"/>
          </a:solidFill>
          <a:ln w="15875">
            <a:solidFill>
              <a:srgbClr val="1C8A59"/>
            </a:solidFill>
            <a:prstDash val="solid"/>
          </a:ln>
        </p:spPr>
        <p:txBody>
          <a:bodyPr wrap="square" lIns="101600" tIns="101600" rIns="101600" bIns="10160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Common problem: placement is decided at runtime, and weights move every token.</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Motivation: runtime offloading re-sends 9.7 GB over PCIe for every token</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7" name="Text 3"/>
          <p:cNvSpPr txBox="1"/>
          <p:nvPr/>
        </p:nvSpPr>
        <p:spPr>
          <a:xfrm>
            <a:off x="457200" y="1207008"/>
            <a:ext cx="6766560" cy="329184"/>
          </a:xfrm>
          <a:prstGeom prst="rect">
            <a:avLst/>
          </a:prstGeom>
          <a:noFill/>
          <a:ln/>
        </p:spPr>
        <p:txBody>
          <a:bodyPr wrap="square" lIns="0" tIns="0" rIns="0" bIns="0" rtlCol="0" anchor="t"/>
          <a:lstStyle/>
          <a:p>
            <a:pPr marL="0" indent="0">
              <a:buNone/>
            </a:pPr>
            <a:r>
              <a:rPr lang="en-US" sz="1600" b="1" dirty="0">
                <a:solidFill>
                  <a:srgbClr val="156082"/>
                </a:solidFill>
                <a:latin typeface="Calibri" pitchFamily="34" charset="0"/>
                <a:ea typeface="Calibri" pitchFamily="34" charset="-122"/>
                <a:cs typeface="Calibri" pitchFamily="34" charset="-120"/>
              </a:rPr>
              <a:t>One decode token · Qwen3-8B on the 8 GB laptop · Accelerate’s plan</a:t>
            </a:r>
            <a:endParaRPr lang="en-US" sz="1600" dirty="0"/>
          </a:p>
        </p:txBody>
      </p:sp>
      <p:pic>
        <p:nvPicPr>
          <p:cNvPr id="8" name="Image 2" descr="assets/w_accel.png"/>
          <p:cNvPicPr>
            <a:picLocks noChangeAspect="1"/>
          </p:cNvPicPr>
          <p:nvPr/>
        </p:nvPicPr>
        <p:blipFill>
          <a:blip r:embed="rId5"/>
          <a:stretch>
            <a:fillRect/>
          </a:stretch>
        </p:blipFill>
        <p:spPr>
          <a:xfrm>
            <a:off x="2194560" y="1600200"/>
            <a:ext cx="4937760" cy="1417320"/>
          </a:xfrm>
          <a:prstGeom prst="rect">
            <a:avLst/>
          </a:prstGeom>
        </p:spPr>
      </p:pic>
      <p:pic>
        <p:nvPicPr>
          <p:cNvPr id="9" name="Image 3" descr="assets/b_accel.png"/>
          <p:cNvPicPr>
            <a:picLocks noChangeAspect="1"/>
          </p:cNvPicPr>
          <p:nvPr/>
        </p:nvPicPr>
        <p:blipFill>
          <a:blip r:embed="rId6"/>
          <a:stretch>
            <a:fillRect/>
          </a:stretch>
        </p:blipFill>
        <p:spPr>
          <a:xfrm>
            <a:off x="2194560" y="3172968"/>
            <a:ext cx="4937760" cy="1417320"/>
          </a:xfrm>
          <a:prstGeom prst="rect">
            <a:avLst/>
          </a:prstGeom>
        </p:spPr>
      </p:pic>
      <p:pic>
        <p:nvPicPr>
          <p:cNvPr id="10" name="Image 4" descr="assets/t_accel.png"/>
          <p:cNvPicPr>
            <a:picLocks noChangeAspect="1"/>
          </p:cNvPicPr>
          <p:nvPr/>
        </p:nvPicPr>
        <p:blipFill>
          <a:blip r:embed="rId7"/>
          <a:stretch>
            <a:fillRect/>
          </a:stretch>
        </p:blipFill>
        <p:spPr>
          <a:xfrm>
            <a:off x="2194560" y="4745736"/>
            <a:ext cx="4937760" cy="1417320"/>
          </a:xfrm>
          <a:prstGeom prst="rect">
            <a:avLst/>
          </a:prstGeom>
        </p:spPr>
      </p:pic>
      <p:sp>
        <p:nvSpPr>
          <p:cNvPr id="11" name="Text 4"/>
          <p:cNvSpPr txBox="1"/>
          <p:nvPr/>
        </p:nvSpPr>
        <p:spPr>
          <a:xfrm>
            <a:off x="457200" y="1901952"/>
            <a:ext cx="1554480" cy="777240"/>
          </a:xfrm>
          <a:prstGeom prst="rect">
            <a:avLst/>
          </a:prstGeom>
          <a:solidFill>
            <a:srgbClr val="FFFFFF"/>
          </a:solidFill>
          <a:ln w="12700">
            <a:solidFill>
              <a:srgbClr val="262626"/>
            </a:solidFill>
          </a:ln>
        </p:spPr>
        <p:txBody>
          <a:bodyPr wrap="square" lIns="38100" tIns="38100" rIns="38100" bIns="38100" rtlCol="0" anchor="ctr"/>
          <a:lstStyle/>
          <a:p>
            <a:pPr marL="0" indent="0" algn="ctr">
              <a:buNone/>
            </a:pPr>
            <a:r>
              <a:rPr lang="en-US" sz="1500" dirty="0">
                <a:solidFill>
                  <a:srgbClr val="595959"/>
                </a:solidFill>
                <a:latin typeface="Calibri" pitchFamily="34" charset="0"/>
                <a:ea typeface="Calibri" pitchFamily="34" charset="-122"/>
                <a:cs typeface="Calibri" pitchFamily="34" charset="-120"/>
              </a:rPr>
              <a:t>weight bytes</a:t>
            </a:r>
            <a:endParaRPr lang="en-US" sz="1500" dirty="0"/>
          </a:p>
          <a:p>
            <a:pPr marL="0" indent="0" algn="ctr">
              <a:buNone/>
            </a:pPr>
            <a:r>
              <a:rPr lang="en-US" sz="1800" b="1" dirty="0">
                <a:solidFill>
                  <a:srgbClr val="1A1A1A"/>
                </a:solidFill>
                <a:latin typeface="Calibri" pitchFamily="34" charset="0"/>
                <a:ea typeface="Calibri" pitchFamily="34" charset="-122"/>
                <a:cs typeface="Calibri" pitchFamily="34" charset="-120"/>
              </a:rPr>
              <a:t>W</a:t>
            </a:r>
            <a:r>
              <a:rPr lang="en-US" sz="1800" b="1" baseline="-40000" dirty="0">
                <a:solidFill>
                  <a:srgbClr val="1A1A1A"/>
                </a:solidFill>
                <a:latin typeface="Calibri" pitchFamily="34" charset="0"/>
                <a:ea typeface="Calibri" pitchFamily="34" charset="-122"/>
                <a:cs typeface="Calibri" pitchFamily="34" charset="-120"/>
              </a:rPr>
              <a:t>i</a:t>
            </a:r>
            <a:endParaRPr lang="en-US" sz="1500" dirty="0"/>
          </a:p>
        </p:txBody>
      </p:sp>
      <p:sp>
        <p:nvSpPr>
          <p:cNvPr id="12" name="Text 5"/>
          <p:cNvSpPr txBox="1"/>
          <p:nvPr/>
        </p:nvSpPr>
        <p:spPr>
          <a:xfrm>
            <a:off x="457200" y="2697480"/>
            <a:ext cx="1554480" cy="457200"/>
          </a:xfrm>
          <a:prstGeom prst="rect">
            <a:avLst/>
          </a:prstGeom>
          <a:noFill/>
          <a:ln/>
        </p:spPr>
        <p:txBody>
          <a:bodyPr wrap="square" lIns="0" tIns="0" rIns="0" bIns="0" rtlCol="0" anchor="ctr"/>
          <a:lstStyle/>
          <a:p>
            <a:pPr marL="0" indent="0" algn="ctr">
              <a:buNone/>
            </a:pPr>
            <a:r>
              <a:rPr lang="en-US" sz="3000" b="1" dirty="0">
                <a:solidFill>
                  <a:srgbClr val="1A1A1A"/>
                </a:solidFill>
                <a:latin typeface="Calibri" pitchFamily="34" charset="0"/>
                <a:ea typeface="Calibri" pitchFamily="34" charset="-122"/>
                <a:cs typeface="Calibri" pitchFamily="34" charset="-120"/>
              </a:rPr>
              <a:t>÷</a:t>
            </a:r>
            <a:endParaRPr lang="en-US" sz="3000" dirty="0"/>
          </a:p>
        </p:txBody>
      </p:sp>
      <p:sp>
        <p:nvSpPr>
          <p:cNvPr id="13" name="Text 6"/>
          <p:cNvSpPr txBox="1"/>
          <p:nvPr/>
        </p:nvSpPr>
        <p:spPr>
          <a:xfrm>
            <a:off x="457200" y="3474720"/>
            <a:ext cx="1554480" cy="777240"/>
          </a:xfrm>
          <a:prstGeom prst="rect">
            <a:avLst/>
          </a:prstGeom>
          <a:solidFill>
            <a:srgbClr val="FFFFFF"/>
          </a:solidFill>
          <a:ln w="12700">
            <a:solidFill>
              <a:srgbClr val="262626"/>
            </a:solidFill>
          </a:ln>
        </p:spPr>
        <p:txBody>
          <a:bodyPr wrap="square" lIns="38100" tIns="38100" rIns="38100" bIns="38100" rtlCol="0" anchor="ctr"/>
          <a:lstStyle/>
          <a:p>
            <a:pPr marL="0" indent="0" algn="ctr">
              <a:buNone/>
            </a:pPr>
            <a:r>
              <a:rPr lang="en-US" sz="1500" dirty="0">
                <a:solidFill>
                  <a:srgbClr val="595959"/>
                </a:solidFill>
                <a:latin typeface="Calibri" pitchFamily="34" charset="0"/>
                <a:ea typeface="Calibri" pitchFamily="34" charset="-122"/>
                <a:cs typeface="Calibri" pitchFamily="34" charset="-120"/>
              </a:rPr>
              <a:t>bandwidth used</a:t>
            </a:r>
            <a:endParaRPr lang="en-US" sz="1500" dirty="0"/>
          </a:p>
          <a:p>
            <a:pPr marL="0" indent="0" algn="ctr">
              <a:buNone/>
            </a:pPr>
            <a:r>
              <a:rPr lang="en-US" sz="1800" b="1" dirty="0">
                <a:solidFill>
                  <a:srgbClr val="1A1A1A"/>
                </a:solidFill>
                <a:latin typeface="Calibri" pitchFamily="34" charset="0"/>
                <a:ea typeface="Calibri" pitchFamily="34" charset="-122"/>
                <a:cs typeface="Calibri" pitchFamily="34" charset="-120"/>
              </a:rPr>
              <a:t>B</a:t>
            </a:r>
            <a:r>
              <a:rPr lang="en-US" sz="1800" b="1" baseline="-40000" dirty="0">
                <a:solidFill>
                  <a:srgbClr val="1A1A1A"/>
                </a:solidFill>
                <a:latin typeface="Calibri" pitchFamily="34" charset="0"/>
                <a:ea typeface="Calibri" pitchFamily="34" charset="-122"/>
                <a:cs typeface="Calibri" pitchFamily="34" charset="-120"/>
              </a:rPr>
              <a:t>i</a:t>
            </a:r>
            <a:endParaRPr lang="en-US" sz="1500" dirty="0"/>
          </a:p>
        </p:txBody>
      </p:sp>
      <p:sp>
        <p:nvSpPr>
          <p:cNvPr id="14" name="Text 7"/>
          <p:cNvSpPr txBox="1"/>
          <p:nvPr/>
        </p:nvSpPr>
        <p:spPr>
          <a:xfrm>
            <a:off x="457200" y="4270248"/>
            <a:ext cx="1554480" cy="457200"/>
          </a:xfrm>
          <a:prstGeom prst="rect">
            <a:avLst/>
          </a:prstGeom>
          <a:noFill/>
          <a:ln/>
        </p:spPr>
        <p:txBody>
          <a:bodyPr wrap="square" lIns="0" tIns="0" rIns="0" bIns="0" rtlCol="0" anchor="ctr"/>
          <a:lstStyle/>
          <a:p>
            <a:pPr marL="0" indent="0" algn="ctr">
              <a:buNone/>
            </a:pPr>
            <a:r>
              <a:rPr lang="en-US" sz="3000" b="1" dirty="0">
                <a:solidFill>
                  <a:srgbClr val="1A1A1A"/>
                </a:solidFill>
                <a:latin typeface="Calibri" pitchFamily="34" charset="0"/>
                <a:ea typeface="Calibri" pitchFamily="34" charset="-122"/>
                <a:cs typeface="Calibri" pitchFamily="34" charset="-120"/>
              </a:rPr>
              <a:t>=</a:t>
            </a:r>
            <a:endParaRPr lang="en-US" sz="3000" dirty="0"/>
          </a:p>
        </p:txBody>
      </p:sp>
      <p:sp>
        <p:nvSpPr>
          <p:cNvPr id="15" name="Text 8"/>
          <p:cNvSpPr txBox="1"/>
          <p:nvPr/>
        </p:nvSpPr>
        <p:spPr>
          <a:xfrm>
            <a:off x="457200" y="5047488"/>
            <a:ext cx="1554480" cy="777240"/>
          </a:xfrm>
          <a:prstGeom prst="rect">
            <a:avLst/>
          </a:prstGeom>
          <a:solidFill>
            <a:srgbClr val="FFFFFF"/>
          </a:solidFill>
          <a:ln w="12700">
            <a:solidFill>
              <a:srgbClr val="262626"/>
            </a:solidFill>
          </a:ln>
        </p:spPr>
        <p:txBody>
          <a:bodyPr wrap="square" lIns="38100" tIns="38100" rIns="38100" bIns="38100" rtlCol="0" anchor="ctr"/>
          <a:lstStyle/>
          <a:p>
            <a:pPr marL="0" indent="0" algn="ctr">
              <a:buNone/>
            </a:pPr>
            <a:r>
              <a:rPr lang="en-US" sz="1500" dirty="0">
                <a:solidFill>
                  <a:srgbClr val="595959"/>
                </a:solidFill>
                <a:latin typeface="Calibri" pitchFamily="34" charset="0"/>
                <a:ea typeface="Calibri" pitchFamily="34" charset="-122"/>
                <a:cs typeface="Calibri" pitchFamily="34" charset="-120"/>
              </a:rPr>
              <a:t>time per layer</a:t>
            </a:r>
            <a:endParaRPr lang="en-US" sz="1500" dirty="0"/>
          </a:p>
          <a:p>
            <a:pPr marL="0" indent="0" algn="ctr">
              <a:buNone/>
            </a:pPr>
            <a:r>
              <a:rPr lang="en-US" sz="1800" b="1" dirty="0">
                <a:solidFill>
                  <a:srgbClr val="1A1A1A"/>
                </a:solidFill>
                <a:latin typeface="Calibri" pitchFamily="34" charset="0"/>
                <a:ea typeface="Calibri" pitchFamily="34" charset="-122"/>
                <a:cs typeface="Calibri" pitchFamily="34" charset="-120"/>
              </a:rPr>
              <a:t>t</a:t>
            </a:r>
            <a:r>
              <a:rPr lang="en-US" sz="1800" b="1" baseline="-40000" dirty="0">
                <a:solidFill>
                  <a:srgbClr val="1A1A1A"/>
                </a:solidFill>
                <a:latin typeface="Calibri" pitchFamily="34" charset="0"/>
                <a:ea typeface="Calibri" pitchFamily="34" charset="-122"/>
                <a:cs typeface="Calibri" pitchFamily="34" charset="-120"/>
              </a:rPr>
              <a:t>i</a:t>
            </a:r>
            <a:r>
              <a:rPr lang="en-US" sz="1800" b="1" dirty="0">
                <a:solidFill>
                  <a:srgbClr val="1A1A1A"/>
                </a:solidFill>
                <a:latin typeface="Calibri" pitchFamily="34" charset="0"/>
                <a:ea typeface="Calibri" pitchFamily="34" charset="-122"/>
                <a:cs typeface="Calibri" pitchFamily="34" charset="-120"/>
              </a:rPr>
              <a:t> = W</a:t>
            </a:r>
            <a:r>
              <a:rPr lang="en-US" sz="1800" b="1" baseline="-40000" dirty="0">
                <a:solidFill>
                  <a:srgbClr val="1A1A1A"/>
                </a:solidFill>
                <a:latin typeface="Calibri" pitchFamily="34" charset="0"/>
                <a:ea typeface="Calibri" pitchFamily="34" charset="-122"/>
                <a:cs typeface="Calibri" pitchFamily="34" charset="-120"/>
              </a:rPr>
              <a:t>i</a:t>
            </a:r>
            <a:r>
              <a:rPr lang="en-US" sz="1800" b="1" dirty="0">
                <a:solidFill>
                  <a:srgbClr val="1A1A1A"/>
                </a:solidFill>
                <a:latin typeface="Calibri" pitchFamily="34" charset="0"/>
                <a:ea typeface="Calibri" pitchFamily="34" charset="-122"/>
                <a:cs typeface="Calibri" pitchFamily="34" charset="-120"/>
              </a:rPr>
              <a:t> / B</a:t>
            </a:r>
            <a:r>
              <a:rPr lang="en-US" sz="1800" b="1" baseline="-40000" dirty="0">
                <a:solidFill>
                  <a:srgbClr val="1A1A1A"/>
                </a:solidFill>
                <a:latin typeface="Calibri" pitchFamily="34" charset="0"/>
                <a:ea typeface="Calibri" pitchFamily="34" charset="-122"/>
                <a:cs typeface="Calibri" pitchFamily="34" charset="-120"/>
              </a:rPr>
              <a:t>i</a:t>
            </a:r>
            <a:endParaRPr lang="en-US" sz="1500" dirty="0"/>
          </a:p>
        </p:txBody>
      </p:sp>
      <p:sp>
        <p:nvSpPr>
          <p:cNvPr id="16" name="Text 9"/>
          <p:cNvSpPr txBox="1"/>
          <p:nvPr/>
        </p:nvSpPr>
        <p:spPr>
          <a:xfrm>
            <a:off x="7498080" y="1207008"/>
            <a:ext cx="4233672" cy="329184"/>
          </a:xfrm>
          <a:prstGeom prst="rect">
            <a:avLst/>
          </a:prstGeom>
          <a:noFill/>
          <a:ln/>
        </p:spPr>
        <p:txBody>
          <a:bodyPr wrap="square" lIns="0" tIns="0" rIns="0" bIns="0" rtlCol="0" anchor="t"/>
          <a:lstStyle/>
          <a:p>
            <a:pPr marL="0" indent="0">
              <a:buNone/>
            </a:pPr>
            <a:r>
              <a:rPr lang="en-US" sz="1600" b="1" dirty="0">
                <a:solidFill>
                  <a:srgbClr val="1A1A1A"/>
                </a:solidFill>
                <a:latin typeface="Calibri" pitchFamily="34" charset="0"/>
                <a:ea typeface="Calibri" pitchFamily="34" charset="-122"/>
                <a:cs typeface="Calibri" pitchFamily="34" charset="-120"/>
              </a:rPr>
              <a:t>HF Accelerate (simplified)</a:t>
            </a:r>
            <a:endParaRPr lang="en-US" sz="1600" dirty="0"/>
          </a:p>
        </p:txBody>
      </p:sp>
      <p:sp>
        <p:nvSpPr>
          <p:cNvPr id="17" name="Shape 10"/>
          <p:cNvSpPr/>
          <p:nvPr/>
        </p:nvSpPr>
        <p:spPr>
          <a:xfrm>
            <a:off x="7498080" y="1572768"/>
            <a:ext cx="4233672" cy="1483360"/>
          </a:xfrm>
          <a:prstGeom prst="rect">
            <a:avLst/>
          </a:prstGeom>
          <a:solidFill>
            <a:srgbClr val="FFFFFF"/>
          </a:solidFill>
          <a:ln w="15875">
            <a:solidFill>
              <a:srgbClr val="262626"/>
            </a:solidFill>
            <a:prstDash val="solid"/>
          </a:ln>
        </p:spPr>
        <p:txBody>
          <a:bodyPr/>
          <a:lstStyle/>
          <a:p>
            <a:endParaRPr lang="en-US"/>
          </a:p>
        </p:txBody>
      </p:sp>
      <p:sp>
        <p:nvSpPr>
          <p:cNvPr id="18" name="Text 11"/>
          <p:cNvSpPr txBox="1"/>
          <p:nvPr/>
        </p:nvSpPr>
        <p:spPr>
          <a:xfrm>
            <a:off x="7607808" y="1664208"/>
            <a:ext cx="4050792" cy="1300480"/>
          </a:xfrm>
          <a:prstGeom prst="rect">
            <a:avLst/>
          </a:prstGeom>
          <a:noFill/>
          <a:ln/>
        </p:spPr>
        <p:txBody>
          <a:bodyPr wrap="square" lIns="0" tIns="0" rIns="0" bIns="0" rtlCol="0" anchor="t"/>
          <a:lstStyle/>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device_map = </a:t>
            </a:r>
            <a:r>
              <a:rPr lang="en-US" sz="1600" dirty="0">
                <a:solidFill>
                  <a:srgbClr val="A31515"/>
                </a:solidFill>
                <a:latin typeface="Consolas" pitchFamily="34" charset="0"/>
                <a:ea typeface="Consolas" pitchFamily="34" charset="-122"/>
                <a:cs typeface="Consolas" pitchFamily="34" charset="-120"/>
              </a:rPr>
              <a:t>"auto"</a:t>
            </a:r>
            <a:r>
              <a:rPr lang="en-US" sz="1600" dirty="0">
                <a:solidFill>
                  <a:srgbClr val="1A1A1A"/>
                </a:solidFill>
                <a:latin typeface="Consolas" pitchFamily="34" charset="0"/>
                <a:ea typeface="Consolas" pitchFamily="34" charset="-122"/>
                <a:cs typeface="Consolas" pitchFamily="34" charset="-120"/>
              </a:rPr>
              <a:t>   </a:t>
            </a:r>
            <a:r>
              <a:rPr lang="en-US" sz="1600" dirty="0">
                <a:solidFill>
                  <a:srgbClr val="008000"/>
                </a:solidFill>
                <a:latin typeface="Consolas" pitchFamily="34" charset="0"/>
                <a:ea typeface="Consolas" pitchFamily="34" charset="-122"/>
                <a:cs typeface="Consolas" pitchFamily="34" charset="-120"/>
              </a:rPr>
              <a:t># GPU first</a:t>
            </a:r>
            <a:endParaRPr lang="en-US" sz="1600" dirty="0"/>
          </a:p>
          <a:p>
            <a:pPr marL="0" indent="0">
              <a:lnSpc>
                <a:spcPts val="2048"/>
              </a:lnSpc>
              <a:buNone/>
            </a:pPr>
            <a:r>
              <a:rPr lang="en-US" sz="1600" dirty="0">
                <a:solidFill>
                  <a:srgbClr val="0000FF"/>
                </a:solidFill>
                <a:latin typeface="Consolas" pitchFamily="34" charset="0"/>
                <a:ea typeface="Consolas" pitchFamily="34" charset="-122"/>
                <a:cs typeface="Consolas" pitchFamily="34" charset="-120"/>
              </a:rPr>
              <a:t>def</a:t>
            </a:r>
            <a:r>
              <a:rPr lang="en-US" sz="1600" dirty="0">
                <a:solidFill>
                  <a:srgbClr val="1A1A1A"/>
                </a:solidFill>
                <a:latin typeface="Consolas" pitchFamily="34" charset="0"/>
                <a:ea typeface="Consolas" pitchFamily="34" charset="-122"/>
                <a:cs typeface="Consolas" pitchFamily="34" charset="-120"/>
              </a:rPr>
              <a:t> pre_forward(layer, x):</a:t>
            </a:r>
            <a:endParaRPr lang="en-US" sz="1600" dirty="0"/>
          </a:p>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    layer.to(</a:t>
            </a:r>
            <a:r>
              <a:rPr lang="en-US" sz="1600" dirty="0">
                <a:solidFill>
                  <a:srgbClr val="A31515"/>
                </a:solidFill>
                <a:latin typeface="Consolas" pitchFamily="34" charset="0"/>
                <a:ea typeface="Consolas" pitchFamily="34" charset="-122"/>
                <a:cs typeface="Consolas" pitchFamily="34" charset="-120"/>
              </a:rPr>
              <a:t>"cuda"</a:t>
            </a:r>
            <a:r>
              <a:rPr lang="en-US" sz="1600" dirty="0">
                <a:solidFill>
                  <a:srgbClr val="1A1A1A"/>
                </a:solidFill>
                <a:latin typeface="Consolas" pitchFamily="34" charset="0"/>
                <a:ea typeface="Consolas" pitchFamily="34" charset="-122"/>
                <a:cs typeface="Consolas" pitchFamily="34" charset="-120"/>
              </a:rPr>
              <a:t>)  </a:t>
            </a:r>
            <a:r>
              <a:rPr lang="en-US" sz="1600" dirty="0">
                <a:solidFill>
                  <a:srgbClr val="008000"/>
                </a:solidFill>
                <a:latin typeface="Consolas" pitchFamily="34" charset="0"/>
                <a:ea typeface="Consolas" pitchFamily="34" charset="-122"/>
                <a:cs typeface="Consolas" pitchFamily="34" charset="-120"/>
              </a:rPr>
              <a:t># 386 MB</a:t>
            </a:r>
            <a:endParaRPr lang="en-US" sz="1600" dirty="0"/>
          </a:p>
          <a:p>
            <a:pPr marL="0" indent="0">
              <a:lnSpc>
                <a:spcPts val="2048"/>
              </a:lnSpc>
              <a:buNone/>
            </a:pPr>
            <a:r>
              <a:rPr lang="en-US" sz="1600" dirty="0">
                <a:solidFill>
                  <a:srgbClr val="0000FF"/>
                </a:solidFill>
                <a:latin typeface="Consolas" pitchFamily="34" charset="0"/>
                <a:ea typeface="Consolas" pitchFamily="34" charset="-122"/>
                <a:cs typeface="Consolas" pitchFamily="34" charset="-120"/>
              </a:rPr>
              <a:t>def</a:t>
            </a:r>
            <a:r>
              <a:rPr lang="en-US" sz="1600" dirty="0">
                <a:solidFill>
                  <a:srgbClr val="1A1A1A"/>
                </a:solidFill>
                <a:latin typeface="Consolas" pitchFamily="34" charset="0"/>
                <a:ea typeface="Consolas" pitchFamily="34" charset="-122"/>
                <a:cs typeface="Consolas" pitchFamily="34" charset="-120"/>
              </a:rPr>
              <a:t> post_forward(layer, y):</a:t>
            </a:r>
            <a:endParaRPr lang="en-US" sz="1600" dirty="0"/>
          </a:p>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    layer.to(</a:t>
            </a:r>
            <a:r>
              <a:rPr lang="en-US" sz="1600" dirty="0">
                <a:solidFill>
                  <a:srgbClr val="A31515"/>
                </a:solidFill>
                <a:latin typeface="Consolas" pitchFamily="34" charset="0"/>
                <a:ea typeface="Consolas" pitchFamily="34" charset="-122"/>
                <a:cs typeface="Consolas" pitchFamily="34" charset="-120"/>
              </a:rPr>
              <a:t>"cpu"</a:t>
            </a:r>
            <a:r>
              <a:rPr lang="en-US" sz="1600" dirty="0">
                <a:solidFill>
                  <a:srgbClr val="1A1A1A"/>
                </a:solidFill>
                <a:latin typeface="Consolas" pitchFamily="34" charset="0"/>
                <a:ea typeface="Consolas" pitchFamily="34" charset="-122"/>
                <a:cs typeface="Consolas" pitchFamily="34" charset="-120"/>
              </a:rPr>
              <a:t>)   </a:t>
            </a:r>
            <a:r>
              <a:rPr lang="en-US" sz="1600" dirty="0">
                <a:solidFill>
                  <a:srgbClr val="008000"/>
                </a:solidFill>
                <a:latin typeface="Consolas" pitchFamily="34" charset="0"/>
                <a:ea typeface="Consolas" pitchFamily="34" charset="-122"/>
                <a:cs typeface="Consolas" pitchFamily="34" charset="-120"/>
              </a:rPr>
              <a:t># evict</a:t>
            </a:r>
            <a:endParaRPr lang="en-US" sz="1600" dirty="0"/>
          </a:p>
        </p:txBody>
      </p:sp>
      <p:sp>
        <p:nvSpPr>
          <p:cNvPr id="19" name="Shape 12"/>
          <p:cNvSpPr/>
          <p:nvPr/>
        </p:nvSpPr>
        <p:spPr>
          <a:xfrm>
            <a:off x="7498080" y="3284728"/>
            <a:ext cx="201168" cy="201168"/>
          </a:xfrm>
          <a:prstGeom prst="rect">
            <a:avLst/>
          </a:prstGeom>
          <a:solidFill>
            <a:srgbClr val="6C8EBF"/>
          </a:solidFill>
          <a:ln w="12700">
            <a:solidFill>
              <a:srgbClr val="6C8EBF"/>
            </a:solidFill>
            <a:prstDash val="solid"/>
          </a:ln>
        </p:spPr>
        <p:txBody>
          <a:bodyPr/>
          <a:lstStyle/>
          <a:p>
            <a:endParaRPr lang="en-US"/>
          </a:p>
        </p:txBody>
      </p:sp>
      <p:sp>
        <p:nvSpPr>
          <p:cNvPr id="20" name="Text 13"/>
          <p:cNvSpPr txBox="1"/>
          <p:nvPr/>
        </p:nvSpPr>
        <p:spPr>
          <a:xfrm>
            <a:off x="7772400" y="3220720"/>
            <a:ext cx="1828800" cy="329184"/>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GPU-resident layers</a:t>
            </a:r>
            <a:endParaRPr lang="en-US" sz="1500" dirty="0"/>
          </a:p>
        </p:txBody>
      </p:sp>
      <p:sp>
        <p:nvSpPr>
          <p:cNvPr id="21" name="Shape 14"/>
          <p:cNvSpPr/>
          <p:nvPr/>
        </p:nvSpPr>
        <p:spPr>
          <a:xfrm>
            <a:off x="9646920" y="3284728"/>
            <a:ext cx="201168" cy="201168"/>
          </a:xfrm>
          <a:prstGeom prst="rect">
            <a:avLst/>
          </a:prstGeom>
          <a:solidFill>
            <a:srgbClr val="B85450"/>
          </a:solidFill>
          <a:ln w="12700">
            <a:solidFill>
              <a:srgbClr val="B85450"/>
            </a:solidFill>
            <a:prstDash val="solid"/>
          </a:ln>
        </p:spPr>
        <p:txBody>
          <a:bodyPr/>
          <a:lstStyle/>
          <a:p>
            <a:endParaRPr lang="en-US"/>
          </a:p>
        </p:txBody>
      </p:sp>
      <p:sp>
        <p:nvSpPr>
          <p:cNvPr id="22" name="Text 15"/>
          <p:cNvSpPr txBox="1"/>
          <p:nvPr/>
        </p:nvSpPr>
        <p:spPr>
          <a:xfrm>
            <a:off x="9921240" y="3220720"/>
            <a:ext cx="1828800" cy="329184"/>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streamed from CPU</a:t>
            </a:r>
            <a:endParaRPr lang="en-US" sz="1500" dirty="0"/>
          </a:p>
        </p:txBody>
      </p:sp>
      <p:sp>
        <p:nvSpPr>
          <p:cNvPr id="23" name="Shape 16"/>
          <p:cNvSpPr/>
          <p:nvPr/>
        </p:nvSpPr>
        <p:spPr>
          <a:xfrm>
            <a:off x="7589520" y="3787648"/>
            <a:ext cx="548640" cy="548640"/>
          </a:xfrm>
          <a:prstGeom prst="line">
            <a:avLst/>
          </a:prstGeom>
          <a:noFill/>
          <a:ln w="88900">
            <a:solidFill>
              <a:srgbClr val="D32F2F"/>
            </a:solidFill>
            <a:prstDash val="solid"/>
          </a:ln>
        </p:spPr>
        <p:txBody>
          <a:bodyPr/>
          <a:lstStyle/>
          <a:p>
            <a:endParaRPr lang="en-US"/>
          </a:p>
        </p:txBody>
      </p:sp>
      <p:sp>
        <p:nvSpPr>
          <p:cNvPr id="24" name="Shape 17"/>
          <p:cNvSpPr/>
          <p:nvPr/>
        </p:nvSpPr>
        <p:spPr>
          <a:xfrm flipH="1">
            <a:off x="7589520" y="3787648"/>
            <a:ext cx="548640" cy="548640"/>
          </a:xfrm>
          <a:prstGeom prst="line">
            <a:avLst/>
          </a:prstGeom>
          <a:noFill/>
          <a:ln w="88900">
            <a:solidFill>
              <a:srgbClr val="D32F2F"/>
            </a:solidFill>
            <a:prstDash val="solid"/>
          </a:ln>
        </p:spPr>
        <p:txBody>
          <a:bodyPr/>
          <a:lstStyle/>
          <a:p>
            <a:endParaRPr lang="en-US"/>
          </a:p>
        </p:txBody>
      </p:sp>
      <p:sp>
        <p:nvSpPr>
          <p:cNvPr id="25" name="Text 18"/>
          <p:cNvSpPr txBox="1"/>
          <p:nvPr/>
        </p:nvSpPr>
        <p:spPr>
          <a:xfrm>
            <a:off x="8366760" y="3723640"/>
            <a:ext cx="3364992" cy="731520"/>
          </a:xfrm>
          <a:prstGeom prst="rect">
            <a:avLst/>
          </a:prstGeom>
          <a:noFill/>
          <a:ln/>
        </p:spPr>
        <p:txBody>
          <a:bodyPr wrap="square" lIns="0" tIns="0" rIns="0" bIns="0" rtlCol="0" anchor="t"/>
          <a:lstStyle/>
          <a:p>
            <a:pPr marL="0" indent="0">
              <a:buNone/>
            </a:pPr>
            <a:r>
              <a:rPr lang="en-US" sz="1600" b="1" dirty="0">
                <a:solidFill>
                  <a:srgbClr val="1A1A1A"/>
                </a:solidFill>
                <a:latin typeface="Calibri" pitchFamily="34" charset="0"/>
                <a:ea typeface="Calibri" pitchFamily="34" charset="-122"/>
                <a:cs typeface="Calibri" pitchFamily="34" charset="-120"/>
              </a:rPr>
              <a:t>Placement fixed greedily at load time</a:t>
            </a:r>
            <a:endParaRPr lang="en-US" sz="1600" dirty="0"/>
          </a:p>
          <a:p>
            <a:pPr marL="0" indent="0">
              <a:buNone/>
            </a:pPr>
            <a:r>
              <a:rPr lang="en-US" sz="1600" dirty="0">
                <a:solidFill>
                  <a:srgbClr val="595959"/>
                </a:solidFill>
                <a:latin typeface="Calibri" pitchFamily="34" charset="0"/>
                <a:ea typeface="Calibri" pitchFamily="34" charset="-122"/>
                <a:cs typeface="Calibri" pitchFamily="34" charset="-120"/>
              </a:rPr>
              <a:t>22 layers + LM head cross PCIe every token</a:t>
            </a:r>
            <a:endParaRPr lang="en-US" sz="1600" dirty="0"/>
          </a:p>
        </p:txBody>
      </p:sp>
      <p:sp>
        <p:nvSpPr>
          <p:cNvPr id="26" name="Text 19"/>
          <p:cNvSpPr txBox="1"/>
          <p:nvPr/>
        </p:nvSpPr>
        <p:spPr>
          <a:xfrm>
            <a:off x="7498080" y="4610608"/>
            <a:ext cx="4233672" cy="548640"/>
          </a:xfrm>
          <a:prstGeom prst="rect">
            <a:avLst/>
          </a:prstGeom>
          <a:noFill/>
          <a:ln/>
        </p:spPr>
        <p:txBody>
          <a:bodyPr wrap="square" lIns="0" tIns="0" rIns="0" bIns="0" rtlCol="0" anchor="ctr"/>
          <a:lstStyle/>
          <a:p>
            <a:pPr marL="0" indent="0">
              <a:buNone/>
            </a:pPr>
            <a:r>
              <a:rPr lang="en-US" sz="3000" b="1" dirty="0">
                <a:solidFill>
                  <a:srgbClr val="B85450"/>
                </a:solidFill>
                <a:latin typeface="Calibri" pitchFamily="34" charset="0"/>
                <a:ea typeface="Calibri" pitchFamily="34" charset="-122"/>
                <a:cs typeface="Calibri" pitchFamily="34" charset="-120"/>
              </a:rPr>
              <a:t>0.87 s </a:t>
            </a:r>
            <a:r>
              <a:rPr lang="en-US" sz="1600" dirty="0">
                <a:solidFill>
                  <a:srgbClr val="595959"/>
                </a:solidFill>
                <a:latin typeface="Calibri" pitchFamily="34" charset="0"/>
                <a:ea typeface="Calibri" pitchFamily="34" charset="-122"/>
                <a:cs typeface="Calibri" pitchFamily="34" charset="-120"/>
              </a:rPr>
              <a:t>modeled  ·  </a:t>
            </a:r>
            <a:r>
              <a:rPr lang="en-US" sz="3000" b="1" dirty="0">
                <a:solidFill>
                  <a:srgbClr val="B85450"/>
                </a:solidFill>
                <a:latin typeface="Calibri" pitchFamily="34" charset="0"/>
                <a:ea typeface="Calibri" pitchFamily="34" charset="-122"/>
                <a:cs typeface="Calibri" pitchFamily="34" charset="-120"/>
              </a:rPr>
              <a:t>1.21 s </a:t>
            </a:r>
            <a:r>
              <a:rPr lang="en-US" sz="1600" dirty="0">
                <a:solidFill>
                  <a:srgbClr val="595959"/>
                </a:solidFill>
                <a:latin typeface="Calibri" pitchFamily="34" charset="0"/>
                <a:ea typeface="Calibri" pitchFamily="34" charset="-122"/>
                <a:cs typeface="Calibri" pitchFamily="34" charset="-120"/>
              </a:rPr>
              <a:t>measured</a:t>
            </a:r>
            <a:endParaRPr lang="en-US" sz="1600" dirty="0"/>
          </a:p>
        </p:txBody>
      </p:sp>
      <p:sp>
        <p:nvSpPr>
          <p:cNvPr id="27" name="Text 20"/>
          <p:cNvSpPr txBox="1"/>
          <p:nvPr/>
        </p:nvSpPr>
        <p:spPr>
          <a:xfrm>
            <a:off x="7498080" y="5349240"/>
            <a:ext cx="4233672" cy="777240"/>
          </a:xfrm>
          <a:prstGeom prst="roundRect">
            <a:avLst>
              <a:gd name="adj" fmla="val 14118"/>
            </a:avLst>
          </a:prstGeom>
          <a:solidFill>
            <a:srgbClr val="1C8A59"/>
          </a:solidFill>
          <a:ln w="15875">
            <a:solidFill>
              <a:srgbClr val="1C8A59"/>
            </a:solidFill>
            <a:prstDash val="solid"/>
          </a:ln>
        </p:spPr>
        <p:txBody>
          <a:bodyPr wrap="square" lIns="101600" tIns="101600" rIns="101600" bIns="10160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But W</a:t>
            </a:r>
            <a:r>
              <a:rPr lang="en-US" sz="1700" b="1" baseline="-40000" dirty="0">
                <a:solidFill>
                  <a:srgbClr val="FFFFFF"/>
                </a:solidFill>
                <a:latin typeface="Calibri" pitchFamily="34" charset="0"/>
                <a:ea typeface="Calibri" pitchFamily="34" charset="-122"/>
                <a:cs typeface="Calibri" pitchFamily="34" charset="-120"/>
              </a:rPr>
              <a:t>i</a:t>
            </a:r>
            <a:r>
              <a:rPr lang="en-US" sz="1700" b="1" dirty="0">
                <a:solidFill>
                  <a:srgbClr val="FFFFFF"/>
                </a:solidFill>
                <a:latin typeface="Calibri" pitchFamily="34" charset="0"/>
                <a:ea typeface="Calibri" pitchFamily="34" charset="-122"/>
                <a:cs typeface="Calibri" pitchFamily="34" charset="-120"/>
              </a:rPr>
              <a:t> and B</a:t>
            </a:r>
            <a:r>
              <a:rPr lang="en-US" sz="1700" b="1" baseline="-40000" dirty="0">
                <a:solidFill>
                  <a:srgbClr val="FFFFFF"/>
                </a:solidFill>
                <a:latin typeface="Calibri" pitchFamily="34" charset="0"/>
                <a:ea typeface="Calibri" pitchFamily="34" charset="-122"/>
                <a:cs typeface="Calibri" pitchFamily="34" charset="-120"/>
              </a:rPr>
              <a:t>i</a:t>
            </a:r>
            <a:r>
              <a:rPr lang="en-US" sz="1700" b="1" dirty="0">
                <a:solidFill>
                  <a:srgbClr val="FFFFFF"/>
                </a:solidFill>
                <a:latin typeface="Calibri" pitchFamily="34" charset="0"/>
                <a:ea typeface="Calibri" pitchFamily="34" charset="-122"/>
                <a:cs typeface="Calibri" pitchFamily="34" charset="-120"/>
              </a:rPr>
              <a:t> are static: known before the first token.</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HELM decides placement at compile time and executes static graphs at run time</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7" name="Shape 3"/>
          <p:cNvSpPr/>
          <p:nvPr/>
        </p:nvSpPr>
        <p:spPr>
          <a:xfrm>
            <a:off x="457200" y="1280160"/>
            <a:ext cx="11274552" cy="2240280"/>
          </a:xfrm>
          <a:prstGeom prst="roundRect">
            <a:avLst>
              <a:gd name="adj" fmla="val 2041"/>
            </a:avLst>
          </a:prstGeom>
          <a:solidFill>
            <a:srgbClr val="FFFAEB"/>
          </a:solidFill>
          <a:ln w="15875">
            <a:solidFill>
              <a:srgbClr val="D6B656"/>
            </a:solidFill>
            <a:prstDash val="dash"/>
          </a:ln>
        </p:spPr>
        <p:txBody>
          <a:bodyPr/>
          <a:lstStyle/>
          <a:p>
            <a:endParaRPr lang="en-US"/>
          </a:p>
        </p:txBody>
      </p:sp>
      <p:sp>
        <p:nvSpPr>
          <p:cNvPr id="8" name="Text 4"/>
          <p:cNvSpPr txBox="1"/>
          <p:nvPr/>
        </p:nvSpPr>
        <p:spPr>
          <a:xfrm>
            <a:off x="658368" y="1371600"/>
            <a:ext cx="7315200" cy="320040"/>
          </a:xfrm>
          <a:prstGeom prst="rect">
            <a:avLst/>
          </a:prstGeom>
          <a:noFill/>
          <a:ln/>
        </p:spPr>
        <p:txBody>
          <a:bodyPr wrap="square" lIns="0" tIns="0" rIns="0" bIns="0" rtlCol="0" anchor="t"/>
          <a:lstStyle/>
          <a:p>
            <a:pPr marL="0" indent="0">
              <a:buNone/>
            </a:pPr>
            <a:r>
              <a:rPr lang="en-US" sz="1600" b="1" dirty="0">
                <a:solidFill>
                  <a:srgbClr val="8A6D1E"/>
                </a:solidFill>
                <a:latin typeface="Calibri" pitchFamily="34" charset="0"/>
                <a:ea typeface="Calibri" pitchFamily="34" charset="-122"/>
                <a:cs typeface="Calibri" pitchFamily="34" charset="-120"/>
              </a:rPr>
              <a:t>HELM compiler  ·  offline, before the first token</a:t>
            </a:r>
            <a:endParaRPr lang="en-US" sz="1600" dirty="0"/>
          </a:p>
        </p:txBody>
      </p:sp>
      <p:sp>
        <p:nvSpPr>
          <p:cNvPr id="9" name="Text 5"/>
          <p:cNvSpPr txBox="1"/>
          <p:nvPr/>
        </p:nvSpPr>
        <p:spPr>
          <a:xfrm>
            <a:off x="685800" y="1810512"/>
            <a:ext cx="1325880" cy="932688"/>
          </a:xfrm>
          <a:prstGeom prst="roundRect">
            <a:avLst>
              <a:gd name="adj" fmla="val 7843"/>
            </a:avLst>
          </a:prstGeom>
          <a:solidFill>
            <a:srgbClr val="F2F2F2"/>
          </a:solidFill>
          <a:ln w="15875">
            <a:solidFill>
              <a:srgbClr val="7F7F7F"/>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PyTorch</a:t>
            </a:r>
            <a:endParaRPr lang="en-US" sz="1600" dirty="0"/>
          </a:p>
          <a:p>
            <a:pPr marL="0" indent="0" algn="ctr">
              <a:buNone/>
            </a:pPr>
            <a:r>
              <a:rPr lang="en-US" sz="1600" dirty="0">
                <a:solidFill>
                  <a:srgbClr val="1A1A1A"/>
                </a:solidFill>
                <a:latin typeface="Calibri" pitchFamily="34" charset="0"/>
                <a:ea typeface="Calibri" pitchFamily="34" charset="-122"/>
                <a:cs typeface="Calibri" pitchFamily="34" charset="-120"/>
              </a:rPr>
              <a:t>model</a:t>
            </a:r>
            <a:endParaRPr lang="en-US" sz="1600" dirty="0"/>
          </a:p>
        </p:txBody>
      </p:sp>
      <p:sp>
        <p:nvSpPr>
          <p:cNvPr id="10" name="Text 6"/>
          <p:cNvSpPr txBox="1"/>
          <p:nvPr/>
        </p:nvSpPr>
        <p:spPr>
          <a:xfrm>
            <a:off x="2377440" y="1810512"/>
            <a:ext cx="2514600" cy="932688"/>
          </a:xfrm>
          <a:prstGeom prst="roundRect">
            <a:avLst>
              <a:gd name="adj" fmla="val 7843"/>
            </a:avLst>
          </a:prstGeom>
          <a:solidFill>
            <a:srgbClr val="FFFFFF"/>
          </a:solidFill>
          <a:ln w="22225">
            <a:solidFill>
              <a:srgbClr val="156082"/>
            </a:solidFill>
            <a:prstDash val="solid"/>
          </a:ln>
        </p:spPr>
        <p:txBody>
          <a:bodyPr wrap="square" lIns="50800" tIns="50800" rIns="50800" bIns="50800" rtlCol="0" anchor="ctr"/>
          <a:lstStyle/>
          <a:p>
            <a:pPr marL="0" indent="0" algn="ctr">
              <a:buNone/>
            </a:pPr>
            <a:r>
              <a:rPr lang="en-US" sz="1700" b="1" dirty="0">
                <a:solidFill>
                  <a:srgbClr val="1A1A1A"/>
                </a:solidFill>
                <a:latin typeface="Calibri" pitchFamily="34" charset="0"/>
                <a:ea typeface="Calibri" pitchFamily="34" charset="-122"/>
                <a:cs typeface="Calibri" pitchFamily="34" charset="-120"/>
              </a:rPr>
              <a:t>Trace &amp; annotate</a:t>
            </a:r>
            <a:endParaRPr lang="en-US" sz="1600" dirty="0"/>
          </a:p>
          <a:p>
            <a:pPr marL="0" indent="0" algn="ctr">
              <a:buNone/>
            </a:pPr>
            <a:r>
              <a:rPr lang="en-US" sz="1500" dirty="0">
                <a:solidFill>
                  <a:srgbClr val="595959"/>
                </a:solidFill>
                <a:latin typeface="Calibri" pitchFamily="34" charset="0"/>
                <a:ea typeface="Calibri" pitchFamily="34" charset="-122"/>
                <a:cs typeface="Calibri" pitchFamily="34" charset="-120"/>
              </a:rPr>
              <a:t>torch.fx → HELM IR</a:t>
            </a:r>
            <a:endParaRPr lang="en-US" sz="1600" dirty="0"/>
          </a:p>
          <a:p>
            <a:pPr marL="0" indent="0" algn="ctr">
              <a:buNone/>
            </a:pPr>
            <a:r>
              <a:rPr lang="en-US" sz="1500" dirty="0">
                <a:solidFill>
                  <a:srgbClr val="595959"/>
                </a:solidFill>
                <a:latin typeface="Calibri" pitchFamily="34" charset="0"/>
                <a:ea typeface="Calibri" pitchFamily="34" charset="-122"/>
                <a:cs typeface="Calibri" pitchFamily="34" charset="-120"/>
              </a:rPr>
              <a:t>FLOPs, bytes, activations</a:t>
            </a:r>
            <a:endParaRPr lang="en-US" sz="1600" dirty="0"/>
          </a:p>
        </p:txBody>
      </p:sp>
      <p:sp>
        <p:nvSpPr>
          <p:cNvPr id="11" name="Text 7"/>
          <p:cNvSpPr txBox="1"/>
          <p:nvPr/>
        </p:nvSpPr>
        <p:spPr>
          <a:xfrm>
            <a:off x="2249424" y="1682496"/>
            <a:ext cx="329184" cy="32918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12" name="Text 8"/>
          <p:cNvSpPr txBox="1"/>
          <p:nvPr/>
        </p:nvSpPr>
        <p:spPr>
          <a:xfrm>
            <a:off x="5257800" y="1810512"/>
            <a:ext cx="2743200" cy="932688"/>
          </a:xfrm>
          <a:prstGeom prst="roundRect">
            <a:avLst>
              <a:gd name="adj" fmla="val 7843"/>
            </a:avLst>
          </a:prstGeom>
          <a:solidFill>
            <a:srgbClr val="FFFFFF"/>
          </a:solidFill>
          <a:ln w="22225">
            <a:solidFill>
              <a:srgbClr val="156082"/>
            </a:solidFill>
            <a:prstDash val="solid"/>
          </a:ln>
        </p:spPr>
        <p:txBody>
          <a:bodyPr wrap="square" lIns="50800" tIns="50800" rIns="50800" bIns="50800" rtlCol="0" anchor="ctr"/>
          <a:lstStyle/>
          <a:p>
            <a:pPr marL="0" indent="0" algn="ctr">
              <a:buNone/>
            </a:pPr>
            <a:r>
              <a:rPr lang="en-US" sz="1700" b="1" dirty="0">
                <a:solidFill>
                  <a:srgbClr val="1A1A1A"/>
                </a:solidFill>
                <a:latin typeface="Calibri" pitchFamily="34" charset="0"/>
                <a:ea typeface="Calibri" pitchFamily="34" charset="-122"/>
                <a:cs typeface="Calibri" pitchFamily="34" charset="-120"/>
              </a:rPr>
              <a:t>Cost model &amp; search</a:t>
            </a:r>
            <a:endParaRPr lang="en-US" sz="1600" dirty="0"/>
          </a:p>
          <a:p>
            <a:pPr marL="0" indent="0" algn="ctr">
              <a:buNone/>
            </a:pPr>
            <a:r>
              <a:rPr lang="en-US" sz="1500" dirty="0">
                <a:solidFill>
                  <a:srgbClr val="595959"/>
                </a:solidFill>
                <a:latin typeface="Calibri" pitchFamily="34" charset="0"/>
                <a:ea typeface="Calibri" pitchFamily="34" charset="-122"/>
                <a:cs typeface="Calibri" pitchFamily="34" charset="-120"/>
              </a:rPr>
              <a:t>roofline per layer</a:t>
            </a:r>
            <a:endParaRPr lang="en-US" sz="1600" dirty="0"/>
          </a:p>
          <a:p>
            <a:pPr marL="0" indent="0" algn="ctr">
              <a:buNone/>
            </a:pPr>
            <a:r>
              <a:rPr lang="en-US" sz="1500" dirty="0">
                <a:solidFill>
                  <a:srgbClr val="595959"/>
                </a:solidFill>
                <a:latin typeface="Calibri" pitchFamily="34" charset="0"/>
                <a:ea typeface="Calibri" pitchFamily="34" charset="-122"/>
                <a:cs typeface="Calibri" pitchFamily="34" charset="-120"/>
              </a:rPr>
              <a:t>→ best split k*</a:t>
            </a:r>
            <a:endParaRPr lang="en-US" sz="1600" dirty="0"/>
          </a:p>
        </p:txBody>
      </p:sp>
      <p:sp>
        <p:nvSpPr>
          <p:cNvPr id="13" name="Text 9"/>
          <p:cNvSpPr txBox="1"/>
          <p:nvPr/>
        </p:nvSpPr>
        <p:spPr>
          <a:xfrm>
            <a:off x="5129784" y="1682496"/>
            <a:ext cx="329184" cy="32918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4" name="Text 10"/>
          <p:cNvSpPr txBox="1"/>
          <p:nvPr/>
        </p:nvSpPr>
        <p:spPr>
          <a:xfrm>
            <a:off x="8366760" y="1810512"/>
            <a:ext cx="3154680" cy="932688"/>
          </a:xfrm>
          <a:prstGeom prst="roundRect">
            <a:avLst>
              <a:gd name="adj" fmla="val 7843"/>
            </a:avLst>
          </a:prstGeom>
          <a:solidFill>
            <a:srgbClr val="FFFFFF"/>
          </a:solidFill>
          <a:ln w="22225">
            <a:solidFill>
              <a:srgbClr val="156082"/>
            </a:solidFill>
            <a:prstDash val="solid"/>
          </a:ln>
        </p:spPr>
        <p:txBody>
          <a:bodyPr wrap="square" lIns="50800" tIns="50800" rIns="50800" bIns="50800" rtlCol="0" anchor="ctr"/>
          <a:lstStyle/>
          <a:p>
            <a:pPr marL="0" indent="0" algn="ctr">
              <a:buNone/>
            </a:pPr>
            <a:r>
              <a:rPr lang="en-US" sz="1700" b="1" dirty="0">
                <a:solidFill>
                  <a:srgbClr val="1A1A1A"/>
                </a:solidFill>
                <a:latin typeface="Calibri" pitchFamily="34" charset="0"/>
                <a:ea typeface="Calibri" pitchFamily="34" charset="-122"/>
                <a:cs typeface="Calibri" pitchFamily="34" charset="-120"/>
              </a:rPr>
              <a:t>Static per-device graphs</a:t>
            </a:r>
            <a:endParaRPr lang="en-US" sz="1600" dirty="0"/>
          </a:p>
          <a:p>
            <a:pPr marL="0" indent="0" algn="ctr">
              <a:buNone/>
            </a:pPr>
            <a:r>
              <a:rPr lang="en-US" sz="1500" dirty="0">
                <a:solidFill>
                  <a:srgbClr val="595959"/>
                </a:solidFill>
                <a:latin typeface="Calibri" pitchFamily="34" charset="0"/>
                <a:ea typeface="Calibri" pitchFamily="34" charset="-122"/>
                <a:cs typeface="Calibri" pitchFamily="34" charset="-120"/>
              </a:rPr>
              <a:t>CPU graph (AVX2+F16C)</a:t>
            </a:r>
            <a:endParaRPr lang="en-US" sz="1600" dirty="0"/>
          </a:p>
          <a:p>
            <a:pPr marL="0" indent="0" algn="ctr">
              <a:buNone/>
            </a:pPr>
            <a:r>
              <a:rPr lang="en-US" sz="1500" dirty="0">
                <a:solidFill>
                  <a:srgbClr val="595959"/>
                </a:solidFill>
                <a:latin typeface="Calibri" pitchFamily="34" charset="0"/>
                <a:ea typeface="Calibri" pitchFamily="34" charset="-122"/>
                <a:cs typeface="Calibri" pitchFamily="34" charset="-120"/>
              </a:rPr>
              <a:t>GPU graph</a:t>
            </a:r>
            <a:endParaRPr lang="en-US" sz="1600" dirty="0"/>
          </a:p>
        </p:txBody>
      </p:sp>
      <p:sp>
        <p:nvSpPr>
          <p:cNvPr id="15" name="Text 11"/>
          <p:cNvSpPr txBox="1"/>
          <p:nvPr/>
        </p:nvSpPr>
        <p:spPr>
          <a:xfrm>
            <a:off x="8238744" y="1682496"/>
            <a:ext cx="329184" cy="32918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6" name="Shape 12"/>
          <p:cNvSpPr/>
          <p:nvPr/>
        </p:nvSpPr>
        <p:spPr>
          <a:xfrm>
            <a:off x="2011680" y="2276856"/>
            <a:ext cx="365760" cy="0"/>
          </a:xfrm>
          <a:prstGeom prst="line">
            <a:avLst/>
          </a:prstGeom>
          <a:noFill/>
          <a:ln w="25400">
            <a:solidFill>
              <a:srgbClr val="595959"/>
            </a:solidFill>
            <a:prstDash val="solid"/>
            <a:tailEnd type="triangle"/>
          </a:ln>
        </p:spPr>
        <p:txBody>
          <a:bodyPr/>
          <a:lstStyle/>
          <a:p>
            <a:endParaRPr lang="en-US"/>
          </a:p>
        </p:txBody>
      </p:sp>
      <p:sp>
        <p:nvSpPr>
          <p:cNvPr id="17" name="Shape 13"/>
          <p:cNvSpPr/>
          <p:nvPr/>
        </p:nvSpPr>
        <p:spPr>
          <a:xfrm>
            <a:off x="4892040" y="2276856"/>
            <a:ext cx="365760" cy="0"/>
          </a:xfrm>
          <a:prstGeom prst="line">
            <a:avLst/>
          </a:prstGeom>
          <a:noFill/>
          <a:ln w="25400">
            <a:solidFill>
              <a:srgbClr val="595959"/>
            </a:solidFill>
            <a:prstDash val="solid"/>
            <a:tailEnd type="triangle"/>
          </a:ln>
        </p:spPr>
        <p:txBody>
          <a:bodyPr/>
          <a:lstStyle/>
          <a:p>
            <a:endParaRPr lang="en-US"/>
          </a:p>
        </p:txBody>
      </p:sp>
      <p:sp>
        <p:nvSpPr>
          <p:cNvPr id="18" name="Shape 14"/>
          <p:cNvSpPr/>
          <p:nvPr/>
        </p:nvSpPr>
        <p:spPr>
          <a:xfrm>
            <a:off x="8001000" y="2276856"/>
            <a:ext cx="365760" cy="0"/>
          </a:xfrm>
          <a:prstGeom prst="line">
            <a:avLst/>
          </a:prstGeom>
          <a:noFill/>
          <a:ln w="25400">
            <a:solidFill>
              <a:srgbClr val="595959"/>
            </a:solidFill>
            <a:prstDash val="solid"/>
            <a:tailEnd type="triangle"/>
          </a:ln>
        </p:spPr>
        <p:txBody>
          <a:bodyPr/>
          <a:lstStyle/>
          <a:p>
            <a:endParaRPr lang="en-US"/>
          </a:p>
        </p:txBody>
      </p:sp>
      <p:sp>
        <p:nvSpPr>
          <p:cNvPr id="19" name="Text 15"/>
          <p:cNvSpPr txBox="1"/>
          <p:nvPr/>
        </p:nvSpPr>
        <p:spPr>
          <a:xfrm>
            <a:off x="5349240" y="2999232"/>
            <a:ext cx="2560320" cy="384048"/>
          </a:xfrm>
          <a:prstGeom prst="roundRect">
            <a:avLst>
              <a:gd name="adj" fmla="val 19048"/>
            </a:avLst>
          </a:prstGeom>
          <a:solidFill>
            <a:srgbClr val="FFF2CC"/>
          </a:solidFill>
          <a:ln w="15875">
            <a:solidFill>
              <a:srgbClr val="D6B656"/>
            </a:solidFill>
            <a:prstDash val="solid"/>
          </a:ln>
        </p:spPr>
        <p:txBody>
          <a:bodyPr wrap="square" lIns="50800" tIns="50800" rIns="50800" bIns="5080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HW profile: bandwidth + FLOPS</a:t>
            </a:r>
            <a:endParaRPr lang="en-US" sz="1400" dirty="0"/>
          </a:p>
        </p:txBody>
      </p:sp>
      <p:sp>
        <p:nvSpPr>
          <p:cNvPr id="20" name="Shape 16"/>
          <p:cNvSpPr/>
          <p:nvPr/>
        </p:nvSpPr>
        <p:spPr>
          <a:xfrm flipV="1">
            <a:off x="6629400" y="2743200"/>
            <a:ext cx="0" cy="256032"/>
          </a:xfrm>
          <a:prstGeom prst="line">
            <a:avLst/>
          </a:prstGeom>
          <a:noFill/>
          <a:ln w="22225">
            <a:solidFill>
              <a:srgbClr val="595959"/>
            </a:solidFill>
            <a:prstDash val="solid"/>
            <a:tailEnd type="triangle"/>
          </a:ln>
        </p:spPr>
        <p:txBody>
          <a:bodyPr/>
          <a:lstStyle/>
          <a:p>
            <a:endParaRPr lang="en-US"/>
          </a:p>
        </p:txBody>
      </p:sp>
      <p:sp>
        <p:nvSpPr>
          <p:cNvPr id="21" name="Shape 17"/>
          <p:cNvSpPr/>
          <p:nvPr/>
        </p:nvSpPr>
        <p:spPr>
          <a:xfrm>
            <a:off x="457200" y="3840480"/>
            <a:ext cx="11274552" cy="2240280"/>
          </a:xfrm>
          <a:prstGeom prst="roundRect">
            <a:avLst>
              <a:gd name="adj" fmla="val 2041"/>
            </a:avLst>
          </a:prstGeom>
          <a:solidFill>
            <a:srgbClr val="F3F9F1"/>
          </a:solidFill>
          <a:ln w="15875">
            <a:solidFill>
              <a:srgbClr val="82B366"/>
            </a:solidFill>
            <a:prstDash val="dash"/>
          </a:ln>
        </p:spPr>
        <p:txBody>
          <a:bodyPr/>
          <a:lstStyle/>
          <a:p>
            <a:endParaRPr lang="en-US"/>
          </a:p>
        </p:txBody>
      </p:sp>
      <p:sp>
        <p:nvSpPr>
          <p:cNvPr id="22" name="Text 18"/>
          <p:cNvSpPr txBox="1"/>
          <p:nvPr/>
        </p:nvSpPr>
        <p:spPr>
          <a:xfrm>
            <a:off x="658368" y="3931920"/>
            <a:ext cx="7315200" cy="320040"/>
          </a:xfrm>
          <a:prstGeom prst="rect">
            <a:avLst/>
          </a:prstGeom>
          <a:noFill/>
          <a:ln/>
        </p:spPr>
        <p:txBody>
          <a:bodyPr wrap="square" lIns="0" tIns="0" rIns="0" bIns="0" rtlCol="0" anchor="t"/>
          <a:lstStyle/>
          <a:p>
            <a:pPr marL="0" indent="0">
              <a:buNone/>
            </a:pPr>
            <a:r>
              <a:rPr lang="en-US" sz="1600" b="1" dirty="0">
                <a:solidFill>
                  <a:srgbClr val="3D7A2A"/>
                </a:solidFill>
                <a:latin typeface="Calibri" pitchFamily="34" charset="0"/>
                <a:ea typeface="Calibri" pitchFamily="34" charset="-122"/>
                <a:cs typeface="Calibri" pitchFamily="34" charset="-120"/>
              </a:rPr>
              <a:t>HELM runtime  ·  every token</a:t>
            </a:r>
            <a:endParaRPr lang="en-US" sz="1600" dirty="0"/>
          </a:p>
        </p:txBody>
      </p:sp>
      <p:sp>
        <p:nvSpPr>
          <p:cNvPr id="23" name="Shape 19"/>
          <p:cNvSpPr/>
          <p:nvPr/>
        </p:nvSpPr>
        <p:spPr>
          <a:xfrm>
            <a:off x="9939528" y="2743200"/>
            <a:ext cx="0" cy="1078992"/>
          </a:xfrm>
          <a:prstGeom prst="line">
            <a:avLst/>
          </a:prstGeom>
          <a:noFill/>
          <a:ln w="25400">
            <a:solidFill>
              <a:srgbClr val="156082"/>
            </a:solidFill>
            <a:prstDash val="dash"/>
            <a:tailEnd type="triangle"/>
          </a:ln>
        </p:spPr>
        <p:txBody>
          <a:bodyPr/>
          <a:lstStyle/>
          <a:p>
            <a:endParaRPr lang="en-US"/>
          </a:p>
        </p:txBody>
      </p:sp>
      <p:sp>
        <p:nvSpPr>
          <p:cNvPr id="24" name="Text 20"/>
          <p:cNvSpPr txBox="1"/>
          <p:nvPr/>
        </p:nvSpPr>
        <p:spPr>
          <a:xfrm>
            <a:off x="10030968" y="3474720"/>
            <a:ext cx="914400" cy="274320"/>
          </a:xfrm>
          <a:prstGeom prst="rect">
            <a:avLst/>
          </a:prstGeom>
          <a:noFill/>
          <a:ln/>
        </p:spPr>
        <p:txBody>
          <a:bodyPr wrap="square" lIns="0" tIns="0" rIns="0" bIns="0" rtlCol="0" anchor="t"/>
          <a:lstStyle/>
          <a:p>
            <a:pPr marL="0" indent="0">
              <a:buNone/>
            </a:pPr>
            <a:r>
              <a:rPr lang="en-US" sz="1300" i="1" dirty="0">
                <a:solidFill>
                  <a:srgbClr val="156082"/>
                </a:solidFill>
                <a:latin typeface="Calibri" pitchFamily="34" charset="0"/>
                <a:ea typeface="Calibri" pitchFamily="34" charset="-122"/>
                <a:cs typeface="Calibri" pitchFamily="34" charset="-120"/>
              </a:rPr>
              <a:t>deploy</a:t>
            </a:r>
            <a:endParaRPr lang="en-US" sz="1300" dirty="0"/>
          </a:p>
        </p:txBody>
      </p:sp>
      <p:sp>
        <p:nvSpPr>
          <p:cNvPr id="25" name="Text 21"/>
          <p:cNvSpPr txBox="1"/>
          <p:nvPr/>
        </p:nvSpPr>
        <p:spPr>
          <a:xfrm>
            <a:off x="731520" y="4370832"/>
            <a:ext cx="3017520" cy="1417320"/>
          </a:xfrm>
          <a:prstGeom prst="roundRect">
            <a:avLst>
              <a:gd name="adj" fmla="val 5161"/>
            </a:avLst>
          </a:prstGeom>
          <a:solidFill>
            <a:srgbClr val="FFE6CC"/>
          </a:solidFill>
          <a:ln w="15875">
            <a:solidFill>
              <a:srgbClr val="D79B00"/>
            </a:solidFill>
            <a:prstDash val="solid"/>
          </a:ln>
        </p:spPr>
        <p:txBody>
          <a:bodyPr wrap="square" lIns="50800" tIns="50800" rIns="50800" bIns="50800" rtlCol="0" anchor="ctr"/>
          <a:lstStyle/>
          <a:p>
            <a:pPr marL="0" indent="0" algn="ctr">
              <a:buNone/>
            </a:pPr>
            <a:r>
              <a:rPr lang="en-US" sz="1800" b="1" dirty="0">
                <a:solidFill>
                  <a:srgbClr val="1A1A1A"/>
                </a:solidFill>
                <a:latin typeface="Calibri" pitchFamily="34" charset="0"/>
                <a:ea typeface="Calibri" pitchFamily="34" charset="-122"/>
                <a:cs typeface="Calibri" pitchFamily="34" charset="-120"/>
              </a:rPr>
              <a:t>CPU stage</a:t>
            </a:r>
            <a:endParaRPr lang="en-US" sz="1600" dirty="0"/>
          </a:p>
          <a:p>
            <a:pPr marL="0" indent="0" algn="ctr">
              <a:buNone/>
            </a:pPr>
            <a:r>
              <a:rPr lang="en-US" sz="1600" dirty="0">
                <a:solidFill>
                  <a:srgbClr val="595959"/>
                </a:solidFill>
                <a:latin typeface="Calibri" pitchFamily="34" charset="0"/>
                <a:ea typeface="Calibri" pitchFamily="34" charset="-122"/>
                <a:cs typeface="Calibri" pitchFamily="34" charset="-120"/>
              </a:rPr>
              <a:t>layers 0 … k*−1</a:t>
            </a:r>
            <a:endParaRPr lang="en-US" sz="1600" dirty="0"/>
          </a:p>
          <a:p>
            <a:pPr marL="0" indent="0" algn="ctr">
              <a:buNone/>
            </a:pPr>
            <a:r>
              <a:rPr lang="en-US" sz="1600" dirty="0">
                <a:solidFill>
                  <a:srgbClr val="595959"/>
                </a:solidFill>
                <a:latin typeface="Calibri" pitchFamily="34" charset="0"/>
                <a:ea typeface="Calibri" pitchFamily="34" charset="-122"/>
                <a:cs typeface="Calibri" pitchFamily="34" charset="-120"/>
              </a:rPr>
              <a:t>weights pinned in DRAM</a:t>
            </a:r>
            <a:endParaRPr lang="en-US" sz="1600" dirty="0"/>
          </a:p>
        </p:txBody>
      </p:sp>
      <p:sp>
        <p:nvSpPr>
          <p:cNvPr id="26" name="Shape 22"/>
          <p:cNvSpPr/>
          <p:nvPr/>
        </p:nvSpPr>
        <p:spPr>
          <a:xfrm>
            <a:off x="3767328" y="5216652"/>
            <a:ext cx="1335024" cy="0"/>
          </a:xfrm>
          <a:prstGeom prst="line">
            <a:avLst/>
          </a:prstGeom>
          <a:noFill/>
          <a:ln w="50800">
            <a:solidFill>
              <a:srgbClr val="9673A6"/>
            </a:solidFill>
            <a:prstDash val="solid"/>
            <a:tailEnd type="triangle"/>
          </a:ln>
        </p:spPr>
        <p:txBody>
          <a:bodyPr/>
          <a:lstStyle/>
          <a:p>
            <a:endParaRPr lang="en-US"/>
          </a:p>
        </p:txBody>
      </p:sp>
      <p:sp>
        <p:nvSpPr>
          <p:cNvPr id="27" name="Text 23"/>
          <p:cNvSpPr txBox="1"/>
          <p:nvPr/>
        </p:nvSpPr>
        <p:spPr>
          <a:xfrm>
            <a:off x="3657600" y="4480560"/>
            <a:ext cx="1554480" cy="548640"/>
          </a:xfrm>
          <a:prstGeom prst="rect">
            <a:avLst/>
          </a:prstGeom>
          <a:noFill/>
          <a:ln/>
        </p:spPr>
        <p:txBody>
          <a:bodyPr wrap="square" lIns="0" tIns="0" rIns="0" bIns="0" rtlCol="0" anchor="t"/>
          <a:lstStyle/>
          <a:p>
            <a:pPr marL="0" indent="0" algn="ctr">
              <a:buNone/>
            </a:pPr>
            <a:r>
              <a:rPr lang="en-US" sz="1400" b="1" dirty="0">
                <a:solidFill>
                  <a:srgbClr val="6B4A80"/>
                </a:solidFill>
                <a:latin typeface="Calibri" pitchFamily="34" charset="0"/>
                <a:ea typeface="Calibri" pitchFamily="34" charset="-122"/>
                <a:cs typeface="Calibri" pitchFamily="34" charset="-120"/>
              </a:rPr>
              <a:t>activation only</a:t>
            </a:r>
            <a:endParaRPr lang="en-US" sz="1400" dirty="0"/>
          </a:p>
          <a:p>
            <a:pPr marL="0" indent="0" algn="ctr">
              <a:buNone/>
            </a:pPr>
            <a:r>
              <a:rPr lang="en-US" sz="1400" b="1" dirty="0">
                <a:solidFill>
                  <a:srgbClr val="6B4A80"/>
                </a:solidFill>
                <a:latin typeface="Calibri" pitchFamily="34" charset="0"/>
                <a:ea typeface="Calibri" pitchFamily="34" charset="-122"/>
                <a:cs typeface="Calibri" pitchFamily="34" charset="-120"/>
              </a:rPr>
              <a:t>2H bytes / token</a:t>
            </a:r>
            <a:endParaRPr lang="en-US" sz="1400" dirty="0"/>
          </a:p>
        </p:txBody>
      </p:sp>
      <p:sp>
        <p:nvSpPr>
          <p:cNvPr id="28" name="Text 24"/>
          <p:cNvSpPr txBox="1"/>
          <p:nvPr/>
        </p:nvSpPr>
        <p:spPr>
          <a:xfrm>
            <a:off x="5120640" y="4370832"/>
            <a:ext cx="3017520" cy="1417320"/>
          </a:xfrm>
          <a:prstGeom prst="roundRect">
            <a:avLst>
              <a:gd name="adj" fmla="val 5161"/>
            </a:avLst>
          </a:prstGeom>
          <a:solidFill>
            <a:srgbClr val="DAE8FC"/>
          </a:solidFill>
          <a:ln w="15875">
            <a:solidFill>
              <a:srgbClr val="6C8EBF"/>
            </a:solidFill>
            <a:prstDash val="solid"/>
          </a:ln>
        </p:spPr>
        <p:txBody>
          <a:bodyPr wrap="square" lIns="50800" tIns="50800" rIns="50800" bIns="50800" rtlCol="0" anchor="ctr"/>
          <a:lstStyle/>
          <a:p>
            <a:pPr marL="0" indent="0" algn="ctr">
              <a:buNone/>
            </a:pPr>
            <a:r>
              <a:rPr lang="en-US" sz="1800" b="1" dirty="0">
                <a:solidFill>
                  <a:srgbClr val="1A1A1A"/>
                </a:solidFill>
                <a:latin typeface="Calibri" pitchFamily="34" charset="0"/>
                <a:ea typeface="Calibri" pitchFamily="34" charset="-122"/>
                <a:cs typeface="Calibri" pitchFamily="34" charset="-120"/>
              </a:rPr>
              <a:t>GPU stage</a:t>
            </a:r>
            <a:endParaRPr lang="en-US" sz="1600" dirty="0"/>
          </a:p>
          <a:p>
            <a:pPr marL="0" indent="0" algn="ctr">
              <a:buNone/>
            </a:pPr>
            <a:r>
              <a:rPr lang="en-US" sz="1600" dirty="0">
                <a:solidFill>
                  <a:srgbClr val="595959"/>
                </a:solidFill>
                <a:latin typeface="Calibri" pitchFamily="34" charset="0"/>
                <a:ea typeface="Calibri" pitchFamily="34" charset="-122"/>
                <a:cs typeface="Calibri" pitchFamily="34" charset="-120"/>
              </a:rPr>
              <a:t>layers k* … L−1</a:t>
            </a:r>
            <a:endParaRPr lang="en-US" sz="1600" dirty="0"/>
          </a:p>
          <a:p>
            <a:pPr marL="0" indent="0" algn="ctr">
              <a:buNone/>
            </a:pPr>
            <a:r>
              <a:rPr lang="en-US" sz="1600" dirty="0">
                <a:solidFill>
                  <a:srgbClr val="595959"/>
                </a:solidFill>
                <a:latin typeface="Calibri" pitchFamily="34" charset="0"/>
                <a:ea typeface="Calibri" pitchFamily="34" charset="-122"/>
                <a:cs typeface="Calibri" pitchFamily="34" charset="-120"/>
              </a:rPr>
              <a:t>weights pinned in VRAM</a:t>
            </a:r>
            <a:endParaRPr lang="en-US" sz="1600" dirty="0"/>
          </a:p>
        </p:txBody>
      </p:sp>
      <p:sp>
        <p:nvSpPr>
          <p:cNvPr id="29" name="Text 25"/>
          <p:cNvSpPr txBox="1"/>
          <p:nvPr/>
        </p:nvSpPr>
        <p:spPr>
          <a:xfrm>
            <a:off x="8458200" y="4370832"/>
            <a:ext cx="3063240" cy="1417320"/>
          </a:xfrm>
          <a:prstGeom prst="roundRect">
            <a:avLst>
              <a:gd name="adj" fmla="val 5161"/>
            </a:avLst>
          </a:prstGeom>
          <a:solidFill>
            <a:srgbClr val="E1D5E7"/>
          </a:solidFill>
          <a:ln w="15875">
            <a:solidFill>
              <a:srgbClr val="9673A6"/>
            </a:solidFill>
            <a:prstDash val="solid"/>
          </a:ln>
        </p:spPr>
        <p:txBody>
          <a:bodyPr wrap="square" lIns="50800" tIns="50800" rIns="50800" bIns="50800" rtlCol="0" anchor="ctr"/>
          <a:lstStyle/>
          <a:p>
            <a:pPr marL="0" indent="0" algn="ctr">
              <a:buNone/>
            </a:pPr>
            <a:r>
              <a:rPr lang="en-US" sz="1800" b="1" dirty="0">
                <a:solidFill>
                  <a:srgbClr val="1A1A1A"/>
                </a:solidFill>
                <a:latin typeface="Calibri" pitchFamily="34" charset="0"/>
                <a:ea typeface="Calibri" pitchFamily="34" charset="-122"/>
                <a:cs typeface="Calibri" pitchFamily="34" charset="-120"/>
              </a:rPr>
              <a:t>Paged KV cache</a:t>
            </a:r>
            <a:endParaRPr lang="en-US" sz="1600" dirty="0"/>
          </a:p>
          <a:p>
            <a:pPr marL="0" indent="0" algn="ctr">
              <a:buNone/>
            </a:pPr>
            <a:r>
              <a:rPr lang="en-US" sz="1600" dirty="0">
                <a:solidFill>
                  <a:srgbClr val="595959"/>
                </a:solidFill>
                <a:latin typeface="Calibri" pitchFamily="34" charset="0"/>
                <a:ea typeface="Calibri" pitchFamily="34" charset="-122"/>
                <a:cs typeface="Calibri" pitchFamily="34" charset="-120"/>
              </a:rPr>
              <a:t>streaming attention</a:t>
            </a:r>
            <a:endParaRPr lang="en-US" sz="1600" dirty="0"/>
          </a:p>
          <a:p>
            <a:pPr marL="0" indent="0" algn="ctr">
              <a:buNone/>
            </a:pPr>
            <a:r>
              <a:rPr lang="en-US" sz="1600" dirty="0">
                <a:solidFill>
                  <a:srgbClr val="595959"/>
                </a:solidFill>
                <a:latin typeface="Calibri" pitchFamily="34" charset="0"/>
                <a:ea typeface="Calibri" pitchFamily="34" charset="-122"/>
                <a:cs typeface="Calibri" pitchFamily="34" charset="-120"/>
              </a:rPr>
              <a:t>evict / prefetch pages</a:t>
            </a:r>
            <a:endParaRPr lang="en-US" sz="1600" dirty="0"/>
          </a:p>
        </p:txBody>
      </p:sp>
      <p:sp>
        <p:nvSpPr>
          <p:cNvPr id="30" name="Text 26"/>
          <p:cNvSpPr txBox="1"/>
          <p:nvPr/>
        </p:nvSpPr>
        <p:spPr>
          <a:xfrm>
            <a:off x="8330184" y="4242816"/>
            <a:ext cx="329184" cy="32918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Example: HELM compilation flow (1) · trace and annotate</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7</a:t>
            </a:r>
            <a:endParaRPr lang="en-US" sz="1200" dirty="0"/>
          </a:p>
        </p:txBody>
      </p:sp>
      <p:sp>
        <p:nvSpPr>
          <p:cNvPr id="7" name="Text 3"/>
          <p:cNvSpPr txBox="1"/>
          <p:nvPr/>
        </p:nvSpPr>
        <p:spPr>
          <a:xfrm>
            <a:off x="457200" y="1097280"/>
            <a:ext cx="2697480" cy="329184"/>
          </a:xfrm>
          <a:prstGeom prst="roundRect">
            <a:avLst>
              <a:gd name="adj" fmla="val 50000"/>
            </a:avLst>
          </a:prstGeom>
          <a:solidFill>
            <a:srgbClr val="156082"/>
          </a:solidFill>
          <a:ln w="15875">
            <a:solidFill>
              <a:srgbClr val="156082"/>
            </a:solidFill>
            <a:prstDash val="solid"/>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  Trace &amp; annotate</a:t>
            </a:r>
            <a:endParaRPr lang="en-US" sz="1400" dirty="0"/>
          </a:p>
        </p:txBody>
      </p:sp>
      <p:sp>
        <p:nvSpPr>
          <p:cNvPr id="8" name="Text 4"/>
          <p:cNvSpPr txBox="1"/>
          <p:nvPr/>
        </p:nvSpPr>
        <p:spPr>
          <a:xfrm>
            <a:off x="3316529"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2  Cost model &amp; search</a:t>
            </a:r>
            <a:endParaRPr lang="en-US" sz="1400" dirty="0"/>
          </a:p>
        </p:txBody>
      </p:sp>
      <p:sp>
        <p:nvSpPr>
          <p:cNvPr id="9" name="Text 5"/>
          <p:cNvSpPr txBox="1"/>
          <p:nvPr/>
        </p:nvSpPr>
        <p:spPr>
          <a:xfrm>
            <a:off x="6175858"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3  Static graphs + AVX2</a:t>
            </a:r>
            <a:endParaRPr lang="en-US" sz="1400" dirty="0"/>
          </a:p>
        </p:txBody>
      </p:sp>
      <p:sp>
        <p:nvSpPr>
          <p:cNvPr id="10" name="Text 6"/>
          <p:cNvSpPr txBox="1"/>
          <p:nvPr/>
        </p:nvSpPr>
        <p:spPr>
          <a:xfrm>
            <a:off x="9035186"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4  Paged KV runtime</a:t>
            </a:r>
            <a:endParaRPr lang="en-US" sz="1400" dirty="0"/>
          </a:p>
        </p:txBody>
      </p:sp>
      <p:sp>
        <p:nvSpPr>
          <p:cNvPr id="11" name="Text 7"/>
          <p:cNvSpPr txBox="1"/>
          <p:nvPr/>
        </p:nvSpPr>
        <p:spPr>
          <a:xfrm>
            <a:off x="914400" y="1600200"/>
            <a:ext cx="2926080" cy="310896"/>
          </a:xfrm>
          <a:prstGeom prst="roundRect">
            <a:avLst>
              <a:gd name="adj" fmla="val 14706"/>
            </a:avLst>
          </a:prstGeom>
          <a:solidFill>
            <a:srgbClr val="F2F2F2"/>
          </a:solidFill>
          <a:ln w="12700">
            <a:solidFill>
              <a:srgbClr val="A6A6A6"/>
            </a:solidFill>
            <a:prstDash val="solid"/>
          </a:ln>
        </p:spPr>
        <p:txBody>
          <a:bodyPr wrap="square" lIns="0" tIns="0" rIns="0" bIns="0" rtlCol="0" anchor="ctr"/>
          <a:lstStyle/>
          <a:p>
            <a:pPr marL="0" indent="0" algn="ctr">
              <a:buNone/>
            </a:pPr>
            <a:r>
              <a:rPr lang="en-US" sz="1400" dirty="0">
                <a:solidFill>
                  <a:srgbClr val="595959"/>
                </a:solidFill>
                <a:latin typeface="Calibri" pitchFamily="34" charset="0"/>
                <a:ea typeface="Calibri" pitchFamily="34" charset="-122"/>
                <a:cs typeface="Calibri" pitchFamily="34" charset="-120"/>
              </a:rPr>
              <a:t>embed_tokens</a:t>
            </a:r>
            <a:endParaRPr lang="en-US" sz="1400" dirty="0"/>
          </a:p>
        </p:txBody>
      </p:sp>
      <p:sp>
        <p:nvSpPr>
          <p:cNvPr id="12" name="Shape 8"/>
          <p:cNvSpPr/>
          <p:nvPr/>
        </p:nvSpPr>
        <p:spPr>
          <a:xfrm>
            <a:off x="502920" y="2029968"/>
            <a:ext cx="3749040" cy="3401568"/>
          </a:xfrm>
          <a:prstGeom prst="roundRect">
            <a:avLst>
              <a:gd name="adj" fmla="val 1344"/>
            </a:avLst>
          </a:prstGeom>
          <a:solidFill>
            <a:srgbClr val="FBFBFB"/>
          </a:solidFill>
          <a:ln w="15875">
            <a:solidFill>
              <a:srgbClr val="7F7F7F"/>
            </a:solidFill>
            <a:prstDash val="dash"/>
          </a:ln>
        </p:spPr>
        <p:txBody>
          <a:bodyPr/>
          <a:lstStyle/>
          <a:p>
            <a:endParaRPr lang="en-US"/>
          </a:p>
        </p:txBody>
      </p:sp>
      <p:sp>
        <p:nvSpPr>
          <p:cNvPr id="13" name="Text 9"/>
          <p:cNvSpPr txBox="1"/>
          <p:nvPr/>
        </p:nvSpPr>
        <p:spPr>
          <a:xfrm>
            <a:off x="640080" y="2066544"/>
            <a:ext cx="1920240" cy="274320"/>
          </a:xfrm>
          <a:prstGeom prst="rect">
            <a:avLst/>
          </a:prstGeom>
          <a:noFill/>
          <a:ln/>
        </p:spPr>
        <p:txBody>
          <a:bodyPr wrap="square" lIns="0" tIns="0" rIns="0" bIns="0" rtlCol="0" anchor="t"/>
          <a:lstStyle/>
          <a:p>
            <a:pPr marL="0" indent="0" algn="l">
              <a:buNone/>
            </a:pPr>
            <a:r>
              <a:rPr lang="en-US" sz="1400" i="1" dirty="0">
                <a:solidFill>
                  <a:srgbClr val="595959"/>
                </a:solidFill>
                <a:latin typeface="Calibri" pitchFamily="34" charset="0"/>
                <a:ea typeface="Calibri" pitchFamily="34" charset="-122"/>
                <a:cs typeface="Calibri" pitchFamily="34" charset="-120"/>
              </a:rPr>
              <a:t>decoder layer × 36</a:t>
            </a:r>
            <a:endParaRPr lang="en-US" sz="1400" dirty="0"/>
          </a:p>
        </p:txBody>
      </p:sp>
      <p:sp>
        <p:nvSpPr>
          <p:cNvPr id="14" name="Text 10"/>
          <p:cNvSpPr txBox="1"/>
          <p:nvPr/>
        </p:nvSpPr>
        <p:spPr>
          <a:xfrm>
            <a:off x="731520" y="2359152"/>
            <a:ext cx="3291840" cy="310896"/>
          </a:xfrm>
          <a:prstGeom prst="roundRect">
            <a:avLst>
              <a:gd name="adj" fmla="val 14706"/>
            </a:avLst>
          </a:prstGeom>
          <a:solidFill>
            <a:srgbClr val="F2F2F2"/>
          </a:solidFill>
          <a:ln w="12700">
            <a:solidFill>
              <a:srgbClr val="A6A6A6"/>
            </a:solidFill>
            <a:prstDash val="solid"/>
          </a:ln>
        </p:spPr>
        <p:txBody>
          <a:bodyPr wrap="square" lIns="0" tIns="0" rIns="0" bIns="0" rtlCol="0" anchor="ctr"/>
          <a:lstStyle/>
          <a:p>
            <a:pPr marL="0" indent="0" algn="ctr">
              <a:buNone/>
            </a:pPr>
            <a:r>
              <a:rPr lang="en-US" sz="1400" dirty="0">
                <a:solidFill>
                  <a:srgbClr val="595959"/>
                </a:solidFill>
                <a:latin typeface="Calibri" pitchFamily="34" charset="0"/>
                <a:ea typeface="Calibri" pitchFamily="34" charset="-122"/>
                <a:cs typeface="Calibri" pitchFamily="34" charset="-120"/>
              </a:rPr>
              <a:t>input_layernorm</a:t>
            </a:r>
            <a:endParaRPr lang="en-US" sz="1400" dirty="0"/>
          </a:p>
        </p:txBody>
      </p:sp>
      <p:sp>
        <p:nvSpPr>
          <p:cNvPr id="15" name="Shape 11"/>
          <p:cNvSpPr/>
          <p:nvPr/>
        </p:nvSpPr>
        <p:spPr>
          <a:xfrm>
            <a:off x="2377440" y="2670048"/>
            <a:ext cx="0" cy="73152"/>
          </a:xfrm>
          <a:prstGeom prst="line">
            <a:avLst/>
          </a:prstGeom>
          <a:noFill/>
          <a:ln w="12700">
            <a:solidFill>
              <a:srgbClr val="7F7F7F"/>
            </a:solidFill>
            <a:prstDash val="solid"/>
          </a:ln>
        </p:spPr>
        <p:txBody>
          <a:bodyPr/>
          <a:lstStyle/>
          <a:p>
            <a:endParaRPr lang="en-US"/>
          </a:p>
        </p:txBody>
      </p:sp>
      <p:sp>
        <p:nvSpPr>
          <p:cNvPr id="16" name="Text 12"/>
          <p:cNvSpPr txBox="1"/>
          <p:nvPr/>
        </p:nvSpPr>
        <p:spPr>
          <a:xfrm>
            <a:off x="731520" y="2743200"/>
            <a:ext cx="1024128"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k_proj</a:t>
            </a:r>
            <a:endParaRPr lang="en-US" sz="1400" dirty="0"/>
          </a:p>
        </p:txBody>
      </p:sp>
      <p:sp>
        <p:nvSpPr>
          <p:cNvPr id="17" name="Text 13"/>
          <p:cNvSpPr txBox="1"/>
          <p:nvPr/>
        </p:nvSpPr>
        <p:spPr>
          <a:xfrm>
            <a:off x="1865376" y="2743200"/>
            <a:ext cx="1024128"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v_proj</a:t>
            </a:r>
            <a:endParaRPr lang="en-US" sz="1400" dirty="0"/>
          </a:p>
        </p:txBody>
      </p:sp>
      <p:sp>
        <p:nvSpPr>
          <p:cNvPr id="18" name="Text 14"/>
          <p:cNvSpPr txBox="1"/>
          <p:nvPr/>
        </p:nvSpPr>
        <p:spPr>
          <a:xfrm>
            <a:off x="2999232" y="2743200"/>
            <a:ext cx="1024128" cy="310896"/>
          </a:xfrm>
          <a:prstGeom prst="roundRect">
            <a:avLst>
              <a:gd name="adj" fmla="val 14706"/>
            </a:avLst>
          </a:prstGeom>
          <a:solidFill>
            <a:srgbClr val="156082"/>
          </a:solidFill>
          <a:ln w="25400">
            <a:solidFill>
              <a:srgbClr val="156082"/>
            </a:solidFill>
            <a:prstDash val="solid"/>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q_proj</a:t>
            </a:r>
            <a:endParaRPr lang="en-US" sz="1400" dirty="0"/>
          </a:p>
        </p:txBody>
      </p:sp>
      <p:sp>
        <p:nvSpPr>
          <p:cNvPr id="19" name="Shape 15"/>
          <p:cNvSpPr/>
          <p:nvPr/>
        </p:nvSpPr>
        <p:spPr>
          <a:xfrm>
            <a:off x="2377440" y="3054096"/>
            <a:ext cx="0" cy="73152"/>
          </a:xfrm>
          <a:prstGeom prst="line">
            <a:avLst/>
          </a:prstGeom>
          <a:noFill/>
          <a:ln w="12700">
            <a:solidFill>
              <a:srgbClr val="7F7F7F"/>
            </a:solidFill>
            <a:prstDash val="solid"/>
          </a:ln>
        </p:spPr>
        <p:txBody>
          <a:bodyPr/>
          <a:lstStyle/>
          <a:p>
            <a:endParaRPr lang="en-US"/>
          </a:p>
        </p:txBody>
      </p:sp>
      <p:sp>
        <p:nvSpPr>
          <p:cNvPr id="20" name="Text 16"/>
          <p:cNvSpPr txBox="1"/>
          <p:nvPr/>
        </p:nvSpPr>
        <p:spPr>
          <a:xfrm>
            <a:off x="731520" y="3127248"/>
            <a:ext cx="3291840" cy="310896"/>
          </a:xfrm>
          <a:prstGeom prst="roundRect">
            <a:avLst>
              <a:gd name="adj" fmla="val 14706"/>
            </a:avLst>
          </a:prstGeom>
          <a:solidFill>
            <a:srgbClr val="E1D5E7"/>
          </a:solidFill>
          <a:ln w="12700">
            <a:solidFill>
              <a:srgbClr val="9673A6"/>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attention (softmax(QKᵀ)V)</a:t>
            </a:r>
            <a:endParaRPr lang="en-US" sz="1400" dirty="0"/>
          </a:p>
        </p:txBody>
      </p:sp>
      <p:sp>
        <p:nvSpPr>
          <p:cNvPr id="21" name="Shape 17"/>
          <p:cNvSpPr/>
          <p:nvPr/>
        </p:nvSpPr>
        <p:spPr>
          <a:xfrm>
            <a:off x="2377440" y="3438144"/>
            <a:ext cx="0" cy="73152"/>
          </a:xfrm>
          <a:prstGeom prst="line">
            <a:avLst/>
          </a:prstGeom>
          <a:noFill/>
          <a:ln w="12700">
            <a:solidFill>
              <a:srgbClr val="7F7F7F"/>
            </a:solidFill>
            <a:prstDash val="solid"/>
          </a:ln>
        </p:spPr>
        <p:txBody>
          <a:bodyPr/>
          <a:lstStyle/>
          <a:p>
            <a:endParaRPr lang="en-US"/>
          </a:p>
        </p:txBody>
      </p:sp>
      <p:sp>
        <p:nvSpPr>
          <p:cNvPr id="22" name="Text 18"/>
          <p:cNvSpPr txBox="1"/>
          <p:nvPr/>
        </p:nvSpPr>
        <p:spPr>
          <a:xfrm>
            <a:off x="731520" y="3511296"/>
            <a:ext cx="3291840"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o_proj</a:t>
            </a:r>
            <a:endParaRPr lang="en-US" sz="1400" dirty="0"/>
          </a:p>
        </p:txBody>
      </p:sp>
      <p:sp>
        <p:nvSpPr>
          <p:cNvPr id="23" name="Shape 19"/>
          <p:cNvSpPr/>
          <p:nvPr/>
        </p:nvSpPr>
        <p:spPr>
          <a:xfrm>
            <a:off x="2377440" y="3822192"/>
            <a:ext cx="0" cy="73152"/>
          </a:xfrm>
          <a:prstGeom prst="line">
            <a:avLst/>
          </a:prstGeom>
          <a:noFill/>
          <a:ln w="12700">
            <a:solidFill>
              <a:srgbClr val="7F7F7F"/>
            </a:solidFill>
            <a:prstDash val="solid"/>
          </a:ln>
        </p:spPr>
        <p:txBody>
          <a:bodyPr/>
          <a:lstStyle/>
          <a:p>
            <a:endParaRPr lang="en-US"/>
          </a:p>
        </p:txBody>
      </p:sp>
      <p:sp>
        <p:nvSpPr>
          <p:cNvPr id="24" name="Text 20"/>
          <p:cNvSpPr txBox="1"/>
          <p:nvPr/>
        </p:nvSpPr>
        <p:spPr>
          <a:xfrm>
            <a:off x="731520" y="3895344"/>
            <a:ext cx="3291840" cy="310896"/>
          </a:xfrm>
          <a:prstGeom prst="roundRect">
            <a:avLst>
              <a:gd name="adj" fmla="val 14706"/>
            </a:avLst>
          </a:prstGeom>
          <a:solidFill>
            <a:srgbClr val="F2F2F2"/>
          </a:solidFill>
          <a:ln w="12700">
            <a:solidFill>
              <a:srgbClr val="A6A6A6"/>
            </a:solidFill>
            <a:prstDash val="solid"/>
          </a:ln>
        </p:spPr>
        <p:txBody>
          <a:bodyPr wrap="square" lIns="0" tIns="0" rIns="0" bIns="0" rtlCol="0" anchor="ctr"/>
          <a:lstStyle/>
          <a:p>
            <a:pPr marL="0" indent="0" algn="ctr">
              <a:buNone/>
            </a:pPr>
            <a:r>
              <a:rPr lang="en-US" sz="1400" dirty="0">
                <a:solidFill>
                  <a:srgbClr val="595959"/>
                </a:solidFill>
                <a:latin typeface="Calibri" pitchFamily="34" charset="0"/>
                <a:ea typeface="Calibri" pitchFamily="34" charset="-122"/>
                <a:cs typeface="Calibri" pitchFamily="34" charset="-120"/>
              </a:rPr>
              <a:t>post_attention_layernorm</a:t>
            </a:r>
            <a:endParaRPr lang="en-US" sz="1400" dirty="0"/>
          </a:p>
        </p:txBody>
      </p:sp>
      <p:sp>
        <p:nvSpPr>
          <p:cNvPr id="25" name="Shape 21"/>
          <p:cNvSpPr/>
          <p:nvPr/>
        </p:nvSpPr>
        <p:spPr>
          <a:xfrm>
            <a:off x="2377440" y="4206240"/>
            <a:ext cx="0" cy="73152"/>
          </a:xfrm>
          <a:prstGeom prst="line">
            <a:avLst/>
          </a:prstGeom>
          <a:noFill/>
          <a:ln w="12700">
            <a:solidFill>
              <a:srgbClr val="7F7F7F"/>
            </a:solidFill>
            <a:prstDash val="solid"/>
          </a:ln>
        </p:spPr>
        <p:txBody>
          <a:bodyPr/>
          <a:lstStyle/>
          <a:p>
            <a:endParaRPr lang="en-US"/>
          </a:p>
        </p:txBody>
      </p:sp>
      <p:sp>
        <p:nvSpPr>
          <p:cNvPr id="26" name="Text 22"/>
          <p:cNvSpPr txBox="1"/>
          <p:nvPr/>
        </p:nvSpPr>
        <p:spPr>
          <a:xfrm>
            <a:off x="731520" y="4279392"/>
            <a:ext cx="1591056"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gate_proj</a:t>
            </a:r>
            <a:endParaRPr lang="en-US" sz="1400" dirty="0"/>
          </a:p>
        </p:txBody>
      </p:sp>
      <p:sp>
        <p:nvSpPr>
          <p:cNvPr id="27" name="Text 23"/>
          <p:cNvSpPr txBox="1"/>
          <p:nvPr/>
        </p:nvSpPr>
        <p:spPr>
          <a:xfrm>
            <a:off x="2432304" y="4279392"/>
            <a:ext cx="1591056"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up_proj</a:t>
            </a:r>
            <a:endParaRPr lang="en-US" sz="1400" dirty="0"/>
          </a:p>
        </p:txBody>
      </p:sp>
      <p:sp>
        <p:nvSpPr>
          <p:cNvPr id="28" name="Shape 24"/>
          <p:cNvSpPr/>
          <p:nvPr/>
        </p:nvSpPr>
        <p:spPr>
          <a:xfrm>
            <a:off x="2377440" y="4590288"/>
            <a:ext cx="0" cy="73152"/>
          </a:xfrm>
          <a:prstGeom prst="line">
            <a:avLst/>
          </a:prstGeom>
          <a:noFill/>
          <a:ln w="12700">
            <a:solidFill>
              <a:srgbClr val="7F7F7F"/>
            </a:solidFill>
            <a:prstDash val="solid"/>
          </a:ln>
        </p:spPr>
        <p:txBody>
          <a:bodyPr/>
          <a:lstStyle/>
          <a:p>
            <a:endParaRPr lang="en-US"/>
          </a:p>
        </p:txBody>
      </p:sp>
      <p:sp>
        <p:nvSpPr>
          <p:cNvPr id="29" name="Text 25"/>
          <p:cNvSpPr txBox="1"/>
          <p:nvPr/>
        </p:nvSpPr>
        <p:spPr>
          <a:xfrm>
            <a:off x="731520" y="4663440"/>
            <a:ext cx="3291840" cy="310896"/>
          </a:xfrm>
          <a:prstGeom prst="roundRect">
            <a:avLst>
              <a:gd name="adj" fmla="val 14706"/>
            </a:avLst>
          </a:prstGeom>
          <a:solidFill>
            <a:srgbClr val="F2F2F2"/>
          </a:solidFill>
          <a:ln w="12700">
            <a:solidFill>
              <a:srgbClr val="A6A6A6"/>
            </a:solidFill>
            <a:prstDash val="solid"/>
          </a:ln>
        </p:spPr>
        <p:txBody>
          <a:bodyPr wrap="square" lIns="0" tIns="0" rIns="0" bIns="0" rtlCol="0" anchor="ctr"/>
          <a:lstStyle/>
          <a:p>
            <a:pPr marL="0" indent="0" algn="ctr">
              <a:buNone/>
            </a:pPr>
            <a:r>
              <a:rPr lang="en-US" sz="1400" dirty="0">
                <a:solidFill>
                  <a:srgbClr val="595959"/>
                </a:solidFill>
                <a:latin typeface="Calibri" pitchFamily="34" charset="0"/>
                <a:ea typeface="Calibri" pitchFamily="34" charset="-122"/>
                <a:cs typeface="Calibri" pitchFamily="34" charset="-120"/>
              </a:rPr>
              <a:t>SiLU(gate) · up</a:t>
            </a:r>
            <a:endParaRPr lang="en-US" sz="1400" dirty="0"/>
          </a:p>
        </p:txBody>
      </p:sp>
      <p:sp>
        <p:nvSpPr>
          <p:cNvPr id="30" name="Shape 26"/>
          <p:cNvSpPr/>
          <p:nvPr/>
        </p:nvSpPr>
        <p:spPr>
          <a:xfrm>
            <a:off x="2377440" y="4974336"/>
            <a:ext cx="0" cy="73152"/>
          </a:xfrm>
          <a:prstGeom prst="line">
            <a:avLst/>
          </a:prstGeom>
          <a:noFill/>
          <a:ln w="12700">
            <a:solidFill>
              <a:srgbClr val="7F7F7F"/>
            </a:solidFill>
            <a:prstDash val="solid"/>
          </a:ln>
        </p:spPr>
        <p:txBody>
          <a:bodyPr/>
          <a:lstStyle/>
          <a:p>
            <a:endParaRPr lang="en-US"/>
          </a:p>
        </p:txBody>
      </p:sp>
      <p:sp>
        <p:nvSpPr>
          <p:cNvPr id="31" name="Text 27"/>
          <p:cNvSpPr txBox="1"/>
          <p:nvPr/>
        </p:nvSpPr>
        <p:spPr>
          <a:xfrm>
            <a:off x="731520" y="5047488"/>
            <a:ext cx="3291840"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down_proj</a:t>
            </a:r>
            <a:endParaRPr lang="en-US" sz="1400" dirty="0"/>
          </a:p>
        </p:txBody>
      </p:sp>
      <p:sp>
        <p:nvSpPr>
          <p:cNvPr id="32" name="Text 28"/>
          <p:cNvSpPr txBox="1"/>
          <p:nvPr/>
        </p:nvSpPr>
        <p:spPr>
          <a:xfrm>
            <a:off x="914400" y="5559552"/>
            <a:ext cx="2926080" cy="310896"/>
          </a:xfrm>
          <a:prstGeom prst="roundRect">
            <a:avLst>
              <a:gd name="adj" fmla="val 14706"/>
            </a:avLst>
          </a:prstGeom>
          <a:solidFill>
            <a:srgbClr val="FFFFFF"/>
          </a:solidFill>
          <a:ln w="12700">
            <a:solidFill>
              <a:srgbClr val="6C8EBF"/>
            </a:solidFill>
            <a:prstDash val="solid"/>
          </a:ln>
        </p:spPr>
        <p:txBody>
          <a:bodyPr wrap="square" lIns="0" tIns="0" rIns="0" bIns="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norm → lm_head</a:t>
            </a:r>
            <a:endParaRPr lang="en-US" sz="1400" dirty="0"/>
          </a:p>
        </p:txBody>
      </p:sp>
      <p:sp>
        <p:nvSpPr>
          <p:cNvPr id="33" name="Shape 29"/>
          <p:cNvSpPr/>
          <p:nvPr/>
        </p:nvSpPr>
        <p:spPr>
          <a:xfrm>
            <a:off x="502920" y="6007608"/>
            <a:ext cx="201168" cy="201168"/>
          </a:xfrm>
          <a:prstGeom prst="rect">
            <a:avLst/>
          </a:prstGeom>
          <a:solidFill>
            <a:srgbClr val="6C8EBF"/>
          </a:solidFill>
          <a:ln w="12700">
            <a:solidFill>
              <a:srgbClr val="6C8EBF"/>
            </a:solidFill>
            <a:prstDash val="solid"/>
          </a:ln>
        </p:spPr>
        <p:txBody>
          <a:bodyPr/>
          <a:lstStyle/>
          <a:p>
            <a:endParaRPr lang="en-US"/>
          </a:p>
        </p:txBody>
      </p:sp>
      <p:sp>
        <p:nvSpPr>
          <p:cNvPr id="34" name="Text 30"/>
          <p:cNvSpPr txBox="1"/>
          <p:nvPr/>
        </p:nvSpPr>
        <p:spPr>
          <a:xfrm>
            <a:off x="777240" y="5943600"/>
            <a:ext cx="1371600" cy="329184"/>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has weights</a:t>
            </a:r>
            <a:endParaRPr lang="en-US" sz="1500" dirty="0"/>
          </a:p>
        </p:txBody>
      </p:sp>
      <p:sp>
        <p:nvSpPr>
          <p:cNvPr id="35" name="Shape 31"/>
          <p:cNvSpPr/>
          <p:nvPr/>
        </p:nvSpPr>
        <p:spPr>
          <a:xfrm>
            <a:off x="2286000" y="6007608"/>
            <a:ext cx="201168" cy="201168"/>
          </a:xfrm>
          <a:prstGeom prst="rect">
            <a:avLst/>
          </a:prstGeom>
          <a:solidFill>
            <a:srgbClr val="A6A6A6"/>
          </a:solidFill>
          <a:ln w="12700">
            <a:solidFill>
              <a:srgbClr val="A6A6A6"/>
            </a:solidFill>
            <a:prstDash val="solid"/>
          </a:ln>
        </p:spPr>
        <p:txBody>
          <a:bodyPr/>
          <a:lstStyle/>
          <a:p>
            <a:endParaRPr lang="en-US"/>
          </a:p>
        </p:txBody>
      </p:sp>
      <p:sp>
        <p:nvSpPr>
          <p:cNvPr id="36" name="Text 32"/>
          <p:cNvSpPr txBox="1"/>
          <p:nvPr/>
        </p:nvSpPr>
        <p:spPr>
          <a:xfrm>
            <a:off x="2560320" y="5943600"/>
            <a:ext cx="1371600" cy="329184"/>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no weights</a:t>
            </a:r>
            <a:endParaRPr lang="en-US" sz="1500" dirty="0"/>
          </a:p>
        </p:txBody>
      </p:sp>
      <p:sp>
        <p:nvSpPr>
          <p:cNvPr id="37" name="Text 33"/>
          <p:cNvSpPr txBox="1"/>
          <p:nvPr/>
        </p:nvSpPr>
        <p:spPr>
          <a:xfrm>
            <a:off x="4846320" y="1572768"/>
            <a:ext cx="6885432" cy="310896"/>
          </a:xfrm>
          <a:prstGeom prst="rect">
            <a:avLst/>
          </a:prstGeom>
          <a:noFill/>
          <a:ln/>
        </p:spPr>
        <p:txBody>
          <a:bodyPr wrap="square" lIns="0" tIns="0" rIns="0" bIns="0" rtlCol="0" anchor="t"/>
          <a:lstStyle/>
          <a:p>
            <a:pPr marL="0" indent="0" algn="ctr">
              <a:buNone/>
            </a:pPr>
            <a:r>
              <a:rPr lang="en-US" sz="1700" b="1" dirty="0">
                <a:solidFill>
                  <a:srgbClr val="1A1A1A"/>
                </a:solidFill>
                <a:latin typeface="Calibri" pitchFamily="34" charset="0"/>
                <a:ea typeface="Calibri" pitchFamily="34" charset="-122"/>
                <a:cs typeface="Calibri" pitchFamily="34" charset="-120"/>
              </a:rPr>
              <a:t>PyTorch  (HF Qwen3, one line of Qwen3Attention)</a:t>
            </a:r>
            <a:endParaRPr lang="en-US" sz="1700" dirty="0"/>
          </a:p>
        </p:txBody>
      </p:sp>
      <p:sp>
        <p:nvSpPr>
          <p:cNvPr id="38" name="Shape 34"/>
          <p:cNvSpPr/>
          <p:nvPr/>
        </p:nvSpPr>
        <p:spPr>
          <a:xfrm>
            <a:off x="4846320" y="1901952"/>
            <a:ext cx="6885432" cy="442976"/>
          </a:xfrm>
          <a:prstGeom prst="rect">
            <a:avLst/>
          </a:prstGeom>
          <a:solidFill>
            <a:srgbClr val="FFFFFF"/>
          </a:solidFill>
          <a:ln w="15875">
            <a:solidFill>
              <a:srgbClr val="262626"/>
            </a:solidFill>
            <a:prstDash val="solid"/>
          </a:ln>
        </p:spPr>
        <p:txBody>
          <a:bodyPr/>
          <a:lstStyle/>
          <a:p>
            <a:endParaRPr lang="en-US"/>
          </a:p>
        </p:txBody>
      </p:sp>
      <p:sp>
        <p:nvSpPr>
          <p:cNvPr id="39" name="Text 35"/>
          <p:cNvSpPr txBox="1"/>
          <p:nvPr/>
        </p:nvSpPr>
        <p:spPr>
          <a:xfrm>
            <a:off x="4956048" y="1993392"/>
            <a:ext cx="6702552" cy="260096"/>
          </a:xfrm>
          <a:prstGeom prst="rect">
            <a:avLst/>
          </a:prstGeom>
          <a:noFill/>
          <a:ln/>
        </p:spPr>
        <p:txBody>
          <a:bodyPr wrap="square" lIns="0" tIns="0" rIns="0" bIns="0" rtlCol="0" anchor="t"/>
          <a:lstStyle/>
          <a:p>
            <a:pPr marL="0" indent="0">
              <a:lnSpc>
                <a:spcPts val="2048"/>
              </a:lnSpc>
              <a:buNone/>
            </a:pPr>
            <a:r>
              <a:rPr lang="en-US" sz="1600" dirty="0">
                <a:solidFill>
                  <a:srgbClr val="0000FF"/>
                </a:solidFill>
                <a:latin typeface="Consolas" pitchFamily="34" charset="0"/>
                <a:ea typeface="Consolas" pitchFamily="34" charset="-122"/>
                <a:cs typeface="Consolas" pitchFamily="34" charset="-120"/>
              </a:rPr>
              <a:t>self</a:t>
            </a:r>
            <a:r>
              <a:rPr lang="en-US" sz="1600" dirty="0">
                <a:solidFill>
                  <a:srgbClr val="1A1A1A"/>
                </a:solidFill>
                <a:latin typeface="Consolas" pitchFamily="34" charset="0"/>
                <a:ea typeface="Consolas" pitchFamily="34" charset="-122"/>
                <a:cs typeface="Consolas" pitchFamily="34" charset="-120"/>
              </a:rPr>
              <a:t>.q_proj = </a:t>
            </a:r>
            <a:r>
              <a:rPr lang="en-US" sz="1600" dirty="0">
                <a:solidFill>
                  <a:srgbClr val="267F99"/>
                </a:solidFill>
                <a:latin typeface="Consolas" pitchFamily="34" charset="0"/>
                <a:ea typeface="Consolas" pitchFamily="34" charset="-122"/>
                <a:cs typeface="Consolas" pitchFamily="34" charset="-120"/>
              </a:rPr>
              <a:t>nn</a:t>
            </a:r>
            <a:r>
              <a:rPr lang="en-US" sz="1600" dirty="0">
                <a:solidFill>
                  <a:srgbClr val="1A1A1A"/>
                </a:solidFill>
                <a:latin typeface="Consolas" pitchFamily="34" charset="0"/>
                <a:ea typeface="Consolas" pitchFamily="34" charset="-122"/>
                <a:cs typeface="Consolas" pitchFamily="34" charset="-120"/>
              </a:rPr>
              <a:t>.</a:t>
            </a:r>
            <a:r>
              <a:rPr lang="en-US" sz="1600" dirty="0">
                <a:solidFill>
                  <a:srgbClr val="267F99"/>
                </a:solidFill>
                <a:latin typeface="Consolas" pitchFamily="34" charset="0"/>
                <a:ea typeface="Consolas" pitchFamily="34" charset="-122"/>
                <a:cs typeface="Consolas" pitchFamily="34" charset="-120"/>
              </a:rPr>
              <a:t>Linear</a:t>
            </a:r>
            <a:r>
              <a:rPr lang="en-US" sz="1600" dirty="0">
                <a:solidFill>
                  <a:srgbClr val="1A1A1A"/>
                </a:solidFill>
                <a:latin typeface="Consolas" pitchFamily="34" charset="0"/>
                <a:ea typeface="Consolas" pitchFamily="34" charset="-122"/>
                <a:cs typeface="Consolas" pitchFamily="34" charset="-120"/>
              </a:rPr>
              <a:t>(</a:t>
            </a:r>
            <a:r>
              <a:rPr lang="en-US" sz="1600" dirty="0">
                <a:solidFill>
                  <a:srgbClr val="098658"/>
                </a:solidFill>
                <a:latin typeface="Consolas" pitchFamily="34" charset="0"/>
                <a:ea typeface="Consolas" pitchFamily="34" charset="-122"/>
                <a:cs typeface="Consolas" pitchFamily="34" charset="-120"/>
              </a:rPr>
              <a:t>4096</a:t>
            </a:r>
            <a:r>
              <a:rPr lang="en-US" sz="1600" dirty="0">
                <a:solidFill>
                  <a:srgbClr val="1A1A1A"/>
                </a:solidFill>
                <a:latin typeface="Consolas" pitchFamily="34" charset="0"/>
                <a:ea typeface="Consolas" pitchFamily="34" charset="-122"/>
                <a:cs typeface="Consolas" pitchFamily="34" charset="-120"/>
              </a:rPr>
              <a:t>, </a:t>
            </a:r>
            <a:r>
              <a:rPr lang="en-US" sz="1600" dirty="0">
                <a:solidFill>
                  <a:srgbClr val="098658"/>
                </a:solidFill>
                <a:latin typeface="Consolas" pitchFamily="34" charset="0"/>
                <a:ea typeface="Consolas" pitchFamily="34" charset="-122"/>
                <a:cs typeface="Consolas" pitchFamily="34" charset="-120"/>
              </a:rPr>
              <a:t>32</a:t>
            </a:r>
            <a:r>
              <a:rPr lang="en-US" sz="1600" dirty="0">
                <a:solidFill>
                  <a:srgbClr val="1A1A1A"/>
                </a:solidFill>
                <a:latin typeface="Consolas" pitchFamily="34" charset="0"/>
                <a:ea typeface="Consolas" pitchFamily="34" charset="-122"/>
                <a:cs typeface="Consolas" pitchFamily="34" charset="-120"/>
              </a:rPr>
              <a:t> * </a:t>
            </a:r>
            <a:r>
              <a:rPr lang="en-US" sz="1600" dirty="0">
                <a:solidFill>
                  <a:srgbClr val="098658"/>
                </a:solidFill>
                <a:latin typeface="Consolas" pitchFamily="34" charset="0"/>
                <a:ea typeface="Consolas" pitchFamily="34" charset="-122"/>
                <a:cs typeface="Consolas" pitchFamily="34" charset="-120"/>
              </a:rPr>
              <a:t>128</a:t>
            </a:r>
            <a:r>
              <a:rPr lang="en-US" sz="1600" dirty="0">
                <a:solidFill>
                  <a:srgbClr val="1A1A1A"/>
                </a:solidFill>
                <a:latin typeface="Consolas" pitchFamily="34" charset="0"/>
                <a:ea typeface="Consolas" pitchFamily="34" charset="-122"/>
                <a:cs typeface="Consolas" pitchFamily="34" charset="-120"/>
              </a:rPr>
              <a:t>, </a:t>
            </a:r>
            <a:r>
              <a:rPr lang="en-US" sz="1600" dirty="0">
                <a:solidFill>
                  <a:srgbClr val="0000FF"/>
                </a:solidFill>
                <a:latin typeface="Consolas" pitchFamily="34" charset="0"/>
                <a:ea typeface="Consolas" pitchFamily="34" charset="-122"/>
                <a:cs typeface="Consolas" pitchFamily="34" charset="-120"/>
              </a:rPr>
              <a:t>bias</a:t>
            </a:r>
            <a:r>
              <a:rPr lang="en-US" sz="1600" dirty="0">
                <a:solidFill>
                  <a:srgbClr val="1A1A1A"/>
                </a:solidFill>
                <a:latin typeface="Consolas" pitchFamily="34" charset="0"/>
                <a:ea typeface="Consolas" pitchFamily="34" charset="-122"/>
                <a:cs typeface="Consolas" pitchFamily="34" charset="-120"/>
              </a:rPr>
              <a:t>=</a:t>
            </a:r>
            <a:r>
              <a:rPr lang="en-US" sz="1600" dirty="0">
                <a:solidFill>
                  <a:srgbClr val="0000FF"/>
                </a:solidFill>
                <a:latin typeface="Consolas" pitchFamily="34" charset="0"/>
                <a:ea typeface="Consolas" pitchFamily="34" charset="-122"/>
                <a:cs typeface="Consolas" pitchFamily="34" charset="-120"/>
              </a:rPr>
              <a:t>False</a:t>
            </a:r>
            <a:r>
              <a:rPr lang="en-US" sz="1600" dirty="0">
                <a:solidFill>
                  <a:srgbClr val="1A1A1A"/>
                </a:solidFill>
                <a:latin typeface="Consolas" pitchFamily="34" charset="0"/>
                <a:ea typeface="Consolas" pitchFamily="34" charset="-122"/>
                <a:cs typeface="Consolas" pitchFamily="34" charset="-120"/>
              </a:rPr>
              <a:t>)</a:t>
            </a:r>
            <a:endParaRPr lang="en-US" sz="1600" dirty="0"/>
          </a:p>
        </p:txBody>
      </p:sp>
      <p:sp>
        <p:nvSpPr>
          <p:cNvPr id="40" name="Shape 36"/>
          <p:cNvSpPr/>
          <p:nvPr/>
        </p:nvSpPr>
        <p:spPr>
          <a:xfrm>
            <a:off x="8069580" y="2399792"/>
            <a:ext cx="438912" cy="384048"/>
          </a:xfrm>
          <a:prstGeom prst="downArrow">
            <a:avLst/>
          </a:prstGeom>
          <a:solidFill>
            <a:srgbClr val="156082"/>
          </a:solidFill>
          <a:ln w="12700">
            <a:solidFill>
              <a:srgbClr val="156082"/>
            </a:solidFill>
            <a:prstDash val="solid"/>
          </a:ln>
        </p:spPr>
        <p:txBody>
          <a:bodyPr/>
          <a:lstStyle/>
          <a:p>
            <a:endParaRPr lang="en-US"/>
          </a:p>
        </p:txBody>
      </p:sp>
      <p:sp>
        <p:nvSpPr>
          <p:cNvPr id="41" name="Text 37"/>
          <p:cNvSpPr txBox="1"/>
          <p:nvPr/>
        </p:nvSpPr>
        <p:spPr>
          <a:xfrm>
            <a:off x="8636508" y="2399792"/>
            <a:ext cx="3017520" cy="384048"/>
          </a:xfrm>
          <a:prstGeom prst="rect">
            <a:avLst/>
          </a:prstGeom>
          <a:noFill/>
          <a:ln/>
        </p:spPr>
        <p:txBody>
          <a:bodyPr wrap="square" lIns="0" tIns="0" rIns="0" bIns="0" rtlCol="0" anchor="ctr"/>
          <a:lstStyle/>
          <a:p>
            <a:pPr marL="0" indent="0">
              <a:buNone/>
            </a:pPr>
            <a:r>
              <a:rPr lang="en-US" sz="1600" i="1" dirty="0">
                <a:solidFill>
                  <a:srgbClr val="595959"/>
                </a:solidFill>
                <a:latin typeface="Calibri" pitchFamily="34" charset="0"/>
                <a:ea typeface="Calibri" pitchFamily="34" charset="-122"/>
                <a:cs typeface="Calibri" pitchFamily="34" charset="-120"/>
              </a:rPr>
              <a:t>torch.fx trace (no weights loaded)</a:t>
            </a:r>
            <a:endParaRPr lang="en-US" sz="1600" dirty="0"/>
          </a:p>
        </p:txBody>
      </p:sp>
      <p:sp>
        <p:nvSpPr>
          <p:cNvPr id="42" name="Text 38"/>
          <p:cNvSpPr txBox="1"/>
          <p:nvPr/>
        </p:nvSpPr>
        <p:spPr>
          <a:xfrm>
            <a:off x="4846320" y="2820416"/>
            <a:ext cx="6885432" cy="310896"/>
          </a:xfrm>
          <a:prstGeom prst="rect">
            <a:avLst/>
          </a:prstGeom>
          <a:noFill/>
          <a:ln/>
        </p:spPr>
        <p:txBody>
          <a:bodyPr wrap="square" lIns="0" tIns="0" rIns="0" bIns="0" rtlCol="0" anchor="t"/>
          <a:lstStyle/>
          <a:p>
            <a:pPr marL="0" indent="0" algn="ctr">
              <a:buNone/>
            </a:pPr>
            <a:r>
              <a:rPr lang="en-US" sz="1700" b="1" dirty="0">
                <a:solidFill>
                  <a:srgbClr val="1A1A1A"/>
                </a:solidFill>
                <a:latin typeface="Calibri" pitchFamily="34" charset="0"/>
                <a:ea typeface="Calibri" pitchFamily="34" charset="-122"/>
                <a:cs typeface="Calibri" pitchFamily="34" charset="-120"/>
              </a:rPr>
              <a:t>torch.fx graph</a:t>
            </a:r>
            <a:endParaRPr lang="en-US" sz="1700" dirty="0"/>
          </a:p>
        </p:txBody>
      </p:sp>
      <p:sp>
        <p:nvSpPr>
          <p:cNvPr id="43" name="Shape 39"/>
          <p:cNvSpPr/>
          <p:nvPr/>
        </p:nvSpPr>
        <p:spPr>
          <a:xfrm>
            <a:off x="4846320" y="3149600"/>
            <a:ext cx="6885432" cy="703072"/>
          </a:xfrm>
          <a:prstGeom prst="rect">
            <a:avLst/>
          </a:prstGeom>
          <a:solidFill>
            <a:srgbClr val="FFFFFF"/>
          </a:solidFill>
          <a:ln w="15875">
            <a:solidFill>
              <a:srgbClr val="262626"/>
            </a:solidFill>
            <a:prstDash val="solid"/>
          </a:ln>
        </p:spPr>
        <p:txBody>
          <a:bodyPr/>
          <a:lstStyle/>
          <a:p>
            <a:endParaRPr lang="en-US"/>
          </a:p>
        </p:txBody>
      </p:sp>
      <p:sp>
        <p:nvSpPr>
          <p:cNvPr id="44" name="Text 40"/>
          <p:cNvSpPr txBox="1"/>
          <p:nvPr/>
        </p:nvSpPr>
        <p:spPr>
          <a:xfrm>
            <a:off x="4956048" y="3241040"/>
            <a:ext cx="6702552" cy="520192"/>
          </a:xfrm>
          <a:prstGeom prst="rect">
            <a:avLst/>
          </a:prstGeom>
          <a:noFill/>
          <a:ln/>
        </p:spPr>
        <p:txBody>
          <a:bodyPr wrap="square" lIns="0" tIns="0" rIns="0" bIns="0" rtlCol="0" anchor="t"/>
          <a:lstStyle/>
          <a:p>
            <a:pPr marL="0" indent="0">
              <a:lnSpc>
                <a:spcPts val="2048"/>
              </a:lnSpc>
              <a:buNone/>
            </a:pPr>
            <a:r>
              <a:rPr lang="en-US" sz="1600" dirty="0">
                <a:solidFill>
                  <a:srgbClr val="C7254E"/>
                </a:solidFill>
                <a:latin typeface="Consolas" pitchFamily="34" charset="0"/>
                <a:ea typeface="Consolas" pitchFamily="34" charset="-122"/>
                <a:cs typeface="Consolas" pitchFamily="34" charset="-120"/>
              </a:rPr>
              <a:t>%q_proj</a:t>
            </a:r>
            <a:r>
              <a:rPr lang="en-US" sz="1600" dirty="0">
                <a:solidFill>
                  <a:srgbClr val="1A1A1A"/>
                </a:solidFill>
                <a:latin typeface="Consolas" pitchFamily="34" charset="0"/>
                <a:ea typeface="Consolas" pitchFamily="34" charset="-122"/>
                <a:cs typeface="Consolas" pitchFamily="34" charset="-120"/>
              </a:rPr>
              <a:t> : call_module[layers.</a:t>
            </a:r>
            <a:r>
              <a:rPr lang="en-US" sz="1600" dirty="0">
                <a:solidFill>
                  <a:srgbClr val="098658"/>
                </a:solidFill>
                <a:latin typeface="Consolas" pitchFamily="34" charset="0"/>
                <a:ea typeface="Consolas" pitchFamily="34" charset="-122"/>
                <a:cs typeface="Consolas" pitchFamily="34" charset="-120"/>
              </a:rPr>
              <a:t>0</a:t>
            </a:r>
            <a:r>
              <a:rPr lang="en-US" sz="1600" dirty="0">
                <a:solidFill>
                  <a:srgbClr val="1A1A1A"/>
                </a:solidFill>
                <a:latin typeface="Consolas" pitchFamily="34" charset="0"/>
                <a:ea typeface="Consolas" pitchFamily="34" charset="-122"/>
                <a:cs typeface="Consolas" pitchFamily="34" charset="-120"/>
              </a:rPr>
              <a:t>.self_attn.q_proj]</a:t>
            </a:r>
            <a:endParaRPr lang="en-US" sz="1600" dirty="0"/>
          </a:p>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           (args = (</a:t>
            </a:r>
            <a:r>
              <a:rPr lang="en-US" sz="1600" dirty="0">
                <a:solidFill>
                  <a:srgbClr val="C7254E"/>
                </a:solidFill>
                <a:latin typeface="Consolas" pitchFamily="34" charset="0"/>
                <a:ea typeface="Consolas" pitchFamily="34" charset="-122"/>
                <a:cs typeface="Consolas" pitchFamily="34" charset="-120"/>
              </a:rPr>
              <a:t>%hidden_states</a:t>
            </a:r>
            <a:r>
              <a:rPr lang="en-US" sz="1600" dirty="0">
                <a:solidFill>
                  <a:srgbClr val="1A1A1A"/>
                </a:solidFill>
                <a:latin typeface="Consolas" pitchFamily="34" charset="0"/>
                <a:ea typeface="Consolas" pitchFamily="34" charset="-122"/>
                <a:cs typeface="Consolas" pitchFamily="34" charset="-120"/>
              </a:rPr>
              <a:t>,))</a:t>
            </a:r>
            <a:endParaRPr lang="en-US" sz="1600" dirty="0"/>
          </a:p>
        </p:txBody>
      </p:sp>
      <p:sp>
        <p:nvSpPr>
          <p:cNvPr id="45" name="Shape 41"/>
          <p:cNvSpPr/>
          <p:nvPr/>
        </p:nvSpPr>
        <p:spPr>
          <a:xfrm>
            <a:off x="8069580" y="3907536"/>
            <a:ext cx="438912" cy="384048"/>
          </a:xfrm>
          <a:prstGeom prst="downArrow">
            <a:avLst/>
          </a:prstGeom>
          <a:solidFill>
            <a:srgbClr val="156082"/>
          </a:solidFill>
          <a:ln w="12700">
            <a:solidFill>
              <a:srgbClr val="156082"/>
            </a:solidFill>
            <a:prstDash val="solid"/>
          </a:ln>
        </p:spPr>
        <p:txBody>
          <a:bodyPr/>
          <a:lstStyle/>
          <a:p>
            <a:endParaRPr lang="en-US"/>
          </a:p>
        </p:txBody>
      </p:sp>
      <p:sp>
        <p:nvSpPr>
          <p:cNvPr id="46" name="Text 42"/>
          <p:cNvSpPr txBox="1"/>
          <p:nvPr/>
        </p:nvSpPr>
        <p:spPr>
          <a:xfrm>
            <a:off x="8636508" y="3907536"/>
            <a:ext cx="3017520" cy="384048"/>
          </a:xfrm>
          <a:prstGeom prst="rect">
            <a:avLst/>
          </a:prstGeom>
          <a:noFill/>
          <a:ln/>
        </p:spPr>
        <p:txBody>
          <a:bodyPr wrap="square" lIns="0" tIns="0" rIns="0" bIns="0" rtlCol="0" anchor="ctr"/>
          <a:lstStyle/>
          <a:p>
            <a:pPr marL="0" indent="0">
              <a:buNone/>
            </a:pPr>
            <a:r>
              <a:rPr lang="en-US" sz="1600" i="1" dirty="0">
                <a:solidFill>
                  <a:srgbClr val="595959"/>
                </a:solidFill>
                <a:latin typeface="Calibri" pitchFamily="34" charset="0"/>
                <a:ea typeface="Calibri" pitchFamily="34" charset="-122"/>
                <a:cs typeface="Calibri" pitchFamily="34" charset="-120"/>
              </a:rPr>
              <a:t>compute-analysis pass</a:t>
            </a:r>
            <a:endParaRPr lang="en-US" sz="1600" dirty="0"/>
          </a:p>
        </p:txBody>
      </p:sp>
      <p:sp>
        <p:nvSpPr>
          <p:cNvPr id="47" name="Text 43"/>
          <p:cNvSpPr txBox="1"/>
          <p:nvPr/>
        </p:nvSpPr>
        <p:spPr>
          <a:xfrm>
            <a:off x="4846320" y="4328160"/>
            <a:ext cx="6885432" cy="310896"/>
          </a:xfrm>
          <a:prstGeom prst="rect">
            <a:avLst/>
          </a:prstGeom>
          <a:noFill/>
          <a:ln/>
        </p:spPr>
        <p:txBody>
          <a:bodyPr wrap="square" lIns="0" tIns="0" rIns="0" bIns="0" rtlCol="0" anchor="t"/>
          <a:lstStyle/>
          <a:p>
            <a:pPr marL="0" indent="0" algn="ctr">
              <a:buNone/>
            </a:pPr>
            <a:r>
              <a:rPr lang="en-US" sz="1700" b="1" dirty="0">
                <a:solidFill>
                  <a:srgbClr val="1A1A1A"/>
                </a:solidFill>
                <a:latin typeface="Calibri" pitchFamily="34" charset="0"/>
                <a:ea typeface="Calibri" pitchFamily="34" charset="-122"/>
                <a:cs typeface="Calibri" pitchFamily="34" charset="-120"/>
              </a:rPr>
              <a:t>HELM IR</a:t>
            </a:r>
            <a:endParaRPr lang="en-US" sz="1700" dirty="0"/>
          </a:p>
        </p:txBody>
      </p:sp>
      <p:sp>
        <p:nvSpPr>
          <p:cNvPr id="48" name="Shape 44"/>
          <p:cNvSpPr/>
          <p:nvPr/>
        </p:nvSpPr>
        <p:spPr>
          <a:xfrm>
            <a:off x="4846320" y="4657344"/>
            <a:ext cx="6885432" cy="1223264"/>
          </a:xfrm>
          <a:prstGeom prst="rect">
            <a:avLst/>
          </a:prstGeom>
          <a:solidFill>
            <a:srgbClr val="FFFFFF"/>
          </a:solidFill>
          <a:ln w="25400">
            <a:solidFill>
              <a:srgbClr val="1C8A59"/>
            </a:solidFill>
            <a:prstDash val="solid"/>
          </a:ln>
        </p:spPr>
        <p:txBody>
          <a:bodyPr/>
          <a:lstStyle/>
          <a:p>
            <a:endParaRPr lang="en-US"/>
          </a:p>
        </p:txBody>
      </p:sp>
      <p:sp>
        <p:nvSpPr>
          <p:cNvPr id="49" name="Text 45"/>
          <p:cNvSpPr txBox="1"/>
          <p:nvPr/>
        </p:nvSpPr>
        <p:spPr>
          <a:xfrm>
            <a:off x="4956048" y="4748784"/>
            <a:ext cx="6702552" cy="1040384"/>
          </a:xfrm>
          <a:prstGeom prst="rect">
            <a:avLst/>
          </a:prstGeom>
          <a:noFill/>
          <a:ln/>
        </p:spPr>
        <p:txBody>
          <a:bodyPr wrap="square" lIns="0" tIns="0" rIns="0" bIns="0" rtlCol="0" anchor="t"/>
          <a:lstStyle/>
          <a:p>
            <a:pPr marL="0" indent="0">
              <a:lnSpc>
                <a:spcPts val="2048"/>
              </a:lnSpc>
              <a:buNone/>
            </a:pPr>
            <a:r>
              <a:rPr lang="en-US" sz="1600" dirty="0">
                <a:solidFill>
                  <a:srgbClr val="C7254E"/>
                </a:solidFill>
                <a:latin typeface="Consolas" pitchFamily="34" charset="0"/>
                <a:ea typeface="Consolas" pitchFamily="34" charset="-122"/>
                <a:cs typeface="Consolas" pitchFamily="34" charset="-120"/>
              </a:rPr>
              <a:t>%q_proj</a:t>
            </a:r>
            <a:r>
              <a:rPr lang="en-US" sz="1600" dirty="0">
                <a:solidFill>
                  <a:srgbClr val="1A1A1A"/>
                </a:solidFill>
                <a:latin typeface="Consolas" pitchFamily="34" charset="0"/>
                <a:ea typeface="Consolas" pitchFamily="34" charset="-122"/>
                <a:cs typeface="Consolas" pitchFamily="34" charset="-120"/>
              </a:rPr>
              <a:t> = call_module[layers.</a:t>
            </a:r>
            <a:r>
              <a:rPr lang="en-US" sz="1600" dirty="0">
                <a:solidFill>
                  <a:srgbClr val="098658"/>
                </a:solidFill>
                <a:latin typeface="Consolas" pitchFamily="34" charset="0"/>
                <a:ea typeface="Consolas" pitchFamily="34" charset="-122"/>
                <a:cs typeface="Consolas" pitchFamily="34" charset="-120"/>
              </a:rPr>
              <a:t>0</a:t>
            </a:r>
            <a:r>
              <a:rPr lang="en-US" sz="1600" dirty="0">
                <a:solidFill>
                  <a:srgbClr val="1A1A1A"/>
                </a:solidFill>
                <a:latin typeface="Consolas" pitchFamily="34" charset="0"/>
                <a:ea typeface="Consolas" pitchFamily="34" charset="-122"/>
                <a:cs typeface="Consolas" pitchFamily="34" charset="-120"/>
              </a:rPr>
              <a:t>.self_attn.q_proj]</a:t>
            </a:r>
            <a:endParaRPr lang="en-US" sz="1600" dirty="0"/>
          </a:p>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  shape=(</a:t>
            </a:r>
            <a:r>
              <a:rPr lang="en-US" sz="1600" dirty="0">
                <a:solidFill>
                  <a:srgbClr val="098658"/>
                </a:solidFill>
                <a:latin typeface="Consolas" pitchFamily="34" charset="0"/>
                <a:ea typeface="Consolas" pitchFamily="34" charset="-122"/>
                <a:cs typeface="Consolas" pitchFamily="34" charset="-120"/>
              </a:rPr>
              <a:t>1</a:t>
            </a:r>
            <a:r>
              <a:rPr lang="en-US" sz="1600" dirty="0">
                <a:solidFill>
                  <a:srgbClr val="1A1A1A"/>
                </a:solidFill>
                <a:latin typeface="Consolas" pitchFamily="34" charset="0"/>
                <a:ea typeface="Consolas" pitchFamily="34" charset="-122"/>
                <a:cs typeface="Consolas" pitchFamily="34" charset="-120"/>
              </a:rPr>
              <a:t>, </a:t>
            </a:r>
            <a:r>
              <a:rPr lang="en-US" sz="1600" dirty="0">
                <a:solidFill>
                  <a:srgbClr val="098658"/>
                </a:solidFill>
                <a:latin typeface="Consolas" pitchFamily="34" charset="0"/>
                <a:ea typeface="Consolas" pitchFamily="34" charset="-122"/>
                <a:cs typeface="Consolas" pitchFamily="34" charset="-120"/>
              </a:rPr>
              <a:t>4096</a:t>
            </a:r>
            <a:r>
              <a:rPr lang="en-US" sz="1600" dirty="0">
                <a:solidFill>
                  <a:srgbClr val="1A1A1A"/>
                </a:solidFill>
                <a:latin typeface="Consolas" pitchFamily="34" charset="0"/>
                <a:ea typeface="Consolas" pitchFamily="34" charset="-122"/>
                <a:cs typeface="Consolas" pitchFamily="34" charset="-120"/>
              </a:rPr>
              <a:t>)  dtype=f16</a:t>
            </a:r>
            <a:endParaRPr lang="en-US" sz="1600" dirty="0"/>
          </a:p>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  flops=</a:t>
            </a:r>
            <a:r>
              <a:rPr lang="en-US" sz="1600" dirty="0">
                <a:solidFill>
                  <a:srgbClr val="098658"/>
                </a:solidFill>
                <a:latin typeface="Consolas" pitchFamily="34" charset="0"/>
                <a:ea typeface="Consolas" pitchFamily="34" charset="-122"/>
                <a:cs typeface="Consolas" pitchFamily="34" charset="-120"/>
              </a:rPr>
              <a:t>33.6M</a:t>
            </a:r>
            <a:r>
              <a:rPr lang="en-US" sz="1600" dirty="0">
                <a:solidFill>
                  <a:srgbClr val="1A1A1A"/>
                </a:solidFill>
                <a:latin typeface="Consolas" pitchFamily="34" charset="0"/>
                <a:ea typeface="Consolas" pitchFamily="34" charset="-122"/>
                <a:cs typeface="Consolas" pitchFamily="34" charset="-120"/>
              </a:rPr>
              <a:t>  bytes=</a:t>
            </a:r>
            <a:r>
              <a:rPr lang="en-US" sz="1600" dirty="0">
                <a:solidFill>
                  <a:srgbClr val="098658"/>
                </a:solidFill>
                <a:latin typeface="Consolas" pitchFamily="34" charset="0"/>
                <a:ea typeface="Consolas" pitchFamily="34" charset="-122"/>
                <a:cs typeface="Consolas" pitchFamily="34" charset="-120"/>
              </a:rPr>
              <a:t>33.6MB</a:t>
            </a:r>
            <a:r>
              <a:rPr lang="en-US" sz="1600" dirty="0">
                <a:solidFill>
                  <a:srgbClr val="1A1A1A"/>
                </a:solidFill>
                <a:latin typeface="Consolas" pitchFamily="34" charset="0"/>
                <a:ea typeface="Consolas" pitchFamily="34" charset="-122"/>
                <a:cs typeface="Consolas" pitchFamily="34" charset="-120"/>
              </a:rPr>
              <a:t>  act=</a:t>
            </a:r>
            <a:r>
              <a:rPr lang="en-US" sz="1600" dirty="0">
                <a:solidFill>
                  <a:srgbClr val="098658"/>
                </a:solidFill>
                <a:latin typeface="Consolas" pitchFamily="34" charset="0"/>
                <a:ea typeface="Consolas" pitchFamily="34" charset="-122"/>
                <a:cs typeface="Consolas" pitchFamily="34" charset="-120"/>
              </a:rPr>
              <a:t>8KB</a:t>
            </a:r>
            <a:endParaRPr lang="en-US" sz="1600" dirty="0"/>
          </a:p>
          <a:p>
            <a:pPr marL="0" indent="0">
              <a:lnSpc>
                <a:spcPts val="2048"/>
              </a:lnSpc>
              <a:buNone/>
            </a:pPr>
            <a:r>
              <a:rPr lang="en-US" sz="1600" dirty="0">
                <a:solidFill>
                  <a:srgbClr val="1A1A1A"/>
                </a:solidFill>
                <a:latin typeface="Consolas" pitchFamily="34" charset="0"/>
                <a:ea typeface="Consolas" pitchFamily="34" charset="-122"/>
                <a:cs typeface="Consolas" pitchFamily="34" charset="-120"/>
              </a:rPr>
              <a:t>  device=?              </a:t>
            </a:r>
            <a:r>
              <a:rPr lang="en-US" sz="1600" dirty="0">
                <a:solidFill>
                  <a:srgbClr val="008000"/>
                </a:solidFill>
                <a:latin typeface="Consolas" pitchFamily="34" charset="0"/>
                <a:ea typeface="Consolas" pitchFamily="34" charset="-122"/>
                <a:cs typeface="Consolas" pitchFamily="34" charset="-120"/>
              </a:rPr>
              <a:t># decided in step 2</a:t>
            </a:r>
            <a:endParaRPr lang="en-US" sz="1600" dirty="0"/>
          </a:p>
        </p:txBody>
      </p:sp>
      <p:sp>
        <p:nvSpPr>
          <p:cNvPr id="50" name="Shape 46"/>
          <p:cNvSpPr/>
          <p:nvPr/>
        </p:nvSpPr>
        <p:spPr>
          <a:xfrm flipV="1">
            <a:off x="4041648" y="2130552"/>
            <a:ext cx="758952" cy="768096"/>
          </a:xfrm>
          <a:prstGeom prst="line">
            <a:avLst/>
          </a:prstGeom>
          <a:noFill/>
          <a:ln w="15875">
            <a:solidFill>
              <a:srgbClr val="262626"/>
            </a:solidFill>
            <a:prstDash val="solid"/>
            <a:tailEnd type="triangle"/>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Example: HELM compilation flow (2) · score every split, pick k*</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8</a:t>
            </a:r>
            <a:endParaRPr lang="en-US" sz="1200" dirty="0"/>
          </a:p>
        </p:txBody>
      </p:sp>
      <p:sp>
        <p:nvSpPr>
          <p:cNvPr id="7" name="Text 3"/>
          <p:cNvSpPr txBox="1"/>
          <p:nvPr/>
        </p:nvSpPr>
        <p:spPr>
          <a:xfrm>
            <a:off x="457200"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1  Trace &amp; annotate</a:t>
            </a:r>
            <a:endParaRPr lang="en-US" sz="1400" dirty="0"/>
          </a:p>
        </p:txBody>
      </p:sp>
      <p:sp>
        <p:nvSpPr>
          <p:cNvPr id="8" name="Text 4"/>
          <p:cNvSpPr txBox="1"/>
          <p:nvPr/>
        </p:nvSpPr>
        <p:spPr>
          <a:xfrm>
            <a:off x="3316529" y="1097280"/>
            <a:ext cx="2697480" cy="329184"/>
          </a:xfrm>
          <a:prstGeom prst="roundRect">
            <a:avLst>
              <a:gd name="adj" fmla="val 50000"/>
            </a:avLst>
          </a:prstGeom>
          <a:solidFill>
            <a:srgbClr val="156082"/>
          </a:solidFill>
          <a:ln w="15875">
            <a:solidFill>
              <a:srgbClr val="156082"/>
            </a:solidFill>
            <a:prstDash val="solid"/>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  Cost model &amp; search</a:t>
            </a:r>
            <a:endParaRPr lang="en-US" sz="1400" dirty="0"/>
          </a:p>
        </p:txBody>
      </p:sp>
      <p:sp>
        <p:nvSpPr>
          <p:cNvPr id="9" name="Text 5"/>
          <p:cNvSpPr txBox="1"/>
          <p:nvPr/>
        </p:nvSpPr>
        <p:spPr>
          <a:xfrm>
            <a:off x="6175858"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3  Static graphs + AVX2</a:t>
            </a:r>
            <a:endParaRPr lang="en-US" sz="1400" dirty="0"/>
          </a:p>
        </p:txBody>
      </p:sp>
      <p:sp>
        <p:nvSpPr>
          <p:cNvPr id="10" name="Text 6"/>
          <p:cNvSpPr txBox="1"/>
          <p:nvPr/>
        </p:nvSpPr>
        <p:spPr>
          <a:xfrm>
            <a:off x="9035186"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4  Paged KV runtime</a:t>
            </a:r>
            <a:endParaRPr lang="en-US" sz="1400" dirty="0"/>
          </a:p>
        </p:txBody>
      </p:sp>
      <p:pic>
        <p:nvPicPr>
          <p:cNvPr id="11" name="Image 2" descr="assets/search.png"/>
          <p:cNvPicPr>
            <a:picLocks noChangeAspect="1"/>
          </p:cNvPicPr>
          <p:nvPr/>
        </p:nvPicPr>
        <p:blipFill>
          <a:blip r:embed="rId5"/>
          <a:stretch>
            <a:fillRect/>
          </a:stretch>
        </p:blipFill>
        <p:spPr>
          <a:xfrm>
            <a:off x="457200" y="1572768"/>
            <a:ext cx="7104185" cy="4617720"/>
          </a:xfrm>
          <a:prstGeom prst="rect">
            <a:avLst/>
          </a:prstGeom>
        </p:spPr>
      </p:pic>
      <p:sp>
        <p:nvSpPr>
          <p:cNvPr id="12" name="Text 7"/>
          <p:cNvSpPr txBox="1"/>
          <p:nvPr/>
        </p:nvSpPr>
        <p:spPr>
          <a:xfrm>
            <a:off x="7726680" y="1572768"/>
            <a:ext cx="4005072" cy="310896"/>
          </a:xfrm>
          <a:prstGeom prst="rect">
            <a:avLst/>
          </a:prstGeom>
          <a:noFill/>
          <a:ln/>
        </p:spPr>
        <p:txBody>
          <a:bodyPr wrap="square" lIns="0" tIns="0" rIns="0" bIns="0" rtlCol="0" anchor="t"/>
          <a:lstStyle/>
          <a:p>
            <a:pPr marL="0" indent="0">
              <a:buNone/>
            </a:pPr>
            <a:r>
              <a:rPr lang="en-US" sz="1700" b="1" dirty="0">
                <a:solidFill>
                  <a:srgbClr val="156082"/>
                </a:solidFill>
                <a:latin typeface="Calibri" pitchFamily="34" charset="0"/>
                <a:ea typeface="Calibri" pitchFamily="34" charset="-122"/>
                <a:cs typeface="Calibri" pitchFamily="34" charset="-120"/>
              </a:rPr>
              <a:t>Cost of a split k (decode)</a:t>
            </a:r>
            <a:endParaRPr lang="en-US" sz="1700" dirty="0"/>
          </a:p>
        </p:txBody>
      </p:sp>
      <p:pic>
        <p:nvPicPr>
          <p:cNvPr id="13" name="Image 3" descr="assets/eq_plan.png"/>
          <p:cNvPicPr>
            <a:picLocks noChangeAspect="1"/>
          </p:cNvPicPr>
          <p:nvPr/>
        </p:nvPicPr>
        <p:blipFill>
          <a:blip r:embed="rId6"/>
          <a:stretch>
            <a:fillRect/>
          </a:stretch>
        </p:blipFill>
        <p:spPr>
          <a:xfrm>
            <a:off x="7726680" y="1938528"/>
            <a:ext cx="3748984" cy="566928"/>
          </a:xfrm>
          <a:prstGeom prst="rect">
            <a:avLst/>
          </a:prstGeom>
        </p:spPr>
      </p:pic>
      <p:sp>
        <p:nvSpPr>
          <p:cNvPr id="14" name="Text 8"/>
          <p:cNvSpPr txBox="1"/>
          <p:nvPr/>
        </p:nvSpPr>
        <p:spPr>
          <a:xfrm>
            <a:off x="7726680" y="2724912"/>
            <a:ext cx="4005072" cy="310896"/>
          </a:xfrm>
          <a:prstGeom prst="rect">
            <a:avLst/>
          </a:prstGeom>
          <a:noFill/>
          <a:ln/>
        </p:spPr>
        <p:txBody>
          <a:bodyPr wrap="square" lIns="0" tIns="0" rIns="0" bIns="0" rtlCol="0" anchor="t"/>
          <a:lstStyle/>
          <a:p>
            <a:pPr marL="0" indent="0">
              <a:buNone/>
            </a:pPr>
            <a:r>
              <a:rPr lang="en-US" sz="1700" b="1" dirty="0">
                <a:solidFill>
                  <a:srgbClr val="156082"/>
                </a:solidFill>
                <a:latin typeface="Calibri" pitchFamily="34" charset="0"/>
                <a:ea typeface="Calibri" pitchFamily="34" charset="-122"/>
                <a:cs typeface="Calibri" pitchFamily="34" charset="-120"/>
              </a:rPr>
              <a:t>Inputs for the laptop</a:t>
            </a:r>
            <a:endParaRPr lang="en-US" sz="1700" dirty="0"/>
          </a:p>
        </p:txBody>
      </p:sp>
      <p:sp>
        <p:nvSpPr>
          <p:cNvPr id="15" name="Text 9"/>
          <p:cNvSpPr txBox="1"/>
          <p:nvPr/>
        </p:nvSpPr>
        <p:spPr>
          <a:xfrm>
            <a:off x="7726680" y="3063240"/>
            <a:ext cx="4005072" cy="1600200"/>
          </a:xfrm>
          <a:prstGeom prst="rect">
            <a:avLst/>
          </a:prstGeom>
          <a:noFill/>
          <a:ln/>
        </p:spPr>
        <p:txBody>
          <a:bodyPr wrap="square" lIns="0" tIns="0" rIns="0" bIns="0" rtlCol="0" anchor="t"/>
          <a:lstStyle/>
          <a:p>
            <a:pPr marL="342900" indent="-342900">
              <a:spcAft>
                <a:spcPts val="300"/>
              </a:spcAft>
              <a:buSzPct val="100000"/>
              <a:buChar char="•"/>
            </a:pPr>
            <a:r>
              <a:rPr lang="en-US" sz="1600" dirty="0">
                <a:solidFill>
                  <a:srgbClr val="1A1A1A"/>
                </a:solidFill>
                <a:latin typeface="Calibri" pitchFamily="34" charset="0"/>
                <a:ea typeface="Calibri" pitchFamily="34" charset="-122"/>
                <a:cs typeface="Calibri" pitchFamily="34" charset="-120"/>
              </a:rPr>
              <a:t>W</a:t>
            </a:r>
            <a:r>
              <a:rPr lang="en-US" sz="1600" baseline="-40000" dirty="0">
                <a:solidFill>
                  <a:srgbClr val="1A1A1A"/>
                </a:solidFill>
                <a:latin typeface="Calibri" pitchFamily="34" charset="0"/>
                <a:ea typeface="Calibri" pitchFamily="34" charset="-122"/>
                <a:cs typeface="Calibri" pitchFamily="34" charset="-120"/>
              </a:rPr>
              <a:t>i</a:t>
            </a:r>
            <a:r>
              <a:rPr lang="en-US" sz="1600" dirty="0">
                <a:solidFill>
                  <a:srgbClr val="1A1A1A"/>
                </a:solidFill>
                <a:latin typeface="Calibri" pitchFamily="34" charset="0"/>
                <a:ea typeface="Calibri" pitchFamily="34" charset="-122"/>
                <a:cs typeface="Calibri" pitchFamily="34" charset="-120"/>
              </a:rPr>
              <a:t> = 386 MB per layer (HELM IR)</a:t>
            </a:r>
            <a:endParaRPr lang="en-US" sz="1600" dirty="0"/>
          </a:p>
          <a:p>
            <a:pPr marL="342900" indent="-342900">
              <a:spcAft>
                <a:spcPts val="300"/>
              </a:spcAft>
              <a:buSzPct val="100000"/>
              <a:buChar char="•"/>
            </a:pPr>
            <a:r>
              <a:rPr lang="en-US" sz="1600" dirty="0">
                <a:solidFill>
                  <a:srgbClr val="1A1A1A"/>
                </a:solidFill>
                <a:latin typeface="Calibri" pitchFamily="34" charset="0"/>
                <a:ea typeface="Calibri" pitchFamily="34" charset="-122"/>
                <a:cs typeface="Calibri" pitchFamily="34" charset="-120"/>
              </a:rPr>
              <a:t>M</a:t>
            </a:r>
            <a:r>
              <a:rPr lang="en-US" sz="1600" baseline="-40000" dirty="0">
                <a:solidFill>
                  <a:srgbClr val="1A1A1A"/>
                </a:solidFill>
                <a:latin typeface="Calibri" pitchFamily="34" charset="0"/>
                <a:ea typeface="Calibri" pitchFamily="34" charset="-122"/>
                <a:cs typeface="Calibri" pitchFamily="34" charset="-120"/>
              </a:rPr>
              <a:t>cpu</a:t>
            </a:r>
            <a:r>
              <a:rPr lang="en-US" sz="1600" dirty="0">
                <a:solidFill>
                  <a:srgbClr val="1A1A1A"/>
                </a:solidFill>
                <a:latin typeface="Calibri" pitchFamily="34" charset="0"/>
                <a:ea typeface="Calibri" pitchFamily="34" charset="-122"/>
                <a:cs typeface="Calibri" pitchFamily="34" charset="-120"/>
              </a:rPr>
              <a:t> ≈ 50 GB/s (AVX2 GEMV)</a:t>
            </a:r>
            <a:endParaRPr lang="en-US" sz="1600" dirty="0"/>
          </a:p>
          <a:p>
            <a:pPr marL="342900" indent="-342900">
              <a:spcAft>
                <a:spcPts val="300"/>
              </a:spcAft>
              <a:buSzPct val="100000"/>
              <a:buChar char="•"/>
            </a:pPr>
            <a:r>
              <a:rPr lang="en-US" sz="1600" dirty="0">
                <a:solidFill>
                  <a:srgbClr val="1A1A1A"/>
                </a:solidFill>
                <a:latin typeface="Calibri" pitchFamily="34" charset="0"/>
                <a:ea typeface="Calibri" pitchFamily="34" charset="-122"/>
                <a:cs typeface="Calibri" pitchFamily="34" charset="-120"/>
              </a:rPr>
              <a:t>M</a:t>
            </a:r>
            <a:r>
              <a:rPr lang="en-US" sz="1600" baseline="-40000" dirty="0">
                <a:solidFill>
                  <a:srgbClr val="1A1A1A"/>
                </a:solidFill>
                <a:latin typeface="Calibri" pitchFamily="34" charset="0"/>
                <a:ea typeface="Calibri" pitchFamily="34" charset="-122"/>
                <a:cs typeface="Calibri" pitchFamily="34" charset="-120"/>
              </a:rPr>
              <a:t>gpu</a:t>
            </a:r>
            <a:r>
              <a:rPr lang="en-US" sz="1600" dirty="0">
                <a:solidFill>
                  <a:srgbClr val="1A1A1A"/>
                </a:solidFill>
                <a:latin typeface="Calibri" pitchFamily="34" charset="0"/>
                <a:ea typeface="Calibri" pitchFamily="34" charset="-122"/>
                <a:cs typeface="Calibri" pitchFamily="34" charset="-120"/>
              </a:rPr>
              <a:t> ≈ 256 GB/s</a:t>
            </a:r>
            <a:endParaRPr lang="en-US" sz="1600" dirty="0"/>
          </a:p>
          <a:p>
            <a:pPr marL="342900" indent="-342900">
              <a:spcAft>
                <a:spcPts val="300"/>
              </a:spcAft>
              <a:buSzPct val="100000"/>
              <a:buChar char="•"/>
            </a:pPr>
            <a:r>
              <a:rPr lang="en-US" sz="1600" dirty="0">
                <a:solidFill>
                  <a:srgbClr val="1A1A1A"/>
                </a:solidFill>
                <a:latin typeface="Calibri" pitchFamily="34" charset="0"/>
                <a:ea typeface="Calibri" pitchFamily="34" charset="-122"/>
                <a:cs typeface="Calibri" pitchFamily="34" charset="-120"/>
              </a:rPr>
              <a:t>B</a:t>
            </a:r>
            <a:r>
              <a:rPr lang="en-US" sz="1600" baseline="-40000" dirty="0">
                <a:solidFill>
                  <a:srgbClr val="1A1A1A"/>
                </a:solidFill>
                <a:latin typeface="Calibri" pitchFamily="34" charset="0"/>
                <a:ea typeface="Calibri" pitchFamily="34" charset="-122"/>
                <a:cs typeface="Calibri" pitchFamily="34" charset="-120"/>
              </a:rPr>
              <a:t>pcie</a:t>
            </a:r>
            <a:r>
              <a:rPr lang="en-US" sz="1600" dirty="0">
                <a:solidFill>
                  <a:srgbClr val="1A1A1A"/>
                </a:solidFill>
                <a:latin typeface="Calibri" pitchFamily="34" charset="0"/>
                <a:ea typeface="Calibri" pitchFamily="34" charset="-122"/>
                <a:cs typeface="Calibri" pitchFamily="34" charset="-120"/>
              </a:rPr>
              <a:t> ≈ 12 GB/s</a:t>
            </a:r>
            <a:endParaRPr lang="en-US" sz="1600" dirty="0"/>
          </a:p>
          <a:p>
            <a:pPr marL="342900" indent="-342900">
              <a:spcAft>
                <a:spcPts val="300"/>
              </a:spcAft>
              <a:buSzPct val="100000"/>
              <a:buChar char="•"/>
            </a:pPr>
            <a:r>
              <a:rPr lang="en-US" sz="1600" dirty="0">
                <a:solidFill>
                  <a:srgbClr val="1A1A1A"/>
                </a:solidFill>
                <a:latin typeface="Calibri" pitchFamily="34" charset="0"/>
                <a:ea typeface="Calibri" pitchFamily="34" charset="-122"/>
                <a:cs typeface="Calibri" pitchFamily="34" charset="-120"/>
              </a:rPr>
              <a:t>VRAM for weights ≈ 6.8 GB</a:t>
            </a:r>
            <a:endParaRPr lang="en-US" sz="1600" dirty="0"/>
          </a:p>
        </p:txBody>
      </p:sp>
      <p:sp>
        <p:nvSpPr>
          <p:cNvPr id="16" name="Text 10"/>
          <p:cNvSpPr txBox="1"/>
          <p:nvPr/>
        </p:nvSpPr>
        <p:spPr>
          <a:xfrm>
            <a:off x="7726680" y="4754880"/>
            <a:ext cx="4005072" cy="777240"/>
          </a:xfrm>
          <a:prstGeom prst="roundRect">
            <a:avLst>
              <a:gd name="adj" fmla="val 9412"/>
            </a:avLst>
          </a:prstGeom>
          <a:solidFill>
            <a:srgbClr val="F7F7F7"/>
          </a:solidFill>
          <a:ln w="15875">
            <a:solidFill>
              <a:srgbClr val="D9D9D9"/>
            </a:solidFill>
            <a:prstDash val="solid"/>
          </a:ln>
        </p:spPr>
        <p:txBody>
          <a:bodyPr wrap="square" lIns="101600" tIns="101600" rIns="101600" bIns="101600" rtlCol="0" anchor="ctr"/>
          <a:lstStyle/>
          <a:p>
            <a:pPr marL="0" indent="0" algn="l">
              <a:buNone/>
            </a:pPr>
            <a:r>
              <a:rPr lang="en-US" sz="1600" b="1" dirty="0">
                <a:solidFill>
                  <a:srgbClr val="1A1A1A"/>
                </a:solidFill>
                <a:latin typeface="Calibri" pitchFamily="34" charset="0"/>
                <a:ea typeface="Calibri" pitchFamily="34" charset="-122"/>
                <a:cs typeface="Calibri" pitchFamily="34" charset="-120"/>
              </a:rPr>
              <a:t>37 splits scored in &lt; 1 ms</a:t>
            </a:r>
            <a:endParaRPr lang="en-US" sz="1600" dirty="0"/>
          </a:p>
          <a:p>
            <a:pPr marL="0" indent="0" algn="l">
              <a:buNone/>
            </a:pPr>
            <a:r>
              <a:rPr lang="en-US" sz="1600" dirty="0">
                <a:solidFill>
                  <a:srgbClr val="1A1A1A"/>
                </a:solidFill>
                <a:latin typeface="Calibri" pitchFamily="34" charset="0"/>
                <a:ea typeface="Calibri" pitchFamily="34" charset="-122"/>
                <a:cs typeface="Calibri" pitchFamily="34" charset="-120"/>
              </a:rPr>
              <a:t>k* = fewest CPU layers that still fit: 22 of 36</a:t>
            </a:r>
            <a:endParaRPr lang="en-US" sz="1600" dirty="0"/>
          </a:p>
        </p:txBody>
      </p:sp>
      <p:sp>
        <p:nvSpPr>
          <p:cNvPr id="17" name="Text 11"/>
          <p:cNvSpPr txBox="1"/>
          <p:nvPr/>
        </p:nvSpPr>
        <p:spPr>
          <a:xfrm>
            <a:off x="7726680" y="5596128"/>
            <a:ext cx="4005072" cy="566928"/>
          </a:xfrm>
          <a:prstGeom prst="roundRect">
            <a:avLst>
              <a:gd name="adj" fmla="val 19355"/>
            </a:avLst>
          </a:prstGeom>
          <a:solidFill>
            <a:srgbClr val="1C8A59"/>
          </a:solidFill>
          <a:ln w="15875">
            <a:solidFill>
              <a:srgbClr val="1C8A59"/>
            </a:solidFill>
            <a:prstDash val="solid"/>
          </a:ln>
        </p:spPr>
        <p:txBody>
          <a:bodyPr wrap="square" lIns="101600" tIns="101600" rIns="101600" bIns="10160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Model tracks measurement: 196 ms modeled vs 248 ms measured</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Example: HELM compilation flow (3) · 8 KB per token, not 9.7 GB</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9</a:t>
            </a:r>
            <a:endParaRPr lang="en-US" sz="1200" dirty="0"/>
          </a:p>
        </p:txBody>
      </p:sp>
      <p:sp>
        <p:nvSpPr>
          <p:cNvPr id="7" name="Text 3"/>
          <p:cNvSpPr txBox="1"/>
          <p:nvPr/>
        </p:nvSpPr>
        <p:spPr>
          <a:xfrm>
            <a:off x="457200"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1  Trace &amp; annotate</a:t>
            </a:r>
            <a:endParaRPr lang="en-US" sz="1400" dirty="0"/>
          </a:p>
        </p:txBody>
      </p:sp>
      <p:sp>
        <p:nvSpPr>
          <p:cNvPr id="8" name="Text 4"/>
          <p:cNvSpPr txBox="1"/>
          <p:nvPr/>
        </p:nvSpPr>
        <p:spPr>
          <a:xfrm>
            <a:off x="3316529"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2  Cost model &amp; search</a:t>
            </a:r>
            <a:endParaRPr lang="en-US" sz="1400" dirty="0"/>
          </a:p>
        </p:txBody>
      </p:sp>
      <p:sp>
        <p:nvSpPr>
          <p:cNvPr id="9" name="Text 5"/>
          <p:cNvSpPr txBox="1"/>
          <p:nvPr/>
        </p:nvSpPr>
        <p:spPr>
          <a:xfrm>
            <a:off x="6175858" y="1097280"/>
            <a:ext cx="2697480" cy="329184"/>
          </a:xfrm>
          <a:prstGeom prst="roundRect">
            <a:avLst>
              <a:gd name="adj" fmla="val 50000"/>
            </a:avLst>
          </a:prstGeom>
          <a:solidFill>
            <a:srgbClr val="156082"/>
          </a:solidFill>
          <a:ln w="15875">
            <a:solidFill>
              <a:srgbClr val="156082"/>
            </a:solidFill>
            <a:prstDash val="solid"/>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  Static graphs + AVX2</a:t>
            </a:r>
            <a:endParaRPr lang="en-US" sz="1400" dirty="0"/>
          </a:p>
        </p:txBody>
      </p:sp>
      <p:sp>
        <p:nvSpPr>
          <p:cNvPr id="10" name="Text 6"/>
          <p:cNvSpPr txBox="1"/>
          <p:nvPr/>
        </p:nvSpPr>
        <p:spPr>
          <a:xfrm>
            <a:off x="9035186"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4  Paged KV runtime</a:t>
            </a:r>
            <a:endParaRPr lang="en-US" sz="1400" dirty="0"/>
          </a:p>
        </p:txBody>
      </p:sp>
      <p:sp>
        <p:nvSpPr>
          <p:cNvPr id="11" name="Text 7"/>
          <p:cNvSpPr txBox="1"/>
          <p:nvPr/>
        </p:nvSpPr>
        <p:spPr>
          <a:xfrm>
            <a:off x="457200" y="1536192"/>
            <a:ext cx="6766560" cy="310896"/>
          </a:xfrm>
          <a:prstGeom prst="rect">
            <a:avLst/>
          </a:prstGeom>
          <a:noFill/>
          <a:ln/>
        </p:spPr>
        <p:txBody>
          <a:bodyPr wrap="square" lIns="0" tIns="0" rIns="0" bIns="0" rtlCol="0" anchor="t"/>
          <a:lstStyle/>
          <a:p>
            <a:pPr marL="0" indent="0">
              <a:buNone/>
            </a:pPr>
            <a:r>
              <a:rPr lang="en-US" sz="1600" b="1" dirty="0">
                <a:solidFill>
                  <a:srgbClr val="156082"/>
                </a:solidFill>
                <a:latin typeface="Calibri" pitchFamily="34" charset="0"/>
                <a:ea typeface="Calibri" pitchFamily="34" charset="-122"/>
                <a:cs typeface="Calibri" pitchFamily="34" charset="-120"/>
              </a:rPr>
              <a:t>One decode token · Qwen3-8B on the 8 GB laptop · HELM’s plan</a:t>
            </a:r>
            <a:endParaRPr lang="en-US" sz="1600" dirty="0"/>
          </a:p>
        </p:txBody>
      </p:sp>
      <p:pic>
        <p:nvPicPr>
          <p:cNvPr id="12" name="Image 2" descr="assets/w_helm.png"/>
          <p:cNvPicPr>
            <a:picLocks noChangeAspect="1"/>
          </p:cNvPicPr>
          <p:nvPr/>
        </p:nvPicPr>
        <p:blipFill>
          <a:blip r:embed="rId5"/>
          <a:stretch>
            <a:fillRect/>
          </a:stretch>
        </p:blipFill>
        <p:spPr>
          <a:xfrm>
            <a:off x="2194560" y="1874520"/>
            <a:ext cx="4937760" cy="1371600"/>
          </a:xfrm>
          <a:prstGeom prst="rect">
            <a:avLst/>
          </a:prstGeom>
        </p:spPr>
      </p:pic>
      <p:pic>
        <p:nvPicPr>
          <p:cNvPr id="13" name="Image 3" descr="assets/b_helm.png"/>
          <p:cNvPicPr>
            <a:picLocks noChangeAspect="1"/>
          </p:cNvPicPr>
          <p:nvPr/>
        </p:nvPicPr>
        <p:blipFill>
          <a:blip r:embed="rId6"/>
          <a:stretch>
            <a:fillRect/>
          </a:stretch>
        </p:blipFill>
        <p:spPr>
          <a:xfrm>
            <a:off x="2194560" y="3310128"/>
            <a:ext cx="4937760" cy="1371600"/>
          </a:xfrm>
          <a:prstGeom prst="rect">
            <a:avLst/>
          </a:prstGeom>
        </p:spPr>
      </p:pic>
      <p:pic>
        <p:nvPicPr>
          <p:cNvPr id="14" name="Image 4" descr="assets/t_helm.png"/>
          <p:cNvPicPr>
            <a:picLocks noChangeAspect="1"/>
          </p:cNvPicPr>
          <p:nvPr/>
        </p:nvPicPr>
        <p:blipFill>
          <a:blip r:embed="rId7"/>
          <a:stretch>
            <a:fillRect/>
          </a:stretch>
        </p:blipFill>
        <p:spPr>
          <a:xfrm>
            <a:off x="2194560" y="4745736"/>
            <a:ext cx="4937760" cy="1371600"/>
          </a:xfrm>
          <a:prstGeom prst="rect">
            <a:avLst/>
          </a:prstGeom>
        </p:spPr>
      </p:pic>
      <p:sp>
        <p:nvSpPr>
          <p:cNvPr id="15" name="Text 8"/>
          <p:cNvSpPr txBox="1"/>
          <p:nvPr/>
        </p:nvSpPr>
        <p:spPr>
          <a:xfrm>
            <a:off x="457200" y="2148840"/>
            <a:ext cx="1554480" cy="731520"/>
          </a:xfrm>
          <a:prstGeom prst="rect">
            <a:avLst/>
          </a:prstGeom>
          <a:solidFill>
            <a:srgbClr val="FFFFFF"/>
          </a:solidFill>
          <a:ln w="12700">
            <a:solidFill>
              <a:srgbClr val="262626"/>
            </a:solidFill>
          </a:ln>
        </p:spPr>
        <p:txBody>
          <a:bodyPr wrap="square" lIns="38100" tIns="38100" rIns="38100" bIns="38100" rtlCol="0" anchor="ctr"/>
          <a:lstStyle/>
          <a:p>
            <a:pPr marL="0" indent="0" algn="ctr">
              <a:buNone/>
            </a:pPr>
            <a:r>
              <a:rPr lang="en-US" sz="1500" dirty="0">
                <a:solidFill>
                  <a:srgbClr val="595959"/>
                </a:solidFill>
                <a:latin typeface="Calibri" pitchFamily="34" charset="0"/>
                <a:ea typeface="Calibri" pitchFamily="34" charset="-122"/>
                <a:cs typeface="Calibri" pitchFamily="34" charset="-120"/>
              </a:rPr>
              <a:t>weight bytes</a:t>
            </a:r>
            <a:endParaRPr lang="en-US" sz="1500" dirty="0"/>
          </a:p>
          <a:p>
            <a:pPr marL="0" indent="0" algn="ctr">
              <a:buNone/>
            </a:pPr>
            <a:r>
              <a:rPr lang="en-US" sz="1800" b="1" dirty="0">
                <a:solidFill>
                  <a:srgbClr val="1A1A1A"/>
                </a:solidFill>
                <a:latin typeface="Calibri" pitchFamily="34" charset="0"/>
                <a:ea typeface="Calibri" pitchFamily="34" charset="-122"/>
                <a:cs typeface="Calibri" pitchFamily="34" charset="-120"/>
              </a:rPr>
              <a:t>W</a:t>
            </a:r>
            <a:r>
              <a:rPr lang="en-US" sz="1800" b="1" baseline="-40000" dirty="0">
                <a:solidFill>
                  <a:srgbClr val="1A1A1A"/>
                </a:solidFill>
                <a:latin typeface="Calibri" pitchFamily="34" charset="0"/>
                <a:ea typeface="Calibri" pitchFamily="34" charset="-122"/>
                <a:cs typeface="Calibri" pitchFamily="34" charset="-120"/>
              </a:rPr>
              <a:t>i</a:t>
            </a:r>
            <a:endParaRPr lang="en-US" sz="1500" dirty="0"/>
          </a:p>
        </p:txBody>
      </p:sp>
      <p:sp>
        <p:nvSpPr>
          <p:cNvPr id="16" name="Text 9"/>
          <p:cNvSpPr txBox="1"/>
          <p:nvPr/>
        </p:nvSpPr>
        <p:spPr>
          <a:xfrm>
            <a:off x="457200" y="2880360"/>
            <a:ext cx="1554480" cy="411480"/>
          </a:xfrm>
          <a:prstGeom prst="rect">
            <a:avLst/>
          </a:prstGeom>
          <a:noFill/>
          <a:ln/>
        </p:spPr>
        <p:txBody>
          <a:bodyPr wrap="square" lIns="0" tIns="0" rIns="0" bIns="0" rtlCol="0" anchor="ctr"/>
          <a:lstStyle/>
          <a:p>
            <a:pPr marL="0" indent="0" algn="ctr">
              <a:buNone/>
            </a:pPr>
            <a:r>
              <a:rPr lang="en-US" sz="2800" b="1" dirty="0">
                <a:solidFill>
                  <a:srgbClr val="1A1A1A"/>
                </a:solidFill>
                <a:latin typeface="Calibri" pitchFamily="34" charset="0"/>
                <a:ea typeface="Calibri" pitchFamily="34" charset="-122"/>
                <a:cs typeface="Calibri" pitchFamily="34" charset="-120"/>
              </a:rPr>
              <a:t>÷</a:t>
            </a:r>
            <a:endParaRPr lang="en-US" sz="2800" dirty="0"/>
          </a:p>
        </p:txBody>
      </p:sp>
      <p:sp>
        <p:nvSpPr>
          <p:cNvPr id="17" name="Text 10"/>
          <p:cNvSpPr txBox="1"/>
          <p:nvPr/>
        </p:nvSpPr>
        <p:spPr>
          <a:xfrm>
            <a:off x="457200" y="3584448"/>
            <a:ext cx="1554480" cy="731520"/>
          </a:xfrm>
          <a:prstGeom prst="rect">
            <a:avLst/>
          </a:prstGeom>
          <a:solidFill>
            <a:srgbClr val="FFFFFF"/>
          </a:solidFill>
          <a:ln w="12700">
            <a:solidFill>
              <a:srgbClr val="262626"/>
            </a:solidFill>
          </a:ln>
        </p:spPr>
        <p:txBody>
          <a:bodyPr wrap="square" lIns="38100" tIns="38100" rIns="38100" bIns="38100" rtlCol="0" anchor="ctr"/>
          <a:lstStyle/>
          <a:p>
            <a:pPr marL="0" indent="0" algn="ctr">
              <a:buNone/>
            </a:pPr>
            <a:r>
              <a:rPr lang="en-US" sz="1500" dirty="0">
                <a:solidFill>
                  <a:srgbClr val="595959"/>
                </a:solidFill>
                <a:latin typeface="Calibri" pitchFamily="34" charset="0"/>
                <a:ea typeface="Calibri" pitchFamily="34" charset="-122"/>
                <a:cs typeface="Calibri" pitchFamily="34" charset="-120"/>
              </a:rPr>
              <a:t>bandwidth used</a:t>
            </a:r>
            <a:endParaRPr lang="en-US" sz="1500" dirty="0"/>
          </a:p>
          <a:p>
            <a:pPr marL="0" indent="0" algn="ctr">
              <a:buNone/>
            </a:pPr>
            <a:r>
              <a:rPr lang="en-US" sz="1800" b="1" dirty="0">
                <a:solidFill>
                  <a:srgbClr val="1A1A1A"/>
                </a:solidFill>
                <a:latin typeface="Calibri" pitchFamily="34" charset="0"/>
                <a:ea typeface="Calibri" pitchFamily="34" charset="-122"/>
                <a:cs typeface="Calibri" pitchFamily="34" charset="-120"/>
              </a:rPr>
              <a:t>B</a:t>
            </a:r>
            <a:r>
              <a:rPr lang="en-US" sz="1800" b="1" baseline="-40000" dirty="0">
                <a:solidFill>
                  <a:srgbClr val="1A1A1A"/>
                </a:solidFill>
                <a:latin typeface="Calibri" pitchFamily="34" charset="0"/>
                <a:ea typeface="Calibri" pitchFamily="34" charset="-122"/>
                <a:cs typeface="Calibri" pitchFamily="34" charset="-120"/>
              </a:rPr>
              <a:t>i</a:t>
            </a:r>
            <a:endParaRPr lang="en-US" sz="1500" dirty="0"/>
          </a:p>
        </p:txBody>
      </p:sp>
      <p:sp>
        <p:nvSpPr>
          <p:cNvPr id="18" name="Text 11"/>
          <p:cNvSpPr txBox="1"/>
          <p:nvPr/>
        </p:nvSpPr>
        <p:spPr>
          <a:xfrm>
            <a:off x="457200" y="4315968"/>
            <a:ext cx="1554480" cy="411480"/>
          </a:xfrm>
          <a:prstGeom prst="rect">
            <a:avLst/>
          </a:prstGeom>
          <a:noFill/>
          <a:ln/>
        </p:spPr>
        <p:txBody>
          <a:bodyPr wrap="square" lIns="0" tIns="0" rIns="0" bIns="0" rtlCol="0" anchor="ctr"/>
          <a:lstStyle/>
          <a:p>
            <a:pPr marL="0" indent="0" algn="ctr">
              <a:buNone/>
            </a:pPr>
            <a:r>
              <a:rPr lang="en-US" sz="2800" b="1" dirty="0">
                <a:solidFill>
                  <a:srgbClr val="1A1A1A"/>
                </a:solidFill>
                <a:latin typeface="Calibri" pitchFamily="34" charset="0"/>
                <a:ea typeface="Calibri" pitchFamily="34" charset="-122"/>
                <a:cs typeface="Calibri" pitchFamily="34" charset="-120"/>
              </a:rPr>
              <a:t>=</a:t>
            </a:r>
            <a:endParaRPr lang="en-US" sz="2800" dirty="0"/>
          </a:p>
        </p:txBody>
      </p:sp>
      <p:sp>
        <p:nvSpPr>
          <p:cNvPr id="19" name="Text 12"/>
          <p:cNvSpPr txBox="1"/>
          <p:nvPr/>
        </p:nvSpPr>
        <p:spPr>
          <a:xfrm>
            <a:off x="457200" y="5020056"/>
            <a:ext cx="1554480" cy="731520"/>
          </a:xfrm>
          <a:prstGeom prst="rect">
            <a:avLst/>
          </a:prstGeom>
          <a:solidFill>
            <a:srgbClr val="FFFFFF"/>
          </a:solidFill>
          <a:ln w="12700">
            <a:solidFill>
              <a:srgbClr val="262626"/>
            </a:solidFill>
          </a:ln>
        </p:spPr>
        <p:txBody>
          <a:bodyPr wrap="square" lIns="38100" tIns="38100" rIns="38100" bIns="38100" rtlCol="0" anchor="ctr"/>
          <a:lstStyle/>
          <a:p>
            <a:pPr marL="0" indent="0" algn="ctr">
              <a:buNone/>
            </a:pPr>
            <a:r>
              <a:rPr lang="en-US" sz="1500" dirty="0">
                <a:solidFill>
                  <a:srgbClr val="595959"/>
                </a:solidFill>
                <a:latin typeface="Calibri" pitchFamily="34" charset="0"/>
                <a:ea typeface="Calibri" pitchFamily="34" charset="-122"/>
                <a:cs typeface="Calibri" pitchFamily="34" charset="-120"/>
              </a:rPr>
              <a:t>time per layer</a:t>
            </a:r>
            <a:endParaRPr lang="en-US" sz="1500" dirty="0"/>
          </a:p>
          <a:p>
            <a:pPr marL="0" indent="0" algn="ctr">
              <a:buNone/>
            </a:pPr>
            <a:r>
              <a:rPr lang="en-US" sz="1800" b="1" dirty="0">
                <a:solidFill>
                  <a:srgbClr val="1A1A1A"/>
                </a:solidFill>
                <a:latin typeface="Calibri" pitchFamily="34" charset="0"/>
                <a:ea typeface="Calibri" pitchFamily="34" charset="-122"/>
                <a:cs typeface="Calibri" pitchFamily="34" charset="-120"/>
              </a:rPr>
              <a:t>t</a:t>
            </a:r>
            <a:r>
              <a:rPr lang="en-US" sz="1800" b="1" baseline="-40000" dirty="0">
                <a:solidFill>
                  <a:srgbClr val="1A1A1A"/>
                </a:solidFill>
                <a:latin typeface="Calibri" pitchFamily="34" charset="0"/>
                <a:ea typeface="Calibri" pitchFamily="34" charset="-122"/>
                <a:cs typeface="Calibri" pitchFamily="34" charset="-120"/>
              </a:rPr>
              <a:t>i</a:t>
            </a:r>
            <a:r>
              <a:rPr lang="en-US" sz="1800" b="1" dirty="0">
                <a:solidFill>
                  <a:srgbClr val="1A1A1A"/>
                </a:solidFill>
                <a:latin typeface="Calibri" pitchFamily="34" charset="0"/>
                <a:ea typeface="Calibri" pitchFamily="34" charset="-122"/>
                <a:cs typeface="Calibri" pitchFamily="34" charset="-120"/>
              </a:rPr>
              <a:t> = W</a:t>
            </a:r>
            <a:r>
              <a:rPr lang="en-US" sz="1800" b="1" baseline="-40000" dirty="0">
                <a:solidFill>
                  <a:srgbClr val="1A1A1A"/>
                </a:solidFill>
                <a:latin typeface="Calibri" pitchFamily="34" charset="0"/>
                <a:ea typeface="Calibri" pitchFamily="34" charset="-122"/>
                <a:cs typeface="Calibri" pitchFamily="34" charset="-120"/>
              </a:rPr>
              <a:t>i</a:t>
            </a:r>
            <a:r>
              <a:rPr lang="en-US" sz="1800" b="1" dirty="0">
                <a:solidFill>
                  <a:srgbClr val="1A1A1A"/>
                </a:solidFill>
                <a:latin typeface="Calibri" pitchFamily="34" charset="0"/>
                <a:ea typeface="Calibri" pitchFamily="34" charset="-122"/>
                <a:cs typeface="Calibri" pitchFamily="34" charset="-120"/>
              </a:rPr>
              <a:t> / B</a:t>
            </a:r>
            <a:r>
              <a:rPr lang="en-US" sz="1800" b="1" baseline="-40000" dirty="0">
                <a:solidFill>
                  <a:srgbClr val="1A1A1A"/>
                </a:solidFill>
                <a:latin typeface="Calibri" pitchFamily="34" charset="0"/>
                <a:ea typeface="Calibri" pitchFamily="34" charset="-122"/>
                <a:cs typeface="Calibri" pitchFamily="34" charset="-120"/>
              </a:rPr>
              <a:t>i</a:t>
            </a:r>
            <a:endParaRPr lang="en-US" sz="1500" dirty="0"/>
          </a:p>
        </p:txBody>
      </p:sp>
      <p:sp>
        <p:nvSpPr>
          <p:cNvPr id="20" name="Text 13"/>
          <p:cNvSpPr txBox="1"/>
          <p:nvPr/>
        </p:nvSpPr>
        <p:spPr>
          <a:xfrm>
            <a:off x="7498080" y="1536192"/>
            <a:ext cx="4233672" cy="310896"/>
          </a:xfrm>
          <a:prstGeom prst="rect">
            <a:avLst/>
          </a:prstGeom>
          <a:noFill/>
          <a:ln/>
        </p:spPr>
        <p:txBody>
          <a:bodyPr wrap="square" lIns="0" tIns="0" rIns="0" bIns="0" rtlCol="0" anchor="t"/>
          <a:lstStyle/>
          <a:p>
            <a:pPr marL="0" indent="0">
              <a:buNone/>
            </a:pPr>
            <a:r>
              <a:rPr lang="en-US" sz="1500" b="1" dirty="0">
                <a:solidFill>
                  <a:srgbClr val="9A6A00"/>
                </a:solidFill>
                <a:latin typeface="Calibri" pitchFamily="34" charset="0"/>
                <a:ea typeface="Calibri" pitchFamily="34" charset="-122"/>
                <a:cs typeface="Calibri" pitchFamily="34" charset="-120"/>
              </a:rPr>
              <a:t>CPU graph · layers 0–21 · weights in DRAM</a:t>
            </a:r>
            <a:endParaRPr lang="en-US" sz="1500" dirty="0"/>
          </a:p>
        </p:txBody>
      </p:sp>
      <p:sp>
        <p:nvSpPr>
          <p:cNvPr id="21" name="Shape 14"/>
          <p:cNvSpPr/>
          <p:nvPr/>
        </p:nvSpPr>
        <p:spPr>
          <a:xfrm>
            <a:off x="7498080" y="1856232"/>
            <a:ext cx="4233672" cy="1158240"/>
          </a:xfrm>
          <a:prstGeom prst="rect">
            <a:avLst/>
          </a:prstGeom>
          <a:solidFill>
            <a:srgbClr val="FFFFFF"/>
          </a:solidFill>
          <a:ln w="25400">
            <a:solidFill>
              <a:srgbClr val="D79B00"/>
            </a:solidFill>
            <a:prstDash val="solid"/>
          </a:ln>
        </p:spPr>
        <p:txBody>
          <a:bodyPr/>
          <a:lstStyle/>
          <a:p>
            <a:endParaRPr lang="en-US"/>
          </a:p>
        </p:txBody>
      </p:sp>
      <p:sp>
        <p:nvSpPr>
          <p:cNvPr id="22" name="Text 15"/>
          <p:cNvSpPr txBox="1"/>
          <p:nvPr/>
        </p:nvSpPr>
        <p:spPr>
          <a:xfrm>
            <a:off x="7607808" y="1947672"/>
            <a:ext cx="4050792" cy="975360"/>
          </a:xfrm>
          <a:prstGeom prst="rect">
            <a:avLst/>
          </a:prstGeom>
          <a:noFill/>
          <a:ln/>
        </p:spPr>
        <p:txBody>
          <a:bodyPr wrap="square" lIns="0" tIns="0" rIns="0" bIns="0" rtlCol="0" anchor="t"/>
          <a:lstStyle/>
          <a:p>
            <a:pPr marL="0" indent="0">
              <a:lnSpc>
                <a:spcPts val="1920"/>
              </a:lnSpc>
              <a:buNone/>
            </a:pPr>
            <a:r>
              <a:rPr lang="en-US" sz="1500" dirty="0">
                <a:solidFill>
                  <a:srgbClr val="C7254E"/>
                </a:solidFill>
                <a:latin typeface="Consolas" pitchFamily="34" charset="0"/>
                <a:ea typeface="Consolas" pitchFamily="34" charset="-122"/>
                <a:cs typeface="Consolas" pitchFamily="34" charset="-120"/>
              </a:rPr>
              <a:t>%h</a:t>
            </a:r>
            <a:r>
              <a:rPr lang="en-US" sz="1500" dirty="0">
                <a:solidFill>
                  <a:srgbClr val="1A1A1A"/>
                </a:solidFill>
                <a:latin typeface="Consolas" pitchFamily="34" charset="0"/>
                <a:ea typeface="Consolas" pitchFamily="34" charset="-122"/>
                <a:cs typeface="Consolas" pitchFamily="34" charset="-120"/>
              </a:rPr>
              <a:t> = rms_norm(</a:t>
            </a:r>
            <a:r>
              <a:rPr lang="en-US" sz="1500" dirty="0">
                <a:solidFill>
                  <a:srgbClr val="C7254E"/>
                </a:solidFill>
                <a:latin typeface="Consolas" pitchFamily="34" charset="0"/>
                <a:ea typeface="Consolas" pitchFamily="34" charset="-122"/>
                <a:cs typeface="Consolas" pitchFamily="34" charset="-120"/>
              </a:rPr>
              <a:t>%x</a:t>
            </a:r>
            <a:r>
              <a:rPr lang="en-US" sz="1500" dirty="0">
                <a:solidFill>
                  <a:srgbClr val="1A1A1A"/>
                </a:solidFill>
                <a:latin typeface="Consolas" pitchFamily="34" charset="0"/>
                <a:ea typeface="Consolas" pitchFamily="34" charset="-122"/>
                <a:cs typeface="Consolas" pitchFamily="34" charset="-120"/>
              </a:rPr>
              <a:t>)</a:t>
            </a:r>
            <a:endParaRPr lang="en-US" sz="1500" dirty="0"/>
          </a:p>
          <a:p>
            <a:pPr marL="0" indent="0">
              <a:lnSpc>
                <a:spcPts val="1920"/>
              </a:lnSpc>
              <a:buNone/>
            </a:pPr>
            <a:r>
              <a:rPr lang="en-US" sz="1500" dirty="0">
                <a:solidFill>
                  <a:srgbClr val="C7254E"/>
                </a:solidFill>
                <a:latin typeface="Consolas" pitchFamily="34" charset="0"/>
                <a:ea typeface="Consolas" pitchFamily="34" charset="-122"/>
                <a:cs typeface="Consolas" pitchFamily="34" charset="-120"/>
              </a:rPr>
              <a:t>%q</a:t>
            </a:r>
            <a:r>
              <a:rPr lang="en-US" sz="1500" dirty="0">
                <a:solidFill>
                  <a:srgbClr val="1A1A1A"/>
                </a:solidFill>
                <a:latin typeface="Consolas" pitchFamily="34" charset="0"/>
                <a:ea typeface="Consolas" pitchFamily="34" charset="-122"/>
                <a:cs typeface="Consolas" pitchFamily="34" charset="-120"/>
              </a:rPr>
              <a:t> = gemv_avx2(</a:t>
            </a:r>
            <a:r>
              <a:rPr lang="en-US" sz="1500" dirty="0">
                <a:solidFill>
                  <a:srgbClr val="C7254E"/>
                </a:solidFill>
                <a:latin typeface="Consolas" pitchFamily="34" charset="0"/>
                <a:ea typeface="Consolas" pitchFamily="34" charset="-122"/>
                <a:cs typeface="Consolas" pitchFamily="34" charset="-120"/>
              </a:rPr>
              <a:t>%h</a:t>
            </a: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C7254E"/>
                </a:solidFill>
                <a:latin typeface="Consolas" pitchFamily="34" charset="0"/>
                <a:ea typeface="Consolas" pitchFamily="34" charset="-122"/>
                <a:cs typeface="Consolas" pitchFamily="34" charset="-120"/>
              </a:rPr>
              <a:t>%W_q</a:t>
            </a:r>
            <a:r>
              <a:rPr lang="en-US" sz="1500" dirty="0">
                <a:solidFill>
                  <a:srgbClr val="1A1A1A"/>
                </a:solidFill>
                <a:latin typeface="Consolas" pitchFamily="34" charset="0"/>
                <a:ea typeface="Consolas" pitchFamily="34" charset="-122"/>
                <a:cs typeface="Consolas" pitchFamily="34" charset="-120"/>
              </a:rPr>
              <a:t>)</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08000"/>
                </a:solidFill>
                <a:latin typeface="Consolas" pitchFamily="34" charset="0"/>
                <a:ea typeface="Consolas" pitchFamily="34" charset="-122"/>
                <a:cs typeface="Consolas" pitchFamily="34" charset="-120"/>
              </a:rPr>
              <a:t># 22 layers</a:t>
            </a:r>
            <a:endParaRPr lang="en-US" sz="1500" dirty="0"/>
          </a:p>
          <a:p>
            <a:pPr marL="0" indent="0">
              <a:lnSpc>
                <a:spcPts val="1920"/>
              </a:lnSpc>
              <a:buNone/>
            </a:pPr>
            <a:r>
              <a:rPr lang="en-US" sz="1500" dirty="0">
                <a:solidFill>
                  <a:srgbClr val="C7254E"/>
                </a:solidFill>
                <a:latin typeface="Consolas" pitchFamily="34" charset="0"/>
                <a:ea typeface="Consolas" pitchFamily="34" charset="-122"/>
                <a:cs typeface="Consolas" pitchFamily="34" charset="-120"/>
              </a:rPr>
              <a:t>%a</a:t>
            </a:r>
            <a:r>
              <a:rPr lang="en-US" sz="1500" dirty="0">
                <a:solidFill>
                  <a:srgbClr val="1A1A1A"/>
                </a:solidFill>
                <a:latin typeface="Consolas" pitchFamily="34" charset="0"/>
                <a:ea typeface="Consolas" pitchFamily="34" charset="-122"/>
                <a:cs typeface="Consolas" pitchFamily="34" charset="-120"/>
              </a:rPr>
              <a:t> = </a:t>
            </a:r>
            <a:r>
              <a:rPr lang="en-US" sz="1500" dirty="0">
                <a:solidFill>
                  <a:srgbClr val="C7254E"/>
                </a:solidFill>
                <a:latin typeface="Consolas" pitchFamily="34" charset="0"/>
                <a:ea typeface="Consolas" pitchFamily="34" charset="-122"/>
                <a:cs typeface="Consolas" pitchFamily="34" charset="-120"/>
              </a:rPr>
              <a:t>%x22</a:t>
            </a: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08000"/>
                </a:solidFill>
                <a:latin typeface="Consolas" pitchFamily="34" charset="0"/>
                <a:ea typeface="Consolas" pitchFamily="34" charset="-122"/>
                <a:cs typeface="Consolas" pitchFamily="34" charset="-120"/>
              </a:rPr>
              <a:t># 8 KB</a:t>
            </a:r>
            <a:endParaRPr lang="en-US" sz="1500" dirty="0"/>
          </a:p>
        </p:txBody>
      </p:sp>
      <p:sp>
        <p:nvSpPr>
          <p:cNvPr id="23" name="Shape 16"/>
          <p:cNvSpPr/>
          <p:nvPr/>
        </p:nvSpPr>
        <p:spPr>
          <a:xfrm>
            <a:off x="9614916" y="3051048"/>
            <a:ext cx="0" cy="347472"/>
          </a:xfrm>
          <a:prstGeom prst="line">
            <a:avLst/>
          </a:prstGeom>
          <a:noFill/>
          <a:ln w="44450">
            <a:solidFill>
              <a:srgbClr val="9673A6"/>
            </a:solidFill>
            <a:prstDash val="solid"/>
            <a:tailEnd type="triangle"/>
          </a:ln>
        </p:spPr>
        <p:txBody>
          <a:bodyPr/>
          <a:lstStyle/>
          <a:p>
            <a:endParaRPr lang="en-US"/>
          </a:p>
        </p:txBody>
      </p:sp>
      <p:sp>
        <p:nvSpPr>
          <p:cNvPr id="24" name="Text 17"/>
          <p:cNvSpPr txBox="1"/>
          <p:nvPr/>
        </p:nvSpPr>
        <p:spPr>
          <a:xfrm>
            <a:off x="9752076" y="3051048"/>
            <a:ext cx="2103120" cy="347472"/>
          </a:xfrm>
          <a:prstGeom prst="rect">
            <a:avLst/>
          </a:prstGeom>
          <a:noFill/>
          <a:ln/>
        </p:spPr>
        <p:txBody>
          <a:bodyPr wrap="square" lIns="0" tIns="0" rIns="0" bIns="0" rtlCol="0" anchor="ctr"/>
          <a:lstStyle/>
          <a:p>
            <a:pPr marL="0" indent="0">
              <a:buNone/>
            </a:pPr>
            <a:r>
              <a:rPr lang="en-US" sz="1300" b="1" dirty="0">
                <a:solidFill>
                  <a:srgbClr val="6B4A80"/>
                </a:solidFill>
                <a:latin typeface="Calibri" pitchFamily="34" charset="0"/>
                <a:ea typeface="Calibri" pitchFamily="34" charset="-122"/>
                <a:cs typeface="Calibri" pitchFamily="34" charset="-120"/>
              </a:rPr>
              <a:t>PCIe: one activation / token</a:t>
            </a:r>
            <a:endParaRPr lang="en-US" sz="1300" dirty="0"/>
          </a:p>
        </p:txBody>
      </p:sp>
      <p:sp>
        <p:nvSpPr>
          <p:cNvPr id="25" name="Text 18"/>
          <p:cNvSpPr txBox="1"/>
          <p:nvPr/>
        </p:nvSpPr>
        <p:spPr>
          <a:xfrm>
            <a:off x="7498080" y="3425952"/>
            <a:ext cx="4233672" cy="310896"/>
          </a:xfrm>
          <a:prstGeom prst="rect">
            <a:avLst/>
          </a:prstGeom>
          <a:noFill/>
          <a:ln/>
        </p:spPr>
        <p:txBody>
          <a:bodyPr wrap="square" lIns="0" tIns="0" rIns="0" bIns="0" rtlCol="0" anchor="t"/>
          <a:lstStyle/>
          <a:p>
            <a:pPr marL="0" indent="0">
              <a:buNone/>
            </a:pPr>
            <a:r>
              <a:rPr lang="en-US" sz="1500" b="1" dirty="0">
                <a:solidFill>
                  <a:srgbClr val="2F5B9A"/>
                </a:solidFill>
                <a:latin typeface="Calibri" pitchFamily="34" charset="0"/>
                <a:ea typeface="Calibri" pitchFamily="34" charset="-122"/>
                <a:cs typeface="Calibri" pitchFamily="34" charset="-120"/>
              </a:rPr>
              <a:t>GPU graph · layers 22–35 + LM head · VRAM</a:t>
            </a:r>
            <a:endParaRPr lang="en-US" sz="1500" dirty="0"/>
          </a:p>
        </p:txBody>
      </p:sp>
      <p:sp>
        <p:nvSpPr>
          <p:cNvPr id="26" name="Shape 19"/>
          <p:cNvSpPr/>
          <p:nvPr/>
        </p:nvSpPr>
        <p:spPr>
          <a:xfrm>
            <a:off x="7498080" y="3745992"/>
            <a:ext cx="4233672" cy="1158240"/>
          </a:xfrm>
          <a:prstGeom prst="rect">
            <a:avLst/>
          </a:prstGeom>
          <a:solidFill>
            <a:srgbClr val="FFFFFF"/>
          </a:solidFill>
          <a:ln w="25400">
            <a:solidFill>
              <a:srgbClr val="6C8EBF"/>
            </a:solidFill>
            <a:prstDash val="solid"/>
          </a:ln>
        </p:spPr>
        <p:txBody>
          <a:bodyPr/>
          <a:lstStyle/>
          <a:p>
            <a:endParaRPr lang="en-US"/>
          </a:p>
        </p:txBody>
      </p:sp>
      <p:sp>
        <p:nvSpPr>
          <p:cNvPr id="27" name="Text 20"/>
          <p:cNvSpPr txBox="1"/>
          <p:nvPr/>
        </p:nvSpPr>
        <p:spPr>
          <a:xfrm>
            <a:off x="7607808" y="3837432"/>
            <a:ext cx="4050792" cy="975360"/>
          </a:xfrm>
          <a:prstGeom prst="rect">
            <a:avLst/>
          </a:prstGeom>
          <a:noFill/>
          <a:ln/>
        </p:spPr>
        <p:txBody>
          <a:bodyPr wrap="square" lIns="0" tIns="0" rIns="0" bIns="0" rtlCol="0" anchor="t"/>
          <a:lstStyle/>
          <a:p>
            <a:pPr marL="0" indent="0">
              <a:lnSpc>
                <a:spcPts val="1920"/>
              </a:lnSpc>
              <a:buNone/>
            </a:pPr>
            <a:r>
              <a:rPr lang="en-US" sz="1500" dirty="0">
                <a:solidFill>
                  <a:srgbClr val="C7254E"/>
                </a:solidFill>
                <a:latin typeface="Consolas" pitchFamily="34" charset="0"/>
                <a:ea typeface="Consolas" pitchFamily="34" charset="-122"/>
                <a:cs typeface="Consolas" pitchFamily="34" charset="-120"/>
              </a:rPr>
              <a:t>%g</a:t>
            </a:r>
            <a:r>
              <a:rPr lang="en-US" sz="1500" dirty="0">
                <a:solidFill>
                  <a:srgbClr val="1A1A1A"/>
                </a:solidFill>
                <a:latin typeface="Consolas" pitchFamily="34" charset="0"/>
                <a:ea typeface="Consolas" pitchFamily="34" charset="-122"/>
                <a:cs typeface="Consolas" pitchFamily="34" charset="-120"/>
              </a:rPr>
              <a:t> = to_cuda(</a:t>
            </a:r>
            <a:r>
              <a:rPr lang="en-US" sz="1500" dirty="0">
                <a:solidFill>
                  <a:srgbClr val="C7254E"/>
                </a:solidFill>
                <a:latin typeface="Consolas" pitchFamily="34" charset="0"/>
                <a:ea typeface="Consolas" pitchFamily="34" charset="-122"/>
                <a:cs typeface="Consolas" pitchFamily="34" charset="-120"/>
              </a:rPr>
              <a:t>%a</a:t>
            </a:r>
            <a:r>
              <a:rPr lang="en-US" sz="1500" dirty="0">
                <a:solidFill>
                  <a:srgbClr val="1A1A1A"/>
                </a:solidFill>
                <a:latin typeface="Consolas" pitchFamily="34" charset="0"/>
                <a:ea typeface="Consolas" pitchFamily="34" charset="-122"/>
                <a:cs typeface="Consolas" pitchFamily="34" charset="-120"/>
              </a:rPr>
              <a:t>)</a:t>
            </a:r>
            <a:endParaRPr lang="en-US" sz="1500" dirty="0"/>
          </a:p>
          <a:p>
            <a:pPr marL="0" indent="0">
              <a:lnSpc>
                <a:spcPts val="1920"/>
              </a:lnSpc>
              <a:buNone/>
            </a:pPr>
            <a:r>
              <a:rPr lang="en-US" sz="1500" dirty="0">
                <a:solidFill>
                  <a:srgbClr val="C7254E"/>
                </a:solidFill>
                <a:latin typeface="Consolas" pitchFamily="34" charset="0"/>
                <a:ea typeface="Consolas" pitchFamily="34" charset="-122"/>
                <a:cs typeface="Consolas" pitchFamily="34" charset="-120"/>
              </a:rPr>
              <a:t>%q</a:t>
            </a:r>
            <a:r>
              <a:rPr lang="en-US" sz="1500" dirty="0">
                <a:solidFill>
                  <a:srgbClr val="1A1A1A"/>
                </a:solidFill>
                <a:latin typeface="Consolas" pitchFamily="34" charset="0"/>
                <a:ea typeface="Consolas" pitchFamily="34" charset="-122"/>
                <a:cs typeface="Consolas" pitchFamily="34" charset="-120"/>
              </a:rPr>
              <a:t> = linear(</a:t>
            </a:r>
            <a:r>
              <a:rPr lang="en-US" sz="1500" dirty="0">
                <a:solidFill>
                  <a:srgbClr val="C7254E"/>
                </a:solidFill>
                <a:latin typeface="Consolas" pitchFamily="34" charset="0"/>
                <a:ea typeface="Consolas" pitchFamily="34" charset="-122"/>
                <a:cs typeface="Consolas" pitchFamily="34" charset="-120"/>
              </a:rPr>
              <a:t>%g</a:t>
            </a: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C7254E"/>
                </a:solidFill>
                <a:latin typeface="Consolas" pitchFamily="34" charset="0"/>
                <a:ea typeface="Consolas" pitchFamily="34" charset="-122"/>
                <a:cs typeface="Consolas" pitchFamily="34" charset="-120"/>
              </a:rPr>
              <a:t>%W_q</a:t>
            </a:r>
            <a:r>
              <a:rPr lang="en-US" sz="1500" dirty="0">
                <a:solidFill>
                  <a:srgbClr val="1A1A1A"/>
                </a:solidFill>
                <a:latin typeface="Consolas" pitchFamily="34" charset="0"/>
                <a:ea typeface="Consolas" pitchFamily="34" charset="-122"/>
                <a:cs typeface="Consolas" pitchFamily="34" charset="-120"/>
              </a:rPr>
              <a:t>)</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08000"/>
                </a:solidFill>
                <a:latin typeface="Consolas" pitchFamily="34" charset="0"/>
                <a:ea typeface="Consolas" pitchFamily="34" charset="-122"/>
                <a:cs typeface="Consolas" pitchFamily="34" charset="-120"/>
              </a:rPr>
              <a:t># 14 layers</a:t>
            </a:r>
            <a:endParaRPr lang="en-US" sz="1500" dirty="0"/>
          </a:p>
          <a:p>
            <a:pPr marL="0" indent="0">
              <a:lnSpc>
                <a:spcPts val="1920"/>
              </a:lnSpc>
              <a:buNone/>
            </a:pPr>
            <a:r>
              <a:rPr lang="en-US" sz="1500" dirty="0">
                <a:solidFill>
                  <a:srgbClr val="C7254E"/>
                </a:solidFill>
                <a:latin typeface="Consolas" pitchFamily="34" charset="0"/>
                <a:ea typeface="Consolas" pitchFamily="34" charset="-122"/>
                <a:cs typeface="Consolas" pitchFamily="34" charset="-120"/>
              </a:rPr>
              <a:t>%logits</a:t>
            </a:r>
            <a:r>
              <a:rPr lang="en-US" sz="1500" dirty="0">
                <a:solidFill>
                  <a:srgbClr val="1A1A1A"/>
                </a:solidFill>
                <a:latin typeface="Consolas" pitchFamily="34" charset="0"/>
                <a:ea typeface="Consolas" pitchFamily="34" charset="-122"/>
                <a:cs typeface="Consolas" pitchFamily="34" charset="-120"/>
              </a:rPr>
              <a:t> = lm_head(</a:t>
            </a:r>
            <a:r>
              <a:rPr lang="en-US" sz="1500" dirty="0">
                <a:solidFill>
                  <a:srgbClr val="C7254E"/>
                </a:solidFill>
                <a:latin typeface="Consolas" pitchFamily="34" charset="0"/>
                <a:ea typeface="Consolas" pitchFamily="34" charset="-122"/>
                <a:cs typeface="Consolas" pitchFamily="34" charset="-120"/>
              </a:rPr>
              <a:t>%h</a:t>
            </a:r>
            <a:r>
              <a:rPr lang="en-US" sz="1500" dirty="0">
                <a:solidFill>
                  <a:srgbClr val="1A1A1A"/>
                </a:solidFill>
                <a:latin typeface="Consolas" pitchFamily="34" charset="0"/>
                <a:ea typeface="Consolas" pitchFamily="34" charset="-122"/>
                <a:cs typeface="Consolas" pitchFamily="34" charset="-120"/>
              </a:rPr>
              <a:t>)</a:t>
            </a:r>
            <a:endParaRPr lang="en-US" sz="1500" dirty="0"/>
          </a:p>
        </p:txBody>
      </p:sp>
      <p:sp>
        <p:nvSpPr>
          <p:cNvPr id="28" name="Text 21"/>
          <p:cNvSpPr txBox="1"/>
          <p:nvPr/>
        </p:nvSpPr>
        <p:spPr>
          <a:xfrm>
            <a:off x="7498080" y="5013960"/>
            <a:ext cx="4233672" cy="502920"/>
          </a:xfrm>
          <a:prstGeom prst="rect">
            <a:avLst/>
          </a:prstGeom>
          <a:noFill/>
          <a:ln/>
        </p:spPr>
        <p:txBody>
          <a:bodyPr wrap="square" lIns="0" tIns="0" rIns="0" bIns="0" rtlCol="0" anchor="ctr"/>
          <a:lstStyle/>
          <a:p>
            <a:pPr marL="0" indent="0">
              <a:buNone/>
            </a:pPr>
            <a:r>
              <a:rPr lang="en-US" sz="2800" b="1" dirty="0">
                <a:solidFill>
                  <a:srgbClr val="156082"/>
                </a:solidFill>
                <a:latin typeface="Calibri" pitchFamily="34" charset="0"/>
                <a:ea typeface="Calibri" pitchFamily="34" charset="-122"/>
                <a:cs typeface="Calibri" pitchFamily="34" charset="-120"/>
              </a:rPr>
              <a:t>0.20 s </a:t>
            </a:r>
            <a:r>
              <a:rPr lang="en-US" sz="1600" dirty="0">
                <a:solidFill>
                  <a:srgbClr val="595959"/>
                </a:solidFill>
                <a:latin typeface="Calibri" pitchFamily="34" charset="0"/>
                <a:ea typeface="Calibri" pitchFamily="34" charset="-122"/>
                <a:cs typeface="Calibri" pitchFamily="34" charset="-120"/>
              </a:rPr>
              <a:t>modeled  ·  </a:t>
            </a:r>
            <a:r>
              <a:rPr lang="en-US" sz="2800" b="1" dirty="0">
                <a:solidFill>
                  <a:srgbClr val="156082"/>
                </a:solidFill>
                <a:latin typeface="Calibri" pitchFamily="34" charset="0"/>
                <a:ea typeface="Calibri" pitchFamily="34" charset="-122"/>
                <a:cs typeface="Calibri" pitchFamily="34" charset="-120"/>
              </a:rPr>
              <a:t>0.25 s </a:t>
            </a:r>
            <a:r>
              <a:rPr lang="en-US" sz="1600" dirty="0">
                <a:solidFill>
                  <a:srgbClr val="595959"/>
                </a:solidFill>
                <a:latin typeface="Calibri" pitchFamily="34" charset="0"/>
                <a:ea typeface="Calibri" pitchFamily="34" charset="-122"/>
                <a:cs typeface="Calibri" pitchFamily="34" charset="-120"/>
              </a:rPr>
              <a:t>measured</a:t>
            </a:r>
            <a:endParaRPr lang="en-US" sz="1600" dirty="0"/>
          </a:p>
        </p:txBody>
      </p:sp>
      <p:sp>
        <p:nvSpPr>
          <p:cNvPr id="29" name="Text 22"/>
          <p:cNvSpPr txBox="1"/>
          <p:nvPr/>
        </p:nvSpPr>
        <p:spPr>
          <a:xfrm>
            <a:off x="7498080" y="5590032"/>
            <a:ext cx="4233672" cy="566928"/>
          </a:xfrm>
          <a:prstGeom prst="roundRect">
            <a:avLst>
              <a:gd name="adj" fmla="val 19355"/>
            </a:avLst>
          </a:prstGeom>
          <a:solidFill>
            <a:srgbClr val="1C8A59"/>
          </a:solidFill>
          <a:ln w="15875">
            <a:solidFill>
              <a:srgbClr val="1C8A59"/>
            </a:solidFill>
            <a:prstDash val="solid"/>
          </a:ln>
        </p:spPr>
        <p:txBody>
          <a:bodyPr wrap="square" lIns="101600" tIns="101600" rIns="101600" bIns="10160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4.9× lower p50 latency than Accelerate on the same laptop</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The CPU stage only pays off with an AVX2+F16C GEMV kernel</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10</a:t>
            </a:r>
            <a:endParaRPr lang="en-US" sz="1200" dirty="0"/>
          </a:p>
        </p:txBody>
      </p:sp>
      <p:sp>
        <p:nvSpPr>
          <p:cNvPr id="7" name="Text 3"/>
          <p:cNvSpPr txBox="1"/>
          <p:nvPr/>
        </p:nvSpPr>
        <p:spPr>
          <a:xfrm>
            <a:off x="457200"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1  Trace &amp; annotate</a:t>
            </a:r>
            <a:endParaRPr lang="en-US" sz="1400" dirty="0"/>
          </a:p>
        </p:txBody>
      </p:sp>
      <p:sp>
        <p:nvSpPr>
          <p:cNvPr id="8" name="Text 4"/>
          <p:cNvSpPr txBox="1"/>
          <p:nvPr/>
        </p:nvSpPr>
        <p:spPr>
          <a:xfrm>
            <a:off x="3316529"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2  Cost model &amp; search</a:t>
            </a:r>
            <a:endParaRPr lang="en-US" sz="1400" dirty="0"/>
          </a:p>
        </p:txBody>
      </p:sp>
      <p:sp>
        <p:nvSpPr>
          <p:cNvPr id="9" name="Text 5"/>
          <p:cNvSpPr txBox="1"/>
          <p:nvPr/>
        </p:nvSpPr>
        <p:spPr>
          <a:xfrm>
            <a:off x="6175858" y="1097280"/>
            <a:ext cx="2697480" cy="329184"/>
          </a:xfrm>
          <a:prstGeom prst="roundRect">
            <a:avLst>
              <a:gd name="adj" fmla="val 50000"/>
            </a:avLst>
          </a:prstGeom>
          <a:solidFill>
            <a:srgbClr val="156082"/>
          </a:solidFill>
          <a:ln w="15875">
            <a:solidFill>
              <a:srgbClr val="156082"/>
            </a:solidFill>
            <a:prstDash val="solid"/>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  Static graphs + AVX2</a:t>
            </a:r>
            <a:endParaRPr lang="en-US" sz="1400" dirty="0"/>
          </a:p>
        </p:txBody>
      </p:sp>
      <p:sp>
        <p:nvSpPr>
          <p:cNvPr id="10" name="Text 6"/>
          <p:cNvSpPr txBox="1"/>
          <p:nvPr/>
        </p:nvSpPr>
        <p:spPr>
          <a:xfrm>
            <a:off x="9035186"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4  Paged KV runtime</a:t>
            </a:r>
            <a:endParaRPr lang="en-US" sz="1400" dirty="0"/>
          </a:p>
        </p:txBody>
      </p:sp>
      <p:sp>
        <p:nvSpPr>
          <p:cNvPr id="11" name="Shape 7"/>
          <p:cNvSpPr/>
          <p:nvPr/>
        </p:nvSpPr>
        <p:spPr>
          <a:xfrm>
            <a:off x="457200" y="1600200"/>
            <a:ext cx="7086600" cy="1645920"/>
          </a:xfrm>
          <a:prstGeom prst="rect">
            <a:avLst/>
          </a:prstGeom>
          <a:solidFill>
            <a:srgbClr val="FFFFFF"/>
          </a:solidFill>
          <a:ln w="15875">
            <a:solidFill>
              <a:srgbClr val="262626"/>
            </a:solidFill>
            <a:prstDash val="solid"/>
          </a:ln>
        </p:spPr>
        <p:txBody>
          <a:bodyPr/>
          <a:lstStyle/>
          <a:p>
            <a:endParaRPr lang="en-US"/>
          </a:p>
        </p:txBody>
      </p:sp>
      <p:sp>
        <p:nvSpPr>
          <p:cNvPr id="12" name="Text 8"/>
          <p:cNvSpPr txBox="1"/>
          <p:nvPr/>
        </p:nvSpPr>
        <p:spPr>
          <a:xfrm>
            <a:off x="566928" y="1691640"/>
            <a:ext cx="6903720" cy="1463040"/>
          </a:xfrm>
          <a:prstGeom prst="rect">
            <a:avLst/>
          </a:prstGeom>
          <a:noFill/>
          <a:ln/>
        </p:spPr>
        <p:txBody>
          <a:bodyPr wrap="square" lIns="0" tIns="0" rIns="0" bIns="0" rtlCol="0" anchor="t"/>
          <a:lstStyle/>
          <a:p>
            <a:pPr marL="0" indent="0">
              <a:lnSpc>
                <a:spcPts val="1920"/>
              </a:lnSpc>
              <a:buNone/>
            </a:pPr>
            <a:r>
              <a:rPr lang="en-US" sz="1500" dirty="0">
                <a:solidFill>
                  <a:srgbClr val="0000FF"/>
                </a:solidFill>
                <a:latin typeface="Consolas" pitchFamily="34" charset="0"/>
                <a:ea typeface="Consolas" pitchFamily="34" charset="-122"/>
                <a:cs typeface="Consolas" pitchFamily="34" charset="-120"/>
              </a:rPr>
              <a:t>for</a:t>
            </a:r>
            <a:r>
              <a:rPr lang="en-US" sz="1500" dirty="0">
                <a:solidFill>
                  <a:srgbClr val="1A1A1A"/>
                </a:solidFill>
                <a:latin typeface="Consolas" pitchFamily="34" charset="0"/>
                <a:ea typeface="Consolas" pitchFamily="34" charset="-122"/>
                <a:cs typeface="Consolas" pitchFamily="34" charset="-120"/>
              </a:rPr>
              <a:t> (i = </a:t>
            </a:r>
            <a:r>
              <a:rPr lang="en-US" sz="1500" dirty="0">
                <a:solidFill>
                  <a:srgbClr val="098658"/>
                </a:solidFill>
                <a:latin typeface="Consolas" pitchFamily="34" charset="0"/>
                <a:ea typeface="Consolas" pitchFamily="34" charset="-122"/>
                <a:cs typeface="Consolas" pitchFamily="34" charset="-120"/>
              </a:rPr>
              <a:t>0</a:t>
            </a:r>
            <a:r>
              <a:rPr lang="en-US" sz="1500" dirty="0">
                <a:solidFill>
                  <a:srgbClr val="1A1A1A"/>
                </a:solidFill>
                <a:latin typeface="Consolas" pitchFamily="34" charset="0"/>
                <a:ea typeface="Consolas" pitchFamily="34" charset="-122"/>
                <a:cs typeface="Consolas" pitchFamily="34" charset="-120"/>
              </a:rPr>
              <a:t>; i &lt; M; i++) {            </a:t>
            </a:r>
            <a:r>
              <a:rPr lang="en-US" sz="1500" dirty="0">
                <a:solidFill>
                  <a:srgbClr val="008000"/>
                </a:solidFill>
                <a:latin typeface="Consolas" pitchFamily="34" charset="0"/>
                <a:ea typeface="Consolas" pitchFamily="34" charset="-122"/>
                <a:cs typeface="Consolas" pitchFamily="34" charset="-120"/>
              </a:rPr>
              <a:t>// PyTorch FP16 on x86</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000FF"/>
                </a:solidFill>
                <a:latin typeface="Consolas" pitchFamily="34" charset="0"/>
                <a:ea typeface="Consolas" pitchFamily="34" charset="-122"/>
                <a:cs typeface="Consolas" pitchFamily="34" charset="-120"/>
              </a:rPr>
              <a:t>float</a:t>
            </a:r>
            <a:r>
              <a:rPr lang="en-US" sz="1500" dirty="0">
                <a:solidFill>
                  <a:srgbClr val="1A1A1A"/>
                </a:solidFill>
                <a:latin typeface="Consolas" pitchFamily="34" charset="0"/>
                <a:ea typeface="Consolas" pitchFamily="34" charset="-122"/>
                <a:cs typeface="Consolas" pitchFamily="34" charset="-120"/>
              </a:rPr>
              <a:t> acc = </a:t>
            </a:r>
            <a:r>
              <a:rPr lang="en-US" sz="1500" dirty="0">
                <a:solidFill>
                  <a:srgbClr val="098658"/>
                </a:solidFill>
                <a:latin typeface="Consolas" pitchFamily="34" charset="0"/>
                <a:ea typeface="Consolas" pitchFamily="34" charset="-122"/>
                <a:cs typeface="Consolas" pitchFamily="34" charset="-120"/>
              </a:rPr>
              <a:t>0</a:t>
            </a:r>
            <a:r>
              <a:rPr lang="en-US" sz="1500" dirty="0">
                <a:solidFill>
                  <a:srgbClr val="1A1A1A"/>
                </a:solidFill>
                <a:latin typeface="Consolas" pitchFamily="34" charset="0"/>
                <a:ea typeface="Consolas" pitchFamily="34" charset="-122"/>
                <a:cs typeface="Consolas" pitchFamily="34" charset="-120"/>
              </a:rPr>
              <a:t>;</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000FF"/>
                </a:solidFill>
                <a:latin typeface="Consolas" pitchFamily="34" charset="0"/>
                <a:ea typeface="Consolas" pitchFamily="34" charset="-122"/>
                <a:cs typeface="Consolas" pitchFamily="34" charset="-120"/>
              </a:rPr>
              <a:t>for</a:t>
            </a:r>
            <a:r>
              <a:rPr lang="en-US" sz="1500" dirty="0">
                <a:solidFill>
                  <a:srgbClr val="1A1A1A"/>
                </a:solidFill>
                <a:latin typeface="Consolas" pitchFamily="34" charset="0"/>
                <a:ea typeface="Consolas" pitchFamily="34" charset="-122"/>
                <a:cs typeface="Consolas" pitchFamily="34" charset="-120"/>
              </a:rPr>
              <a:t> (j = </a:t>
            </a:r>
            <a:r>
              <a:rPr lang="en-US" sz="1500" dirty="0">
                <a:solidFill>
                  <a:srgbClr val="098658"/>
                </a:solidFill>
                <a:latin typeface="Consolas" pitchFamily="34" charset="0"/>
                <a:ea typeface="Consolas" pitchFamily="34" charset="-122"/>
                <a:cs typeface="Consolas" pitchFamily="34" charset="-120"/>
              </a:rPr>
              <a:t>0</a:t>
            </a:r>
            <a:r>
              <a:rPr lang="en-US" sz="1500" dirty="0">
                <a:solidFill>
                  <a:srgbClr val="1A1A1A"/>
                </a:solidFill>
                <a:latin typeface="Consolas" pitchFamily="34" charset="0"/>
                <a:ea typeface="Consolas" pitchFamily="34" charset="-122"/>
                <a:cs typeface="Consolas" pitchFamily="34" charset="-120"/>
              </a:rPr>
              <a:t>; j &lt; N; j++)           </a:t>
            </a:r>
            <a:r>
              <a:rPr lang="en-US" sz="1500" dirty="0">
                <a:solidFill>
                  <a:srgbClr val="008000"/>
                </a:solidFill>
                <a:latin typeface="Consolas" pitchFamily="34" charset="0"/>
                <a:ea typeface="Consolas" pitchFamily="34" charset="-122"/>
                <a:cs typeface="Consolas" pitchFamily="34" charset="-120"/>
              </a:rPr>
              <a:t>// 1 weight / iteration</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acc += half_to_float(W[i][j]) * x[j];</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y[i] = acc;</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a:t>
            </a:r>
            <a:endParaRPr lang="en-US" sz="1500" dirty="0"/>
          </a:p>
        </p:txBody>
      </p:sp>
      <p:sp>
        <p:nvSpPr>
          <p:cNvPr id="13" name="Shape 9"/>
          <p:cNvSpPr/>
          <p:nvPr/>
        </p:nvSpPr>
        <p:spPr>
          <a:xfrm>
            <a:off x="2468880" y="3246120"/>
            <a:ext cx="0" cy="457200"/>
          </a:xfrm>
          <a:prstGeom prst="line">
            <a:avLst/>
          </a:prstGeom>
          <a:noFill/>
          <a:ln w="31750">
            <a:solidFill>
              <a:srgbClr val="262626"/>
            </a:solidFill>
            <a:prstDash val="solid"/>
            <a:tailEnd type="triangle"/>
          </a:ln>
        </p:spPr>
        <p:txBody>
          <a:bodyPr/>
          <a:lstStyle/>
          <a:p>
            <a:endParaRPr lang="en-US"/>
          </a:p>
        </p:txBody>
      </p:sp>
      <p:sp>
        <p:nvSpPr>
          <p:cNvPr id="14" name="Text 10"/>
          <p:cNvSpPr txBox="1"/>
          <p:nvPr/>
        </p:nvSpPr>
        <p:spPr>
          <a:xfrm>
            <a:off x="822960" y="3319272"/>
            <a:ext cx="6355080" cy="329184"/>
          </a:xfrm>
          <a:prstGeom prst="roundRect">
            <a:avLst>
              <a:gd name="adj" fmla="val 33333"/>
            </a:avLst>
          </a:prstGeom>
          <a:solidFill>
            <a:srgbClr val="FFFFFF"/>
          </a:solidFill>
          <a:ln w="12700">
            <a:solidFill>
              <a:srgbClr val="262626"/>
            </a:solidFill>
            <a:prstDash val="solid"/>
          </a:ln>
        </p:spPr>
        <p:txBody>
          <a:bodyPr wrap="square" lIns="50800" tIns="50800" rIns="50800" bIns="50800" rtlCol="0" anchor="ctr"/>
          <a:lstStyle/>
          <a:p>
            <a:pPr marL="0" indent="0" algn="ctr">
              <a:buNone/>
            </a:pPr>
            <a:r>
              <a:rPr lang="en-US" sz="1500" dirty="0">
                <a:solidFill>
                  <a:srgbClr val="1A1A1A"/>
                </a:solidFill>
                <a:latin typeface="Calibri" pitchFamily="34" charset="0"/>
                <a:ea typeface="Calibri" pitchFamily="34" charset="-122"/>
                <a:cs typeface="Calibri" pitchFamily="34" charset="-120"/>
              </a:rPr>
              <a:t>HELM patches every CPU-stage GEMV at compile time (JIT-built, cached)</a:t>
            </a:r>
            <a:endParaRPr lang="en-US" sz="1500" dirty="0"/>
          </a:p>
        </p:txBody>
      </p:sp>
      <p:sp>
        <p:nvSpPr>
          <p:cNvPr id="15" name="Shape 11"/>
          <p:cNvSpPr/>
          <p:nvPr/>
        </p:nvSpPr>
        <p:spPr>
          <a:xfrm>
            <a:off x="457200" y="3749040"/>
            <a:ext cx="7086600" cy="2377440"/>
          </a:xfrm>
          <a:prstGeom prst="rect">
            <a:avLst/>
          </a:prstGeom>
          <a:solidFill>
            <a:srgbClr val="FFFFFF"/>
          </a:solidFill>
          <a:ln w="15875">
            <a:solidFill>
              <a:srgbClr val="262626"/>
            </a:solidFill>
            <a:prstDash val="solid"/>
          </a:ln>
        </p:spPr>
        <p:txBody>
          <a:bodyPr/>
          <a:lstStyle/>
          <a:p>
            <a:endParaRPr lang="en-US"/>
          </a:p>
        </p:txBody>
      </p:sp>
      <p:sp>
        <p:nvSpPr>
          <p:cNvPr id="16" name="Text 12"/>
          <p:cNvSpPr txBox="1"/>
          <p:nvPr/>
        </p:nvSpPr>
        <p:spPr>
          <a:xfrm>
            <a:off x="566928" y="3840480"/>
            <a:ext cx="6903720" cy="2194560"/>
          </a:xfrm>
          <a:prstGeom prst="rect">
            <a:avLst/>
          </a:prstGeom>
          <a:noFill/>
          <a:ln/>
        </p:spPr>
        <p:txBody>
          <a:bodyPr wrap="square" lIns="0" tIns="0" rIns="0" bIns="0" rtlCol="0" anchor="t"/>
          <a:lstStyle/>
          <a:p>
            <a:pPr marL="0" indent="0">
              <a:lnSpc>
                <a:spcPts val="1920"/>
              </a:lnSpc>
              <a:buNone/>
            </a:pPr>
            <a:r>
              <a:rPr lang="en-US" sz="1500" dirty="0">
                <a:solidFill>
                  <a:srgbClr val="0000FF"/>
                </a:solidFill>
                <a:latin typeface="Consolas" pitchFamily="34" charset="0"/>
                <a:ea typeface="Consolas" pitchFamily="34" charset="-122"/>
                <a:cs typeface="Consolas" pitchFamily="34" charset="-120"/>
              </a:rPr>
              <a:t>for</a:t>
            </a:r>
            <a:r>
              <a:rPr lang="en-US" sz="1500" dirty="0">
                <a:solidFill>
                  <a:srgbClr val="1A1A1A"/>
                </a:solidFill>
                <a:latin typeface="Consolas" pitchFamily="34" charset="0"/>
                <a:ea typeface="Consolas" pitchFamily="34" charset="-122"/>
                <a:cs typeface="Consolas" pitchFamily="34" charset="-120"/>
              </a:rPr>
              <a:t> (i = </a:t>
            </a:r>
            <a:r>
              <a:rPr lang="en-US" sz="1500" dirty="0">
                <a:solidFill>
                  <a:srgbClr val="098658"/>
                </a:solidFill>
                <a:latin typeface="Consolas" pitchFamily="34" charset="0"/>
                <a:ea typeface="Consolas" pitchFamily="34" charset="-122"/>
                <a:cs typeface="Consolas" pitchFamily="34" charset="-120"/>
              </a:rPr>
              <a:t>0</a:t>
            </a:r>
            <a:r>
              <a:rPr lang="en-US" sz="1500" dirty="0">
                <a:solidFill>
                  <a:srgbClr val="1A1A1A"/>
                </a:solidFill>
                <a:latin typeface="Consolas" pitchFamily="34" charset="0"/>
                <a:ea typeface="Consolas" pitchFamily="34" charset="-122"/>
                <a:cs typeface="Consolas" pitchFamily="34" charset="-120"/>
              </a:rPr>
              <a:t>; i &lt; M; i++) {</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267F99"/>
                </a:solidFill>
                <a:latin typeface="Consolas" pitchFamily="34" charset="0"/>
                <a:ea typeface="Consolas" pitchFamily="34" charset="-122"/>
                <a:cs typeface="Consolas" pitchFamily="34" charset="-120"/>
              </a:rPr>
              <a:t>__m256</a:t>
            </a:r>
            <a:r>
              <a:rPr lang="en-US" sz="1500" dirty="0">
                <a:solidFill>
                  <a:srgbClr val="1A1A1A"/>
                </a:solidFill>
                <a:latin typeface="Consolas" pitchFamily="34" charset="0"/>
                <a:ea typeface="Consolas" pitchFamily="34" charset="-122"/>
                <a:cs typeface="Consolas" pitchFamily="34" charset="-120"/>
              </a:rPr>
              <a:t> a0 = zero(), a1 = zero();</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000FF"/>
                </a:solidFill>
                <a:latin typeface="Consolas" pitchFamily="34" charset="0"/>
                <a:ea typeface="Consolas" pitchFamily="34" charset="-122"/>
                <a:cs typeface="Consolas" pitchFamily="34" charset="-120"/>
              </a:rPr>
              <a:t>for</a:t>
            </a:r>
            <a:r>
              <a:rPr lang="en-US" sz="1500" dirty="0">
                <a:solidFill>
                  <a:srgbClr val="1A1A1A"/>
                </a:solidFill>
                <a:latin typeface="Consolas" pitchFamily="34" charset="0"/>
                <a:ea typeface="Consolas" pitchFamily="34" charset="-122"/>
                <a:cs typeface="Consolas" pitchFamily="34" charset="-120"/>
              </a:rPr>
              <a:t> (j = </a:t>
            </a:r>
            <a:r>
              <a:rPr lang="en-US" sz="1500" dirty="0">
                <a:solidFill>
                  <a:srgbClr val="098658"/>
                </a:solidFill>
                <a:latin typeface="Consolas" pitchFamily="34" charset="0"/>
                <a:ea typeface="Consolas" pitchFamily="34" charset="-122"/>
                <a:cs typeface="Consolas" pitchFamily="34" charset="-120"/>
              </a:rPr>
              <a:t>0</a:t>
            </a:r>
            <a:r>
              <a:rPr lang="en-US" sz="1500" dirty="0">
                <a:solidFill>
                  <a:srgbClr val="1A1A1A"/>
                </a:solidFill>
                <a:latin typeface="Consolas" pitchFamily="34" charset="0"/>
                <a:ea typeface="Consolas" pitchFamily="34" charset="-122"/>
                <a:cs typeface="Consolas" pitchFamily="34" charset="-120"/>
              </a:rPr>
              <a:t>; j &lt; N; j += </a:t>
            </a:r>
            <a:r>
              <a:rPr lang="en-US" sz="1500" dirty="0">
                <a:solidFill>
                  <a:srgbClr val="098658"/>
                </a:solidFill>
                <a:latin typeface="Consolas" pitchFamily="34" charset="0"/>
                <a:ea typeface="Consolas" pitchFamily="34" charset="-122"/>
                <a:cs typeface="Consolas" pitchFamily="34" charset="-120"/>
              </a:rPr>
              <a:t>16</a:t>
            </a:r>
            <a:r>
              <a:rPr lang="en-US" sz="1500" dirty="0">
                <a:solidFill>
                  <a:srgbClr val="1A1A1A"/>
                </a:solidFill>
                <a:latin typeface="Consolas" pitchFamily="34" charset="0"/>
                <a:ea typeface="Consolas" pitchFamily="34" charset="-122"/>
                <a:cs typeface="Consolas" pitchFamily="34" charset="-120"/>
              </a:rPr>
              <a:t>) {    </a:t>
            </a:r>
            <a:r>
              <a:rPr lang="en-US" sz="1500" dirty="0">
                <a:solidFill>
                  <a:srgbClr val="008000"/>
                </a:solidFill>
                <a:latin typeface="Consolas" pitchFamily="34" charset="0"/>
                <a:ea typeface="Consolas" pitchFamily="34" charset="-122"/>
                <a:cs typeface="Consolas" pitchFamily="34" charset="-120"/>
              </a:rPr>
              <a:t>// 16 fp16 = 256 bit</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267F99"/>
                </a:solidFill>
                <a:latin typeface="Consolas" pitchFamily="34" charset="0"/>
                <a:ea typeface="Consolas" pitchFamily="34" charset="-122"/>
                <a:cs typeface="Consolas" pitchFamily="34" charset="-120"/>
              </a:rPr>
              <a:t>__m256i</a:t>
            </a:r>
            <a:r>
              <a:rPr lang="en-US" sz="1500" dirty="0">
                <a:solidFill>
                  <a:srgbClr val="1A1A1A"/>
                </a:solidFill>
                <a:latin typeface="Consolas" pitchFamily="34" charset="0"/>
                <a:ea typeface="Consolas" pitchFamily="34" charset="-122"/>
                <a:cs typeface="Consolas" pitchFamily="34" charset="-120"/>
              </a:rPr>
              <a:t> w = load256(&amp;W[i][j]);</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a0 = fma(cvtph(lo(w)), load(&amp;x[j]),   a0);</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a1 = fma(cvtph(hi(w)), load(&amp;x[j+</a:t>
            </a:r>
            <a:r>
              <a:rPr lang="en-US" sz="1500" dirty="0">
                <a:solidFill>
                  <a:srgbClr val="098658"/>
                </a:solidFill>
                <a:latin typeface="Consolas" pitchFamily="34" charset="0"/>
                <a:ea typeface="Consolas" pitchFamily="34" charset="-122"/>
                <a:cs typeface="Consolas" pitchFamily="34" charset="-120"/>
              </a:rPr>
              <a:t>8</a:t>
            </a:r>
            <a:r>
              <a:rPr lang="en-US" sz="1500" dirty="0">
                <a:solidFill>
                  <a:srgbClr val="1A1A1A"/>
                </a:solidFill>
                <a:latin typeface="Consolas" pitchFamily="34" charset="0"/>
                <a:ea typeface="Consolas" pitchFamily="34" charset="-122"/>
                <a:cs typeface="Consolas" pitchFamily="34" charset="-120"/>
              </a:rPr>
              <a:t>]), a1);</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y[i] = hsum(a0 + a1);</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a:t>
            </a:r>
            <a:endParaRPr lang="en-US" sz="1500" dirty="0"/>
          </a:p>
        </p:txBody>
      </p:sp>
      <p:sp>
        <p:nvSpPr>
          <p:cNvPr id="17" name="Shape 13"/>
          <p:cNvSpPr/>
          <p:nvPr/>
        </p:nvSpPr>
        <p:spPr>
          <a:xfrm>
            <a:off x="7955280" y="1600200"/>
            <a:ext cx="3776472" cy="1325880"/>
          </a:xfrm>
          <a:prstGeom prst="roundRect">
            <a:avLst>
              <a:gd name="adj" fmla="val 6897"/>
            </a:avLst>
          </a:prstGeom>
          <a:solidFill>
            <a:srgbClr val="FFFFFF"/>
          </a:solidFill>
          <a:ln w="25400">
            <a:solidFill>
              <a:srgbClr val="D79B00"/>
            </a:solidFill>
            <a:prstDash val="solid"/>
          </a:ln>
        </p:spPr>
        <p:txBody>
          <a:bodyPr/>
          <a:lstStyle/>
          <a:p>
            <a:endParaRPr lang="en-US"/>
          </a:p>
        </p:txBody>
      </p:sp>
      <p:sp>
        <p:nvSpPr>
          <p:cNvPr id="18" name="Text 14"/>
          <p:cNvSpPr txBox="1"/>
          <p:nvPr/>
        </p:nvSpPr>
        <p:spPr>
          <a:xfrm>
            <a:off x="8138160" y="1691640"/>
            <a:ext cx="3410712" cy="329184"/>
          </a:xfrm>
          <a:prstGeom prst="rect">
            <a:avLst/>
          </a:prstGeom>
          <a:noFill/>
          <a:ln/>
        </p:spPr>
        <p:txBody>
          <a:bodyPr wrap="square" lIns="0" tIns="0" rIns="0" bIns="0" rtlCol="0" anchor="t"/>
          <a:lstStyle/>
          <a:p>
            <a:pPr marL="0" indent="0">
              <a:buNone/>
            </a:pPr>
            <a:r>
              <a:rPr lang="en-US" sz="1700" b="1" dirty="0">
                <a:solidFill>
                  <a:srgbClr val="1A1A1A"/>
                </a:solidFill>
                <a:latin typeface="Calibri" pitchFamily="34" charset="0"/>
                <a:ea typeface="Calibri" pitchFamily="34" charset="-122"/>
                <a:cs typeface="Calibri" pitchFamily="34" charset="-120"/>
              </a:rPr>
              <a:t>Before: PyTorch fallback</a:t>
            </a:r>
            <a:endParaRPr lang="en-US" sz="1700" dirty="0"/>
          </a:p>
        </p:txBody>
      </p:sp>
      <p:sp>
        <p:nvSpPr>
          <p:cNvPr id="19" name="Text 15"/>
          <p:cNvSpPr txBox="1"/>
          <p:nvPr/>
        </p:nvSpPr>
        <p:spPr>
          <a:xfrm>
            <a:off x="8138160" y="2011680"/>
            <a:ext cx="2011680" cy="822960"/>
          </a:xfrm>
          <a:prstGeom prst="rect">
            <a:avLst/>
          </a:prstGeom>
          <a:noFill/>
          <a:ln/>
        </p:spPr>
        <p:txBody>
          <a:bodyPr wrap="square" lIns="0" tIns="0" rIns="0" bIns="0" rtlCol="0" anchor="t"/>
          <a:lstStyle/>
          <a:p>
            <a:pPr marL="0" indent="0">
              <a:buNone/>
            </a:pPr>
            <a:r>
              <a:rPr lang="en-US" sz="1500" dirty="0">
                <a:solidFill>
                  <a:srgbClr val="595959"/>
                </a:solidFill>
                <a:latin typeface="Calibri" pitchFamily="34" charset="0"/>
                <a:ea typeface="Calibri" pitchFamily="34" charset="-122"/>
                <a:cs typeface="Calibri" pitchFamily="34" charset="-120"/>
              </a:rPr>
              <a:t>scalar convert,</a:t>
            </a:r>
            <a:endParaRPr lang="en-US" sz="1500" dirty="0"/>
          </a:p>
          <a:p>
            <a:pPr marL="0" indent="0">
              <a:buNone/>
            </a:pPr>
            <a:r>
              <a:rPr lang="en-US" sz="1500" dirty="0">
                <a:solidFill>
                  <a:srgbClr val="595959"/>
                </a:solidFill>
                <a:latin typeface="Calibri" pitchFamily="34" charset="0"/>
                <a:ea typeface="Calibri" pitchFamily="34" charset="-122"/>
                <a:cs typeface="Calibri" pitchFamily="34" charset="-120"/>
              </a:rPr>
              <a:t>1 weight / iteration</a:t>
            </a:r>
            <a:endParaRPr lang="en-US" sz="1500" dirty="0"/>
          </a:p>
        </p:txBody>
      </p:sp>
      <p:sp>
        <p:nvSpPr>
          <p:cNvPr id="20" name="Text 16"/>
          <p:cNvSpPr txBox="1"/>
          <p:nvPr/>
        </p:nvSpPr>
        <p:spPr>
          <a:xfrm>
            <a:off x="9966960" y="2011680"/>
            <a:ext cx="1627632" cy="822960"/>
          </a:xfrm>
          <a:prstGeom prst="rect">
            <a:avLst/>
          </a:prstGeom>
          <a:noFill/>
          <a:ln/>
        </p:spPr>
        <p:txBody>
          <a:bodyPr wrap="square" lIns="0" tIns="0" rIns="0" bIns="0" rtlCol="0" anchor="ctr"/>
          <a:lstStyle/>
          <a:p>
            <a:pPr marL="0" indent="0" algn="r">
              <a:buNone/>
            </a:pPr>
            <a:r>
              <a:rPr lang="en-US" sz="3000" b="1" dirty="0">
                <a:solidFill>
                  <a:srgbClr val="B85450"/>
                </a:solidFill>
                <a:latin typeface="Calibri" pitchFamily="34" charset="0"/>
                <a:ea typeface="Calibri" pitchFamily="34" charset="-122"/>
                <a:cs typeface="Calibri" pitchFamily="34" charset="-120"/>
              </a:rPr>
              <a:t>3.7 GB/s</a:t>
            </a:r>
            <a:endParaRPr lang="en-US" sz="3000" dirty="0"/>
          </a:p>
        </p:txBody>
      </p:sp>
      <p:sp>
        <p:nvSpPr>
          <p:cNvPr id="21" name="Shape 17"/>
          <p:cNvSpPr/>
          <p:nvPr/>
        </p:nvSpPr>
        <p:spPr>
          <a:xfrm>
            <a:off x="7955280" y="4389120"/>
            <a:ext cx="3776472" cy="1325880"/>
          </a:xfrm>
          <a:prstGeom prst="roundRect">
            <a:avLst>
              <a:gd name="adj" fmla="val 6897"/>
            </a:avLst>
          </a:prstGeom>
          <a:solidFill>
            <a:srgbClr val="FFFFFF"/>
          </a:solidFill>
          <a:ln w="25400">
            <a:solidFill>
              <a:srgbClr val="1C8A59"/>
            </a:solidFill>
            <a:prstDash val="solid"/>
          </a:ln>
        </p:spPr>
        <p:txBody>
          <a:bodyPr/>
          <a:lstStyle/>
          <a:p>
            <a:endParaRPr lang="en-US"/>
          </a:p>
        </p:txBody>
      </p:sp>
      <p:sp>
        <p:nvSpPr>
          <p:cNvPr id="22" name="Text 18"/>
          <p:cNvSpPr txBox="1"/>
          <p:nvPr/>
        </p:nvSpPr>
        <p:spPr>
          <a:xfrm>
            <a:off x="8138160" y="4480560"/>
            <a:ext cx="3410712" cy="329184"/>
          </a:xfrm>
          <a:prstGeom prst="rect">
            <a:avLst/>
          </a:prstGeom>
          <a:noFill/>
          <a:ln/>
        </p:spPr>
        <p:txBody>
          <a:bodyPr wrap="square" lIns="0" tIns="0" rIns="0" bIns="0" rtlCol="0" anchor="t"/>
          <a:lstStyle/>
          <a:p>
            <a:pPr marL="0" indent="0">
              <a:buNone/>
            </a:pPr>
            <a:r>
              <a:rPr lang="en-US" sz="1700" b="1" dirty="0">
                <a:solidFill>
                  <a:srgbClr val="1A1A1A"/>
                </a:solidFill>
                <a:latin typeface="Calibri" pitchFamily="34" charset="0"/>
                <a:ea typeface="Calibri" pitchFamily="34" charset="-122"/>
                <a:cs typeface="Calibri" pitchFamily="34" charset="-120"/>
              </a:rPr>
              <a:t>After: HELM kernel</a:t>
            </a:r>
            <a:endParaRPr lang="en-US" sz="1700" dirty="0"/>
          </a:p>
        </p:txBody>
      </p:sp>
      <p:sp>
        <p:nvSpPr>
          <p:cNvPr id="23" name="Text 19"/>
          <p:cNvSpPr txBox="1"/>
          <p:nvPr/>
        </p:nvSpPr>
        <p:spPr>
          <a:xfrm>
            <a:off x="8138160" y="4800600"/>
            <a:ext cx="2011680" cy="822960"/>
          </a:xfrm>
          <a:prstGeom prst="rect">
            <a:avLst/>
          </a:prstGeom>
          <a:noFill/>
          <a:ln/>
        </p:spPr>
        <p:txBody>
          <a:bodyPr wrap="square" lIns="0" tIns="0" rIns="0" bIns="0" rtlCol="0" anchor="t"/>
          <a:lstStyle/>
          <a:p>
            <a:pPr marL="0" indent="0">
              <a:buNone/>
            </a:pPr>
            <a:r>
              <a:rPr lang="en-US" sz="1500" dirty="0">
                <a:solidFill>
                  <a:srgbClr val="595959"/>
                </a:solidFill>
                <a:latin typeface="Calibri" pitchFamily="34" charset="0"/>
                <a:ea typeface="Calibri" pitchFamily="34" charset="-122"/>
                <a:cs typeface="Calibri" pitchFamily="34" charset="-120"/>
              </a:rPr>
              <a:t>F16C convert + FMA,</a:t>
            </a:r>
            <a:endParaRPr lang="en-US" sz="1500" dirty="0"/>
          </a:p>
          <a:p>
            <a:pPr marL="0" indent="0">
              <a:buNone/>
            </a:pPr>
            <a:r>
              <a:rPr lang="en-US" sz="1500" dirty="0">
                <a:solidFill>
                  <a:srgbClr val="595959"/>
                </a:solidFill>
                <a:latin typeface="Calibri" pitchFamily="34" charset="0"/>
                <a:ea typeface="Calibri" pitchFamily="34" charset="-122"/>
                <a:cs typeface="Calibri" pitchFamily="34" charset="-120"/>
              </a:rPr>
              <a:t>16 weights / iteration</a:t>
            </a:r>
            <a:endParaRPr lang="en-US" sz="1500" dirty="0"/>
          </a:p>
        </p:txBody>
      </p:sp>
      <p:sp>
        <p:nvSpPr>
          <p:cNvPr id="24" name="Text 20"/>
          <p:cNvSpPr txBox="1"/>
          <p:nvPr/>
        </p:nvSpPr>
        <p:spPr>
          <a:xfrm>
            <a:off x="9966960" y="4800600"/>
            <a:ext cx="1627632" cy="822960"/>
          </a:xfrm>
          <a:prstGeom prst="rect">
            <a:avLst/>
          </a:prstGeom>
          <a:noFill/>
          <a:ln/>
        </p:spPr>
        <p:txBody>
          <a:bodyPr wrap="square" lIns="0" tIns="0" rIns="0" bIns="0" rtlCol="0" anchor="ctr"/>
          <a:lstStyle/>
          <a:p>
            <a:pPr marL="0" indent="0" algn="r">
              <a:buNone/>
            </a:pPr>
            <a:r>
              <a:rPr lang="en-US" sz="3000" b="1" dirty="0">
                <a:solidFill>
                  <a:srgbClr val="156082"/>
                </a:solidFill>
                <a:latin typeface="Calibri" pitchFamily="34" charset="0"/>
                <a:ea typeface="Calibri" pitchFamily="34" charset="-122"/>
                <a:cs typeface="Calibri" pitchFamily="34" charset="-120"/>
              </a:rPr>
              <a:t>~50 GB/s</a:t>
            </a:r>
            <a:endParaRPr lang="en-US" sz="3000" dirty="0"/>
          </a:p>
        </p:txBody>
      </p:sp>
      <p:sp>
        <p:nvSpPr>
          <p:cNvPr id="25" name="Shape 21"/>
          <p:cNvSpPr/>
          <p:nvPr/>
        </p:nvSpPr>
        <p:spPr>
          <a:xfrm flipH="1">
            <a:off x="7571232" y="2240280"/>
            <a:ext cx="384048" cy="0"/>
          </a:xfrm>
          <a:prstGeom prst="line">
            <a:avLst/>
          </a:prstGeom>
          <a:noFill/>
          <a:ln w="15875">
            <a:solidFill>
              <a:srgbClr val="262626"/>
            </a:solidFill>
            <a:prstDash val="solid"/>
            <a:tailEnd type="triangle"/>
          </a:ln>
        </p:spPr>
        <p:txBody>
          <a:bodyPr/>
          <a:lstStyle/>
          <a:p>
            <a:endParaRPr lang="en-US"/>
          </a:p>
        </p:txBody>
      </p:sp>
      <p:sp>
        <p:nvSpPr>
          <p:cNvPr id="26" name="Shape 22"/>
          <p:cNvSpPr/>
          <p:nvPr/>
        </p:nvSpPr>
        <p:spPr>
          <a:xfrm flipH="1">
            <a:off x="7571232" y="5029200"/>
            <a:ext cx="384048" cy="0"/>
          </a:xfrm>
          <a:prstGeom prst="line">
            <a:avLst/>
          </a:prstGeom>
          <a:noFill/>
          <a:ln w="15875">
            <a:solidFill>
              <a:srgbClr val="262626"/>
            </a:solidFill>
            <a:prstDash val="solid"/>
            <a:tailEnd type="triangle"/>
          </a:ln>
        </p:spPr>
        <p:txBody>
          <a:bodyPr/>
          <a:lstStyle/>
          <a:p>
            <a:endParaRPr lang="en-US"/>
          </a:p>
        </p:txBody>
      </p:sp>
      <p:sp>
        <p:nvSpPr>
          <p:cNvPr id="27" name="Text 23"/>
          <p:cNvSpPr txBox="1"/>
          <p:nvPr/>
        </p:nvSpPr>
        <p:spPr>
          <a:xfrm>
            <a:off x="7955280" y="3063240"/>
            <a:ext cx="3776472" cy="11887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Calibri" pitchFamily="34" charset="0"/>
                <a:ea typeface="Calibri" pitchFamily="34" charset="-122"/>
                <a:cs typeface="Calibri" pitchFamily="34" charset="-120"/>
              </a:rPr>
              <a:t>GEMV is bandwidth-bound: just stream W at DRAM speed</a:t>
            </a:r>
            <a:endParaRPr lang="en-US" sz="1500" dirty="0"/>
          </a:p>
          <a:p>
            <a:pPr marL="342900" indent="-342900">
              <a:spcAft>
                <a:spcPts val="600"/>
              </a:spcAft>
              <a:buSzPct val="100000"/>
              <a:buChar char="●"/>
            </a:pPr>
            <a:r>
              <a:rPr lang="en-US" sz="1500" dirty="0">
                <a:solidFill>
                  <a:srgbClr val="1A1A1A"/>
                </a:solidFill>
                <a:latin typeface="Calibri" pitchFamily="34" charset="0"/>
                <a:ea typeface="Calibri" pitchFamily="34" charset="-122"/>
                <a:cs typeface="Calibri" pitchFamily="34" charset="-120"/>
              </a:rPr>
              <a:t>Without it: ~13× slower than modeled, wrong k*</a:t>
            </a:r>
            <a:endParaRPr lang="en-US" sz="1500" dirty="0"/>
          </a:p>
        </p:txBody>
      </p:sp>
      <p:sp>
        <p:nvSpPr>
          <p:cNvPr id="28" name="Text 24"/>
          <p:cNvSpPr txBox="1"/>
          <p:nvPr/>
        </p:nvSpPr>
        <p:spPr>
          <a:xfrm>
            <a:off x="7955280" y="5806440"/>
            <a:ext cx="3776472" cy="640080"/>
          </a:xfrm>
          <a:prstGeom prst="rect">
            <a:avLst/>
          </a:prstGeom>
          <a:noFill/>
          <a:ln/>
        </p:spPr>
        <p:txBody>
          <a:bodyPr wrap="square" lIns="0" tIns="0" rIns="0" bIns="0" rtlCol="0" anchor="t"/>
          <a:lstStyle/>
          <a:p>
            <a:pPr marL="0" indent="0">
              <a:buNone/>
            </a:pPr>
            <a:r>
              <a:rPr lang="en-US" sz="1100" dirty="0">
                <a:solidFill>
                  <a:srgbClr val="8C8C8C"/>
                </a:solidFill>
                <a:latin typeface="Consolas" pitchFamily="34" charset="0"/>
                <a:ea typeface="Consolas" pitchFamily="34" charset="-122"/>
                <a:cs typeface="Consolas" pitchFamily="34" charset="-120"/>
              </a:rPr>
              <a:t>fma = _mm256_fmadd_ps</a:t>
            </a:r>
            <a:endParaRPr lang="en-US" sz="1100" dirty="0"/>
          </a:p>
          <a:p>
            <a:pPr marL="0" indent="0">
              <a:buNone/>
            </a:pPr>
            <a:r>
              <a:rPr lang="en-US" sz="1100" dirty="0">
                <a:solidFill>
                  <a:srgbClr val="8C8C8C"/>
                </a:solidFill>
                <a:latin typeface="Consolas" pitchFamily="34" charset="0"/>
                <a:ea typeface="Consolas" pitchFamily="34" charset="-122"/>
                <a:cs typeface="Consolas" pitchFamily="34" charset="-120"/>
              </a:rPr>
              <a:t>cvtph = _mm256_cvtph_ps (F16C)</a:t>
            </a:r>
            <a:endParaRPr lang="en-US" sz="1100" dirty="0"/>
          </a:p>
          <a:p>
            <a:pPr marL="0" indent="0">
              <a:buNone/>
            </a:pPr>
            <a:r>
              <a:rPr lang="en-US" sz="1100" dirty="0">
                <a:solidFill>
                  <a:srgbClr val="8C8C8C"/>
                </a:solidFill>
                <a:latin typeface="Consolas" pitchFamily="34" charset="0"/>
                <a:ea typeface="Consolas" pitchFamily="34" charset="-122"/>
                <a:cs typeface="Consolas" pitchFamily="34" charset="-120"/>
              </a:rPr>
              <a:t>loop shown schematically</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A paged KV cache with streaming attention bounds context by host RAM, not VRAM</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11</a:t>
            </a:r>
            <a:endParaRPr lang="en-US" sz="1200" dirty="0"/>
          </a:p>
        </p:txBody>
      </p:sp>
      <p:sp>
        <p:nvSpPr>
          <p:cNvPr id="7" name="Text 3"/>
          <p:cNvSpPr txBox="1"/>
          <p:nvPr/>
        </p:nvSpPr>
        <p:spPr>
          <a:xfrm>
            <a:off x="457200"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1  Trace &amp; annotate</a:t>
            </a:r>
            <a:endParaRPr lang="en-US" sz="1400" dirty="0"/>
          </a:p>
        </p:txBody>
      </p:sp>
      <p:sp>
        <p:nvSpPr>
          <p:cNvPr id="8" name="Text 4"/>
          <p:cNvSpPr txBox="1"/>
          <p:nvPr/>
        </p:nvSpPr>
        <p:spPr>
          <a:xfrm>
            <a:off x="3316529"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2  Cost model &amp; search</a:t>
            </a:r>
            <a:endParaRPr lang="en-US" sz="1400" dirty="0"/>
          </a:p>
        </p:txBody>
      </p:sp>
      <p:sp>
        <p:nvSpPr>
          <p:cNvPr id="9" name="Text 5"/>
          <p:cNvSpPr txBox="1"/>
          <p:nvPr/>
        </p:nvSpPr>
        <p:spPr>
          <a:xfrm>
            <a:off x="6175858" y="1097280"/>
            <a:ext cx="2697480" cy="329184"/>
          </a:xfrm>
          <a:prstGeom prst="roundRect">
            <a:avLst>
              <a:gd name="adj" fmla="val 50000"/>
            </a:avLst>
          </a:prstGeom>
          <a:solidFill>
            <a:srgbClr val="F2F2F2"/>
          </a:solidFill>
          <a:ln w="15875">
            <a:solidFill>
              <a:srgbClr val="F2F2F2"/>
            </a:solidFill>
            <a:prstDash val="solid"/>
          </a:ln>
        </p:spPr>
        <p:txBody>
          <a:bodyPr wrap="square" lIns="0" tIns="0" rIns="0" bIns="0" rtlCol="0" anchor="ctr"/>
          <a:lstStyle/>
          <a:p>
            <a:pPr marL="0" indent="0" algn="ctr">
              <a:buNone/>
            </a:pPr>
            <a:r>
              <a:rPr lang="en-US" sz="1400" dirty="0">
                <a:solidFill>
                  <a:srgbClr val="8C8C8C"/>
                </a:solidFill>
                <a:latin typeface="Calibri" pitchFamily="34" charset="0"/>
                <a:ea typeface="Calibri" pitchFamily="34" charset="-122"/>
                <a:cs typeface="Calibri" pitchFamily="34" charset="-120"/>
              </a:rPr>
              <a:t>3  Static graphs + AVX2</a:t>
            </a:r>
            <a:endParaRPr lang="en-US" sz="1400" dirty="0"/>
          </a:p>
        </p:txBody>
      </p:sp>
      <p:sp>
        <p:nvSpPr>
          <p:cNvPr id="10" name="Text 6"/>
          <p:cNvSpPr txBox="1"/>
          <p:nvPr/>
        </p:nvSpPr>
        <p:spPr>
          <a:xfrm>
            <a:off x="9035186" y="1097280"/>
            <a:ext cx="2697480" cy="329184"/>
          </a:xfrm>
          <a:prstGeom prst="roundRect">
            <a:avLst>
              <a:gd name="adj" fmla="val 50000"/>
            </a:avLst>
          </a:prstGeom>
          <a:solidFill>
            <a:srgbClr val="156082"/>
          </a:solidFill>
          <a:ln w="15875">
            <a:solidFill>
              <a:srgbClr val="156082"/>
            </a:solidFill>
            <a:prstDash val="solid"/>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  Paged KV runtime</a:t>
            </a:r>
            <a:endParaRPr lang="en-US" sz="1400" dirty="0"/>
          </a:p>
        </p:txBody>
      </p:sp>
      <p:sp>
        <p:nvSpPr>
          <p:cNvPr id="11" name="Shape 7"/>
          <p:cNvSpPr/>
          <p:nvPr/>
        </p:nvSpPr>
        <p:spPr>
          <a:xfrm>
            <a:off x="457200" y="1645920"/>
            <a:ext cx="4160520" cy="1783080"/>
          </a:xfrm>
          <a:prstGeom prst="roundRect">
            <a:avLst>
              <a:gd name="adj" fmla="val 2564"/>
            </a:avLst>
          </a:prstGeom>
          <a:solidFill>
            <a:srgbClr val="DAE8FC"/>
          </a:solidFill>
          <a:ln w="15875">
            <a:solidFill>
              <a:srgbClr val="6C8EBF"/>
            </a:solidFill>
            <a:prstDash val="solid"/>
          </a:ln>
        </p:spPr>
        <p:txBody>
          <a:bodyPr/>
          <a:lstStyle/>
          <a:p>
            <a:endParaRPr lang="en-US"/>
          </a:p>
        </p:txBody>
      </p:sp>
      <p:sp>
        <p:nvSpPr>
          <p:cNvPr id="12" name="Text 8"/>
          <p:cNvSpPr txBox="1"/>
          <p:nvPr/>
        </p:nvSpPr>
        <p:spPr>
          <a:xfrm>
            <a:off x="640080" y="1737360"/>
            <a:ext cx="2743200" cy="310896"/>
          </a:xfrm>
          <a:prstGeom prst="rect">
            <a:avLst/>
          </a:prstGeom>
          <a:noFill/>
          <a:ln/>
        </p:spPr>
        <p:txBody>
          <a:bodyPr wrap="square" lIns="0" tIns="0" rIns="0" bIns="0" rtlCol="0" anchor="t"/>
          <a:lstStyle/>
          <a:p>
            <a:pPr marL="0" indent="0">
              <a:buNone/>
            </a:pPr>
            <a:r>
              <a:rPr lang="en-US" sz="1500" b="1" dirty="0">
                <a:solidFill>
                  <a:srgbClr val="2F5B9A"/>
                </a:solidFill>
                <a:latin typeface="Calibri" pitchFamily="34" charset="0"/>
                <a:ea typeface="Calibri" pitchFamily="34" charset="-122"/>
                <a:cs typeface="Calibri" pitchFamily="34" charset="-120"/>
              </a:rPr>
              <a:t>GPU VRAM · KV pages</a:t>
            </a:r>
            <a:endParaRPr lang="en-US" sz="1500" dirty="0"/>
          </a:p>
        </p:txBody>
      </p:sp>
      <p:sp>
        <p:nvSpPr>
          <p:cNvPr id="13" name="Shape 9"/>
          <p:cNvSpPr/>
          <p:nvPr/>
        </p:nvSpPr>
        <p:spPr>
          <a:xfrm>
            <a:off x="731520" y="21762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14" name="Shape 10"/>
          <p:cNvSpPr/>
          <p:nvPr/>
        </p:nvSpPr>
        <p:spPr>
          <a:xfrm>
            <a:off x="1188720" y="21762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15" name="Shape 11"/>
          <p:cNvSpPr/>
          <p:nvPr/>
        </p:nvSpPr>
        <p:spPr>
          <a:xfrm>
            <a:off x="1645920" y="21762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16" name="Shape 12"/>
          <p:cNvSpPr/>
          <p:nvPr/>
        </p:nvSpPr>
        <p:spPr>
          <a:xfrm>
            <a:off x="2103120" y="21762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17" name="Shape 13"/>
          <p:cNvSpPr/>
          <p:nvPr/>
        </p:nvSpPr>
        <p:spPr>
          <a:xfrm>
            <a:off x="2560320" y="21762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18" name="Shape 14"/>
          <p:cNvSpPr/>
          <p:nvPr/>
        </p:nvSpPr>
        <p:spPr>
          <a:xfrm>
            <a:off x="3017520" y="21762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19" name="Shape 15"/>
          <p:cNvSpPr/>
          <p:nvPr/>
        </p:nvSpPr>
        <p:spPr>
          <a:xfrm>
            <a:off x="3474720" y="2176272"/>
            <a:ext cx="365760" cy="365760"/>
          </a:xfrm>
          <a:prstGeom prst="roundRect">
            <a:avLst>
              <a:gd name="adj" fmla="val 7500"/>
            </a:avLst>
          </a:prstGeom>
          <a:solidFill>
            <a:srgbClr val="FFFFFF"/>
          </a:solidFill>
          <a:ln w="15875">
            <a:solidFill>
              <a:srgbClr val="B4C7E7"/>
            </a:solidFill>
            <a:prstDash val="dash"/>
          </a:ln>
        </p:spPr>
        <p:txBody>
          <a:bodyPr/>
          <a:lstStyle/>
          <a:p>
            <a:endParaRPr lang="en-US"/>
          </a:p>
        </p:txBody>
      </p:sp>
      <p:sp>
        <p:nvSpPr>
          <p:cNvPr id="20" name="Shape 16"/>
          <p:cNvSpPr/>
          <p:nvPr/>
        </p:nvSpPr>
        <p:spPr>
          <a:xfrm>
            <a:off x="3931920" y="2176272"/>
            <a:ext cx="365760" cy="365760"/>
          </a:xfrm>
          <a:prstGeom prst="roundRect">
            <a:avLst>
              <a:gd name="adj" fmla="val 7500"/>
            </a:avLst>
          </a:prstGeom>
          <a:solidFill>
            <a:srgbClr val="FFFFFF"/>
          </a:solidFill>
          <a:ln w="15875">
            <a:solidFill>
              <a:srgbClr val="B4C7E7"/>
            </a:solidFill>
            <a:prstDash val="dash"/>
          </a:ln>
        </p:spPr>
        <p:txBody>
          <a:bodyPr/>
          <a:lstStyle/>
          <a:p>
            <a:endParaRPr lang="en-US"/>
          </a:p>
        </p:txBody>
      </p:sp>
      <p:sp>
        <p:nvSpPr>
          <p:cNvPr id="21" name="Shape 17"/>
          <p:cNvSpPr/>
          <p:nvPr/>
        </p:nvSpPr>
        <p:spPr>
          <a:xfrm>
            <a:off x="731520" y="26334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22" name="Shape 18"/>
          <p:cNvSpPr/>
          <p:nvPr/>
        </p:nvSpPr>
        <p:spPr>
          <a:xfrm>
            <a:off x="1188720" y="26334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23" name="Shape 19"/>
          <p:cNvSpPr/>
          <p:nvPr/>
        </p:nvSpPr>
        <p:spPr>
          <a:xfrm>
            <a:off x="1645920" y="26334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24" name="Shape 20"/>
          <p:cNvSpPr/>
          <p:nvPr/>
        </p:nvSpPr>
        <p:spPr>
          <a:xfrm>
            <a:off x="2103120" y="26334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25" name="Shape 21"/>
          <p:cNvSpPr/>
          <p:nvPr/>
        </p:nvSpPr>
        <p:spPr>
          <a:xfrm>
            <a:off x="2560320" y="26334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26" name="Shape 22"/>
          <p:cNvSpPr/>
          <p:nvPr/>
        </p:nvSpPr>
        <p:spPr>
          <a:xfrm>
            <a:off x="3017520" y="2633472"/>
            <a:ext cx="365760" cy="365760"/>
          </a:xfrm>
          <a:prstGeom prst="roundRect">
            <a:avLst>
              <a:gd name="adj" fmla="val 7500"/>
            </a:avLst>
          </a:prstGeom>
          <a:solidFill>
            <a:srgbClr val="D5E8D4"/>
          </a:solidFill>
          <a:ln w="15875">
            <a:solidFill>
              <a:srgbClr val="82B366"/>
            </a:solidFill>
            <a:prstDash val="solid"/>
          </a:ln>
        </p:spPr>
        <p:txBody>
          <a:bodyPr/>
          <a:lstStyle/>
          <a:p>
            <a:endParaRPr lang="en-US"/>
          </a:p>
        </p:txBody>
      </p:sp>
      <p:sp>
        <p:nvSpPr>
          <p:cNvPr id="27" name="Shape 23"/>
          <p:cNvSpPr/>
          <p:nvPr/>
        </p:nvSpPr>
        <p:spPr>
          <a:xfrm>
            <a:off x="3474720" y="2633472"/>
            <a:ext cx="365760" cy="365760"/>
          </a:xfrm>
          <a:prstGeom prst="roundRect">
            <a:avLst>
              <a:gd name="adj" fmla="val 7500"/>
            </a:avLst>
          </a:prstGeom>
          <a:solidFill>
            <a:srgbClr val="FFFFFF"/>
          </a:solidFill>
          <a:ln w="15875">
            <a:solidFill>
              <a:srgbClr val="B4C7E7"/>
            </a:solidFill>
            <a:prstDash val="dash"/>
          </a:ln>
        </p:spPr>
        <p:txBody>
          <a:bodyPr/>
          <a:lstStyle/>
          <a:p>
            <a:endParaRPr lang="en-US"/>
          </a:p>
        </p:txBody>
      </p:sp>
      <p:sp>
        <p:nvSpPr>
          <p:cNvPr id="28" name="Shape 24"/>
          <p:cNvSpPr/>
          <p:nvPr/>
        </p:nvSpPr>
        <p:spPr>
          <a:xfrm>
            <a:off x="3931920" y="2633472"/>
            <a:ext cx="365760" cy="365760"/>
          </a:xfrm>
          <a:prstGeom prst="roundRect">
            <a:avLst>
              <a:gd name="adj" fmla="val 7500"/>
            </a:avLst>
          </a:prstGeom>
          <a:solidFill>
            <a:srgbClr val="FFFFFF"/>
          </a:solidFill>
          <a:ln w="15875">
            <a:solidFill>
              <a:srgbClr val="B4C7E7"/>
            </a:solidFill>
            <a:prstDash val="dash"/>
          </a:ln>
        </p:spPr>
        <p:txBody>
          <a:bodyPr/>
          <a:lstStyle/>
          <a:p>
            <a:endParaRPr lang="en-US"/>
          </a:p>
        </p:txBody>
      </p:sp>
      <p:sp>
        <p:nvSpPr>
          <p:cNvPr id="29" name="Shape 25"/>
          <p:cNvSpPr/>
          <p:nvPr/>
        </p:nvSpPr>
        <p:spPr>
          <a:xfrm>
            <a:off x="3429000" y="2084832"/>
            <a:ext cx="0" cy="1005840"/>
          </a:xfrm>
          <a:prstGeom prst="line">
            <a:avLst/>
          </a:prstGeom>
          <a:noFill/>
          <a:ln w="25400">
            <a:solidFill>
              <a:srgbClr val="B85450"/>
            </a:solidFill>
            <a:prstDash val="dash"/>
          </a:ln>
        </p:spPr>
        <p:txBody>
          <a:bodyPr/>
          <a:lstStyle/>
          <a:p>
            <a:endParaRPr lang="en-US"/>
          </a:p>
        </p:txBody>
      </p:sp>
      <p:sp>
        <p:nvSpPr>
          <p:cNvPr id="30" name="Text 26"/>
          <p:cNvSpPr txBox="1"/>
          <p:nvPr/>
        </p:nvSpPr>
        <p:spPr>
          <a:xfrm>
            <a:off x="1874520" y="3090672"/>
            <a:ext cx="1481328" cy="274320"/>
          </a:xfrm>
          <a:prstGeom prst="rect">
            <a:avLst/>
          </a:prstGeom>
          <a:noFill/>
          <a:ln/>
        </p:spPr>
        <p:txBody>
          <a:bodyPr wrap="square" lIns="0" tIns="0" rIns="0" bIns="0" rtlCol="0" anchor="t"/>
          <a:lstStyle/>
          <a:p>
            <a:pPr marL="0" indent="0" algn="r">
              <a:buNone/>
            </a:pPr>
            <a:r>
              <a:rPr lang="en-US" sz="1400" b="1" dirty="0">
                <a:solidFill>
                  <a:srgbClr val="B85450"/>
                </a:solidFill>
                <a:latin typeface="Calibri" pitchFamily="34" charset="0"/>
                <a:ea typeface="Calibri" pitchFamily="34" charset="-122"/>
                <a:cs typeface="Calibri" pitchFamily="34" charset="-120"/>
              </a:rPr>
              <a:t>80% watermark</a:t>
            </a:r>
            <a:endParaRPr lang="en-US" sz="1400" dirty="0"/>
          </a:p>
        </p:txBody>
      </p:sp>
      <p:sp>
        <p:nvSpPr>
          <p:cNvPr id="31" name="Shape 27"/>
          <p:cNvSpPr/>
          <p:nvPr/>
        </p:nvSpPr>
        <p:spPr>
          <a:xfrm>
            <a:off x="457200" y="4160520"/>
            <a:ext cx="4160520" cy="1325880"/>
          </a:xfrm>
          <a:prstGeom prst="roundRect">
            <a:avLst>
              <a:gd name="adj" fmla="val 3448"/>
            </a:avLst>
          </a:prstGeom>
          <a:solidFill>
            <a:srgbClr val="FFE6CC"/>
          </a:solidFill>
          <a:ln w="15875">
            <a:solidFill>
              <a:srgbClr val="D79B00"/>
            </a:solidFill>
            <a:prstDash val="solid"/>
          </a:ln>
        </p:spPr>
        <p:txBody>
          <a:bodyPr/>
          <a:lstStyle/>
          <a:p>
            <a:endParaRPr lang="en-US"/>
          </a:p>
        </p:txBody>
      </p:sp>
      <p:sp>
        <p:nvSpPr>
          <p:cNvPr id="32" name="Text 28"/>
          <p:cNvSpPr txBox="1"/>
          <p:nvPr/>
        </p:nvSpPr>
        <p:spPr>
          <a:xfrm>
            <a:off x="640080" y="4251960"/>
            <a:ext cx="3200400" cy="310896"/>
          </a:xfrm>
          <a:prstGeom prst="rect">
            <a:avLst/>
          </a:prstGeom>
          <a:noFill/>
          <a:ln/>
        </p:spPr>
        <p:txBody>
          <a:bodyPr wrap="square" lIns="0" tIns="0" rIns="0" bIns="0" rtlCol="0" anchor="t"/>
          <a:lstStyle/>
          <a:p>
            <a:pPr marL="0" indent="0">
              <a:buNone/>
            </a:pPr>
            <a:r>
              <a:rPr lang="en-US" sz="1500" b="1" dirty="0">
                <a:solidFill>
                  <a:srgbClr val="9A6A00"/>
                </a:solidFill>
                <a:latin typeface="Calibri" pitchFamily="34" charset="0"/>
                <a:ea typeface="Calibri" pitchFamily="34" charset="-122"/>
                <a:cs typeface="Calibri" pitchFamily="34" charset="-120"/>
              </a:rPr>
              <a:t>Host DRAM · evicted pages</a:t>
            </a:r>
            <a:endParaRPr lang="en-US" sz="1500" dirty="0"/>
          </a:p>
        </p:txBody>
      </p:sp>
      <p:sp>
        <p:nvSpPr>
          <p:cNvPr id="33" name="Shape 29"/>
          <p:cNvSpPr/>
          <p:nvPr/>
        </p:nvSpPr>
        <p:spPr>
          <a:xfrm>
            <a:off x="731520" y="4754880"/>
            <a:ext cx="365760" cy="365760"/>
          </a:xfrm>
          <a:prstGeom prst="roundRect">
            <a:avLst>
              <a:gd name="adj" fmla="val 7500"/>
            </a:avLst>
          </a:prstGeom>
          <a:solidFill>
            <a:srgbClr val="F9C98A"/>
          </a:solidFill>
          <a:ln w="15875">
            <a:solidFill>
              <a:srgbClr val="D79B00"/>
            </a:solidFill>
            <a:prstDash val="solid"/>
          </a:ln>
        </p:spPr>
        <p:txBody>
          <a:bodyPr/>
          <a:lstStyle/>
          <a:p>
            <a:endParaRPr lang="en-US"/>
          </a:p>
        </p:txBody>
      </p:sp>
      <p:sp>
        <p:nvSpPr>
          <p:cNvPr id="34" name="Shape 30"/>
          <p:cNvSpPr/>
          <p:nvPr/>
        </p:nvSpPr>
        <p:spPr>
          <a:xfrm>
            <a:off x="1188720" y="4754880"/>
            <a:ext cx="365760" cy="365760"/>
          </a:xfrm>
          <a:prstGeom prst="roundRect">
            <a:avLst>
              <a:gd name="adj" fmla="val 7500"/>
            </a:avLst>
          </a:prstGeom>
          <a:solidFill>
            <a:srgbClr val="F9C98A"/>
          </a:solidFill>
          <a:ln w="15875">
            <a:solidFill>
              <a:srgbClr val="D79B00"/>
            </a:solidFill>
            <a:prstDash val="solid"/>
          </a:ln>
        </p:spPr>
        <p:txBody>
          <a:bodyPr/>
          <a:lstStyle/>
          <a:p>
            <a:endParaRPr lang="en-US"/>
          </a:p>
        </p:txBody>
      </p:sp>
      <p:sp>
        <p:nvSpPr>
          <p:cNvPr id="35" name="Shape 31"/>
          <p:cNvSpPr/>
          <p:nvPr/>
        </p:nvSpPr>
        <p:spPr>
          <a:xfrm>
            <a:off x="1645920" y="4754880"/>
            <a:ext cx="365760" cy="365760"/>
          </a:xfrm>
          <a:prstGeom prst="roundRect">
            <a:avLst>
              <a:gd name="adj" fmla="val 7500"/>
            </a:avLst>
          </a:prstGeom>
          <a:solidFill>
            <a:srgbClr val="F9C98A"/>
          </a:solidFill>
          <a:ln w="15875">
            <a:solidFill>
              <a:srgbClr val="D79B00"/>
            </a:solidFill>
            <a:prstDash val="solid"/>
          </a:ln>
        </p:spPr>
        <p:txBody>
          <a:bodyPr/>
          <a:lstStyle/>
          <a:p>
            <a:endParaRPr lang="en-US"/>
          </a:p>
        </p:txBody>
      </p:sp>
      <p:sp>
        <p:nvSpPr>
          <p:cNvPr id="36" name="Shape 32"/>
          <p:cNvSpPr/>
          <p:nvPr/>
        </p:nvSpPr>
        <p:spPr>
          <a:xfrm>
            <a:off x="2103120" y="4754880"/>
            <a:ext cx="365760" cy="365760"/>
          </a:xfrm>
          <a:prstGeom prst="roundRect">
            <a:avLst>
              <a:gd name="adj" fmla="val 7500"/>
            </a:avLst>
          </a:prstGeom>
          <a:solidFill>
            <a:srgbClr val="F9C98A"/>
          </a:solidFill>
          <a:ln w="15875">
            <a:solidFill>
              <a:srgbClr val="D79B00"/>
            </a:solidFill>
            <a:prstDash val="solid"/>
          </a:ln>
        </p:spPr>
        <p:txBody>
          <a:bodyPr/>
          <a:lstStyle/>
          <a:p>
            <a:endParaRPr lang="en-US"/>
          </a:p>
        </p:txBody>
      </p:sp>
      <p:sp>
        <p:nvSpPr>
          <p:cNvPr id="37" name="Shape 33"/>
          <p:cNvSpPr/>
          <p:nvPr/>
        </p:nvSpPr>
        <p:spPr>
          <a:xfrm>
            <a:off x="2560320" y="4754880"/>
            <a:ext cx="365760" cy="365760"/>
          </a:xfrm>
          <a:prstGeom prst="roundRect">
            <a:avLst>
              <a:gd name="adj" fmla="val 7500"/>
            </a:avLst>
          </a:prstGeom>
          <a:solidFill>
            <a:srgbClr val="F9C98A"/>
          </a:solidFill>
          <a:ln w="15875">
            <a:solidFill>
              <a:srgbClr val="D79B00"/>
            </a:solidFill>
            <a:prstDash val="solid"/>
          </a:ln>
        </p:spPr>
        <p:txBody>
          <a:bodyPr/>
          <a:lstStyle/>
          <a:p>
            <a:endParaRPr lang="en-US"/>
          </a:p>
        </p:txBody>
      </p:sp>
      <p:sp>
        <p:nvSpPr>
          <p:cNvPr id="38" name="Shape 34"/>
          <p:cNvSpPr/>
          <p:nvPr/>
        </p:nvSpPr>
        <p:spPr>
          <a:xfrm>
            <a:off x="3017520" y="4754880"/>
            <a:ext cx="365760" cy="365760"/>
          </a:xfrm>
          <a:prstGeom prst="roundRect">
            <a:avLst>
              <a:gd name="adj" fmla="val 7500"/>
            </a:avLst>
          </a:prstGeom>
          <a:solidFill>
            <a:srgbClr val="FFFFFF"/>
          </a:solidFill>
          <a:ln w="15875">
            <a:solidFill>
              <a:srgbClr val="D79B00"/>
            </a:solidFill>
            <a:prstDash val="dash"/>
          </a:ln>
        </p:spPr>
        <p:txBody>
          <a:bodyPr/>
          <a:lstStyle/>
          <a:p>
            <a:endParaRPr lang="en-US"/>
          </a:p>
        </p:txBody>
      </p:sp>
      <p:sp>
        <p:nvSpPr>
          <p:cNvPr id="39" name="Shape 35"/>
          <p:cNvSpPr/>
          <p:nvPr/>
        </p:nvSpPr>
        <p:spPr>
          <a:xfrm>
            <a:off x="3474720" y="4754880"/>
            <a:ext cx="365760" cy="365760"/>
          </a:xfrm>
          <a:prstGeom prst="roundRect">
            <a:avLst>
              <a:gd name="adj" fmla="val 7500"/>
            </a:avLst>
          </a:prstGeom>
          <a:solidFill>
            <a:srgbClr val="FFFFFF"/>
          </a:solidFill>
          <a:ln w="15875">
            <a:solidFill>
              <a:srgbClr val="D79B00"/>
            </a:solidFill>
            <a:prstDash val="dash"/>
          </a:ln>
        </p:spPr>
        <p:txBody>
          <a:bodyPr/>
          <a:lstStyle/>
          <a:p>
            <a:endParaRPr lang="en-US"/>
          </a:p>
        </p:txBody>
      </p:sp>
      <p:sp>
        <p:nvSpPr>
          <p:cNvPr id="40" name="Shape 36"/>
          <p:cNvSpPr/>
          <p:nvPr/>
        </p:nvSpPr>
        <p:spPr>
          <a:xfrm>
            <a:off x="3931920" y="4754880"/>
            <a:ext cx="365760" cy="365760"/>
          </a:xfrm>
          <a:prstGeom prst="roundRect">
            <a:avLst>
              <a:gd name="adj" fmla="val 7500"/>
            </a:avLst>
          </a:prstGeom>
          <a:solidFill>
            <a:srgbClr val="FFFFFF"/>
          </a:solidFill>
          <a:ln w="15875">
            <a:solidFill>
              <a:srgbClr val="D79B00"/>
            </a:solidFill>
            <a:prstDash val="dash"/>
          </a:ln>
        </p:spPr>
        <p:txBody>
          <a:bodyPr/>
          <a:lstStyle/>
          <a:p>
            <a:endParaRPr lang="en-US"/>
          </a:p>
        </p:txBody>
      </p:sp>
      <p:sp>
        <p:nvSpPr>
          <p:cNvPr id="41" name="Shape 37"/>
          <p:cNvSpPr/>
          <p:nvPr/>
        </p:nvSpPr>
        <p:spPr>
          <a:xfrm>
            <a:off x="1554480" y="3465576"/>
            <a:ext cx="0" cy="658368"/>
          </a:xfrm>
          <a:prstGeom prst="line">
            <a:avLst/>
          </a:prstGeom>
          <a:noFill/>
          <a:ln w="31750">
            <a:solidFill>
              <a:srgbClr val="B85450"/>
            </a:solidFill>
            <a:prstDash val="solid"/>
            <a:tailEnd type="triangle"/>
          </a:ln>
        </p:spPr>
        <p:txBody>
          <a:bodyPr/>
          <a:lstStyle/>
          <a:p>
            <a:endParaRPr lang="en-US"/>
          </a:p>
        </p:txBody>
      </p:sp>
      <p:sp>
        <p:nvSpPr>
          <p:cNvPr id="42" name="Text 38"/>
          <p:cNvSpPr txBox="1"/>
          <p:nvPr/>
        </p:nvSpPr>
        <p:spPr>
          <a:xfrm>
            <a:off x="457200" y="3611880"/>
            <a:ext cx="1005840" cy="365760"/>
          </a:xfrm>
          <a:prstGeom prst="rect">
            <a:avLst/>
          </a:prstGeom>
          <a:noFill/>
          <a:ln/>
        </p:spPr>
        <p:txBody>
          <a:bodyPr wrap="square" lIns="0" tIns="0" rIns="0" bIns="0" rtlCol="0" anchor="t"/>
          <a:lstStyle/>
          <a:p>
            <a:pPr marL="0" indent="0" algn="r">
              <a:buNone/>
            </a:pPr>
            <a:r>
              <a:rPr lang="en-US" sz="1400" b="1" dirty="0">
                <a:solidFill>
                  <a:srgbClr val="B85450"/>
                </a:solidFill>
                <a:latin typeface="Calibri" pitchFamily="34" charset="0"/>
                <a:ea typeface="Calibri" pitchFamily="34" charset="-122"/>
                <a:cs typeface="Calibri" pitchFamily="34" charset="-120"/>
              </a:rPr>
              <a:t>evict LRU</a:t>
            </a:r>
            <a:endParaRPr lang="en-US" sz="1400" dirty="0"/>
          </a:p>
        </p:txBody>
      </p:sp>
      <p:sp>
        <p:nvSpPr>
          <p:cNvPr id="43" name="Shape 39"/>
          <p:cNvSpPr/>
          <p:nvPr/>
        </p:nvSpPr>
        <p:spPr>
          <a:xfrm flipV="1">
            <a:off x="3291840" y="3465576"/>
            <a:ext cx="0" cy="658368"/>
          </a:xfrm>
          <a:prstGeom prst="line">
            <a:avLst/>
          </a:prstGeom>
          <a:noFill/>
          <a:ln w="31750">
            <a:solidFill>
              <a:srgbClr val="156082"/>
            </a:solidFill>
            <a:prstDash val="solid"/>
            <a:tailEnd type="triangle"/>
          </a:ln>
        </p:spPr>
        <p:txBody>
          <a:bodyPr/>
          <a:lstStyle/>
          <a:p>
            <a:endParaRPr lang="en-US"/>
          </a:p>
        </p:txBody>
      </p:sp>
      <p:sp>
        <p:nvSpPr>
          <p:cNvPr id="44" name="Text 40"/>
          <p:cNvSpPr txBox="1"/>
          <p:nvPr/>
        </p:nvSpPr>
        <p:spPr>
          <a:xfrm>
            <a:off x="3401568" y="3611880"/>
            <a:ext cx="1188720" cy="365760"/>
          </a:xfrm>
          <a:prstGeom prst="rect">
            <a:avLst/>
          </a:prstGeom>
          <a:noFill/>
          <a:ln/>
        </p:spPr>
        <p:txBody>
          <a:bodyPr wrap="square" lIns="0" tIns="0" rIns="0" bIns="0" rtlCol="0" anchor="t"/>
          <a:lstStyle/>
          <a:p>
            <a:pPr marL="0" indent="0">
              <a:buNone/>
            </a:pPr>
            <a:r>
              <a:rPr lang="en-US" sz="1400" b="1" dirty="0">
                <a:solidFill>
                  <a:srgbClr val="156082"/>
                </a:solidFill>
                <a:latin typeface="Calibri" pitchFamily="34" charset="0"/>
                <a:ea typeface="Calibri" pitchFamily="34" charset="-122"/>
                <a:cs typeface="Calibri" pitchFamily="34" charset="-120"/>
              </a:rPr>
              <a:t>prefetch</a:t>
            </a:r>
            <a:endParaRPr lang="en-US" sz="1400" dirty="0"/>
          </a:p>
        </p:txBody>
      </p:sp>
      <p:sp>
        <p:nvSpPr>
          <p:cNvPr id="45" name="Text 41"/>
          <p:cNvSpPr txBox="1"/>
          <p:nvPr/>
        </p:nvSpPr>
        <p:spPr>
          <a:xfrm>
            <a:off x="457200" y="5669280"/>
            <a:ext cx="4160520" cy="548640"/>
          </a:xfrm>
          <a:prstGeom prst="roundRect">
            <a:avLst>
              <a:gd name="adj" fmla="val 13333"/>
            </a:avLst>
          </a:prstGeom>
          <a:solidFill>
            <a:srgbClr val="D5E8D4"/>
          </a:solidFill>
          <a:ln w="15875">
            <a:solidFill>
              <a:srgbClr val="82B366"/>
            </a:solidFill>
            <a:prstDash val="solid"/>
          </a:ln>
        </p:spPr>
        <p:txBody>
          <a:bodyPr wrap="square" lIns="50800" tIns="50800" rIns="50800" bIns="50800" rtlCol="0" anchor="ctr"/>
          <a:lstStyle/>
          <a:p>
            <a:pPr marL="0" indent="0" algn="ctr">
              <a:buNone/>
            </a:pPr>
            <a:r>
              <a:rPr lang="en-US" sz="1400" dirty="0">
                <a:solidFill>
                  <a:srgbClr val="1A1A1A"/>
                </a:solidFill>
                <a:latin typeface="Calibri" pitchFamily="34" charset="0"/>
                <a:ea typeface="Calibri" pitchFamily="34" charset="-122"/>
                <a:cs typeface="Calibri" pitchFamily="34" charset="-120"/>
              </a:rPr>
              <a:t>KV fits in VRAM: one contiguous attention call, zero overhead</a:t>
            </a:r>
            <a:endParaRPr lang="en-US" sz="1400" dirty="0"/>
          </a:p>
        </p:txBody>
      </p:sp>
      <p:sp>
        <p:nvSpPr>
          <p:cNvPr id="46" name="Text 42"/>
          <p:cNvSpPr txBox="1"/>
          <p:nvPr/>
        </p:nvSpPr>
        <p:spPr>
          <a:xfrm>
            <a:off x="4983480" y="1600200"/>
            <a:ext cx="6748272" cy="310896"/>
          </a:xfrm>
          <a:prstGeom prst="rect">
            <a:avLst/>
          </a:prstGeom>
          <a:noFill/>
          <a:ln/>
        </p:spPr>
        <p:txBody>
          <a:bodyPr wrap="square" lIns="0" tIns="0" rIns="0" bIns="0" rtlCol="0" anchor="t"/>
          <a:lstStyle/>
          <a:p>
            <a:pPr marL="0" indent="0" algn="ctr">
              <a:buNone/>
            </a:pPr>
            <a:r>
              <a:rPr lang="en-US" sz="1700" b="1" dirty="0">
                <a:solidFill>
                  <a:srgbClr val="1A1A1A"/>
                </a:solidFill>
                <a:latin typeface="Calibri" pitchFamily="34" charset="0"/>
                <a:ea typeface="Calibri" pitchFamily="34" charset="-122"/>
                <a:cs typeface="Calibri" pitchFamily="34" charset="-120"/>
              </a:rPr>
              <a:t>Streaming paged attention for one query token q</a:t>
            </a:r>
            <a:endParaRPr lang="en-US" sz="1700" dirty="0"/>
          </a:p>
        </p:txBody>
      </p:sp>
      <p:sp>
        <p:nvSpPr>
          <p:cNvPr id="47" name="Shape 43"/>
          <p:cNvSpPr/>
          <p:nvPr/>
        </p:nvSpPr>
        <p:spPr>
          <a:xfrm>
            <a:off x="4983480" y="1938528"/>
            <a:ext cx="6748272" cy="2377440"/>
          </a:xfrm>
          <a:prstGeom prst="rect">
            <a:avLst/>
          </a:prstGeom>
          <a:solidFill>
            <a:srgbClr val="FFFFFF"/>
          </a:solidFill>
          <a:ln w="15875">
            <a:solidFill>
              <a:srgbClr val="262626"/>
            </a:solidFill>
            <a:prstDash val="solid"/>
          </a:ln>
        </p:spPr>
        <p:txBody>
          <a:bodyPr/>
          <a:lstStyle/>
          <a:p>
            <a:endParaRPr lang="en-US"/>
          </a:p>
        </p:txBody>
      </p:sp>
      <p:sp>
        <p:nvSpPr>
          <p:cNvPr id="48" name="Text 44"/>
          <p:cNvSpPr txBox="1"/>
          <p:nvPr/>
        </p:nvSpPr>
        <p:spPr>
          <a:xfrm>
            <a:off x="5093208" y="2029968"/>
            <a:ext cx="6565392" cy="2194560"/>
          </a:xfrm>
          <a:prstGeom prst="rect">
            <a:avLst/>
          </a:prstGeom>
          <a:noFill/>
          <a:ln/>
        </p:spPr>
        <p:txBody>
          <a:bodyPr wrap="square" lIns="0" tIns="0" rIns="0" bIns="0" rtlCol="0" anchor="t"/>
          <a:lstStyle/>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m, l, o = -inf, </a:t>
            </a:r>
            <a:r>
              <a:rPr lang="en-US" sz="1500" dirty="0">
                <a:solidFill>
                  <a:srgbClr val="098658"/>
                </a:solidFill>
                <a:latin typeface="Consolas" pitchFamily="34" charset="0"/>
                <a:ea typeface="Consolas" pitchFamily="34" charset="-122"/>
                <a:cs typeface="Consolas" pitchFamily="34" charset="-120"/>
              </a:rPr>
              <a:t>0</a:t>
            </a:r>
            <a:r>
              <a:rPr lang="en-US" sz="1500" dirty="0">
                <a:solidFill>
                  <a:srgbClr val="1A1A1A"/>
                </a:solidFill>
                <a:latin typeface="Consolas" pitchFamily="34" charset="0"/>
                <a:ea typeface="Consolas" pitchFamily="34" charset="-122"/>
                <a:cs typeface="Consolas" pitchFamily="34" charset="-120"/>
              </a:rPr>
              <a:t>, </a:t>
            </a:r>
            <a:r>
              <a:rPr lang="en-US" sz="1500" dirty="0">
                <a:solidFill>
                  <a:srgbClr val="098658"/>
                </a:solidFill>
                <a:latin typeface="Consolas" pitchFamily="34" charset="0"/>
                <a:ea typeface="Consolas" pitchFamily="34" charset="-122"/>
                <a:cs typeface="Consolas" pitchFamily="34" charset="-120"/>
              </a:rPr>
              <a:t>0</a:t>
            </a:r>
            <a:endParaRPr lang="en-US" sz="1500" dirty="0"/>
          </a:p>
          <a:p>
            <a:pPr marL="0" indent="0">
              <a:lnSpc>
                <a:spcPts val="1920"/>
              </a:lnSpc>
              <a:buNone/>
            </a:pPr>
            <a:r>
              <a:rPr lang="en-US" sz="1500" dirty="0">
                <a:solidFill>
                  <a:srgbClr val="0000FF"/>
                </a:solidFill>
                <a:latin typeface="Consolas" pitchFamily="34" charset="0"/>
                <a:ea typeface="Consolas" pitchFamily="34" charset="-122"/>
                <a:cs typeface="Consolas" pitchFamily="34" charset="-120"/>
              </a:rPr>
              <a:t>for</a:t>
            </a:r>
            <a:r>
              <a:rPr lang="en-US" sz="1500" dirty="0">
                <a:solidFill>
                  <a:srgbClr val="1A1A1A"/>
                </a:solidFill>
                <a:latin typeface="Consolas" pitchFamily="34" charset="0"/>
                <a:ea typeface="Consolas" pitchFamily="34" charset="-122"/>
                <a:cs typeface="Consolas" pitchFamily="34" charset="-120"/>
              </a:rPr>
              <a:t> p </a:t>
            </a:r>
            <a:r>
              <a:rPr lang="en-US" sz="1500" dirty="0">
                <a:solidFill>
                  <a:srgbClr val="0000FF"/>
                </a:solidFill>
                <a:latin typeface="Consolas" pitchFamily="34" charset="0"/>
                <a:ea typeface="Consolas" pitchFamily="34" charset="-122"/>
                <a:cs typeface="Consolas" pitchFamily="34" charset="-120"/>
              </a:rPr>
              <a:t>in</a:t>
            </a:r>
            <a:r>
              <a:rPr lang="en-US" sz="1500" dirty="0">
                <a:solidFill>
                  <a:srgbClr val="1A1A1A"/>
                </a:solidFill>
                <a:latin typeface="Consolas" pitchFamily="34" charset="0"/>
                <a:ea typeface="Consolas" pitchFamily="34" charset="-122"/>
                <a:cs typeface="Consolas" pitchFamily="34" charset="-120"/>
              </a:rPr>
              <a:t> page_table[seq]:       </a:t>
            </a:r>
            <a:r>
              <a:rPr lang="en-US" sz="1500" dirty="0">
                <a:solidFill>
                  <a:srgbClr val="008000"/>
                </a:solidFill>
                <a:latin typeface="Consolas" pitchFamily="34" charset="0"/>
                <a:ea typeface="Consolas" pitchFamily="34" charset="-122"/>
                <a:cs typeface="Consolas" pitchFamily="34" charset="-120"/>
              </a:rPr>
              <a:t># pages in VRAM or DRAM</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K, V = fetch(p)             </a:t>
            </a:r>
            <a:r>
              <a:rPr lang="en-US" sz="1500" dirty="0">
                <a:solidFill>
                  <a:srgbClr val="008000"/>
                </a:solidFill>
                <a:latin typeface="Consolas" pitchFamily="34" charset="0"/>
                <a:ea typeface="Consolas" pitchFamily="34" charset="-122"/>
                <a:cs typeface="Consolas" pitchFamily="34" charset="-120"/>
              </a:rPr>
              <a:t># prefetch if evicted</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s  = q @ K.T / sqrt(d)</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m2 = max(m, s.max())</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l  = l * exp(m - m2) + exp(s - m2).sum()</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o  = o * exp(m - m2) + exp(s - m2) @ V</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    m  = m2</a:t>
            </a:r>
            <a:endParaRPr lang="en-US" sz="1500" dirty="0"/>
          </a:p>
          <a:p>
            <a:pPr marL="0" indent="0">
              <a:lnSpc>
                <a:spcPts val="1920"/>
              </a:lnSpc>
              <a:buNone/>
            </a:pPr>
            <a:r>
              <a:rPr lang="en-US" sz="1500" dirty="0">
                <a:solidFill>
                  <a:srgbClr val="1A1A1A"/>
                </a:solidFill>
                <a:latin typeface="Consolas" pitchFamily="34" charset="0"/>
                <a:ea typeface="Consolas" pitchFamily="34" charset="-122"/>
                <a:cs typeface="Consolas" pitchFamily="34" charset="-120"/>
              </a:rPr>
              <a:t>out = o / l                     </a:t>
            </a:r>
            <a:r>
              <a:rPr lang="en-US" sz="1500" dirty="0">
                <a:solidFill>
                  <a:srgbClr val="008000"/>
                </a:solidFill>
                <a:latin typeface="Consolas" pitchFamily="34" charset="0"/>
                <a:ea typeface="Consolas" pitchFamily="34" charset="-122"/>
                <a:cs typeface="Consolas" pitchFamily="34" charset="-120"/>
              </a:rPr>
              <a:t># exact softmax(qK^T)V</a:t>
            </a:r>
            <a:endParaRPr lang="en-US" sz="1500" dirty="0"/>
          </a:p>
        </p:txBody>
      </p:sp>
      <p:sp>
        <p:nvSpPr>
          <p:cNvPr id="49" name="Text 45"/>
          <p:cNvSpPr txBox="1"/>
          <p:nvPr/>
        </p:nvSpPr>
        <p:spPr>
          <a:xfrm>
            <a:off x="4983480" y="4544568"/>
            <a:ext cx="3246120" cy="868680"/>
          </a:xfrm>
          <a:prstGeom prst="roundRect">
            <a:avLst>
              <a:gd name="adj" fmla="val 8421"/>
            </a:avLst>
          </a:prstGeom>
          <a:solidFill>
            <a:srgbClr val="FFFFFF"/>
          </a:solidFill>
          <a:ln w="25400">
            <a:solidFill>
              <a:srgbClr val="1C8A59"/>
            </a:solidFill>
            <a:prstDash val="solid"/>
          </a:ln>
        </p:spPr>
        <p:txBody>
          <a:bodyPr wrap="square" lIns="50800" tIns="50800" rIns="50800" bIns="50800" rtlCol="0" anchor="ctr"/>
          <a:lstStyle/>
          <a:p>
            <a:pPr marL="0" indent="0" algn="ctr">
              <a:buNone/>
            </a:pPr>
            <a:r>
              <a:rPr lang="en-US" sz="1500" b="1" dirty="0">
                <a:solidFill>
                  <a:srgbClr val="1A1A1A"/>
                </a:solidFill>
                <a:latin typeface="Calibri" pitchFamily="34" charset="0"/>
                <a:ea typeface="Calibri" pitchFamily="34" charset="-122"/>
                <a:cs typeface="Calibri" pitchFamily="34" charset="-120"/>
              </a:rPr>
              <a:t>VRAM per step stays constant</a:t>
            </a:r>
            <a:endParaRPr lang="en-US" sz="1500" dirty="0"/>
          </a:p>
          <a:p>
            <a:pPr marL="0" indent="0" algn="ctr">
              <a:buNone/>
            </a:pPr>
            <a:r>
              <a:rPr lang="en-US" sz="1500" dirty="0">
                <a:solidFill>
                  <a:srgbClr val="595959"/>
                </a:solidFill>
                <a:latin typeface="Calibri" pitchFamily="34" charset="0"/>
                <a:ea typeface="Calibri" pitchFamily="34" charset="-122"/>
                <a:cs typeface="Calibri" pitchFamily="34" charset="-120"/>
              </a:rPr>
              <a:t>context grows into host RAM</a:t>
            </a:r>
            <a:endParaRPr lang="en-US" sz="1500" dirty="0"/>
          </a:p>
        </p:txBody>
      </p:sp>
      <p:sp>
        <p:nvSpPr>
          <p:cNvPr id="50" name="Text 46"/>
          <p:cNvSpPr txBox="1"/>
          <p:nvPr/>
        </p:nvSpPr>
        <p:spPr>
          <a:xfrm>
            <a:off x="8485632" y="4544568"/>
            <a:ext cx="3246120" cy="868680"/>
          </a:xfrm>
          <a:prstGeom prst="roundRect">
            <a:avLst>
              <a:gd name="adj" fmla="val 8421"/>
            </a:avLst>
          </a:prstGeom>
          <a:solidFill>
            <a:srgbClr val="FFFFFF"/>
          </a:solidFill>
          <a:ln w="25400">
            <a:solidFill>
              <a:srgbClr val="1C8A59"/>
            </a:solidFill>
            <a:prstDash val="solid"/>
          </a:ln>
        </p:spPr>
        <p:txBody>
          <a:bodyPr wrap="square" lIns="50800" tIns="50800" rIns="50800" bIns="50800" rtlCol="0" anchor="ctr"/>
          <a:lstStyle/>
          <a:p>
            <a:pPr marL="0" indent="0" algn="ctr">
              <a:buNone/>
            </a:pPr>
            <a:r>
              <a:rPr lang="en-US" sz="1500" b="1" dirty="0">
                <a:solidFill>
                  <a:srgbClr val="1A1A1A"/>
                </a:solidFill>
                <a:latin typeface="Calibri" pitchFamily="34" charset="0"/>
                <a:ea typeface="Calibri" pitchFamily="34" charset="-122"/>
                <a:cs typeface="Calibri" pitchFamily="34" charset="-120"/>
              </a:rPr>
              <a:t>Freed VRAM</a:t>
            </a:r>
            <a:endParaRPr lang="en-US" sz="1500" dirty="0"/>
          </a:p>
          <a:p>
            <a:pPr marL="0" indent="0" algn="ctr">
              <a:buNone/>
            </a:pPr>
            <a:r>
              <a:rPr lang="en-US" sz="1500" dirty="0">
                <a:solidFill>
                  <a:srgbClr val="595959"/>
                </a:solidFill>
                <a:latin typeface="Calibri" pitchFamily="34" charset="0"/>
                <a:ea typeface="Calibri" pitchFamily="34" charset="-122"/>
                <a:cs typeface="Calibri" pitchFamily="34" charset="-120"/>
              </a:rPr>
              <a:t>room for concurrent requests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Evaluation: 3 platforms × 4 models × 3 baselines, all FP16</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12</a:t>
            </a:r>
            <a:endParaRPr lang="en-US" sz="1200" dirty="0"/>
          </a:p>
        </p:txBody>
      </p:sp>
      <p:sp>
        <p:nvSpPr>
          <p:cNvPr id="7" name="Shape 3"/>
          <p:cNvSpPr/>
          <p:nvPr/>
        </p:nvSpPr>
        <p:spPr>
          <a:xfrm>
            <a:off x="457200" y="1325880"/>
            <a:ext cx="3557016" cy="2286000"/>
          </a:xfrm>
          <a:prstGeom prst="roundRect">
            <a:avLst>
              <a:gd name="adj" fmla="val 2000"/>
            </a:avLst>
          </a:prstGeom>
          <a:solidFill>
            <a:srgbClr val="F7F7F7"/>
          </a:solidFill>
          <a:ln w="15875">
            <a:solidFill>
              <a:srgbClr val="D9D9D9"/>
            </a:solidFill>
            <a:prstDash val="solid"/>
          </a:ln>
        </p:spPr>
        <p:txBody>
          <a:bodyPr/>
          <a:lstStyle/>
          <a:p>
            <a:endParaRPr lang="en-US"/>
          </a:p>
        </p:txBody>
      </p:sp>
      <p:sp>
        <p:nvSpPr>
          <p:cNvPr id="8" name="Shape 4"/>
          <p:cNvSpPr/>
          <p:nvPr/>
        </p:nvSpPr>
        <p:spPr>
          <a:xfrm>
            <a:off x="685800" y="1554480"/>
            <a:ext cx="566928" cy="566928"/>
          </a:xfrm>
          <a:prstGeom prst="ellipse">
            <a:avLst/>
          </a:prstGeom>
          <a:solidFill>
            <a:srgbClr val="156082"/>
          </a:solidFill>
          <a:ln w="12700">
            <a:solidFill>
              <a:srgbClr val="156082"/>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810524" y="1679204"/>
            <a:ext cx="317480" cy="317480"/>
          </a:xfrm>
          <a:prstGeom prst="rect">
            <a:avLst/>
          </a:prstGeom>
        </p:spPr>
      </p:pic>
      <p:sp>
        <p:nvSpPr>
          <p:cNvPr id="10" name="Text 5"/>
          <p:cNvSpPr txBox="1"/>
          <p:nvPr/>
        </p:nvSpPr>
        <p:spPr>
          <a:xfrm>
            <a:off x="1389888" y="1554480"/>
            <a:ext cx="2459736" cy="320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RTX 4060 Laptop</a:t>
            </a:r>
            <a:endParaRPr lang="en-US" sz="2000" dirty="0"/>
          </a:p>
        </p:txBody>
      </p:sp>
      <p:sp>
        <p:nvSpPr>
          <p:cNvPr id="11" name="Text 6"/>
          <p:cNvSpPr txBox="1"/>
          <p:nvPr/>
        </p:nvSpPr>
        <p:spPr>
          <a:xfrm>
            <a:off x="1389888" y="1874520"/>
            <a:ext cx="2459736" cy="274320"/>
          </a:xfrm>
          <a:prstGeom prst="rect">
            <a:avLst/>
          </a:prstGeom>
          <a:noFill/>
          <a:ln/>
        </p:spPr>
        <p:txBody>
          <a:bodyPr wrap="square" lIns="0" tIns="0" rIns="0" bIns="0" rtlCol="0" anchor="t"/>
          <a:lstStyle/>
          <a:p>
            <a:pPr marL="0" indent="0">
              <a:buNone/>
            </a:pPr>
            <a:r>
              <a:rPr lang="en-US" sz="1400" dirty="0">
                <a:solidFill>
                  <a:srgbClr val="8C8C8C"/>
                </a:solidFill>
                <a:latin typeface="Calibri" pitchFamily="34" charset="0"/>
                <a:ea typeface="Calibri" pitchFamily="34" charset="-122"/>
                <a:cs typeface="Calibri" pitchFamily="34" charset="-120"/>
              </a:rPr>
              <a:t>laptop / edge</a:t>
            </a:r>
            <a:endParaRPr lang="en-US" sz="1400" dirty="0"/>
          </a:p>
        </p:txBody>
      </p:sp>
      <p:sp>
        <p:nvSpPr>
          <p:cNvPr id="12" name="Text 7"/>
          <p:cNvSpPr txBox="1"/>
          <p:nvPr/>
        </p:nvSpPr>
        <p:spPr>
          <a:xfrm>
            <a:off x="685800" y="2286000"/>
            <a:ext cx="3099816" cy="594360"/>
          </a:xfrm>
          <a:prstGeom prst="rect">
            <a:avLst/>
          </a:prstGeom>
          <a:noFill/>
          <a:ln/>
        </p:spPr>
        <p:txBody>
          <a:bodyPr wrap="square" lIns="0" tIns="0" rIns="0" bIns="0" rtlCol="0" anchor="ctr"/>
          <a:lstStyle/>
          <a:p>
            <a:pPr marL="0" indent="0">
              <a:buNone/>
            </a:pPr>
            <a:r>
              <a:rPr lang="en-US" sz="3200" b="1" dirty="0">
                <a:solidFill>
                  <a:srgbClr val="2F5B9A"/>
                </a:solidFill>
                <a:latin typeface="Calibri" pitchFamily="34" charset="0"/>
                <a:ea typeface="Calibri" pitchFamily="34" charset="-122"/>
                <a:cs typeface="Calibri" pitchFamily="34" charset="-120"/>
              </a:rPr>
              <a:t>8 GB</a:t>
            </a:r>
            <a:r>
              <a:rPr lang="en-US" sz="1600" dirty="0">
                <a:solidFill>
                  <a:srgbClr val="595959"/>
                </a:solidFill>
                <a:latin typeface="Calibri" pitchFamily="34" charset="0"/>
                <a:ea typeface="Calibri" pitchFamily="34" charset="-122"/>
                <a:cs typeface="Calibri" pitchFamily="34" charset="-120"/>
              </a:rPr>
              <a:t>  VRAM</a:t>
            </a:r>
            <a:endParaRPr lang="en-US" sz="1600" dirty="0"/>
          </a:p>
        </p:txBody>
      </p:sp>
      <p:sp>
        <p:nvSpPr>
          <p:cNvPr id="13" name="Text 8"/>
          <p:cNvSpPr txBox="1"/>
          <p:nvPr/>
        </p:nvSpPr>
        <p:spPr>
          <a:xfrm>
            <a:off x="685800" y="2953512"/>
            <a:ext cx="3099816" cy="45720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Intel i7-13700H · 16 GB DRAM</a:t>
            </a:r>
            <a:endParaRPr lang="en-US" sz="1600" dirty="0"/>
          </a:p>
        </p:txBody>
      </p:sp>
      <p:sp>
        <p:nvSpPr>
          <p:cNvPr id="14" name="Shape 9"/>
          <p:cNvSpPr/>
          <p:nvPr/>
        </p:nvSpPr>
        <p:spPr>
          <a:xfrm>
            <a:off x="4315968" y="1325880"/>
            <a:ext cx="3557016" cy="2286000"/>
          </a:xfrm>
          <a:prstGeom prst="roundRect">
            <a:avLst>
              <a:gd name="adj" fmla="val 2000"/>
            </a:avLst>
          </a:prstGeom>
          <a:solidFill>
            <a:srgbClr val="F7F7F7"/>
          </a:solidFill>
          <a:ln w="15875">
            <a:solidFill>
              <a:srgbClr val="D9D9D9"/>
            </a:solidFill>
            <a:prstDash val="solid"/>
          </a:ln>
        </p:spPr>
        <p:txBody>
          <a:bodyPr/>
          <a:lstStyle/>
          <a:p>
            <a:endParaRPr lang="en-US"/>
          </a:p>
        </p:txBody>
      </p:sp>
      <p:sp>
        <p:nvSpPr>
          <p:cNvPr id="15" name="Shape 10"/>
          <p:cNvSpPr/>
          <p:nvPr/>
        </p:nvSpPr>
        <p:spPr>
          <a:xfrm>
            <a:off x="4544568" y="1554480"/>
            <a:ext cx="566928" cy="566928"/>
          </a:xfrm>
          <a:prstGeom prst="ellipse">
            <a:avLst/>
          </a:prstGeom>
          <a:solidFill>
            <a:srgbClr val="156082"/>
          </a:solidFill>
          <a:ln w="12700">
            <a:solidFill>
              <a:srgbClr val="156082"/>
            </a:solidFill>
            <a:prstDash val="solid"/>
          </a:ln>
        </p:spPr>
        <p:txBody>
          <a:bodyPr/>
          <a:lstStyle/>
          <a:p>
            <a:endParaRPr lang="en-US"/>
          </a:p>
        </p:txBody>
      </p:sp>
      <p:pic>
        <p:nvPicPr>
          <p:cNvPr id="16" name="Image 3" descr="preencoded.png"/>
          <p:cNvPicPr>
            <a:picLocks noChangeAspect="1"/>
          </p:cNvPicPr>
          <p:nvPr/>
        </p:nvPicPr>
        <p:blipFill>
          <a:blip r:embed="rId6"/>
          <a:stretch>
            <a:fillRect/>
          </a:stretch>
        </p:blipFill>
        <p:spPr>
          <a:xfrm>
            <a:off x="4669292" y="1679204"/>
            <a:ext cx="317480" cy="317480"/>
          </a:xfrm>
          <a:prstGeom prst="rect">
            <a:avLst/>
          </a:prstGeom>
        </p:spPr>
      </p:pic>
      <p:sp>
        <p:nvSpPr>
          <p:cNvPr id="17" name="Text 11"/>
          <p:cNvSpPr txBox="1"/>
          <p:nvPr/>
        </p:nvSpPr>
        <p:spPr>
          <a:xfrm>
            <a:off x="5248656" y="1554480"/>
            <a:ext cx="2459736" cy="320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RTX 3090</a:t>
            </a:r>
            <a:endParaRPr lang="en-US" sz="2000" dirty="0"/>
          </a:p>
        </p:txBody>
      </p:sp>
      <p:sp>
        <p:nvSpPr>
          <p:cNvPr id="18" name="Text 12"/>
          <p:cNvSpPr txBox="1"/>
          <p:nvPr/>
        </p:nvSpPr>
        <p:spPr>
          <a:xfrm>
            <a:off x="5248656" y="1874520"/>
            <a:ext cx="2459736" cy="274320"/>
          </a:xfrm>
          <a:prstGeom prst="rect">
            <a:avLst/>
          </a:prstGeom>
          <a:noFill/>
          <a:ln/>
        </p:spPr>
        <p:txBody>
          <a:bodyPr wrap="square" lIns="0" tIns="0" rIns="0" bIns="0" rtlCol="0" anchor="t"/>
          <a:lstStyle/>
          <a:p>
            <a:pPr marL="0" indent="0">
              <a:buNone/>
            </a:pPr>
            <a:r>
              <a:rPr lang="en-US" sz="1400" dirty="0">
                <a:solidFill>
                  <a:srgbClr val="8C8C8C"/>
                </a:solidFill>
                <a:latin typeface="Calibri" pitchFamily="34" charset="0"/>
                <a:ea typeface="Calibri" pitchFamily="34" charset="-122"/>
                <a:cs typeface="Calibri" pitchFamily="34" charset="-120"/>
              </a:rPr>
              <a:t>workstation</a:t>
            </a:r>
            <a:endParaRPr lang="en-US" sz="1400" dirty="0"/>
          </a:p>
        </p:txBody>
      </p:sp>
      <p:sp>
        <p:nvSpPr>
          <p:cNvPr id="19" name="Text 13"/>
          <p:cNvSpPr txBox="1"/>
          <p:nvPr/>
        </p:nvSpPr>
        <p:spPr>
          <a:xfrm>
            <a:off x="4544568" y="2286000"/>
            <a:ext cx="3099816" cy="594360"/>
          </a:xfrm>
          <a:prstGeom prst="rect">
            <a:avLst/>
          </a:prstGeom>
          <a:noFill/>
          <a:ln/>
        </p:spPr>
        <p:txBody>
          <a:bodyPr wrap="square" lIns="0" tIns="0" rIns="0" bIns="0" rtlCol="0" anchor="ctr"/>
          <a:lstStyle/>
          <a:p>
            <a:pPr marL="0" indent="0">
              <a:buNone/>
            </a:pPr>
            <a:r>
              <a:rPr lang="en-US" sz="3200" b="1" dirty="0">
                <a:solidFill>
                  <a:srgbClr val="2F5B9A"/>
                </a:solidFill>
                <a:latin typeface="Calibri" pitchFamily="34" charset="0"/>
                <a:ea typeface="Calibri" pitchFamily="34" charset="-122"/>
                <a:cs typeface="Calibri" pitchFamily="34" charset="-120"/>
              </a:rPr>
              <a:t>24 GB</a:t>
            </a:r>
            <a:r>
              <a:rPr lang="en-US" sz="1600" dirty="0">
                <a:solidFill>
                  <a:srgbClr val="595959"/>
                </a:solidFill>
                <a:latin typeface="Calibri" pitchFamily="34" charset="0"/>
                <a:ea typeface="Calibri" pitchFamily="34" charset="-122"/>
                <a:cs typeface="Calibri" pitchFamily="34" charset="-120"/>
              </a:rPr>
              <a:t>  VRAM</a:t>
            </a:r>
            <a:endParaRPr lang="en-US" sz="1600" dirty="0"/>
          </a:p>
        </p:txBody>
      </p:sp>
      <p:sp>
        <p:nvSpPr>
          <p:cNvPr id="20" name="Text 14"/>
          <p:cNvSpPr txBox="1"/>
          <p:nvPr/>
        </p:nvSpPr>
        <p:spPr>
          <a:xfrm>
            <a:off x="4544568" y="2953512"/>
            <a:ext cx="3099816" cy="45720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AMD EPYC 7H12 · 125 GB DRAM</a:t>
            </a:r>
            <a:endParaRPr lang="en-US" sz="1600" dirty="0"/>
          </a:p>
        </p:txBody>
      </p:sp>
      <p:sp>
        <p:nvSpPr>
          <p:cNvPr id="21" name="Shape 15"/>
          <p:cNvSpPr/>
          <p:nvPr/>
        </p:nvSpPr>
        <p:spPr>
          <a:xfrm>
            <a:off x="8174736" y="1325880"/>
            <a:ext cx="3557016" cy="2286000"/>
          </a:xfrm>
          <a:prstGeom prst="roundRect">
            <a:avLst>
              <a:gd name="adj" fmla="val 2000"/>
            </a:avLst>
          </a:prstGeom>
          <a:solidFill>
            <a:srgbClr val="F7F7F7"/>
          </a:solidFill>
          <a:ln w="15875">
            <a:solidFill>
              <a:srgbClr val="D9D9D9"/>
            </a:solidFill>
            <a:prstDash val="solid"/>
          </a:ln>
        </p:spPr>
        <p:txBody>
          <a:bodyPr/>
          <a:lstStyle/>
          <a:p>
            <a:endParaRPr lang="en-US"/>
          </a:p>
        </p:txBody>
      </p:sp>
      <p:sp>
        <p:nvSpPr>
          <p:cNvPr id="22" name="Shape 16"/>
          <p:cNvSpPr/>
          <p:nvPr/>
        </p:nvSpPr>
        <p:spPr>
          <a:xfrm>
            <a:off x="8403336" y="1554480"/>
            <a:ext cx="566928" cy="566928"/>
          </a:xfrm>
          <a:prstGeom prst="ellipse">
            <a:avLst/>
          </a:prstGeom>
          <a:solidFill>
            <a:srgbClr val="156082"/>
          </a:solidFill>
          <a:ln w="12700">
            <a:solidFill>
              <a:srgbClr val="156082"/>
            </a:solidFill>
            <a:prstDash val="solid"/>
          </a:ln>
        </p:spPr>
        <p:txBody>
          <a:bodyPr/>
          <a:lstStyle/>
          <a:p>
            <a:endParaRPr lang="en-US"/>
          </a:p>
        </p:txBody>
      </p:sp>
      <p:pic>
        <p:nvPicPr>
          <p:cNvPr id="23" name="Image 4" descr="preencoded.png"/>
          <p:cNvPicPr>
            <a:picLocks noChangeAspect="1"/>
          </p:cNvPicPr>
          <p:nvPr/>
        </p:nvPicPr>
        <p:blipFill>
          <a:blip r:embed="rId7"/>
          <a:stretch>
            <a:fillRect/>
          </a:stretch>
        </p:blipFill>
        <p:spPr>
          <a:xfrm>
            <a:off x="8528060" y="1679204"/>
            <a:ext cx="317480" cy="317480"/>
          </a:xfrm>
          <a:prstGeom prst="rect">
            <a:avLst/>
          </a:prstGeom>
        </p:spPr>
      </p:pic>
      <p:sp>
        <p:nvSpPr>
          <p:cNvPr id="24" name="Text 17"/>
          <p:cNvSpPr txBox="1"/>
          <p:nvPr/>
        </p:nvSpPr>
        <p:spPr>
          <a:xfrm>
            <a:off x="9107424" y="1554480"/>
            <a:ext cx="2459736" cy="320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NVIDIA L40S</a:t>
            </a:r>
            <a:endParaRPr lang="en-US" sz="2000" dirty="0"/>
          </a:p>
        </p:txBody>
      </p:sp>
      <p:sp>
        <p:nvSpPr>
          <p:cNvPr id="25" name="Text 18"/>
          <p:cNvSpPr txBox="1"/>
          <p:nvPr/>
        </p:nvSpPr>
        <p:spPr>
          <a:xfrm>
            <a:off x="9107424" y="1874520"/>
            <a:ext cx="2459736" cy="274320"/>
          </a:xfrm>
          <a:prstGeom prst="rect">
            <a:avLst/>
          </a:prstGeom>
          <a:noFill/>
          <a:ln/>
        </p:spPr>
        <p:txBody>
          <a:bodyPr wrap="square" lIns="0" tIns="0" rIns="0" bIns="0" rtlCol="0" anchor="t"/>
          <a:lstStyle/>
          <a:p>
            <a:pPr marL="0" indent="0">
              <a:buNone/>
            </a:pPr>
            <a:r>
              <a:rPr lang="en-US" sz="1400" dirty="0">
                <a:solidFill>
                  <a:srgbClr val="8C8C8C"/>
                </a:solidFill>
                <a:latin typeface="Calibri" pitchFamily="34" charset="0"/>
                <a:ea typeface="Calibri" pitchFamily="34" charset="-122"/>
                <a:cs typeface="Calibri" pitchFamily="34" charset="-120"/>
              </a:rPr>
              <a:t>datacenter</a:t>
            </a:r>
            <a:endParaRPr lang="en-US" sz="1400" dirty="0"/>
          </a:p>
        </p:txBody>
      </p:sp>
      <p:sp>
        <p:nvSpPr>
          <p:cNvPr id="26" name="Text 19"/>
          <p:cNvSpPr txBox="1"/>
          <p:nvPr/>
        </p:nvSpPr>
        <p:spPr>
          <a:xfrm>
            <a:off x="8403336" y="2286000"/>
            <a:ext cx="3099816" cy="594360"/>
          </a:xfrm>
          <a:prstGeom prst="rect">
            <a:avLst/>
          </a:prstGeom>
          <a:noFill/>
          <a:ln/>
        </p:spPr>
        <p:txBody>
          <a:bodyPr wrap="square" lIns="0" tIns="0" rIns="0" bIns="0" rtlCol="0" anchor="ctr"/>
          <a:lstStyle/>
          <a:p>
            <a:pPr marL="0" indent="0">
              <a:buNone/>
            </a:pPr>
            <a:r>
              <a:rPr lang="en-US" sz="3200" b="1" dirty="0">
                <a:solidFill>
                  <a:srgbClr val="2F5B9A"/>
                </a:solidFill>
                <a:latin typeface="Calibri" pitchFamily="34" charset="0"/>
                <a:ea typeface="Calibri" pitchFamily="34" charset="-122"/>
                <a:cs typeface="Calibri" pitchFamily="34" charset="-120"/>
              </a:rPr>
              <a:t>48 GB</a:t>
            </a:r>
            <a:r>
              <a:rPr lang="en-US" sz="1600" dirty="0">
                <a:solidFill>
                  <a:srgbClr val="595959"/>
                </a:solidFill>
                <a:latin typeface="Calibri" pitchFamily="34" charset="0"/>
                <a:ea typeface="Calibri" pitchFamily="34" charset="-122"/>
                <a:cs typeface="Calibri" pitchFamily="34" charset="-120"/>
              </a:rPr>
              <a:t>  VRAM</a:t>
            </a:r>
            <a:endParaRPr lang="en-US" sz="1600" dirty="0"/>
          </a:p>
        </p:txBody>
      </p:sp>
      <p:sp>
        <p:nvSpPr>
          <p:cNvPr id="27" name="Text 20"/>
          <p:cNvSpPr txBox="1"/>
          <p:nvPr/>
        </p:nvSpPr>
        <p:spPr>
          <a:xfrm>
            <a:off x="8403336" y="2953512"/>
            <a:ext cx="3099816" cy="45720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AMD EPYC 7413 · 60 GB DRAM</a:t>
            </a:r>
            <a:endParaRPr lang="en-US" sz="1600" dirty="0"/>
          </a:p>
        </p:txBody>
      </p:sp>
      <p:sp>
        <p:nvSpPr>
          <p:cNvPr id="28" name="Text 21"/>
          <p:cNvSpPr txBox="1"/>
          <p:nvPr/>
        </p:nvSpPr>
        <p:spPr>
          <a:xfrm>
            <a:off x="457200" y="3931920"/>
            <a:ext cx="1737360" cy="475488"/>
          </a:xfrm>
          <a:prstGeom prst="rect">
            <a:avLst/>
          </a:prstGeom>
          <a:noFill/>
          <a:ln/>
        </p:spPr>
        <p:txBody>
          <a:bodyPr wrap="square" lIns="0" tIns="0" rIns="0" bIns="0" rtlCol="0" anchor="ctr"/>
          <a:lstStyle/>
          <a:p>
            <a:pPr marL="0" indent="0">
              <a:buNone/>
            </a:pPr>
            <a:r>
              <a:rPr lang="en-US" sz="1800" b="1" dirty="0">
                <a:solidFill>
                  <a:srgbClr val="156082"/>
                </a:solidFill>
                <a:latin typeface="Calibri" pitchFamily="34" charset="0"/>
                <a:ea typeface="Calibri" pitchFamily="34" charset="-122"/>
                <a:cs typeface="Calibri" pitchFamily="34" charset="-120"/>
              </a:rPr>
              <a:t>Models</a:t>
            </a:r>
            <a:endParaRPr lang="en-US" sz="1800" dirty="0"/>
          </a:p>
        </p:txBody>
      </p:sp>
      <p:sp>
        <p:nvSpPr>
          <p:cNvPr id="29" name="Text 22"/>
          <p:cNvSpPr txBox="1"/>
          <p:nvPr/>
        </p:nvSpPr>
        <p:spPr>
          <a:xfrm>
            <a:off x="2286000" y="3931920"/>
            <a:ext cx="210312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Qwen3-4B  ·  ~8 GB</a:t>
            </a:r>
            <a:endParaRPr lang="en-US" sz="1600" dirty="0"/>
          </a:p>
        </p:txBody>
      </p:sp>
      <p:sp>
        <p:nvSpPr>
          <p:cNvPr id="30" name="Text 23"/>
          <p:cNvSpPr txBox="1"/>
          <p:nvPr/>
        </p:nvSpPr>
        <p:spPr>
          <a:xfrm>
            <a:off x="4572000" y="3931920"/>
            <a:ext cx="219456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Qwen3-8B  ·  ~16 GB</a:t>
            </a:r>
            <a:endParaRPr lang="en-US" sz="1600" dirty="0"/>
          </a:p>
        </p:txBody>
      </p:sp>
      <p:sp>
        <p:nvSpPr>
          <p:cNvPr id="31" name="Text 24"/>
          <p:cNvSpPr txBox="1"/>
          <p:nvPr/>
        </p:nvSpPr>
        <p:spPr>
          <a:xfrm>
            <a:off x="6949440" y="3931920"/>
            <a:ext cx="228600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Qwen3-14B  ·  ~28 GB</a:t>
            </a:r>
            <a:endParaRPr lang="en-US" sz="1600" dirty="0"/>
          </a:p>
        </p:txBody>
      </p:sp>
      <p:sp>
        <p:nvSpPr>
          <p:cNvPr id="32" name="Text 25"/>
          <p:cNvSpPr txBox="1"/>
          <p:nvPr/>
        </p:nvSpPr>
        <p:spPr>
          <a:xfrm>
            <a:off x="9418320" y="3931920"/>
            <a:ext cx="228600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Qwen3-32B  ·  ~64 GB</a:t>
            </a:r>
            <a:endParaRPr lang="en-US" sz="1600" dirty="0"/>
          </a:p>
        </p:txBody>
      </p:sp>
      <p:sp>
        <p:nvSpPr>
          <p:cNvPr id="33" name="Text 26"/>
          <p:cNvSpPr txBox="1"/>
          <p:nvPr/>
        </p:nvSpPr>
        <p:spPr>
          <a:xfrm>
            <a:off x="457200" y="4617720"/>
            <a:ext cx="1737360" cy="475488"/>
          </a:xfrm>
          <a:prstGeom prst="rect">
            <a:avLst/>
          </a:prstGeom>
          <a:noFill/>
          <a:ln/>
        </p:spPr>
        <p:txBody>
          <a:bodyPr wrap="square" lIns="0" tIns="0" rIns="0" bIns="0" rtlCol="0" anchor="ctr"/>
          <a:lstStyle/>
          <a:p>
            <a:pPr marL="0" indent="0">
              <a:buNone/>
            </a:pPr>
            <a:r>
              <a:rPr lang="en-US" sz="1800" b="1" dirty="0">
                <a:solidFill>
                  <a:srgbClr val="156082"/>
                </a:solidFill>
                <a:latin typeface="Calibri" pitchFamily="34" charset="0"/>
                <a:ea typeface="Calibri" pitchFamily="34" charset="-122"/>
                <a:cs typeface="Calibri" pitchFamily="34" charset="-120"/>
              </a:rPr>
              <a:t>Baselines</a:t>
            </a:r>
            <a:endParaRPr lang="en-US" sz="1800" dirty="0"/>
          </a:p>
        </p:txBody>
      </p:sp>
      <p:sp>
        <p:nvSpPr>
          <p:cNvPr id="34" name="Text 27"/>
          <p:cNvSpPr txBox="1"/>
          <p:nvPr/>
        </p:nvSpPr>
        <p:spPr>
          <a:xfrm>
            <a:off x="2286000" y="4617720"/>
            <a:ext cx="118872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vLLM</a:t>
            </a:r>
            <a:endParaRPr lang="en-US" sz="1600" dirty="0"/>
          </a:p>
        </p:txBody>
      </p:sp>
      <p:sp>
        <p:nvSpPr>
          <p:cNvPr id="35" name="Text 28"/>
          <p:cNvSpPr txBox="1"/>
          <p:nvPr/>
        </p:nvSpPr>
        <p:spPr>
          <a:xfrm>
            <a:off x="3657600" y="4617720"/>
            <a:ext cx="173736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HF Accelerate</a:t>
            </a:r>
            <a:endParaRPr lang="en-US" sz="1600" dirty="0"/>
          </a:p>
        </p:txBody>
      </p:sp>
      <p:sp>
        <p:nvSpPr>
          <p:cNvPr id="36" name="Text 29"/>
          <p:cNvSpPr txBox="1"/>
          <p:nvPr/>
        </p:nvSpPr>
        <p:spPr>
          <a:xfrm>
            <a:off x="5577840" y="4617720"/>
            <a:ext cx="146304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DeepSpeed</a:t>
            </a:r>
            <a:endParaRPr lang="en-US" sz="1600" dirty="0"/>
          </a:p>
        </p:txBody>
      </p:sp>
      <p:sp>
        <p:nvSpPr>
          <p:cNvPr id="37" name="Text 30"/>
          <p:cNvSpPr txBox="1"/>
          <p:nvPr/>
        </p:nvSpPr>
        <p:spPr>
          <a:xfrm>
            <a:off x="457200" y="5303520"/>
            <a:ext cx="1737360" cy="475488"/>
          </a:xfrm>
          <a:prstGeom prst="rect">
            <a:avLst/>
          </a:prstGeom>
          <a:noFill/>
          <a:ln/>
        </p:spPr>
        <p:txBody>
          <a:bodyPr wrap="square" lIns="0" tIns="0" rIns="0" bIns="0" rtlCol="0" anchor="ctr"/>
          <a:lstStyle/>
          <a:p>
            <a:pPr marL="0" indent="0">
              <a:buNone/>
            </a:pPr>
            <a:r>
              <a:rPr lang="en-US" sz="1800" b="1" dirty="0">
                <a:solidFill>
                  <a:srgbClr val="156082"/>
                </a:solidFill>
                <a:latin typeface="Calibri" pitchFamily="34" charset="0"/>
                <a:ea typeface="Calibri" pitchFamily="34" charset="-122"/>
                <a:cs typeface="Calibri" pitchFamily="34" charset="-120"/>
              </a:rPr>
              <a:t>Metrics</a:t>
            </a:r>
            <a:endParaRPr lang="en-US" sz="1800" dirty="0"/>
          </a:p>
        </p:txBody>
      </p:sp>
      <p:sp>
        <p:nvSpPr>
          <p:cNvPr id="38" name="Text 31"/>
          <p:cNvSpPr txBox="1"/>
          <p:nvPr/>
        </p:nvSpPr>
        <p:spPr>
          <a:xfrm>
            <a:off x="2286000" y="5303520"/>
            <a:ext cx="173736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decode tok/s</a:t>
            </a:r>
            <a:endParaRPr lang="en-US" sz="1600" dirty="0"/>
          </a:p>
        </p:txBody>
      </p:sp>
      <p:sp>
        <p:nvSpPr>
          <p:cNvPr id="39" name="Text 32"/>
          <p:cNvSpPr txBox="1"/>
          <p:nvPr/>
        </p:nvSpPr>
        <p:spPr>
          <a:xfrm>
            <a:off x="4206240" y="5303520"/>
            <a:ext cx="246888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p50 per-token latency</a:t>
            </a:r>
            <a:endParaRPr lang="en-US" sz="1600" dirty="0"/>
          </a:p>
        </p:txBody>
      </p:sp>
      <p:sp>
        <p:nvSpPr>
          <p:cNvPr id="40" name="Text 33"/>
          <p:cNvSpPr txBox="1"/>
          <p:nvPr/>
        </p:nvSpPr>
        <p:spPr>
          <a:xfrm>
            <a:off x="6858000" y="5303520"/>
            <a:ext cx="164592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max context</a:t>
            </a:r>
            <a:endParaRPr lang="en-US" sz="1600" dirty="0"/>
          </a:p>
        </p:txBody>
      </p:sp>
      <p:sp>
        <p:nvSpPr>
          <p:cNvPr id="41" name="Text 34"/>
          <p:cNvSpPr txBox="1"/>
          <p:nvPr/>
        </p:nvSpPr>
        <p:spPr>
          <a:xfrm>
            <a:off x="8686800" y="5303520"/>
            <a:ext cx="2194560" cy="475488"/>
          </a:xfrm>
          <a:prstGeom prst="roundRect">
            <a:avLst>
              <a:gd name="adj" fmla="val 23077"/>
            </a:avLst>
          </a:prstGeom>
          <a:solidFill>
            <a:srgbClr val="FFFFFF"/>
          </a:solidFill>
          <a:ln w="15875">
            <a:solidFill>
              <a:srgbClr val="D9D9D9"/>
            </a:solidFill>
            <a:prstDash val="solid"/>
          </a:ln>
        </p:spPr>
        <p:txBody>
          <a:bodyPr wrap="square" lIns="50800" tIns="50800" rIns="50800" bIns="50800" rtlCol="0" anchor="ctr"/>
          <a:lstStyle/>
          <a:p>
            <a:pPr marL="0" indent="0" algn="ctr">
              <a:buNone/>
            </a:pPr>
            <a:r>
              <a:rPr lang="en-US" sz="1600" dirty="0">
                <a:solidFill>
                  <a:srgbClr val="1A1A1A"/>
                </a:solidFill>
                <a:latin typeface="Calibri" pitchFamily="34" charset="0"/>
                <a:ea typeface="Calibri" pitchFamily="34" charset="-122"/>
                <a:cs typeface="Calibri" pitchFamily="34" charset="-120"/>
              </a:rPr>
              <a:t>batched throughput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HELM runs every feasible configuration, up to 5.1× faster where memory is tight</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13</a:t>
            </a:r>
            <a:endParaRPr lang="en-US" sz="1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7315200" cy="4576572"/>
        </p:xfrm>
        <a:graphic>
          <a:graphicData uri="http://schemas.openxmlformats.org/drawingml/2006/table">
            <a:tbl>
              <a:tblPr/>
              <a:tblGrid>
                <a:gridCol w="118872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1005840">
                  <a:extLst>
                    <a:ext uri="{9D8B030D-6E8A-4147-A177-3AD203B41FA5}">
                      <a16:colId xmlns:a16="http://schemas.microsoft.com/office/drawing/2014/main" val="20005"/>
                    </a:ext>
                  </a:extLst>
                </a:gridCol>
              </a:tblGrid>
              <a:tr h="352044">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GPU</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E2841"/>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Model</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E2841"/>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HELM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156082"/>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Accelerate</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E2841"/>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DeepSpeed</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E2841"/>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vLLM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E2841"/>
                    </a:solidFill>
                  </a:tcPr>
                </a:tc>
                <a:extLst>
                  <a:ext uri="{0D108BD9-81ED-4DB2-BD59-A6C34878D82A}">
                    <a16:rowId xmlns:a16="http://schemas.microsoft.com/office/drawing/2014/main" val="10000"/>
                  </a:ext>
                </a:extLst>
              </a:tr>
              <a:tr h="352044">
                <a:tc rowSpan="4">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RTX 4060</a:t>
                      </a:r>
                      <a:endParaRPr lang="en-US" sz="1600" dirty="0">
                        <a:latin typeface="Calibri" charset="0"/>
                        <a:ea typeface="Calibri" charset="0"/>
                        <a:cs typeface="Calibri" charset="0"/>
                      </a:endParaRPr>
                    </a:p>
                    <a:p>
                      <a:pPr marL="0" indent="0" algn="ctr">
                        <a:buNone/>
                      </a:pPr>
                      <a:r>
                        <a:rPr lang="en-US" sz="1600" b="1" dirty="0">
                          <a:solidFill>
                            <a:srgbClr val="1A1A1A"/>
                          </a:solidFill>
                          <a:latin typeface="Calibri" pitchFamily="34" charset="0"/>
                          <a:ea typeface="Calibri" pitchFamily="34" charset="-122"/>
                          <a:cs typeface="Calibri" pitchFamily="34" charset="-120"/>
                        </a:rPr>
                        <a:t>8 GB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Qwen3-4B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56082"/>
                          </a:solidFill>
                          <a:latin typeface="Calibri" pitchFamily="34" charset="0"/>
                          <a:ea typeface="Calibri" pitchFamily="34" charset="-122"/>
                          <a:cs typeface="Calibri" pitchFamily="34" charset="-120"/>
                        </a:rPr>
                        <a:t>17.2  (2.6×)</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6.7</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extLst>
                  <a:ext uri="{0D108BD9-81ED-4DB2-BD59-A6C34878D82A}">
                    <a16:rowId xmlns:a16="http://schemas.microsoft.com/office/drawing/2014/main" val="10001"/>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Qwen3-8B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56082"/>
                          </a:solidFill>
                          <a:latin typeface="Calibri" pitchFamily="34" charset="0"/>
                          <a:ea typeface="Calibri" pitchFamily="34" charset="-122"/>
                          <a:cs typeface="Calibri" pitchFamily="34" charset="-120"/>
                        </a:rPr>
                        <a:t>4.1  (5.1×)</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0.8</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extLst>
                  <a:ext uri="{0D108BD9-81ED-4DB2-BD59-A6C34878D82A}">
                    <a16:rowId xmlns:a16="http://schemas.microsoft.com/office/drawing/2014/main" val="10002"/>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Qwen3-14B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gridSpan="4">
                  <a:txBody>
                    <a:bodyPr/>
                    <a:lstStyle/>
                    <a:p>
                      <a:pPr marL="0" indent="0" algn="ctr">
                        <a:buNone/>
                      </a:pPr>
                      <a:r>
                        <a:rPr lang="en-US" sz="1600" i="1" dirty="0">
                          <a:solidFill>
                            <a:srgbClr val="8C8C8C"/>
                          </a:solidFill>
                          <a:latin typeface="Calibri" pitchFamily="34" charset="0"/>
                          <a:ea typeface="Calibri" pitchFamily="34" charset="-122"/>
                          <a:cs typeface="Calibri" pitchFamily="34" charset="-120"/>
                        </a:rPr>
                        <a:t>exceeds CPU + GPU memory</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AFAFA"/>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Qwen3-32B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gridSpan="4">
                  <a:txBody>
                    <a:bodyPr/>
                    <a:lstStyle/>
                    <a:p>
                      <a:pPr marL="0" indent="0" algn="ctr">
                        <a:buNone/>
                      </a:pPr>
                      <a:r>
                        <a:rPr lang="en-US" sz="1600" i="1" dirty="0">
                          <a:solidFill>
                            <a:srgbClr val="8C8C8C"/>
                          </a:solidFill>
                          <a:latin typeface="Calibri" pitchFamily="34" charset="0"/>
                          <a:ea typeface="Calibri" pitchFamily="34" charset="-122"/>
                          <a:cs typeface="Calibri" pitchFamily="34" charset="-120"/>
                        </a:rPr>
                        <a:t>exceeds CPU + GPU memory</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AFAFA"/>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352044">
                <a:tc rowSpan="4">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RTX 3090</a:t>
                      </a:r>
                      <a:endParaRPr lang="en-US" sz="1600" dirty="0">
                        <a:latin typeface="Calibri" charset="0"/>
                        <a:ea typeface="Calibri" charset="0"/>
                        <a:cs typeface="Calibri" charset="0"/>
                      </a:endParaRPr>
                    </a:p>
                    <a:p>
                      <a:pPr marL="0" indent="0" algn="ctr">
                        <a:buNone/>
                      </a:pPr>
                      <a:r>
                        <a:rPr lang="en-US" sz="1600" b="1" dirty="0">
                          <a:solidFill>
                            <a:srgbClr val="1A1A1A"/>
                          </a:solidFill>
                          <a:latin typeface="Calibri" pitchFamily="34" charset="0"/>
                          <a:ea typeface="Calibri" pitchFamily="34" charset="-122"/>
                          <a:cs typeface="Calibri" pitchFamily="34" charset="-120"/>
                        </a:rPr>
                        <a:t>24 GB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Qwen3-4B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27.1</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26.6</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24.3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86.0</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Qwen3-8B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22.9</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23.3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23.8</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50.6</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6"/>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Qwen3-14B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56082"/>
                          </a:solidFill>
                          <a:latin typeface="Calibri" pitchFamily="34" charset="0"/>
                          <a:ea typeface="Calibri" pitchFamily="34" charset="-122"/>
                          <a:cs typeface="Calibri" pitchFamily="34" charset="-120"/>
                        </a:rPr>
                        <a:t>6.1  (4.7×)</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1.3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extLst>
                  <a:ext uri="{0D108BD9-81ED-4DB2-BD59-A6C34878D82A}">
                    <a16:rowId xmlns:a16="http://schemas.microsoft.com/office/drawing/2014/main" val="10007"/>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Qwen3-32B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56082"/>
                          </a:solidFill>
                          <a:latin typeface="Calibri" pitchFamily="34" charset="0"/>
                          <a:ea typeface="Calibri" pitchFamily="34" charset="-122"/>
                          <a:cs typeface="Calibri" pitchFamily="34" charset="-120"/>
                        </a:rPr>
                        <a:t>1.2  (only)</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extLst>
                  <a:ext uri="{0D108BD9-81ED-4DB2-BD59-A6C34878D82A}">
                    <a16:rowId xmlns:a16="http://schemas.microsoft.com/office/drawing/2014/main" val="10008"/>
                  </a:ext>
                </a:extLst>
              </a:tr>
              <a:tr h="352044">
                <a:tc rowSpan="4">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L40S</a:t>
                      </a:r>
                      <a:endParaRPr lang="en-US" sz="1600" dirty="0">
                        <a:latin typeface="Calibri" charset="0"/>
                        <a:ea typeface="Calibri" charset="0"/>
                        <a:cs typeface="Calibri" charset="0"/>
                      </a:endParaRPr>
                    </a:p>
                    <a:p>
                      <a:pPr marL="0" indent="0" algn="ctr">
                        <a:buNone/>
                      </a:pPr>
                      <a:r>
                        <a:rPr lang="en-US" sz="1600" b="1" dirty="0">
                          <a:solidFill>
                            <a:srgbClr val="1A1A1A"/>
                          </a:solidFill>
                          <a:latin typeface="Calibri" pitchFamily="34" charset="0"/>
                          <a:ea typeface="Calibri" pitchFamily="34" charset="-122"/>
                          <a:cs typeface="Calibri" pitchFamily="34" charset="-120"/>
                        </a:rPr>
                        <a:t>48 GB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Qwen3-4B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27.1</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23.9</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25.8</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79.4</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9"/>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Qwen3-8B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25.1</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23.3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24.3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46.7</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0"/>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Qwen3-14B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A1A1A"/>
                          </a:solidFill>
                          <a:latin typeface="Calibri" pitchFamily="34" charset="0"/>
                          <a:ea typeface="Calibri" pitchFamily="34" charset="-122"/>
                          <a:cs typeface="Calibri" pitchFamily="34" charset="-120"/>
                        </a:rPr>
                        <a:t>20.7</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21.2</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20.3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26.3</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1"/>
                  </a:ext>
                </a:extLst>
              </a:tr>
              <a:tr h="352044">
                <a:tc vMerge="1">
                  <a:txBody>
                    <a:bodyPr/>
                    <a:lstStyle/>
                    <a:p>
                      <a:endParaRPr lang="en-US"/>
                    </a:p>
                  </a:txBody>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Qwen3-32B</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156082"/>
                          </a:solidFill>
                          <a:latin typeface="Calibri" pitchFamily="34" charset="0"/>
                          <a:ea typeface="Calibri" pitchFamily="34" charset="-122"/>
                          <a:cs typeface="Calibri" pitchFamily="34" charset="-120"/>
                        </a:rPr>
                        <a:t>1.1  (2.2×)</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AF2FB"/>
                    </a:solidFill>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0.5</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tc>
                  <a:txBody>
                    <a:bodyPr/>
                    <a:lstStyle/>
                    <a:p>
                      <a:pPr marL="0" indent="0" algn="ctr">
                        <a:buNone/>
                      </a:pPr>
                      <a:r>
                        <a:rPr lang="en-US" sz="1600" b="1" dirty="0">
                          <a:solidFill>
                            <a:srgbClr val="B85450"/>
                          </a:solidFill>
                          <a:latin typeface="Calibri" pitchFamily="34" charset="0"/>
                          <a:ea typeface="Calibri" pitchFamily="34" charset="-122"/>
                          <a:cs typeface="Calibri" pitchFamily="34" charset="-120"/>
                        </a:rPr>
                        <a:t>OOM</a:t>
                      </a:r>
                      <a:endParaRPr lang="en-US" sz="1600" dirty="0">
                        <a:latin typeface="Calibri" charset="0"/>
                        <a:ea typeface="Calibri" charset="0"/>
                        <a:cs typeface="Calibri" charset="0"/>
                      </a:endParaRPr>
                    </a:p>
                  </a:txBody>
                  <a:tcPr marL="36576" marR="36576" marT="36576" marB="36576"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8CECC"/>
                    </a:solidFill>
                  </a:tcPr>
                </a:tc>
                <a:extLst>
                  <a:ext uri="{0D108BD9-81ED-4DB2-BD59-A6C34878D82A}">
                    <a16:rowId xmlns:a16="http://schemas.microsoft.com/office/drawing/2014/main" val="10012"/>
                  </a:ext>
                </a:extLst>
              </a:tr>
            </a:tbl>
          </a:graphicData>
        </a:graphic>
      </p:graphicFrame>
      <p:sp>
        <p:nvSpPr>
          <p:cNvPr id="8" name="Text 3"/>
          <p:cNvSpPr txBox="1"/>
          <p:nvPr/>
        </p:nvSpPr>
        <p:spPr>
          <a:xfrm>
            <a:off x="457200" y="5943600"/>
            <a:ext cx="7315200" cy="292608"/>
          </a:xfrm>
          <a:prstGeom prst="rect">
            <a:avLst/>
          </a:prstGeom>
          <a:noFill/>
          <a:ln/>
        </p:spPr>
        <p:txBody>
          <a:bodyPr wrap="square" lIns="0" tIns="0" rIns="0" bIns="0" rtlCol="0" anchor="t"/>
          <a:lstStyle/>
          <a:p>
            <a:pPr marL="0" indent="0">
              <a:buNone/>
            </a:pPr>
            <a:r>
              <a:rPr lang="en-US" sz="1300" dirty="0">
                <a:solidFill>
                  <a:srgbClr val="8C8C8C"/>
                </a:solidFill>
                <a:latin typeface="Calibri" pitchFamily="34" charset="0"/>
                <a:ea typeface="Calibri" pitchFamily="34" charset="-122"/>
                <a:cs typeface="Calibri" pitchFamily="34" charset="-120"/>
              </a:rPr>
              <a:t>Decode tok/s, batch 1. (×) = speedup over the best baseline that runs.</a:t>
            </a:r>
            <a:endParaRPr lang="en-US" sz="1300" dirty="0"/>
          </a:p>
        </p:txBody>
      </p:sp>
      <p:sp>
        <p:nvSpPr>
          <p:cNvPr id="9" name="Text 4"/>
          <p:cNvSpPr txBox="1"/>
          <p:nvPr/>
        </p:nvSpPr>
        <p:spPr>
          <a:xfrm>
            <a:off x="8183880" y="1325880"/>
            <a:ext cx="3547872" cy="566928"/>
          </a:xfrm>
          <a:prstGeom prst="rect">
            <a:avLst/>
          </a:prstGeom>
          <a:noFill/>
          <a:ln/>
        </p:spPr>
        <p:txBody>
          <a:bodyPr wrap="square" lIns="0" tIns="0" rIns="0" bIns="0" rtlCol="0" anchor="ctr"/>
          <a:lstStyle/>
          <a:p>
            <a:pPr marL="0" indent="0">
              <a:buNone/>
            </a:pPr>
            <a:r>
              <a:rPr lang="en-US" sz="4000" b="1" dirty="0">
                <a:solidFill>
                  <a:srgbClr val="156082"/>
                </a:solidFill>
                <a:latin typeface="Calibri" pitchFamily="34" charset="0"/>
                <a:ea typeface="Calibri" pitchFamily="34" charset="-122"/>
                <a:cs typeface="Calibri" pitchFamily="34" charset="-120"/>
              </a:rPr>
              <a:t>10 / 10</a:t>
            </a:r>
            <a:endParaRPr lang="en-US" sz="4000" dirty="0"/>
          </a:p>
        </p:txBody>
      </p:sp>
      <p:sp>
        <p:nvSpPr>
          <p:cNvPr id="10" name="Text 5"/>
          <p:cNvSpPr txBox="1"/>
          <p:nvPr/>
        </p:nvSpPr>
        <p:spPr>
          <a:xfrm>
            <a:off x="8183880" y="1892808"/>
            <a:ext cx="3547872" cy="64008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feasible configurations run; HELM is the only system that runs them all</a:t>
            </a:r>
            <a:endParaRPr lang="en-US" sz="1600" dirty="0"/>
          </a:p>
        </p:txBody>
      </p:sp>
      <p:sp>
        <p:nvSpPr>
          <p:cNvPr id="11" name="Text 6"/>
          <p:cNvSpPr txBox="1"/>
          <p:nvPr/>
        </p:nvSpPr>
        <p:spPr>
          <a:xfrm>
            <a:off x="8183880" y="2624328"/>
            <a:ext cx="3547872" cy="566928"/>
          </a:xfrm>
          <a:prstGeom prst="rect">
            <a:avLst/>
          </a:prstGeom>
          <a:noFill/>
          <a:ln/>
        </p:spPr>
        <p:txBody>
          <a:bodyPr wrap="square" lIns="0" tIns="0" rIns="0" bIns="0" rtlCol="0" anchor="ctr"/>
          <a:lstStyle/>
          <a:p>
            <a:pPr marL="0" indent="0">
              <a:buNone/>
            </a:pPr>
            <a:r>
              <a:rPr lang="en-US" sz="4000" b="1" dirty="0">
                <a:solidFill>
                  <a:srgbClr val="156082"/>
                </a:solidFill>
                <a:latin typeface="Calibri" pitchFamily="34" charset="0"/>
                <a:ea typeface="Calibri" pitchFamily="34" charset="-122"/>
                <a:cs typeface="Calibri" pitchFamily="34" charset="-120"/>
              </a:rPr>
              <a:t>5.1×</a:t>
            </a:r>
            <a:endParaRPr lang="en-US" sz="4000" dirty="0"/>
          </a:p>
        </p:txBody>
      </p:sp>
      <p:sp>
        <p:nvSpPr>
          <p:cNvPr id="12" name="Text 7"/>
          <p:cNvSpPr txBox="1"/>
          <p:nvPr/>
        </p:nvSpPr>
        <p:spPr>
          <a:xfrm>
            <a:off x="8183880" y="3191256"/>
            <a:ext cx="3547872" cy="64008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max speedup (4060, Qwen3-8B)</a:t>
            </a:r>
            <a:endParaRPr lang="en-US" sz="1600" dirty="0"/>
          </a:p>
        </p:txBody>
      </p:sp>
      <p:sp>
        <p:nvSpPr>
          <p:cNvPr id="13" name="Text 8"/>
          <p:cNvSpPr txBox="1"/>
          <p:nvPr/>
        </p:nvSpPr>
        <p:spPr>
          <a:xfrm>
            <a:off x="8183880" y="3922776"/>
            <a:ext cx="3547872" cy="566928"/>
          </a:xfrm>
          <a:prstGeom prst="rect">
            <a:avLst/>
          </a:prstGeom>
          <a:noFill/>
          <a:ln/>
        </p:spPr>
        <p:txBody>
          <a:bodyPr wrap="square" lIns="0" tIns="0" rIns="0" bIns="0" rtlCol="0" anchor="ctr"/>
          <a:lstStyle/>
          <a:p>
            <a:pPr marL="0" indent="0">
              <a:buNone/>
            </a:pPr>
            <a:r>
              <a:rPr lang="en-US" sz="4000" b="1" dirty="0">
                <a:solidFill>
                  <a:srgbClr val="156082"/>
                </a:solidFill>
                <a:latin typeface="Calibri" pitchFamily="34" charset="0"/>
                <a:ea typeface="Calibri" pitchFamily="34" charset="-122"/>
                <a:cs typeface="Calibri" pitchFamily="34" charset="-120"/>
              </a:rPr>
              <a:t>3.6×</a:t>
            </a:r>
            <a:endParaRPr lang="en-US" sz="4000" dirty="0"/>
          </a:p>
        </p:txBody>
      </p:sp>
      <p:sp>
        <p:nvSpPr>
          <p:cNvPr id="7" name="Text 9"/>
          <p:cNvSpPr txBox="1"/>
          <p:nvPr/>
        </p:nvSpPr>
        <p:spPr>
          <a:xfrm>
            <a:off x="8183880" y="4489704"/>
            <a:ext cx="3547872" cy="640080"/>
          </a:xfrm>
          <a:prstGeom prst="rect">
            <a:avLst/>
          </a:prstGeom>
          <a:noFill/>
          <a:ln/>
        </p:spPr>
        <p:txBody>
          <a:bodyPr wrap="square" lIns="0" tIns="0" rIns="0" bIns="0" rtlCol="0" anchor="t"/>
          <a:lstStyle/>
          <a:p>
            <a:pPr marL="0" indent="0">
              <a:buNone/>
            </a:pPr>
            <a:r>
              <a:rPr lang="en-US" sz="1600" dirty="0">
                <a:solidFill>
                  <a:srgbClr val="1A1A1A"/>
                </a:solidFill>
                <a:latin typeface="Calibri" pitchFamily="34" charset="0"/>
                <a:ea typeface="Calibri" pitchFamily="34" charset="-122"/>
                <a:cs typeface="Calibri" pitchFamily="34" charset="-120"/>
              </a:rPr>
              <a:t>mean speedup on memory-constrained configurations</a:t>
            </a:r>
            <a:endParaRPr lang="en-US" sz="1600" dirty="0"/>
          </a:p>
        </p:txBody>
      </p:sp>
      <p:sp>
        <p:nvSpPr>
          <p:cNvPr id="15" name="Text 10"/>
          <p:cNvSpPr txBox="1"/>
          <p:nvPr/>
        </p:nvSpPr>
        <p:spPr>
          <a:xfrm>
            <a:off x="8183880" y="5257800"/>
            <a:ext cx="3547872" cy="914400"/>
          </a:xfrm>
          <a:prstGeom prst="rect">
            <a:avLst/>
          </a:prstGeom>
          <a:noFill/>
          <a:ln/>
        </p:spPr>
        <p:txBody>
          <a:bodyPr wrap="square" lIns="0" tIns="0" rIns="0" bIns="0" rtlCol="0" anchor="t"/>
          <a:lstStyle/>
          <a:p>
            <a:pPr marL="0" indent="0">
              <a:buNone/>
            </a:pPr>
            <a:r>
              <a:rPr lang="en-US" sz="1500" i="1" dirty="0">
                <a:solidFill>
                  <a:srgbClr val="595959"/>
                </a:solidFill>
                <a:latin typeface="Calibri" pitchFamily="34" charset="0"/>
                <a:ea typeface="Calibri" pitchFamily="34" charset="-122"/>
                <a:cs typeface="Calibri" pitchFamily="34" charset="-120"/>
              </a:rPr>
              <a:t>When the whole model fits in VRAM, vLLM’s serving kernels are faster; HELM targets the regime where GPU-only systems OOM.</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In-place CPU execution and the AVX2 kernel drive the speedup</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14</a:t>
            </a:r>
            <a:endParaRPr lang="en-US" sz="1200" dirty="0"/>
          </a:p>
        </p:txBody>
      </p:sp>
      <p:graphicFrame>
        <p:nvGraphicFramePr>
          <p:cNvPr id="7" name="Chart 0"/>
          <p:cNvGraphicFramePr/>
          <p:nvPr/>
        </p:nvGraphicFramePr>
        <p:xfrm>
          <a:off x="457200" y="1280160"/>
          <a:ext cx="5486400" cy="40233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1"/>
          <p:cNvGraphicFramePr/>
          <p:nvPr/>
        </p:nvGraphicFramePr>
        <p:xfrm>
          <a:off x="6245352" y="1280160"/>
          <a:ext cx="5486400" cy="402336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 3"/>
          <p:cNvSpPr txBox="1"/>
          <p:nvPr/>
        </p:nvSpPr>
        <p:spPr>
          <a:xfrm>
            <a:off x="457200" y="5440680"/>
            <a:ext cx="5486400" cy="658368"/>
          </a:xfrm>
          <a:prstGeom prst="roundRect">
            <a:avLst>
              <a:gd name="adj" fmla="val 16667"/>
            </a:avLst>
          </a:prstGeom>
          <a:solidFill>
            <a:srgbClr val="156082"/>
          </a:solidFill>
          <a:ln w="15875">
            <a:solidFill>
              <a:srgbClr val="156082"/>
            </a:solidFill>
            <a:prstDash val="solid"/>
          </a:ln>
        </p:spPr>
        <p:txBody>
          <a:bodyPr wrap="square" lIns="101600" tIns="101600" rIns="101600" bIns="10160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Compute CPU layers in place: 2.3–4.9× lower p50 latency</a:t>
            </a:r>
            <a:endParaRPr lang="en-US" sz="1700" dirty="0"/>
          </a:p>
        </p:txBody>
      </p:sp>
      <p:sp>
        <p:nvSpPr>
          <p:cNvPr id="10" name="Text 4"/>
          <p:cNvSpPr txBox="1"/>
          <p:nvPr/>
        </p:nvSpPr>
        <p:spPr>
          <a:xfrm>
            <a:off x="6245352" y="5440680"/>
            <a:ext cx="5486400" cy="658368"/>
          </a:xfrm>
          <a:prstGeom prst="roundRect">
            <a:avLst>
              <a:gd name="adj" fmla="val 16667"/>
            </a:avLst>
          </a:prstGeom>
          <a:solidFill>
            <a:srgbClr val="9A6A00"/>
          </a:solidFill>
          <a:ln w="15875">
            <a:solidFill>
              <a:srgbClr val="9A6A00"/>
            </a:solidFill>
            <a:prstDash val="solid"/>
          </a:ln>
        </p:spPr>
        <p:txBody>
          <a:bodyPr wrap="square" lIns="101600" tIns="101600" rIns="101600" bIns="10160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Fast CPU stage: up to 12×, growing with CPU layers</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Paging the KV cache extends context and enables batching</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15</a:t>
            </a:r>
            <a:endParaRPr lang="en-US" sz="1200" dirty="0"/>
          </a:p>
        </p:txBody>
      </p:sp>
      <p:pic>
        <p:nvPicPr>
          <p:cNvPr id="7" name="Image 2" descr="assets/context.png"/>
          <p:cNvPicPr>
            <a:picLocks noChangeAspect="1"/>
          </p:cNvPicPr>
          <p:nvPr/>
        </p:nvPicPr>
        <p:blipFill>
          <a:blip r:embed="rId5"/>
          <a:stretch>
            <a:fillRect/>
          </a:stretch>
        </p:blipFill>
        <p:spPr>
          <a:xfrm>
            <a:off x="457200" y="1234440"/>
            <a:ext cx="4970777" cy="4206240"/>
          </a:xfrm>
          <a:prstGeom prst="rect">
            <a:avLst/>
          </a:prstGeom>
        </p:spPr>
      </p:pic>
      <p:pic>
        <p:nvPicPr>
          <p:cNvPr id="8" name="Image 3" descr="assets/batch.png"/>
          <p:cNvPicPr>
            <a:picLocks noChangeAspect="1"/>
          </p:cNvPicPr>
          <p:nvPr/>
        </p:nvPicPr>
        <p:blipFill>
          <a:blip r:embed="rId6"/>
          <a:stretch>
            <a:fillRect/>
          </a:stretch>
        </p:blipFill>
        <p:spPr>
          <a:xfrm>
            <a:off x="6766560" y="1234440"/>
            <a:ext cx="4114800" cy="4104474"/>
          </a:xfrm>
          <a:prstGeom prst="rect">
            <a:avLst/>
          </a:prstGeom>
        </p:spPr>
      </p:pic>
      <p:sp>
        <p:nvSpPr>
          <p:cNvPr id="9" name="Text 3"/>
          <p:cNvSpPr txBox="1"/>
          <p:nvPr/>
        </p:nvSpPr>
        <p:spPr>
          <a:xfrm>
            <a:off x="457200" y="5504688"/>
            <a:ext cx="6035040" cy="822960"/>
          </a:xfrm>
          <a:prstGeom prst="rect">
            <a:avLst/>
          </a:prstGeom>
          <a:noFill/>
          <a:ln/>
        </p:spPr>
        <p:txBody>
          <a:bodyPr wrap="square" lIns="0" tIns="0" rIns="0" bIns="0" rtlCol="0" anchor="ctr"/>
          <a:lstStyle/>
          <a:p>
            <a:pPr marL="0" indent="0">
              <a:buNone/>
            </a:pPr>
            <a:r>
              <a:rPr lang="en-US" sz="3600" b="1" dirty="0">
                <a:solidFill>
                  <a:srgbClr val="156082"/>
                </a:solidFill>
                <a:latin typeface="Calibri" pitchFamily="34" charset="0"/>
                <a:ea typeface="Calibri" pitchFamily="34" charset="-122"/>
                <a:cs typeface="Calibri" pitchFamily="34" charset="-120"/>
              </a:rPr>
              <a:t>64× </a:t>
            </a:r>
            <a:r>
              <a:rPr lang="en-US" sz="1600" dirty="0">
                <a:solidFill>
                  <a:srgbClr val="1A1A1A"/>
                </a:solidFill>
                <a:latin typeface="Calibri" pitchFamily="34" charset="0"/>
                <a:ea typeface="Calibri" pitchFamily="34" charset="-122"/>
                <a:cs typeface="Calibri" pitchFamily="34" charset="-120"/>
              </a:rPr>
              <a:t>longer context than Accelerate</a:t>
            </a:r>
            <a:endParaRPr lang="en-US" sz="1600" dirty="0"/>
          </a:p>
          <a:p>
            <a:pPr marL="0" indent="0">
              <a:buNone/>
            </a:pPr>
            <a:r>
              <a:rPr lang="en-US" sz="1600" dirty="0">
                <a:solidFill>
                  <a:srgbClr val="1A1A1A"/>
                </a:solidFill>
                <a:latin typeface="Calibri" pitchFamily="34" charset="0"/>
                <a:ea typeface="Calibri" pitchFamily="34" charset="-122"/>
                <a:cs typeface="Calibri" pitchFamily="34" charset="-120"/>
              </a:rPr>
              <a:t>(4060, Qwen3-8B: 8K vs 128 tokens); full 32K on the 3090</a:t>
            </a:r>
            <a:endParaRPr lang="en-US" sz="1600" dirty="0"/>
          </a:p>
        </p:txBody>
      </p:sp>
      <p:sp>
        <p:nvSpPr>
          <p:cNvPr id="10" name="Text 4"/>
          <p:cNvSpPr txBox="1"/>
          <p:nvPr/>
        </p:nvSpPr>
        <p:spPr>
          <a:xfrm>
            <a:off x="6766560" y="5504688"/>
            <a:ext cx="4965192" cy="822960"/>
          </a:xfrm>
          <a:prstGeom prst="rect">
            <a:avLst/>
          </a:prstGeom>
          <a:noFill/>
          <a:ln/>
        </p:spPr>
        <p:txBody>
          <a:bodyPr wrap="square" lIns="0" tIns="0" rIns="0" bIns="0" rtlCol="0" anchor="ctr"/>
          <a:lstStyle/>
          <a:p>
            <a:pPr marL="0" indent="0">
              <a:buNone/>
            </a:pPr>
            <a:r>
              <a:rPr lang="en-US" sz="3600" b="1" dirty="0">
                <a:solidFill>
                  <a:srgbClr val="156082"/>
                </a:solidFill>
                <a:latin typeface="Calibri" pitchFamily="34" charset="0"/>
                <a:ea typeface="Calibri" pitchFamily="34" charset="-122"/>
                <a:cs typeface="Calibri" pitchFamily="34" charset="-120"/>
              </a:rPr>
              <a:t>3.0× </a:t>
            </a:r>
            <a:r>
              <a:rPr lang="en-US" sz="1600" dirty="0">
                <a:solidFill>
                  <a:srgbClr val="1A1A1A"/>
                </a:solidFill>
                <a:latin typeface="Calibri" pitchFamily="34" charset="0"/>
                <a:ea typeface="Calibri" pitchFamily="34" charset="-122"/>
                <a:cs typeface="Calibri" pitchFamily="34" charset="-120"/>
              </a:rPr>
              <a:t>aggregate throughput at batch 8</a:t>
            </a:r>
            <a:endParaRPr lang="en-US" sz="1600" dirty="0"/>
          </a:p>
          <a:p>
            <a:pPr marL="0" indent="0">
              <a:buNone/>
            </a:pPr>
            <a:r>
              <a:rPr lang="en-US" sz="1600" dirty="0">
                <a:solidFill>
                  <a:srgbClr val="1A1A1A"/>
                </a:solidFill>
                <a:latin typeface="Calibri" pitchFamily="34" charset="0"/>
                <a:ea typeface="Calibri" pitchFamily="34" charset="-122"/>
                <a:cs typeface="Calibri" pitchFamily="34" charset="-120"/>
              </a:rPr>
              <a:t>when all layers fit in VRAM</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HELM turns the GPU memory wall into a compile-time placement problem</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16</a:t>
            </a:r>
            <a:endParaRPr lang="en-US" sz="1200" dirty="0"/>
          </a:p>
        </p:txBody>
      </p:sp>
      <p:sp>
        <p:nvSpPr>
          <p:cNvPr id="7" name="Text 3"/>
          <p:cNvSpPr txBox="1"/>
          <p:nvPr/>
        </p:nvSpPr>
        <p:spPr>
          <a:xfrm>
            <a:off x="457200" y="1417320"/>
            <a:ext cx="420624" cy="42062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4"/>
          <p:cNvSpPr txBox="1"/>
          <p:nvPr/>
        </p:nvSpPr>
        <p:spPr>
          <a:xfrm>
            <a:off x="1051560" y="1371600"/>
            <a:ext cx="5852160" cy="896112"/>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Decide once</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roofline cost model + O(L) search pick the CPU–GPU split before the first token</a:t>
            </a:r>
            <a:endParaRPr lang="en-US" sz="1600" dirty="0"/>
          </a:p>
        </p:txBody>
      </p:sp>
      <p:sp>
        <p:nvSpPr>
          <p:cNvPr id="9" name="Text 5"/>
          <p:cNvSpPr txBox="1"/>
          <p:nvPr/>
        </p:nvSpPr>
        <p:spPr>
          <a:xfrm>
            <a:off x="457200" y="2404872"/>
            <a:ext cx="420624" cy="42062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6"/>
          <p:cNvSpPr txBox="1"/>
          <p:nvPr/>
        </p:nvSpPr>
        <p:spPr>
          <a:xfrm>
            <a:off x="1051560" y="2359152"/>
            <a:ext cx="5852160" cy="896112"/>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Never move weights</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static per-device graphs; only a 2H-byte activation crosses PCIe</a:t>
            </a:r>
            <a:endParaRPr lang="en-US" sz="1600" dirty="0"/>
          </a:p>
        </p:txBody>
      </p:sp>
      <p:sp>
        <p:nvSpPr>
          <p:cNvPr id="11" name="Text 7"/>
          <p:cNvSpPr txBox="1"/>
          <p:nvPr/>
        </p:nvSpPr>
        <p:spPr>
          <a:xfrm>
            <a:off x="457200" y="3392424"/>
            <a:ext cx="420624" cy="42062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2" name="Text 8"/>
          <p:cNvSpPr txBox="1"/>
          <p:nvPr/>
        </p:nvSpPr>
        <p:spPr>
          <a:xfrm>
            <a:off x="1051560" y="3346704"/>
            <a:ext cx="5852160" cy="896112"/>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Make the CPU count</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AVX2+F16C GEMV runs at DRAM bandwidth (~50 vs 3.7 GB/s)</a:t>
            </a:r>
            <a:endParaRPr lang="en-US" sz="1600" dirty="0"/>
          </a:p>
        </p:txBody>
      </p:sp>
      <p:sp>
        <p:nvSpPr>
          <p:cNvPr id="13" name="Text 9"/>
          <p:cNvSpPr txBox="1"/>
          <p:nvPr/>
        </p:nvSpPr>
        <p:spPr>
          <a:xfrm>
            <a:off x="457200" y="4379976"/>
            <a:ext cx="420624" cy="420624"/>
          </a:xfrm>
          <a:prstGeom prst="ellipse">
            <a:avLst/>
          </a:prstGeom>
          <a:solidFill>
            <a:srgbClr val="156082"/>
          </a:solidFill>
          <a:ln>
            <a:solidFill>
              <a:srgbClr val="156082"/>
            </a:solid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4" name="Text 10"/>
          <p:cNvSpPr txBox="1"/>
          <p:nvPr/>
        </p:nvSpPr>
        <p:spPr>
          <a:xfrm>
            <a:off x="1051560" y="4334256"/>
            <a:ext cx="5852160" cy="896112"/>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Page the KV cache</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context length bounded by host RAM, not VRAM</a:t>
            </a:r>
            <a:endParaRPr lang="en-US" sz="1600" dirty="0"/>
          </a:p>
        </p:txBody>
      </p:sp>
      <p:sp>
        <p:nvSpPr>
          <p:cNvPr id="15" name="Shape 11"/>
          <p:cNvSpPr/>
          <p:nvPr/>
        </p:nvSpPr>
        <p:spPr>
          <a:xfrm>
            <a:off x="7269480" y="1371600"/>
            <a:ext cx="4462272" cy="3886200"/>
          </a:xfrm>
          <a:prstGeom prst="roundRect">
            <a:avLst>
              <a:gd name="adj" fmla="val 1412"/>
            </a:avLst>
          </a:prstGeom>
          <a:solidFill>
            <a:srgbClr val="0E2841"/>
          </a:solidFill>
          <a:ln w="15875">
            <a:solidFill>
              <a:srgbClr val="0E2841"/>
            </a:solidFill>
            <a:prstDash val="solid"/>
          </a:ln>
        </p:spPr>
        <p:txBody>
          <a:bodyPr/>
          <a:lstStyle/>
          <a:p>
            <a:endParaRPr lang="en-US"/>
          </a:p>
        </p:txBody>
      </p:sp>
      <p:sp>
        <p:nvSpPr>
          <p:cNvPr id="16" name="Text 12"/>
          <p:cNvSpPr txBox="1"/>
          <p:nvPr/>
        </p:nvSpPr>
        <p:spPr>
          <a:xfrm>
            <a:off x="7543800" y="1554480"/>
            <a:ext cx="1920240" cy="731520"/>
          </a:xfrm>
          <a:prstGeom prst="rect">
            <a:avLst/>
          </a:prstGeom>
          <a:noFill/>
          <a:ln/>
        </p:spPr>
        <p:txBody>
          <a:bodyPr wrap="square" lIns="0" tIns="0" rIns="0" bIns="0"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10 / 10</a:t>
            </a:r>
            <a:endParaRPr lang="en-US" sz="2800" dirty="0"/>
          </a:p>
        </p:txBody>
      </p:sp>
      <p:sp>
        <p:nvSpPr>
          <p:cNvPr id="17" name="Text 13"/>
          <p:cNvSpPr txBox="1"/>
          <p:nvPr/>
        </p:nvSpPr>
        <p:spPr>
          <a:xfrm>
            <a:off x="9509760" y="1554480"/>
            <a:ext cx="2039112" cy="731520"/>
          </a:xfrm>
          <a:prstGeom prst="rect">
            <a:avLst/>
          </a:prstGeom>
          <a:noFill/>
          <a:ln/>
        </p:spPr>
        <p:txBody>
          <a:bodyPr wrap="square" lIns="0" tIns="0" rIns="0" bIns="0" rtlCol="0" anchor="ctr"/>
          <a:lstStyle/>
          <a:p>
            <a:pPr marL="0" indent="0">
              <a:buNone/>
            </a:pPr>
            <a:r>
              <a:rPr lang="en-US" sz="1600" dirty="0">
                <a:solidFill>
                  <a:srgbClr val="CADCFC"/>
                </a:solidFill>
                <a:latin typeface="Calibri" pitchFamily="34" charset="0"/>
                <a:ea typeface="Calibri" pitchFamily="34" charset="-122"/>
                <a:cs typeface="Calibri" pitchFamily="34" charset="-120"/>
              </a:rPr>
              <a:t>feasible configs run; no other system runs all</a:t>
            </a:r>
            <a:endParaRPr lang="en-US" sz="1600" dirty="0"/>
          </a:p>
        </p:txBody>
      </p:sp>
      <p:sp>
        <p:nvSpPr>
          <p:cNvPr id="18" name="Text 14"/>
          <p:cNvSpPr txBox="1"/>
          <p:nvPr/>
        </p:nvSpPr>
        <p:spPr>
          <a:xfrm>
            <a:off x="7543800" y="2468880"/>
            <a:ext cx="1920240" cy="731520"/>
          </a:xfrm>
          <a:prstGeom prst="rect">
            <a:avLst/>
          </a:prstGeom>
          <a:noFill/>
          <a:ln/>
        </p:spPr>
        <p:txBody>
          <a:bodyPr wrap="square" lIns="0" tIns="0" rIns="0" bIns="0"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5.1× / 3.6×</a:t>
            </a:r>
            <a:endParaRPr lang="en-US" sz="2800" dirty="0"/>
          </a:p>
        </p:txBody>
      </p:sp>
      <p:sp>
        <p:nvSpPr>
          <p:cNvPr id="19" name="Text 15"/>
          <p:cNvSpPr txBox="1"/>
          <p:nvPr/>
        </p:nvSpPr>
        <p:spPr>
          <a:xfrm>
            <a:off x="9509760" y="2468880"/>
            <a:ext cx="2039112" cy="731520"/>
          </a:xfrm>
          <a:prstGeom prst="rect">
            <a:avLst/>
          </a:prstGeom>
          <a:noFill/>
          <a:ln/>
        </p:spPr>
        <p:txBody>
          <a:bodyPr wrap="square" lIns="0" tIns="0" rIns="0" bIns="0" rtlCol="0" anchor="ctr"/>
          <a:lstStyle/>
          <a:p>
            <a:pPr marL="0" indent="0">
              <a:buNone/>
            </a:pPr>
            <a:r>
              <a:rPr lang="en-US" sz="1600" dirty="0">
                <a:solidFill>
                  <a:srgbClr val="CADCFC"/>
                </a:solidFill>
                <a:latin typeface="Calibri" pitchFamily="34" charset="0"/>
                <a:ea typeface="Calibri" pitchFamily="34" charset="-122"/>
                <a:cs typeface="Calibri" pitchFamily="34" charset="-120"/>
              </a:rPr>
              <a:t>max / mean decode speedup</a:t>
            </a:r>
            <a:endParaRPr lang="en-US" sz="1600" dirty="0"/>
          </a:p>
        </p:txBody>
      </p:sp>
      <p:sp>
        <p:nvSpPr>
          <p:cNvPr id="20" name="Text 16"/>
          <p:cNvSpPr txBox="1"/>
          <p:nvPr/>
        </p:nvSpPr>
        <p:spPr>
          <a:xfrm>
            <a:off x="7543800" y="3383280"/>
            <a:ext cx="1920240" cy="731520"/>
          </a:xfrm>
          <a:prstGeom prst="rect">
            <a:avLst/>
          </a:prstGeom>
          <a:noFill/>
          <a:ln/>
        </p:spPr>
        <p:txBody>
          <a:bodyPr wrap="square" lIns="0" tIns="0" rIns="0" bIns="0"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4.9×</a:t>
            </a:r>
            <a:endParaRPr lang="en-US" sz="2800" dirty="0"/>
          </a:p>
        </p:txBody>
      </p:sp>
      <p:sp>
        <p:nvSpPr>
          <p:cNvPr id="21" name="Text 17"/>
          <p:cNvSpPr txBox="1"/>
          <p:nvPr/>
        </p:nvSpPr>
        <p:spPr>
          <a:xfrm>
            <a:off x="9509760" y="3383280"/>
            <a:ext cx="2039112" cy="731520"/>
          </a:xfrm>
          <a:prstGeom prst="rect">
            <a:avLst/>
          </a:prstGeom>
          <a:noFill/>
          <a:ln/>
        </p:spPr>
        <p:txBody>
          <a:bodyPr wrap="square" lIns="0" tIns="0" rIns="0" bIns="0" rtlCol="0" anchor="ctr"/>
          <a:lstStyle/>
          <a:p>
            <a:pPr marL="0" indent="0">
              <a:buNone/>
            </a:pPr>
            <a:r>
              <a:rPr lang="en-US" sz="1600" dirty="0">
                <a:solidFill>
                  <a:srgbClr val="CADCFC"/>
                </a:solidFill>
                <a:latin typeface="Calibri" pitchFamily="34" charset="0"/>
                <a:ea typeface="Calibri" pitchFamily="34" charset="-122"/>
                <a:cs typeface="Calibri" pitchFamily="34" charset="-120"/>
              </a:rPr>
              <a:t>lower p50 per-token latency</a:t>
            </a:r>
            <a:endParaRPr lang="en-US" sz="1600" dirty="0"/>
          </a:p>
        </p:txBody>
      </p:sp>
      <p:sp>
        <p:nvSpPr>
          <p:cNvPr id="22" name="Text 18"/>
          <p:cNvSpPr txBox="1"/>
          <p:nvPr/>
        </p:nvSpPr>
        <p:spPr>
          <a:xfrm>
            <a:off x="7543800" y="4297680"/>
            <a:ext cx="1920240" cy="731520"/>
          </a:xfrm>
          <a:prstGeom prst="rect">
            <a:avLst/>
          </a:prstGeom>
          <a:noFill/>
          <a:ln/>
        </p:spPr>
        <p:txBody>
          <a:bodyPr wrap="square" lIns="0" tIns="0" rIns="0" bIns="0"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64×</a:t>
            </a:r>
            <a:endParaRPr lang="en-US" sz="2800" dirty="0"/>
          </a:p>
        </p:txBody>
      </p:sp>
      <p:sp>
        <p:nvSpPr>
          <p:cNvPr id="23" name="Text 19"/>
          <p:cNvSpPr txBox="1"/>
          <p:nvPr/>
        </p:nvSpPr>
        <p:spPr>
          <a:xfrm>
            <a:off x="9509760" y="4297680"/>
            <a:ext cx="2039112" cy="731520"/>
          </a:xfrm>
          <a:prstGeom prst="rect">
            <a:avLst/>
          </a:prstGeom>
          <a:noFill/>
          <a:ln/>
        </p:spPr>
        <p:txBody>
          <a:bodyPr wrap="square" lIns="0" tIns="0" rIns="0" bIns="0" rtlCol="0" anchor="ctr"/>
          <a:lstStyle/>
          <a:p>
            <a:pPr marL="0" indent="0">
              <a:buNone/>
            </a:pPr>
            <a:r>
              <a:rPr lang="en-US" sz="1600" dirty="0">
                <a:solidFill>
                  <a:srgbClr val="CADCFC"/>
                </a:solidFill>
                <a:latin typeface="Calibri" pitchFamily="34" charset="0"/>
                <a:ea typeface="Calibri" pitchFamily="34" charset="-122"/>
                <a:cs typeface="Calibri" pitchFamily="34" charset="-120"/>
              </a:rPr>
              <a:t>longer context on a laptop GPU</a:t>
            </a:r>
            <a:endParaRPr lang="en-US" sz="1600" dirty="0"/>
          </a:p>
        </p:txBody>
      </p:sp>
      <p:sp>
        <p:nvSpPr>
          <p:cNvPr id="24" name="Text 20"/>
          <p:cNvSpPr txBox="1"/>
          <p:nvPr/>
        </p:nvSpPr>
        <p:spPr>
          <a:xfrm>
            <a:off x="457200" y="5577840"/>
            <a:ext cx="3657600" cy="548640"/>
          </a:xfrm>
          <a:prstGeom prst="rect">
            <a:avLst/>
          </a:prstGeom>
          <a:noFill/>
          <a:ln/>
        </p:spPr>
        <p:txBody>
          <a:bodyPr wrap="square" lIns="0" tIns="0" rIns="0" bIns="0" rtlCol="0" anchor="ctr"/>
          <a:lstStyle/>
          <a:p>
            <a:pPr marL="0" indent="0">
              <a:buNone/>
            </a:pPr>
            <a:r>
              <a:rPr lang="en-US" sz="2800" b="1" dirty="0">
                <a:solidFill>
                  <a:srgbClr val="156082"/>
                </a:solidFill>
                <a:latin typeface="Calibri" pitchFamily="34" charset="0"/>
                <a:ea typeface="Calibri" pitchFamily="34" charset="-122"/>
                <a:cs typeface="Calibri" pitchFamily="34" charset="-120"/>
              </a:rPr>
              <a:t>Questions?</a:t>
            </a:r>
            <a:endParaRPr lang="en-US" sz="2800" dirty="0"/>
          </a:p>
        </p:txBody>
      </p:sp>
      <p:sp>
        <p:nvSpPr>
          <p:cNvPr id="25" name="Text 21"/>
          <p:cNvSpPr txBox="1"/>
          <p:nvPr/>
        </p:nvSpPr>
        <p:spPr>
          <a:xfrm>
            <a:off x="3840480" y="5532120"/>
            <a:ext cx="7891272" cy="658368"/>
          </a:xfrm>
          <a:prstGeom prst="rect">
            <a:avLst/>
          </a:prstGeom>
          <a:noFill/>
          <a:ln/>
        </p:spPr>
        <p:txBody>
          <a:bodyPr wrap="square" lIns="0" tIns="0" rIns="0" bIns="0" rtlCol="0" anchor="ctr"/>
          <a:lstStyle/>
          <a:p>
            <a:pPr marL="0" indent="0" algn="r">
              <a:buNone/>
            </a:pPr>
            <a:r>
              <a:rPr lang="en-US" sz="1600" dirty="0">
                <a:solidFill>
                  <a:srgbClr val="595959"/>
                </a:solidFill>
                <a:latin typeface="Calibri" pitchFamily="34" charset="0"/>
                <a:ea typeface="Calibri" pitchFamily="34" charset="-122"/>
                <a:cs typeface="Calibri" pitchFamily="34" charset="-120"/>
              </a:rPr>
              <a:t>Atharva Khedkar  ·  Shashwat Pandey  ·  Aviral Shrivastava</a:t>
            </a:r>
            <a:endParaRPr lang="en-US" sz="1600" dirty="0"/>
          </a:p>
          <a:p>
            <a:pPr marL="0" indent="0" algn="r">
              <a:buNone/>
            </a:pPr>
            <a:r>
              <a:rPr lang="en-US" sz="1600" dirty="0">
                <a:solidFill>
                  <a:srgbClr val="595959"/>
                </a:solidFill>
                <a:latin typeface="Calibri" pitchFamily="34" charset="0"/>
                <a:ea typeface="Calibri" pitchFamily="34" charset="-122"/>
                <a:cs typeface="Calibri" pitchFamily="34" charset="-120"/>
              </a:rPr>
              <a:t>Arizona State University</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457200" y="2651760"/>
            <a:ext cx="11274552" cy="914400"/>
          </a:xfrm>
          <a:prstGeom prst="rect">
            <a:avLst/>
          </a:prstGeom>
          <a:noFill/>
          <a:ln/>
        </p:spPr>
        <p:txBody>
          <a:bodyPr wrap="square" lIns="0" tIns="0" rIns="0" bIns="0" rtlCol="0" anchor="ctr"/>
          <a:lstStyle/>
          <a:p>
            <a:pPr marL="0" indent="0" algn="ctr">
              <a:buNone/>
            </a:pPr>
            <a:r>
              <a:rPr lang="en-US" sz="4800" b="1" dirty="0">
                <a:solidFill>
                  <a:srgbClr val="156082"/>
                </a:solidFill>
                <a:latin typeface="Calibri" pitchFamily="34" charset="0"/>
                <a:ea typeface="Calibri" pitchFamily="34" charset="-122"/>
                <a:cs typeface="Calibri" pitchFamily="34" charset="-120"/>
              </a:rPr>
              <a:t>Backup</a:t>
            </a:r>
            <a:endParaRPr lang="en-US" sz="4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When the model fits in VRAM, vLLM is fastest; HELM matches the offloading systems</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18</a:t>
            </a:r>
            <a:endParaRPr lang="en-US" sz="1200" dirty="0"/>
          </a:p>
        </p:txBody>
      </p:sp>
      <p:graphicFrame>
        <p:nvGraphicFramePr>
          <p:cNvPr id="7" name="Chart 0"/>
          <p:cNvGraphicFramePr/>
          <p:nvPr/>
        </p:nvGraphicFramePr>
        <p:xfrm>
          <a:off x="457200" y="1280160"/>
          <a:ext cx="6949440" cy="484632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 3"/>
          <p:cNvSpPr txBox="1"/>
          <p:nvPr/>
        </p:nvSpPr>
        <p:spPr>
          <a:xfrm>
            <a:off x="7772400" y="1463040"/>
            <a:ext cx="3959352" cy="4572000"/>
          </a:xfrm>
          <a:prstGeom prst="rect">
            <a:avLst/>
          </a:prstGeom>
          <a:noFill/>
          <a:ln/>
        </p:spPr>
        <p:txBody>
          <a:bodyPr wrap="square" lIns="0" tIns="0" rIns="0" bIns="0" rtlCol="0" anchor="t"/>
          <a:lstStyle/>
          <a:p>
            <a:pPr marL="342900" indent="-342900">
              <a:spcAft>
                <a:spcPts val="1400"/>
              </a:spcAft>
              <a:buSzPct val="100000"/>
              <a:buChar char="•"/>
            </a:pPr>
            <a:r>
              <a:rPr lang="en-US" sz="1700" dirty="0">
                <a:solidFill>
                  <a:srgbClr val="1A1A1A"/>
                </a:solidFill>
                <a:latin typeface="Calibri" pitchFamily="34" charset="0"/>
                <a:ea typeface="Calibri" pitchFamily="34" charset="-122"/>
                <a:cs typeface="Calibri" pitchFamily="34" charset="-120"/>
              </a:rPr>
              <a:t>HELM’s GPU stage runs stock PyTorch kernels; vLLM uses optimized serving kernels.</a:t>
            </a:r>
            <a:endParaRPr lang="en-US" sz="1700" dirty="0"/>
          </a:p>
          <a:p>
            <a:pPr marL="342900" indent="-342900">
              <a:spcAft>
                <a:spcPts val="1400"/>
              </a:spcAft>
              <a:buSzPct val="100000"/>
              <a:buChar char="•"/>
            </a:pPr>
            <a:r>
              <a:rPr lang="en-US" sz="1700" dirty="0">
                <a:solidFill>
                  <a:srgbClr val="1A1A1A"/>
                </a:solidFill>
                <a:latin typeface="Calibri" pitchFamily="34" charset="0"/>
                <a:ea typeface="Calibri" pitchFamily="34" charset="-122"/>
                <a:cs typeface="Calibri" pitchFamily="34" charset="-120"/>
              </a:rPr>
              <a:t>Among systems that can offload, HELM is on par when nothing needs to be offloaded.</a:t>
            </a:r>
            <a:endParaRPr lang="en-US" sz="1700" dirty="0"/>
          </a:p>
          <a:p>
            <a:pPr marL="342900" indent="-342900">
              <a:spcAft>
                <a:spcPts val="1400"/>
              </a:spcAft>
              <a:buSzPct val="100000"/>
              <a:buChar char="•"/>
            </a:pPr>
            <a:r>
              <a:rPr lang="en-US" sz="1700" dirty="0">
                <a:solidFill>
                  <a:srgbClr val="1A1A1A"/>
                </a:solidFill>
                <a:latin typeface="Calibri" pitchFamily="34" charset="0"/>
                <a:ea typeface="Calibri" pitchFamily="34" charset="-122"/>
                <a:cs typeface="Calibri" pitchFamily="34" charset="-120"/>
              </a:rPr>
              <a:t>HELM’s contribution is the placement: it applies exactly where vLLM cannot load the model.</a:t>
            </a:r>
            <a:endParaRPr lang="en-US" sz="1700" dirty="0"/>
          </a:p>
          <a:p>
            <a:pPr marL="342900" indent="-342900">
              <a:spcAft>
                <a:spcPts val="1400"/>
              </a:spcAft>
              <a:buSzPct val="100000"/>
              <a:buChar char="•"/>
            </a:pPr>
            <a:r>
              <a:rPr lang="en-US" sz="1700" dirty="0">
                <a:solidFill>
                  <a:srgbClr val="1A1A1A"/>
                </a:solidFill>
                <a:latin typeface="Calibri" pitchFamily="34" charset="0"/>
                <a:ea typeface="Calibri" pitchFamily="34" charset="-122"/>
                <a:cs typeface="Calibri" pitchFamily="34" charset="-120"/>
              </a:rPr>
              <a:t>Running HELM’s plan on an optimized GPU backend is a natural next step.</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Full cost model: decode picks k*, prefill reuses it</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19</a:t>
            </a:r>
            <a:endParaRPr lang="en-US" sz="1200" dirty="0"/>
          </a:p>
        </p:txBody>
      </p:sp>
      <p:sp>
        <p:nvSpPr>
          <p:cNvPr id="7" name="Text 3"/>
          <p:cNvSpPr txBox="1"/>
          <p:nvPr/>
        </p:nvSpPr>
        <p:spPr>
          <a:xfrm>
            <a:off x="457200" y="1371600"/>
            <a:ext cx="10972800" cy="365760"/>
          </a:xfrm>
          <a:prstGeom prst="rect">
            <a:avLst/>
          </a:prstGeom>
          <a:noFill/>
          <a:ln/>
        </p:spPr>
        <p:txBody>
          <a:bodyPr wrap="square" lIns="0" tIns="0" rIns="0" bIns="0" rtlCol="0" anchor="t"/>
          <a:lstStyle/>
          <a:p>
            <a:pPr marL="0" indent="0">
              <a:buNone/>
            </a:pPr>
            <a:r>
              <a:rPr lang="en-US" sz="1800" b="1" dirty="0">
                <a:solidFill>
                  <a:srgbClr val="156082"/>
                </a:solidFill>
                <a:latin typeface="Calibri" pitchFamily="34" charset="0"/>
                <a:ea typeface="Calibri" pitchFamily="34" charset="-122"/>
                <a:cs typeface="Calibri" pitchFamily="34" charset="-120"/>
              </a:rPr>
              <a:t>Per-layer roofline cost</a:t>
            </a:r>
            <a:endParaRPr lang="en-US" sz="1800" dirty="0"/>
          </a:p>
        </p:txBody>
      </p:sp>
      <p:pic>
        <p:nvPicPr>
          <p:cNvPr id="8" name="Image 2" descr="assets/eq_layer.png"/>
          <p:cNvPicPr>
            <a:picLocks noChangeAspect="1"/>
          </p:cNvPicPr>
          <p:nvPr/>
        </p:nvPicPr>
        <p:blipFill>
          <a:blip r:embed="rId5"/>
          <a:stretch>
            <a:fillRect/>
          </a:stretch>
        </p:blipFill>
        <p:spPr>
          <a:xfrm>
            <a:off x="548640" y="1783080"/>
            <a:ext cx="2993460" cy="566928"/>
          </a:xfrm>
          <a:prstGeom prst="rect">
            <a:avLst/>
          </a:prstGeom>
        </p:spPr>
      </p:pic>
      <p:sp>
        <p:nvSpPr>
          <p:cNvPr id="9" name="Text 4"/>
          <p:cNvSpPr txBox="1"/>
          <p:nvPr/>
        </p:nvSpPr>
        <p:spPr>
          <a:xfrm>
            <a:off x="457200" y="2606040"/>
            <a:ext cx="10972800" cy="365760"/>
          </a:xfrm>
          <a:prstGeom prst="rect">
            <a:avLst/>
          </a:prstGeom>
          <a:noFill/>
          <a:ln/>
        </p:spPr>
        <p:txBody>
          <a:bodyPr wrap="square" lIns="0" tIns="0" rIns="0" bIns="0" rtlCol="0" anchor="t"/>
          <a:lstStyle/>
          <a:p>
            <a:pPr marL="0" indent="0">
              <a:buNone/>
            </a:pPr>
            <a:r>
              <a:rPr lang="en-US" sz="1800" b="1" dirty="0">
                <a:solidFill>
                  <a:srgbClr val="156082"/>
                </a:solidFill>
                <a:latin typeface="Calibri" pitchFamily="34" charset="0"/>
                <a:ea typeface="Calibri" pitchFamily="34" charset="-122"/>
                <a:cs typeface="Calibri" pitchFamily="34" charset="-120"/>
              </a:rPr>
              <a:t>Decode (batch 1, AI = 1: bandwidth-bound everywhere)</a:t>
            </a:r>
            <a:endParaRPr lang="en-US" sz="1800" dirty="0"/>
          </a:p>
        </p:txBody>
      </p:sp>
      <p:pic>
        <p:nvPicPr>
          <p:cNvPr id="10" name="Image 3" descr="assets/eq_plan.png"/>
          <p:cNvPicPr>
            <a:picLocks noChangeAspect="1"/>
          </p:cNvPicPr>
          <p:nvPr/>
        </p:nvPicPr>
        <p:blipFill>
          <a:blip r:embed="rId6"/>
          <a:stretch>
            <a:fillRect/>
          </a:stretch>
        </p:blipFill>
        <p:spPr>
          <a:xfrm>
            <a:off x="548640" y="3017520"/>
            <a:ext cx="3990854" cy="603504"/>
          </a:xfrm>
          <a:prstGeom prst="rect">
            <a:avLst/>
          </a:prstGeom>
        </p:spPr>
      </p:pic>
      <p:sp>
        <p:nvSpPr>
          <p:cNvPr id="11" name="Text 5"/>
          <p:cNvSpPr txBox="1"/>
          <p:nvPr/>
        </p:nvSpPr>
        <p:spPr>
          <a:xfrm>
            <a:off x="457200" y="3886200"/>
            <a:ext cx="10972800" cy="365760"/>
          </a:xfrm>
          <a:prstGeom prst="rect">
            <a:avLst/>
          </a:prstGeom>
          <a:noFill/>
          <a:ln/>
        </p:spPr>
        <p:txBody>
          <a:bodyPr wrap="square" lIns="0" tIns="0" rIns="0" bIns="0" rtlCol="0" anchor="t"/>
          <a:lstStyle/>
          <a:p>
            <a:pPr marL="0" indent="0">
              <a:buNone/>
            </a:pPr>
            <a:r>
              <a:rPr lang="en-US" sz="1800" b="1" dirty="0">
                <a:solidFill>
                  <a:srgbClr val="156082"/>
                </a:solidFill>
                <a:latin typeface="Calibri" pitchFamily="34" charset="0"/>
                <a:ea typeface="Calibri" pitchFamily="34" charset="-122"/>
                <a:cs typeface="Calibri" pitchFamily="34" charset="-120"/>
              </a:rPr>
              <a:t>Prefill (batch T: GPU GEMM becomes compute-bound)</a:t>
            </a:r>
            <a:endParaRPr lang="en-US" sz="1800" dirty="0"/>
          </a:p>
        </p:txBody>
      </p:sp>
      <p:pic>
        <p:nvPicPr>
          <p:cNvPr id="12" name="Image 4" descr="assets/eq_prefill.png"/>
          <p:cNvPicPr>
            <a:picLocks noChangeAspect="1"/>
          </p:cNvPicPr>
          <p:nvPr/>
        </p:nvPicPr>
        <p:blipFill>
          <a:blip r:embed="rId7"/>
          <a:stretch>
            <a:fillRect/>
          </a:stretch>
        </p:blipFill>
        <p:spPr>
          <a:xfrm>
            <a:off x="548640" y="4315968"/>
            <a:ext cx="5671242" cy="566928"/>
          </a:xfrm>
          <a:prstGeom prst="rect">
            <a:avLst/>
          </a:prstGeom>
        </p:spPr>
      </p:pic>
      <p:sp>
        <p:nvSpPr>
          <p:cNvPr id="13" name="Text 6"/>
          <p:cNvSpPr txBox="1"/>
          <p:nvPr/>
        </p:nvSpPr>
        <p:spPr>
          <a:xfrm>
            <a:off x="457200" y="5257800"/>
            <a:ext cx="11274552" cy="731520"/>
          </a:xfrm>
          <a:prstGeom prst="rect">
            <a:avLst/>
          </a:prstGeom>
          <a:noFill/>
          <a:ln/>
        </p:spPr>
        <p:txBody>
          <a:bodyPr wrap="square" lIns="0" tIns="0" rIns="0" bIns="0" rtlCol="0" anchor="t"/>
          <a:lstStyle/>
          <a:p>
            <a:pPr marL="0" indent="0">
              <a:buNone/>
            </a:pPr>
            <a:r>
              <a:rPr lang="en-US" sz="1700" dirty="0">
                <a:solidFill>
                  <a:srgbClr val="1A1A1A"/>
                </a:solidFill>
                <a:latin typeface="Calibri" pitchFamily="34" charset="0"/>
                <a:ea typeface="Calibri" pitchFamily="34" charset="-122"/>
                <a:cs typeface="Calibri" pitchFamily="34" charset="-120"/>
              </a:rPr>
              <a:t>F_i, W_i, A_act from HELM IR; P, M, B_pcie measured at startup. k* minimizes decode cost (decode dominates generation time) and is reused for prefill.</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pic>
        <p:nvPicPr>
          <p:cNvPr id="2" name="Image 0" descr="assets/asu.png"/>
          <p:cNvPicPr>
            <a:picLocks noChangeAspect="1"/>
          </p:cNvPicPr>
          <p:nvPr/>
        </p:nvPicPr>
        <p:blipFill>
          <a:blip r:embed="rId3"/>
          <a:stretch>
            <a:fillRect/>
          </a:stretch>
        </p:blipFill>
        <p:spPr>
          <a:xfrm>
            <a:off x="292608" y="219456"/>
            <a:ext cx="786384" cy="329184"/>
          </a:xfrm>
          <a:prstGeom prst="rect">
            <a:avLst/>
          </a:prstGeom>
        </p:spPr>
      </p:pic>
      <p:pic>
        <p:nvPicPr>
          <p:cNvPr id="3" name="Image 1" descr="assets/mps.png"/>
          <p:cNvPicPr>
            <a:picLocks noChangeAspect="1"/>
          </p:cNvPicPr>
          <p:nvPr/>
        </p:nvPicPr>
        <p:blipFill>
          <a:blip r:embed="rId4"/>
          <a:stretch>
            <a:fillRect/>
          </a:stretch>
        </p:blipFill>
        <p:spPr>
          <a:xfrm>
            <a:off x="10655503" y="201168"/>
            <a:ext cx="1243584" cy="384048"/>
          </a:xfrm>
          <a:prstGeom prst="rect">
            <a:avLst/>
          </a:prstGeom>
        </p:spPr>
      </p:pic>
      <p:sp>
        <p:nvSpPr>
          <p:cNvPr id="4" name="Text 0"/>
          <p:cNvSpPr txBox="1"/>
          <p:nvPr/>
        </p:nvSpPr>
        <p:spPr>
          <a:xfrm>
            <a:off x="1261872" y="109728"/>
            <a:ext cx="9281160" cy="914400"/>
          </a:xfrm>
          <a:prstGeom prst="rect">
            <a:avLst/>
          </a:prstGeom>
          <a:noFill/>
          <a:ln/>
        </p:spPr>
        <p:txBody>
          <a:bodyPr wrap="square" lIns="0" tIns="0" rIns="0" bIns="0" rtlCol="0" anchor="ctr"/>
          <a:lstStyle/>
          <a:p>
            <a:pPr marL="0" indent="0">
              <a:buNone/>
            </a:pPr>
            <a:r>
              <a:rPr lang="en-US" sz="2800" dirty="0">
                <a:solidFill>
                  <a:srgbClr val="1A1A1A"/>
                </a:solidFill>
                <a:latin typeface="Calibri" pitchFamily="34" charset="0"/>
                <a:ea typeface="Calibri" pitchFamily="34" charset="-122"/>
                <a:cs typeface="Calibri" pitchFamily="34" charset="-120"/>
              </a:rPr>
              <a:t>HELM opens several directions for heterogeneous inference</a:t>
            </a:r>
            <a:endParaRPr lang="en-US" sz="2800" dirty="0"/>
          </a:p>
        </p:txBody>
      </p:sp>
      <p:sp>
        <p:nvSpPr>
          <p:cNvPr id="6" name="Text 2"/>
          <p:cNvSpPr txBox="1"/>
          <p:nvPr/>
        </p:nvSpPr>
        <p:spPr>
          <a:xfrm>
            <a:off x="11277295" y="6464808"/>
            <a:ext cx="457200" cy="274320"/>
          </a:xfrm>
          <a:prstGeom prst="roundRect">
            <a:avLst/>
          </a:prstGeom>
          <a:solidFill>
            <a:srgbClr val="0E2841"/>
          </a:solidFill>
          <a:ln w="15875">
            <a:solidFill>
              <a:srgbClr val="0E2841"/>
            </a:solidFill>
            <a:prstDash val="solid"/>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20</a:t>
            </a:r>
            <a:endParaRPr lang="en-US" sz="1200" dirty="0"/>
          </a:p>
        </p:txBody>
      </p:sp>
      <p:sp>
        <p:nvSpPr>
          <p:cNvPr id="7" name="Shape 3"/>
          <p:cNvSpPr/>
          <p:nvPr/>
        </p:nvSpPr>
        <p:spPr>
          <a:xfrm>
            <a:off x="457200" y="1463040"/>
            <a:ext cx="5486400" cy="1828800"/>
          </a:xfrm>
          <a:prstGeom prst="roundRect">
            <a:avLst>
              <a:gd name="adj" fmla="val 2500"/>
            </a:avLst>
          </a:prstGeom>
          <a:solidFill>
            <a:srgbClr val="F7F7F7"/>
          </a:solidFill>
          <a:ln w="15875">
            <a:solidFill>
              <a:srgbClr val="D9D9D9"/>
            </a:solidFill>
            <a:prstDash val="solid"/>
          </a:ln>
        </p:spPr>
        <p:txBody>
          <a:bodyPr/>
          <a:lstStyle/>
          <a:p>
            <a:endParaRPr lang="en-US"/>
          </a:p>
        </p:txBody>
      </p:sp>
      <p:sp>
        <p:nvSpPr>
          <p:cNvPr id="8" name="Shape 4"/>
          <p:cNvSpPr/>
          <p:nvPr/>
        </p:nvSpPr>
        <p:spPr>
          <a:xfrm>
            <a:off x="731520" y="1783080"/>
            <a:ext cx="731520" cy="731520"/>
          </a:xfrm>
          <a:prstGeom prst="ellipse">
            <a:avLst/>
          </a:prstGeom>
          <a:solidFill>
            <a:srgbClr val="6C8EBF"/>
          </a:solidFill>
          <a:ln w="12700">
            <a:solidFill>
              <a:srgbClr val="6C8EBF"/>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892454" y="1944014"/>
            <a:ext cx="409651" cy="409651"/>
          </a:xfrm>
          <a:prstGeom prst="rect">
            <a:avLst/>
          </a:prstGeom>
        </p:spPr>
      </p:pic>
      <p:sp>
        <p:nvSpPr>
          <p:cNvPr id="10" name="Text 5"/>
          <p:cNvSpPr txBox="1"/>
          <p:nvPr/>
        </p:nvSpPr>
        <p:spPr>
          <a:xfrm>
            <a:off x="1691640" y="1737360"/>
            <a:ext cx="4069080" cy="1463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Multi-device topologies</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extend the partition search to multi-GPU and heterogeneous device chains</a:t>
            </a:r>
            <a:endParaRPr lang="en-US" sz="1600" dirty="0"/>
          </a:p>
        </p:txBody>
      </p:sp>
      <p:sp>
        <p:nvSpPr>
          <p:cNvPr id="11" name="Shape 6"/>
          <p:cNvSpPr/>
          <p:nvPr/>
        </p:nvSpPr>
        <p:spPr>
          <a:xfrm>
            <a:off x="6245352" y="1463040"/>
            <a:ext cx="5486400" cy="1828800"/>
          </a:xfrm>
          <a:prstGeom prst="roundRect">
            <a:avLst>
              <a:gd name="adj" fmla="val 2500"/>
            </a:avLst>
          </a:prstGeom>
          <a:solidFill>
            <a:srgbClr val="F7F7F7"/>
          </a:solidFill>
          <a:ln w="15875">
            <a:solidFill>
              <a:srgbClr val="D9D9D9"/>
            </a:solidFill>
            <a:prstDash val="solid"/>
          </a:ln>
        </p:spPr>
        <p:txBody>
          <a:bodyPr/>
          <a:lstStyle/>
          <a:p>
            <a:endParaRPr lang="en-US"/>
          </a:p>
        </p:txBody>
      </p:sp>
      <p:sp>
        <p:nvSpPr>
          <p:cNvPr id="12" name="Shape 7"/>
          <p:cNvSpPr/>
          <p:nvPr/>
        </p:nvSpPr>
        <p:spPr>
          <a:xfrm>
            <a:off x="6519672" y="1783080"/>
            <a:ext cx="731520" cy="731520"/>
          </a:xfrm>
          <a:prstGeom prst="ellipse">
            <a:avLst/>
          </a:prstGeom>
          <a:solidFill>
            <a:srgbClr val="D79B00"/>
          </a:solidFill>
          <a:ln w="12700">
            <a:solidFill>
              <a:srgbClr val="D79B00"/>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6680606" y="1944014"/>
            <a:ext cx="409651" cy="409651"/>
          </a:xfrm>
          <a:prstGeom prst="rect">
            <a:avLst/>
          </a:prstGeom>
        </p:spPr>
      </p:pic>
      <p:sp>
        <p:nvSpPr>
          <p:cNvPr id="14" name="Text 8"/>
          <p:cNvSpPr txBox="1"/>
          <p:nvPr/>
        </p:nvSpPr>
        <p:spPr>
          <a:xfrm>
            <a:off x="7479792" y="1737360"/>
            <a:ext cx="4069080" cy="1463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Quantized execution</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INT4 / INT8 paths (bitsandbytes, AWQ, GGUF) in the same cost model</a:t>
            </a:r>
            <a:endParaRPr lang="en-US" sz="1600" dirty="0"/>
          </a:p>
        </p:txBody>
      </p:sp>
      <p:sp>
        <p:nvSpPr>
          <p:cNvPr id="15" name="Shape 9"/>
          <p:cNvSpPr/>
          <p:nvPr/>
        </p:nvSpPr>
        <p:spPr>
          <a:xfrm>
            <a:off x="457200" y="3703320"/>
            <a:ext cx="5486400" cy="1828800"/>
          </a:xfrm>
          <a:prstGeom prst="roundRect">
            <a:avLst>
              <a:gd name="adj" fmla="val 2500"/>
            </a:avLst>
          </a:prstGeom>
          <a:solidFill>
            <a:srgbClr val="F7F7F7"/>
          </a:solidFill>
          <a:ln w="15875">
            <a:solidFill>
              <a:srgbClr val="D9D9D9"/>
            </a:solidFill>
            <a:prstDash val="solid"/>
          </a:ln>
        </p:spPr>
        <p:txBody>
          <a:bodyPr/>
          <a:lstStyle/>
          <a:p>
            <a:endParaRPr lang="en-US"/>
          </a:p>
        </p:txBody>
      </p:sp>
      <p:sp>
        <p:nvSpPr>
          <p:cNvPr id="16" name="Shape 10"/>
          <p:cNvSpPr/>
          <p:nvPr/>
        </p:nvSpPr>
        <p:spPr>
          <a:xfrm>
            <a:off x="731520" y="4023360"/>
            <a:ext cx="731520" cy="731520"/>
          </a:xfrm>
          <a:prstGeom prst="ellipse">
            <a:avLst/>
          </a:prstGeom>
          <a:solidFill>
            <a:srgbClr val="9673A6"/>
          </a:solidFill>
          <a:ln w="12700">
            <a:solidFill>
              <a:srgbClr val="9673A6"/>
            </a:solidFill>
            <a:prstDash val="solid"/>
          </a:ln>
        </p:spPr>
        <p:txBody>
          <a:bodyPr/>
          <a:lstStyle/>
          <a:p>
            <a:endParaRPr lang="en-US"/>
          </a:p>
        </p:txBody>
      </p:sp>
      <p:pic>
        <p:nvPicPr>
          <p:cNvPr id="17" name="Image 4" descr="preencoded.png"/>
          <p:cNvPicPr>
            <a:picLocks noChangeAspect="1"/>
          </p:cNvPicPr>
          <p:nvPr/>
        </p:nvPicPr>
        <p:blipFill>
          <a:blip r:embed="rId7"/>
          <a:stretch>
            <a:fillRect/>
          </a:stretch>
        </p:blipFill>
        <p:spPr>
          <a:xfrm>
            <a:off x="892454" y="4184294"/>
            <a:ext cx="409651" cy="409651"/>
          </a:xfrm>
          <a:prstGeom prst="rect">
            <a:avLst/>
          </a:prstGeom>
        </p:spPr>
      </p:pic>
      <p:sp>
        <p:nvSpPr>
          <p:cNvPr id="18" name="Text 11"/>
          <p:cNvSpPr txBox="1"/>
          <p:nvPr/>
        </p:nvSpPr>
        <p:spPr>
          <a:xfrm>
            <a:off x="1691640" y="3977640"/>
            <a:ext cx="4069080" cy="1463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Mixture-of-Experts</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place sparse experts across CPU and GPU</a:t>
            </a:r>
            <a:endParaRPr lang="en-US" sz="1600" dirty="0"/>
          </a:p>
        </p:txBody>
      </p:sp>
      <p:sp>
        <p:nvSpPr>
          <p:cNvPr id="19" name="Shape 12"/>
          <p:cNvSpPr/>
          <p:nvPr/>
        </p:nvSpPr>
        <p:spPr>
          <a:xfrm>
            <a:off x="6245352" y="3703320"/>
            <a:ext cx="5486400" cy="1828800"/>
          </a:xfrm>
          <a:prstGeom prst="roundRect">
            <a:avLst>
              <a:gd name="adj" fmla="val 2500"/>
            </a:avLst>
          </a:prstGeom>
          <a:solidFill>
            <a:srgbClr val="F7F7F7"/>
          </a:solidFill>
          <a:ln w="15875">
            <a:solidFill>
              <a:srgbClr val="D9D9D9"/>
            </a:solidFill>
            <a:prstDash val="solid"/>
          </a:ln>
        </p:spPr>
        <p:txBody>
          <a:bodyPr/>
          <a:lstStyle/>
          <a:p>
            <a:endParaRPr lang="en-US"/>
          </a:p>
        </p:txBody>
      </p:sp>
      <p:sp>
        <p:nvSpPr>
          <p:cNvPr id="20" name="Shape 13"/>
          <p:cNvSpPr/>
          <p:nvPr/>
        </p:nvSpPr>
        <p:spPr>
          <a:xfrm>
            <a:off x="6519672" y="4023360"/>
            <a:ext cx="731520" cy="731520"/>
          </a:xfrm>
          <a:prstGeom prst="ellipse">
            <a:avLst/>
          </a:prstGeom>
          <a:solidFill>
            <a:srgbClr val="156082"/>
          </a:solidFill>
          <a:ln w="12700">
            <a:solidFill>
              <a:srgbClr val="156082"/>
            </a:solidFill>
            <a:prstDash val="solid"/>
          </a:ln>
        </p:spPr>
        <p:txBody>
          <a:bodyPr/>
          <a:lstStyle/>
          <a:p>
            <a:endParaRPr lang="en-US"/>
          </a:p>
        </p:txBody>
      </p:sp>
      <p:pic>
        <p:nvPicPr>
          <p:cNvPr id="21" name="Image 5" descr="preencoded.png"/>
          <p:cNvPicPr>
            <a:picLocks noChangeAspect="1"/>
          </p:cNvPicPr>
          <p:nvPr/>
        </p:nvPicPr>
        <p:blipFill>
          <a:blip r:embed="rId8"/>
          <a:stretch>
            <a:fillRect/>
          </a:stretch>
        </p:blipFill>
        <p:spPr>
          <a:xfrm>
            <a:off x="6680606" y="4184294"/>
            <a:ext cx="409651" cy="409651"/>
          </a:xfrm>
          <a:prstGeom prst="rect">
            <a:avLst/>
          </a:prstGeom>
        </p:spPr>
      </p:pic>
      <p:sp>
        <p:nvSpPr>
          <p:cNvPr id="22" name="Text 14"/>
          <p:cNvSpPr txBox="1"/>
          <p:nvPr/>
        </p:nvSpPr>
        <p:spPr>
          <a:xfrm>
            <a:off x="7479792" y="3977640"/>
            <a:ext cx="4069080" cy="1463040"/>
          </a:xfrm>
          <a:prstGeom prst="rect">
            <a:avLst/>
          </a:prstGeom>
          <a:noFill/>
          <a:ln/>
        </p:spPr>
        <p:txBody>
          <a:bodyPr wrap="square" lIns="0" tIns="0" rIns="0" bIns="0" rtlCol="0" anchor="t"/>
          <a:lstStyle/>
          <a:p>
            <a:pPr marL="0" indent="0">
              <a:buNone/>
            </a:pPr>
            <a:r>
              <a:rPr lang="en-US" sz="2000" b="1" dirty="0">
                <a:solidFill>
                  <a:srgbClr val="1A1A1A"/>
                </a:solidFill>
                <a:latin typeface="Calibri" pitchFamily="34" charset="0"/>
                <a:ea typeface="Calibri" pitchFamily="34" charset="-122"/>
                <a:cs typeface="Calibri" pitchFamily="34" charset="-120"/>
              </a:rPr>
              <a:t>Vision-language models</a:t>
            </a:r>
            <a:endParaRPr lang="en-US" sz="1600" dirty="0"/>
          </a:p>
          <a:p>
            <a:pPr marL="0" indent="0">
              <a:buNone/>
            </a:pPr>
            <a:r>
              <a:rPr lang="en-US" sz="1700" dirty="0">
                <a:solidFill>
                  <a:srgbClr val="595959"/>
                </a:solidFill>
                <a:latin typeface="Calibri" pitchFamily="34" charset="0"/>
                <a:ea typeface="Calibri" pitchFamily="34" charset="-122"/>
                <a:cs typeface="Calibri" pitchFamily="34" charset="-120"/>
              </a:rPr>
              <a:t>add the vision encoder to the partitioned graph</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5051</Words>
  <Application>Microsoft Macintosh PowerPoint</Application>
  <PresentationFormat>Widescreen</PresentationFormat>
  <Paragraphs>492</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HELM: Compiler-Guided Heterogeneous Execution for LLMs on Memory-Constrained Systems</dc:title>
  <dc:subject>PptxGenJS Presentation</dc:subject>
  <dc:creator>Atharva Khedkar</dc:creator>
  <cp:lastModifiedBy>Atharva Khedkar (Student)</cp:lastModifiedBy>
  <cp:revision>4</cp:revision>
  <dcterms:created xsi:type="dcterms:W3CDTF">2026-09-29T07:42:33Z</dcterms:created>
  <dcterms:modified xsi:type="dcterms:W3CDTF">2026-09-29T19:56:33Z</dcterms:modified>
</cp:coreProperties>
</file>