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5" r:id="rId9"/>
    <p:sldId id="264" r:id="rId10"/>
    <p:sldId id="266" r:id="rId11"/>
    <p:sldId id="263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66A6B0-EEB8-4705-A2D1-414DCC77D98B}">
          <p14:sldIdLst>
            <p14:sldId id="256"/>
            <p14:sldId id="280"/>
            <p14:sldId id="257"/>
            <p14:sldId id="258"/>
            <p14:sldId id="259"/>
            <p14:sldId id="260"/>
            <p14:sldId id="261"/>
            <p14:sldId id="265"/>
            <p14:sldId id="264"/>
            <p14:sldId id="266"/>
            <p14:sldId id="263"/>
            <p14:sldId id="267"/>
            <p14:sldId id="268"/>
            <p14:sldId id="269"/>
            <p14:sldId id="270"/>
            <p14:sldId id="272"/>
            <p14:sldId id="271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6"/>
    <p:restoredTop sz="91927" autoAdjust="0"/>
  </p:normalViewPr>
  <p:slideViewPr>
    <p:cSldViewPr snapToGrid="0" snapToObjects="1">
      <p:cViewPr varScale="1">
        <p:scale>
          <a:sx n="77" d="100"/>
          <a:sy n="77" d="100"/>
        </p:scale>
        <p:origin x="782" y="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E3FBB-2EA7-4949-95E9-8B16AB9E8458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BEE49-EAD5-4FED-92AE-477393A6D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4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BEE49-EAD5-4FED-92AE-477393A6D0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8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BEE49-EAD5-4FED-92AE-477393A6D0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39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BEE49-EAD5-4FED-92AE-477393A6D0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3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viral.lab.asu.edu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aviral.lab.asu.edu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viral.lab.asu.edu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aviral.lab.asu.edu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aviral.lab.asu.edu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aviral.lab.asu.edu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viral.lab.asu.edu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11300" y="1114425"/>
            <a:ext cx="9448800" cy="128016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4000" y="3124200"/>
            <a:ext cx="9436100" cy="762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06500" y="111442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3124200"/>
            <a:ext cx="9753600" cy="7620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111442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3124200"/>
            <a:ext cx="304800" cy="7620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BCE0B330-C09A-8B4E-AA0B-69C4967F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0050" y="6365810"/>
            <a:ext cx="2551899" cy="365760"/>
          </a:xfrm>
          <a:prstGeom prst="rect">
            <a:avLst/>
          </a:prstGeom>
        </p:spPr>
        <p:txBody>
          <a:bodyPr/>
          <a:lstStyle>
            <a:lvl1pPr algn="ctr">
              <a:defRPr sz="1800"/>
            </a:lvl1pPr>
          </a:lstStyle>
          <a:p>
            <a:r>
              <a:rPr lang="en-US" dirty="0">
                <a:hlinkClick r:id="rId2"/>
              </a:rPr>
              <a:t>http://aviral.lab.asu.edu/</a:t>
            </a:r>
            <a:endParaRPr lang="en-US" dirty="0"/>
          </a:p>
        </p:txBody>
      </p:sp>
      <p:pic>
        <p:nvPicPr>
          <p:cNvPr id="17" name="Picture 16" descr="A picture containing object, clock, screen, room&#10;&#10;Description automatically generated">
            <a:extLst>
              <a:ext uri="{FF2B5EF4-FFF2-40B4-BE49-F238E27FC236}">
                <a16:creationId xmlns:a16="http://schemas.microsoft.com/office/drawing/2014/main" id="{CDD5D102-CB1C-F145-B6F8-B83F3880C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09128" y="5797598"/>
            <a:ext cx="3315392" cy="104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0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86E00D81-A243-204E-9897-44BD133A87D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0570634" y="5932488"/>
            <a:ext cx="1722966" cy="1008062"/>
            <a:chOff x="4850" y="3497"/>
            <a:chExt cx="814" cy="635"/>
          </a:xfrm>
        </p:grpSpPr>
        <p:sp>
          <p:nvSpPr>
            <p:cNvPr id="9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0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1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B22BF41-9245-E84D-99B0-C150039F09A3}" type="datetimeFigureOut">
              <a:rPr lang="en-US" smtClean="0"/>
              <a:t>8/17/2020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9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86E00D81-A243-204E-9897-44BD133A87DB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10570634" y="5932488"/>
            <a:ext cx="1722966" cy="1008062"/>
            <a:chOff x="4850" y="3497"/>
            <a:chExt cx="814" cy="635"/>
          </a:xfrm>
        </p:grpSpPr>
        <p:sp>
          <p:nvSpPr>
            <p:cNvPr id="12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B22BF41-9245-E84D-99B0-C150039F09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40000" y="6397824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>
                <a:solidFill>
                  <a:srgbClr val="0808C0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</p:spTree>
    <p:extLst>
      <p:ext uri="{BB962C8B-B14F-4D97-AF65-F5344CB8AC3E}">
        <p14:creationId xmlns:p14="http://schemas.microsoft.com/office/powerpoint/2010/main" val="79055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661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950" y="6338389"/>
            <a:ext cx="1261164" cy="365760"/>
          </a:xfrm>
          <a:prstGeom prst="rect">
            <a:avLst/>
          </a:prstGeom>
        </p:spPr>
        <p:txBody>
          <a:bodyPr/>
          <a:lstStyle/>
          <a:p>
            <a:fld id="{86E00D81-A243-204E-9897-44BD133A87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7507" y="1032691"/>
            <a:ext cx="11508922" cy="479261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4" name="Date Placeholder 27"/>
          <p:cNvSpPr>
            <a:spLocks noGrp="1"/>
          </p:cNvSpPr>
          <p:nvPr>
            <p:ph type="dt" sz="half" idx="10"/>
          </p:nvPr>
        </p:nvSpPr>
        <p:spPr>
          <a:xfrm>
            <a:off x="4820050" y="6365810"/>
            <a:ext cx="2551899" cy="365760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Candara" panose="020E0502030303020204" pitchFamily="34" charset="0"/>
              </a:defRPr>
            </a:lvl1pPr>
          </a:lstStyle>
          <a:p>
            <a:r>
              <a:rPr lang="en-US" dirty="0">
                <a:hlinkClick r:id="rId2"/>
              </a:rPr>
              <a:t>http://aviral.lab.asu.edu/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4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066800"/>
            <a:ext cx="9448800" cy="1280160"/>
          </a:xfrm>
        </p:spPr>
        <p:txBody>
          <a:bodyPr anchor="t" anchorCtr="0"/>
          <a:lstStyle>
            <a:lvl1pPr algn="r">
              <a:buNone/>
              <a:defRPr sz="3200" b="0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28956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10668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10668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Date Placeholder 27">
            <a:extLst>
              <a:ext uri="{FF2B5EF4-FFF2-40B4-BE49-F238E27FC236}">
                <a16:creationId xmlns:a16="http://schemas.microsoft.com/office/drawing/2014/main" id="{8092CCAB-AB79-FF48-BB64-9B731D39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0050" y="6365810"/>
            <a:ext cx="2551899" cy="365760"/>
          </a:xfrm>
          <a:prstGeom prst="rect">
            <a:avLst/>
          </a:prstGeom>
        </p:spPr>
        <p:txBody>
          <a:bodyPr/>
          <a:lstStyle>
            <a:lvl1pPr algn="ctr">
              <a:defRPr sz="1800"/>
            </a:lvl1pPr>
          </a:lstStyle>
          <a:p>
            <a:r>
              <a:rPr lang="en-US" dirty="0">
                <a:hlinkClick r:id="rId2"/>
              </a:rPr>
              <a:t>http://aviral.lab.asu.edu/</a:t>
            </a:r>
            <a:endParaRPr lang="en-US" dirty="0"/>
          </a:p>
        </p:txBody>
      </p:sp>
      <p:pic>
        <p:nvPicPr>
          <p:cNvPr id="18" name="Picture 17" descr="A picture containing object, clock, screen, room&#10;&#10;Description automatically generated">
            <a:extLst>
              <a:ext uri="{FF2B5EF4-FFF2-40B4-BE49-F238E27FC236}">
                <a16:creationId xmlns:a16="http://schemas.microsoft.com/office/drawing/2014/main" id="{3A78478A-CCF5-A64D-882E-20C5BAD069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09128" y="5797598"/>
            <a:ext cx="3315392" cy="104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26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5371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550" y="1007758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231297" y="1048793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86E00D81-A243-204E-9897-44BD133A87D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Date Placeholder 27">
            <a:extLst>
              <a:ext uri="{FF2B5EF4-FFF2-40B4-BE49-F238E27FC236}">
                <a16:creationId xmlns:a16="http://schemas.microsoft.com/office/drawing/2014/main" id="{AF625E83-E07C-2D4D-BD0C-10946C3C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0050" y="6365810"/>
            <a:ext cx="2551899" cy="365760"/>
          </a:xfrm>
          <a:prstGeom prst="rect">
            <a:avLst/>
          </a:prstGeom>
        </p:spPr>
        <p:txBody>
          <a:bodyPr/>
          <a:lstStyle>
            <a:lvl1pPr algn="ctr">
              <a:defRPr sz="1800"/>
            </a:lvl1pPr>
          </a:lstStyle>
          <a:p>
            <a:r>
              <a:rPr lang="en-US" dirty="0">
                <a:hlinkClick r:id="rId2"/>
              </a:rPr>
              <a:t>http://aviral.lab.asu.edu/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085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86E00D81-A243-204E-9897-44BD133A87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Date Placeholder 27">
            <a:extLst>
              <a:ext uri="{FF2B5EF4-FFF2-40B4-BE49-F238E27FC236}">
                <a16:creationId xmlns:a16="http://schemas.microsoft.com/office/drawing/2014/main" id="{E7970657-EC88-024C-8290-A7B6534F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0050" y="6365810"/>
            <a:ext cx="2551899" cy="365760"/>
          </a:xfrm>
          <a:prstGeom prst="rect">
            <a:avLst/>
          </a:prstGeom>
        </p:spPr>
        <p:txBody>
          <a:bodyPr/>
          <a:lstStyle>
            <a:lvl1pPr algn="ctr">
              <a:defRPr sz="1800"/>
            </a:lvl1pPr>
          </a:lstStyle>
          <a:p>
            <a:r>
              <a:rPr lang="en-US" dirty="0">
                <a:hlinkClick r:id="rId2"/>
              </a:rPr>
              <a:t>http://aviral.lab.asu.edu/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1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5371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86E00D81-A243-204E-9897-44BD133A87D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Date Placeholder 27">
            <a:extLst>
              <a:ext uri="{FF2B5EF4-FFF2-40B4-BE49-F238E27FC236}">
                <a16:creationId xmlns:a16="http://schemas.microsoft.com/office/drawing/2014/main" id="{CAF2259C-C183-3640-A509-F39E34FA1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0050" y="6365810"/>
            <a:ext cx="2551899" cy="365760"/>
          </a:xfrm>
          <a:prstGeom prst="rect">
            <a:avLst/>
          </a:prstGeom>
        </p:spPr>
        <p:txBody>
          <a:bodyPr/>
          <a:lstStyle>
            <a:lvl1pPr algn="ctr">
              <a:defRPr sz="1800"/>
            </a:lvl1pPr>
          </a:lstStyle>
          <a:p>
            <a:r>
              <a:rPr lang="en-US" dirty="0">
                <a:hlinkClick r:id="rId2"/>
              </a:rPr>
              <a:t>http://aviral.lab.asu.edu/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86E00D81-A243-204E-9897-44BD133A87D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Date Placeholder 27">
            <a:extLst>
              <a:ext uri="{FF2B5EF4-FFF2-40B4-BE49-F238E27FC236}">
                <a16:creationId xmlns:a16="http://schemas.microsoft.com/office/drawing/2014/main" id="{483D13DE-6015-8A4F-BDFC-71BF62E8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0050" y="6365810"/>
            <a:ext cx="2551899" cy="365760"/>
          </a:xfrm>
          <a:prstGeom prst="rect">
            <a:avLst/>
          </a:prstGeom>
        </p:spPr>
        <p:txBody>
          <a:bodyPr/>
          <a:lstStyle>
            <a:lvl1pPr algn="ctr">
              <a:defRPr sz="1800"/>
            </a:lvl1pPr>
          </a:lstStyle>
          <a:p>
            <a:r>
              <a:rPr lang="en-US" dirty="0">
                <a:hlinkClick r:id="rId2"/>
              </a:rPr>
              <a:t>http://aviral.lab.asu.edu/</a:t>
            </a:r>
            <a:endParaRPr lang="en-US" dirty="0"/>
          </a:p>
        </p:txBody>
      </p:sp>
      <p:pic>
        <p:nvPicPr>
          <p:cNvPr id="16" name="Picture 15" descr="A picture containing object, clock, screen, room&#10;&#10;Description automatically generated">
            <a:extLst>
              <a:ext uri="{FF2B5EF4-FFF2-40B4-BE49-F238E27FC236}">
                <a16:creationId xmlns:a16="http://schemas.microsoft.com/office/drawing/2014/main" id="{29EBD462-D640-5448-9ABD-588D241C24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09128" y="5797598"/>
            <a:ext cx="3315392" cy="104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3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86E00D81-A243-204E-9897-44BD133A87DB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34432" y="6353175"/>
            <a:ext cx="1723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600" kern="1200" dirty="0">
                <a:solidFill>
                  <a:srgbClr val="0808C0"/>
                </a:solidFill>
                <a:latin typeface="Candara" panose="020E0502030303020204" pitchFamily="34" charset="0"/>
                <a:ea typeface="+mn-ea"/>
                <a:cs typeface="+mn-cs"/>
              </a:rPr>
              <a:t>aviral.lab.asu.edu</a:t>
            </a:r>
          </a:p>
        </p:txBody>
      </p:sp>
      <p:pic>
        <p:nvPicPr>
          <p:cNvPr id="18" name="Picture 17" descr="A picture containing object, clock, screen, room&#10;&#10;Description automatically generated">
            <a:extLst>
              <a:ext uri="{FF2B5EF4-FFF2-40B4-BE49-F238E27FC236}">
                <a16:creationId xmlns:a16="http://schemas.microsoft.com/office/drawing/2014/main" id="{732FA9EB-AFF4-3F4C-84AF-EC57F8F874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9128" y="5797598"/>
            <a:ext cx="3315392" cy="104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9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/>
          <a:p>
            <a:fld id="{86E00D81-A243-204E-9897-44BD133A87DB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10570634" y="5932488"/>
            <a:ext cx="1722966" cy="1008062"/>
            <a:chOff x="4850" y="3497"/>
            <a:chExt cx="814" cy="635"/>
          </a:xfrm>
        </p:grpSpPr>
        <p:sp>
          <p:nvSpPr>
            <p:cNvPr id="13" name="Text Box 8"/>
            <p:cNvSpPr txBox="1">
              <a:spLocks noChangeAspect="1" noChangeArrowheads="1"/>
            </p:cNvSpPr>
            <p:nvPr/>
          </p:nvSpPr>
          <p:spPr bwMode="auto">
            <a:xfrm>
              <a:off x="4850" y="3634"/>
              <a:ext cx="298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C</a:t>
              </a:r>
            </a:p>
          </p:txBody>
        </p:sp>
        <p:sp>
          <p:nvSpPr>
            <p:cNvPr id="14" name="Text Box 9"/>
            <p:cNvSpPr txBox="1">
              <a:spLocks noChangeAspect="1" noChangeArrowheads="1"/>
            </p:cNvSpPr>
            <p:nvPr/>
          </p:nvSpPr>
          <p:spPr bwMode="auto">
            <a:xfrm>
              <a:off x="5089" y="3497"/>
              <a:ext cx="36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M</a:t>
              </a:r>
            </a:p>
          </p:txBody>
        </p:sp>
        <p:sp>
          <p:nvSpPr>
            <p:cNvPr id="15" name="Text Box 10"/>
            <p:cNvSpPr txBox="1">
              <a:spLocks noChangeAspect="1" noChangeArrowheads="1"/>
            </p:cNvSpPr>
            <p:nvPr/>
          </p:nvSpPr>
          <p:spPr bwMode="auto">
            <a:xfrm>
              <a:off x="5382" y="3641"/>
              <a:ext cx="28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fontAlgn="auto">
                <a:lnSpc>
                  <a:spcPct val="93000"/>
                </a:lnSpc>
                <a:spcBef>
                  <a:spcPct val="30000"/>
                </a:spcBef>
                <a:spcAft>
                  <a:spcPts val="0"/>
                </a:spcAft>
                <a:buClr>
                  <a:schemeClr val="tx1"/>
                </a:buClr>
                <a:buSzPct val="56000"/>
                <a:buFont typeface="Wingdings" pitchFamily="2" charset="2"/>
                <a:buNone/>
                <a:defRPr/>
              </a:pPr>
              <a:r>
                <a:rPr lang="en-US" sz="4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+mn-cs"/>
                </a:rPr>
                <a:t>L</a:t>
              </a:r>
            </a:p>
          </p:txBody>
        </p:sp>
      </p:grpSp>
      <p:sp>
        <p:nvSpPr>
          <p:cNvPr id="16" name="Date Placeholder 27"/>
          <p:cNvSpPr>
            <a:spLocks noGrp="1"/>
          </p:cNvSpPr>
          <p:nvPr>
            <p:ph type="dt" sz="half" idx="10"/>
          </p:nvPr>
        </p:nvSpPr>
        <p:spPr>
          <a:xfrm>
            <a:off x="7209536" y="6355080"/>
            <a:ext cx="3048000" cy="365760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BB22BF41-9245-E84D-99B0-C150039F09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40000" y="6397824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Web page:  aviral.lab.asu.edu</a:t>
            </a:r>
          </a:p>
        </p:txBody>
      </p:sp>
    </p:spTree>
    <p:extLst>
      <p:ext uri="{BB962C8B-B14F-4D97-AF65-F5344CB8AC3E}">
        <p14:creationId xmlns:p14="http://schemas.microsoft.com/office/powerpoint/2010/main" val="968317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aviral.lab.asu.ed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1" y="990600"/>
            <a:ext cx="11696700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4"/>
            <a:ext cx="8295861" cy="3175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0" y="838200"/>
            <a:ext cx="12192000" cy="0"/>
          </a:xfrm>
          <a:prstGeom prst="line">
            <a:avLst/>
          </a:prstGeom>
          <a:noFill/>
          <a:ln w="63500" cap="flat" cmpd="sng" algn="ctr">
            <a:gradFill flip="none" rotWithShape="1">
              <a:gsLst>
                <a:gs pos="0">
                  <a:srgbClr val="0808C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1723136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86E00D81-A243-204E-9897-44BD133A87D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picture containing object, clock, screen, room&#10;&#10;Description automatically generated">
            <a:extLst>
              <a:ext uri="{FF2B5EF4-FFF2-40B4-BE49-F238E27FC236}">
                <a16:creationId xmlns:a16="http://schemas.microsoft.com/office/drawing/2014/main" id="{08BFDCC2-5E3C-F64F-A838-CACDA0738A6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009128" y="5797598"/>
            <a:ext cx="3315392" cy="1044111"/>
          </a:xfrm>
          <a:prstGeom prst="rect">
            <a:avLst/>
          </a:prstGeom>
        </p:spPr>
      </p:pic>
      <p:sp>
        <p:nvSpPr>
          <p:cNvPr id="21" name="Date Placeholder 27">
            <a:extLst>
              <a:ext uri="{FF2B5EF4-FFF2-40B4-BE49-F238E27FC236}">
                <a16:creationId xmlns:a16="http://schemas.microsoft.com/office/drawing/2014/main" id="{301C601F-B298-1347-BC11-1F805E418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20050" y="6365810"/>
            <a:ext cx="2551899" cy="365760"/>
          </a:xfrm>
          <a:prstGeom prst="rect">
            <a:avLst/>
          </a:prstGeom>
        </p:spPr>
        <p:txBody>
          <a:bodyPr/>
          <a:lstStyle>
            <a:lvl1pPr algn="ctr">
              <a:defRPr sz="1800"/>
            </a:lvl1pPr>
          </a:lstStyle>
          <a:p>
            <a:r>
              <a:rPr lang="en-US" dirty="0">
                <a:hlinkClick r:id="rId14"/>
              </a:rPr>
              <a:t>http://aviral.lab.asu.edu/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9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rgbClr val="00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kern="1200">
          <a:solidFill>
            <a:srgbClr val="002060"/>
          </a:solidFill>
          <a:latin typeface="Candara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400" kern="1200">
          <a:solidFill>
            <a:srgbClr val="006600"/>
          </a:solidFill>
          <a:latin typeface="Candara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60.png"/><Relationship Id="rId5" Type="http://schemas.microsoft.com/office/2007/relationships/hdphoto" Target="../media/hdphoto2.wdp"/><Relationship Id="rId10" Type="http://schemas.openxmlformats.org/officeDocument/2006/relationships/image" Target="../media/image51.png"/><Relationship Id="rId4" Type="http://schemas.openxmlformats.org/officeDocument/2006/relationships/image" Target="../media/image12.png"/><Relationship Id="rId9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3" Type="http://schemas.microsoft.com/office/2007/relationships/hdphoto" Target="../media/hdphoto2.wdp"/><Relationship Id="rId12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15" Type="http://schemas.openxmlformats.org/officeDocument/2006/relationships/image" Target="../media/image27.png"/><Relationship Id="rId10" Type="http://schemas.openxmlformats.org/officeDocument/2006/relationships/image" Target="../media/image50.png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0tPS6uNTeE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microsoft.com/office/2007/relationships/hdphoto" Target="../media/hdphoto2.wdp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microsoft.com/office/2007/relationships/hdphoto" Target="../media/hdphoto1.wdp"/><Relationship Id="rId4" Type="http://schemas.openxmlformats.org/officeDocument/2006/relationships/image" Target="../media/image32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question-mark-question-help-2314109/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61201/red-racing-car-top-view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2.wdp"/><Relationship Id="rId5" Type="http://schemas.openxmlformats.org/officeDocument/2006/relationships/image" Target="../media/image30.png"/><Relationship Id="rId10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0C93-2D3C-2944-8D8E-E6F2A5DB74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IM -- Robust and Resilient Intersection Management of Connected Autonomous Vehicles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08AA6-9C7D-CE48-885A-93F4C8399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b="1" dirty="0"/>
              <a:t>Mohammad Khayatian</a:t>
            </a:r>
            <a:r>
              <a:rPr lang="en-US" sz="1800" dirty="0"/>
              <a:t>, Rachel Dedinsky, Sarthake Choudhary, Mohammadreza Mehrabian and Aviral Shrivastava </a:t>
            </a:r>
          </a:p>
        </p:txBody>
      </p:sp>
      <p:pic>
        <p:nvPicPr>
          <p:cNvPr id="3074" name="Picture 2" descr="ASU logos | Arizona State University official logo">
            <a:extLst>
              <a:ext uri="{FF2B5EF4-FFF2-40B4-BE49-F238E27FC236}">
                <a16:creationId xmlns:a16="http://schemas.microsoft.com/office/drawing/2014/main" id="{519368AD-6161-44E8-AE76-B5028B51F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7" y="5367145"/>
            <a:ext cx="2005012" cy="161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B5A754-54A5-433D-BA5B-82B67AD7376D}"/>
              </a:ext>
            </a:extLst>
          </p:cNvPr>
          <p:cNvSpPr txBox="1"/>
          <p:nvPr/>
        </p:nvSpPr>
        <p:spPr>
          <a:xfrm>
            <a:off x="2752329" y="6011334"/>
            <a:ext cx="6188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23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rd</a:t>
            </a: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IEEE International Conference on Intelligent Transportation Systems</a:t>
            </a:r>
          </a:p>
        </p:txBody>
      </p:sp>
    </p:spTree>
    <p:extLst>
      <p:ext uri="{BB962C8B-B14F-4D97-AF65-F5344CB8AC3E}">
        <p14:creationId xmlns:p14="http://schemas.microsoft.com/office/powerpoint/2010/main" val="1183433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8846-D8B0-4AC1-9FE7-3FD2C211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Calculating a Safe TOA and VOA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6FAF8-C926-47B7-89D3-56C4B8C28F8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67032" y="1032691"/>
                <a:ext cx="7495831" cy="533000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0" dirty="0"/>
                  <a:t>Cost function: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minimize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𝑇𝑂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Subjected to: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𝑃𝑂𝑁𝑅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:r>
                  <a:rPr lang="en-US" sz="2200" dirty="0"/>
                  <a:t>The</a:t>
                </a:r>
                <a:r>
                  <a:rPr lang="en-US" sz="2200" b="0" dirty="0"/>
                  <a:t> CAV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b="0" dirty="0"/>
                  <a:t> should not enter the</a:t>
                </a:r>
                <a:r>
                  <a:rPr lang="en-US" sz="2200" dirty="0"/>
                  <a:t> safety barrier </a:t>
                </a:r>
                <a:r>
                  <a:rPr lang="en-US" sz="2200" b="0" dirty="0"/>
                  <a:t>when the previous CAV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200" b="0" dirty="0"/>
                  <a:t> is at its PONR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𝑒𝑥𝑖𝑡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𝑃𝑂𝑁𝑅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:r>
                  <a:rPr lang="en-US" sz="2200" dirty="0"/>
                  <a:t>CAV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/>
                  <a:t> should be behind its PONR when the previous CAV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/>
                  <a:t>) is exiting the intersection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𝑓𝑟𝑜𝑛𝑡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𝑃𝑂𝑁𝑅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:r>
                  <a:rPr lang="en-US" sz="2200" b="0" dirty="0"/>
                  <a:t>The distance between CAV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b="0" dirty="0"/>
                  <a:t> and its front CAV should be always greater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𝑃𝑂𝑁𝑅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,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:r>
                  <a:rPr lang="en-US" sz="2200" b="0" dirty="0"/>
                  <a:t>Bounded acceleration and </a:t>
                </a:r>
                <a:r>
                  <a:rPr lang="en-US" sz="2200" dirty="0"/>
                  <a:t>Bounded velocity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𝑉𝑂𝐴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𝑡𝑢𝑟𝑛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:r>
                  <a:rPr lang="en-US" sz="2200" dirty="0"/>
                  <a:t>If making a turn, the VOA should be less than the max velocity for making a turn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A6FAF8-C926-47B7-89D3-56C4B8C28F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67032" y="1032691"/>
                <a:ext cx="7495831" cy="5330009"/>
              </a:xfrm>
              <a:blipFill>
                <a:blip r:embed="rId2"/>
                <a:stretch>
                  <a:fillRect l="-407" t="-1829" r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2" name="Picture 281">
            <a:extLst>
              <a:ext uri="{FF2B5EF4-FFF2-40B4-BE49-F238E27FC236}">
                <a16:creationId xmlns:a16="http://schemas.microsoft.com/office/drawing/2014/main" id="{10387E6B-DC46-48E8-BD89-ED0982C88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878" y="1558224"/>
            <a:ext cx="4041998" cy="4023709"/>
          </a:xfrm>
          <a:prstGeom prst="rect">
            <a:avLst/>
          </a:prstGeom>
        </p:spPr>
      </p:pic>
      <p:pic>
        <p:nvPicPr>
          <p:cNvPr id="321" name="Picture 320">
            <a:extLst>
              <a:ext uri="{FF2B5EF4-FFF2-40B4-BE49-F238E27FC236}">
                <a16:creationId xmlns:a16="http://schemas.microsoft.com/office/drawing/2014/main" id="{EA4B5DB8-7C62-4A20-B440-FAE9072B3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863" y="1558224"/>
            <a:ext cx="3816427" cy="3694496"/>
          </a:xfrm>
          <a:prstGeom prst="rect">
            <a:avLst/>
          </a:prstGeom>
        </p:spPr>
      </p:pic>
      <p:pic>
        <p:nvPicPr>
          <p:cNvPr id="358" name="Picture 357">
            <a:extLst>
              <a:ext uri="{FF2B5EF4-FFF2-40B4-BE49-F238E27FC236}">
                <a16:creationId xmlns:a16="http://schemas.microsoft.com/office/drawing/2014/main" id="{0E0957A9-5EF5-4467-9964-123D4037D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779" y="1558224"/>
            <a:ext cx="3170195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9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DC09-9150-474C-A944-152210D3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CAV’s Algorithm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9DD7AB-CAA6-4C37-9A13-4CD1394E52F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715693" y="-27892"/>
            <a:ext cx="4442969" cy="6913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13EBE3-96AB-44CC-B03B-AA52683FF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74" y="809896"/>
            <a:ext cx="7128510" cy="583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7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A7448-3D79-4718-A04E-82D85A550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the Reference Trajectory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5F39DB-517F-4FBA-86C9-AC91B718CFA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7507" y="1032691"/>
                <a:ext cx="11508922" cy="504902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Minimizing vehicle’s total acceleration: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4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24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𝑇𝑂𝐴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dt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are the initial time, position and velocity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𝑇𝑂𝐴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𝑃𝑂𝐴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𝑉𝑂𝐴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time, position and velocity of arrival</a:t>
                </a:r>
              </a:p>
              <a:p>
                <a:r>
                  <a:rPr lang="en-US" dirty="0"/>
                  <a:t>Optimal acceleration:</a:t>
                </a:r>
              </a:p>
              <a:p>
                <a:pPr lvl="1"/>
                <a:r>
                  <a:rPr lang="en-US" dirty="0"/>
                  <a:t>Linear: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Reference trajectory: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𝑃𝑂𝐴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𝑇𝑂𝐴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𝑇𝑂𝐴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𝑉𝑂𝐴</m:t>
                            </m:r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𝑇𝑂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2000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𝑃𝑂𝐴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𝑇𝑂𝐴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𝑇𝑂𝐴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𝑉𝑂𝐴</m:t>
                            </m:r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𝑇𝑂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5F39DB-517F-4FBA-86C9-AC91B718CF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7507" y="1032691"/>
                <a:ext cx="11508922" cy="5049022"/>
              </a:xfrm>
              <a:blipFill>
                <a:blip r:embed="rId2"/>
                <a:stretch>
                  <a:fillRect l="-583" t="-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025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11842-7346-4B64-85F1-FC25722F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A6178F-CCBA-40EC-ABFE-3AB2A327DF2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01613" y="870131"/>
                <a:ext cx="6865717" cy="479261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Assumptions: </a:t>
                </a:r>
              </a:p>
              <a:p>
                <a:pPr lvl="1"/>
                <a:r>
                  <a:rPr lang="en-US" sz="2000" dirty="0"/>
                  <a:t>Only </a:t>
                </a:r>
                <a:r>
                  <a:rPr lang="en-US" sz="2000" b="1" u="sng" dirty="0"/>
                  <a:t>one</a:t>
                </a:r>
                <a:r>
                  <a:rPr lang="en-US" sz="2000" dirty="0"/>
                  <a:t> rouge CAV is present at </a:t>
                </a:r>
                <a:r>
                  <a:rPr lang="en-US" sz="2000" b="1" u="sng" dirty="0"/>
                  <a:t>a time</a:t>
                </a:r>
              </a:p>
              <a:p>
                <a:pPr lvl="1"/>
                <a:r>
                  <a:rPr lang="en-US" sz="2000" dirty="0"/>
                  <a:t>Velocity of the rogue vehicle is bounded by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000" dirty="0"/>
                  <a:t>] and their acceleration is bounded by [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∞,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000" dirty="0"/>
                  <a:t>]</a:t>
                </a:r>
              </a:p>
              <a:p>
                <a:r>
                  <a:rPr lang="en-US" sz="2400" dirty="0"/>
                  <a:t>Claim: No accidents happen </a:t>
                </a:r>
                <a:r>
                  <a:rPr lang="en-US" sz="2400" b="1" u="sng" dirty="0"/>
                  <a:t>inside the intersection area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A rogue vehicle may collide with: </a:t>
                </a:r>
              </a:p>
              <a:p>
                <a:pPr lvl="1"/>
                <a:r>
                  <a:rPr lang="en-US" sz="2000" dirty="0"/>
                  <a:t>1) The vehicle that is scheduled to cross before it </a:t>
                </a:r>
              </a:p>
              <a:p>
                <a:pPr lvl="2"/>
                <a:r>
                  <a:rPr lang="en-US" sz="2000" dirty="0"/>
                  <a:t>if it accelerates</a:t>
                </a:r>
              </a:p>
              <a:p>
                <a:pPr lvl="1"/>
                <a:r>
                  <a:rPr lang="en-US" sz="2000" dirty="0"/>
                  <a:t>2) The vehicle that is scheduled to cross after it </a:t>
                </a:r>
              </a:p>
              <a:p>
                <a:pPr lvl="2"/>
                <a:r>
                  <a:rPr lang="en-US" sz="2000" dirty="0"/>
                  <a:t>if it decelerates or suddenly stops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A6178F-CCBA-40EC-ABFE-3AB2A327DF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01613" y="870131"/>
                <a:ext cx="6865717" cy="4792617"/>
              </a:xfrm>
              <a:blipFill>
                <a:blip r:embed="rId2"/>
                <a:stretch>
                  <a:fillRect l="-622" t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id="{015E168A-C48D-49A7-AD0D-0619983C7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496" y="1962155"/>
            <a:ext cx="5614903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71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8820-5C79-47E9-90FE-D983D5BC8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Proof (Case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0A586-8A7B-4BB2-825A-2548D69179C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7507" y="1032691"/>
            <a:ext cx="7206240" cy="4792617"/>
          </a:xfrm>
        </p:spPr>
        <p:txBody>
          <a:bodyPr/>
          <a:lstStyle/>
          <a:p>
            <a:r>
              <a:rPr lang="en-US" dirty="0"/>
              <a:t>If CAV2 becomes rouge before reaching the safety barrier</a:t>
            </a:r>
          </a:p>
          <a:p>
            <a:pPr lvl="1"/>
            <a:r>
              <a:rPr lang="en-US" dirty="0"/>
              <a:t>CAV1 will be behind its PONR and there can stop without entering the intersection</a:t>
            </a:r>
          </a:p>
          <a:p>
            <a:r>
              <a:rPr lang="en-US" dirty="0"/>
              <a:t>If CAV2 becomes rouge after entering the safety barrier </a:t>
            </a:r>
          </a:p>
          <a:p>
            <a:pPr lvl="1"/>
            <a:r>
              <a:rPr lang="en-US" dirty="0"/>
              <a:t>CAV1 will be beyond its PONR but it can exit the intersection </a:t>
            </a:r>
            <a:r>
              <a:rPr lang="en-US" b="1" u="sng" dirty="0"/>
              <a:t>before</a:t>
            </a:r>
            <a:r>
              <a:rPr lang="en-US" dirty="0"/>
              <a:t> CAV2 reaches the intersection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8E383A2-022A-41E9-844A-8FB0A6B7A8E2}"/>
              </a:ext>
            </a:extLst>
          </p:cNvPr>
          <p:cNvGrpSpPr/>
          <p:nvPr/>
        </p:nvGrpSpPr>
        <p:grpSpPr>
          <a:xfrm>
            <a:off x="7509156" y="1485729"/>
            <a:ext cx="4644655" cy="3931577"/>
            <a:chOff x="96865" y="153186"/>
            <a:chExt cx="4644655" cy="393157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52851D7-04A6-4D9D-ADA0-80C5A4FADA68}"/>
                </a:ext>
              </a:extLst>
            </p:cNvPr>
            <p:cNvSpPr/>
            <p:nvPr/>
          </p:nvSpPr>
          <p:spPr>
            <a:xfrm rot="5400000">
              <a:off x="1621552" y="68346"/>
              <a:ext cx="396129" cy="2172449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8D5C575-7007-4D0F-A71E-3CF48E7C045E}"/>
                </a:ext>
              </a:extLst>
            </p:cNvPr>
            <p:cNvSpPr/>
            <p:nvPr/>
          </p:nvSpPr>
          <p:spPr>
            <a:xfrm>
              <a:off x="2898897" y="220459"/>
              <a:ext cx="420122" cy="910648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FC61EF1-2C5C-48F4-BBD2-D9AB7DD9305C}"/>
                </a:ext>
              </a:extLst>
            </p:cNvPr>
            <p:cNvSpPr/>
            <p:nvPr/>
          </p:nvSpPr>
          <p:spPr>
            <a:xfrm>
              <a:off x="3319019" y="220459"/>
              <a:ext cx="420122" cy="910648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30BED12-B064-4F1D-96ED-C41B4EACB6C2}"/>
                </a:ext>
              </a:extLst>
            </p:cNvPr>
            <p:cNvSpPr/>
            <p:nvPr/>
          </p:nvSpPr>
          <p:spPr>
            <a:xfrm rot="5400000">
              <a:off x="3330881" y="134014"/>
              <a:ext cx="396129" cy="1248850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E0EBFA9-67E6-4272-A94A-D092CB00A7D4}"/>
                </a:ext>
              </a:extLst>
            </p:cNvPr>
            <p:cNvSpPr/>
            <p:nvPr/>
          </p:nvSpPr>
          <p:spPr>
            <a:xfrm rot="5400000">
              <a:off x="3330880" y="530144"/>
              <a:ext cx="396129" cy="1248849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FAAD6E3-4B93-49B8-B822-66ED057DB74A}"/>
                </a:ext>
              </a:extLst>
            </p:cNvPr>
            <p:cNvSpPr/>
            <p:nvPr/>
          </p:nvSpPr>
          <p:spPr>
            <a:xfrm>
              <a:off x="2898898" y="560374"/>
              <a:ext cx="840245" cy="792259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6F5B9A3-BEA2-480E-A90B-98993472DBCE}"/>
                </a:ext>
              </a:extLst>
            </p:cNvPr>
            <p:cNvCxnSpPr/>
            <p:nvPr/>
          </p:nvCxnSpPr>
          <p:spPr>
            <a:xfrm>
              <a:off x="3744025" y="919258"/>
              <a:ext cx="415636" cy="0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BFF1A56-141C-47E0-AEEB-BD75B3D0D194}"/>
                </a:ext>
              </a:extLst>
            </p:cNvPr>
            <p:cNvCxnSpPr/>
            <p:nvPr/>
          </p:nvCxnSpPr>
          <p:spPr>
            <a:xfrm>
              <a:off x="3744025" y="965747"/>
              <a:ext cx="364388" cy="0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C5B68B3-3B85-4251-B4A6-C999A10AA83C}"/>
                </a:ext>
              </a:extLst>
            </p:cNvPr>
            <p:cNvCxnSpPr/>
            <p:nvPr/>
          </p:nvCxnSpPr>
          <p:spPr>
            <a:xfrm flipH="1">
              <a:off x="3308883" y="216301"/>
              <a:ext cx="1" cy="337862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0B8F12-E151-4888-B2D5-12CD70E8ADD2}"/>
                </a:ext>
              </a:extLst>
            </p:cNvPr>
            <p:cNvCxnSpPr/>
            <p:nvPr/>
          </p:nvCxnSpPr>
          <p:spPr>
            <a:xfrm flipH="1">
              <a:off x="3355776" y="220476"/>
              <a:ext cx="1" cy="335884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785C664-FABD-4B1A-9756-86A42EFE268F}"/>
                </a:ext>
              </a:extLst>
            </p:cNvPr>
            <p:cNvSpPr/>
            <p:nvPr/>
          </p:nvSpPr>
          <p:spPr>
            <a:xfrm>
              <a:off x="1870449" y="979334"/>
              <a:ext cx="1873234" cy="364190"/>
            </a:xfrm>
            <a:prstGeom prst="rect">
              <a:avLst/>
            </a:prstGeom>
            <a:solidFill>
              <a:srgbClr val="12AE37">
                <a:alpha val="50588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030E8A3-C608-4366-B635-7E22BBB5477B}"/>
                    </a:ext>
                  </a:extLst>
                </p:cNvPr>
                <p:cNvSpPr txBox="1"/>
                <p:nvPr/>
              </p:nvSpPr>
              <p:spPr>
                <a:xfrm>
                  <a:off x="1826577" y="1402178"/>
                  <a:ext cx="108337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kumimoji="0" lang="en-US" sz="20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𝐏𝐎𝐍𝐑</m:t>
                            </m:r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Rounded MT Bold" panose="020F070403050403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6577" y="1402178"/>
                  <a:ext cx="1083374" cy="4135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F405F39-B0A6-460B-9C56-D020A46BD6CD}"/>
                </a:ext>
              </a:extLst>
            </p:cNvPr>
            <p:cNvSpPr/>
            <p:nvPr/>
          </p:nvSpPr>
          <p:spPr>
            <a:xfrm>
              <a:off x="3319019" y="1356647"/>
              <a:ext cx="420122" cy="2684704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77F6001-609C-4F33-A104-12FF430C5105}"/>
                </a:ext>
              </a:extLst>
            </p:cNvPr>
            <p:cNvSpPr/>
            <p:nvPr/>
          </p:nvSpPr>
          <p:spPr>
            <a:xfrm rot="16200000">
              <a:off x="2474095" y="2240101"/>
              <a:ext cx="2144068" cy="377161"/>
            </a:xfrm>
            <a:prstGeom prst="rect">
              <a:avLst/>
            </a:prstGeom>
            <a:solidFill>
              <a:srgbClr val="C00000">
                <a:alpha val="5098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5630313-CD9E-48AF-9747-3DAF97613691}"/>
                </a:ext>
              </a:extLst>
            </p:cNvPr>
            <p:cNvSpPr/>
            <p:nvPr/>
          </p:nvSpPr>
          <p:spPr>
            <a:xfrm>
              <a:off x="2898897" y="1356647"/>
              <a:ext cx="420122" cy="2684704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0D29E1B-B9F2-4684-823E-F7E8F5C14C60}"/>
                </a:ext>
              </a:extLst>
            </p:cNvPr>
            <p:cNvGrpSpPr/>
            <p:nvPr/>
          </p:nvGrpSpPr>
          <p:grpSpPr>
            <a:xfrm>
              <a:off x="3312653" y="1358068"/>
              <a:ext cx="45719" cy="2683283"/>
              <a:chOff x="3205454" y="1413352"/>
              <a:chExt cx="39353" cy="3067431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FFB473DB-B8F0-4C6F-ACF7-0C383594D5BE}"/>
                  </a:ext>
                </a:extLst>
              </p:cNvPr>
              <p:cNvCxnSpPr/>
              <p:nvPr/>
            </p:nvCxnSpPr>
            <p:spPr>
              <a:xfrm flipH="1">
                <a:off x="3244806" y="1413486"/>
                <a:ext cx="1" cy="3056322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A09D600-DF99-4829-B915-90DD70946CF0}"/>
                  </a:ext>
                </a:extLst>
              </p:cNvPr>
              <p:cNvCxnSpPr/>
              <p:nvPr/>
            </p:nvCxnSpPr>
            <p:spPr>
              <a:xfrm flipH="1">
                <a:off x="3205454" y="1413352"/>
                <a:ext cx="1" cy="3067431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DFD09BBE-9B55-470A-8A02-98831717F76F}"/>
                </a:ext>
              </a:extLst>
            </p:cNvPr>
            <p:cNvCxnSpPr/>
            <p:nvPr/>
          </p:nvCxnSpPr>
          <p:spPr>
            <a:xfrm>
              <a:off x="3771408" y="1356646"/>
              <a:ext cx="0" cy="214407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463784E-CA1B-45D2-B321-C99DD7597C06}"/>
                </a:ext>
              </a:extLst>
            </p:cNvPr>
            <p:cNvSpPr txBox="1"/>
            <p:nvPr/>
          </p:nvSpPr>
          <p:spPr>
            <a:xfrm>
              <a:off x="3626024" y="3550320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❷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1AB849E-3D39-4EC8-A8E4-D8669C6A8F2B}"/>
                </a:ext>
              </a:extLst>
            </p:cNvPr>
            <p:cNvCxnSpPr/>
            <p:nvPr/>
          </p:nvCxnSpPr>
          <p:spPr>
            <a:xfrm>
              <a:off x="3355776" y="3507950"/>
              <a:ext cx="688677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  <a:headEnd type="none" w="med" len="med"/>
              <a:tailEnd type="triangle" w="med" len="med"/>
            </a:ln>
            <a:effectLst/>
          </p:spPr>
        </p:cxnSp>
        <p:pic>
          <p:nvPicPr>
            <p:cNvPr id="65" name="Picture 2" descr="Image result for vehicle top view">
              <a:extLst>
                <a:ext uri="{FF2B5EF4-FFF2-40B4-BE49-F238E27FC236}">
                  <a16:creationId xmlns:a16="http://schemas.microsoft.com/office/drawing/2014/main" id="{889B9148-9FAC-477E-AD30-6BDFD74D01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67" b="27409"/>
            <a:stretch/>
          </p:blipFill>
          <p:spPr bwMode="auto">
            <a:xfrm rot="16200000">
              <a:off x="3312964" y="3563149"/>
              <a:ext cx="460899" cy="23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9B69D50F-5220-4525-94C6-5B174B5ABF25}"/>
                </a:ext>
              </a:extLst>
            </p:cNvPr>
            <p:cNvSpPr/>
            <p:nvPr/>
          </p:nvSpPr>
          <p:spPr>
            <a:xfrm rot="206647">
              <a:off x="4068144" y="559214"/>
              <a:ext cx="157431" cy="793419"/>
            </a:xfrm>
            <a:custGeom>
              <a:avLst/>
              <a:gdLst>
                <a:gd name="connsiteX0" fmla="*/ 0 w 137160"/>
                <a:gd name="connsiteY0" fmla="*/ 0 h 990600"/>
                <a:gd name="connsiteX1" fmla="*/ 121920 w 137160"/>
                <a:gd name="connsiteY1" fmla="*/ 144780 h 990600"/>
                <a:gd name="connsiteX2" fmla="*/ 15240 w 137160"/>
                <a:gd name="connsiteY2" fmla="*/ 259080 h 990600"/>
                <a:gd name="connsiteX3" fmla="*/ 114300 w 137160"/>
                <a:gd name="connsiteY3" fmla="*/ 381000 h 990600"/>
                <a:gd name="connsiteX4" fmla="*/ 30480 w 137160"/>
                <a:gd name="connsiteY4" fmla="*/ 487680 h 990600"/>
                <a:gd name="connsiteX5" fmla="*/ 129540 w 137160"/>
                <a:gd name="connsiteY5" fmla="*/ 632460 h 990600"/>
                <a:gd name="connsiteX6" fmla="*/ 45720 w 137160"/>
                <a:gd name="connsiteY6" fmla="*/ 739140 h 990600"/>
                <a:gd name="connsiteX7" fmla="*/ 137160 w 137160"/>
                <a:gd name="connsiteY7" fmla="*/ 876300 h 990600"/>
                <a:gd name="connsiteX8" fmla="*/ 60960 w 137160"/>
                <a:gd name="connsiteY8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60" h="990600">
                  <a:moveTo>
                    <a:pt x="0" y="0"/>
                  </a:moveTo>
                  <a:lnTo>
                    <a:pt x="121920" y="144780"/>
                  </a:lnTo>
                  <a:lnTo>
                    <a:pt x="15240" y="259080"/>
                  </a:lnTo>
                  <a:lnTo>
                    <a:pt x="114300" y="381000"/>
                  </a:lnTo>
                  <a:lnTo>
                    <a:pt x="30480" y="487680"/>
                  </a:lnTo>
                  <a:lnTo>
                    <a:pt x="129540" y="632460"/>
                  </a:lnTo>
                  <a:lnTo>
                    <a:pt x="45720" y="739140"/>
                  </a:lnTo>
                  <a:lnTo>
                    <a:pt x="137160" y="876300"/>
                  </a:lnTo>
                  <a:lnTo>
                    <a:pt x="60960" y="990600"/>
                  </a:lnTo>
                </a:path>
              </a:pathLst>
            </a:custGeom>
            <a:noFill/>
            <a:ln w="762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328D7E7B-1C8C-4BC2-BEE2-3DD02A2725B7}"/>
                </a:ext>
              </a:extLst>
            </p:cNvPr>
            <p:cNvSpPr/>
            <p:nvPr/>
          </p:nvSpPr>
          <p:spPr>
            <a:xfrm rot="16434295">
              <a:off x="3244990" y="-193331"/>
              <a:ext cx="148440" cy="841474"/>
            </a:xfrm>
            <a:custGeom>
              <a:avLst/>
              <a:gdLst>
                <a:gd name="connsiteX0" fmla="*/ 0 w 137160"/>
                <a:gd name="connsiteY0" fmla="*/ 0 h 990600"/>
                <a:gd name="connsiteX1" fmla="*/ 121920 w 137160"/>
                <a:gd name="connsiteY1" fmla="*/ 144780 h 990600"/>
                <a:gd name="connsiteX2" fmla="*/ 15240 w 137160"/>
                <a:gd name="connsiteY2" fmla="*/ 259080 h 990600"/>
                <a:gd name="connsiteX3" fmla="*/ 114300 w 137160"/>
                <a:gd name="connsiteY3" fmla="*/ 381000 h 990600"/>
                <a:gd name="connsiteX4" fmla="*/ 30480 w 137160"/>
                <a:gd name="connsiteY4" fmla="*/ 487680 h 990600"/>
                <a:gd name="connsiteX5" fmla="*/ 129540 w 137160"/>
                <a:gd name="connsiteY5" fmla="*/ 632460 h 990600"/>
                <a:gd name="connsiteX6" fmla="*/ 45720 w 137160"/>
                <a:gd name="connsiteY6" fmla="*/ 739140 h 990600"/>
                <a:gd name="connsiteX7" fmla="*/ 137160 w 137160"/>
                <a:gd name="connsiteY7" fmla="*/ 876300 h 990600"/>
                <a:gd name="connsiteX8" fmla="*/ 60960 w 137160"/>
                <a:gd name="connsiteY8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60" h="990600">
                  <a:moveTo>
                    <a:pt x="0" y="0"/>
                  </a:moveTo>
                  <a:lnTo>
                    <a:pt x="121920" y="144780"/>
                  </a:lnTo>
                  <a:lnTo>
                    <a:pt x="15240" y="259080"/>
                  </a:lnTo>
                  <a:lnTo>
                    <a:pt x="114300" y="381000"/>
                  </a:lnTo>
                  <a:lnTo>
                    <a:pt x="30480" y="487680"/>
                  </a:lnTo>
                  <a:lnTo>
                    <a:pt x="129540" y="632460"/>
                  </a:lnTo>
                  <a:lnTo>
                    <a:pt x="45720" y="739140"/>
                  </a:lnTo>
                  <a:lnTo>
                    <a:pt x="137160" y="876300"/>
                  </a:lnTo>
                  <a:lnTo>
                    <a:pt x="60960" y="990600"/>
                  </a:lnTo>
                </a:path>
              </a:pathLst>
            </a:custGeom>
            <a:noFill/>
            <a:ln w="762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6F39209-6D4D-4B0E-9BBB-284E650F54E8}"/>
                </a:ext>
              </a:extLst>
            </p:cNvPr>
            <p:cNvCxnSpPr>
              <a:stCxn id="56" idx="1"/>
            </p:cNvCxnSpPr>
            <p:nvPr/>
          </p:nvCxnSpPr>
          <p:spPr>
            <a:xfrm>
              <a:off x="1870449" y="1161429"/>
              <a:ext cx="2121645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  <a:miter lim="800000"/>
              <a:tailEnd type="triangle"/>
            </a:ln>
            <a:effectLst/>
          </p:spPr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BA1CFC8A-6A46-4EB6-BE4C-1D337FE98913}"/>
                </a:ext>
              </a:extLst>
            </p:cNvPr>
            <p:cNvCxnSpPr>
              <a:stCxn id="59" idx="1"/>
            </p:cNvCxnSpPr>
            <p:nvPr/>
          </p:nvCxnSpPr>
          <p:spPr>
            <a:xfrm flipV="1">
              <a:off x="3546130" y="398848"/>
              <a:ext cx="2046" cy="310186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  <a:miter lim="800000"/>
              <a:tailEnd type="triangle"/>
            </a:ln>
            <a:effectLst/>
          </p:spPr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ACF8163-3188-45B7-9EDD-6653A93677C6}"/>
                </a:ext>
              </a:extLst>
            </p:cNvPr>
            <p:cNvSpPr/>
            <p:nvPr/>
          </p:nvSpPr>
          <p:spPr>
            <a:xfrm rot="5400000">
              <a:off x="1621552" y="-327784"/>
              <a:ext cx="396129" cy="2172450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8464840-F37E-4AAC-BFF6-FE061C3D9726}"/>
                </a:ext>
              </a:extLst>
            </p:cNvPr>
            <p:cNvGrpSpPr/>
            <p:nvPr/>
          </p:nvGrpSpPr>
          <p:grpSpPr>
            <a:xfrm>
              <a:off x="728507" y="917110"/>
              <a:ext cx="2177334" cy="45719"/>
              <a:chOff x="10127" y="981008"/>
              <a:chExt cx="2782149" cy="37105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FE34BDF-7CB8-4DBA-A856-920978612311}"/>
                  </a:ext>
                </a:extLst>
              </p:cNvPr>
              <p:cNvCxnSpPr/>
              <p:nvPr/>
            </p:nvCxnSpPr>
            <p:spPr>
              <a:xfrm>
                <a:off x="10128" y="981008"/>
                <a:ext cx="278214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86DD90C-6F55-4453-ADDD-4683EF695C4A}"/>
                  </a:ext>
                </a:extLst>
              </p:cNvPr>
              <p:cNvCxnSpPr/>
              <p:nvPr/>
            </p:nvCxnSpPr>
            <p:spPr>
              <a:xfrm>
                <a:off x="10127" y="1018113"/>
                <a:ext cx="278198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6C40151-169F-4940-B1FC-2EAF7334A525}"/>
                </a:ext>
              </a:extLst>
            </p:cNvPr>
            <p:cNvCxnSpPr/>
            <p:nvPr/>
          </p:nvCxnSpPr>
          <p:spPr>
            <a:xfrm>
              <a:off x="1870449" y="1408814"/>
              <a:ext cx="1030369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83ADAFA-BB87-4C5D-AD57-D1C7B7AF4BDD}"/>
                </a:ext>
              </a:extLst>
            </p:cNvPr>
            <p:cNvSpPr/>
            <p:nvPr/>
          </p:nvSpPr>
          <p:spPr>
            <a:xfrm>
              <a:off x="1415917" y="1273845"/>
              <a:ext cx="5085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❶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9B310D97-B7EA-4F03-A00E-2C9FEA1C26BC}"/>
                    </a:ext>
                  </a:extLst>
                </p:cNvPr>
                <p:cNvSpPr txBox="1"/>
                <p:nvPr/>
              </p:nvSpPr>
              <p:spPr>
                <a:xfrm>
                  <a:off x="3684674" y="2495846"/>
                  <a:ext cx="799642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kumimoji="0" lang="en-US" sz="20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𝐒𝐁</m:t>
                            </m:r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Rounded MT Bold" panose="020F070403050403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4674" y="2495846"/>
                  <a:ext cx="799642" cy="4135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4CA4AFA-0280-4DA6-81B0-09AACA231A77}"/>
                </a:ext>
              </a:extLst>
            </p:cNvPr>
            <p:cNvCxnSpPr/>
            <p:nvPr/>
          </p:nvCxnSpPr>
          <p:spPr>
            <a:xfrm>
              <a:off x="1865948" y="980416"/>
              <a:ext cx="0" cy="97826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  <a:headEnd type="none" w="med" len="med"/>
              <a:tailEnd type="triangle" w="med" len="med"/>
            </a:ln>
            <a:effectLst/>
          </p:spPr>
        </p:cxnSp>
        <p:pic>
          <p:nvPicPr>
            <p:cNvPr id="76" name="Picture 2" descr="Image result for vehicle top view">
              <a:extLst>
                <a:ext uri="{FF2B5EF4-FFF2-40B4-BE49-F238E27FC236}">
                  <a16:creationId xmlns:a16="http://schemas.microsoft.com/office/drawing/2014/main" id="{4B1FDCE7-AB38-4C0B-BA3B-12E4651950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67" b="27409"/>
            <a:stretch/>
          </p:blipFill>
          <p:spPr bwMode="auto">
            <a:xfrm>
              <a:off x="1425086" y="1048138"/>
              <a:ext cx="490035" cy="226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BB1A9DB-B278-4120-9BA4-027541092C8A}"/>
                    </a:ext>
                  </a:extLst>
                </p:cNvPr>
                <p:cNvSpPr txBox="1"/>
                <p:nvPr/>
              </p:nvSpPr>
              <p:spPr>
                <a:xfrm>
                  <a:off x="96865" y="2827133"/>
                  <a:ext cx="247878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The rogue vehicle (red) accelerates at maximum rate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BB1A9DB-B278-4120-9BA4-027541092C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65" y="2827133"/>
                  <a:ext cx="2478782" cy="923330"/>
                </a:xfrm>
                <a:prstGeom prst="rect">
                  <a:avLst/>
                </a:prstGeom>
                <a:blipFill>
                  <a:blip r:embed="rId9"/>
                  <a:stretch>
                    <a:fillRect l="-1724" t="-3289" r="-3695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Freeform 268">
              <a:extLst>
                <a:ext uri="{FF2B5EF4-FFF2-40B4-BE49-F238E27FC236}">
                  <a16:creationId xmlns:a16="http://schemas.microsoft.com/office/drawing/2014/main" id="{ED5A1285-D958-44B5-8144-EF227708A542}"/>
                </a:ext>
              </a:extLst>
            </p:cNvPr>
            <p:cNvSpPr/>
            <p:nvPr/>
          </p:nvSpPr>
          <p:spPr>
            <a:xfrm rot="16434295">
              <a:off x="3239904" y="3589806"/>
              <a:ext cx="148440" cy="841474"/>
            </a:xfrm>
            <a:custGeom>
              <a:avLst/>
              <a:gdLst>
                <a:gd name="connsiteX0" fmla="*/ 0 w 137160"/>
                <a:gd name="connsiteY0" fmla="*/ 0 h 990600"/>
                <a:gd name="connsiteX1" fmla="*/ 121920 w 137160"/>
                <a:gd name="connsiteY1" fmla="*/ 144780 h 990600"/>
                <a:gd name="connsiteX2" fmla="*/ 15240 w 137160"/>
                <a:gd name="connsiteY2" fmla="*/ 259080 h 990600"/>
                <a:gd name="connsiteX3" fmla="*/ 114300 w 137160"/>
                <a:gd name="connsiteY3" fmla="*/ 381000 h 990600"/>
                <a:gd name="connsiteX4" fmla="*/ 30480 w 137160"/>
                <a:gd name="connsiteY4" fmla="*/ 487680 h 990600"/>
                <a:gd name="connsiteX5" fmla="*/ 129540 w 137160"/>
                <a:gd name="connsiteY5" fmla="*/ 632460 h 990600"/>
                <a:gd name="connsiteX6" fmla="*/ 45720 w 137160"/>
                <a:gd name="connsiteY6" fmla="*/ 739140 h 990600"/>
                <a:gd name="connsiteX7" fmla="*/ 137160 w 137160"/>
                <a:gd name="connsiteY7" fmla="*/ 876300 h 990600"/>
                <a:gd name="connsiteX8" fmla="*/ 60960 w 137160"/>
                <a:gd name="connsiteY8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60" h="990600">
                  <a:moveTo>
                    <a:pt x="0" y="0"/>
                  </a:moveTo>
                  <a:lnTo>
                    <a:pt x="121920" y="144780"/>
                  </a:lnTo>
                  <a:lnTo>
                    <a:pt x="15240" y="259080"/>
                  </a:lnTo>
                  <a:lnTo>
                    <a:pt x="114300" y="381000"/>
                  </a:lnTo>
                  <a:lnTo>
                    <a:pt x="30480" y="487680"/>
                  </a:lnTo>
                  <a:lnTo>
                    <a:pt x="129540" y="632460"/>
                  </a:lnTo>
                  <a:lnTo>
                    <a:pt x="45720" y="739140"/>
                  </a:lnTo>
                  <a:lnTo>
                    <a:pt x="137160" y="876300"/>
                  </a:lnTo>
                  <a:lnTo>
                    <a:pt x="60960" y="990600"/>
                  </a:lnTo>
                </a:path>
              </a:pathLst>
            </a:custGeom>
            <a:noFill/>
            <a:ln w="762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269">
              <a:extLst>
                <a:ext uri="{FF2B5EF4-FFF2-40B4-BE49-F238E27FC236}">
                  <a16:creationId xmlns:a16="http://schemas.microsoft.com/office/drawing/2014/main" id="{025B9178-8A4E-4C77-8F11-B0E1A99A7ADE}"/>
                </a:ext>
              </a:extLst>
            </p:cNvPr>
            <p:cNvSpPr/>
            <p:nvPr/>
          </p:nvSpPr>
          <p:spPr>
            <a:xfrm rot="206647">
              <a:off x="688055" y="559214"/>
              <a:ext cx="157431" cy="793419"/>
            </a:xfrm>
            <a:custGeom>
              <a:avLst/>
              <a:gdLst>
                <a:gd name="connsiteX0" fmla="*/ 0 w 137160"/>
                <a:gd name="connsiteY0" fmla="*/ 0 h 990600"/>
                <a:gd name="connsiteX1" fmla="*/ 121920 w 137160"/>
                <a:gd name="connsiteY1" fmla="*/ 144780 h 990600"/>
                <a:gd name="connsiteX2" fmla="*/ 15240 w 137160"/>
                <a:gd name="connsiteY2" fmla="*/ 259080 h 990600"/>
                <a:gd name="connsiteX3" fmla="*/ 114300 w 137160"/>
                <a:gd name="connsiteY3" fmla="*/ 381000 h 990600"/>
                <a:gd name="connsiteX4" fmla="*/ 30480 w 137160"/>
                <a:gd name="connsiteY4" fmla="*/ 487680 h 990600"/>
                <a:gd name="connsiteX5" fmla="*/ 129540 w 137160"/>
                <a:gd name="connsiteY5" fmla="*/ 632460 h 990600"/>
                <a:gd name="connsiteX6" fmla="*/ 45720 w 137160"/>
                <a:gd name="connsiteY6" fmla="*/ 739140 h 990600"/>
                <a:gd name="connsiteX7" fmla="*/ 137160 w 137160"/>
                <a:gd name="connsiteY7" fmla="*/ 876300 h 990600"/>
                <a:gd name="connsiteX8" fmla="*/ 60960 w 137160"/>
                <a:gd name="connsiteY8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60" h="990600">
                  <a:moveTo>
                    <a:pt x="0" y="0"/>
                  </a:moveTo>
                  <a:lnTo>
                    <a:pt x="121920" y="144780"/>
                  </a:lnTo>
                  <a:lnTo>
                    <a:pt x="15240" y="259080"/>
                  </a:lnTo>
                  <a:lnTo>
                    <a:pt x="114300" y="381000"/>
                  </a:lnTo>
                  <a:lnTo>
                    <a:pt x="30480" y="487680"/>
                  </a:lnTo>
                  <a:lnTo>
                    <a:pt x="129540" y="632460"/>
                  </a:lnTo>
                  <a:lnTo>
                    <a:pt x="45720" y="739140"/>
                  </a:lnTo>
                  <a:lnTo>
                    <a:pt x="137160" y="876300"/>
                  </a:lnTo>
                  <a:lnTo>
                    <a:pt x="60960" y="990600"/>
                  </a:lnTo>
                </a:path>
              </a:pathLst>
            </a:custGeom>
            <a:noFill/>
            <a:ln w="762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676C1105-9D40-405C-8770-9CB3E4D17011}"/>
                    </a:ext>
                  </a:extLst>
                </p:cNvPr>
                <p:cNvSpPr txBox="1"/>
                <p:nvPr/>
              </p:nvSpPr>
              <p:spPr>
                <a:xfrm>
                  <a:off x="1357695" y="1835226"/>
                  <a:ext cx="108337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kumimoji="0" lang="en-US" sz="20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𝐏𝐎𝐍𝐑</m:t>
                            </m:r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Rounded MT Bold" panose="020F0704030504030204" pitchFamily="34" charset="0"/>
                  </a:endParaRPr>
                </a:p>
              </p:txBody>
            </p:sp>
          </mc:Choice>
          <mc:Fallback xmlns=""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695" y="1835226"/>
                  <a:ext cx="1083374" cy="413511"/>
                </a:xfrm>
                <a:prstGeom prst="rect">
                  <a:avLst/>
                </a:prstGeom>
                <a:blipFill>
                  <a:blip r:embed="rId10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45E7F7FD-6D68-4EF9-800F-37BB0D89CD97}"/>
                    </a:ext>
                  </a:extLst>
                </p:cNvPr>
                <p:cNvSpPr txBox="1"/>
                <p:nvPr/>
              </p:nvSpPr>
              <p:spPr>
                <a:xfrm>
                  <a:off x="3948290" y="3267627"/>
                  <a:ext cx="793230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kumimoji="0" lang="en-US" sz="20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𝐒𝐁</m:t>
                            </m:r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Rounded MT Bold" panose="020F0704030504030204" pitchFamily="34" charset="0"/>
                  </a:endParaRPr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290" y="3267627"/>
                  <a:ext cx="793230" cy="413511"/>
                </a:xfrm>
                <a:prstGeom prst="rect">
                  <a:avLst/>
                </a:prstGeom>
                <a:blipFill>
                  <a:blip r:embed="rId11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C1FCD9D-D83F-4AB1-929C-5812096A080C}"/>
                  </a:ext>
                </a:extLst>
              </p:cNvPr>
              <p:cNvSpPr txBox="1"/>
              <p:nvPr/>
            </p:nvSpPr>
            <p:spPr>
              <a:xfrm>
                <a:off x="2287307" y="5442165"/>
                <a:ext cx="4494928" cy="64819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𝑃𝑂𝑁𝑅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𝑆𝐵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C1FCD9D-D83F-4AB1-929C-5812096A0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307" y="5442165"/>
                <a:ext cx="4494928" cy="6481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1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8820-5C79-47E9-90FE-D983D5BC8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Proof (Case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0A586-8A7B-4BB2-825A-2548D69179C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7507" y="1032691"/>
            <a:ext cx="6576973" cy="5225234"/>
          </a:xfrm>
        </p:spPr>
        <p:txBody>
          <a:bodyPr>
            <a:normAutofit/>
          </a:bodyPr>
          <a:lstStyle/>
          <a:p>
            <a:r>
              <a:rPr lang="en-US" dirty="0"/>
              <a:t>If CAV1 suddenly stops at the exit edge of the intersection or before that</a:t>
            </a:r>
          </a:p>
          <a:p>
            <a:pPr lvl="1"/>
            <a:r>
              <a:rPr lang="en-US" dirty="0"/>
              <a:t>CAV2 can stop without entering the intersection</a:t>
            </a:r>
          </a:p>
          <a:p>
            <a:r>
              <a:rPr lang="en-US" dirty="0"/>
              <a:t>If CAV1 stops after exiting the intersection</a:t>
            </a:r>
          </a:p>
          <a:p>
            <a:pPr lvl="1"/>
            <a:r>
              <a:rPr lang="en-US" dirty="0"/>
              <a:t>There is no conflict</a:t>
            </a:r>
          </a:p>
          <a:p>
            <a:r>
              <a:rPr lang="en-US" dirty="0"/>
              <a:t>If CAV1 has lied about its outgoing direction</a:t>
            </a:r>
          </a:p>
          <a:p>
            <a:pPr lvl="1"/>
            <a:r>
              <a:rPr lang="en-US" dirty="0"/>
              <a:t>It will be detected before CAV2 reaches its PONR and therefore has enough distance to stop without entering the intersection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6B2B02B-51A7-4808-BF0D-D78B6F4CE406}"/>
              </a:ext>
            </a:extLst>
          </p:cNvPr>
          <p:cNvGrpSpPr/>
          <p:nvPr/>
        </p:nvGrpSpPr>
        <p:grpSpPr>
          <a:xfrm>
            <a:off x="7718966" y="1421787"/>
            <a:ext cx="4213702" cy="3795925"/>
            <a:chOff x="4678586" y="166456"/>
            <a:chExt cx="4213702" cy="3795925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F3F7A45-5D65-4222-BC85-9C513CE60FE1}"/>
                </a:ext>
              </a:extLst>
            </p:cNvPr>
            <p:cNvSpPr txBox="1"/>
            <p:nvPr/>
          </p:nvSpPr>
          <p:spPr>
            <a:xfrm>
              <a:off x="6438863" y="3039051"/>
              <a:ext cx="24534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The rogue vehicle (red) suddenly stops inside the intersection area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871FB2E-ED0B-4CF0-A4DA-1551A46FFABF}"/>
                </a:ext>
              </a:extLst>
            </p:cNvPr>
            <p:cNvSpPr/>
            <p:nvPr/>
          </p:nvSpPr>
          <p:spPr>
            <a:xfrm>
              <a:off x="5963008" y="1369672"/>
              <a:ext cx="420122" cy="2333011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A784E6C-55F4-4A1C-895C-B595411848F8}"/>
                </a:ext>
              </a:extLst>
            </p:cNvPr>
            <p:cNvSpPr/>
            <p:nvPr/>
          </p:nvSpPr>
          <p:spPr>
            <a:xfrm>
              <a:off x="5542886" y="233729"/>
              <a:ext cx="420122" cy="910648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06CA154-C343-4308-B849-936CCF9267CB}"/>
                </a:ext>
              </a:extLst>
            </p:cNvPr>
            <p:cNvSpPr/>
            <p:nvPr/>
          </p:nvSpPr>
          <p:spPr>
            <a:xfrm>
              <a:off x="5963008" y="233729"/>
              <a:ext cx="420122" cy="910648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12D4B62-D7E4-45FA-A8D6-F54BD20C2783}"/>
                </a:ext>
              </a:extLst>
            </p:cNvPr>
            <p:cNvSpPr/>
            <p:nvPr/>
          </p:nvSpPr>
          <p:spPr>
            <a:xfrm rot="5400000">
              <a:off x="7154663" y="-199684"/>
              <a:ext cx="396129" cy="1941256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E4AC28F-FE86-4727-878C-72991976C318}"/>
                </a:ext>
              </a:extLst>
            </p:cNvPr>
            <p:cNvSpPr/>
            <p:nvPr/>
          </p:nvSpPr>
          <p:spPr>
            <a:xfrm rot="5400000">
              <a:off x="6963493" y="5278"/>
              <a:ext cx="396129" cy="2323590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0F42D5B-52D0-4E40-8FBB-3B6AAEED8677}"/>
                </a:ext>
              </a:extLst>
            </p:cNvPr>
            <p:cNvSpPr/>
            <p:nvPr/>
          </p:nvSpPr>
          <p:spPr>
            <a:xfrm rot="5400000">
              <a:off x="4955422" y="386310"/>
              <a:ext cx="396129" cy="769274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E06C64F-0ADF-477A-A3A9-975E30D37368}"/>
                </a:ext>
              </a:extLst>
            </p:cNvPr>
            <p:cNvSpPr/>
            <p:nvPr/>
          </p:nvSpPr>
          <p:spPr>
            <a:xfrm rot="5400000">
              <a:off x="4955421" y="782437"/>
              <a:ext cx="396129" cy="769273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3C0F208-4BC6-4732-AFE8-8EE9D0B6DB49}"/>
                </a:ext>
              </a:extLst>
            </p:cNvPr>
            <p:cNvGrpSpPr/>
            <p:nvPr/>
          </p:nvGrpSpPr>
          <p:grpSpPr>
            <a:xfrm>
              <a:off x="4763715" y="938228"/>
              <a:ext cx="766517" cy="45719"/>
              <a:chOff x="4914062" y="981436"/>
              <a:chExt cx="2953212" cy="37105"/>
            </a:xfrm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2909654C-3299-4145-AA24-C6E9EE501F9B}"/>
                  </a:ext>
                </a:extLst>
              </p:cNvPr>
              <p:cNvCxnSpPr/>
              <p:nvPr/>
            </p:nvCxnSpPr>
            <p:spPr>
              <a:xfrm>
                <a:off x="4914062" y="981436"/>
                <a:ext cx="2953212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8B6C9B5F-BAE7-4BFA-8179-0A5E71E70F6F}"/>
                  </a:ext>
                </a:extLst>
              </p:cNvPr>
              <p:cNvCxnSpPr/>
              <p:nvPr/>
            </p:nvCxnSpPr>
            <p:spPr>
              <a:xfrm>
                <a:off x="4914062" y="1018541"/>
                <a:ext cx="295304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7046292-69C2-478D-B391-D91204188BD8}"/>
                </a:ext>
              </a:extLst>
            </p:cNvPr>
            <p:cNvGrpSpPr/>
            <p:nvPr/>
          </p:nvGrpSpPr>
          <p:grpSpPr>
            <a:xfrm>
              <a:off x="6387331" y="931334"/>
              <a:ext cx="1942315" cy="46917"/>
              <a:chOff x="8688193" y="974542"/>
              <a:chExt cx="435256" cy="46917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5933C1A-8384-4A05-8D45-9441C58709A9}"/>
                  </a:ext>
                </a:extLst>
              </p:cNvPr>
              <p:cNvCxnSpPr/>
              <p:nvPr/>
            </p:nvCxnSpPr>
            <p:spPr>
              <a:xfrm>
                <a:off x="8690014" y="974542"/>
                <a:ext cx="433435" cy="1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35C6DB9D-212B-4906-ACB0-0004A3E1698B}"/>
                  </a:ext>
                </a:extLst>
              </p:cNvPr>
              <p:cNvCxnSpPr/>
              <p:nvPr/>
            </p:nvCxnSpPr>
            <p:spPr>
              <a:xfrm>
                <a:off x="8688193" y="1019633"/>
                <a:ext cx="417304" cy="1826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9D05C4F-151E-4180-AF7B-DE58FF9B7FF5}"/>
                </a:ext>
              </a:extLst>
            </p:cNvPr>
            <p:cNvCxnSpPr/>
            <p:nvPr/>
          </p:nvCxnSpPr>
          <p:spPr>
            <a:xfrm rot="5400000">
              <a:off x="5777109" y="401744"/>
              <a:ext cx="353873" cy="1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DD80518-D48C-433A-A274-4AC28BDDDC0A}"/>
                </a:ext>
              </a:extLst>
            </p:cNvPr>
            <p:cNvCxnSpPr/>
            <p:nvPr/>
          </p:nvCxnSpPr>
          <p:spPr>
            <a:xfrm flipH="1">
              <a:off x="5999763" y="228256"/>
              <a:ext cx="1" cy="346900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13C6A1C3-EB09-4F27-91C9-8CA9D3DDE37E}"/>
                </a:ext>
              </a:extLst>
            </p:cNvPr>
            <p:cNvSpPr/>
            <p:nvPr/>
          </p:nvSpPr>
          <p:spPr>
            <a:xfrm rot="16434295">
              <a:off x="5888979" y="-180061"/>
              <a:ext cx="148440" cy="841474"/>
            </a:xfrm>
            <a:custGeom>
              <a:avLst/>
              <a:gdLst>
                <a:gd name="connsiteX0" fmla="*/ 0 w 137160"/>
                <a:gd name="connsiteY0" fmla="*/ 0 h 990600"/>
                <a:gd name="connsiteX1" fmla="*/ 121920 w 137160"/>
                <a:gd name="connsiteY1" fmla="*/ 144780 h 990600"/>
                <a:gd name="connsiteX2" fmla="*/ 15240 w 137160"/>
                <a:gd name="connsiteY2" fmla="*/ 259080 h 990600"/>
                <a:gd name="connsiteX3" fmla="*/ 114300 w 137160"/>
                <a:gd name="connsiteY3" fmla="*/ 381000 h 990600"/>
                <a:gd name="connsiteX4" fmla="*/ 30480 w 137160"/>
                <a:gd name="connsiteY4" fmla="*/ 487680 h 990600"/>
                <a:gd name="connsiteX5" fmla="*/ 129540 w 137160"/>
                <a:gd name="connsiteY5" fmla="*/ 632460 h 990600"/>
                <a:gd name="connsiteX6" fmla="*/ 45720 w 137160"/>
                <a:gd name="connsiteY6" fmla="*/ 739140 h 990600"/>
                <a:gd name="connsiteX7" fmla="*/ 137160 w 137160"/>
                <a:gd name="connsiteY7" fmla="*/ 876300 h 990600"/>
                <a:gd name="connsiteX8" fmla="*/ 60960 w 137160"/>
                <a:gd name="connsiteY8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60" h="990600">
                  <a:moveTo>
                    <a:pt x="0" y="0"/>
                  </a:moveTo>
                  <a:lnTo>
                    <a:pt x="121920" y="144780"/>
                  </a:lnTo>
                  <a:lnTo>
                    <a:pt x="15240" y="259080"/>
                  </a:lnTo>
                  <a:lnTo>
                    <a:pt x="114300" y="381000"/>
                  </a:lnTo>
                  <a:lnTo>
                    <a:pt x="30480" y="487680"/>
                  </a:lnTo>
                  <a:lnTo>
                    <a:pt x="129540" y="632460"/>
                  </a:lnTo>
                  <a:lnTo>
                    <a:pt x="45720" y="739140"/>
                  </a:lnTo>
                  <a:lnTo>
                    <a:pt x="137160" y="876300"/>
                  </a:lnTo>
                  <a:lnTo>
                    <a:pt x="60960" y="990600"/>
                  </a:lnTo>
                </a:path>
              </a:pathLst>
            </a:custGeom>
            <a:noFill/>
            <a:ln w="762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8ADCDB8-06A6-4816-B6A8-BF6CE9930E1C}"/>
                </a:ext>
              </a:extLst>
            </p:cNvPr>
            <p:cNvSpPr/>
            <p:nvPr/>
          </p:nvSpPr>
          <p:spPr>
            <a:xfrm>
              <a:off x="5542886" y="1364709"/>
              <a:ext cx="420122" cy="2337341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1839DA6C-63AE-492D-A091-8AFA8B9C1AB7}"/>
                </a:ext>
              </a:extLst>
            </p:cNvPr>
            <p:cNvGrpSpPr/>
            <p:nvPr/>
          </p:nvGrpSpPr>
          <p:grpSpPr>
            <a:xfrm>
              <a:off x="5963008" y="1355512"/>
              <a:ext cx="45719" cy="2345366"/>
              <a:chOff x="6756811" y="1398719"/>
              <a:chExt cx="39353" cy="3108189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75179A4A-024E-4816-AD8E-83950FC8F94F}"/>
                  </a:ext>
                </a:extLst>
              </p:cNvPr>
              <p:cNvCxnSpPr/>
              <p:nvPr/>
            </p:nvCxnSpPr>
            <p:spPr>
              <a:xfrm flipH="1">
                <a:off x="6796163" y="1398719"/>
                <a:ext cx="1" cy="3102383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75B922F-A3AC-43D8-B912-DF0FFB8EFAE0}"/>
                  </a:ext>
                </a:extLst>
              </p:cNvPr>
              <p:cNvCxnSpPr/>
              <p:nvPr/>
            </p:nvCxnSpPr>
            <p:spPr>
              <a:xfrm flipH="1">
                <a:off x="6756811" y="1404387"/>
                <a:ext cx="1" cy="3102521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241C6E87-D5A6-4FD2-87F9-CC515A01A4DA}"/>
                </a:ext>
              </a:extLst>
            </p:cNvPr>
            <p:cNvCxnSpPr/>
            <p:nvPr/>
          </p:nvCxnSpPr>
          <p:spPr>
            <a:xfrm>
              <a:off x="6551943" y="1390897"/>
              <a:ext cx="0" cy="1089422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60E3868-3B75-4061-B14E-FF0FD4D88B55}"/>
                </a:ext>
              </a:extLst>
            </p:cNvPr>
            <p:cNvSpPr txBox="1"/>
            <p:nvPr/>
          </p:nvSpPr>
          <p:spPr>
            <a:xfrm>
              <a:off x="5972372" y="2827133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❷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0AFBAA9-FA82-413A-9911-50A8FB9FC690}"/>
                </a:ext>
              </a:extLst>
            </p:cNvPr>
            <p:cNvSpPr/>
            <p:nvPr/>
          </p:nvSpPr>
          <p:spPr>
            <a:xfrm rot="16200000">
              <a:off x="5655309" y="1739018"/>
              <a:ext cx="1093348" cy="367337"/>
            </a:xfrm>
            <a:prstGeom prst="rect">
              <a:avLst/>
            </a:prstGeom>
            <a:solidFill>
              <a:srgbClr val="12AE37">
                <a:alpha val="5098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401A8A1-B8B6-4F06-9CAB-BCFD6930CB0F}"/>
                </a:ext>
              </a:extLst>
            </p:cNvPr>
            <p:cNvCxnSpPr/>
            <p:nvPr/>
          </p:nvCxnSpPr>
          <p:spPr>
            <a:xfrm>
              <a:off x="6033248" y="2480319"/>
              <a:ext cx="1128309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  <a:headEnd type="none" w="med" len="med"/>
              <a:tailEnd type="triangle" w="med" len="med"/>
            </a:ln>
            <a:effectLst/>
          </p:spPr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615B2E7B-499F-4C9B-819A-D9DE4A802A00}"/>
                </a:ext>
              </a:extLst>
            </p:cNvPr>
            <p:cNvCxnSpPr>
              <a:stCxn id="104" idx="1"/>
              <a:endCxn id="104" idx="3"/>
            </p:cNvCxnSpPr>
            <p:nvPr/>
          </p:nvCxnSpPr>
          <p:spPr>
            <a:xfrm flipV="1">
              <a:off x="6201984" y="1376013"/>
              <a:ext cx="0" cy="109334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  <a:miter lim="800000"/>
              <a:headEnd type="none" w="med" len="med"/>
              <a:tailEnd type="triangle" w="med" len="med"/>
            </a:ln>
            <a:effectLst/>
          </p:spPr>
        </p:cxnSp>
        <p:pic>
          <p:nvPicPr>
            <p:cNvPr id="107" name="Picture 2" descr="Image result for vehicle top view">
              <a:extLst>
                <a:ext uri="{FF2B5EF4-FFF2-40B4-BE49-F238E27FC236}">
                  <a16:creationId xmlns:a16="http://schemas.microsoft.com/office/drawing/2014/main" id="{6FCC70CC-231A-48FC-9A66-81201364E6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67" b="27409"/>
            <a:stretch/>
          </p:blipFill>
          <p:spPr bwMode="auto">
            <a:xfrm rot="16200000">
              <a:off x="5961370" y="2549869"/>
              <a:ext cx="455328" cy="25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23BFA367-8C50-486C-A066-8CE60F7D20E3}"/>
                    </a:ext>
                  </a:extLst>
                </p:cNvPr>
                <p:cNvSpPr txBox="1"/>
                <p:nvPr/>
              </p:nvSpPr>
              <p:spPr>
                <a:xfrm>
                  <a:off x="6469357" y="1835226"/>
                  <a:ext cx="108337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kumimoji="0" lang="en-US" sz="20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𝐏𝐎𝐍𝐑</m:t>
                            </m:r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Rounded MT Bold" panose="020F0704030504030204" pitchFamily="34" charset="0"/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9357" y="1835226"/>
                  <a:ext cx="1083374" cy="41351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C01A3B9-A944-4A09-930D-9F47400145DD}"/>
                </a:ext>
              </a:extLst>
            </p:cNvPr>
            <p:cNvSpPr/>
            <p:nvPr/>
          </p:nvSpPr>
          <p:spPr>
            <a:xfrm>
              <a:off x="5538124" y="572878"/>
              <a:ext cx="840245" cy="792259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4425C2C-3F4F-403A-B63E-50A85B5D0210}"/>
                </a:ext>
              </a:extLst>
            </p:cNvPr>
            <p:cNvSpPr/>
            <p:nvPr/>
          </p:nvSpPr>
          <p:spPr>
            <a:xfrm>
              <a:off x="6382779" y="988738"/>
              <a:ext cx="702062" cy="377161"/>
            </a:xfrm>
            <a:prstGeom prst="rect">
              <a:avLst/>
            </a:prstGeom>
            <a:solidFill>
              <a:srgbClr val="C00000">
                <a:alpha val="5098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1" name="Picture 2" descr="Image result for vehicle top view">
              <a:extLst>
                <a:ext uri="{FF2B5EF4-FFF2-40B4-BE49-F238E27FC236}">
                  <a16:creationId xmlns:a16="http://schemas.microsoft.com/office/drawing/2014/main" id="{E3E5835D-E76A-4659-AE5D-807200D4EC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67" b="27409"/>
            <a:stretch/>
          </p:blipFill>
          <p:spPr bwMode="auto">
            <a:xfrm>
              <a:off x="6250957" y="1046680"/>
              <a:ext cx="498732" cy="240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Freeform 107">
              <a:extLst>
                <a:ext uri="{FF2B5EF4-FFF2-40B4-BE49-F238E27FC236}">
                  <a16:creationId xmlns:a16="http://schemas.microsoft.com/office/drawing/2014/main" id="{4FCD7624-8E84-400B-88B3-0EA77FFE8416}"/>
                </a:ext>
              </a:extLst>
            </p:cNvPr>
            <p:cNvSpPr/>
            <p:nvPr/>
          </p:nvSpPr>
          <p:spPr>
            <a:xfrm rot="206647">
              <a:off x="8238129" y="571718"/>
              <a:ext cx="157431" cy="793419"/>
            </a:xfrm>
            <a:custGeom>
              <a:avLst/>
              <a:gdLst>
                <a:gd name="connsiteX0" fmla="*/ 0 w 137160"/>
                <a:gd name="connsiteY0" fmla="*/ 0 h 990600"/>
                <a:gd name="connsiteX1" fmla="*/ 121920 w 137160"/>
                <a:gd name="connsiteY1" fmla="*/ 144780 h 990600"/>
                <a:gd name="connsiteX2" fmla="*/ 15240 w 137160"/>
                <a:gd name="connsiteY2" fmla="*/ 259080 h 990600"/>
                <a:gd name="connsiteX3" fmla="*/ 114300 w 137160"/>
                <a:gd name="connsiteY3" fmla="*/ 381000 h 990600"/>
                <a:gd name="connsiteX4" fmla="*/ 30480 w 137160"/>
                <a:gd name="connsiteY4" fmla="*/ 487680 h 990600"/>
                <a:gd name="connsiteX5" fmla="*/ 129540 w 137160"/>
                <a:gd name="connsiteY5" fmla="*/ 632460 h 990600"/>
                <a:gd name="connsiteX6" fmla="*/ 45720 w 137160"/>
                <a:gd name="connsiteY6" fmla="*/ 739140 h 990600"/>
                <a:gd name="connsiteX7" fmla="*/ 137160 w 137160"/>
                <a:gd name="connsiteY7" fmla="*/ 876300 h 990600"/>
                <a:gd name="connsiteX8" fmla="*/ 60960 w 137160"/>
                <a:gd name="connsiteY8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60" h="990600">
                  <a:moveTo>
                    <a:pt x="0" y="0"/>
                  </a:moveTo>
                  <a:lnTo>
                    <a:pt x="121920" y="144780"/>
                  </a:lnTo>
                  <a:lnTo>
                    <a:pt x="15240" y="259080"/>
                  </a:lnTo>
                  <a:lnTo>
                    <a:pt x="114300" y="381000"/>
                  </a:lnTo>
                  <a:lnTo>
                    <a:pt x="30480" y="487680"/>
                  </a:lnTo>
                  <a:lnTo>
                    <a:pt x="129540" y="632460"/>
                  </a:lnTo>
                  <a:lnTo>
                    <a:pt x="45720" y="739140"/>
                  </a:lnTo>
                  <a:lnTo>
                    <a:pt x="137160" y="876300"/>
                  </a:lnTo>
                  <a:lnTo>
                    <a:pt x="60960" y="990600"/>
                  </a:lnTo>
                </a:path>
              </a:pathLst>
            </a:custGeom>
            <a:noFill/>
            <a:ln w="762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A13B259F-64B4-4819-972E-53AD5075F42E}"/>
                </a:ext>
              </a:extLst>
            </p:cNvPr>
            <p:cNvCxnSpPr/>
            <p:nvPr/>
          </p:nvCxnSpPr>
          <p:spPr>
            <a:xfrm>
              <a:off x="6749786" y="1174939"/>
              <a:ext cx="324387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  <a:miter lim="800000"/>
              <a:tailEnd type="triangle"/>
            </a:ln>
            <a:effectLst/>
          </p:spPr>
        </p:cxn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EE26A04-5E1F-46DC-830E-F8D247918204}"/>
                </a:ext>
              </a:extLst>
            </p:cNvPr>
            <p:cNvSpPr/>
            <p:nvPr/>
          </p:nvSpPr>
          <p:spPr>
            <a:xfrm>
              <a:off x="5950634" y="982554"/>
              <a:ext cx="4908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❶</a:t>
              </a:r>
            </a:p>
          </p:txBody>
        </p:sp>
        <p:sp>
          <p:nvSpPr>
            <p:cNvPr id="115" name="Freeform 270">
              <a:extLst>
                <a:ext uri="{FF2B5EF4-FFF2-40B4-BE49-F238E27FC236}">
                  <a16:creationId xmlns:a16="http://schemas.microsoft.com/office/drawing/2014/main" id="{69474285-0F75-4232-9B2F-55FA9F07065D}"/>
                </a:ext>
              </a:extLst>
            </p:cNvPr>
            <p:cNvSpPr/>
            <p:nvPr/>
          </p:nvSpPr>
          <p:spPr>
            <a:xfrm rot="206647">
              <a:off x="4678586" y="571719"/>
              <a:ext cx="157431" cy="793419"/>
            </a:xfrm>
            <a:custGeom>
              <a:avLst/>
              <a:gdLst>
                <a:gd name="connsiteX0" fmla="*/ 0 w 137160"/>
                <a:gd name="connsiteY0" fmla="*/ 0 h 990600"/>
                <a:gd name="connsiteX1" fmla="*/ 121920 w 137160"/>
                <a:gd name="connsiteY1" fmla="*/ 144780 h 990600"/>
                <a:gd name="connsiteX2" fmla="*/ 15240 w 137160"/>
                <a:gd name="connsiteY2" fmla="*/ 259080 h 990600"/>
                <a:gd name="connsiteX3" fmla="*/ 114300 w 137160"/>
                <a:gd name="connsiteY3" fmla="*/ 381000 h 990600"/>
                <a:gd name="connsiteX4" fmla="*/ 30480 w 137160"/>
                <a:gd name="connsiteY4" fmla="*/ 487680 h 990600"/>
                <a:gd name="connsiteX5" fmla="*/ 129540 w 137160"/>
                <a:gd name="connsiteY5" fmla="*/ 632460 h 990600"/>
                <a:gd name="connsiteX6" fmla="*/ 45720 w 137160"/>
                <a:gd name="connsiteY6" fmla="*/ 739140 h 990600"/>
                <a:gd name="connsiteX7" fmla="*/ 137160 w 137160"/>
                <a:gd name="connsiteY7" fmla="*/ 876300 h 990600"/>
                <a:gd name="connsiteX8" fmla="*/ 60960 w 137160"/>
                <a:gd name="connsiteY8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60" h="990600">
                  <a:moveTo>
                    <a:pt x="0" y="0"/>
                  </a:moveTo>
                  <a:lnTo>
                    <a:pt x="121920" y="144780"/>
                  </a:lnTo>
                  <a:lnTo>
                    <a:pt x="15240" y="259080"/>
                  </a:lnTo>
                  <a:lnTo>
                    <a:pt x="114300" y="381000"/>
                  </a:lnTo>
                  <a:lnTo>
                    <a:pt x="30480" y="487680"/>
                  </a:lnTo>
                  <a:lnTo>
                    <a:pt x="129540" y="632460"/>
                  </a:lnTo>
                  <a:lnTo>
                    <a:pt x="45720" y="739140"/>
                  </a:lnTo>
                  <a:lnTo>
                    <a:pt x="137160" y="876300"/>
                  </a:lnTo>
                  <a:lnTo>
                    <a:pt x="60960" y="990600"/>
                  </a:lnTo>
                </a:path>
              </a:pathLst>
            </a:custGeom>
            <a:noFill/>
            <a:ln w="762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271">
              <a:extLst>
                <a:ext uri="{FF2B5EF4-FFF2-40B4-BE49-F238E27FC236}">
                  <a16:creationId xmlns:a16="http://schemas.microsoft.com/office/drawing/2014/main" id="{4A57C066-08FF-4BEC-8E6C-B0D45CA491A0}"/>
                </a:ext>
              </a:extLst>
            </p:cNvPr>
            <p:cNvSpPr/>
            <p:nvPr/>
          </p:nvSpPr>
          <p:spPr>
            <a:xfrm rot="16434295">
              <a:off x="5879335" y="3275604"/>
              <a:ext cx="148440" cy="841474"/>
            </a:xfrm>
            <a:custGeom>
              <a:avLst/>
              <a:gdLst>
                <a:gd name="connsiteX0" fmla="*/ 0 w 137160"/>
                <a:gd name="connsiteY0" fmla="*/ 0 h 990600"/>
                <a:gd name="connsiteX1" fmla="*/ 121920 w 137160"/>
                <a:gd name="connsiteY1" fmla="*/ 144780 h 990600"/>
                <a:gd name="connsiteX2" fmla="*/ 15240 w 137160"/>
                <a:gd name="connsiteY2" fmla="*/ 259080 h 990600"/>
                <a:gd name="connsiteX3" fmla="*/ 114300 w 137160"/>
                <a:gd name="connsiteY3" fmla="*/ 381000 h 990600"/>
                <a:gd name="connsiteX4" fmla="*/ 30480 w 137160"/>
                <a:gd name="connsiteY4" fmla="*/ 487680 h 990600"/>
                <a:gd name="connsiteX5" fmla="*/ 129540 w 137160"/>
                <a:gd name="connsiteY5" fmla="*/ 632460 h 990600"/>
                <a:gd name="connsiteX6" fmla="*/ 45720 w 137160"/>
                <a:gd name="connsiteY6" fmla="*/ 739140 h 990600"/>
                <a:gd name="connsiteX7" fmla="*/ 137160 w 137160"/>
                <a:gd name="connsiteY7" fmla="*/ 876300 h 990600"/>
                <a:gd name="connsiteX8" fmla="*/ 60960 w 137160"/>
                <a:gd name="connsiteY8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60" h="990600">
                  <a:moveTo>
                    <a:pt x="0" y="0"/>
                  </a:moveTo>
                  <a:lnTo>
                    <a:pt x="121920" y="144780"/>
                  </a:lnTo>
                  <a:lnTo>
                    <a:pt x="15240" y="259080"/>
                  </a:lnTo>
                  <a:lnTo>
                    <a:pt x="114300" y="381000"/>
                  </a:lnTo>
                  <a:lnTo>
                    <a:pt x="30480" y="487680"/>
                  </a:lnTo>
                  <a:lnTo>
                    <a:pt x="129540" y="632460"/>
                  </a:lnTo>
                  <a:lnTo>
                    <a:pt x="45720" y="739140"/>
                  </a:lnTo>
                  <a:lnTo>
                    <a:pt x="137160" y="876300"/>
                  </a:lnTo>
                  <a:lnTo>
                    <a:pt x="60960" y="990600"/>
                  </a:lnTo>
                </a:path>
              </a:pathLst>
            </a:custGeom>
            <a:noFill/>
            <a:ln w="762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C0C73B6A-A924-4BE0-A9FA-51D591547170}"/>
                    </a:ext>
                  </a:extLst>
                </p:cNvPr>
                <p:cNvSpPr txBox="1"/>
                <p:nvPr/>
              </p:nvSpPr>
              <p:spPr>
                <a:xfrm>
                  <a:off x="7150913" y="2253899"/>
                  <a:ext cx="108337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kumimoji="0" lang="en-US" sz="20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𝐏𝐎𝐍𝐑</m:t>
                            </m:r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Rounded MT Bold" panose="020F0704030504030204" pitchFamily="34" charset="0"/>
                  </a:endParaRPr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0913" y="2253899"/>
                  <a:ext cx="1083374" cy="413511"/>
                </a:xfrm>
                <a:prstGeom prst="rect">
                  <a:avLst/>
                </a:prstGeom>
                <a:blipFill>
                  <a:blip r:embed="rId1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77CC75E9-4D16-43B7-BC7C-9CDEAE1E4ED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1185"/>
          <a:stretch/>
        </p:blipFill>
        <p:spPr>
          <a:xfrm>
            <a:off x="6370290" y="1379074"/>
            <a:ext cx="5423214" cy="3876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D3427C-5CA0-44A9-8673-E66E353F86D7}"/>
                  </a:ext>
                </a:extLst>
              </p:cNvPr>
              <p:cNvSpPr txBox="1"/>
              <p:nvPr/>
            </p:nvSpPr>
            <p:spPr>
              <a:xfrm>
                <a:off x="6797911" y="5246528"/>
                <a:ext cx="4201015" cy="64819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𝑒𝑥𝑖𝑡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𝑃𝑂𝑁𝑅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D3427C-5CA0-44A9-8673-E66E353F8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911" y="5246528"/>
                <a:ext cx="4201015" cy="64819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21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5501B-8221-4DF8-8977-2453500C3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for Delay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7D4A09-1802-456C-A6A6-D6709B741C7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The maximum latency from </a:t>
                </a:r>
                <a:r>
                  <a:rPr lang="en-US" b="1" i="1" dirty="0"/>
                  <a:t>detecting a rogue vehicle </a:t>
                </a:r>
                <a:r>
                  <a:rPr lang="en-US" dirty="0"/>
                  <a:t>to </a:t>
                </a:r>
                <a:r>
                  <a:rPr lang="en-US" b="1" i="1" dirty="0"/>
                  <a:t>notifying a CAV and acting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, which is calculated as: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𝐶𝐴𝑉</m:t>
                        </m:r>
                      </m:sub>
                    </m:sSub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Detection time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), broadcast period of emergency state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), IM’s worst-case processing time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𝐼𝑀</m:t>
                        </m:r>
                      </m:sub>
                    </m:sSub>
                  </m:oMath>
                </a14:m>
                <a:r>
                  <a:rPr lang="en-US" dirty="0"/>
                  <a:t>), CAV’s worst-case processing time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𝐶𝐴𝑉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</a:p>
              <a:p>
                <a:r>
                  <a:rPr lang="en-US" dirty="0"/>
                  <a:t>If CAVs are notified with a delay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The distance of PONR should be larger to account for delay: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i="1" dirty="0"/>
                  <a:t>is the max distance that can be traveled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𝑃𝑂𝑁𝑅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𝑃𝑂𝑁𝑅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7D4A09-1802-456C-A6A6-D6709B741C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83" t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610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0AF7-9DAC-4DCB-A39F-D3DB8C2AF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Testbeds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87F5A-AA89-44A0-8ABE-41A2717E5C0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7507" y="1032691"/>
                <a:ext cx="6360132" cy="479261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1/10 Scale Model Intersection of CAVs</a:t>
                </a:r>
              </a:p>
              <a:p>
                <a:pPr lvl="1"/>
                <a:r>
                  <a:rPr lang="en-US" dirty="0"/>
                  <a:t>Size: 57 cm x 30 cm</a:t>
                </a:r>
              </a:p>
              <a:p>
                <a:pPr lvl="1"/>
                <a:r>
                  <a:rPr lang="en-US" dirty="0"/>
                  <a:t>Speed: up to 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Acceleration/Deceleration [-1.5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,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]</a:t>
                </a:r>
              </a:p>
              <a:p>
                <a:pPr lvl="1"/>
                <a:r>
                  <a:rPr lang="en-US" dirty="0"/>
                  <a:t>Using an </a:t>
                </a:r>
                <a:r>
                  <a:rPr lang="en-US" b="1" dirty="0" err="1"/>
                  <a:t>OptiTrack</a:t>
                </a:r>
                <a:r>
                  <a:rPr lang="en-US" dirty="0"/>
                  <a:t> System to track CAVs’ location (for both control and surveillance)</a:t>
                </a:r>
              </a:p>
              <a:p>
                <a:r>
                  <a:rPr lang="en-US" dirty="0"/>
                  <a:t>Simulator in MATLAB</a:t>
                </a:r>
              </a:p>
              <a:p>
                <a:pPr lvl="1"/>
                <a:r>
                  <a:rPr lang="en-US" dirty="0"/>
                  <a:t>Size 5 m x 2 m</a:t>
                </a:r>
              </a:p>
              <a:p>
                <a:pPr lvl="1"/>
                <a:r>
                  <a:rPr lang="en-US" dirty="0"/>
                  <a:t>Speed: up to 21 m/s (45 mph)</a:t>
                </a:r>
              </a:p>
              <a:p>
                <a:pPr lvl="1"/>
                <a:r>
                  <a:rPr lang="en-US" dirty="0"/>
                  <a:t>Acceleration/Deceleration [-7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, 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]</a:t>
                </a:r>
              </a:p>
              <a:p>
                <a:pPr lvl="1"/>
                <a:r>
                  <a:rPr lang="en-US" dirty="0"/>
                  <a:t>Considering Vehicle Dynamics</a:t>
                </a:r>
              </a:p>
              <a:p>
                <a:pPr lvl="1"/>
                <a:r>
                  <a:rPr lang="en-US" dirty="0"/>
                  <a:t>Considering Network Delay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87F5A-AA89-44A0-8ABE-41A2717E5C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7507" y="1032691"/>
                <a:ext cx="6360132" cy="4792617"/>
              </a:xfrm>
              <a:blipFill>
                <a:blip r:embed="rId2"/>
                <a:stretch>
                  <a:fillRect l="-863" t="-1906" b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water, small, laying, table&#10;&#10;Description automatically generated">
            <a:extLst>
              <a:ext uri="{FF2B5EF4-FFF2-40B4-BE49-F238E27FC236}">
                <a16:creationId xmlns:a16="http://schemas.microsoft.com/office/drawing/2014/main" id="{90BCA1C9-7BA5-4A53-8BD5-629DC8E23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639" y="1784580"/>
            <a:ext cx="5516853" cy="28964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878236-85B6-4ADC-B318-9BFB53ADFA56}"/>
              </a:ext>
            </a:extLst>
          </p:cNvPr>
          <p:cNvSpPr txBox="1"/>
          <p:nvPr/>
        </p:nvSpPr>
        <p:spPr>
          <a:xfrm>
            <a:off x="6880207" y="4992144"/>
            <a:ext cx="628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https://www.youtube.com/watch?v=Q0tPS6uNTeE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46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01CE7-EBC2-4FD2-9AE1-EF595924A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Fault Injection on 1/10 Scale CAVs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C69C6EB3-1938-4533-9E82-0C425973235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7507" y="1032691"/>
                <a:ext cx="4388367" cy="514903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Systematic fault injection</a:t>
                </a:r>
              </a:p>
              <a:p>
                <a:pPr lvl="1"/>
                <a:r>
                  <a:rPr lang="en-US" dirty="0"/>
                  <a:t>ACC Fault</a:t>
                </a:r>
              </a:p>
              <a:p>
                <a:pPr lvl="1"/>
                <a:r>
                  <a:rPr lang="en-US" dirty="0"/>
                  <a:t>On second CAV </a:t>
                </a:r>
              </a:p>
              <a:p>
                <a:pPr lvl="1"/>
                <a:r>
                  <a:rPr lang="en-US" dirty="0"/>
                  <a:t>Every 200 </a:t>
                </a:r>
                <a:r>
                  <a:rPr lang="en-US" dirty="0" err="1"/>
                  <a:t>ms</a:t>
                </a:r>
                <a:endParaRPr lang="en-US" dirty="0"/>
              </a:p>
              <a:p>
                <a:pPr lvl="2"/>
                <a:r>
                  <a:rPr lang="en-US" sz="2000" dirty="0"/>
                  <a:t>If fault happens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𝑃𝑂𝑁𝑅</m:t>
                        </m:r>
                      </m:sub>
                    </m:sSub>
                  </m:oMath>
                </a14:m>
                <a:r>
                  <a:rPr lang="en-US" sz="2000" dirty="0"/>
                  <a:t> the 1</a:t>
                </a:r>
                <a:r>
                  <a:rPr lang="en-US" sz="2000" baseline="30000" dirty="0"/>
                  <a:t>st</a:t>
                </a:r>
                <a:r>
                  <a:rPr lang="en-US" sz="2000" dirty="0"/>
                  <a:t> CAV stops</a:t>
                </a:r>
              </a:p>
              <a:p>
                <a:pPr lvl="2"/>
                <a:r>
                  <a:rPr lang="en-US" sz="2000" dirty="0"/>
                  <a:t>If fault happens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𝑃𝑂𝑁𝑅</m:t>
                        </m:r>
                      </m:sub>
                    </m:sSub>
                  </m:oMath>
                </a14:m>
                <a:r>
                  <a:rPr lang="en-US" sz="2000" dirty="0"/>
                  <a:t> the 1</a:t>
                </a:r>
                <a:r>
                  <a:rPr lang="en-US" sz="2000" baseline="30000" dirty="0"/>
                  <a:t>st</a:t>
                </a:r>
                <a:r>
                  <a:rPr lang="en-US" sz="2000" dirty="0"/>
                  <a:t> CAV continues</a:t>
                </a:r>
              </a:p>
              <a:p>
                <a:pPr lvl="2"/>
                <a:endParaRPr lang="en-US" sz="2000" dirty="0"/>
              </a:p>
              <a:p>
                <a:r>
                  <a:rPr lang="en-US" dirty="0"/>
                  <a:t>The distance between CAVs is always greater than 0.5 m</a:t>
                </a:r>
              </a:p>
            </p:txBody>
          </p:sp>
        </mc:Choice>
        <mc:Fallback xmlns="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C69C6EB3-1938-4533-9E82-0C4259732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7507" y="1032691"/>
                <a:ext cx="4388367" cy="5149034"/>
              </a:xfrm>
              <a:blipFill>
                <a:blip r:embed="rId3"/>
                <a:stretch>
                  <a:fillRect l="-1528" t="-1065" r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3AC0E8BB-636D-4FDB-87E3-B6C59390D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224" y="1352174"/>
            <a:ext cx="7355416" cy="448056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45B2214-E523-4ABA-89D0-554D30036B82}"/>
              </a:ext>
            </a:extLst>
          </p:cNvPr>
          <p:cNvSpPr/>
          <p:nvPr/>
        </p:nvSpPr>
        <p:spPr>
          <a:xfrm rot="5400000">
            <a:off x="7704444" y="1035288"/>
            <a:ext cx="396129" cy="217244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2B9F66-C818-41DF-91E8-6C445F29FE76}"/>
              </a:ext>
            </a:extLst>
          </p:cNvPr>
          <p:cNvSpPr/>
          <p:nvPr/>
        </p:nvSpPr>
        <p:spPr>
          <a:xfrm>
            <a:off x="8981789" y="1187401"/>
            <a:ext cx="420122" cy="910648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133A714-D60F-4D6B-9DAF-4E123424A20C}"/>
              </a:ext>
            </a:extLst>
          </p:cNvPr>
          <p:cNvSpPr/>
          <p:nvPr/>
        </p:nvSpPr>
        <p:spPr>
          <a:xfrm>
            <a:off x="9401911" y="1187401"/>
            <a:ext cx="420122" cy="910648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6BBFCC-44B7-4792-88C0-8CC1BC106B49}"/>
              </a:ext>
            </a:extLst>
          </p:cNvPr>
          <p:cNvSpPr/>
          <p:nvPr/>
        </p:nvSpPr>
        <p:spPr>
          <a:xfrm rot="5400000">
            <a:off x="9562685" y="939860"/>
            <a:ext cx="420498" cy="1571044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349D66C-512A-4E55-8C11-8A0DC5850A2E}"/>
              </a:ext>
            </a:extLst>
          </p:cNvPr>
          <p:cNvSpPr/>
          <p:nvPr/>
        </p:nvSpPr>
        <p:spPr>
          <a:xfrm rot="5400000">
            <a:off x="9574868" y="1335989"/>
            <a:ext cx="396129" cy="1571043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68A4494-B346-4427-AACB-170CFA12AD30}"/>
              </a:ext>
            </a:extLst>
          </p:cNvPr>
          <p:cNvSpPr/>
          <p:nvPr/>
        </p:nvSpPr>
        <p:spPr>
          <a:xfrm>
            <a:off x="8981790" y="1527316"/>
            <a:ext cx="840245" cy="792259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C4C7FE-1A41-4A71-8821-2DCF48D6A712}"/>
              </a:ext>
            </a:extLst>
          </p:cNvPr>
          <p:cNvCxnSpPr/>
          <p:nvPr/>
        </p:nvCxnSpPr>
        <p:spPr>
          <a:xfrm>
            <a:off x="9830504" y="1886200"/>
            <a:ext cx="690403" cy="0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1022882-231E-4C0C-84DE-C181DCEA0CDC}"/>
              </a:ext>
            </a:extLst>
          </p:cNvPr>
          <p:cNvCxnSpPr/>
          <p:nvPr/>
        </p:nvCxnSpPr>
        <p:spPr>
          <a:xfrm>
            <a:off x="9836335" y="1932689"/>
            <a:ext cx="655432" cy="0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7C64BDB-92F1-46A3-B04D-889072CF4A17}"/>
              </a:ext>
            </a:extLst>
          </p:cNvPr>
          <p:cNvCxnSpPr/>
          <p:nvPr/>
        </p:nvCxnSpPr>
        <p:spPr>
          <a:xfrm flipH="1">
            <a:off x="9391775" y="1183243"/>
            <a:ext cx="1" cy="337862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18D1614-DC5C-4935-B00B-9B7BC5ED5D10}"/>
              </a:ext>
            </a:extLst>
          </p:cNvPr>
          <p:cNvCxnSpPr/>
          <p:nvPr/>
        </p:nvCxnSpPr>
        <p:spPr>
          <a:xfrm flipH="1">
            <a:off x="9438668" y="1187418"/>
            <a:ext cx="1" cy="335884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53D1414-ED57-4F46-8528-1C5B4833C4FD}"/>
              </a:ext>
            </a:extLst>
          </p:cNvPr>
          <p:cNvSpPr/>
          <p:nvPr/>
        </p:nvSpPr>
        <p:spPr>
          <a:xfrm>
            <a:off x="7923513" y="1946276"/>
            <a:ext cx="1903062" cy="364190"/>
          </a:xfrm>
          <a:prstGeom prst="rect">
            <a:avLst/>
          </a:prstGeom>
          <a:solidFill>
            <a:srgbClr val="12AE37">
              <a:alpha val="5058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43CFF01-8A6D-4908-BB67-47AD1DBB2188}"/>
                  </a:ext>
                </a:extLst>
              </p:cNvPr>
              <p:cNvSpPr txBox="1"/>
              <p:nvPr/>
            </p:nvSpPr>
            <p:spPr>
              <a:xfrm>
                <a:off x="7832743" y="2386650"/>
                <a:ext cx="1288558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000" b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𝐏𝐎𝐍𝐑</m:t>
                          </m:r>
                          <m:r>
                            <a:rPr lang="en-US" sz="20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43CFF01-8A6D-4908-BB67-47AD1DBB2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743" y="2386650"/>
                <a:ext cx="1288558" cy="4135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5363C2BE-1A28-4BDD-8787-FC5F04F8B18D}"/>
              </a:ext>
            </a:extLst>
          </p:cNvPr>
          <p:cNvSpPr/>
          <p:nvPr/>
        </p:nvSpPr>
        <p:spPr>
          <a:xfrm>
            <a:off x="9401911" y="2323589"/>
            <a:ext cx="420122" cy="2684704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A81F39D-8AC8-4A58-8E8E-5908B8497B3B}"/>
              </a:ext>
            </a:extLst>
          </p:cNvPr>
          <p:cNvSpPr/>
          <p:nvPr/>
        </p:nvSpPr>
        <p:spPr>
          <a:xfrm rot="16200000">
            <a:off x="8556987" y="3207043"/>
            <a:ext cx="2144068" cy="377161"/>
          </a:xfrm>
          <a:prstGeom prst="rect">
            <a:avLst/>
          </a:prstGeom>
          <a:solidFill>
            <a:srgbClr val="C00000">
              <a:alpha val="5098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F7B4C4-357F-49FC-ADF4-8453D5A242B2}"/>
              </a:ext>
            </a:extLst>
          </p:cNvPr>
          <p:cNvSpPr/>
          <p:nvPr/>
        </p:nvSpPr>
        <p:spPr>
          <a:xfrm>
            <a:off x="8981789" y="2323589"/>
            <a:ext cx="420122" cy="2684704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82DD2DA-8261-49EE-86B0-26501F245D55}"/>
              </a:ext>
            </a:extLst>
          </p:cNvPr>
          <p:cNvGrpSpPr/>
          <p:nvPr/>
        </p:nvGrpSpPr>
        <p:grpSpPr>
          <a:xfrm>
            <a:off x="9395545" y="2325010"/>
            <a:ext cx="45719" cy="2683283"/>
            <a:chOff x="3205454" y="1413352"/>
            <a:chExt cx="39353" cy="3067431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874EBBE-67BB-42DE-A921-454404FBDC56}"/>
                </a:ext>
              </a:extLst>
            </p:cNvPr>
            <p:cNvCxnSpPr/>
            <p:nvPr/>
          </p:nvCxnSpPr>
          <p:spPr>
            <a:xfrm flipH="1">
              <a:off x="3244806" y="1413486"/>
              <a:ext cx="1" cy="3056322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B9602F3-61DB-419F-96B9-6492FB84D344}"/>
                </a:ext>
              </a:extLst>
            </p:cNvPr>
            <p:cNvCxnSpPr/>
            <p:nvPr/>
          </p:nvCxnSpPr>
          <p:spPr>
            <a:xfrm flipH="1">
              <a:off x="3205454" y="1413352"/>
              <a:ext cx="1" cy="3067431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8F8F613-AE6F-49D0-9D49-CB88A8B0BE57}"/>
              </a:ext>
            </a:extLst>
          </p:cNvPr>
          <p:cNvCxnSpPr/>
          <p:nvPr/>
        </p:nvCxnSpPr>
        <p:spPr>
          <a:xfrm>
            <a:off x="9854300" y="2323588"/>
            <a:ext cx="0" cy="214407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A1ED0F6-08D0-402B-8610-0478001E29F5}"/>
              </a:ext>
            </a:extLst>
          </p:cNvPr>
          <p:cNvCxnSpPr/>
          <p:nvPr/>
        </p:nvCxnSpPr>
        <p:spPr>
          <a:xfrm>
            <a:off x="9438668" y="4474892"/>
            <a:ext cx="688677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ysDash"/>
            <a:miter lim="800000"/>
            <a:headEnd type="none" w="med" len="med"/>
            <a:tailEnd type="triangle" w="med" len="med"/>
          </a:ln>
          <a:effectLst/>
        </p:spPr>
      </p:cxnSp>
      <p:pic>
        <p:nvPicPr>
          <p:cNvPr id="60" name="Picture 2" descr="Image result for vehicle top view">
            <a:extLst>
              <a:ext uri="{FF2B5EF4-FFF2-40B4-BE49-F238E27FC236}">
                <a16:creationId xmlns:a16="http://schemas.microsoft.com/office/drawing/2014/main" id="{274D1C70-5576-4A47-9F21-3A25C1228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67" b="27409"/>
          <a:stretch/>
        </p:blipFill>
        <p:spPr bwMode="auto">
          <a:xfrm rot="16200000">
            <a:off x="9395856" y="4682491"/>
            <a:ext cx="460899" cy="23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Freeform 11">
            <a:extLst>
              <a:ext uri="{FF2B5EF4-FFF2-40B4-BE49-F238E27FC236}">
                <a16:creationId xmlns:a16="http://schemas.microsoft.com/office/drawing/2014/main" id="{AD4E8682-1B6F-49E5-A986-618D0AE20712}"/>
              </a:ext>
            </a:extLst>
          </p:cNvPr>
          <p:cNvSpPr/>
          <p:nvPr/>
        </p:nvSpPr>
        <p:spPr>
          <a:xfrm rot="206647">
            <a:off x="10488536" y="1526156"/>
            <a:ext cx="157431" cy="793419"/>
          </a:xfrm>
          <a:custGeom>
            <a:avLst/>
            <a:gdLst>
              <a:gd name="connsiteX0" fmla="*/ 0 w 137160"/>
              <a:gd name="connsiteY0" fmla="*/ 0 h 990600"/>
              <a:gd name="connsiteX1" fmla="*/ 121920 w 137160"/>
              <a:gd name="connsiteY1" fmla="*/ 144780 h 990600"/>
              <a:gd name="connsiteX2" fmla="*/ 15240 w 137160"/>
              <a:gd name="connsiteY2" fmla="*/ 259080 h 990600"/>
              <a:gd name="connsiteX3" fmla="*/ 114300 w 137160"/>
              <a:gd name="connsiteY3" fmla="*/ 381000 h 990600"/>
              <a:gd name="connsiteX4" fmla="*/ 30480 w 137160"/>
              <a:gd name="connsiteY4" fmla="*/ 487680 h 990600"/>
              <a:gd name="connsiteX5" fmla="*/ 129540 w 137160"/>
              <a:gd name="connsiteY5" fmla="*/ 632460 h 990600"/>
              <a:gd name="connsiteX6" fmla="*/ 45720 w 137160"/>
              <a:gd name="connsiteY6" fmla="*/ 739140 h 990600"/>
              <a:gd name="connsiteX7" fmla="*/ 137160 w 137160"/>
              <a:gd name="connsiteY7" fmla="*/ 876300 h 990600"/>
              <a:gd name="connsiteX8" fmla="*/ 60960 w 137160"/>
              <a:gd name="connsiteY8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" h="990600">
                <a:moveTo>
                  <a:pt x="0" y="0"/>
                </a:moveTo>
                <a:lnTo>
                  <a:pt x="121920" y="144780"/>
                </a:lnTo>
                <a:lnTo>
                  <a:pt x="15240" y="259080"/>
                </a:lnTo>
                <a:lnTo>
                  <a:pt x="114300" y="381000"/>
                </a:lnTo>
                <a:lnTo>
                  <a:pt x="30480" y="487680"/>
                </a:lnTo>
                <a:lnTo>
                  <a:pt x="129540" y="632460"/>
                </a:lnTo>
                <a:lnTo>
                  <a:pt x="45720" y="739140"/>
                </a:lnTo>
                <a:lnTo>
                  <a:pt x="137160" y="876300"/>
                </a:lnTo>
                <a:lnTo>
                  <a:pt x="60960" y="990600"/>
                </a:lnTo>
              </a:path>
            </a:pathLst>
          </a:custGeom>
          <a:noFill/>
          <a:ln w="762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 12">
            <a:extLst>
              <a:ext uri="{FF2B5EF4-FFF2-40B4-BE49-F238E27FC236}">
                <a16:creationId xmlns:a16="http://schemas.microsoft.com/office/drawing/2014/main" id="{1C7363C1-A668-4E61-8AE9-6C2C89308592}"/>
              </a:ext>
            </a:extLst>
          </p:cNvPr>
          <p:cNvSpPr/>
          <p:nvPr/>
        </p:nvSpPr>
        <p:spPr>
          <a:xfrm rot="16434295">
            <a:off x="9327882" y="773611"/>
            <a:ext cx="148440" cy="841474"/>
          </a:xfrm>
          <a:custGeom>
            <a:avLst/>
            <a:gdLst>
              <a:gd name="connsiteX0" fmla="*/ 0 w 137160"/>
              <a:gd name="connsiteY0" fmla="*/ 0 h 990600"/>
              <a:gd name="connsiteX1" fmla="*/ 121920 w 137160"/>
              <a:gd name="connsiteY1" fmla="*/ 144780 h 990600"/>
              <a:gd name="connsiteX2" fmla="*/ 15240 w 137160"/>
              <a:gd name="connsiteY2" fmla="*/ 259080 h 990600"/>
              <a:gd name="connsiteX3" fmla="*/ 114300 w 137160"/>
              <a:gd name="connsiteY3" fmla="*/ 381000 h 990600"/>
              <a:gd name="connsiteX4" fmla="*/ 30480 w 137160"/>
              <a:gd name="connsiteY4" fmla="*/ 487680 h 990600"/>
              <a:gd name="connsiteX5" fmla="*/ 129540 w 137160"/>
              <a:gd name="connsiteY5" fmla="*/ 632460 h 990600"/>
              <a:gd name="connsiteX6" fmla="*/ 45720 w 137160"/>
              <a:gd name="connsiteY6" fmla="*/ 739140 h 990600"/>
              <a:gd name="connsiteX7" fmla="*/ 137160 w 137160"/>
              <a:gd name="connsiteY7" fmla="*/ 876300 h 990600"/>
              <a:gd name="connsiteX8" fmla="*/ 60960 w 137160"/>
              <a:gd name="connsiteY8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" h="990600">
                <a:moveTo>
                  <a:pt x="0" y="0"/>
                </a:moveTo>
                <a:lnTo>
                  <a:pt x="121920" y="144780"/>
                </a:lnTo>
                <a:lnTo>
                  <a:pt x="15240" y="259080"/>
                </a:lnTo>
                <a:lnTo>
                  <a:pt x="114300" y="381000"/>
                </a:lnTo>
                <a:lnTo>
                  <a:pt x="30480" y="487680"/>
                </a:lnTo>
                <a:lnTo>
                  <a:pt x="129540" y="632460"/>
                </a:lnTo>
                <a:lnTo>
                  <a:pt x="45720" y="739140"/>
                </a:lnTo>
                <a:lnTo>
                  <a:pt x="137160" y="876300"/>
                </a:lnTo>
                <a:lnTo>
                  <a:pt x="60960" y="990600"/>
                </a:lnTo>
              </a:path>
            </a:pathLst>
          </a:custGeom>
          <a:noFill/>
          <a:ln w="762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44C9B22-5F33-47AA-9326-D389DFBA3B6C}"/>
              </a:ext>
            </a:extLst>
          </p:cNvPr>
          <p:cNvSpPr/>
          <p:nvPr/>
        </p:nvSpPr>
        <p:spPr>
          <a:xfrm rot="5400000">
            <a:off x="7704444" y="639158"/>
            <a:ext cx="396129" cy="217245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3B225E8-AD0D-468F-B9F2-FFC5D1132025}"/>
              </a:ext>
            </a:extLst>
          </p:cNvPr>
          <p:cNvGrpSpPr/>
          <p:nvPr/>
        </p:nvGrpSpPr>
        <p:grpSpPr>
          <a:xfrm>
            <a:off x="6811399" y="1884052"/>
            <a:ext cx="2177334" cy="45719"/>
            <a:chOff x="10127" y="981008"/>
            <a:chExt cx="2782149" cy="37105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1A5D8D6-530A-4E08-8921-B4A66D89D37E}"/>
                </a:ext>
              </a:extLst>
            </p:cNvPr>
            <p:cNvCxnSpPr/>
            <p:nvPr/>
          </p:nvCxnSpPr>
          <p:spPr>
            <a:xfrm>
              <a:off x="10128" y="981008"/>
              <a:ext cx="2782148" cy="0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4886117-595F-469D-8140-D5B37F01A47A}"/>
                </a:ext>
              </a:extLst>
            </p:cNvPr>
            <p:cNvCxnSpPr/>
            <p:nvPr/>
          </p:nvCxnSpPr>
          <p:spPr>
            <a:xfrm>
              <a:off x="10127" y="1018113"/>
              <a:ext cx="2781980" cy="0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F78122E-8085-48F8-891F-37B398ECB53A}"/>
              </a:ext>
            </a:extLst>
          </p:cNvPr>
          <p:cNvCxnSpPr/>
          <p:nvPr/>
        </p:nvCxnSpPr>
        <p:spPr>
          <a:xfrm>
            <a:off x="7953341" y="2375756"/>
            <a:ext cx="1030369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7DB7A81-EE76-4D5E-8466-53FC886F43FA}"/>
                  </a:ext>
                </a:extLst>
              </p:cNvPr>
              <p:cNvSpPr txBox="1"/>
              <p:nvPr/>
            </p:nvSpPr>
            <p:spPr>
              <a:xfrm>
                <a:off x="9767566" y="3462788"/>
                <a:ext cx="756361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000" b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𝐒𝐁</m:t>
                          </m:r>
                          <m:r>
                            <a:rPr lang="en-US" sz="20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7DB7A81-EE76-4D5E-8466-53FC886F4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566" y="3462788"/>
                <a:ext cx="756361" cy="4135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DED0AB8-553B-4018-95D2-DFB295B1F4CD}"/>
              </a:ext>
            </a:extLst>
          </p:cNvPr>
          <p:cNvCxnSpPr/>
          <p:nvPr/>
        </p:nvCxnSpPr>
        <p:spPr>
          <a:xfrm>
            <a:off x="7914550" y="1947358"/>
            <a:ext cx="0" cy="97826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ysDash"/>
            <a:miter lim="800000"/>
            <a:headEnd type="none" w="med" len="med"/>
            <a:tailEnd type="triangle" w="med" len="med"/>
          </a:ln>
          <a:effectLst/>
        </p:spPr>
      </p:cxnSp>
      <p:pic>
        <p:nvPicPr>
          <p:cNvPr id="70" name="Picture 2" descr="Image result for vehicle top view">
            <a:extLst>
              <a:ext uri="{FF2B5EF4-FFF2-40B4-BE49-F238E27FC236}">
                <a16:creationId xmlns:a16="http://schemas.microsoft.com/office/drawing/2014/main" id="{85C06914-787D-4F77-99B4-8E4181A3E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67" b="27409"/>
          <a:stretch/>
        </p:blipFill>
        <p:spPr bwMode="auto">
          <a:xfrm>
            <a:off x="7457178" y="2015080"/>
            <a:ext cx="490035" cy="22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268">
            <a:extLst>
              <a:ext uri="{FF2B5EF4-FFF2-40B4-BE49-F238E27FC236}">
                <a16:creationId xmlns:a16="http://schemas.microsoft.com/office/drawing/2014/main" id="{3A6ACF27-8C8C-494E-BCB6-B47A080E787D}"/>
              </a:ext>
            </a:extLst>
          </p:cNvPr>
          <p:cNvSpPr/>
          <p:nvPr/>
        </p:nvSpPr>
        <p:spPr>
          <a:xfrm rot="16434295">
            <a:off x="9322796" y="4556748"/>
            <a:ext cx="148440" cy="841474"/>
          </a:xfrm>
          <a:custGeom>
            <a:avLst/>
            <a:gdLst>
              <a:gd name="connsiteX0" fmla="*/ 0 w 137160"/>
              <a:gd name="connsiteY0" fmla="*/ 0 h 990600"/>
              <a:gd name="connsiteX1" fmla="*/ 121920 w 137160"/>
              <a:gd name="connsiteY1" fmla="*/ 144780 h 990600"/>
              <a:gd name="connsiteX2" fmla="*/ 15240 w 137160"/>
              <a:gd name="connsiteY2" fmla="*/ 259080 h 990600"/>
              <a:gd name="connsiteX3" fmla="*/ 114300 w 137160"/>
              <a:gd name="connsiteY3" fmla="*/ 381000 h 990600"/>
              <a:gd name="connsiteX4" fmla="*/ 30480 w 137160"/>
              <a:gd name="connsiteY4" fmla="*/ 487680 h 990600"/>
              <a:gd name="connsiteX5" fmla="*/ 129540 w 137160"/>
              <a:gd name="connsiteY5" fmla="*/ 632460 h 990600"/>
              <a:gd name="connsiteX6" fmla="*/ 45720 w 137160"/>
              <a:gd name="connsiteY6" fmla="*/ 739140 h 990600"/>
              <a:gd name="connsiteX7" fmla="*/ 137160 w 137160"/>
              <a:gd name="connsiteY7" fmla="*/ 876300 h 990600"/>
              <a:gd name="connsiteX8" fmla="*/ 60960 w 137160"/>
              <a:gd name="connsiteY8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" h="990600">
                <a:moveTo>
                  <a:pt x="0" y="0"/>
                </a:moveTo>
                <a:lnTo>
                  <a:pt x="121920" y="144780"/>
                </a:lnTo>
                <a:lnTo>
                  <a:pt x="15240" y="259080"/>
                </a:lnTo>
                <a:lnTo>
                  <a:pt x="114300" y="381000"/>
                </a:lnTo>
                <a:lnTo>
                  <a:pt x="30480" y="487680"/>
                </a:lnTo>
                <a:lnTo>
                  <a:pt x="129540" y="632460"/>
                </a:lnTo>
                <a:lnTo>
                  <a:pt x="45720" y="739140"/>
                </a:lnTo>
                <a:lnTo>
                  <a:pt x="137160" y="876300"/>
                </a:lnTo>
                <a:lnTo>
                  <a:pt x="60960" y="990600"/>
                </a:lnTo>
              </a:path>
            </a:pathLst>
          </a:custGeom>
          <a:noFill/>
          <a:ln w="762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Freeform 269">
            <a:extLst>
              <a:ext uri="{FF2B5EF4-FFF2-40B4-BE49-F238E27FC236}">
                <a16:creationId xmlns:a16="http://schemas.microsoft.com/office/drawing/2014/main" id="{8D084D19-BF95-4D82-989C-29A394DEB2C0}"/>
              </a:ext>
            </a:extLst>
          </p:cNvPr>
          <p:cNvSpPr/>
          <p:nvPr/>
        </p:nvSpPr>
        <p:spPr>
          <a:xfrm rot="206647">
            <a:off x="6770947" y="1526156"/>
            <a:ext cx="157431" cy="793419"/>
          </a:xfrm>
          <a:custGeom>
            <a:avLst/>
            <a:gdLst>
              <a:gd name="connsiteX0" fmla="*/ 0 w 137160"/>
              <a:gd name="connsiteY0" fmla="*/ 0 h 990600"/>
              <a:gd name="connsiteX1" fmla="*/ 121920 w 137160"/>
              <a:gd name="connsiteY1" fmla="*/ 144780 h 990600"/>
              <a:gd name="connsiteX2" fmla="*/ 15240 w 137160"/>
              <a:gd name="connsiteY2" fmla="*/ 259080 h 990600"/>
              <a:gd name="connsiteX3" fmla="*/ 114300 w 137160"/>
              <a:gd name="connsiteY3" fmla="*/ 381000 h 990600"/>
              <a:gd name="connsiteX4" fmla="*/ 30480 w 137160"/>
              <a:gd name="connsiteY4" fmla="*/ 487680 h 990600"/>
              <a:gd name="connsiteX5" fmla="*/ 129540 w 137160"/>
              <a:gd name="connsiteY5" fmla="*/ 632460 h 990600"/>
              <a:gd name="connsiteX6" fmla="*/ 45720 w 137160"/>
              <a:gd name="connsiteY6" fmla="*/ 739140 h 990600"/>
              <a:gd name="connsiteX7" fmla="*/ 137160 w 137160"/>
              <a:gd name="connsiteY7" fmla="*/ 876300 h 990600"/>
              <a:gd name="connsiteX8" fmla="*/ 60960 w 137160"/>
              <a:gd name="connsiteY8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" h="990600">
                <a:moveTo>
                  <a:pt x="0" y="0"/>
                </a:moveTo>
                <a:lnTo>
                  <a:pt x="121920" y="144780"/>
                </a:lnTo>
                <a:lnTo>
                  <a:pt x="15240" y="259080"/>
                </a:lnTo>
                <a:lnTo>
                  <a:pt x="114300" y="381000"/>
                </a:lnTo>
                <a:lnTo>
                  <a:pt x="30480" y="487680"/>
                </a:lnTo>
                <a:lnTo>
                  <a:pt x="129540" y="632460"/>
                </a:lnTo>
                <a:lnTo>
                  <a:pt x="45720" y="739140"/>
                </a:lnTo>
                <a:lnTo>
                  <a:pt x="137160" y="876300"/>
                </a:lnTo>
                <a:lnTo>
                  <a:pt x="60960" y="990600"/>
                </a:lnTo>
              </a:path>
            </a:pathLst>
          </a:custGeom>
          <a:noFill/>
          <a:ln w="762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E1A0720-ADE8-483B-B6CE-39527581B2FE}"/>
              </a:ext>
            </a:extLst>
          </p:cNvPr>
          <p:cNvSpPr/>
          <p:nvPr/>
        </p:nvSpPr>
        <p:spPr>
          <a:xfrm rot="5400000">
            <a:off x="7687331" y="1005232"/>
            <a:ext cx="396129" cy="2172449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8EAE537-FEDA-43FF-8100-E8D64D0094C9}"/>
              </a:ext>
            </a:extLst>
          </p:cNvPr>
          <p:cNvSpPr/>
          <p:nvPr/>
        </p:nvSpPr>
        <p:spPr>
          <a:xfrm>
            <a:off x="8964676" y="1157345"/>
            <a:ext cx="420122" cy="910648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3040962-B422-40A2-9932-C64321047A33}"/>
              </a:ext>
            </a:extLst>
          </p:cNvPr>
          <p:cNvSpPr/>
          <p:nvPr/>
        </p:nvSpPr>
        <p:spPr>
          <a:xfrm>
            <a:off x="9384798" y="1157345"/>
            <a:ext cx="420122" cy="910648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18B1BFA7-32DE-48E9-A4D4-17144B93037D}"/>
              </a:ext>
            </a:extLst>
          </p:cNvPr>
          <p:cNvSpPr/>
          <p:nvPr/>
        </p:nvSpPr>
        <p:spPr>
          <a:xfrm rot="5400000">
            <a:off x="9545572" y="909804"/>
            <a:ext cx="420498" cy="1571044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FD6BB8C-5A13-4A4C-8B82-038D46FD090C}"/>
              </a:ext>
            </a:extLst>
          </p:cNvPr>
          <p:cNvSpPr/>
          <p:nvPr/>
        </p:nvSpPr>
        <p:spPr>
          <a:xfrm rot="5400000">
            <a:off x="9557755" y="1305933"/>
            <a:ext cx="396129" cy="1571043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B86063A-A57B-4366-B32B-3545CB27FBE2}"/>
              </a:ext>
            </a:extLst>
          </p:cNvPr>
          <p:cNvSpPr/>
          <p:nvPr/>
        </p:nvSpPr>
        <p:spPr>
          <a:xfrm>
            <a:off x="8964677" y="1497260"/>
            <a:ext cx="840245" cy="792259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3A4A838-9E25-4960-93D2-D258E4F00422}"/>
              </a:ext>
            </a:extLst>
          </p:cNvPr>
          <p:cNvCxnSpPr/>
          <p:nvPr/>
        </p:nvCxnSpPr>
        <p:spPr>
          <a:xfrm>
            <a:off x="9813391" y="1856144"/>
            <a:ext cx="690403" cy="0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01E22699-F3BB-446E-AADF-E8C9D6A46491}"/>
              </a:ext>
            </a:extLst>
          </p:cNvPr>
          <p:cNvCxnSpPr/>
          <p:nvPr/>
        </p:nvCxnSpPr>
        <p:spPr>
          <a:xfrm>
            <a:off x="9819222" y="1902633"/>
            <a:ext cx="655432" cy="0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AE293665-243E-4866-A3A8-307713057BB4}"/>
              </a:ext>
            </a:extLst>
          </p:cNvPr>
          <p:cNvCxnSpPr/>
          <p:nvPr/>
        </p:nvCxnSpPr>
        <p:spPr>
          <a:xfrm flipH="1">
            <a:off x="9374662" y="1153187"/>
            <a:ext cx="1" cy="337862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ECA09F1E-ADDC-41BA-AD21-FD6C50FFCDF7}"/>
              </a:ext>
            </a:extLst>
          </p:cNvPr>
          <p:cNvCxnSpPr/>
          <p:nvPr/>
        </p:nvCxnSpPr>
        <p:spPr>
          <a:xfrm flipH="1">
            <a:off x="9421555" y="1157362"/>
            <a:ext cx="1" cy="335884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29E9685-E982-4A55-8F30-B898DBC41F98}"/>
              </a:ext>
            </a:extLst>
          </p:cNvPr>
          <p:cNvSpPr/>
          <p:nvPr/>
        </p:nvSpPr>
        <p:spPr>
          <a:xfrm>
            <a:off x="7906400" y="1916220"/>
            <a:ext cx="1903062" cy="364190"/>
          </a:xfrm>
          <a:prstGeom prst="rect">
            <a:avLst/>
          </a:prstGeom>
          <a:solidFill>
            <a:srgbClr val="12AE37">
              <a:alpha val="5058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1C792B6-7A04-4747-AB38-452EDF0C380D}"/>
                  </a:ext>
                </a:extLst>
              </p:cNvPr>
              <p:cNvSpPr txBox="1"/>
              <p:nvPr/>
            </p:nvSpPr>
            <p:spPr>
              <a:xfrm>
                <a:off x="7815630" y="2356594"/>
                <a:ext cx="1288558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000" b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𝐏𝐎𝐍𝐑</m:t>
                          </m:r>
                          <m:r>
                            <a:rPr lang="en-US" sz="20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1C792B6-7A04-4747-AB38-452EDF0C3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630" y="2356594"/>
                <a:ext cx="1288558" cy="4135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Rectangle 150">
            <a:extLst>
              <a:ext uri="{FF2B5EF4-FFF2-40B4-BE49-F238E27FC236}">
                <a16:creationId xmlns:a16="http://schemas.microsoft.com/office/drawing/2014/main" id="{73CC2F19-5841-435D-94FE-F026CF662BB0}"/>
              </a:ext>
            </a:extLst>
          </p:cNvPr>
          <p:cNvSpPr/>
          <p:nvPr/>
        </p:nvSpPr>
        <p:spPr>
          <a:xfrm>
            <a:off x="9384798" y="2293533"/>
            <a:ext cx="420122" cy="2684704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1CFBBEE-2C53-481A-B93A-0AB15969B2DE}"/>
              </a:ext>
            </a:extLst>
          </p:cNvPr>
          <p:cNvSpPr/>
          <p:nvPr/>
        </p:nvSpPr>
        <p:spPr>
          <a:xfrm rot="16200000">
            <a:off x="8539874" y="3176987"/>
            <a:ext cx="2144068" cy="377161"/>
          </a:xfrm>
          <a:prstGeom prst="rect">
            <a:avLst/>
          </a:prstGeom>
          <a:solidFill>
            <a:srgbClr val="C00000">
              <a:alpha val="5098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83874040-1989-42C8-8FA4-AC343E39EFAE}"/>
              </a:ext>
            </a:extLst>
          </p:cNvPr>
          <p:cNvSpPr/>
          <p:nvPr/>
        </p:nvSpPr>
        <p:spPr>
          <a:xfrm>
            <a:off x="8964676" y="2293533"/>
            <a:ext cx="420122" cy="2684704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2B2CEE8-21F0-4EC7-B47B-6B1D15230A60}"/>
              </a:ext>
            </a:extLst>
          </p:cNvPr>
          <p:cNvGrpSpPr/>
          <p:nvPr/>
        </p:nvGrpSpPr>
        <p:grpSpPr>
          <a:xfrm>
            <a:off x="9378432" y="2294954"/>
            <a:ext cx="45719" cy="2683283"/>
            <a:chOff x="3205454" y="1413352"/>
            <a:chExt cx="39353" cy="3067431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2E53277E-38A1-4432-918C-EECC4CBC393C}"/>
                </a:ext>
              </a:extLst>
            </p:cNvPr>
            <p:cNvCxnSpPr/>
            <p:nvPr/>
          </p:nvCxnSpPr>
          <p:spPr>
            <a:xfrm flipH="1">
              <a:off x="3244806" y="1413486"/>
              <a:ext cx="1" cy="3056322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0315B45-7860-423D-AD5A-527796005220}"/>
                </a:ext>
              </a:extLst>
            </p:cNvPr>
            <p:cNvCxnSpPr/>
            <p:nvPr/>
          </p:nvCxnSpPr>
          <p:spPr>
            <a:xfrm flipH="1">
              <a:off x="3205454" y="1413352"/>
              <a:ext cx="1" cy="3067431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</p:grp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40800EB3-AAE2-418E-BC1A-67D5BA3BA8AA}"/>
              </a:ext>
            </a:extLst>
          </p:cNvPr>
          <p:cNvCxnSpPr/>
          <p:nvPr/>
        </p:nvCxnSpPr>
        <p:spPr>
          <a:xfrm>
            <a:off x="9837187" y="2293532"/>
            <a:ext cx="0" cy="214407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06FC6043-0449-4546-AEBB-FD6CD8E18C3A}"/>
              </a:ext>
            </a:extLst>
          </p:cNvPr>
          <p:cNvCxnSpPr/>
          <p:nvPr/>
        </p:nvCxnSpPr>
        <p:spPr>
          <a:xfrm>
            <a:off x="9421555" y="4444836"/>
            <a:ext cx="688677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ysDash"/>
            <a:miter lim="800000"/>
            <a:headEnd type="none" w="med" len="med"/>
            <a:tailEnd type="triangle" w="med" len="med"/>
          </a:ln>
          <a:effectLst/>
        </p:spPr>
      </p:cxnSp>
      <p:pic>
        <p:nvPicPr>
          <p:cNvPr id="159" name="Picture 2" descr="Image result for vehicle top view">
            <a:extLst>
              <a:ext uri="{FF2B5EF4-FFF2-40B4-BE49-F238E27FC236}">
                <a16:creationId xmlns:a16="http://schemas.microsoft.com/office/drawing/2014/main" id="{8954E2A9-95A6-48F1-852A-5B273E38B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67" b="27409"/>
          <a:stretch/>
        </p:blipFill>
        <p:spPr bwMode="auto">
          <a:xfrm rot="16200000">
            <a:off x="9378743" y="4500035"/>
            <a:ext cx="460899" cy="23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Freeform 11">
            <a:extLst>
              <a:ext uri="{FF2B5EF4-FFF2-40B4-BE49-F238E27FC236}">
                <a16:creationId xmlns:a16="http://schemas.microsoft.com/office/drawing/2014/main" id="{A82874DA-B3BD-4BAD-AA9C-92E5824B9458}"/>
              </a:ext>
            </a:extLst>
          </p:cNvPr>
          <p:cNvSpPr/>
          <p:nvPr/>
        </p:nvSpPr>
        <p:spPr>
          <a:xfrm rot="206647">
            <a:off x="10471423" y="1496100"/>
            <a:ext cx="157431" cy="793419"/>
          </a:xfrm>
          <a:custGeom>
            <a:avLst/>
            <a:gdLst>
              <a:gd name="connsiteX0" fmla="*/ 0 w 137160"/>
              <a:gd name="connsiteY0" fmla="*/ 0 h 990600"/>
              <a:gd name="connsiteX1" fmla="*/ 121920 w 137160"/>
              <a:gd name="connsiteY1" fmla="*/ 144780 h 990600"/>
              <a:gd name="connsiteX2" fmla="*/ 15240 w 137160"/>
              <a:gd name="connsiteY2" fmla="*/ 259080 h 990600"/>
              <a:gd name="connsiteX3" fmla="*/ 114300 w 137160"/>
              <a:gd name="connsiteY3" fmla="*/ 381000 h 990600"/>
              <a:gd name="connsiteX4" fmla="*/ 30480 w 137160"/>
              <a:gd name="connsiteY4" fmla="*/ 487680 h 990600"/>
              <a:gd name="connsiteX5" fmla="*/ 129540 w 137160"/>
              <a:gd name="connsiteY5" fmla="*/ 632460 h 990600"/>
              <a:gd name="connsiteX6" fmla="*/ 45720 w 137160"/>
              <a:gd name="connsiteY6" fmla="*/ 739140 h 990600"/>
              <a:gd name="connsiteX7" fmla="*/ 137160 w 137160"/>
              <a:gd name="connsiteY7" fmla="*/ 876300 h 990600"/>
              <a:gd name="connsiteX8" fmla="*/ 60960 w 137160"/>
              <a:gd name="connsiteY8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" h="990600">
                <a:moveTo>
                  <a:pt x="0" y="0"/>
                </a:moveTo>
                <a:lnTo>
                  <a:pt x="121920" y="144780"/>
                </a:lnTo>
                <a:lnTo>
                  <a:pt x="15240" y="259080"/>
                </a:lnTo>
                <a:lnTo>
                  <a:pt x="114300" y="381000"/>
                </a:lnTo>
                <a:lnTo>
                  <a:pt x="30480" y="487680"/>
                </a:lnTo>
                <a:lnTo>
                  <a:pt x="129540" y="632460"/>
                </a:lnTo>
                <a:lnTo>
                  <a:pt x="45720" y="739140"/>
                </a:lnTo>
                <a:lnTo>
                  <a:pt x="137160" y="876300"/>
                </a:lnTo>
                <a:lnTo>
                  <a:pt x="60960" y="990600"/>
                </a:lnTo>
              </a:path>
            </a:pathLst>
          </a:custGeom>
          <a:noFill/>
          <a:ln w="762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 12">
            <a:extLst>
              <a:ext uri="{FF2B5EF4-FFF2-40B4-BE49-F238E27FC236}">
                <a16:creationId xmlns:a16="http://schemas.microsoft.com/office/drawing/2014/main" id="{FFE52106-66A5-4AE7-AFFA-F3F207C877C9}"/>
              </a:ext>
            </a:extLst>
          </p:cNvPr>
          <p:cNvSpPr/>
          <p:nvPr/>
        </p:nvSpPr>
        <p:spPr>
          <a:xfrm rot="16434295">
            <a:off x="9310769" y="743555"/>
            <a:ext cx="148440" cy="841474"/>
          </a:xfrm>
          <a:custGeom>
            <a:avLst/>
            <a:gdLst>
              <a:gd name="connsiteX0" fmla="*/ 0 w 137160"/>
              <a:gd name="connsiteY0" fmla="*/ 0 h 990600"/>
              <a:gd name="connsiteX1" fmla="*/ 121920 w 137160"/>
              <a:gd name="connsiteY1" fmla="*/ 144780 h 990600"/>
              <a:gd name="connsiteX2" fmla="*/ 15240 w 137160"/>
              <a:gd name="connsiteY2" fmla="*/ 259080 h 990600"/>
              <a:gd name="connsiteX3" fmla="*/ 114300 w 137160"/>
              <a:gd name="connsiteY3" fmla="*/ 381000 h 990600"/>
              <a:gd name="connsiteX4" fmla="*/ 30480 w 137160"/>
              <a:gd name="connsiteY4" fmla="*/ 487680 h 990600"/>
              <a:gd name="connsiteX5" fmla="*/ 129540 w 137160"/>
              <a:gd name="connsiteY5" fmla="*/ 632460 h 990600"/>
              <a:gd name="connsiteX6" fmla="*/ 45720 w 137160"/>
              <a:gd name="connsiteY6" fmla="*/ 739140 h 990600"/>
              <a:gd name="connsiteX7" fmla="*/ 137160 w 137160"/>
              <a:gd name="connsiteY7" fmla="*/ 876300 h 990600"/>
              <a:gd name="connsiteX8" fmla="*/ 60960 w 137160"/>
              <a:gd name="connsiteY8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" h="990600">
                <a:moveTo>
                  <a:pt x="0" y="0"/>
                </a:moveTo>
                <a:lnTo>
                  <a:pt x="121920" y="144780"/>
                </a:lnTo>
                <a:lnTo>
                  <a:pt x="15240" y="259080"/>
                </a:lnTo>
                <a:lnTo>
                  <a:pt x="114300" y="381000"/>
                </a:lnTo>
                <a:lnTo>
                  <a:pt x="30480" y="487680"/>
                </a:lnTo>
                <a:lnTo>
                  <a:pt x="129540" y="632460"/>
                </a:lnTo>
                <a:lnTo>
                  <a:pt x="45720" y="739140"/>
                </a:lnTo>
                <a:lnTo>
                  <a:pt x="137160" y="876300"/>
                </a:lnTo>
                <a:lnTo>
                  <a:pt x="60960" y="990600"/>
                </a:lnTo>
              </a:path>
            </a:pathLst>
          </a:custGeom>
          <a:noFill/>
          <a:ln w="762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02BB5B5-1414-4CDE-9851-6D43EF5FE261}"/>
              </a:ext>
            </a:extLst>
          </p:cNvPr>
          <p:cNvSpPr/>
          <p:nvPr/>
        </p:nvSpPr>
        <p:spPr>
          <a:xfrm rot="5400000">
            <a:off x="7687331" y="609102"/>
            <a:ext cx="396129" cy="217245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EF64A30-75EB-4FF6-8E7F-CE14ABADAD3C}"/>
              </a:ext>
            </a:extLst>
          </p:cNvPr>
          <p:cNvGrpSpPr/>
          <p:nvPr/>
        </p:nvGrpSpPr>
        <p:grpSpPr>
          <a:xfrm>
            <a:off x="6794286" y="1853996"/>
            <a:ext cx="2177334" cy="45719"/>
            <a:chOff x="10127" y="981008"/>
            <a:chExt cx="2782149" cy="37105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166E9B15-72FD-4D0B-8CCE-A7FDE4FE763B}"/>
                </a:ext>
              </a:extLst>
            </p:cNvPr>
            <p:cNvCxnSpPr/>
            <p:nvPr/>
          </p:nvCxnSpPr>
          <p:spPr>
            <a:xfrm>
              <a:off x="10128" y="981008"/>
              <a:ext cx="2782148" cy="0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0C276DF-1B67-4D47-A228-12DD374E009E}"/>
                </a:ext>
              </a:extLst>
            </p:cNvPr>
            <p:cNvCxnSpPr/>
            <p:nvPr/>
          </p:nvCxnSpPr>
          <p:spPr>
            <a:xfrm>
              <a:off x="10127" y="1018113"/>
              <a:ext cx="2781980" cy="0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</p:grp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D1A23AB9-6BE9-4FE5-B77A-7E4719172AA2}"/>
              </a:ext>
            </a:extLst>
          </p:cNvPr>
          <p:cNvCxnSpPr/>
          <p:nvPr/>
        </p:nvCxnSpPr>
        <p:spPr>
          <a:xfrm>
            <a:off x="7936228" y="2345700"/>
            <a:ext cx="1030369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A5BB7C4B-710A-40B1-B7C7-83C91593E1D5}"/>
                  </a:ext>
                </a:extLst>
              </p:cNvPr>
              <p:cNvSpPr txBox="1"/>
              <p:nvPr/>
            </p:nvSpPr>
            <p:spPr>
              <a:xfrm>
                <a:off x="9750453" y="3432732"/>
                <a:ext cx="756361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000" b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𝐒𝐁</m:t>
                          </m:r>
                          <m:r>
                            <a:rPr lang="en-US" sz="2000" b="1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A5BB7C4B-710A-40B1-B7C7-83C91593E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0453" y="3432732"/>
                <a:ext cx="756361" cy="4135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4359E070-3FD0-4BCA-BA62-C4E9266D7D61}"/>
              </a:ext>
            </a:extLst>
          </p:cNvPr>
          <p:cNvCxnSpPr/>
          <p:nvPr/>
        </p:nvCxnSpPr>
        <p:spPr>
          <a:xfrm>
            <a:off x="7897437" y="1917302"/>
            <a:ext cx="0" cy="97826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ysDash"/>
            <a:miter lim="800000"/>
            <a:headEnd type="none" w="med" len="med"/>
            <a:tailEnd type="triangle" w="med" len="med"/>
          </a:ln>
          <a:effectLst/>
        </p:spPr>
      </p:cxnSp>
      <p:pic>
        <p:nvPicPr>
          <p:cNvPr id="169" name="Picture 2" descr="Image result for vehicle top view">
            <a:extLst>
              <a:ext uri="{FF2B5EF4-FFF2-40B4-BE49-F238E27FC236}">
                <a16:creationId xmlns:a16="http://schemas.microsoft.com/office/drawing/2014/main" id="{57E79231-E650-47EC-AEFE-1436D6BAD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67" b="27409"/>
          <a:stretch/>
        </p:blipFill>
        <p:spPr bwMode="auto">
          <a:xfrm>
            <a:off x="7648345" y="1985024"/>
            <a:ext cx="490035" cy="22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Freeform 268">
            <a:extLst>
              <a:ext uri="{FF2B5EF4-FFF2-40B4-BE49-F238E27FC236}">
                <a16:creationId xmlns:a16="http://schemas.microsoft.com/office/drawing/2014/main" id="{F0DD9A32-747A-400C-939E-82A0FBD852D5}"/>
              </a:ext>
            </a:extLst>
          </p:cNvPr>
          <p:cNvSpPr/>
          <p:nvPr/>
        </p:nvSpPr>
        <p:spPr>
          <a:xfrm rot="16434295">
            <a:off x="9305683" y="4526692"/>
            <a:ext cx="148440" cy="841474"/>
          </a:xfrm>
          <a:custGeom>
            <a:avLst/>
            <a:gdLst>
              <a:gd name="connsiteX0" fmla="*/ 0 w 137160"/>
              <a:gd name="connsiteY0" fmla="*/ 0 h 990600"/>
              <a:gd name="connsiteX1" fmla="*/ 121920 w 137160"/>
              <a:gd name="connsiteY1" fmla="*/ 144780 h 990600"/>
              <a:gd name="connsiteX2" fmla="*/ 15240 w 137160"/>
              <a:gd name="connsiteY2" fmla="*/ 259080 h 990600"/>
              <a:gd name="connsiteX3" fmla="*/ 114300 w 137160"/>
              <a:gd name="connsiteY3" fmla="*/ 381000 h 990600"/>
              <a:gd name="connsiteX4" fmla="*/ 30480 w 137160"/>
              <a:gd name="connsiteY4" fmla="*/ 487680 h 990600"/>
              <a:gd name="connsiteX5" fmla="*/ 129540 w 137160"/>
              <a:gd name="connsiteY5" fmla="*/ 632460 h 990600"/>
              <a:gd name="connsiteX6" fmla="*/ 45720 w 137160"/>
              <a:gd name="connsiteY6" fmla="*/ 739140 h 990600"/>
              <a:gd name="connsiteX7" fmla="*/ 137160 w 137160"/>
              <a:gd name="connsiteY7" fmla="*/ 876300 h 990600"/>
              <a:gd name="connsiteX8" fmla="*/ 60960 w 137160"/>
              <a:gd name="connsiteY8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" h="990600">
                <a:moveTo>
                  <a:pt x="0" y="0"/>
                </a:moveTo>
                <a:lnTo>
                  <a:pt x="121920" y="144780"/>
                </a:lnTo>
                <a:lnTo>
                  <a:pt x="15240" y="259080"/>
                </a:lnTo>
                <a:lnTo>
                  <a:pt x="114300" y="381000"/>
                </a:lnTo>
                <a:lnTo>
                  <a:pt x="30480" y="487680"/>
                </a:lnTo>
                <a:lnTo>
                  <a:pt x="129540" y="632460"/>
                </a:lnTo>
                <a:lnTo>
                  <a:pt x="45720" y="739140"/>
                </a:lnTo>
                <a:lnTo>
                  <a:pt x="137160" y="876300"/>
                </a:lnTo>
                <a:lnTo>
                  <a:pt x="60960" y="990600"/>
                </a:lnTo>
              </a:path>
            </a:pathLst>
          </a:custGeom>
          <a:noFill/>
          <a:ln w="762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Freeform 269">
            <a:extLst>
              <a:ext uri="{FF2B5EF4-FFF2-40B4-BE49-F238E27FC236}">
                <a16:creationId xmlns:a16="http://schemas.microsoft.com/office/drawing/2014/main" id="{C016AD9F-A5C2-4C0E-9D9E-279F8061A60A}"/>
              </a:ext>
            </a:extLst>
          </p:cNvPr>
          <p:cNvSpPr/>
          <p:nvPr/>
        </p:nvSpPr>
        <p:spPr>
          <a:xfrm rot="206647">
            <a:off x="6753834" y="1496100"/>
            <a:ext cx="157431" cy="793419"/>
          </a:xfrm>
          <a:custGeom>
            <a:avLst/>
            <a:gdLst>
              <a:gd name="connsiteX0" fmla="*/ 0 w 137160"/>
              <a:gd name="connsiteY0" fmla="*/ 0 h 990600"/>
              <a:gd name="connsiteX1" fmla="*/ 121920 w 137160"/>
              <a:gd name="connsiteY1" fmla="*/ 144780 h 990600"/>
              <a:gd name="connsiteX2" fmla="*/ 15240 w 137160"/>
              <a:gd name="connsiteY2" fmla="*/ 259080 h 990600"/>
              <a:gd name="connsiteX3" fmla="*/ 114300 w 137160"/>
              <a:gd name="connsiteY3" fmla="*/ 381000 h 990600"/>
              <a:gd name="connsiteX4" fmla="*/ 30480 w 137160"/>
              <a:gd name="connsiteY4" fmla="*/ 487680 h 990600"/>
              <a:gd name="connsiteX5" fmla="*/ 129540 w 137160"/>
              <a:gd name="connsiteY5" fmla="*/ 632460 h 990600"/>
              <a:gd name="connsiteX6" fmla="*/ 45720 w 137160"/>
              <a:gd name="connsiteY6" fmla="*/ 739140 h 990600"/>
              <a:gd name="connsiteX7" fmla="*/ 137160 w 137160"/>
              <a:gd name="connsiteY7" fmla="*/ 876300 h 990600"/>
              <a:gd name="connsiteX8" fmla="*/ 60960 w 137160"/>
              <a:gd name="connsiteY8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60" h="990600">
                <a:moveTo>
                  <a:pt x="0" y="0"/>
                </a:moveTo>
                <a:lnTo>
                  <a:pt x="121920" y="144780"/>
                </a:lnTo>
                <a:lnTo>
                  <a:pt x="15240" y="259080"/>
                </a:lnTo>
                <a:lnTo>
                  <a:pt x="114300" y="381000"/>
                </a:lnTo>
                <a:lnTo>
                  <a:pt x="30480" y="487680"/>
                </a:lnTo>
                <a:lnTo>
                  <a:pt x="129540" y="632460"/>
                </a:lnTo>
                <a:lnTo>
                  <a:pt x="45720" y="739140"/>
                </a:lnTo>
                <a:lnTo>
                  <a:pt x="137160" y="876300"/>
                </a:lnTo>
                <a:lnTo>
                  <a:pt x="60960" y="990600"/>
                </a:lnTo>
              </a:path>
            </a:pathLst>
          </a:custGeom>
          <a:noFill/>
          <a:ln w="762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5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139 L 0.09089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139 L -0.00221 -0.502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5 -0.00162 L 0.18698 2.96296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69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3565 L -1.04167E-6 -0.3060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0" grpId="0" animBg="1"/>
      <p:bldP spid="51" grpId="0"/>
      <p:bldP spid="52" grpId="0" animBg="1"/>
      <p:bldP spid="53" grpId="0" animBg="1"/>
      <p:bldP spid="54" grpId="0" animBg="1"/>
      <p:bldP spid="61" grpId="0" animBg="1"/>
      <p:bldP spid="62" grpId="0" animBg="1"/>
      <p:bldP spid="63" grpId="0" animBg="1"/>
      <p:bldP spid="68" grpId="0"/>
      <p:bldP spid="71" grpId="0" animBg="1"/>
      <p:bldP spid="72" grpId="0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9" grpId="0" animBg="1"/>
      <p:bldP spid="149" grpId="1" animBg="1"/>
      <p:bldP spid="150" grpId="0"/>
      <p:bldP spid="150" grpId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7" grpId="0"/>
      <p:bldP spid="167" grpId="1"/>
      <p:bldP spid="170" grpId="0" animBg="1"/>
      <p:bldP spid="170" grpId="1" animBg="1"/>
      <p:bldP spid="171" grpId="0" animBg="1"/>
      <p:bldP spid="17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01CE7-EBC2-4FD2-9AE1-EF595924A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Injection on Our Simulator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C69C6EB3-1938-4533-9E82-0C425973235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7508" y="1032691"/>
                <a:ext cx="4424017" cy="519665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600" dirty="0"/>
                  <a:t>Systematic fault injection</a:t>
                </a:r>
              </a:p>
              <a:p>
                <a:pPr lvl="1"/>
                <a:r>
                  <a:rPr lang="en-US" dirty="0"/>
                  <a:t>ACC fault </a:t>
                </a:r>
              </a:p>
              <a:p>
                <a:pPr lvl="1"/>
                <a:r>
                  <a:rPr lang="en-US" dirty="0"/>
                  <a:t>On second CAV</a:t>
                </a:r>
              </a:p>
              <a:p>
                <a:pPr lvl="1"/>
                <a:r>
                  <a:rPr lang="en-US" dirty="0"/>
                  <a:t>every 500ms</a:t>
                </a:r>
              </a:p>
              <a:p>
                <a:pPr lvl="2"/>
                <a:r>
                  <a:rPr lang="en-US" sz="2000" dirty="0"/>
                  <a:t>If fault happens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𝑃𝑂𝑁𝑅</m:t>
                        </m:r>
                      </m:sub>
                    </m:sSub>
                  </m:oMath>
                </a14:m>
                <a:r>
                  <a:rPr lang="en-US" sz="2000" dirty="0"/>
                  <a:t> the 1</a:t>
                </a:r>
                <a:r>
                  <a:rPr lang="en-US" sz="2000" baseline="30000" dirty="0"/>
                  <a:t>st</a:t>
                </a:r>
                <a:r>
                  <a:rPr lang="en-US" sz="2000" dirty="0"/>
                  <a:t> CAV stops</a:t>
                </a:r>
              </a:p>
              <a:p>
                <a:pPr lvl="2"/>
                <a:r>
                  <a:rPr lang="en-US" sz="2000" dirty="0"/>
                  <a:t>If fault happens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𝑃𝑂𝑁𝑅</m:t>
                        </m:r>
                      </m:sub>
                    </m:sSub>
                  </m:oMath>
                </a14:m>
                <a:r>
                  <a:rPr lang="en-US" sz="2000" dirty="0"/>
                  <a:t> the 1</a:t>
                </a:r>
                <a:r>
                  <a:rPr lang="en-US" sz="2000" baseline="30000" dirty="0"/>
                  <a:t>st</a:t>
                </a:r>
                <a:r>
                  <a:rPr lang="en-US" sz="2000" dirty="0"/>
                  <a:t> CAV continues</a:t>
                </a:r>
              </a:p>
              <a:p>
                <a:r>
                  <a:rPr lang="en-US" sz="2600" dirty="0"/>
                  <a:t>We also performed a randomized fault injection </a:t>
                </a:r>
              </a:p>
              <a:p>
                <a:pPr lvl="1"/>
                <a:r>
                  <a:rPr lang="en-US" sz="2000" dirty="0"/>
                  <a:t>A DEC/ACC Fault </a:t>
                </a:r>
              </a:p>
              <a:p>
                <a:pPr lvl="1"/>
                <a:r>
                  <a:rPr lang="en-US" sz="2000" dirty="0"/>
                  <a:t>On a random CAV </a:t>
                </a:r>
              </a:p>
              <a:p>
                <a:pPr lvl="1"/>
                <a:r>
                  <a:rPr lang="en-US" sz="2000" dirty="0"/>
                  <a:t>At a random time.</a:t>
                </a:r>
              </a:p>
              <a:p>
                <a:pPr lvl="2"/>
                <a:r>
                  <a:rPr lang="en-US" sz="2000" dirty="0"/>
                  <a:t>No accident observed</a:t>
                </a:r>
              </a:p>
            </p:txBody>
          </p:sp>
        </mc:Choice>
        <mc:Fallback xmlns="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C69C6EB3-1938-4533-9E82-0C4259732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7508" y="1032691"/>
                <a:ext cx="4424017" cy="5196659"/>
              </a:xfrm>
              <a:blipFill>
                <a:blip r:embed="rId2"/>
                <a:stretch>
                  <a:fillRect l="-1240" t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7C69794-A943-4C15-A80E-135533228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127" y="1104899"/>
            <a:ext cx="7760873" cy="45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9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226CC-0305-4B30-A7BD-EFF824C5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FDF48-55A2-48CA-8DF2-9F73954F1D2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7507" y="1032691"/>
            <a:ext cx="6281393" cy="5080726"/>
          </a:xfrm>
        </p:spPr>
        <p:txBody>
          <a:bodyPr>
            <a:normAutofit/>
          </a:bodyPr>
          <a:lstStyle/>
          <a:p>
            <a:r>
              <a:rPr lang="en-US" dirty="0"/>
              <a:t>Traffic Congestion</a:t>
            </a:r>
          </a:p>
          <a:p>
            <a:pPr lvl="1"/>
            <a:r>
              <a:rPr lang="en-US" dirty="0"/>
              <a:t>On the average, each person in the US spends around </a:t>
            </a:r>
            <a:r>
              <a:rPr lang="en-US" b="1" dirty="0"/>
              <a:t>42 hours per year </a:t>
            </a:r>
            <a:r>
              <a:rPr lang="en-US" dirty="0"/>
              <a:t>stuck in the traffic </a:t>
            </a:r>
            <a:r>
              <a:rPr lang="en-US" i="1" dirty="0"/>
              <a:t>[FHA]</a:t>
            </a:r>
          </a:p>
          <a:p>
            <a:pPr lvl="1"/>
            <a:endParaRPr lang="en-US" i="1" dirty="0"/>
          </a:p>
          <a:p>
            <a:r>
              <a:rPr lang="en-US" dirty="0"/>
              <a:t>Traffic Accidents</a:t>
            </a:r>
          </a:p>
          <a:p>
            <a:pPr lvl="1"/>
            <a:r>
              <a:rPr lang="en-US" dirty="0"/>
              <a:t>Between 2010 and 2015 , around </a:t>
            </a:r>
            <a:r>
              <a:rPr lang="en-US" b="1" dirty="0"/>
              <a:t>30%</a:t>
            </a:r>
            <a:r>
              <a:rPr lang="en-US" dirty="0"/>
              <a:t> </a:t>
            </a:r>
            <a:r>
              <a:rPr lang="en-US" b="1" dirty="0"/>
              <a:t>of fatal crashes </a:t>
            </a:r>
            <a:r>
              <a:rPr lang="en-US" dirty="0"/>
              <a:t>have happened in intersection areas, most of which, due to </a:t>
            </a:r>
            <a:r>
              <a:rPr lang="en-US" b="1" dirty="0"/>
              <a:t>human errors </a:t>
            </a:r>
            <a:r>
              <a:rPr lang="en-US" i="1" dirty="0"/>
              <a:t>[FHA]</a:t>
            </a:r>
            <a:endParaRPr lang="en-US" sz="1000" i="1" dirty="0"/>
          </a:p>
        </p:txBody>
      </p:sp>
      <p:pic>
        <p:nvPicPr>
          <p:cNvPr id="5" name="Picture 4" descr="Image result for traffic light intersection congestion">
            <a:extLst>
              <a:ext uri="{FF2B5EF4-FFF2-40B4-BE49-F238E27FC236}">
                <a16:creationId xmlns:a16="http://schemas.microsoft.com/office/drawing/2014/main" id="{D9FFB744-1123-4553-B425-8D9520507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60" y="1047751"/>
            <a:ext cx="3428578" cy="226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errible Accident At Intersection (MyConverterSite.com)">
            <a:hlinkClick r:id="" action="ppaction://media"/>
            <a:extLst>
              <a:ext uri="{FF2B5EF4-FFF2-40B4-BE49-F238E27FC236}">
                <a16:creationId xmlns:a16="http://schemas.microsoft.com/office/drawing/2014/main" id="{CA5723D2-58D6-47C1-B09B-688A80437B9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046" end="181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66179" y="3434225"/>
            <a:ext cx="3268595" cy="245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5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7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4242" mute="1">
                <p:cTn id="3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184D9-B59C-448E-86BB-A38848680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Recovers after the 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50C0A-A98D-4F09-AF70-320A6C897D5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7506" y="1032691"/>
            <a:ext cx="4657381" cy="5068072"/>
          </a:xfrm>
        </p:spPr>
        <p:txBody>
          <a:bodyPr>
            <a:normAutofit/>
          </a:bodyPr>
          <a:lstStyle/>
          <a:p>
            <a:r>
              <a:rPr lang="en-US" sz="2400" dirty="0"/>
              <a:t>Average travel time is measured for a scenario</a:t>
            </a:r>
          </a:p>
          <a:p>
            <a:endParaRPr lang="en-US" sz="2400" dirty="0"/>
          </a:p>
          <a:p>
            <a:r>
              <a:rPr lang="en-US" sz="2400" dirty="0"/>
              <a:t>Use the same scenario and inject an acceleration fault</a:t>
            </a:r>
          </a:p>
          <a:p>
            <a:endParaRPr lang="en-US" sz="2400" dirty="0"/>
          </a:p>
          <a:p>
            <a:r>
              <a:rPr lang="en-US" sz="2400" dirty="0"/>
              <a:t>Use the same scenario and inject a deceleration fault</a:t>
            </a:r>
          </a:p>
          <a:p>
            <a:endParaRPr lang="en-US" sz="2400" dirty="0"/>
          </a:p>
          <a:p>
            <a:r>
              <a:rPr lang="en-US" sz="2400" dirty="0"/>
              <a:t>For DEC fault, the rogue vehicle stops for 10 second and then is removed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84B408-A647-4A20-A33D-62076DB9C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687" y="1351696"/>
            <a:ext cx="7348537" cy="361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21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48D80-987B-403A-859B-79A6A2C4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49E9F-695D-42C9-BCFB-30BEBDB18B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7506" y="1032691"/>
            <a:ext cx="4376393" cy="479261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Compare with </a:t>
            </a:r>
          </a:p>
          <a:p>
            <a:pPr lvl="1"/>
            <a:r>
              <a:rPr lang="en-US" dirty="0"/>
              <a:t>RIM (FCFS)</a:t>
            </a:r>
          </a:p>
          <a:p>
            <a:pPr lvl="1"/>
            <a:r>
              <a:rPr lang="en-US" dirty="0"/>
              <a:t>Traffic light</a:t>
            </a:r>
          </a:p>
          <a:p>
            <a:pPr lvl="2"/>
            <a:r>
              <a:rPr lang="en-US" dirty="0"/>
              <a:t>25 seconds green</a:t>
            </a:r>
          </a:p>
          <a:p>
            <a:pPr lvl="2"/>
            <a:r>
              <a:rPr lang="en-US" dirty="0"/>
              <a:t>5 seconds yellow</a:t>
            </a:r>
          </a:p>
          <a:p>
            <a:pPr lvl="2"/>
            <a:r>
              <a:rPr lang="en-US" dirty="0"/>
              <a:t>30 seconds red</a:t>
            </a:r>
          </a:p>
          <a:p>
            <a:pPr lvl="2"/>
            <a:endParaRPr lang="en-US" dirty="0"/>
          </a:p>
          <a:p>
            <a:r>
              <a:rPr lang="en-US" dirty="0"/>
              <a:t>R2IM achieves a lower throughput than traffic light</a:t>
            </a:r>
          </a:p>
          <a:p>
            <a:endParaRPr lang="en-US" dirty="0"/>
          </a:p>
          <a:p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IM avoid accidents that a traffic light cannot </a:t>
            </a:r>
          </a:p>
          <a:p>
            <a:pPr lvl="1"/>
            <a:r>
              <a:rPr lang="en-US" dirty="0"/>
              <a:t>(e.g. red-light runner)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B3B3F-0ED2-4D41-AD61-AC937B3FF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327" y="1269187"/>
            <a:ext cx="7621166" cy="385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20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A421D-A9EA-49D3-ACEA-195BC7840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Optimization Problem in Real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14A32-442C-4841-9259-38D0D48C3B8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7507" y="1032691"/>
            <a:ext cx="4747868" cy="4792617"/>
          </a:xfrm>
        </p:spPr>
        <p:txBody>
          <a:bodyPr>
            <a:normAutofit/>
          </a:bodyPr>
          <a:lstStyle/>
          <a:p>
            <a:r>
              <a:rPr lang="en-US" sz="2400" dirty="0"/>
              <a:t>Min TOA</a:t>
            </a:r>
          </a:p>
          <a:p>
            <a:r>
              <a:rPr lang="en-US" sz="2400" dirty="0"/>
              <a:t>Conventional optimization methods/solvers can take up to seconds to find the optimal solution</a:t>
            </a:r>
          </a:p>
          <a:p>
            <a:r>
              <a:rPr lang="en-US" sz="2400" dirty="0"/>
              <a:t>Discretize the solution 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93DDB-1540-4F14-8A6A-C096694C0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038" y="1032691"/>
            <a:ext cx="6133146" cy="4070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AF6646-044A-4A1C-9AAE-2EC88DC99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3681164"/>
            <a:ext cx="5491164" cy="24246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0AC29A-C644-40AB-8977-7ECF9B1B35AB}"/>
              </a:ext>
            </a:extLst>
          </p:cNvPr>
          <p:cNvSpPr/>
          <p:nvPr/>
        </p:nvSpPr>
        <p:spPr>
          <a:xfrm>
            <a:off x="404813" y="4330753"/>
            <a:ext cx="5386388" cy="238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78EB2F-E167-4F9F-9D91-F530B49EF8F8}"/>
              </a:ext>
            </a:extLst>
          </p:cNvPr>
          <p:cNvSpPr txBox="1"/>
          <p:nvPr/>
        </p:nvSpPr>
        <p:spPr>
          <a:xfrm>
            <a:off x="7043493" y="4893499"/>
            <a:ext cx="130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Our choice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CBCCC9-3A73-4345-9A9D-2E46B9E46BEE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5791201" y="4449816"/>
            <a:ext cx="1252292" cy="628349"/>
          </a:xfrm>
          <a:prstGeom prst="line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661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D775B-D271-4985-878A-4B8C0D8C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15360-C6DF-4C44-A808-DFBE6259EDB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proposed an intersection management for CAVs resilient to rogue vehicles (Accelerate/suddenly stop/share wrong information)</a:t>
            </a:r>
          </a:p>
          <a:p>
            <a:endParaRPr lang="en-US" dirty="0"/>
          </a:p>
          <a:p>
            <a:r>
              <a:rPr lang="en-US" dirty="0"/>
              <a:t>We performed systematic and randomized fault injection on our 1/10 scale mode intersection and our simulator</a:t>
            </a:r>
          </a:p>
          <a:p>
            <a:endParaRPr lang="en-US" dirty="0"/>
          </a:p>
          <a:p>
            <a:r>
              <a:rPr lang="en-US" dirty="0"/>
              <a:t>We also analyzed the performance of our approach in terms of recovery, throughput and processing time of the IM</a:t>
            </a:r>
          </a:p>
          <a:p>
            <a:endParaRPr lang="en-US" dirty="0"/>
          </a:p>
          <a:p>
            <a:r>
              <a:rPr lang="en-US" dirty="0"/>
              <a:t>Future works include extending our approach to multi-lane intersections and distributed implementation of R</a:t>
            </a:r>
            <a:r>
              <a:rPr lang="en-US" baseline="30000" dirty="0"/>
              <a:t>2</a:t>
            </a:r>
            <a:r>
              <a:rPr lang="en-US" dirty="0"/>
              <a:t>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6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5BC90-4DA3-4647-8432-7083EB0F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DEF1915-EC53-4487-8154-ADD5B80D082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19256" y="1726881"/>
            <a:ext cx="3481705" cy="3481705"/>
          </a:xfrm>
        </p:spPr>
      </p:pic>
    </p:spTree>
    <p:extLst>
      <p:ext uri="{BB962C8B-B14F-4D97-AF65-F5344CB8AC3E}">
        <p14:creationId xmlns:p14="http://schemas.microsoft.com/office/powerpoint/2010/main" val="22816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43D3-B5E8-46B5-948F-D05FF5582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Intersection Management of Connected Autonomous Vehicle (CAVs)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0395-200C-474E-81A2-62932793F79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43940" y="1032691"/>
            <a:ext cx="11059848" cy="4792617"/>
          </a:xfrm>
        </p:spPr>
        <p:txBody>
          <a:bodyPr/>
          <a:lstStyle/>
          <a:p>
            <a:r>
              <a:rPr lang="en-US" dirty="0"/>
              <a:t>When vehicles become </a:t>
            </a:r>
            <a:r>
              <a:rPr lang="en-US" b="1" dirty="0"/>
              <a:t>autonomous</a:t>
            </a:r>
            <a:r>
              <a:rPr lang="en-US" dirty="0"/>
              <a:t> and </a:t>
            </a:r>
            <a:r>
              <a:rPr lang="en-US" b="1" dirty="0"/>
              <a:t>connected</a:t>
            </a:r>
          </a:p>
          <a:p>
            <a:r>
              <a:rPr lang="en-US" dirty="0"/>
              <a:t>No need for traffic lights or stop signs</a:t>
            </a:r>
          </a:p>
          <a:p>
            <a:pPr lvl="1"/>
            <a:r>
              <a:rPr lang="en-US" dirty="0"/>
              <a:t>CAVs do not need to come to a complete stop</a:t>
            </a:r>
          </a:p>
          <a:p>
            <a:r>
              <a:rPr lang="en-US" dirty="0"/>
              <a:t>Existing Approaches</a:t>
            </a:r>
          </a:p>
          <a:p>
            <a:pPr lvl="1"/>
            <a:r>
              <a:rPr lang="en-US" dirty="0"/>
              <a:t>Centralized – CAVs communicate with the infrastructure</a:t>
            </a:r>
          </a:p>
          <a:p>
            <a:pPr lvl="1"/>
            <a:r>
              <a:rPr lang="en-US" dirty="0"/>
              <a:t>Decentralized – CAVs communicate with each other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20C81A-92EB-4AEC-8B77-7EF142601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1" y="3858412"/>
            <a:ext cx="10147564" cy="24794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96E3DF-4A98-4484-B8B0-659A8CA1B1F6}"/>
              </a:ext>
            </a:extLst>
          </p:cNvPr>
          <p:cNvSpPr/>
          <p:nvPr/>
        </p:nvSpPr>
        <p:spPr>
          <a:xfrm>
            <a:off x="1085851" y="3858412"/>
            <a:ext cx="5095493" cy="24431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3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B2BA2-D5AA-4CC1-B947-2B90F0CE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5D34A-C756-4346-AD2A-4D8C6871B02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1) Upon approaching the intersection, CAVs share their information</a:t>
            </a:r>
          </a:p>
          <a:p>
            <a:pPr lvl="1"/>
            <a:r>
              <a:rPr lang="en-US" dirty="0"/>
              <a:t>Position, Velocity, outgoing lane, size, ID, etc.</a:t>
            </a:r>
          </a:p>
          <a:p>
            <a:r>
              <a:rPr lang="en-US" dirty="0"/>
              <a:t>2) A time slot is assigned to a CAV to safely cross the intersection</a:t>
            </a:r>
          </a:p>
          <a:p>
            <a:pPr lvl="1"/>
            <a:r>
              <a:rPr lang="en-US" dirty="0"/>
              <a:t>Time of Arrival (TOA) and Velocity of Arrival (VOA)</a:t>
            </a:r>
          </a:p>
          <a:p>
            <a:pPr lvl="1"/>
            <a:endParaRPr lang="en-US" dirty="0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104DF75-66A0-4FCA-AE19-E868C3CF16FD}"/>
              </a:ext>
            </a:extLst>
          </p:cNvPr>
          <p:cNvGrpSpPr/>
          <p:nvPr/>
        </p:nvGrpSpPr>
        <p:grpSpPr>
          <a:xfrm>
            <a:off x="157507" y="4531179"/>
            <a:ext cx="8999284" cy="2017376"/>
            <a:chOff x="-320366" y="4179640"/>
            <a:chExt cx="10685683" cy="2017376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29D14521-5F88-469D-8A10-8A4447FB4DE4}"/>
                </a:ext>
              </a:extLst>
            </p:cNvPr>
            <p:cNvGrpSpPr/>
            <p:nvPr/>
          </p:nvGrpSpPr>
          <p:grpSpPr>
            <a:xfrm>
              <a:off x="756920" y="4481899"/>
              <a:ext cx="9395286" cy="1353683"/>
              <a:chOff x="756920" y="4481899"/>
              <a:chExt cx="9395286" cy="1353683"/>
            </a:xfrm>
          </p:grpSpPr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id="{9FB00F51-2BDF-4F83-AEA8-DF7D699420CD}"/>
                  </a:ext>
                </a:extLst>
              </p:cNvPr>
              <p:cNvCxnSpPr/>
              <p:nvPr/>
            </p:nvCxnSpPr>
            <p:spPr>
              <a:xfrm flipV="1">
                <a:off x="756920" y="4481899"/>
                <a:ext cx="0" cy="135368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0B5B3A1E-E245-4FB8-B9BC-37B559676E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920" y="5811520"/>
                <a:ext cx="9395286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A312FEF-73C3-4DDB-A3EC-1DD21D34C3C3}"/>
                  </a:ext>
                </a:extLst>
              </p:cNvPr>
              <p:cNvSpPr/>
              <p:nvPr/>
            </p:nvSpPr>
            <p:spPr>
              <a:xfrm flipV="1">
                <a:off x="3181282" y="4919392"/>
                <a:ext cx="5064760" cy="668608"/>
              </a:xfrm>
              <a:custGeom>
                <a:avLst/>
                <a:gdLst>
                  <a:gd name="connsiteX0" fmla="*/ 0 w 5064760"/>
                  <a:gd name="connsiteY0" fmla="*/ 668608 h 668608"/>
                  <a:gd name="connsiteX1" fmla="*/ 3210560 w 5064760"/>
                  <a:gd name="connsiteY1" fmla="*/ 8208 h 668608"/>
                  <a:gd name="connsiteX2" fmla="*/ 5064760 w 5064760"/>
                  <a:gd name="connsiteY2" fmla="*/ 358728 h 668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64760" h="668608">
                    <a:moveTo>
                      <a:pt x="0" y="668608"/>
                    </a:moveTo>
                    <a:cubicBezTo>
                      <a:pt x="1183216" y="364231"/>
                      <a:pt x="2366433" y="59855"/>
                      <a:pt x="3210560" y="8208"/>
                    </a:cubicBezTo>
                    <a:cubicBezTo>
                      <a:pt x="4054687" y="-43439"/>
                      <a:pt x="4559723" y="157644"/>
                      <a:pt x="5064760" y="358728"/>
                    </a:cubicBezTo>
                  </a:path>
                </a:pathLst>
              </a:cu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FBACF913-0DDA-4ACC-A99F-27C483D452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920" y="4922520"/>
                <a:ext cx="2423160" cy="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13F6FB3F-02DD-42C9-9DD6-00A643253B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6042" y="5232082"/>
                <a:ext cx="1730106" cy="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23741D03-A938-45D1-868D-7E2261419B30}"/>
                </a:ext>
              </a:extLst>
            </p:cNvPr>
            <p:cNvSpPr txBox="1"/>
            <p:nvPr/>
          </p:nvSpPr>
          <p:spPr>
            <a:xfrm>
              <a:off x="-320366" y="4179640"/>
              <a:ext cx="1739322" cy="311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Velocity (m/s)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ED1C423-5D47-4034-9854-A6A904F6DBAD}"/>
                </a:ext>
              </a:extLst>
            </p:cNvPr>
            <p:cNvSpPr txBox="1"/>
            <p:nvPr/>
          </p:nvSpPr>
          <p:spPr>
            <a:xfrm>
              <a:off x="9398386" y="5383718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 (s)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C16C8FD9-A4F0-4997-8105-24C314569C86}"/>
                </a:ext>
              </a:extLst>
            </p:cNvPr>
            <p:cNvSpPr txBox="1"/>
            <p:nvPr/>
          </p:nvSpPr>
          <p:spPr>
            <a:xfrm>
              <a:off x="7863828" y="5827684"/>
              <a:ext cx="765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TOA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7CCDAB74-7052-4175-8380-1706C2D51966}"/>
              </a:ext>
            </a:extLst>
          </p:cNvPr>
          <p:cNvGrpSpPr/>
          <p:nvPr/>
        </p:nvGrpSpPr>
        <p:grpSpPr>
          <a:xfrm>
            <a:off x="1045775" y="3024966"/>
            <a:ext cx="7842948" cy="1481492"/>
            <a:chOff x="1045775" y="3024966"/>
            <a:chExt cx="7842948" cy="1481492"/>
          </a:xfrm>
          <a:effectLst/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9DF3584C-6459-46C7-95F1-5C357675FE5F}"/>
                </a:ext>
              </a:extLst>
            </p:cNvPr>
            <p:cNvSpPr/>
            <p:nvPr/>
          </p:nvSpPr>
          <p:spPr>
            <a:xfrm>
              <a:off x="1045775" y="3024966"/>
              <a:ext cx="6326202" cy="7474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01359D06-5636-4DAA-908A-E0AE0D9B785D}"/>
                </a:ext>
              </a:extLst>
            </p:cNvPr>
            <p:cNvSpPr/>
            <p:nvPr/>
          </p:nvSpPr>
          <p:spPr>
            <a:xfrm>
              <a:off x="1046149" y="3758997"/>
              <a:ext cx="6326202" cy="7474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3CE1722-43E6-4354-AB03-8305764A5337}"/>
                </a:ext>
              </a:extLst>
            </p:cNvPr>
            <p:cNvSpPr/>
            <p:nvPr/>
          </p:nvSpPr>
          <p:spPr>
            <a:xfrm>
              <a:off x="7372351" y="3024966"/>
              <a:ext cx="1516372" cy="14814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391217E3-1807-4406-B7E7-FD50016F49CD}"/>
              </a:ext>
            </a:extLst>
          </p:cNvPr>
          <p:cNvCxnSpPr>
            <a:cxnSpLocks/>
          </p:cNvCxnSpPr>
          <p:nvPr/>
        </p:nvCxnSpPr>
        <p:spPr>
          <a:xfrm flipV="1">
            <a:off x="3105518" y="4250996"/>
            <a:ext cx="0" cy="986437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ADE8E2DF-5ED9-4AD1-B001-087CDE6153C5}"/>
              </a:ext>
            </a:extLst>
          </p:cNvPr>
          <p:cNvCxnSpPr>
            <a:cxnSpLocks/>
          </p:cNvCxnSpPr>
          <p:nvPr/>
        </p:nvCxnSpPr>
        <p:spPr>
          <a:xfrm flipV="1">
            <a:off x="1808848" y="3814877"/>
            <a:ext cx="0" cy="1422555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8" name="Picture 167" descr="A picture containing drawing, bus, clock, red&#10;&#10;Description automatically generated">
            <a:extLst>
              <a:ext uri="{FF2B5EF4-FFF2-40B4-BE49-F238E27FC236}">
                <a16:creationId xmlns:a16="http://schemas.microsoft.com/office/drawing/2014/main" id="{63B0B2A1-66BB-4E12-8B90-318C9E87E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10741" y="4119047"/>
            <a:ext cx="680950" cy="337638"/>
          </a:xfrm>
          <a:prstGeom prst="rect">
            <a:avLst/>
          </a:prstGeom>
        </p:spPr>
      </p:pic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62B76279-2CB1-4BC3-995D-071688136305}"/>
              </a:ext>
            </a:extLst>
          </p:cNvPr>
          <p:cNvCxnSpPr>
            <a:cxnSpLocks/>
          </p:cNvCxnSpPr>
          <p:nvPr/>
        </p:nvCxnSpPr>
        <p:spPr>
          <a:xfrm flipV="1">
            <a:off x="7371977" y="4261156"/>
            <a:ext cx="0" cy="1843433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24826931-88F2-46DA-AB07-C717B1B2B212}"/>
              </a:ext>
            </a:extLst>
          </p:cNvPr>
          <p:cNvCxnSpPr>
            <a:cxnSpLocks/>
          </p:cNvCxnSpPr>
          <p:nvPr/>
        </p:nvCxnSpPr>
        <p:spPr>
          <a:xfrm>
            <a:off x="1008762" y="3758997"/>
            <a:ext cx="6373749" cy="6715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4BAA3524-D295-485D-97B6-154D85A721C1}"/>
              </a:ext>
            </a:extLst>
          </p:cNvPr>
          <p:cNvCxnSpPr>
            <a:cxnSpLocks/>
          </p:cNvCxnSpPr>
          <p:nvPr/>
        </p:nvCxnSpPr>
        <p:spPr>
          <a:xfrm>
            <a:off x="1013842" y="3814877"/>
            <a:ext cx="6373749" cy="6715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2F0CD952-F269-405C-A88D-7B170796B7E6}"/>
              </a:ext>
            </a:extLst>
          </p:cNvPr>
          <p:cNvSpPr txBox="1"/>
          <p:nvPr/>
        </p:nvSpPr>
        <p:spPr>
          <a:xfrm>
            <a:off x="6592370" y="3453030"/>
            <a:ext cx="1461983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Continue at VOA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19D54A10-4C94-4E0E-AC4B-49F2DE467791}"/>
              </a:ext>
            </a:extLst>
          </p:cNvPr>
          <p:cNvSpPr txBox="1"/>
          <p:nvPr/>
        </p:nvSpPr>
        <p:spPr>
          <a:xfrm>
            <a:off x="1045401" y="3066635"/>
            <a:ext cx="128013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Send Information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20DD5C4D-E1DA-4817-B934-6E8C342B9434}"/>
              </a:ext>
            </a:extLst>
          </p:cNvPr>
          <p:cNvSpPr txBox="1"/>
          <p:nvPr/>
        </p:nvSpPr>
        <p:spPr>
          <a:xfrm>
            <a:off x="2466710" y="3486523"/>
            <a:ext cx="1461983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Receive Reservation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BA92B6F-E252-4304-9347-88797ED479CD}"/>
              </a:ext>
            </a:extLst>
          </p:cNvPr>
          <p:cNvSpPr txBox="1"/>
          <p:nvPr/>
        </p:nvSpPr>
        <p:spPr>
          <a:xfrm>
            <a:off x="435482" y="5426941"/>
            <a:ext cx="64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VOA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35F37C3F-8CED-40FB-A4FC-27E7E9AB214F}"/>
              </a:ext>
            </a:extLst>
          </p:cNvPr>
          <p:cNvCxnSpPr>
            <a:cxnSpLocks/>
          </p:cNvCxnSpPr>
          <p:nvPr/>
        </p:nvCxnSpPr>
        <p:spPr>
          <a:xfrm>
            <a:off x="1080017" y="5593781"/>
            <a:ext cx="6258584" cy="0"/>
          </a:xfrm>
          <a:prstGeom prst="line">
            <a:avLst/>
          </a:prstGeom>
          <a:ln w="38100"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4BE518-8AE6-47D1-A5AD-51BBB5036C29}"/>
              </a:ext>
            </a:extLst>
          </p:cNvPr>
          <p:cNvGrpSpPr/>
          <p:nvPr/>
        </p:nvGrpSpPr>
        <p:grpSpPr>
          <a:xfrm>
            <a:off x="7385833" y="2484300"/>
            <a:ext cx="3108359" cy="2568957"/>
            <a:chOff x="7385833" y="2484300"/>
            <a:chExt cx="3108359" cy="2568957"/>
          </a:xfrm>
          <a:effectLst/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6FCC657-5F33-46F8-9C47-C93E19C5D124}"/>
                </a:ext>
              </a:extLst>
            </p:cNvPr>
            <p:cNvGrpSpPr/>
            <p:nvPr/>
          </p:nvGrpSpPr>
          <p:grpSpPr>
            <a:xfrm>
              <a:off x="7385833" y="2484300"/>
              <a:ext cx="3063092" cy="2568957"/>
              <a:chOff x="7385833" y="2484300"/>
              <a:chExt cx="3063092" cy="256895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FFEA5C2-0892-4DB2-AE7A-DD6900D3BA42}"/>
                  </a:ext>
                </a:extLst>
              </p:cNvPr>
              <p:cNvSpPr/>
              <p:nvPr/>
            </p:nvSpPr>
            <p:spPr>
              <a:xfrm>
                <a:off x="8888722" y="3018684"/>
                <a:ext cx="1560203" cy="74746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5ABD261-7654-4F8F-A6DA-10FE8D102E70}"/>
                  </a:ext>
                </a:extLst>
              </p:cNvPr>
              <p:cNvSpPr/>
              <p:nvPr/>
            </p:nvSpPr>
            <p:spPr>
              <a:xfrm>
                <a:off x="8888602" y="3756293"/>
                <a:ext cx="1560203" cy="74746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5E52E660-4563-4503-98D3-4D82684E4251}"/>
                  </a:ext>
                </a:extLst>
              </p:cNvPr>
              <p:cNvGrpSpPr/>
              <p:nvPr/>
            </p:nvGrpSpPr>
            <p:grpSpPr>
              <a:xfrm rot="5400000">
                <a:off x="7853380" y="4035020"/>
                <a:ext cx="551405" cy="1485070"/>
                <a:chOff x="9041002" y="3171084"/>
                <a:chExt cx="1560323" cy="1485070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32BDB22D-B953-459A-9C0C-5E4F5F5D170E}"/>
                    </a:ext>
                  </a:extLst>
                </p:cNvPr>
                <p:cNvSpPr/>
                <p:nvPr/>
              </p:nvSpPr>
              <p:spPr>
                <a:xfrm>
                  <a:off x="9041122" y="3171084"/>
                  <a:ext cx="1560203" cy="747461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5357C10-8018-4904-B93E-E1AFF2BF3808}"/>
                    </a:ext>
                  </a:extLst>
                </p:cNvPr>
                <p:cNvSpPr/>
                <p:nvPr/>
              </p:nvSpPr>
              <p:spPr>
                <a:xfrm>
                  <a:off x="9041002" y="3908693"/>
                  <a:ext cx="1560203" cy="747461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B6504B0-F321-4266-B783-92211EE69CE9}"/>
                  </a:ext>
                </a:extLst>
              </p:cNvPr>
              <p:cNvGrpSpPr/>
              <p:nvPr/>
            </p:nvGrpSpPr>
            <p:grpSpPr>
              <a:xfrm rot="5400000">
                <a:off x="7852665" y="2017468"/>
                <a:ext cx="551405" cy="1485070"/>
                <a:chOff x="9041002" y="3171084"/>
                <a:chExt cx="1560323" cy="148507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6F23A54A-5D19-4FDE-A177-360350A5C9F6}"/>
                    </a:ext>
                  </a:extLst>
                </p:cNvPr>
                <p:cNvSpPr/>
                <p:nvPr/>
              </p:nvSpPr>
              <p:spPr>
                <a:xfrm>
                  <a:off x="9041122" y="3171084"/>
                  <a:ext cx="1560203" cy="747461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4BA5E9A-08A9-451F-9560-9E6BDFD276BC}"/>
                    </a:ext>
                  </a:extLst>
                </p:cNvPr>
                <p:cNvSpPr/>
                <p:nvPr/>
              </p:nvSpPr>
              <p:spPr>
                <a:xfrm>
                  <a:off x="9041002" y="3908693"/>
                  <a:ext cx="1560203" cy="747461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D8B14C6-0DDB-4761-81D4-3C2879EC835B}"/>
                </a:ext>
              </a:extLst>
            </p:cNvPr>
            <p:cNvGrpSpPr/>
            <p:nvPr/>
          </p:nvGrpSpPr>
          <p:grpSpPr>
            <a:xfrm>
              <a:off x="8922518" y="3723205"/>
              <a:ext cx="1571674" cy="80050"/>
              <a:chOff x="8922518" y="3723205"/>
              <a:chExt cx="1571674" cy="8005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52C4F28-C9D0-48BD-864D-BAC032A5CE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2046" y="3723205"/>
                <a:ext cx="1562146" cy="3853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71549CD-6B57-4104-91CB-9137DD9153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2518" y="3799402"/>
                <a:ext cx="1562146" cy="3853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979CB6D-A23A-4715-8293-406039177E01}"/>
                </a:ext>
              </a:extLst>
            </p:cNvPr>
            <p:cNvGrpSpPr/>
            <p:nvPr/>
          </p:nvGrpSpPr>
          <p:grpSpPr>
            <a:xfrm rot="5400000">
              <a:off x="7892658" y="4723059"/>
              <a:ext cx="526028" cy="84135"/>
              <a:chOff x="9074918" y="3875605"/>
              <a:chExt cx="1571674" cy="80050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4B554C8-1FFA-410F-920C-09475DEE0A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446" y="3875605"/>
                <a:ext cx="1562146" cy="3853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4D4F7BB-EC1A-40DA-94DE-304E1F0DF0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74918" y="3951802"/>
                <a:ext cx="1562146" cy="3853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7950E4F-A207-40C7-BDE8-D8DD260A7295}"/>
                </a:ext>
              </a:extLst>
            </p:cNvPr>
            <p:cNvGrpSpPr/>
            <p:nvPr/>
          </p:nvGrpSpPr>
          <p:grpSpPr>
            <a:xfrm rot="5400000">
              <a:off x="7867523" y="2722677"/>
              <a:ext cx="526028" cy="84135"/>
              <a:chOff x="9074918" y="3875605"/>
              <a:chExt cx="1571674" cy="80050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2E3C27B-64FB-4DA2-84CF-6F88F39EA0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4446" y="3875605"/>
                <a:ext cx="1562146" cy="3853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7428613-7D52-4FAD-AE7B-3DD7E04E81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74918" y="3951802"/>
                <a:ext cx="1562146" cy="3853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5792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6C70-053F-4634-AC97-5EB1C31BC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25"/>
            <a:ext cx="12192000" cy="816610"/>
          </a:xfrm>
        </p:spPr>
        <p:txBody>
          <a:bodyPr/>
          <a:lstStyle/>
          <a:p>
            <a:r>
              <a:rPr lang="en-US" dirty="0"/>
              <a:t>Related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C0840-05C7-4E19-9E0A-84A6720E40D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There are more than 120 papers on intersection management of CAVs</a:t>
            </a:r>
          </a:p>
          <a:p>
            <a:pPr lvl="1"/>
            <a:r>
              <a:rPr lang="en-US" dirty="0"/>
              <a:t>Most of them assuming ideal conditions</a:t>
            </a:r>
          </a:p>
          <a:p>
            <a:r>
              <a:rPr lang="en-US" dirty="0"/>
              <a:t>Some existing works consider more realistic factors</a:t>
            </a:r>
          </a:p>
          <a:p>
            <a:pPr lvl="1"/>
            <a:r>
              <a:rPr lang="en-US" dirty="0"/>
              <a:t>Localization error exist</a:t>
            </a:r>
          </a:p>
          <a:p>
            <a:pPr lvl="2"/>
            <a:r>
              <a:rPr lang="en-US" dirty="0"/>
              <a:t>Solution: Consider a buffer around the CAV – the CAV is assumed to be larger</a:t>
            </a:r>
          </a:p>
          <a:p>
            <a:pPr lvl="1"/>
            <a:r>
              <a:rPr lang="en-US" dirty="0"/>
              <a:t>Communication delay can be large or unbounded</a:t>
            </a:r>
          </a:p>
          <a:p>
            <a:pPr lvl="2"/>
            <a:r>
              <a:rPr lang="en-US" dirty="0"/>
              <a:t>Solution: Consider a timeout – the CAV will slow down and stop if the response is not received within a threshold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Strong assumptions in almost existing works:</a:t>
            </a:r>
          </a:p>
          <a:p>
            <a:pPr lvl="1"/>
            <a:r>
              <a:rPr lang="en-US" dirty="0"/>
              <a:t>1) CAVs are honest and share accurate information</a:t>
            </a:r>
          </a:p>
          <a:p>
            <a:pPr lvl="1"/>
            <a:r>
              <a:rPr lang="en-US" dirty="0"/>
              <a:t>2) CAVs behave as expected and follow the assigned trajectory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4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75DBB-9024-48D7-8518-670D4B39D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Model (Rogue Vehicle)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F9CCC-61E9-4687-B700-F31495F87C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7507" y="1032690"/>
            <a:ext cx="4833593" cy="52949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if a CAV sends wrong information?</a:t>
            </a:r>
          </a:p>
          <a:p>
            <a:pPr lvl="1"/>
            <a:r>
              <a:rPr lang="en-US" dirty="0"/>
              <a:t>e.g. the CAV makes a left turn instead of going straight</a:t>
            </a:r>
          </a:p>
          <a:p>
            <a:r>
              <a:rPr lang="en-US" dirty="0"/>
              <a:t>What if a CAV does not follow the assigned trajectory ?</a:t>
            </a:r>
          </a:p>
          <a:p>
            <a:pPr lvl="1"/>
            <a:r>
              <a:rPr lang="en-US" dirty="0"/>
              <a:t>The CAV breaks down</a:t>
            </a:r>
          </a:p>
          <a:p>
            <a:pPr lvl="1"/>
            <a:r>
              <a:rPr lang="en-US" dirty="0"/>
              <a:t>Being compromised and accelerates</a:t>
            </a:r>
          </a:p>
          <a:p>
            <a:r>
              <a:rPr lang="en-US" dirty="0"/>
              <a:t>Two extreme cases are</a:t>
            </a:r>
          </a:p>
          <a:p>
            <a:pPr lvl="1"/>
            <a:r>
              <a:rPr lang="en-US" dirty="0"/>
              <a:t>Deceleration (DEC) fault </a:t>
            </a:r>
          </a:p>
          <a:p>
            <a:pPr lvl="1"/>
            <a:r>
              <a:rPr lang="en-US" dirty="0"/>
              <a:t>Acceleration (ACC) fault</a:t>
            </a: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F26FA3A2-4260-44A6-9AC2-6F6FDC457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732" y="879310"/>
            <a:ext cx="7549242" cy="50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1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71F4E-24E1-4FB6-A37A-BC3D0792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Our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5162C-8371-402B-9A00-05ED920AE9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7507" y="1032691"/>
            <a:ext cx="11924956" cy="4792617"/>
          </a:xfrm>
        </p:spPr>
        <p:txBody>
          <a:bodyPr/>
          <a:lstStyle/>
          <a:p>
            <a:r>
              <a:rPr lang="en-US" dirty="0"/>
              <a:t>Position of CAVs is being tracked by a surveillance system</a:t>
            </a:r>
          </a:p>
          <a:p>
            <a:r>
              <a:rPr lang="en-US" dirty="0"/>
              <a:t>The Intersection Manager (IM) can detect rogue vehicles</a:t>
            </a:r>
          </a:p>
          <a:p>
            <a:r>
              <a:rPr lang="en-US" dirty="0"/>
              <a:t>Let other CAVs know so that they take proper actions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Our Claim:</a:t>
            </a:r>
          </a:p>
          <a:p>
            <a:r>
              <a:rPr lang="en-US" dirty="0"/>
              <a:t>No accident happens inside the intersection</a:t>
            </a:r>
          </a:p>
          <a:p>
            <a:pPr lvl="1"/>
            <a:r>
              <a:rPr lang="en-US" dirty="0"/>
              <a:t>If there is only one rouge vehicle at a time</a:t>
            </a:r>
          </a:p>
          <a:p>
            <a:endParaRPr lang="en-US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16562B0-21E6-49BA-A996-DE344FCF1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816" y="4265119"/>
            <a:ext cx="9829800" cy="222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9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4777-8C0E-47A5-8B23-E1E1118CE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16991-28A8-414C-BEA6-5C7EBF7885C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7506" y="1037454"/>
                <a:ext cx="7547941" cy="479261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Point of No Return (PONR): </a:t>
                </a:r>
              </a:p>
              <a:p>
                <a:pPr lvl="1"/>
                <a:r>
                  <a:rPr lang="en-US" sz="2000" dirty="0"/>
                  <a:t>If a CAV passes its PONR and applies max brake, it cannot stop without entering the intersection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𝑃𝑂𝑁𝑅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𝑃𝑂𝑁𝑅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400" dirty="0"/>
                  <a:t>Critical Zone: </a:t>
                </a:r>
              </a:p>
              <a:p>
                <a:pPr lvl="1"/>
                <a:r>
                  <a:rPr lang="en-US" sz="2000" dirty="0"/>
                  <a:t>The area between PONR and exit point at intersection</a:t>
                </a:r>
              </a:p>
              <a:p>
                <a:r>
                  <a:rPr lang="en-US" sz="2400" dirty="0"/>
                  <a:t>Critical Time interval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𝑐𝑟𝑖𝑡</m:t>
                        </m:r>
                      </m:sub>
                    </m:sSub>
                  </m:oMath>
                </a14:m>
                <a:r>
                  <a:rPr lang="en-US" sz="2400" dirty="0"/>
                  <a:t>):</a:t>
                </a:r>
              </a:p>
              <a:p>
                <a:pPr lvl="1"/>
                <a:r>
                  <a:rPr lang="en-US" sz="2000" dirty="0"/>
                  <a:t>The time it takes for a CAV to travel through the critical zone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𝑐𝑟𝑖𝑡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𝑇𝑂𝐴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𝑃𝑂𝑁𝑅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+0.5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𝑉𝑂𝐴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r>
                  <a:rPr lang="en-US" sz="2400" dirty="0"/>
                  <a:t>Safety Barrier (SB): </a:t>
                </a:r>
              </a:p>
              <a:p>
                <a:pPr lvl="1"/>
                <a:r>
                  <a:rPr lang="en-US" sz="2000" dirty="0"/>
                  <a:t>Maximum distance a vehicle can travel when the previously scheduled CAV is in its critical zone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𝑐𝑟𝑖𝑡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E16991-28A8-414C-BEA6-5C7EBF7885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7506" y="1037454"/>
                <a:ext cx="7547941" cy="4792617"/>
              </a:xfrm>
              <a:blipFill>
                <a:blip r:embed="rId2"/>
                <a:stretch>
                  <a:fillRect l="-404" t="-1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4C4C6EB3-AF8D-4BB1-8421-F5A3AFDDBEE9}"/>
              </a:ext>
            </a:extLst>
          </p:cNvPr>
          <p:cNvGrpSpPr/>
          <p:nvPr/>
        </p:nvGrpSpPr>
        <p:grpSpPr>
          <a:xfrm>
            <a:off x="7174121" y="1468265"/>
            <a:ext cx="5081226" cy="4512225"/>
            <a:chOff x="688055" y="153186"/>
            <a:chExt cx="3938816" cy="393157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6F75508-A9E2-4C39-85A3-37BB2DCA1723}"/>
                </a:ext>
              </a:extLst>
            </p:cNvPr>
            <p:cNvSpPr/>
            <p:nvPr/>
          </p:nvSpPr>
          <p:spPr>
            <a:xfrm rot="5400000">
              <a:off x="1621552" y="68346"/>
              <a:ext cx="396129" cy="2172449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5E8B4B0-9C76-4351-BE12-3869F167791A}"/>
                </a:ext>
              </a:extLst>
            </p:cNvPr>
            <p:cNvSpPr/>
            <p:nvPr/>
          </p:nvSpPr>
          <p:spPr>
            <a:xfrm>
              <a:off x="2898897" y="220459"/>
              <a:ext cx="420122" cy="910648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CE4D638-A220-411B-A68B-3B1947E0EAC9}"/>
                </a:ext>
              </a:extLst>
            </p:cNvPr>
            <p:cNvSpPr/>
            <p:nvPr/>
          </p:nvSpPr>
          <p:spPr>
            <a:xfrm>
              <a:off x="3319019" y="220459"/>
              <a:ext cx="420122" cy="910648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44FDEF8-3D64-4D09-B5F1-3FCD64A964D6}"/>
                </a:ext>
              </a:extLst>
            </p:cNvPr>
            <p:cNvSpPr/>
            <p:nvPr/>
          </p:nvSpPr>
          <p:spPr>
            <a:xfrm rot="5400000">
              <a:off x="3330881" y="134014"/>
              <a:ext cx="396129" cy="1248850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9B85F64-BBC2-45A7-A8D7-CF33132C15FF}"/>
                </a:ext>
              </a:extLst>
            </p:cNvPr>
            <p:cNvSpPr/>
            <p:nvPr/>
          </p:nvSpPr>
          <p:spPr>
            <a:xfrm rot="5400000">
              <a:off x="3330880" y="530144"/>
              <a:ext cx="396129" cy="1248849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D7770BC-F702-4C23-813A-ED0FADC48B5C}"/>
                </a:ext>
              </a:extLst>
            </p:cNvPr>
            <p:cNvSpPr/>
            <p:nvPr/>
          </p:nvSpPr>
          <p:spPr>
            <a:xfrm>
              <a:off x="2898898" y="560374"/>
              <a:ext cx="840245" cy="792259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ADB651F-664C-4D7E-8F52-A5B1FBBD762F}"/>
                </a:ext>
              </a:extLst>
            </p:cNvPr>
            <p:cNvCxnSpPr/>
            <p:nvPr/>
          </p:nvCxnSpPr>
          <p:spPr>
            <a:xfrm>
              <a:off x="3744025" y="919258"/>
              <a:ext cx="415636" cy="0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8723D4B-0721-4DC3-AACA-A045480C4BF9}"/>
                </a:ext>
              </a:extLst>
            </p:cNvPr>
            <p:cNvCxnSpPr/>
            <p:nvPr/>
          </p:nvCxnSpPr>
          <p:spPr>
            <a:xfrm>
              <a:off x="3744025" y="965747"/>
              <a:ext cx="364388" cy="0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4F38689-2D83-4406-9B26-B4DCAFF73536}"/>
                </a:ext>
              </a:extLst>
            </p:cNvPr>
            <p:cNvCxnSpPr/>
            <p:nvPr/>
          </p:nvCxnSpPr>
          <p:spPr>
            <a:xfrm flipH="1">
              <a:off x="3308883" y="216301"/>
              <a:ext cx="1" cy="337862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DB5F17C-6DE8-4D3E-9403-BB416F452B2D}"/>
                </a:ext>
              </a:extLst>
            </p:cNvPr>
            <p:cNvCxnSpPr/>
            <p:nvPr/>
          </p:nvCxnSpPr>
          <p:spPr>
            <a:xfrm flipH="1">
              <a:off x="3355776" y="220476"/>
              <a:ext cx="1" cy="335884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058AB87-18E8-4552-8D23-11378A4559DC}"/>
                </a:ext>
              </a:extLst>
            </p:cNvPr>
            <p:cNvSpPr/>
            <p:nvPr/>
          </p:nvSpPr>
          <p:spPr>
            <a:xfrm>
              <a:off x="1870449" y="979334"/>
              <a:ext cx="1873234" cy="364190"/>
            </a:xfrm>
            <a:prstGeom prst="rect">
              <a:avLst/>
            </a:prstGeom>
            <a:solidFill>
              <a:srgbClr val="12AE37">
                <a:alpha val="50588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846B0FE9-ED3C-4FED-863E-C79E88BB0062}"/>
                    </a:ext>
                  </a:extLst>
                </p:cNvPr>
                <p:cNvSpPr txBox="1"/>
                <p:nvPr/>
              </p:nvSpPr>
              <p:spPr>
                <a:xfrm>
                  <a:off x="1826577" y="1402178"/>
                  <a:ext cx="1083374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kumimoji="0" lang="en-US" sz="20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𝐏𝐎𝐍𝐑</m:t>
                            </m:r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Rounded MT Bold" panose="020F070403050403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6577" y="1402178"/>
                  <a:ext cx="1083374" cy="4135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D48752C-6E29-4FFB-96AD-7A505C85B6D7}"/>
                </a:ext>
              </a:extLst>
            </p:cNvPr>
            <p:cNvSpPr/>
            <p:nvPr/>
          </p:nvSpPr>
          <p:spPr>
            <a:xfrm>
              <a:off x="3319019" y="1356647"/>
              <a:ext cx="420122" cy="2684704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BFDDE01-63E3-46B9-BD98-A3D2EA2F6A01}"/>
                </a:ext>
              </a:extLst>
            </p:cNvPr>
            <p:cNvSpPr/>
            <p:nvPr/>
          </p:nvSpPr>
          <p:spPr>
            <a:xfrm rot="16200000">
              <a:off x="2474095" y="2240101"/>
              <a:ext cx="2144068" cy="377161"/>
            </a:xfrm>
            <a:prstGeom prst="rect">
              <a:avLst/>
            </a:prstGeom>
            <a:solidFill>
              <a:srgbClr val="C00000">
                <a:alpha val="5098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3E5ACA8-9A4E-4421-AC16-8F25E013DC8B}"/>
                </a:ext>
              </a:extLst>
            </p:cNvPr>
            <p:cNvSpPr/>
            <p:nvPr/>
          </p:nvSpPr>
          <p:spPr>
            <a:xfrm>
              <a:off x="2898897" y="1356647"/>
              <a:ext cx="420122" cy="2684704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73EF63F-CA96-4B96-A2A6-66BED182A465}"/>
                </a:ext>
              </a:extLst>
            </p:cNvPr>
            <p:cNvGrpSpPr/>
            <p:nvPr/>
          </p:nvGrpSpPr>
          <p:grpSpPr>
            <a:xfrm>
              <a:off x="3312653" y="1358068"/>
              <a:ext cx="45719" cy="2683283"/>
              <a:chOff x="3205454" y="1413352"/>
              <a:chExt cx="39353" cy="3067431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BCC4B286-44D2-4E1D-9A47-E9C77AFBCADE}"/>
                  </a:ext>
                </a:extLst>
              </p:cNvPr>
              <p:cNvCxnSpPr/>
              <p:nvPr/>
            </p:nvCxnSpPr>
            <p:spPr>
              <a:xfrm flipH="1">
                <a:off x="3244806" y="1413486"/>
                <a:ext cx="1" cy="3056322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7C0C991-F9B0-48C0-B2E9-F0856D9EE7AE}"/>
                  </a:ext>
                </a:extLst>
              </p:cNvPr>
              <p:cNvCxnSpPr/>
              <p:nvPr/>
            </p:nvCxnSpPr>
            <p:spPr>
              <a:xfrm flipH="1">
                <a:off x="3205454" y="1413352"/>
                <a:ext cx="1" cy="3067431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E50C9DE-21DF-467D-A383-39E6F9B90FE3}"/>
                </a:ext>
              </a:extLst>
            </p:cNvPr>
            <p:cNvCxnSpPr/>
            <p:nvPr/>
          </p:nvCxnSpPr>
          <p:spPr>
            <a:xfrm>
              <a:off x="3771408" y="1356646"/>
              <a:ext cx="0" cy="214407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0D6C6FF-11FB-4DAD-8D9E-1759BFE22094}"/>
                </a:ext>
              </a:extLst>
            </p:cNvPr>
            <p:cNvSpPr txBox="1"/>
            <p:nvPr/>
          </p:nvSpPr>
          <p:spPr>
            <a:xfrm>
              <a:off x="3626024" y="3550320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❷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17C0B1B-A366-420F-AB4E-78896A79EF63}"/>
                </a:ext>
              </a:extLst>
            </p:cNvPr>
            <p:cNvCxnSpPr/>
            <p:nvPr/>
          </p:nvCxnSpPr>
          <p:spPr>
            <a:xfrm>
              <a:off x="3355776" y="3507950"/>
              <a:ext cx="688677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6E25D514-335C-44CC-9E76-F0153EAFC2D1}"/>
                </a:ext>
              </a:extLst>
            </p:cNvPr>
            <p:cNvSpPr/>
            <p:nvPr/>
          </p:nvSpPr>
          <p:spPr>
            <a:xfrm rot="206647">
              <a:off x="4068144" y="559214"/>
              <a:ext cx="157431" cy="793419"/>
            </a:xfrm>
            <a:custGeom>
              <a:avLst/>
              <a:gdLst>
                <a:gd name="connsiteX0" fmla="*/ 0 w 137160"/>
                <a:gd name="connsiteY0" fmla="*/ 0 h 990600"/>
                <a:gd name="connsiteX1" fmla="*/ 121920 w 137160"/>
                <a:gd name="connsiteY1" fmla="*/ 144780 h 990600"/>
                <a:gd name="connsiteX2" fmla="*/ 15240 w 137160"/>
                <a:gd name="connsiteY2" fmla="*/ 259080 h 990600"/>
                <a:gd name="connsiteX3" fmla="*/ 114300 w 137160"/>
                <a:gd name="connsiteY3" fmla="*/ 381000 h 990600"/>
                <a:gd name="connsiteX4" fmla="*/ 30480 w 137160"/>
                <a:gd name="connsiteY4" fmla="*/ 487680 h 990600"/>
                <a:gd name="connsiteX5" fmla="*/ 129540 w 137160"/>
                <a:gd name="connsiteY5" fmla="*/ 632460 h 990600"/>
                <a:gd name="connsiteX6" fmla="*/ 45720 w 137160"/>
                <a:gd name="connsiteY6" fmla="*/ 739140 h 990600"/>
                <a:gd name="connsiteX7" fmla="*/ 137160 w 137160"/>
                <a:gd name="connsiteY7" fmla="*/ 876300 h 990600"/>
                <a:gd name="connsiteX8" fmla="*/ 60960 w 137160"/>
                <a:gd name="connsiteY8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60" h="990600">
                  <a:moveTo>
                    <a:pt x="0" y="0"/>
                  </a:moveTo>
                  <a:lnTo>
                    <a:pt x="121920" y="144780"/>
                  </a:lnTo>
                  <a:lnTo>
                    <a:pt x="15240" y="259080"/>
                  </a:lnTo>
                  <a:lnTo>
                    <a:pt x="114300" y="381000"/>
                  </a:lnTo>
                  <a:lnTo>
                    <a:pt x="30480" y="487680"/>
                  </a:lnTo>
                  <a:lnTo>
                    <a:pt x="129540" y="632460"/>
                  </a:lnTo>
                  <a:lnTo>
                    <a:pt x="45720" y="739140"/>
                  </a:lnTo>
                  <a:lnTo>
                    <a:pt x="137160" y="876300"/>
                  </a:lnTo>
                  <a:lnTo>
                    <a:pt x="60960" y="990600"/>
                  </a:lnTo>
                </a:path>
              </a:pathLst>
            </a:custGeom>
            <a:noFill/>
            <a:ln w="762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E458019B-97BC-471D-8969-41D6C985BE6B}"/>
                </a:ext>
              </a:extLst>
            </p:cNvPr>
            <p:cNvSpPr/>
            <p:nvPr/>
          </p:nvSpPr>
          <p:spPr>
            <a:xfrm rot="16434295">
              <a:off x="3244990" y="-193331"/>
              <a:ext cx="148440" cy="841474"/>
            </a:xfrm>
            <a:custGeom>
              <a:avLst/>
              <a:gdLst>
                <a:gd name="connsiteX0" fmla="*/ 0 w 137160"/>
                <a:gd name="connsiteY0" fmla="*/ 0 h 990600"/>
                <a:gd name="connsiteX1" fmla="*/ 121920 w 137160"/>
                <a:gd name="connsiteY1" fmla="*/ 144780 h 990600"/>
                <a:gd name="connsiteX2" fmla="*/ 15240 w 137160"/>
                <a:gd name="connsiteY2" fmla="*/ 259080 h 990600"/>
                <a:gd name="connsiteX3" fmla="*/ 114300 w 137160"/>
                <a:gd name="connsiteY3" fmla="*/ 381000 h 990600"/>
                <a:gd name="connsiteX4" fmla="*/ 30480 w 137160"/>
                <a:gd name="connsiteY4" fmla="*/ 487680 h 990600"/>
                <a:gd name="connsiteX5" fmla="*/ 129540 w 137160"/>
                <a:gd name="connsiteY5" fmla="*/ 632460 h 990600"/>
                <a:gd name="connsiteX6" fmla="*/ 45720 w 137160"/>
                <a:gd name="connsiteY6" fmla="*/ 739140 h 990600"/>
                <a:gd name="connsiteX7" fmla="*/ 137160 w 137160"/>
                <a:gd name="connsiteY7" fmla="*/ 876300 h 990600"/>
                <a:gd name="connsiteX8" fmla="*/ 60960 w 137160"/>
                <a:gd name="connsiteY8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60" h="990600">
                  <a:moveTo>
                    <a:pt x="0" y="0"/>
                  </a:moveTo>
                  <a:lnTo>
                    <a:pt x="121920" y="144780"/>
                  </a:lnTo>
                  <a:lnTo>
                    <a:pt x="15240" y="259080"/>
                  </a:lnTo>
                  <a:lnTo>
                    <a:pt x="114300" y="381000"/>
                  </a:lnTo>
                  <a:lnTo>
                    <a:pt x="30480" y="487680"/>
                  </a:lnTo>
                  <a:lnTo>
                    <a:pt x="129540" y="632460"/>
                  </a:lnTo>
                  <a:lnTo>
                    <a:pt x="45720" y="739140"/>
                  </a:lnTo>
                  <a:lnTo>
                    <a:pt x="137160" y="876300"/>
                  </a:lnTo>
                  <a:lnTo>
                    <a:pt x="60960" y="990600"/>
                  </a:lnTo>
                </a:path>
              </a:pathLst>
            </a:custGeom>
            <a:noFill/>
            <a:ln w="762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7EA2777-2CA3-42B1-BE3E-1B5870E78F24}"/>
                </a:ext>
              </a:extLst>
            </p:cNvPr>
            <p:cNvCxnSpPr>
              <a:stCxn id="56" idx="1"/>
            </p:cNvCxnSpPr>
            <p:nvPr/>
          </p:nvCxnSpPr>
          <p:spPr>
            <a:xfrm>
              <a:off x="1870449" y="1161429"/>
              <a:ext cx="2121645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  <a:miter lim="800000"/>
              <a:tailEnd type="triangle"/>
            </a:ln>
            <a:effectLst/>
          </p:spPr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ACACB9A-0E16-4F7B-81FE-081FADE5041A}"/>
                </a:ext>
              </a:extLst>
            </p:cNvPr>
            <p:cNvCxnSpPr>
              <a:stCxn id="59" idx="1"/>
            </p:cNvCxnSpPr>
            <p:nvPr/>
          </p:nvCxnSpPr>
          <p:spPr>
            <a:xfrm flipV="1">
              <a:off x="3546130" y="398848"/>
              <a:ext cx="2046" cy="310186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  <a:miter lim="800000"/>
              <a:tailEnd type="triangle"/>
            </a:ln>
            <a:effectLst/>
          </p:spPr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B2928CC-DF22-49CE-820B-B744D08C217B}"/>
                </a:ext>
              </a:extLst>
            </p:cNvPr>
            <p:cNvSpPr/>
            <p:nvPr/>
          </p:nvSpPr>
          <p:spPr>
            <a:xfrm rot="5400000">
              <a:off x="1621552" y="-327784"/>
              <a:ext cx="396129" cy="2172450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36B282C9-53D5-4151-BEEE-06A7CECACAB2}"/>
                </a:ext>
              </a:extLst>
            </p:cNvPr>
            <p:cNvGrpSpPr/>
            <p:nvPr/>
          </p:nvGrpSpPr>
          <p:grpSpPr>
            <a:xfrm>
              <a:off x="728507" y="917110"/>
              <a:ext cx="2177334" cy="45719"/>
              <a:chOff x="10127" y="981008"/>
              <a:chExt cx="2782149" cy="37105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CD0C3B2-B229-4793-BF17-8A872F7CAB7E}"/>
                  </a:ext>
                </a:extLst>
              </p:cNvPr>
              <p:cNvCxnSpPr/>
              <p:nvPr/>
            </p:nvCxnSpPr>
            <p:spPr>
              <a:xfrm>
                <a:off x="10128" y="981008"/>
                <a:ext cx="278214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DA714E2-9D0D-4091-97DA-5D080F97EE40}"/>
                  </a:ext>
                </a:extLst>
              </p:cNvPr>
              <p:cNvCxnSpPr/>
              <p:nvPr/>
            </p:nvCxnSpPr>
            <p:spPr>
              <a:xfrm>
                <a:off x="10127" y="1018113"/>
                <a:ext cx="278198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B53161E5-A8CD-4D0A-9984-EA925AE3F277}"/>
                </a:ext>
              </a:extLst>
            </p:cNvPr>
            <p:cNvCxnSpPr/>
            <p:nvPr/>
          </p:nvCxnSpPr>
          <p:spPr>
            <a:xfrm>
              <a:off x="1870449" y="1408814"/>
              <a:ext cx="1030369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F6A1DEF-5174-4B8D-A7A4-36F57CC08B91}"/>
                </a:ext>
              </a:extLst>
            </p:cNvPr>
            <p:cNvSpPr/>
            <p:nvPr/>
          </p:nvSpPr>
          <p:spPr>
            <a:xfrm>
              <a:off x="1415917" y="1273845"/>
              <a:ext cx="5085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❶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B3FAEAA-1178-4F68-BEC7-ED8CEFAD61EC}"/>
                    </a:ext>
                  </a:extLst>
                </p:cNvPr>
                <p:cNvSpPr txBox="1"/>
                <p:nvPr/>
              </p:nvSpPr>
              <p:spPr>
                <a:xfrm>
                  <a:off x="3684674" y="2495846"/>
                  <a:ext cx="799642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kumimoji="0" lang="en-US" sz="20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𝐒𝐁</m:t>
                            </m:r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Rounded MT Bold" panose="020F070403050403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4674" y="2495846"/>
                  <a:ext cx="799642" cy="4135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6D5DF93-9DF6-43DF-8589-F8BFD84A76C7}"/>
                </a:ext>
              </a:extLst>
            </p:cNvPr>
            <p:cNvCxnSpPr/>
            <p:nvPr/>
          </p:nvCxnSpPr>
          <p:spPr>
            <a:xfrm>
              <a:off x="1865948" y="980416"/>
              <a:ext cx="0" cy="97826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  <a:headEnd type="none" w="med" len="med"/>
              <a:tailEnd type="triangle" w="med" len="med"/>
            </a:ln>
            <a:effectLst/>
          </p:spPr>
        </p:cxnSp>
        <p:pic>
          <p:nvPicPr>
            <p:cNvPr id="76" name="Picture 2" descr="Image result for vehicle top view">
              <a:extLst>
                <a:ext uri="{FF2B5EF4-FFF2-40B4-BE49-F238E27FC236}">
                  <a16:creationId xmlns:a16="http://schemas.microsoft.com/office/drawing/2014/main" id="{4304780C-60F0-4606-A311-57AECF9DB9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67" b="27409"/>
            <a:stretch/>
          </p:blipFill>
          <p:spPr bwMode="auto">
            <a:xfrm>
              <a:off x="1627590" y="1048138"/>
              <a:ext cx="490035" cy="226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Freeform 268">
              <a:extLst>
                <a:ext uri="{FF2B5EF4-FFF2-40B4-BE49-F238E27FC236}">
                  <a16:creationId xmlns:a16="http://schemas.microsoft.com/office/drawing/2014/main" id="{DDEDF425-A2A2-49F7-A361-273582EE0912}"/>
                </a:ext>
              </a:extLst>
            </p:cNvPr>
            <p:cNvSpPr/>
            <p:nvPr/>
          </p:nvSpPr>
          <p:spPr>
            <a:xfrm rot="16434295">
              <a:off x="3239904" y="3589806"/>
              <a:ext cx="148440" cy="841474"/>
            </a:xfrm>
            <a:custGeom>
              <a:avLst/>
              <a:gdLst>
                <a:gd name="connsiteX0" fmla="*/ 0 w 137160"/>
                <a:gd name="connsiteY0" fmla="*/ 0 h 990600"/>
                <a:gd name="connsiteX1" fmla="*/ 121920 w 137160"/>
                <a:gd name="connsiteY1" fmla="*/ 144780 h 990600"/>
                <a:gd name="connsiteX2" fmla="*/ 15240 w 137160"/>
                <a:gd name="connsiteY2" fmla="*/ 259080 h 990600"/>
                <a:gd name="connsiteX3" fmla="*/ 114300 w 137160"/>
                <a:gd name="connsiteY3" fmla="*/ 381000 h 990600"/>
                <a:gd name="connsiteX4" fmla="*/ 30480 w 137160"/>
                <a:gd name="connsiteY4" fmla="*/ 487680 h 990600"/>
                <a:gd name="connsiteX5" fmla="*/ 129540 w 137160"/>
                <a:gd name="connsiteY5" fmla="*/ 632460 h 990600"/>
                <a:gd name="connsiteX6" fmla="*/ 45720 w 137160"/>
                <a:gd name="connsiteY6" fmla="*/ 739140 h 990600"/>
                <a:gd name="connsiteX7" fmla="*/ 137160 w 137160"/>
                <a:gd name="connsiteY7" fmla="*/ 876300 h 990600"/>
                <a:gd name="connsiteX8" fmla="*/ 60960 w 137160"/>
                <a:gd name="connsiteY8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60" h="990600">
                  <a:moveTo>
                    <a:pt x="0" y="0"/>
                  </a:moveTo>
                  <a:lnTo>
                    <a:pt x="121920" y="144780"/>
                  </a:lnTo>
                  <a:lnTo>
                    <a:pt x="15240" y="259080"/>
                  </a:lnTo>
                  <a:lnTo>
                    <a:pt x="114300" y="381000"/>
                  </a:lnTo>
                  <a:lnTo>
                    <a:pt x="30480" y="487680"/>
                  </a:lnTo>
                  <a:lnTo>
                    <a:pt x="129540" y="632460"/>
                  </a:lnTo>
                  <a:lnTo>
                    <a:pt x="45720" y="739140"/>
                  </a:lnTo>
                  <a:lnTo>
                    <a:pt x="137160" y="876300"/>
                  </a:lnTo>
                  <a:lnTo>
                    <a:pt x="60960" y="990600"/>
                  </a:lnTo>
                </a:path>
              </a:pathLst>
            </a:custGeom>
            <a:noFill/>
            <a:ln w="762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269">
              <a:extLst>
                <a:ext uri="{FF2B5EF4-FFF2-40B4-BE49-F238E27FC236}">
                  <a16:creationId xmlns:a16="http://schemas.microsoft.com/office/drawing/2014/main" id="{7FE873D8-0DEF-4637-8BA9-E58484130586}"/>
                </a:ext>
              </a:extLst>
            </p:cNvPr>
            <p:cNvSpPr/>
            <p:nvPr/>
          </p:nvSpPr>
          <p:spPr>
            <a:xfrm rot="206647">
              <a:off x="688055" y="559214"/>
              <a:ext cx="157431" cy="793419"/>
            </a:xfrm>
            <a:custGeom>
              <a:avLst/>
              <a:gdLst>
                <a:gd name="connsiteX0" fmla="*/ 0 w 137160"/>
                <a:gd name="connsiteY0" fmla="*/ 0 h 990600"/>
                <a:gd name="connsiteX1" fmla="*/ 121920 w 137160"/>
                <a:gd name="connsiteY1" fmla="*/ 144780 h 990600"/>
                <a:gd name="connsiteX2" fmla="*/ 15240 w 137160"/>
                <a:gd name="connsiteY2" fmla="*/ 259080 h 990600"/>
                <a:gd name="connsiteX3" fmla="*/ 114300 w 137160"/>
                <a:gd name="connsiteY3" fmla="*/ 381000 h 990600"/>
                <a:gd name="connsiteX4" fmla="*/ 30480 w 137160"/>
                <a:gd name="connsiteY4" fmla="*/ 487680 h 990600"/>
                <a:gd name="connsiteX5" fmla="*/ 129540 w 137160"/>
                <a:gd name="connsiteY5" fmla="*/ 632460 h 990600"/>
                <a:gd name="connsiteX6" fmla="*/ 45720 w 137160"/>
                <a:gd name="connsiteY6" fmla="*/ 739140 h 990600"/>
                <a:gd name="connsiteX7" fmla="*/ 137160 w 137160"/>
                <a:gd name="connsiteY7" fmla="*/ 876300 h 990600"/>
                <a:gd name="connsiteX8" fmla="*/ 60960 w 137160"/>
                <a:gd name="connsiteY8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160" h="990600">
                  <a:moveTo>
                    <a:pt x="0" y="0"/>
                  </a:moveTo>
                  <a:lnTo>
                    <a:pt x="121920" y="144780"/>
                  </a:lnTo>
                  <a:lnTo>
                    <a:pt x="15240" y="259080"/>
                  </a:lnTo>
                  <a:lnTo>
                    <a:pt x="114300" y="381000"/>
                  </a:lnTo>
                  <a:lnTo>
                    <a:pt x="30480" y="487680"/>
                  </a:lnTo>
                  <a:lnTo>
                    <a:pt x="129540" y="632460"/>
                  </a:lnTo>
                  <a:lnTo>
                    <a:pt x="45720" y="739140"/>
                  </a:lnTo>
                  <a:lnTo>
                    <a:pt x="137160" y="876300"/>
                  </a:lnTo>
                  <a:lnTo>
                    <a:pt x="60960" y="990600"/>
                  </a:lnTo>
                </a:path>
              </a:pathLst>
            </a:custGeom>
            <a:noFill/>
            <a:ln w="762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F1B56DF-54D0-42B2-BD41-32A2E860CC7C}"/>
                    </a:ext>
                  </a:extLst>
                </p:cNvPr>
                <p:cNvSpPr txBox="1"/>
                <p:nvPr/>
              </p:nvSpPr>
              <p:spPr>
                <a:xfrm>
                  <a:off x="1357695" y="1835226"/>
                  <a:ext cx="924786" cy="395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0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𝐏𝐎𝐍𝐑</m:t>
                            </m:r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Rounded MT Bold" panose="020F070403050403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F1B56DF-54D0-42B2-BD41-32A2E860CC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695" y="1835226"/>
                  <a:ext cx="924786" cy="3959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42F61287-7705-4CE7-B576-8FCEBEA212D7}"/>
                    </a:ext>
                  </a:extLst>
                </p:cNvPr>
                <p:cNvSpPr txBox="1"/>
                <p:nvPr/>
              </p:nvSpPr>
              <p:spPr>
                <a:xfrm>
                  <a:off x="3948290" y="3267627"/>
                  <a:ext cx="678581" cy="395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000" b="1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𝐒𝐁</m:t>
                            </m:r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sz="2000" b="1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Rounded MT Bold" panose="020F070403050403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42F61287-7705-4CE7-B576-8FCEBEA212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290" y="3267627"/>
                  <a:ext cx="678581" cy="3959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5" name="Picture 2" descr="Image result for vehicle top view">
              <a:extLst>
                <a:ext uri="{FF2B5EF4-FFF2-40B4-BE49-F238E27FC236}">
                  <a16:creationId xmlns:a16="http://schemas.microsoft.com/office/drawing/2014/main" id="{F0631E99-1DD9-43E6-B16E-C1449C1187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67" b="27409"/>
            <a:stretch/>
          </p:blipFill>
          <p:spPr bwMode="auto">
            <a:xfrm rot="16200000">
              <a:off x="3312965" y="3394419"/>
              <a:ext cx="460899" cy="23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BEB5B95-0441-4617-A79C-C7CE74E39286}"/>
              </a:ext>
            </a:extLst>
          </p:cNvPr>
          <p:cNvCxnSpPr/>
          <p:nvPr/>
        </p:nvCxnSpPr>
        <p:spPr>
          <a:xfrm flipH="1" flipV="1">
            <a:off x="9496425" y="1486038"/>
            <a:ext cx="261938" cy="1014177"/>
          </a:xfrm>
          <a:prstGeom prst="straightConnector1">
            <a:avLst/>
          </a:prstGeom>
          <a:ln w="57150">
            <a:solidFill>
              <a:srgbClr val="00905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7F2B600-F376-4161-989D-CBB70DAD7713}"/>
              </a:ext>
            </a:extLst>
          </p:cNvPr>
          <p:cNvSpPr txBox="1"/>
          <p:nvPr/>
        </p:nvSpPr>
        <p:spPr>
          <a:xfrm>
            <a:off x="8386158" y="1010017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9051"/>
                </a:solidFill>
              </a:rPr>
              <a:t>Critical Zone</a:t>
            </a:r>
          </a:p>
        </p:txBody>
      </p:sp>
    </p:spTree>
    <p:extLst>
      <p:ext uri="{BB962C8B-B14F-4D97-AF65-F5344CB8AC3E}">
        <p14:creationId xmlns:p14="http://schemas.microsoft.com/office/powerpoint/2010/main" val="412403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5A629-9F29-4E7D-9914-FFCAC479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Manager’s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899AF8-5121-4931-9805-24DF75DC4CF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7507" y="1032691"/>
                <a:ext cx="5767043" cy="4682309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Check for rogue vehicles</a:t>
                </a:r>
              </a:p>
              <a:p>
                <a:r>
                  <a:rPr lang="en-US" dirty="0"/>
                  <a:t>Rogue vehicle detection criteria:</a:t>
                </a: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Broadcast </a:t>
                </a:r>
                <a:r>
                  <a:rPr lang="en-US" dirty="0" err="1"/>
                  <a:t>emerg_state</a:t>
                </a:r>
                <a:r>
                  <a:rPr lang="en-US" dirty="0"/>
                  <a:t>  periodically</a:t>
                </a:r>
              </a:p>
              <a:p>
                <a:pPr lvl="1"/>
                <a:r>
                  <a:rPr lang="en-US" dirty="0"/>
                  <a:t>1 : Emergency mode is active</a:t>
                </a:r>
              </a:p>
              <a:p>
                <a:pPr lvl="1"/>
                <a:r>
                  <a:rPr lang="en-US" dirty="0"/>
                  <a:t>0: Emergency mode is not active</a:t>
                </a:r>
              </a:p>
              <a:p>
                <a:r>
                  <a:rPr lang="en-US" dirty="0"/>
                  <a:t>Calculate the optimal TOA and VOA</a:t>
                </a:r>
              </a:p>
              <a:p>
                <a:r>
                  <a:rPr lang="en-US" dirty="0"/>
                  <a:t>Adopt a First-Come First-Served (FCFS) policy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899AF8-5121-4931-9805-24DF75DC4C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7507" y="1032691"/>
                <a:ext cx="5767043" cy="4682309"/>
              </a:xfrm>
              <a:blipFill>
                <a:blip r:embed="rId2"/>
                <a:stretch>
                  <a:fillRect l="-951" t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F3029AE-367A-4984-95A9-642C15237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053" y="909639"/>
            <a:ext cx="6082116" cy="41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22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ML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>
        <a:ln>
          <a:solidFill>
            <a:srgbClr val="000000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CML Theme</Template>
  <TotalTime>10530</TotalTime>
  <Words>1526</Words>
  <Application>Microsoft Office PowerPoint</Application>
  <PresentationFormat>Widescreen</PresentationFormat>
  <Paragraphs>231</Paragraphs>
  <Slides>24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 Rounded MT Bold</vt:lpstr>
      <vt:lpstr>Calibri</vt:lpstr>
      <vt:lpstr>Cambria Math</vt:lpstr>
      <vt:lpstr>Candara</vt:lpstr>
      <vt:lpstr>Comic Sans MS</vt:lpstr>
      <vt:lpstr>Gill Sans MT</vt:lpstr>
      <vt:lpstr>Times New Roman</vt:lpstr>
      <vt:lpstr>Wingdings</vt:lpstr>
      <vt:lpstr>Wingdings 3</vt:lpstr>
      <vt:lpstr>CML Theme</vt:lpstr>
      <vt:lpstr>R2IM -- Robust and Resilient Intersection Management of Connected Autonomous Vehicles</vt:lpstr>
      <vt:lpstr>Transportation Problems</vt:lpstr>
      <vt:lpstr>Intersection Management of Connected Autonomous Vehicle (CAVs)</vt:lpstr>
      <vt:lpstr>General Overview</vt:lpstr>
      <vt:lpstr>Related Works</vt:lpstr>
      <vt:lpstr>Fault Model (Rogue Vehicle)</vt:lpstr>
      <vt:lpstr>Our Idea</vt:lpstr>
      <vt:lpstr>Definitions</vt:lpstr>
      <vt:lpstr>Intersection Manager’s Algorithm</vt:lpstr>
      <vt:lpstr>Calculating a Safe TOA and VOA </vt:lpstr>
      <vt:lpstr>CAV’s Algorithm</vt:lpstr>
      <vt:lpstr>Calculating the Reference Trajectory</vt:lpstr>
      <vt:lpstr>Safety Proof</vt:lpstr>
      <vt:lpstr>Safety Proof (Case 1)</vt:lpstr>
      <vt:lpstr>Safety Proof (Case 2)</vt:lpstr>
      <vt:lpstr>Account for Delay</vt:lpstr>
      <vt:lpstr>Testbeds</vt:lpstr>
      <vt:lpstr>Systematic Fault Injection on 1/10 Scale CAVs</vt:lpstr>
      <vt:lpstr>Fault Injection on Our Simulator</vt:lpstr>
      <vt:lpstr>Intersection Recovers after the Fault</vt:lpstr>
      <vt:lpstr>Comparing Throughput</vt:lpstr>
      <vt:lpstr>Solving the Optimization Problem in Real Time</vt:lpstr>
      <vt:lpstr>Conclusion and Future Works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Aviral Shrivastava</dc:creator>
  <cp:lastModifiedBy>mohammad khayatian</cp:lastModifiedBy>
  <cp:revision>170</cp:revision>
  <dcterms:created xsi:type="dcterms:W3CDTF">2020-03-18T00:26:55Z</dcterms:created>
  <dcterms:modified xsi:type="dcterms:W3CDTF">2020-08-17T19:43:23Z</dcterms:modified>
</cp:coreProperties>
</file>