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5.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6.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7.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3"/>
  </p:notesMasterIdLst>
  <p:sldIdLst>
    <p:sldId id="256" r:id="rId5"/>
    <p:sldId id="257" r:id="rId6"/>
    <p:sldId id="259" r:id="rId7"/>
    <p:sldId id="260" r:id="rId8"/>
    <p:sldId id="261" r:id="rId9"/>
    <p:sldId id="262" r:id="rId10"/>
    <p:sldId id="265" r:id="rId11"/>
    <p:sldId id="264" r:id="rId12"/>
    <p:sldId id="299" r:id="rId13"/>
    <p:sldId id="301" r:id="rId14"/>
    <p:sldId id="268" r:id="rId15"/>
    <p:sldId id="269" r:id="rId16"/>
    <p:sldId id="303" r:id="rId17"/>
    <p:sldId id="271" r:id="rId18"/>
    <p:sldId id="304" r:id="rId19"/>
    <p:sldId id="277" r:id="rId20"/>
    <p:sldId id="305" r:id="rId21"/>
    <p:sldId id="306" r:id="rId22"/>
    <p:sldId id="280" r:id="rId23"/>
    <p:sldId id="282" r:id="rId24"/>
    <p:sldId id="292" r:id="rId25"/>
    <p:sldId id="285" r:id="rId26"/>
    <p:sldId id="307" r:id="rId27"/>
    <p:sldId id="288" r:id="rId28"/>
    <p:sldId id="290" r:id="rId29"/>
    <p:sldId id="291" r:id="rId30"/>
    <p:sldId id="293" r:id="rId31"/>
    <p:sldId id="294" r:id="rId32"/>
  </p:sldIdLst>
  <p:sldSz cx="12192000" cy="6858000"/>
  <p:notesSz cx="6858000" cy="9144000"/>
  <p:embeddedFontLst>
    <p:embeddedFont>
      <p:font typeface="Cambria Math" panose="02040503050406030204" pitchFamily="18" charset="0"/>
      <p:regular r:id="rId34"/>
    </p:embeddedFont>
    <p:embeddedFont>
      <p:font typeface="Lato" panose="020F0502020204030203" pitchFamily="34" charset="0"/>
      <p:regular r:id="rId35"/>
      <p:bold r:id="rId36"/>
      <p:italic r:id="rId37"/>
      <p:boldItalic r:id="rId38"/>
    </p:embeddedFont>
    <p:embeddedFont>
      <p:font typeface="Lato Black" panose="020F0502020204030203" pitchFamily="34"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B692DF4-B042-4C3F-BEFD-99A3D2E2B62E}">
          <p14:sldIdLst>
            <p14:sldId id="256"/>
          </p14:sldIdLst>
        </p14:section>
        <p14:section name="Introduction" id="{3B5ECB42-5757-4644-B74F-E0F1134808CC}">
          <p14:sldIdLst>
            <p14:sldId id="257"/>
            <p14:sldId id="259"/>
          </p14:sldIdLst>
        </p14:section>
        <p14:section name="Related Work" id="{987260B5-543C-46CC-A4D0-85C25671A644}">
          <p14:sldIdLst>
            <p14:sldId id="260"/>
            <p14:sldId id="261"/>
            <p14:sldId id="262"/>
          </p14:sldIdLst>
        </p14:section>
        <p14:section name="Base Architecture" id="{42C618D6-2BA9-40A4-9B07-E35CC86DC63E}">
          <p14:sldIdLst>
            <p14:sldId id="265"/>
            <p14:sldId id="264"/>
            <p14:sldId id="299"/>
            <p14:sldId id="301"/>
          </p14:sldIdLst>
        </p14:section>
        <p14:section name="Data Parallelism" id="{1FAD0C37-A06E-45DE-B699-FD2AA968BCAD}">
          <p14:sldIdLst>
            <p14:sldId id="268"/>
          </p14:sldIdLst>
        </p14:section>
        <p14:section name="Data Parallelism" id="{9ED3D7CF-43C5-44A6-A9F8-5DE4FD2426FC}">
          <p14:sldIdLst>
            <p14:sldId id="269"/>
            <p14:sldId id="303"/>
            <p14:sldId id="271"/>
            <p14:sldId id="304"/>
          </p14:sldIdLst>
        </p14:section>
        <p14:section name="Pipeline Parallelism" id="{47E9D025-3B74-44FE-8BAC-BC6E808B821F}">
          <p14:sldIdLst>
            <p14:sldId id="277"/>
            <p14:sldId id="305"/>
            <p14:sldId id="306"/>
            <p14:sldId id="280"/>
            <p14:sldId id="282"/>
            <p14:sldId id="292"/>
          </p14:sldIdLst>
        </p14:section>
        <p14:section name="Results" id="{7EF437A6-57A6-4F3A-8E6D-7FD0FB6976E2}">
          <p14:sldIdLst>
            <p14:sldId id="285"/>
            <p14:sldId id="307"/>
            <p14:sldId id="288"/>
            <p14:sldId id="290"/>
            <p14:sldId id="291"/>
            <p14:sldId id="293"/>
            <p14:sldId id="29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F52C21-4522-C45B-C1FA-62D54FA3B5D2}" name="Rishab Kashyap (Student)" initials="R(" userId="S::rkashya6@sundevils.asu.edu::58df5d97-7130-40b2-b167-fce038f768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inayak Sharma" initials="" lastIdx="7" clrIdx="0"/>
  <p:cmAuthor id="1" name="Vinayak Sharma (Student)" initials="VS" lastIdx="24" clrIdx="1">
    <p:extLst>
      <p:ext uri="{19B8F6BF-5375-455C-9EA6-DF929625EA0E}">
        <p15:presenceInfo xmlns:p15="http://schemas.microsoft.com/office/powerpoint/2012/main" userId="S::vsharm87@sundevils.asu.edu::5017081d-1688-4eda-a2f9-bb27e4f819ba" providerId="AD"/>
      </p:ext>
    </p:extLst>
  </p:cmAuthor>
  <p:cmAuthor id="2" name="Rishab Kashyap (Student)" initials="R(" lastIdx="10" clrIdx="2">
    <p:extLst>
      <p:ext uri="{19B8F6BF-5375-455C-9EA6-DF929625EA0E}">
        <p15:presenceInfo xmlns:p15="http://schemas.microsoft.com/office/powerpoint/2012/main" userId="S::rkashya6@sundevils.asu.edu::58df5d97-7130-40b2-b167-fce038f76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C9"/>
    <a:srgbClr val="25A6E0"/>
    <a:srgbClr val="4FB974"/>
    <a:srgbClr val="94E277"/>
    <a:srgbClr val="901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5CB28A-C8C3-4D02-BAF9-D1B8465B3245}">
  <a:tblStyle styleId="{F75CB28A-C8C3-4D02-BAF9-D1B8465B324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0A14047-DD2D-46AF-908E-AA95F9B5026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2-16T21:19:25.826" idx="5">
    <p:pos x="505" y="92"/>
    <p:text>Make this shorter and to the point</p:text>
  </p:cm>
  <p:cm authorId="0" dt="2026-02-16T21:20:08.515" idx="3">
    <p:pos x="263" y="586"/>
    <p:text>Might need to add a line like "Defining the problem"</p:text>
  </p:cm>
  <p:cm authorId="0" dt="2026-02-16T21:20:08.515" idx="4">
    <p:pos x="263" y="586"/>
    <p:text>Otherwise its not clear that is a definition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6-02-18T11:22:50.291" idx="1">
    <p:pos x="10" y="10"/>
    <p:text>Added some simple box animations to explain what is going on</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6-02-18T12:50:31.312" idx="10">
    <p:pos x="7509" y="614"/>
    <p:text>Don't use 'X' total count</p:text>
    <p:extLst>
      <p:ext uri="{C676402C-5697-4E1C-873F-D02D1690AC5C}">
        <p15:threadingInfo xmlns:p15="http://schemas.microsoft.com/office/powerpoint/2012/main" timeZoneBias="420"/>
      </p:ext>
    </p:extLst>
  </p:cm>
  <p:cm authorId="1" dt="2026-02-18T12:52:41.175" idx="11">
    <p:pos x="7509" y="710"/>
    <p:text>Add an arrow for ring ordering</p:text>
    <p:extLst>
      <p:ext uri="{C676402C-5697-4E1C-873F-D02D1690AC5C}">
        <p15:threadingInfo xmlns:p15="http://schemas.microsoft.com/office/powerpoint/2012/main" timeZoneBias="420">
          <p15:parentCm authorId="1" idx="10"/>
        </p15:threadingInfo>
      </p:ext>
    </p:extLst>
  </p:cm>
  <p:cm authorId="1" dt="2026-02-18T12:52:58.763" idx="12">
    <p:pos x="7509" y="806"/>
    <p:text>SWAP 'X' and 'N'</p:text>
    <p:extLst>
      <p:ext uri="{C676402C-5697-4E1C-873F-D02D1690AC5C}">
        <p15:threadingInfo xmlns:p15="http://schemas.microsoft.com/office/powerpoint/2012/main" timeZoneBias="420">
          <p15:parentCm authorId="1" idx="10"/>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6-02-18T13:36:26.474" idx="17">
    <p:pos x="7031" y="2681"/>
    <p:text>Use mathcal{D} for devices</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6-02-18T14:10:06.577" idx="24">
    <p:pos x="7471" y="556"/>
    <p:text>Remove best cost inf</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6-02-18T13:27:48.767" idx="8">
    <p:pos x="10" y="10"/>
    <p:text>Arrange based on amount of compute required to train model
</p:text>
    <p:extLst>
      <p:ext uri="{C676402C-5697-4E1C-873F-D02D1690AC5C}">
        <p15:threadingInfo xmlns:p15="http://schemas.microsoft.com/office/powerpoint/2012/main" timeZoneBias="480"/>
      </p:ext>
    </p:extLst>
  </p:cm>
  <p:cm authorId="2" dt="2026-02-18T13:30:45.987" idx="9">
    <p:pos x="106" y="106"/>
    <p:text>Make the bar graphs smaller in size
</p:text>
    <p:extLst>
      <p:ext uri="{C676402C-5697-4E1C-873F-D02D1690AC5C}">
        <p15:threadingInfo xmlns:p15="http://schemas.microsoft.com/office/powerpoint/2012/main" timeZoneBias="480"/>
      </p:ext>
    </p:extLst>
  </p:cm>
  <p:cm authorId="2" dt="2026-02-18T13:31:03.987" idx="10">
    <p:pos x="202" y="202"/>
    <p:text>Decrease the text size, and do not write general text
</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6-02-18T13:19:53.368" idx="6">
    <p:pos x="10" y="10"/>
    <p:text>Label the tables " As we can see in table 1 or 2"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bd4b3166f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 name="Google Shape;98;g3bd4b3166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EA17119C-7921-B6D5-560B-AA28F3D3D726}"/>
            </a:ext>
          </a:extLst>
        </p:cNvPr>
        <p:cNvGrpSpPr/>
        <p:nvPr/>
      </p:nvGrpSpPr>
      <p:grpSpPr>
        <a:xfrm>
          <a:off x="0" y="0"/>
          <a:ext cx="0" cy="0"/>
          <a:chOff x="0" y="0"/>
          <a:chExt cx="0" cy="0"/>
        </a:xfrm>
      </p:grpSpPr>
      <p:sp>
        <p:nvSpPr>
          <p:cNvPr id="164" name="Google Shape;164;p12:notes">
            <a:extLst>
              <a:ext uri="{FF2B5EF4-FFF2-40B4-BE49-F238E27FC236}">
                <a16:creationId xmlns:a16="http://schemas.microsoft.com/office/drawing/2014/main" id="{EC1AFAEB-AF36-64D2-B1C2-3D80E6DA4F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a:extLst>
              <a:ext uri="{FF2B5EF4-FFF2-40B4-BE49-F238E27FC236}">
                <a16:creationId xmlns:a16="http://schemas.microsoft.com/office/drawing/2014/main" id="{8DBFC88B-32D5-62BA-A4CD-30C704506D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eriod"/>
            </a:pPr>
            <a:r>
              <a:rPr lang="en-US" dirty="0"/>
              <a:t>Discover all devices</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r>
              <a:rPr lang="en-US" dirty="0"/>
              <a:t>Select usable devices</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r>
              <a:rPr lang="en-US" dirty="0"/>
              <a:t>Profile runtime metrics – comp, comm, mem</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r>
              <a:rPr lang="en-US" dirty="0"/>
              <a:t>Cost </a:t>
            </a:r>
            <a:r>
              <a:rPr lang="en-US" dirty="0" err="1"/>
              <a:t>func</a:t>
            </a:r>
            <a:r>
              <a:rPr lang="en-US" dirty="0"/>
              <a:t> – estimate runtime</a:t>
            </a:r>
            <a:br>
              <a:rPr lang="en-US" dirty="0"/>
            </a:br>
            <a:endParaRPr lang="en-US" dirty="0"/>
          </a:p>
          <a:p>
            <a:pPr marL="228600" lvl="0" indent="-228600" algn="l" rtl="0">
              <a:lnSpc>
                <a:spcPct val="100000"/>
              </a:lnSpc>
              <a:spcBef>
                <a:spcPts val="0"/>
              </a:spcBef>
              <a:spcAft>
                <a:spcPts val="0"/>
              </a:spcAft>
              <a:buSzPts val="1100"/>
              <a:buAutoNum type="arabicPeriod"/>
            </a:pPr>
            <a:r>
              <a:rPr lang="en-US" dirty="0"/>
              <a:t>Optimizer – Searches for optimal config</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r>
              <a:rPr lang="en-US" dirty="0"/>
              <a:t>Iterate over training</a:t>
            </a:r>
          </a:p>
          <a:p>
            <a:pPr marL="228600" lvl="0" indent="-228600" algn="l" rtl="0">
              <a:lnSpc>
                <a:spcPct val="100000"/>
              </a:lnSpc>
              <a:spcBef>
                <a:spcPts val="0"/>
              </a:spcBef>
              <a:spcAft>
                <a:spcPts val="0"/>
              </a:spcAft>
              <a:buSzPts val="1100"/>
              <a:buAutoNum type="arabicPeriod"/>
            </a:pPr>
            <a:endParaRPr lang="en-US" dirty="0"/>
          </a:p>
          <a:p>
            <a:pPr marL="228600" lvl="0" indent="-228600" algn="l" rtl="0">
              <a:lnSpc>
                <a:spcPct val="100000"/>
              </a:lnSpc>
              <a:spcBef>
                <a:spcPts val="0"/>
              </a:spcBef>
              <a:spcAft>
                <a:spcPts val="0"/>
              </a:spcAft>
              <a:buSzPts val="1100"/>
              <a:buAutoNum type="arabicPeriod"/>
            </a:pPr>
            <a:endParaRPr dirty="0"/>
          </a:p>
        </p:txBody>
      </p:sp>
    </p:spTree>
    <p:extLst>
      <p:ext uri="{BB962C8B-B14F-4D97-AF65-F5344CB8AC3E}">
        <p14:creationId xmlns:p14="http://schemas.microsoft.com/office/powerpoint/2010/main" val="200363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bd4b3166ff_1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bd4b3166f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Data split equally among devices</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Ring reduce to aggregate gradients for uniform back prop</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Our additions: Variable batch sizes based on compute capability</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DP configuration is defined as a mapping from a device to the batch size it runs, and its ordering in the 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033EEDFA-5BF0-E3F1-2041-5DDD963E6DA8}"/>
            </a:ext>
          </a:extLst>
        </p:cNvPr>
        <p:cNvGrpSpPr/>
        <p:nvPr/>
      </p:nvGrpSpPr>
      <p:grpSpPr>
        <a:xfrm>
          <a:off x="0" y="0"/>
          <a:ext cx="0" cy="0"/>
          <a:chOff x="0" y="0"/>
          <a:chExt cx="0" cy="0"/>
        </a:xfrm>
      </p:grpSpPr>
      <p:sp>
        <p:nvSpPr>
          <p:cNvPr id="269" name="Google Shape;269;p16:notes">
            <a:extLst>
              <a:ext uri="{FF2B5EF4-FFF2-40B4-BE49-F238E27FC236}">
                <a16:creationId xmlns:a16="http://schemas.microsoft.com/office/drawing/2014/main" id="{12324A1E-9658-C057-97FF-D76E773962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6:notes">
            <a:extLst>
              <a:ext uri="{FF2B5EF4-FFF2-40B4-BE49-F238E27FC236}">
                <a16:creationId xmlns:a16="http://schemas.microsoft.com/office/drawing/2014/main" id="{607B4425-AFCF-7121-E5FC-DA6F95431B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Underutilized device</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Data redistribution to solve this issue</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OOM devices are pruned</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Variable batching is applied to balance computation completion timings</a:t>
            </a:r>
          </a:p>
        </p:txBody>
      </p:sp>
    </p:spTree>
    <p:extLst>
      <p:ext uri="{BB962C8B-B14F-4D97-AF65-F5344CB8AC3E}">
        <p14:creationId xmlns:p14="http://schemas.microsoft.com/office/powerpoint/2010/main" val="242643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Per device cost is the batch size assigned to that device times the throughput of the device plus an infinite memory cost if the model does not fit on the device</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Configuration cost is the bottleneck of the compute across devices, and the bottleneck device communication in the 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Tx/>
              <a:buChar char="-"/>
            </a:pPr>
            <a:r>
              <a:rPr lang="en-US" dirty="0"/>
              <a:t>Optimizer finds a better training configuration using the cost function as a heuristic.</a:t>
            </a:r>
          </a:p>
          <a:p>
            <a:pPr marL="457200" indent="-298450">
              <a:buFontTx/>
              <a:buChar char="-"/>
            </a:pPr>
            <a:endParaRPr lang="en-US" dirty="0"/>
          </a:p>
          <a:p>
            <a:pPr marL="457200" indent="-298450">
              <a:buFontTx/>
              <a:buChar char="-"/>
            </a:pPr>
            <a:r>
              <a:rPr lang="en-US" dirty="0"/>
              <a:t>Drop affinity is similar to cost per device, but ensures that a device’s wait time is never longer than its compute time</a:t>
            </a:r>
          </a:p>
          <a:p>
            <a:pPr marL="457200" indent="-298450">
              <a:buFontTx/>
              <a:buChar char="-"/>
            </a:pPr>
            <a:endParaRPr lang="en-US" dirty="0"/>
          </a:p>
          <a:p>
            <a:pPr marL="457200" indent="-298450">
              <a:buFontTx/>
              <a:buChar char="-"/>
            </a:pPr>
            <a:r>
              <a:rPr lang="en-US" dirty="0"/>
              <a:t>TSP is applied to find the best ring order</a:t>
            </a:r>
          </a:p>
          <a:p>
            <a:pPr marL="457200" indent="-298450">
              <a:buFontTx/>
              <a:buChar char="-"/>
            </a:pPr>
            <a:endParaRPr lang="en-US" dirty="0"/>
          </a:p>
          <a:p>
            <a:pPr marL="457200" indent="-298450">
              <a:buFontTx/>
              <a:buChar char="-"/>
            </a:pPr>
            <a:r>
              <a:rPr lang="en-US" dirty="0"/>
              <a:t>Data split ratios are calculated for the new config</a:t>
            </a:r>
          </a:p>
          <a:p>
            <a:pPr marL="457200" indent="-298450">
              <a:buFontTx/>
              <a:buChar char="-"/>
            </a:pPr>
            <a:endParaRPr lang="en-US" dirty="0"/>
          </a:p>
          <a:p>
            <a:pPr marL="457200" indent="-298450">
              <a:buFontTx/>
              <a:buChar char="-"/>
            </a:pPr>
            <a:r>
              <a:rPr lang="en-US" dirty="0"/>
              <a:t>If the cost is less than the old config, we repeat the process</a:t>
            </a:r>
          </a:p>
          <a:p>
            <a:pPr marL="457200" indent="-298450">
              <a:buFontTx/>
              <a:buChar char="-"/>
            </a:pPr>
            <a:endParaRPr lang="en-US" dirty="0"/>
          </a:p>
          <a:p>
            <a:pPr marL="457200" indent="-298450">
              <a:buFontTx/>
              <a:buChar char="-"/>
            </a:pPr>
            <a:r>
              <a:rPr lang="en-US" dirty="0"/>
              <a:t>Else we return the old config as best and exit</a:t>
            </a:r>
          </a:p>
          <a:p>
            <a:pPr marL="457200" indent="-298450">
              <a:buFontTx/>
              <a:buChar char="-"/>
            </a:pPr>
            <a:endParaRPr lang="en-US" dirty="0"/>
          </a:p>
          <a:p>
            <a:pPr marL="457200" indent="-298450">
              <a:buFontTx/>
              <a:buChar char="-"/>
            </a:pPr>
            <a:r>
              <a:rPr lang="en-US" dirty="0"/>
              <a:t>This concludes data parallelism</a:t>
            </a:r>
          </a:p>
        </p:txBody>
      </p:sp>
    </p:spTree>
    <p:extLst>
      <p:ext uri="{BB962C8B-B14F-4D97-AF65-F5344CB8AC3E}">
        <p14:creationId xmlns:p14="http://schemas.microsoft.com/office/powerpoint/2010/main" val="76503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bd4b3166ff_1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bd4b3166f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a:extLst>
            <a:ext uri="{FF2B5EF4-FFF2-40B4-BE49-F238E27FC236}">
              <a16:creationId xmlns:a16="http://schemas.microsoft.com/office/drawing/2014/main" id="{39A5D50F-4B27-1A67-2A93-AEC96EADB923}"/>
            </a:ext>
          </a:extLst>
        </p:cNvPr>
        <p:cNvGrpSpPr/>
        <p:nvPr/>
      </p:nvGrpSpPr>
      <p:grpSpPr>
        <a:xfrm>
          <a:off x="0" y="0"/>
          <a:ext cx="0" cy="0"/>
          <a:chOff x="0" y="0"/>
          <a:chExt cx="0" cy="0"/>
        </a:xfrm>
      </p:grpSpPr>
      <p:sp>
        <p:nvSpPr>
          <p:cNvPr id="286" name="Google Shape;286;g3c879ff6889_3_0:notes">
            <a:extLst>
              <a:ext uri="{FF2B5EF4-FFF2-40B4-BE49-F238E27FC236}">
                <a16:creationId xmlns:a16="http://schemas.microsoft.com/office/drawing/2014/main" id="{E2576954-A8B1-5805-91A3-02150E8F47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3c879ff6889_3_0:notes">
            <a:extLst>
              <a:ext uri="{FF2B5EF4-FFF2-40B4-BE49-F238E27FC236}">
                <a16:creationId xmlns:a16="http://schemas.microsoft.com/office/drawing/2014/main" id="{CC2C7C41-1ACE-B6D1-34DF-3DD78DF397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Similar to distributing data, here we want to distribute model layers across different devices</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Each device gets a subset of the model layers called a “stage.”</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Once the stages are set, training begins batch-wise</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Batches are divided into even smaller units called micro-batches. </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When one micro-batch finishes on one device and is moved to the next, the second micro-batch starts executing on that device</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Communication latency is the amount of activations transferred between devices</a:t>
            </a:r>
            <a:endParaRPr dirty="0"/>
          </a:p>
        </p:txBody>
      </p:sp>
    </p:spTree>
    <p:extLst>
      <p:ext uri="{BB962C8B-B14F-4D97-AF65-F5344CB8AC3E}">
        <p14:creationId xmlns:p14="http://schemas.microsoft.com/office/powerpoint/2010/main" val="247821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a:extLst>
            <a:ext uri="{FF2B5EF4-FFF2-40B4-BE49-F238E27FC236}">
              <a16:creationId xmlns:a16="http://schemas.microsoft.com/office/drawing/2014/main" id="{31C6624F-DC56-981B-A638-F23B183F52D2}"/>
            </a:ext>
          </a:extLst>
        </p:cNvPr>
        <p:cNvGrpSpPr/>
        <p:nvPr/>
      </p:nvGrpSpPr>
      <p:grpSpPr>
        <a:xfrm>
          <a:off x="0" y="0"/>
          <a:ext cx="0" cy="0"/>
          <a:chOff x="0" y="0"/>
          <a:chExt cx="0" cy="0"/>
        </a:xfrm>
      </p:grpSpPr>
      <p:sp>
        <p:nvSpPr>
          <p:cNvPr id="286" name="Google Shape;286;g3c879ff6889_3_0:notes">
            <a:extLst>
              <a:ext uri="{FF2B5EF4-FFF2-40B4-BE49-F238E27FC236}">
                <a16:creationId xmlns:a16="http://schemas.microsoft.com/office/drawing/2014/main" id="{FB577DEB-2877-FDD9-0010-35E21E18EB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3c879ff6889_3_0:notes">
            <a:extLst>
              <a:ext uri="{FF2B5EF4-FFF2-40B4-BE49-F238E27FC236}">
                <a16:creationId xmlns:a16="http://schemas.microsoft.com/office/drawing/2014/main" id="{E2E861CC-D2A5-F359-7850-1C2929CD0B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Cost of a configuration is the time it takes for a single micro-batch to complete execution across all the devices, </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plus the time taken for the bottleneck stage to process the remaining micro-batches, </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plus the overall communication time times activation</a:t>
            </a:r>
            <a:endParaRPr dirty="0"/>
          </a:p>
        </p:txBody>
      </p:sp>
    </p:spTree>
    <p:extLst>
      <p:ext uri="{BB962C8B-B14F-4D97-AF65-F5344CB8AC3E}">
        <p14:creationId xmlns:p14="http://schemas.microsoft.com/office/powerpoint/2010/main" val="428506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c84beace99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c84beace99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The optimizer treats the search as a tree-based problem</a:t>
            </a:r>
          </a:p>
          <a:p>
            <a:pPr marL="171450" lvl="0" indent="-171450" algn="l" rtl="0">
              <a:spcBef>
                <a:spcPts val="0"/>
              </a:spcBef>
              <a:spcAft>
                <a:spcPts val="0"/>
              </a:spcAft>
              <a:buFontTx/>
              <a:buChar char="-"/>
            </a:pPr>
            <a:r>
              <a:rPr lang="en-US" dirty="0"/>
              <a:t>Each level of the tree depth represents a model layer, the nodes represent the devices each layer is mapped to, and the edges define the flow of the mapping</a:t>
            </a:r>
          </a:p>
          <a:p>
            <a:pPr marL="171450" lvl="0" indent="-171450" algn="l" rtl="0">
              <a:spcBef>
                <a:spcPts val="0"/>
              </a:spcBef>
              <a:spcAft>
                <a:spcPts val="0"/>
              </a:spcAft>
              <a:buFontTx/>
              <a:buChar char="-"/>
            </a:pPr>
            <a:r>
              <a:rPr lang="en-US" dirty="0"/>
              <a:t>A complete configuration is reached once every layer is mapped to a device, which happens only at the leaf node ( because depth is num layers )</a:t>
            </a:r>
          </a:p>
          <a:p>
            <a:pPr marL="171450" lvl="0" indent="-171450" algn="l" rtl="0">
              <a:spcBef>
                <a:spcPts val="0"/>
              </a:spcBef>
              <a:spcAft>
                <a:spcPts val="0"/>
              </a:spcAft>
              <a:buFontTx/>
              <a:buChar char="-"/>
            </a:pPr>
            <a:r>
              <a:rPr lang="en-US" dirty="0"/>
              <a:t>How does the search work?</a:t>
            </a:r>
          </a:p>
          <a:p>
            <a:pPr marL="171450" lvl="0" indent="-171450" algn="l" rtl="0">
              <a:spcBef>
                <a:spcPts val="0"/>
              </a:spcBef>
              <a:spcAft>
                <a:spcPts val="0"/>
              </a:spcAft>
              <a:buFontTx/>
              <a:buChar char="-"/>
            </a:pPr>
            <a:r>
              <a:rPr lang="en-US" dirty="0"/>
              <a:t>First, the root initializes the info from the model and system. The best cost is infinite</a:t>
            </a:r>
          </a:p>
          <a:p>
            <a:pPr marL="171450" lvl="0" indent="-171450" algn="l" rtl="0">
              <a:spcBef>
                <a:spcPts val="0"/>
              </a:spcBef>
              <a:spcAft>
                <a:spcPts val="0"/>
              </a:spcAft>
              <a:buFontTx/>
              <a:buChar char="-"/>
            </a:pPr>
            <a:r>
              <a:rPr lang="en-US" dirty="0"/>
              <a:t>The most potent device is chosen first, and layers are mapped to it until memory runs out</a:t>
            </a:r>
          </a:p>
          <a:p>
            <a:pPr marL="171450" lvl="0" indent="-171450" algn="l" rtl="0">
              <a:spcBef>
                <a:spcPts val="0"/>
              </a:spcBef>
              <a:spcAft>
                <a:spcPts val="0"/>
              </a:spcAft>
              <a:buFontTx/>
              <a:buChar char="-"/>
            </a:pPr>
            <a:r>
              <a:rPr lang="en-US" dirty="0"/>
              <a:t>Once it does, the device is labeled unusable, and the tree moves to the next potent device. This process continues until the leaf node. The cost of that valid config becomes the new cost.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bd4b3166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bd4b3166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Constraints are applied to the search to preserve layer ordering for PP</a:t>
            </a:r>
          </a:p>
          <a:p>
            <a:pPr marL="171450" lvl="0" indent="-171450" algn="l" rtl="0">
              <a:lnSpc>
                <a:spcPct val="100000"/>
              </a:lnSpc>
              <a:spcBef>
                <a:spcPts val="0"/>
              </a:spcBef>
              <a:spcAft>
                <a:spcPts val="0"/>
              </a:spcAft>
              <a:buSzPts val="1100"/>
              <a:buFontTx/>
              <a:buChar char="-"/>
            </a:pPr>
            <a:r>
              <a:rPr lang="en-US" dirty="0"/>
              <a:t>Device taken out never comes back</a:t>
            </a:r>
          </a:p>
          <a:p>
            <a:pPr marL="171450" lvl="0" indent="-171450" algn="l" rtl="0">
              <a:lnSpc>
                <a:spcPct val="100000"/>
              </a:lnSpc>
              <a:spcBef>
                <a:spcPts val="0"/>
              </a:spcBef>
              <a:spcAft>
                <a:spcPts val="0"/>
              </a:spcAft>
              <a:buSzPts val="1100"/>
              <a:buFontTx/>
              <a:buChar char="-"/>
            </a:pPr>
            <a:r>
              <a:rPr lang="en-US" dirty="0"/>
              <a:t>If all devices are exhausted before a leaf, the search tree prunes that branch</a:t>
            </a:r>
          </a:p>
          <a:p>
            <a:pPr marL="171450" lvl="0" indent="-171450" algn="l" rtl="0">
              <a:lnSpc>
                <a:spcPct val="100000"/>
              </a:lnSpc>
              <a:spcBef>
                <a:spcPts val="0"/>
              </a:spcBef>
              <a:spcAft>
                <a:spcPts val="0"/>
              </a:spcAft>
              <a:buSzPts val="1100"/>
              <a:buFontTx/>
              <a:buChar char="-"/>
            </a:pPr>
            <a:r>
              <a:rPr lang="en-US" dirty="0"/>
              <a:t>If the running cost in the middle of the search tree exceeds the best cost, the branch is pruned</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Edge cost is a different way of representing the original cost for a tree structure </a:t>
            </a:r>
            <a:r>
              <a:rPr lang="en-US" dirty="0">
                <a:sym typeface="Wingdings" panose="05000000000000000000" pitchFamily="2" charset="2"/>
              </a:rPr>
              <a:t> Parent cost is taken for running cost, compute time of that layer on the device, and communication between the parent to the child device.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c84beace99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c84beace9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ADAPT in general supports multi-communication backend</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It can utilize NCCL for GPU-GPU and GLOO for CPU-GPU simultaneously to ensure no device endures a large communication bottleneck</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bd4b3166ff_1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bd4b3166f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104CFA86-F82E-9A1F-1A8D-D049B9FB9ABB}"/>
            </a:ext>
          </a:extLst>
        </p:cNvPr>
        <p:cNvGrpSpPr/>
        <p:nvPr/>
      </p:nvGrpSpPr>
      <p:grpSpPr>
        <a:xfrm>
          <a:off x="0" y="0"/>
          <a:ext cx="0" cy="0"/>
          <a:chOff x="0" y="0"/>
          <a:chExt cx="0" cy="0"/>
        </a:xfrm>
      </p:grpSpPr>
      <p:sp>
        <p:nvSpPr>
          <p:cNvPr id="361" name="Google Shape;361;p22:notes">
            <a:extLst>
              <a:ext uri="{FF2B5EF4-FFF2-40B4-BE49-F238E27FC236}">
                <a16:creationId xmlns:a16="http://schemas.microsoft.com/office/drawing/2014/main" id="{E347D99F-8990-BC73-E5A4-EAB0461503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22:notes">
            <a:extLst>
              <a:ext uri="{FF2B5EF4-FFF2-40B4-BE49-F238E27FC236}">
                <a16:creationId xmlns:a16="http://schemas.microsoft.com/office/drawing/2014/main" id="{16137F08-AA63-776A-ADFE-31F04BCB06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10 models are used across 3 different training setups</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Models are CNNs, MLPs and LLMs</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3 Architectures used based on heterogeneity constraints.</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Baselines used are via </a:t>
            </a:r>
            <a:r>
              <a:rPr lang="en-US" dirty="0" err="1"/>
              <a:t>PyTorch</a:t>
            </a:r>
            <a:r>
              <a:rPr lang="en-US" dirty="0"/>
              <a:t> for data and pipeline ( DDP, </a:t>
            </a:r>
            <a:r>
              <a:rPr lang="en-US" dirty="0" err="1"/>
              <a:t>PiPPy</a:t>
            </a:r>
            <a:r>
              <a:rPr lang="en-US" dirty="0"/>
              <a:t> )</a:t>
            </a:r>
            <a:endParaRPr dirty="0"/>
          </a:p>
        </p:txBody>
      </p:sp>
    </p:spTree>
    <p:extLst>
      <p:ext uri="{BB962C8B-B14F-4D97-AF65-F5344CB8AC3E}">
        <p14:creationId xmlns:p14="http://schemas.microsoft.com/office/powerpoint/2010/main" val="287799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bebdb670f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bebdb670f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The first claim proves that in a condition where one of the devices are already in use (overloaded), ADAPT can detect this and shift the workload splits accordingly.</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Show results and x improvement</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bebdb670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bebdb670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The second claim addresses the classic heterogeneous system training issues.</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Showcase large training scale-ups</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0.89x is because the model is too small to be split across different devices, and system noise can easily affect the training time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c84beace9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c84beace9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ADAPT includes every device on the system and showcases better performances in some cases. ( Show 3 models )</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It can also prevent OOM errors by pushing more of the load on the next most compute-capable device with free memory. </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Models that could not be trained before on such systems can train now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IN" dirty="0"/>
              <a:t>As the background load increases over time, ADAPT shows larger improvements over baseline due to real-time optimization of configuration to account for the increased load. </a:t>
            </a:r>
          </a:p>
          <a:p>
            <a:pPr marL="171450" lvl="0" indent="-171450" algn="l" rtl="0">
              <a:lnSpc>
                <a:spcPct val="100000"/>
              </a:lnSpc>
              <a:spcBef>
                <a:spcPts val="0"/>
              </a:spcBef>
              <a:spcAft>
                <a:spcPts val="0"/>
              </a:spcAft>
              <a:buSzPts val="1100"/>
              <a:buFontTx/>
              <a:buChar char="-"/>
            </a:pPr>
            <a:endParaRPr lang="en-IN" dirty="0"/>
          </a:p>
          <a:p>
            <a:pPr marL="171450" lvl="0" indent="-171450" algn="l" rtl="0">
              <a:lnSpc>
                <a:spcPct val="100000"/>
              </a:lnSpc>
              <a:spcBef>
                <a:spcPts val="0"/>
              </a:spcBef>
              <a:spcAft>
                <a:spcPts val="0"/>
              </a:spcAft>
              <a:buSzPts val="1100"/>
              <a:buFontTx/>
              <a:buChar char="-"/>
            </a:pPr>
            <a:r>
              <a:rPr lang="en-IN" dirty="0"/>
              <a:t>Per epoch, the load increases by 0.2 ( from 0.1 ), with a 30% memory utility.</a:t>
            </a:r>
          </a:p>
          <a:p>
            <a:pPr marL="171450" lvl="0" indent="-171450" algn="l" rtl="0">
              <a:lnSpc>
                <a:spcPct val="100000"/>
              </a:lnSpc>
              <a:spcBef>
                <a:spcPts val="0"/>
              </a:spcBef>
              <a:spcAft>
                <a:spcPts val="0"/>
              </a:spcAft>
              <a:buSzPts val="1100"/>
              <a:buFontTx/>
              <a:buChar char="-"/>
            </a:pPr>
            <a:endParaRPr lang="en-IN" dirty="0"/>
          </a:p>
          <a:p>
            <a:pPr marL="171450" lvl="0" indent="-171450" algn="l" rtl="0">
              <a:lnSpc>
                <a:spcPct val="100000"/>
              </a:lnSpc>
              <a:spcBef>
                <a:spcPts val="0"/>
              </a:spcBef>
              <a:spcAft>
                <a:spcPts val="0"/>
              </a:spcAft>
              <a:buSzPts val="1100"/>
              <a:buFontTx/>
              <a:buChar char="-"/>
            </a:pPr>
            <a:r>
              <a:rPr lang="en-IN" dirty="0"/>
              <a:t>Baseline increases to nearly double the time, while ADAPT, though shows increase, is comparable to the base execution time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bd4b3166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bd4b3166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Gems </a:t>
            </a:r>
            <a:r>
              <a:rPr lang="en-US" dirty="0">
                <a:sym typeface="Wingdings" panose="05000000000000000000" pitchFamily="2" charset="2"/>
              </a:rPr>
              <a:t> Because they are very underutilized due to the problem statement, which ADAPT addresses and fixes</a:t>
            </a:r>
          </a:p>
          <a:p>
            <a:pPr marL="171450" lvl="0" indent="-171450" algn="l" rtl="0">
              <a:spcBef>
                <a:spcPts val="0"/>
              </a:spcBef>
              <a:spcAft>
                <a:spcPts val="0"/>
              </a:spcAft>
              <a:buFontTx/>
              <a:buChar char="-"/>
            </a:pPr>
            <a:endParaRPr lang="en-US" dirty="0">
              <a:sym typeface="Wingdings" panose="05000000000000000000" pitchFamily="2" charset="2"/>
            </a:endParaRPr>
          </a:p>
          <a:p>
            <a:pPr marL="171450" lvl="0" indent="-171450" algn="l" rtl="0">
              <a:spcBef>
                <a:spcPts val="0"/>
              </a:spcBef>
              <a:spcAft>
                <a:spcPts val="0"/>
              </a:spcAft>
              <a:buFontTx/>
              <a:buChar char="-"/>
            </a:pPr>
            <a:r>
              <a:rPr lang="en-US" dirty="0">
                <a:sym typeface="Wingdings" panose="05000000000000000000" pitchFamily="2" charset="2"/>
              </a:rPr>
              <a:t>Limits ADAPT has and Future work.</a:t>
            </a:r>
          </a:p>
          <a:p>
            <a:pPr marL="171450" lvl="0" indent="-171450" algn="l" rtl="0">
              <a:spcBef>
                <a:spcPts val="0"/>
              </a:spcBef>
              <a:spcAft>
                <a:spcPts val="0"/>
              </a:spcAft>
              <a:buFontTx/>
              <a:buChar char="-"/>
            </a:pPr>
            <a:endParaRPr lang="en-US" dirty="0">
              <a:sym typeface="Wingdings" panose="05000000000000000000" pitchFamily="2" charset="2"/>
            </a:endParaRPr>
          </a:p>
          <a:p>
            <a:pPr marL="171450" lvl="0" indent="-171450" algn="l" rtl="0">
              <a:spcBef>
                <a:spcPts val="0"/>
              </a:spcBef>
              <a:spcAft>
                <a:spcPts val="0"/>
              </a:spcAft>
              <a:buFontTx/>
              <a:buChar char="-"/>
            </a:pPr>
            <a:r>
              <a:rPr lang="en-US" dirty="0">
                <a:sym typeface="Wingdings" panose="05000000000000000000" pitchFamily="2" charset="2"/>
              </a:rPr>
              <a:t>Thank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LLMs take up a lot of memory and demand high compute</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 Small-scale lab servers and desktops can barely fit the “small” versions of it</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Distributed Computing is a solution </a:t>
            </a:r>
            <a:r>
              <a:rPr lang="en-US" dirty="0">
                <a:sym typeface="Wingdings" panose="05000000000000000000" pitchFamily="2" charset="2"/>
              </a:rPr>
              <a:t> not present for heterogeneous systems</a:t>
            </a:r>
          </a:p>
          <a:p>
            <a:pPr marL="0" lvl="0" indent="0" algn="l" rtl="0">
              <a:lnSpc>
                <a:spcPct val="100000"/>
              </a:lnSpc>
              <a:spcBef>
                <a:spcPts val="0"/>
              </a:spcBef>
              <a:spcAft>
                <a:spcPts val="0"/>
              </a:spcAft>
              <a:buSzPts val="1100"/>
              <a:buFontTx/>
              <a:buNone/>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Problem statement</a:t>
            </a:r>
          </a:p>
          <a:p>
            <a:pPr marL="171450" lvl="0" indent="-171450" algn="l" rtl="0">
              <a:lnSpc>
                <a:spcPct val="100000"/>
              </a:lnSpc>
              <a:spcBef>
                <a:spcPts val="0"/>
              </a:spcBef>
              <a:spcAft>
                <a:spcPts val="0"/>
              </a:spcAft>
              <a:buSzPts val="1100"/>
              <a:buFontTx/>
              <a:buChar cha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bd4b3166ff_1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bd4b3166f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DDP: Divides an ML training load equally across all devices</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err="1"/>
              <a:t>PiPPy</a:t>
            </a:r>
            <a:r>
              <a:rPr lang="en-US" dirty="0"/>
              <a:t> does the same with a different parallelism type</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Cannot detect OOMs or heterogeneous execution</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ALPA creates a latency-based analytical model </a:t>
            </a:r>
          </a:p>
          <a:p>
            <a:pPr marL="171450" lvl="0" indent="-171450" algn="l" rtl="0">
              <a:lnSpc>
                <a:spcPct val="100000"/>
              </a:lnSpc>
              <a:spcBef>
                <a:spcPts val="0"/>
              </a:spcBef>
              <a:spcAft>
                <a:spcPts val="0"/>
              </a:spcAft>
              <a:buSzPts val="1100"/>
              <a:buFontTx/>
              <a:buChar char="-"/>
            </a:pPr>
            <a:r>
              <a:rPr lang="en-US" dirty="0"/>
              <a:t>Only homogeneous setting</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Whale has heterogeneous only on GPU, and purely memory-based operation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System with 4 major problems</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Homogeneous devices can operate differently due to computational overload from external</a:t>
            </a:r>
          </a:p>
          <a:p>
            <a:pPr marL="0" lvl="0" indent="0" algn="l" rtl="0">
              <a:lnSpc>
                <a:spcPct val="100000"/>
              </a:lnSpc>
              <a:spcBef>
                <a:spcPts val="0"/>
              </a:spcBef>
              <a:spcAft>
                <a:spcPts val="0"/>
              </a:spcAft>
              <a:buSzPts val="1100"/>
              <a:buFontTx/>
              <a:buNone/>
            </a:pPr>
            <a:endParaRPr lang="en-US" dirty="0"/>
          </a:p>
          <a:p>
            <a:pPr marL="171450" lvl="0" indent="-171450" algn="l" rtl="0">
              <a:lnSpc>
                <a:spcPct val="100000"/>
              </a:lnSpc>
              <a:spcBef>
                <a:spcPts val="0"/>
              </a:spcBef>
              <a:spcAft>
                <a:spcPts val="0"/>
              </a:spcAft>
              <a:buSzPts val="1100"/>
              <a:buFontTx/>
              <a:buChar char="-"/>
            </a:pPr>
            <a:r>
              <a:rPr lang="en-US" dirty="0"/>
              <a:t>Out of Memory issues when working with smaller devices </a:t>
            </a:r>
          </a:p>
          <a:p>
            <a:pPr marL="171450" lvl="0" indent="-171450" algn="l" rtl="0">
              <a:lnSpc>
                <a:spcPct val="100000"/>
              </a:lnSpc>
              <a:spcBef>
                <a:spcPts val="0"/>
              </a:spcBef>
              <a:spcAft>
                <a:spcPts val="0"/>
              </a:spcAft>
              <a:buSzPts val="1100"/>
              <a:buFontTx/>
              <a:buChar char="-"/>
            </a:pPr>
            <a:endParaRPr lang="en-US" dirty="0"/>
          </a:p>
          <a:p>
            <a:pPr marL="171450" lvl="0" indent="-171450" algn="l" rtl="0">
              <a:lnSpc>
                <a:spcPct val="100000"/>
              </a:lnSpc>
              <a:spcBef>
                <a:spcPts val="0"/>
              </a:spcBef>
              <a:spcAft>
                <a:spcPts val="0"/>
              </a:spcAft>
              <a:buSzPts val="1100"/>
              <a:buFontTx/>
              <a:buChar char="-"/>
            </a:pPr>
            <a:r>
              <a:rPr lang="en-US" dirty="0"/>
              <a:t>Inclusion of CPUs as a part of training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bd4b3166ff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bd4b3166f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100000"/>
              </a:lnSpc>
              <a:spcBef>
                <a:spcPts val="0"/>
              </a:spcBef>
              <a:spcAft>
                <a:spcPts val="0"/>
              </a:spcAft>
              <a:buSzPts val="1100"/>
              <a:buAutoNum type="arabicParenR"/>
            </a:pPr>
            <a:r>
              <a:rPr lang="en-US" dirty="0"/>
              <a:t>Runtime-based profiling on heterogeneous setups (Click)</a:t>
            </a:r>
          </a:p>
          <a:p>
            <a:pPr marL="228600" lvl="0" indent="-228600" algn="l" rtl="0">
              <a:lnSpc>
                <a:spcPct val="100000"/>
              </a:lnSpc>
              <a:spcBef>
                <a:spcPts val="0"/>
              </a:spcBef>
              <a:spcAft>
                <a:spcPts val="0"/>
              </a:spcAft>
              <a:buSzPts val="1100"/>
              <a:buAutoNum type="arabicParenR"/>
            </a:pPr>
            <a:endParaRPr lang="en-US" dirty="0"/>
          </a:p>
          <a:p>
            <a:pPr marL="228600" lvl="0" indent="-228600" algn="l" rtl="0">
              <a:lnSpc>
                <a:spcPct val="100000"/>
              </a:lnSpc>
              <a:spcBef>
                <a:spcPts val="0"/>
              </a:spcBef>
              <a:spcAft>
                <a:spcPts val="0"/>
              </a:spcAft>
              <a:buSzPts val="1100"/>
              <a:buAutoNum type="arabicParenR"/>
            </a:pPr>
            <a:r>
              <a:rPr lang="en-US" dirty="0"/>
              <a:t>Cost model using real-time metrics with multi-communication backend (Click)</a:t>
            </a:r>
          </a:p>
          <a:p>
            <a:pPr marL="228600" lvl="0" indent="-228600" algn="l" rtl="0">
              <a:lnSpc>
                <a:spcPct val="100000"/>
              </a:lnSpc>
              <a:spcBef>
                <a:spcPts val="0"/>
              </a:spcBef>
              <a:spcAft>
                <a:spcPts val="0"/>
              </a:spcAft>
              <a:buSzPts val="1100"/>
              <a:buAutoNum type="arabicParenR"/>
            </a:pPr>
            <a:endParaRPr lang="en-US" dirty="0"/>
          </a:p>
          <a:p>
            <a:pPr marL="228600" lvl="0" indent="-228600" algn="l" rtl="0">
              <a:lnSpc>
                <a:spcPct val="100000"/>
              </a:lnSpc>
              <a:spcBef>
                <a:spcPts val="0"/>
              </a:spcBef>
              <a:spcAft>
                <a:spcPts val="0"/>
              </a:spcAft>
              <a:buSzPts val="1100"/>
              <a:buAutoNum type="arabicParenR"/>
            </a:pPr>
            <a:r>
              <a:rPr lang="en-US" dirty="0"/>
              <a:t>Heuristic-based optimization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78B1EB65-5DD0-3CB0-1A1F-AB0C674B3181}"/>
            </a:ext>
          </a:extLst>
        </p:cNvPr>
        <p:cNvGrpSpPr/>
        <p:nvPr/>
      </p:nvGrpSpPr>
      <p:grpSpPr>
        <a:xfrm>
          <a:off x="0" y="0"/>
          <a:ext cx="0" cy="0"/>
          <a:chOff x="0" y="0"/>
          <a:chExt cx="0" cy="0"/>
        </a:xfrm>
      </p:grpSpPr>
      <p:sp>
        <p:nvSpPr>
          <p:cNvPr id="164" name="Google Shape;164;p12:notes">
            <a:extLst>
              <a:ext uri="{FF2B5EF4-FFF2-40B4-BE49-F238E27FC236}">
                <a16:creationId xmlns:a16="http://schemas.microsoft.com/office/drawing/2014/main" id="{F9018E0C-DE34-2413-E9F1-9D35F142BF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a:extLst>
              <a:ext uri="{FF2B5EF4-FFF2-40B4-BE49-F238E27FC236}">
                <a16:creationId xmlns:a16="http://schemas.microsoft.com/office/drawing/2014/main" id="{776D94BC-D3A4-966F-BC90-E505777ECD2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FontTx/>
              <a:buChar char="-"/>
            </a:pPr>
            <a:r>
              <a:rPr lang="en-US" dirty="0"/>
              <a:t>Two stages </a:t>
            </a:r>
            <a:r>
              <a:rPr lang="en-US" dirty="0">
                <a:sym typeface="Wingdings" panose="05000000000000000000" pitchFamily="2" charset="2"/>
              </a:rPr>
              <a:t> Initial startup and runtime</a:t>
            </a:r>
          </a:p>
          <a:p>
            <a:pPr marL="171450" lvl="0" indent="-171450" algn="l" rtl="0">
              <a:lnSpc>
                <a:spcPct val="100000"/>
              </a:lnSpc>
              <a:spcBef>
                <a:spcPts val="0"/>
              </a:spcBef>
              <a:spcAft>
                <a:spcPts val="0"/>
              </a:spcAft>
              <a:buSzPts val="1100"/>
              <a:buFontTx/>
              <a:buChar char="-"/>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Click</a:t>
            </a:r>
          </a:p>
          <a:p>
            <a:pPr marL="171450" lvl="0" indent="-171450" algn="l" rtl="0">
              <a:lnSpc>
                <a:spcPct val="100000"/>
              </a:lnSpc>
              <a:spcBef>
                <a:spcPts val="0"/>
              </a:spcBef>
              <a:spcAft>
                <a:spcPts val="0"/>
              </a:spcAft>
              <a:buSzPts val="1100"/>
              <a:buFontTx/>
              <a:buChar char="-"/>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Initial startup stage collects all the required information from the system and ML workload to produce an </a:t>
            </a:r>
            <a:r>
              <a:rPr lang="en-US" dirty="0" err="1">
                <a:sym typeface="Wingdings" panose="05000000000000000000" pitchFamily="2" charset="2"/>
              </a:rPr>
              <a:t>init</a:t>
            </a:r>
            <a:r>
              <a:rPr lang="en-US" dirty="0">
                <a:sym typeface="Wingdings" panose="05000000000000000000" pitchFamily="2" charset="2"/>
              </a:rPr>
              <a:t> config</a:t>
            </a:r>
          </a:p>
          <a:p>
            <a:pPr marL="171450" lvl="0" indent="-171450" algn="l" rtl="0">
              <a:lnSpc>
                <a:spcPct val="100000"/>
              </a:lnSpc>
              <a:spcBef>
                <a:spcPts val="0"/>
              </a:spcBef>
              <a:spcAft>
                <a:spcPts val="0"/>
              </a:spcAft>
              <a:buSzPts val="1100"/>
              <a:buFontTx/>
              <a:buChar char="-"/>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Define config and workload split</a:t>
            </a:r>
          </a:p>
          <a:p>
            <a:pPr marL="171450" lvl="0" indent="-171450" algn="l" rtl="0">
              <a:lnSpc>
                <a:spcPct val="100000"/>
              </a:lnSpc>
              <a:spcBef>
                <a:spcPts val="0"/>
              </a:spcBef>
              <a:spcAft>
                <a:spcPts val="0"/>
              </a:spcAft>
              <a:buSzPts val="1100"/>
              <a:buFontTx/>
              <a:buChar char="-"/>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Click</a:t>
            </a:r>
          </a:p>
          <a:p>
            <a:pPr marL="171450" lvl="0" indent="-171450" algn="l" rtl="0">
              <a:lnSpc>
                <a:spcPct val="100000"/>
              </a:lnSpc>
              <a:spcBef>
                <a:spcPts val="0"/>
              </a:spcBef>
              <a:spcAft>
                <a:spcPts val="0"/>
              </a:spcAft>
              <a:buSzPts val="1100"/>
              <a:buFontTx/>
              <a:buChar char="-"/>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Runtime stage profiles the training per epoch, and applies the analytical cost model and optimizer to generate better training configurations</a:t>
            </a:r>
          </a:p>
          <a:p>
            <a:pPr marL="171450" lvl="0" indent="-171450" algn="l" rtl="0">
              <a:lnSpc>
                <a:spcPct val="100000"/>
              </a:lnSpc>
              <a:spcBef>
                <a:spcPts val="0"/>
              </a:spcBef>
              <a:spcAft>
                <a:spcPts val="0"/>
              </a:spcAft>
              <a:buSzPts val="1100"/>
              <a:buFontTx/>
              <a:buChar char="-"/>
            </a:pPr>
            <a:endParaRPr lang="en-US" dirty="0">
              <a:sym typeface="Wingdings" panose="05000000000000000000" pitchFamily="2" charset="2"/>
            </a:endParaRPr>
          </a:p>
          <a:p>
            <a:pPr marL="171450" lvl="0" indent="-171450" algn="l" rtl="0">
              <a:lnSpc>
                <a:spcPct val="100000"/>
              </a:lnSpc>
              <a:spcBef>
                <a:spcPts val="0"/>
              </a:spcBef>
              <a:spcAft>
                <a:spcPts val="0"/>
              </a:spcAft>
              <a:buSzPts val="1100"/>
              <a:buFontTx/>
              <a:buChar char="-"/>
            </a:pPr>
            <a:r>
              <a:rPr lang="en-US" dirty="0">
                <a:sym typeface="Wingdings" panose="05000000000000000000" pitchFamily="2" charset="2"/>
              </a:rPr>
              <a:t>Iterates over K epochs until end of training</a:t>
            </a:r>
            <a:endParaRPr dirty="0"/>
          </a:p>
        </p:txBody>
      </p:sp>
    </p:spTree>
    <p:extLst>
      <p:ext uri="{BB962C8B-B14F-4D97-AF65-F5344CB8AC3E}">
        <p14:creationId xmlns:p14="http://schemas.microsoft.com/office/powerpoint/2010/main" val="95009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920416" y="1449514"/>
            <a:ext cx="10351200" cy="11517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Lato Black"/>
              <a:buNone/>
              <a:defRPr sz="6000" b="0" i="0" u="none" strike="noStrike" cap="none">
                <a:solidFill>
                  <a:srgbClr val="000000"/>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1524000" y="2699731"/>
            <a:ext cx="9144000" cy="551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p:cNvSpPr txBox="1">
            <a:spLocks noGrp="1"/>
          </p:cNvSpPr>
          <p:nvPr>
            <p:ph type="body" idx="2"/>
          </p:nvPr>
        </p:nvSpPr>
        <p:spPr>
          <a:xfrm>
            <a:off x="3361531" y="3408595"/>
            <a:ext cx="5469000" cy="365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1"/>
          <p:cNvSpPr>
            <a:spLocks noGrp="1"/>
          </p:cNvSpPr>
          <p:nvPr>
            <p:ph type="pic" idx="2"/>
          </p:nvPr>
        </p:nvSpPr>
        <p:spPr>
          <a:xfrm>
            <a:off x="5183188" y="987425"/>
            <a:ext cx="6172200" cy="4873500"/>
          </a:xfrm>
          <a:prstGeom prst="rect">
            <a:avLst/>
          </a:prstGeom>
          <a:noFill/>
          <a:ln>
            <a:noFill/>
          </a:ln>
        </p:spPr>
      </p:sp>
      <p:sp>
        <p:nvSpPr>
          <p:cNvPr id="84" name="Google Shape;84;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1"/>
          <p:cNvSpPr txBox="1">
            <a:spLocks noGrp="1"/>
          </p:cNvSpPr>
          <p:nvPr>
            <p:ph type="title"/>
          </p:nvPr>
        </p:nvSpPr>
        <p:spPr>
          <a:xfrm>
            <a:off x="948755" y="71125"/>
            <a:ext cx="8842226" cy="5993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Lato"/>
              <a:buNone/>
              <a:defRPr sz="28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9"/>
        <p:cNvGrpSpPr/>
        <p:nvPr/>
      </p:nvGrpSpPr>
      <p:grpSpPr>
        <a:xfrm>
          <a:off x="0" y="0"/>
          <a:ext cx="0" cy="0"/>
          <a:chOff x="0" y="0"/>
          <a:chExt cx="0" cy="0"/>
        </a:xfrm>
      </p:grpSpPr>
      <p:sp>
        <p:nvSpPr>
          <p:cNvPr id="90" name="Google Shape;90;p12"/>
          <p:cNvSpPr txBox="1">
            <a:spLocks noGrp="1"/>
          </p:cNvSpPr>
          <p:nvPr>
            <p:ph type="ctrTitle"/>
          </p:nvPr>
        </p:nvSpPr>
        <p:spPr>
          <a:xfrm>
            <a:off x="920416" y="1449514"/>
            <a:ext cx="10351200" cy="11517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Lato Black"/>
              <a:buNone/>
              <a:defRPr sz="6000" b="0" i="0" u="none" strike="noStrike" cap="none">
                <a:solidFill>
                  <a:srgbClr val="000000"/>
                </a:solidFill>
                <a:latin typeface="Lato Black"/>
                <a:ea typeface="Lato Black"/>
                <a:cs typeface="Lato Black"/>
                <a:sym typeface="Lato Black"/>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2"/>
          <p:cNvSpPr txBox="1">
            <a:spLocks noGrp="1"/>
          </p:cNvSpPr>
          <p:nvPr>
            <p:ph type="subTitle" idx="1"/>
          </p:nvPr>
        </p:nvSpPr>
        <p:spPr>
          <a:xfrm>
            <a:off x="1524000" y="2737367"/>
            <a:ext cx="9144000" cy="551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2"/>
          <p:cNvSpPr txBox="1">
            <a:spLocks noGrp="1"/>
          </p:cNvSpPr>
          <p:nvPr>
            <p:ph type="body" idx="2"/>
          </p:nvPr>
        </p:nvSpPr>
        <p:spPr>
          <a:xfrm>
            <a:off x="3361500" y="3424620"/>
            <a:ext cx="5469000" cy="365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838200" y="1253400"/>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title"/>
          </p:nvPr>
        </p:nvSpPr>
        <p:spPr>
          <a:xfrm>
            <a:off x="1052421" y="146057"/>
            <a:ext cx="9238892" cy="4945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pic>
        <p:nvPicPr>
          <p:cNvPr id="27" name="Google Shape;27;p3"/>
          <p:cNvPicPr preferRelativeResize="0"/>
          <p:nvPr/>
        </p:nvPicPr>
        <p:blipFill rotWithShape="1">
          <a:blip r:embed="rId2">
            <a:alphaModFix/>
          </a:blip>
          <a:srcRect/>
          <a:stretch/>
        </p:blipFill>
        <p:spPr>
          <a:xfrm>
            <a:off x="43130" y="136266"/>
            <a:ext cx="914400" cy="514350"/>
          </a:xfrm>
          <a:prstGeom prst="rect">
            <a:avLst/>
          </a:prstGeom>
          <a:noFill/>
          <a:ln>
            <a:noFill/>
          </a:ln>
        </p:spPr>
      </p:pic>
      <p:pic>
        <p:nvPicPr>
          <p:cNvPr id="28" name="Google Shape;28;p3" title="RectLogo_transparent.png"/>
          <p:cNvPicPr preferRelativeResize="0"/>
          <p:nvPr/>
        </p:nvPicPr>
        <p:blipFill rotWithShape="1">
          <a:blip r:embed="rId3">
            <a:alphaModFix/>
          </a:blip>
          <a:srcRect/>
          <a:stretch/>
        </p:blipFill>
        <p:spPr>
          <a:xfrm>
            <a:off x="10581654" y="173862"/>
            <a:ext cx="1391892" cy="439725"/>
          </a:xfrm>
          <a:prstGeom prst="rect">
            <a:avLst/>
          </a:prstGeom>
          <a:noFill/>
          <a:ln>
            <a:noFill/>
          </a:ln>
        </p:spPr>
      </p:pic>
      <p:cxnSp>
        <p:nvCxnSpPr>
          <p:cNvPr id="29" name="Google Shape;29;p3"/>
          <p:cNvCxnSpPr/>
          <p:nvPr/>
        </p:nvCxnSpPr>
        <p:spPr>
          <a:xfrm>
            <a:off x="0" y="801800"/>
            <a:ext cx="12192000" cy="0"/>
          </a:xfrm>
          <a:prstGeom prst="straightConnector1">
            <a:avLst/>
          </a:prstGeom>
          <a:noFill/>
          <a:ln w="19050" cap="flat" cmpd="sng">
            <a:solidFill>
              <a:srgbClr val="05225C"/>
            </a:solidFill>
            <a:prstDash val="solid"/>
            <a:round/>
            <a:headEnd type="none" w="sm" len="sm"/>
            <a:tailEnd type="none" w="sm" len="sm"/>
          </a:ln>
        </p:spPr>
      </p:cxnSp>
      <p:cxnSp>
        <p:nvCxnSpPr>
          <p:cNvPr id="30" name="Google Shape;30;p3"/>
          <p:cNvCxnSpPr/>
          <p:nvPr/>
        </p:nvCxnSpPr>
        <p:spPr>
          <a:xfrm>
            <a:off x="0" y="833436"/>
            <a:ext cx="12192000" cy="0"/>
          </a:xfrm>
          <a:prstGeom prst="straightConnector1">
            <a:avLst/>
          </a:prstGeom>
          <a:noFill/>
          <a:ln w="19050" cap="flat" cmpd="sng">
            <a:solidFill>
              <a:srgbClr val="05225C"/>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txBox="1">
            <a:spLocks noGrp="1"/>
          </p:cNvSpPr>
          <p:nvPr>
            <p:ph type="title"/>
          </p:nvPr>
        </p:nvSpPr>
        <p:spPr>
          <a:xfrm>
            <a:off x="1052421" y="146057"/>
            <a:ext cx="9394168" cy="4945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sp>
        <p:nvSpPr>
          <p:cNvPr id="42" name="Google Shape;42;p5"/>
          <p:cNvSpPr txBox="1">
            <a:spLocks noGrp="1"/>
          </p:cNvSpPr>
          <p:nvPr>
            <p:ph type="title"/>
          </p:nvPr>
        </p:nvSpPr>
        <p:spPr>
          <a:xfrm>
            <a:off x="1052421" y="146057"/>
            <a:ext cx="9273398" cy="4945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
        <p:cNvGrpSpPr/>
        <p:nvPr/>
      </p:nvGrpSpPr>
      <p:grpSpPr>
        <a:xfrm>
          <a:off x="0" y="0"/>
          <a:ext cx="0" cy="0"/>
          <a:chOff x="0" y="0"/>
          <a:chExt cx="0" cy="0"/>
        </a:xfrm>
      </p:grpSpPr>
      <p:sp>
        <p:nvSpPr>
          <p:cNvPr id="44" name="Google Shape;44;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ctrTitle"/>
          </p:nvPr>
        </p:nvSpPr>
        <p:spPr>
          <a:xfrm>
            <a:off x="920416" y="2001878"/>
            <a:ext cx="10351200" cy="11517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Lato Black"/>
              <a:buNone/>
              <a:defRPr sz="60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6"/>
          <p:cNvSpPr txBox="1">
            <a:spLocks noGrp="1"/>
          </p:cNvSpPr>
          <p:nvPr>
            <p:ph type="subTitle" idx="1"/>
          </p:nvPr>
        </p:nvSpPr>
        <p:spPr>
          <a:xfrm>
            <a:off x="1524000" y="3241152"/>
            <a:ext cx="9144000" cy="551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6"/>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838200" y="1253400"/>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6172200" y="1253400"/>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7"/>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sp>
        <p:nvSpPr>
          <p:cNvPr id="56" name="Google Shape;56;p7"/>
          <p:cNvSpPr txBox="1">
            <a:spLocks noGrp="1"/>
          </p:cNvSpPr>
          <p:nvPr>
            <p:ph type="title"/>
          </p:nvPr>
        </p:nvSpPr>
        <p:spPr>
          <a:xfrm>
            <a:off x="1052421" y="146057"/>
            <a:ext cx="9351036" cy="4945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8"/>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sp>
        <p:nvSpPr>
          <p:cNvPr id="66" name="Google Shape;66;p8"/>
          <p:cNvSpPr txBox="1">
            <a:spLocks noGrp="1"/>
          </p:cNvSpPr>
          <p:nvPr>
            <p:ph type="title"/>
          </p:nvPr>
        </p:nvSpPr>
        <p:spPr>
          <a:xfrm>
            <a:off x="1052420" y="146057"/>
            <a:ext cx="9299277" cy="4945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9"/>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sp>
        <p:nvSpPr>
          <p:cNvPr id="72" name="Google Shape;72;p9"/>
          <p:cNvSpPr txBox="1">
            <a:spLocks noGrp="1"/>
          </p:cNvSpPr>
          <p:nvPr>
            <p:ph type="title"/>
          </p:nvPr>
        </p:nvSpPr>
        <p:spPr>
          <a:xfrm>
            <a:off x="1052420" y="146057"/>
            <a:ext cx="9471805" cy="49450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5141343" y="957531"/>
            <a:ext cx="6464237" cy="521460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0"/>
          <p:cNvSpPr txBox="1">
            <a:spLocks noGrp="1"/>
          </p:cNvSpPr>
          <p:nvPr>
            <p:ph type="body" idx="2"/>
          </p:nvPr>
        </p:nvSpPr>
        <p:spPr>
          <a:xfrm>
            <a:off x="684513" y="153415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709737" y="6356349"/>
            <a:ext cx="47724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86238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0"/>
          <p:cNvSpPr txBox="1">
            <a:spLocks noGrp="1"/>
          </p:cNvSpPr>
          <p:nvPr>
            <p:ph type="title"/>
          </p:nvPr>
        </p:nvSpPr>
        <p:spPr>
          <a:xfrm>
            <a:off x="948754" y="71125"/>
            <a:ext cx="9437449" cy="59935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800"/>
              <a:buFont typeface="Lato"/>
              <a:buNone/>
              <a:defRPr sz="28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Google Shape;80;p10"/>
          <p:cNvSpPr txBox="1">
            <a:spLocks noGrp="1"/>
          </p:cNvSpPr>
          <p:nvPr>
            <p:ph type="body" idx="3"/>
          </p:nvPr>
        </p:nvSpPr>
        <p:spPr>
          <a:xfrm>
            <a:off x="682925" y="957531"/>
            <a:ext cx="3932100" cy="484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1400"/>
              <a:buNone/>
              <a:defRPr sz="1400">
                <a:latin typeface="Lato"/>
                <a:ea typeface="Lato"/>
                <a:cs typeface="Lato"/>
                <a:sym typeface="La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
          <p:cNvSpPr txBox="1"/>
          <p:nvPr/>
        </p:nvSpPr>
        <p:spPr>
          <a:xfrm>
            <a:off x="11650894" y="6447034"/>
            <a:ext cx="541200" cy="243900"/>
          </a:xfrm>
          <a:prstGeom prst="rect">
            <a:avLst/>
          </a:prstGeom>
          <a:solidFill>
            <a:srgbClr val="001A5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Lato Black"/>
                <a:ea typeface="Lato Black"/>
                <a:cs typeface="Lato Black"/>
                <a:sym typeface="Lato Black"/>
              </a:rPr>
              <a:t>‹#›</a:t>
            </a:fld>
            <a:endParaRPr sz="1600" b="0" i="0" u="none" strike="noStrike" cap="none">
              <a:solidFill>
                <a:schemeClr val="lt1"/>
              </a:solidFill>
              <a:latin typeface="Lato Black"/>
              <a:ea typeface="Lato Black"/>
              <a:cs typeface="Lato Black"/>
              <a:sym typeface="Lato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13">
            <a:alphaModFix/>
          </a:blip>
          <a:srcRect/>
          <a:stretch/>
        </p:blipFill>
        <p:spPr>
          <a:xfrm>
            <a:off x="43130" y="136266"/>
            <a:ext cx="914400" cy="514350"/>
          </a:xfrm>
          <a:prstGeom prst="rect">
            <a:avLst/>
          </a:prstGeom>
          <a:noFill/>
          <a:ln>
            <a:noFill/>
          </a:ln>
        </p:spPr>
      </p:pic>
      <p:pic>
        <p:nvPicPr>
          <p:cNvPr id="11" name="Google Shape;11;p1" title="RectLogo_transparent.png"/>
          <p:cNvPicPr preferRelativeResize="0"/>
          <p:nvPr/>
        </p:nvPicPr>
        <p:blipFill rotWithShape="1">
          <a:blip r:embed="rId14">
            <a:alphaModFix/>
          </a:blip>
          <a:srcRect/>
          <a:stretch/>
        </p:blipFill>
        <p:spPr>
          <a:xfrm>
            <a:off x="10581654" y="173862"/>
            <a:ext cx="1391892" cy="439725"/>
          </a:xfrm>
          <a:prstGeom prst="rect">
            <a:avLst/>
          </a:prstGeom>
          <a:noFill/>
          <a:ln>
            <a:noFill/>
          </a:ln>
        </p:spPr>
      </p:pic>
      <p:cxnSp>
        <p:nvCxnSpPr>
          <p:cNvPr id="12" name="Google Shape;12;p1"/>
          <p:cNvCxnSpPr/>
          <p:nvPr/>
        </p:nvCxnSpPr>
        <p:spPr>
          <a:xfrm>
            <a:off x="0" y="801800"/>
            <a:ext cx="12192000" cy="0"/>
          </a:xfrm>
          <a:prstGeom prst="straightConnector1">
            <a:avLst/>
          </a:prstGeom>
          <a:noFill/>
          <a:ln w="19050" cap="flat" cmpd="sng">
            <a:solidFill>
              <a:srgbClr val="05225C"/>
            </a:solidFill>
            <a:prstDash val="solid"/>
            <a:round/>
            <a:headEnd type="none" w="sm" len="sm"/>
            <a:tailEnd type="none" w="sm" len="sm"/>
          </a:ln>
        </p:spPr>
      </p:cxnSp>
      <p:cxnSp>
        <p:nvCxnSpPr>
          <p:cNvPr id="13" name="Google Shape;13;p1"/>
          <p:cNvCxnSpPr/>
          <p:nvPr/>
        </p:nvCxnSpPr>
        <p:spPr>
          <a:xfrm>
            <a:off x="0" y="833436"/>
            <a:ext cx="12192000" cy="0"/>
          </a:xfrm>
          <a:prstGeom prst="straightConnector1">
            <a:avLst/>
          </a:prstGeom>
          <a:noFill/>
          <a:ln w="19050" cap="flat" cmpd="sng">
            <a:solidFill>
              <a:srgbClr val="05225C"/>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omments" Target="../comments/commen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comments" Target="../comments/comment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comments" Target="../comments/comment6.xml"/><Relationship Id="rId5" Type="http://schemas.openxmlformats.org/officeDocument/2006/relationships/image" Target="../media/image38.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www.flaticon.com/free-icons/gpu"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4778/3415478.341553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usenix.org" TargetMode="External"/><Relationship Id="rId4" Type="http://schemas.openxmlformats.org/officeDocument/2006/relationships/hyperlink" Target="https://github.com/pytorch/PiPP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ctrTitle"/>
          </p:nvPr>
        </p:nvSpPr>
        <p:spPr>
          <a:xfrm>
            <a:off x="153150" y="1862440"/>
            <a:ext cx="11885700" cy="2355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Lato Black"/>
              <a:buNone/>
            </a:pPr>
            <a:r>
              <a:rPr lang="en-US" sz="5300" dirty="0">
                <a:solidFill>
                  <a:schemeClr val="dk2"/>
                </a:solidFill>
              </a:rPr>
              <a:t> ADAPT: </a:t>
            </a:r>
            <a:r>
              <a:rPr lang="en-US" sz="5300" dirty="0">
                <a:solidFill>
                  <a:schemeClr val="dk2"/>
                </a:solidFill>
                <a:latin typeface="Lato"/>
                <a:ea typeface="Lato"/>
                <a:cs typeface="Lato"/>
                <a:sym typeface="Lato"/>
              </a:rPr>
              <a:t>Asymmetric Device Adaptive</a:t>
            </a:r>
            <a:endParaRPr sz="5300" dirty="0">
              <a:solidFill>
                <a:schemeClr val="dk2"/>
              </a:solidFill>
              <a:latin typeface="Lato"/>
              <a:ea typeface="Lato"/>
              <a:cs typeface="Lato"/>
              <a:sym typeface="Lato"/>
            </a:endParaRPr>
          </a:p>
          <a:p>
            <a:pPr marL="0" lvl="0" indent="0" algn="ctr" rtl="0">
              <a:lnSpc>
                <a:spcPct val="90000"/>
              </a:lnSpc>
              <a:spcBef>
                <a:spcPts val="0"/>
              </a:spcBef>
              <a:spcAft>
                <a:spcPts val="0"/>
              </a:spcAft>
              <a:buClr>
                <a:schemeClr val="dk1"/>
              </a:buClr>
              <a:buSzPts val="5400"/>
              <a:buFont typeface="Lato Black"/>
              <a:buNone/>
            </a:pPr>
            <a:r>
              <a:rPr lang="en-US" sz="5300" dirty="0">
                <a:solidFill>
                  <a:schemeClr val="dk2"/>
                </a:solidFill>
                <a:latin typeface="Lato"/>
                <a:ea typeface="Lato"/>
                <a:cs typeface="Lato"/>
                <a:sym typeface="Lato"/>
              </a:rPr>
              <a:t>Parallel Training for Small-Scale</a:t>
            </a:r>
            <a:endParaRPr sz="5300" dirty="0">
              <a:solidFill>
                <a:schemeClr val="dk2"/>
              </a:solidFill>
              <a:latin typeface="Lato"/>
              <a:ea typeface="Lato"/>
              <a:cs typeface="Lato"/>
              <a:sym typeface="Lato"/>
            </a:endParaRPr>
          </a:p>
          <a:p>
            <a:pPr marL="0" lvl="0" indent="0" algn="ctr" rtl="0">
              <a:lnSpc>
                <a:spcPct val="90000"/>
              </a:lnSpc>
              <a:spcBef>
                <a:spcPts val="0"/>
              </a:spcBef>
              <a:spcAft>
                <a:spcPts val="0"/>
              </a:spcAft>
              <a:buClr>
                <a:schemeClr val="dk1"/>
              </a:buClr>
              <a:buSzPts val="5400"/>
              <a:buFont typeface="Lato Black"/>
              <a:buNone/>
            </a:pPr>
            <a:r>
              <a:rPr lang="en-US" sz="5300" dirty="0">
                <a:solidFill>
                  <a:schemeClr val="dk2"/>
                </a:solidFill>
                <a:latin typeface="Lato"/>
                <a:ea typeface="Lato"/>
                <a:cs typeface="Lato"/>
                <a:sym typeface="Lato"/>
              </a:rPr>
              <a:t>Heterogeneous Systems</a:t>
            </a:r>
            <a:r>
              <a:rPr lang="en-US" sz="5300" dirty="0">
                <a:solidFill>
                  <a:schemeClr val="dk2"/>
                </a:solidFill>
              </a:rPr>
              <a:t>​</a:t>
            </a:r>
            <a:endParaRPr sz="5300" dirty="0">
              <a:solidFill>
                <a:schemeClr val="dk2"/>
              </a:solidFill>
            </a:endParaRPr>
          </a:p>
        </p:txBody>
      </p:sp>
      <p:sp>
        <p:nvSpPr>
          <p:cNvPr id="101" name="Google Shape;101;p13"/>
          <p:cNvSpPr txBox="1">
            <a:spLocks noGrp="1"/>
          </p:cNvSpPr>
          <p:nvPr>
            <p:ph type="body" idx="2"/>
          </p:nvPr>
        </p:nvSpPr>
        <p:spPr>
          <a:xfrm>
            <a:off x="3361500" y="4445831"/>
            <a:ext cx="5469000" cy="3651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chemeClr val="dk1"/>
              </a:buClr>
              <a:buSzPct val="50000"/>
              <a:buNone/>
            </a:pPr>
            <a:r>
              <a:rPr lang="en-US" sz="2800" b="1" dirty="0">
                <a:highlight>
                  <a:srgbClr val="F5F5F5"/>
                </a:highlight>
                <a:latin typeface="Arial"/>
                <a:ea typeface="Arial"/>
                <a:cs typeface="Arial"/>
                <a:sym typeface="Arial"/>
              </a:rPr>
              <a:t>Presented By:</a:t>
            </a:r>
            <a:r>
              <a:rPr lang="en-US" sz="2800" dirty="0">
                <a:highlight>
                  <a:srgbClr val="F5F5F5"/>
                </a:highlight>
                <a:latin typeface="Arial"/>
                <a:ea typeface="Arial"/>
                <a:cs typeface="Arial"/>
                <a:sym typeface="Arial"/>
              </a:rPr>
              <a:t> Rishab Kashyap​</a:t>
            </a:r>
            <a:endParaRPr dirty="0"/>
          </a:p>
        </p:txBody>
      </p:sp>
      <p:sp>
        <p:nvSpPr>
          <p:cNvPr id="3" name="TextBox 2">
            <a:extLst>
              <a:ext uri="{FF2B5EF4-FFF2-40B4-BE49-F238E27FC236}">
                <a16:creationId xmlns:a16="http://schemas.microsoft.com/office/drawing/2014/main" id="{68628609-D738-47E9-0D80-451D3171408A}"/>
              </a:ext>
            </a:extLst>
          </p:cNvPr>
          <p:cNvSpPr txBox="1"/>
          <p:nvPr/>
        </p:nvSpPr>
        <p:spPr>
          <a:xfrm>
            <a:off x="3043929" y="1111429"/>
            <a:ext cx="6104142" cy="523220"/>
          </a:xfrm>
          <a:prstGeom prst="rect">
            <a:avLst/>
          </a:prstGeom>
          <a:noFill/>
        </p:spPr>
        <p:txBody>
          <a:bodyPr wrap="square">
            <a:spAutoFit/>
          </a:bodyPr>
          <a:lstStyle/>
          <a:p>
            <a:pPr algn="ctr" rtl="0">
              <a:buNone/>
            </a:pPr>
            <a:r>
              <a:rPr lang="en-US" sz="2800" b="1" i="0" u="none" strike="noStrike" dirty="0">
                <a:solidFill>
                  <a:srgbClr val="000000"/>
                </a:solidFill>
                <a:effectLst/>
                <a:latin typeface="Lato Black" panose="020F0502020204030203" pitchFamily="34" charset="0"/>
                <a:ea typeface="Lato Black" panose="020F0502020204030203" pitchFamily="34" charset="0"/>
                <a:cs typeface="Lato Black" panose="020F0502020204030203" pitchFamily="34" charset="0"/>
              </a:rPr>
              <a:t>Masters Thesis Defense</a:t>
            </a:r>
            <a:endParaRPr lang="en-US" sz="2800" b="0" dirty="0">
              <a:effectLst/>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a:extLst>
              <a:ext uri="{FF2B5EF4-FFF2-40B4-BE49-F238E27FC236}">
                <a16:creationId xmlns:a16="http://schemas.microsoft.com/office/drawing/2014/main" id="{8ABD39A1-857D-3CB1-FBAA-E569C87269E5}"/>
              </a:ext>
            </a:extLst>
          </p:cNvPr>
          <p:cNvSpPr txBox="1"/>
          <p:nvPr/>
        </p:nvSpPr>
        <p:spPr>
          <a:xfrm>
            <a:off x="3043929" y="4937937"/>
            <a:ext cx="6104142" cy="2062103"/>
          </a:xfrm>
          <a:prstGeom prst="rect">
            <a:avLst/>
          </a:prstGeom>
          <a:noFill/>
        </p:spPr>
        <p:txBody>
          <a:bodyPr wrap="square">
            <a:spAutoFit/>
          </a:bodyPr>
          <a:lstStyle/>
          <a:p>
            <a:pPr algn="ctr" rtl="0">
              <a:buNone/>
            </a:pPr>
            <a:r>
              <a:rPr lang="en-US" sz="2000" b="0" i="0" u="sng" dirty="0">
                <a:solidFill>
                  <a:srgbClr val="0E2841"/>
                </a:solidFill>
                <a:effectLst/>
                <a:latin typeface="Lato" panose="020F0502020204030203" pitchFamily="34" charset="0"/>
              </a:rPr>
              <a:t>Thesis Committee:</a:t>
            </a:r>
            <a:endParaRPr lang="en-US" sz="2000" i="0" u="sng" dirty="0">
              <a:solidFill>
                <a:srgbClr val="0E2841"/>
              </a:solidFill>
              <a:latin typeface="Lato" panose="020F0502020204030203" pitchFamily="34" charset="0"/>
            </a:endParaRPr>
          </a:p>
          <a:p>
            <a:pPr algn="ctr" rtl="0">
              <a:buNone/>
            </a:pPr>
            <a:endParaRPr lang="en-US" sz="800" b="0" dirty="0">
              <a:effectLst/>
            </a:endParaRPr>
          </a:p>
          <a:p>
            <a:pPr algn="ctr" rtl="0">
              <a:buNone/>
            </a:pPr>
            <a:r>
              <a:rPr lang="en-US" sz="2000" b="0" i="0" u="none" strike="noStrike" dirty="0">
                <a:solidFill>
                  <a:srgbClr val="000000"/>
                </a:solidFill>
                <a:effectLst/>
                <a:latin typeface="Lato" panose="020F0502020204030203" pitchFamily="34" charset="0"/>
              </a:rPr>
              <a:t>Dr. Aviral Shrivastava</a:t>
            </a:r>
            <a:endParaRPr lang="en-US" sz="2000" b="0" dirty="0">
              <a:effectLst/>
            </a:endParaRPr>
          </a:p>
          <a:p>
            <a:pPr algn="ctr" rtl="0">
              <a:buNone/>
            </a:pPr>
            <a:r>
              <a:rPr lang="en-US" sz="2000" b="0" i="0" u="none" strike="noStrike" dirty="0">
                <a:solidFill>
                  <a:srgbClr val="000000"/>
                </a:solidFill>
                <a:effectLst/>
                <a:latin typeface="Lato" panose="020F0502020204030203" pitchFamily="34" charset="0"/>
              </a:rPr>
              <a:t>Dr. Aman Arora</a:t>
            </a:r>
            <a:endParaRPr lang="en-US" sz="2000" b="0" dirty="0">
              <a:effectLst/>
            </a:endParaRPr>
          </a:p>
          <a:p>
            <a:pPr algn="ctr" rtl="0">
              <a:buNone/>
            </a:pPr>
            <a:r>
              <a:rPr lang="en-US" sz="2000" b="0" i="0" u="none" strike="noStrike" dirty="0">
                <a:solidFill>
                  <a:srgbClr val="000000"/>
                </a:solidFill>
                <a:effectLst/>
                <a:latin typeface="Lato" panose="020F0502020204030203" pitchFamily="34" charset="0"/>
              </a:rPr>
              <a:t>Dr. Nakul Gopalan</a:t>
            </a:r>
            <a:endParaRPr lang="en-US" sz="2000" b="0" dirty="0">
              <a:effectLst/>
            </a:endParaRPr>
          </a:p>
          <a:p>
            <a:pPr>
              <a:buNone/>
            </a:pPr>
            <a:br>
              <a:rPr lang="en-US" sz="2000" dirty="0"/>
            </a:b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0742B74-1CC8-826C-81FE-279D1D40B31F}"/>
            </a:ext>
          </a:extLst>
        </p:cNvPr>
        <p:cNvGrpSpPr/>
        <p:nvPr/>
      </p:nvGrpSpPr>
      <p:grpSpPr>
        <a:xfrm>
          <a:off x="0" y="0"/>
          <a:ext cx="0" cy="0"/>
          <a:chOff x="0" y="0"/>
          <a:chExt cx="0" cy="0"/>
        </a:xfrm>
      </p:grpSpPr>
      <p:sp>
        <p:nvSpPr>
          <p:cNvPr id="8" name="Google Shape;167;p23">
            <a:extLst>
              <a:ext uri="{FF2B5EF4-FFF2-40B4-BE49-F238E27FC236}">
                <a16:creationId xmlns:a16="http://schemas.microsoft.com/office/drawing/2014/main" id="{1AD7BEAC-41A0-CFFA-7419-45DF063C2952}"/>
              </a:ext>
            </a:extLst>
          </p:cNvPr>
          <p:cNvSpPr txBox="1">
            <a:spLocks noGrp="1"/>
          </p:cNvSpPr>
          <p:nvPr>
            <p:ph type="title"/>
          </p:nvPr>
        </p:nvSpPr>
        <p:spPr>
          <a:xfrm>
            <a:off x="1142567" y="146057"/>
            <a:ext cx="5043579" cy="494400"/>
          </a:xfrm>
          <a:prstGeom prst="rect">
            <a:avLst/>
          </a:prstGeom>
          <a:noFill/>
          <a:ln>
            <a:noFill/>
          </a:ln>
        </p:spPr>
        <p:txBody>
          <a:bodyPr spcFirstLastPara="1" wrap="square" lIns="91425" tIns="45700" rIns="91425" bIns="45700" anchor="ctr" anchorCtr="0">
            <a:noAutofit/>
          </a:bodyPr>
          <a:lstStyle/>
          <a:p>
            <a:pPr algn="ctr"/>
            <a:r>
              <a:rPr lang="en-US"/>
              <a:t>ADAPT Architecture</a:t>
            </a:r>
          </a:p>
        </p:txBody>
      </p:sp>
      <p:sp>
        <p:nvSpPr>
          <p:cNvPr id="10" name="Google Shape;167;p23">
            <a:extLst>
              <a:ext uri="{FF2B5EF4-FFF2-40B4-BE49-F238E27FC236}">
                <a16:creationId xmlns:a16="http://schemas.microsoft.com/office/drawing/2014/main" id="{17DC138D-FE70-24DE-6AF0-F0BCF3A476C3}"/>
              </a:ext>
            </a:extLst>
          </p:cNvPr>
          <p:cNvSpPr txBox="1">
            <a:spLocks/>
          </p:cNvSpPr>
          <p:nvPr/>
        </p:nvSpPr>
        <p:spPr>
          <a:xfrm>
            <a:off x="5897881" y="205452"/>
            <a:ext cx="1584960" cy="37560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US" sz="2000"/>
              <a:t>| Overview</a:t>
            </a:r>
          </a:p>
        </p:txBody>
      </p:sp>
      <p:pic>
        <p:nvPicPr>
          <p:cNvPr id="2" name="Picture 1" descr="A diagram of a computer&#10;&#10;AI-generated content may be incorrect.">
            <a:extLst>
              <a:ext uri="{FF2B5EF4-FFF2-40B4-BE49-F238E27FC236}">
                <a16:creationId xmlns:a16="http://schemas.microsoft.com/office/drawing/2014/main" id="{BEB35732-0984-BFAB-234E-726B0A2C6E3E}"/>
              </a:ext>
            </a:extLst>
          </p:cNvPr>
          <p:cNvPicPr>
            <a:picLocks noChangeAspect="1"/>
          </p:cNvPicPr>
          <p:nvPr/>
        </p:nvPicPr>
        <p:blipFill>
          <a:blip r:embed="rId3"/>
          <a:stretch>
            <a:fillRect/>
          </a:stretch>
        </p:blipFill>
        <p:spPr>
          <a:xfrm>
            <a:off x="385075" y="1085237"/>
            <a:ext cx="11421850" cy="2736485"/>
          </a:xfrm>
          <a:prstGeom prst="rect">
            <a:avLst/>
          </a:prstGeom>
        </p:spPr>
      </p:pic>
      <p:grpSp>
        <p:nvGrpSpPr>
          <p:cNvPr id="62" name="Group 61">
            <a:extLst>
              <a:ext uri="{FF2B5EF4-FFF2-40B4-BE49-F238E27FC236}">
                <a16:creationId xmlns:a16="http://schemas.microsoft.com/office/drawing/2014/main" id="{38E6B3A1-B369-FF72-C81F-303A92902FBF}"/>
              </a:ext>
            </a:extLst>
          </p:cNvPr>
          <p:cNvGrpSpPr/>
          <p:nvPr/>
        </p:nvGrpSpPr>
        <p:grpSpPr>
          <a:xfrm>
            <a:off x="52177" y="3805017"/>
            <a:ext cx="2850529" cy="1324441"/>
            <a:chOff x="716329" y="4559828"/>
            <a:chExt cx="3676921" cy="1840972"/>
          </a:xfrm>
        </p:grpSpPr>
        <p:grpSp>
          <p:nvGrpSpPr>
            <p:cNvPr id="12" name="Group 11">
              <a:extLst>
                <a:ext uri="{FF2B5EF4-FFF2-40B4-BE49-F238E27FC236}">
                  <a16:creationId xmlns:a16="http://schemas.microsoft.com/office/drawing/2014/main" id="{02843207-5070-992A-2749-965EA6B8E2A0}"/>
                </a:ext>
              </a:extLst>
            </p:cNvPr>
            <p:cNvGrpSpPr/>
            <p:nvPr/>
          </p:nvGrpSpPr>
          <p:grpSpPr>
            <a:xfrm>
              <a:off x="828364" y="4623065"/>
              <a:ext cx="3564886" cy="1777735"/>
              <a:chOff x="278525" y="2457136"/>
              <a:chExt cx="2814361" cy="1312786"/>
            </a:xfrm>
          </p:grpSpPr>
          <p:grpSp>
            <p:nvGrpSpPr>
              <p:cNvPr id="3" name="Group 2">
                <a:extLst>
                  <a:ext uri="{FF2B5EF4-FFF2-40B4-BE49-F238E27FC236}">
                    <a16:creationId xmlns:a16="http://schemas.microsoft.com/office/drawing/2014/main" id="{7E7C27F6-8793-74B3-7B44-DE9DDD16EAA0}"/>
                  </a:ext>
                </a:extLst>
              </p:cNvPr>
              <p:cNvGrpSpPr/>
              <p:nvPr/>
            </p:nvGrpSpPr>
            <p:grpSpPr>
              <a:xfrm>
                <a:off x="278525" y="2457136"/>
                <a:ext cx="2814361" cy="1312786"/>
                <a:chOff x="223312" y="1993612"/>
                <a:chExt cx="2958067" cy="4149964"/>
              </a:xfrm>
            </p:grpSpPr>
            <p:sp>
              <p:nvSpPr>
                <p:cNvPr id="18" name="Rectangle: Rounded Corners 17">
                  <a:extLst>
                    <a:ext uri="{FF2B5EF4-FFF2-40B4-BE49-F238E27FC236}">
                      <a16:creationId xmlns:a16="http://schemas.microsoft.com/office/drawing/2014/main" id="{71C97276-742F-8EDC-C4DF-63C036774BB3}"/>
                    </a:ext>
                  </a:extLst>
                </p:cNvPr>
                <p:cNvSpPr/>
                <p:nvPr/>
              </p:nvSpPr>
              <p:spPr>
                <a:xfrm>
                  <a:off x="223312" y="2092754"/>
                  <a:ext cx="2958067" cy="4050822"/>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sp>
              <p:nvSpPr>
                <p:cNvPr id="19" name="Rectangle: Rounded Corners 18">
                  <a:extLst>
                    <a:ext uri="{FF2B5EF4-FFF2-40B4-BE49-F238E27FC236}">
                      <a16:creationId xmlns:a16="http://schemas.microsoft.com/office/drawing/2014/main" id="{90F28095-AA94-63ED-BFDB-99AC5928E295}"/>
                    </a:ext>
                  </a:extLst>
                </p:cNvPr>
                <p:cNvSpPr/>
                <p:nvPr/>
              </p:nvSpPr>
              <p:spPr>
                <a:xfrm>
                  <a:off x="223312" y="1993612"/>
                  <a:ext cx="2958067" cy="4050822"/>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grpSp>
          <p:sp>
            <p:nvSpPr>
              <p:cNvPr id="4" name="TextBox 3">
                <a:extLst>
                  <a:ext uri="{FF2B5EF4-FFF2-40B4-BE49-F238E27FC236}">
                    <a16:creationId xmlns:a16="http://schemas.microsoft.com/office/drawing/2014/main" id="{1BB94EB8-AF4B-A3D2-E764-323D00618744}"/>
                  </a:ext>
                </a:extLst>
              </p:cNvPr>
              <p:cNvSpPr txBox="1"/>
              <p:nvPr/>
            </p:nvSpPr>
            <p:spPr>
              <a:xfrm>
                <a:off x="564102" y="2533925"/>
                <a:ext cx="2243207" cy="232112"/>
              </a:xfrm>
              <a:prstGeom prst="rect">
                <a:avLst/>
              </a:prstGeom>
              <a:noFill/>
            </p:spPr>
            <p:txBody>
              <a:bodyPr wrap="square" rtlCol="0">
                <a:spAutoFit/>
              </a:bodyPr>
              <a:lstStyle/>
              <a:p>
                <a:pPr algn="ctr"/>
                <a:r>
                  <a:rPr lang="en-US" b="1" dirty="0">
                    <a:solidFill>
                      <a:srgbClr val="072159"/>
                    </a:solidFill>
                    <a:latin typeface="Calibri" panose="020F0502020204030204" pitchFamily="34" charset="0"/>
                    <a:ea typeface="Calibri" panose="020F0502020204030204" pitchFamily="34" charset="0"/>
                    <a:cs typeface="Calibri" panose="020F0502020204030204" pitchFamily="34" charset="0"/>
                  </a:rPr>
                  <a:t>System Discovery</a:t>
                </a:r>
              </a:p>
            </p:txBody>
          </p:sp>
          <p:cxnSp>
            <p:nvCxnSpPr>
              <p:cNvPr id="5" name="Straight Connector 4">
                <a:extLst>
                  <a:ext uri="{FF2B5EF4-FFF2-40B4-BE49-F238E27FC236}">
                    <a16:creationId xmlns:a16="http://schemas.microsoft.com/office/drawing/2014/main" id="{344D205A-AA14-0D2C-E860-753123935BFD}"/>
                  </a:ext>
                </a:extLst>
              </p:cNvPr>
              <p:cNvCxnSpPr>
                <a:cxnSpLocks/>
              </p:cNvCxnSpPr>
              <p:nvPr/>
            </p:nvCxnSpPr>
            <p:spPr>
              <a:xfrm>
                <a:off x="671915" y="2823842"/>
                <a:ext cx="2156664" cy="0"/>
              </a:xfrm>
              <a:prstGeom prst="line">
                <a:avLst/>
              </a:prstGeom>
              <a:ln w="19050">
                <a:solidFill>
                  <a:srgbClr val="07215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BD6A9F-8B18-E612-F36E-DB36DABBD499}"/>
                  </a:ext>
                </a:extLst>
              </p:cNvPr>
              <p:cNvSpPr txBox="1"/>
              <p:nvPr/>
            </p:nvSpPr>
            <p:spPr>
              <a:xfrm>
                <a:off x="343067" y="2855046"/>
                <a:ext cx="2685277" cy="477290"/>
              </a:xfrm>
              <a:prstGeom prst="rect">
                <a:avLst/>
              </a:prstGeom>
              <a:noFill/>
            </p:spPr>
            <p:txBody>
              <a:bodyPr wrap="square" rtlCol="0">
                <a:spAutoFit/>
              </a:bodyPr>
              <a:lstStyle/>
              <a:p>
                <a:pPr algn="ct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ADAPT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identifies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all devices </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in the system,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their properties (e.g. </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memory, compute, </a:t>
                </a:r>
                <a:r>
                  <a:rPr lang="en-US" sz="1200" dirty="0" err="1">
                    <a:solidFill>
                      <a:srgbClr val="072159"/>
                    </a:solidFill>
                    <a:latin typeface="Calibri" panose="020F0502020204030204" pitchFamily="34" charset="0"/>
                    <a:ea typeface="Calibri" panose="020F0502020204030204" pitchFamily="34" charset="0"/>
                    <a:cs typeface="Calibri" panose="020F0502020204030204" pitchFamily="34" charset="0"/>
                  </a:rPr>
                  <a:t>etc</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and the communication latencies between all device pairs. </a:t>
                </a:r>
              </a:p>
            </p:txBody>
          </p:sp>
        </p:grpSp>
        <p:sp>
          <p:nvSpPr>
            <p:cNvPr id="13" name="Oval 12">
              <a:extLst>
                <a:ext uri="{FF2B5EF4-FFF2-40B4-BE49-F238E27FC236}">
                  <a16:creationId xmlns:a16="http://schemas.microsoft.com/office/drawing/2014/main" id="{75D5B48D-60D0-9A26-37E3-E0CD873E11B5}"/>
                </a:ext>
              </a:extLst>
            </p:cNvPr>
            <p:cNvSpPr/>
            <p:nvPr/>
          </p:nvSpPr>
          <p:spPr>
            <a:xfrm>
              <a:off x="716329" y="4559828"/>
              <a:ext cx="292902" cy="29290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1</a:t>
              </a:r>
            </a:p>
          </p:txBody>
        </p:sp>
      </p:grpSp>
      <p:sp>
        <p:nvSpPr>
          <p:cNvPr id="11" name="Rectangle: Rounded Corners 10">
            <a:extLst>
              <a:ext uri="{FF2B5EF4-FFF2-40B4-BE49-F238E27FC236}">
                <a16:creationId xmlns:a16="http://schemas.microsoft.com/office/drawing/2014/main" id="{C2D76568-8C24-0153-EFEE-7DEA364E57CE}"/>
              </a:ext>
            </a:extLst>
          </p:cNvPr>
          <p:cNvSpPr/>
          <p:nvPr/>
        </p:nvSpPr>
        <p:spPr>
          <a:xfrm>
            <a:off x="1769628" y="1737563"/>
            <a:ext cx="1238819" cy="658367"/>
          </a:xfrm>
          <a:prstGeom prst="roundRect">
            <a:avLst>
              <a:gd name="adj" fmla="val 11719"/>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6">
            <a:extLst>
              <a:ext uri="{FF2B5EF4-FFF2-40B4-BE49-F238E27FC236}">
                <a16:creationId xmlns:a16="http://schemas.microsoft.com/office/drawing/2014/main" id="{42370D54-2787-DAC3-5F95-BEC7FE378FAE}"/>
              </a:ext>
            </a:extLst>
          </p:cNvPr>
          <p:cNvGrpSpPr/>
          <p:nvPr/>
        </p:nvGrpSpPr>
        <p:grpSpPr>
          <a:xfrm>
            <a:off x="3722979" y="3808436"/>
            <a:ext cx="2850529" cy="1324441"/>
            <a:chOff x="716329" y="4559828"/>
            <a:chExt cx="3676921" cy="1840972"/>
          </a:xfrm>
        </p:grpSpPr>
        <p:grpSp>
          <p:nvGrpSpPr>
            <p:cNvPr id="21" name="Group 20">
              <a:extLst>
                <a:ext uri="{FF2B5EF4-FFF2-40B4-BE49-F238E27FC236}">
                  <a16:creationId xmlns:a16="http://schemas.microsoft.com/office/drawing/2014/main" id="{E6ACF629-391A-AD35-138B-6566AEA61FF8}"/>
                </a:ext>
              </a:extLst>
            </p:cNvPr>
            <p:cNvGrpSpPr/>
            <p:nvPr/>
          </p:nvGrpSpPr>
          <p:grpSpPr>
            <a:xfrm>
              <a:off x="828364" y="4623065"/>
              <a:ext cx="3564886" cy="1777735"/>
              <a:chOff x="278525" y="2457136"/>
              <a:chExt cx="2814361" cy="1312786"/>
            </a:xfrm>
          </p:grpSpPr>
          <p:grpSp>
            <p:nvGrpSpPr>
              <p:cNvPr id="23" name="Group 22">
                <a:extLst>
                  <a:ext uri="{FF2B5EF4-FFF2-40B4-BE49-F238E27FC236}">
                    <a16:creationId xmlns:a16="http://schemas.microsoft.com/office/drawing/2014/main" id="{70E5FD4A-AB26-6336-1FB0-971E3AC4D7F5}"/>
                  </a:ext>
                </a:extLst>
              </p:cNvPr>
              <p:cNvGrpSpPr/>
              <p:nvPr/>
            </p:nvGrpSpPr>
            <p:grpSpPr>
              <a:xfrm>
                <a:off x="278525" y="2457136"/>
                <a:ext cx="2814361" cy="1312786"/>
                <a:chOff x="223312" y="1993612"/>
                <a:chExt cx="2958067" cy="4149964"/>
              </a:xfrm>
            </p:grpSpPr>
            <p:sp>
              <p:nvSpPr>
                <p:cNvPr id="27" name="Rectangle: Rounded Corners 26">
                  <a:extLst>
                    <a:ext uri="{FF2B5EF4-FFF2-40B4-BE49-F238E27FC236}">
                      <a16:creationId xmlns:a16="http://schemas.microsoft.com/office/drawing/2014/main" id="{826A5824-A6FB-EA2C-B169-8DF6236C3EFD}"/>
                    </a:ext>
                  </a:extLst>
                </p:cNvPr>
                <p:cNvSpPr/>
                <p:nvPr/>
              </p:nvSpPr>
              <p:spPr>
                <a:xfrm>
                  <a:off x="223312" y="2092754"/>
                  <a:ext cx="2958067" cy="4050822"/>
                </a:xfrm>
                <a:prstGeom prst="round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sp>
              <p:nvSpPr>
                <p:cNvPr id="28" name="Rectangle: Rounded Corners 27">
                  <a:extLst>
                    <a:ext uri="{FF2B5EF4-FFF2-40B4-BE49-F238E27FC236}">
                      <a16:creationId xmlns:a16="http://schemas.microsoft.com/office/drawing/2014/main" id="{56A7A5E4-3E2C-A6C2-F209-2C17E53CD678}"/>
                    </a:ext>
                  </a:extLst>
                </p:cNvPr>
                <p:cNvSpPr/>
                <p:nvPr/>
              </p:nvSpPr>
              <p:spPr>
                <a:xfrm>
                  <a:off x="223312" y="1993612"/>
                  <a:ext cx="2958067" cy="4050822"/>
                </a:xfrm>
                <a:prstGeom prst="roundRect">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grpSp>
          <p:sp>
            <p:nvSpPr>
              <p:cNvPr id="24" name="TextBox 23">
                <a:extLst>
                  <a:ext uri="{FF2B5EF4-FFF2-40B4-BE49-F238E27FC236}">
                    <a16:creationId xmlns:a16="http://schemas.microsoft.com/office/drawing/2014/main" id="{79CDEF22-E3D8-2A28-07C4-3EB7EA41F88E}"/>
                  </a:ext>
                </a:extLst>
              </p:cNvPr>
              <p:cNvSpPr txBox="1"/>
              <p:nvPr/>
            </p:nvSpPr>
            <p:spPr>
              <a:xfrm>
                <a:off x="564103" y="2533924"/>
                <a:ext cx="2243207" cy="315920"/>
              </a:xfrm>
              <a:prstGeom prst="rect">
                <a:avLst/>
              </a:prstGeom>
              <a:noFill/>
            </p:spPr>
            <p:txBody>
              <a:bodyPr wrap="square" rtlCol="0">
                <a:spAutoFit/>
              </a:bodyPr>
              <a:lstStyle/>
              <a:p>
                <a:pPr algn="ctr"/>
                <a:r>
                  <a:rPr lang="en-US" b="1" dirty="0">
                    <a:solidFill>
                      <a:srgbClr val="072159"/>
                    </a:solidFill>
                    <a:latin typeface="Calibri" panose="020F0502020204030204" pitchFamily="34" charset="0"/>
                    <a:ea typeface="Calibri" panose="020F0502020204030204" pitchFamily="34" charset="0"/>
                    <a:cs typeface="Calibri" panose="020F0502020204030204" pitchFamily="34" charset="0"/>
                  </a:rPr>
                  <a:t>Runtime Profiling</a:t>
                </a:r>
              </a:p>
            </p:txBody>
          </p:sp>
          <p:cxnSp>
            <p:nvCxnSpPr>
              <p:cNvPr id="25" name="Straight Connector 24">
                <a:extLst>
                  <a:ext uri="{FF2B5EF4-FFF2-40B4-BE49-F238E27FC236}">
                    <a16:creationId xmlns:a16="http://schemas.microsoft.com/office/drawing/2014/main" id="{A78AE444-9121-0426-8CC6-B70FEF72E8A5}"/>
                  </a:ext>
                </a:extLst>
              </p:cNvPr>
              <p:cNvCxnSpPr>
                <a:cxnSpLocks/>
              </p:cNvCxnSpPr>
              <p:nvPr/>
            </p:nvCxnSpPr>
            <p:spPr>
              <a:xfrm>
                <a:off x="671915" y="2823842"/>
                <a:ext cx="2156664" cy="0"/>
              </a:xfrm>
              <a:prstGeom prst="line">
                <a:avLst/>
              </a:prstGeom>
              <a:ln w="19050">
                <a:solidFill>
                  <a:srgbClr val="07215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E8C0A23-A009-D0F4-FB02-794E211758B3}"/>
                  </a:ext>
                </a:extLst>
              </p:cNvPr>
              <p:cNvSpPr txBox="1"/>
              <p:nvPr/>
            </p:nvSpPr>
            <p:spPr>
              <a:xfrm>
                <a:off x="343067" y="2855046"/>
                <a:ext cx="2685277" cy="852984"/>
              </a:xfrm>
              <a:prstGeom prst="rect">
                <a:avLst/>
              </a:prstGeom>
              <a:noFill/>
            </p:spPr>
            <p:txBody>
              <a:bodyPr wrap="square" rtlCol="0">
                <a:spAutoFit/>
              </a:bodyPr>
              <a:lstStyle/>
              <a:p>
                <a:pPr algn="ct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Profiling to obtain real-time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training metrics </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involving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compute</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and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communication</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latencies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and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memory</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utilization</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t>
                </a:r>
              </a:p>
            </p:txBody>
          </p:sp>
        </p:grpSp>
        <p:sp>
          <p:nvSpPr>
            <p:cNvPr id="22" name="Oval 21">
              <a:extLst>
                <a:ext uri="{FF2B5EF4-FFF2-40B4-BE49-F238E27FC236}">
                  <a16:creationId xmlns:a16="http://schemas.microsoft.com/office/drawing/2014/main" id="{94739675-B065-EAAD-DB54-BF229D72C979}"/>
                </a:ext>
              </a:extLst>
            </p:cNvPr>
            <p:cNvSpPr/>
            <p:nvPr/>
          </p:nvSpPr>
          <p:spPr>
            <a:xfrm>
              <a:off x="716329" y="4559828"/>
              <a:ext cx="292902" cy="292902"/>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3</a:t>
              </a:r>
            </a:p>
          </p:txBody>
        </p:sp>
      </p:grpSp>
      <p:grpSp>
        <p:nvGrpSpPr>
          <p:cNvPr id="29" name="Group 28">
            <a:extLst>
              <a:ext uri="{FF2B5EF4-FFF2-40B4-BE49-F238E27FC236}">
                <a16:creationId xmlns:a16="http://schemas.microsoft.com/office/drawing/2014/main" id="{26F11C47-E5FF-6A8F-23FD-FCAF9C582F55}"/>
              </a:ext>
            </a:extLst>
          </p:cNvPr>
          <p:cNvGrpSpPr/>
          <p:nvPr/>
        </p:nvGrpSpPr>
        <p:grpSpPr>
          <a:xfrm>
            <a:off x="7397756" y="3821722"/>
            <a:ext cx="2850529" cy="1324441"/>
            <a:chOff x="716329" y="4559828"/>
            <a:chExt cx="3676921" cy="1840972"/>
          </a:xfrm>
        </p:grpSpPr>
        <p:grpSp>
          <p:nvGrpSpPr>
            <p:cNvPr id="30" name="Group 29">
              <a:extLst>
                <a:ext uri="{FF2B5EF4-FFF2-40B4-BE49-F238E27FC236}">
                  <a16:creationId xmlns:a16="http://schemas.microsoft.com/office/drawing/2014/main" id="{D688D8A6-6F85-2ABF-2B58-2D4A1F251E68}"/>
                </a:ext>
              </a:extLst>
            </p:cNvPr>
            <p:cNvGrpSpPr/>
            <p:nvPr/>
          </p:nvGrpSpPr>
          <p:grpSpPr>
            <a:xfrm>
              <a:off x="828364" y="4623066"/>
              <a:ext cx="3564886" cy="1777734"/>
              <a:chOff x="278525" y="2457136"/>
              <a:chExt cx="2814361" cy="1312785"/>
            </a:xfrm>
          </p:grpSpPr>
          <p:grpSp>
            <p:nvGrpSpPr>
              <p:cNvPr id="32" name="Group 31">
                <a:extLst>
                  <a:ext uri="{FF2B5EF4-FFF2-40B4-BE49-F238E27FC236}">
                    <a16:creationId xmlns:a16="http://schemas.microsoft.com/office/drawing/2014/main" id="{F16C2705-7642-1BF8-DFC0-8CB7BAEB871D}"/>
                  </a:ext>
                </a:extLst>
              </p:cNvPr>
              <p:cNvGrpSpPr/>
              <p:nvPr/>
            </p:nvGrpSpPr>
            <p:grpSpPr>
              <a:xfrm>
                <a:off x="278525" y="2457136"/>
                <a:ext cx="2814361" cy="1312785"/>
                <a:chOff x="223312" y="1993612"/>
                <a:chExt cx="2958067" cy="4149961"/>
              </a:xfrm>
            </p:grpSpPr>
            <p:sp>
              <p:nvSpPr>
                <p:cNvPr id="36" name="Rectangle: Rounded Corners 35">
                  <a:extLst>
                    <a:ext uri="{FF2B5EF4-FFF2-40B4-BE49-F238E27FC236}">
                      <a16:creationId xmlns:a16="http://schemas.microsoft.com/office/drawing/2014/main" id="{EF7F6C94-9A7A-6CB8-3BFF-40D6D472BA6E}"/>
                    </a:ext>
                  </a:extLst>
                </p:cNvPr>
                <p:cNvSpPr/>
                <p:nvPr/>
              </p:nvSpPr>
              <p:spPr>
                <a:xfrm>
                  <a:off x="223312" y="2092751"/>
                  <a:ext cx="2958067" cy="4050822"/>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2159"/>
                    </a:solidFill>
                  </a:endParaRPr>
                </a:p>
              </p:txBody>
            </p:sp>
            <p:sp>
              <p:nvSpPr>
                <p:cNvPr id="37" name="Rectangle: Rounded Corners 36">
                  <a:extLst>
                    <a:ext uri="{FF2B5EF4-FFF2-40B4-BE49-F238E27FC236}">
                      <a16:creationId xmlns:a16="http://schemas.microsoft.com/office/drawing/2014/main" id="{D6FC465B-BE4C-C903-41EC-E455148866C3}"/>
                    </a:ext>
                  </a:extLst>
                </p:cNvPr>
                <p:cNvSpPr/>
                <p:nvPr/>
              </p:nvSpPr>
              <p:spPr>
                <a:xfrm>
                  <a:off x="223312" y="1993612"/>
                  <a:ext cx="2958067" cy="4050822"/>
                </a:xfrm>
                <a:prstGeom prst="roundRect">
                  <a:avLst/>
                </a:prstGeom>
                <a:solidFill>
                  <a:schemeClr val="bg1"/>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grpSp>
          <p:sp>
            <p:nvSpPr>
              <p:cNvPr id="33" name="TextBox 32">
                <a:extLst>
                  <a:ext uri="{FF2B5EF4-FFF2-40B4-BE49-F238E27FC236}">
                    <a16:creationId xmlns:a16="http://schemas.microsoft.com/office/drawing/2014/main" id="{D9E6F8F5-0B06-DAC6-6786-E36C567273A4}"/>
                  </a:ext>
                </a:extLst>
              </p:cNvPr>
              <p:cNvSpPr txBox="1"/>
              <p:nvPr/>
            </p:nvSpPr>
            <p:spPr>
              <a:xfrm>
                <a:off x="564102" y="2533925"/>
                <a:ext cx="2243207" cy="315920"/>
              </a:xfrm>
              <a:prstGeom prst="rect">
                <a:avLst/>
              </a:prstGeom>
              <a:noFill/>
            </p:spPr>
            <p:txBody>
              <a:bodyPr wrap="square" rtlCol="0">
                <a:spAutoFit/>
              </a:bodyPr>
              <a:lstStyle/>
              <a:p>
                <a:pPr algn="ctr"/>
                <a:r>
                  <a:rPr lang="en-US" b="1" dirty="0">
                    <a:solidFill>
                      <a:srgbClr val="072159"/>
                    </a:solidFill>
                    <a:latin typeface="Calibri" panose="020F0502020204030204" pitchFamily="34" charset="0"/>
                    <a:ea typeface="Calibri" panose="020F0502020204030204" pitchFamily="34" charset="0"/>
                    <a:cs typeface="Calibri" panose="020F0502020204030204" pitchFamily="34" charset="0"/>
                  </a:rPr>
                  <a:t>Cost Optimizer</a:t>
                </a:r>
              </a:p>
            </p:txBody>
          </p:sp>
          <p:cxnSp>
            <p:nvCxnSpPr>
              <p:cNvPr id="34" name="Straight Connector 33">
                <a:extLst>
                  <a:ext uri="{FF2B5EF4-FFF2-40B4-BE49-F238E27FC236}">
                    <a16:creationId xmlns:a16="http://schemas.microsoft.com/office/drawing/2014/main" id="{4E748254-E070-FDA1-FBE1-D50D9C792C3C}"/>
                  </a:ext>
                </a:extLst>
              </p:cNvPr>
              <p:cNvCxnSpPr>
                <a:cxnSpLocks/>
              </p:cNvCxnSpPr>
              <p:nvPr/>
            </p:nvCxnSpPr>
            <p:spPr>
              <a:xfrm>
                <a:off x="671915" y="2823842"/>
                <a:ext cx="2156664" cy="0"/>
              </a:xfrm>
              <a:prstGeom prst="line">
                <a:avLst/>
              </a:prstGeom>
              <a:ln w="19050">
                <a:solidFill>
                  <a:srgbClr val="072159"/>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413B684-6B6F-EC2E-B556-18A68AEFA8F1}"/>
                  </a:ext>
                </a:extLst>
              </p:cNvPr>
              <p:cNvSpPr txBox="1"/>
              <p:nvPr/>
            </p:nvSpPr>
            <p:spPr>
              <a:xfrm>
                <a:off x="343067" y="2855046"/>
                <a:ext cx="2685277" cy="663432"/>
              </a:xfrm>
              <a:prstGeom prst="rect">
                <a:avLst/>
              </a:prstGeom>
              <a:noFill/>
            </p:spPr>
            <p:txBody>
              <a:bodyPr wrap="square" rtlCol="0">
                <a:spAutoFit/>
              </a:bodyPr>
              <a:lstStyle/>
              <a:p>
                <a:pPr algn="ct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Prunes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and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searches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through multiple possible configurations to find an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optimal</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configuration</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a:t>
                </a:r>
              </a:p>
            </p:txBody>
          </p:sp>
        </p:grpSp>
        <p:sp>
          <p:nvSpPr>
            <p:cNvPr id="31" name="Oval 30">
              <a:extLst>
                <a:ext uri="{FF2B5EF4-FFF2-40B4-BE49-F238E27FC236}">
                  <a16:creationId xmlns:a16="http://schemas.microsoft.com/office/drawing/2014/main" id="{3C104A52-A194-74EE-0D27-D64EBF390DFF}"/>
                </a:ext>
              </a:extLst>
            </p:cNvPr>
            <p:cNvSpPr/>
            <p:nvPr/>
          </p:nvSpPr>
          <p:spPr>
            <a:xfrm>
              <a:off x="716329" y="4559828"/>
              <a:ext cx="292902" cy="292902"/>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5</a:t>
              </a:r>
            </a:p>
          </p:txBody>
        </p:sp>
      </p:grpSp>
      <p:grpSp>
        <p:nvGrpSpPr>
          <p:cNvPr id="38" name="Group 37">
            <a:extLst>
              <a:ext uri="{FF2B5EF4-FFF2-40B4-BE49-F238E27FC236}">
                <a16:creationId xmlns:a16="http://schemas.microsoft.com/office/drawing/2014/main" id="{6820F48B-88D0-BFC1-7B23-5F162E8CDA8E}"/>
              </a:ext>
            </a:extLst>
          </p:cNvPr>
          <p:cNvGrpSpPr/>
          <p:nvPr/>
        </p:nvGrpSpPr>
        <p:grpSpPr>
          <a:xfrm>
            <a:off x="1726290" y="5376264"/>
            <a:ext cx="2850529" cy="1324440"/>
            <a:chOff x="716329" y="4559828"/>
            <a:chExt cx="3676921" cy="1840970"/>
          </a:xfrm>
        </p:grpSpPr>
        <p:grpSp>
          <p:nvGrpSpPr>
            <p:cNvPr id="39" name="Group 38">
              <a:extLst>
                <a:ext uri="{FF2B5EF4-FFF2-40B4-BE49-F238E27FC236}">
                  <a16:creationId xmlns:a16="http://schemas.microsoft.com/office/drawing/2014/main" id="{162CBD46-8908-1A47-8156-FF8AF2369228}"/>
                </a:ext>
              </a:extLst>
            </p:cNvPr>
            <p:cNvGrpSpPr/>
            <p:nvPr/>
          </p:nvGrpSpPr>
          <p:grpSpPr>
            <a:xfrm>
              <a:off x="828364" y="4623062"/>
              <a:ext cx="3564886" cy="1777736"/>
              <a:chOff x="278525" y="2457135"/>
              <a:chExt cx="2814361" cy="1312787"/>
            </a:xfrm>
          </p:grpSpPr>
          <p:grpSp>
            <p:nvGrpSpPr>
              <p:cNvPr id="41" name="Group 40">
                <a:extLst>
                  <a:ext uri="{FF2B5EF4-FFF2-40B4-BE49-F238E27FC236}">
                    <a16:creationId xmlns:a16="http://schemas.microsoft.com/office/drawing/2014/main" id="{A699CC61-3A3D-73F4-DA5E-0A45DFD038F4}"/>
                  </a:ext>
                </a:extLst>
              </p:cNvPr>
              <p:cNvGrpSpPr/>
              <p:nvPr/>
            </p:nvGrpSpPr>
            <p:grpSpPr>
              <a:xfrm>
                <a:off x="278525" y="2457135"/>
                <a:ext cx="2814361" cy="1312787"/>
                <a:chOff x="223312" y="1993609"/>
                <a:chExt cx="2958067" cy="4149967"/>
              </a:xfrm>
            </p:grpSpPr>
            <p:sp>
              <p:nvSpPr>
                <p:cNvPr id="45" name="Rectangle: Rounded Corners 44">
                  <a:extLst>
                    <a:ext uri="{FF2B5EF4-FFF2-40B4-BE49-F238E27FC236}">
                      <a16:creationId xmlns:a16="http://schemas.microsoft.com/office/drawing/2014/main" id="{C05FB32B-CC70-175A-BA1D-0FCB96C1D6A2}"/>
                    </a:ext>
                  </a:extLst>
                </p:cNvPr>
                <p:cNvSpPr/>
                <p:nvPr/>
              </p:nvSpPr>
              <p:spPr>
                <a:xfrm>
                  <a:off x="223312" y="2092755"/>
                  <a:ext cx="2958067" cy="4050821"/>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sp>
              <p:nvSpPr>
                <p:cNvPr id="46" name="Rectangle: Rounded Corners 45">
                  <a:extLst>
                    <a:ext uri="{FF2B5EF4-FFF2-40B4-BE49-F238E27FC236}">
                      <a16:creationId xmlns:a16="http://schemas.microsoft.com/office/drawing/2014/main" id="{F1EBF198-DC6E-AAF8-8581-838226FFE9E4}"/>
                    </a:ext>
                  </a:extLst>
                </p:cNvPr>
                <p:cNvSpPr/>
                <p:nvPr/>
              </p:nvSpPr>
              <p:spPr>
                <a:xfrm>
                  <a:off x="223312" y="1993609"/>
                  <a:ext cx="2958067" cy="4050821"/>
                </a:xfrm>
                <a:prstGeom prst="roundRect">
                  <a:avLst/>
                </a:prstGeom>
                <a:solidFill>
                  <a:schemeClr val="bg1"/>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grpSp>
          <p:sp>
            <p:nvSpPr>
              <p:cNvPr id="42" name="TextBox 41">
                <a:extLst>
                  <a:ext uri="{FF2B5EF4-FFF2-40B4-BE49-F238E27FC236}">
                    <a16:creationId xmlns:a16="http://schemas.microsoft.com/office/drawing/2014/main" id="{3FE264C5-8EC5-3021-83AF-D3F889204ACC}"/>
                  </a:ext>
                </a:extLst>
              </p:cNvPr>
              <p:cNvSpPr txBox="1"/>
              <p:nvPr/>
            </p:nvSpPr>
            <p:spPr>
              <a:xfrm>
                <a:off x="564102" y="2533925"/>
                <a:ext cx="2243207" cy="315920"/>
              </a:xfrm>
              <a:prstGeom prst="rect">
                <a:avLst/>
              </a:prstGeom>
              <a:noFill/>
            </p:spPr>
            <p:txBody>
              <a:bodyPr wrap="square" rtlCol="0">
                <a:spAutoFit/>
              </a:bodyPr>
              <a:lstStyle/>
              <a:p>
                <a:pPr algn="ctr"/>
                <a:r>
                  <a:rPr lang="en-US" b="1" dirty="0">
                    <a:solidFill>
                      <a:srgbClr val="072159"/>
                    </a:solidFill>
                    <a:latin typeface="Calibri" panose="020F0502020204030204" pitchFamily="34" charset="0"/>
                    <a:ea typeface="Calibri" panose="020F0502020204030204" pitchFamily="34" charset="0"/>
                    <a:cs typeface="Calibri" panose="020F0502020204030204" pitchFamily="34" charset="0"/>
                  </a:rPr>
                  <a:t>Initial Usable Set</a:t>
                </a:r>
              </a:p>
            </p:txBody>
          </p:sp>
          <p:cxnSp>
            <p:nvCxnSpPr>
              <p:cNvPr id="43" name="Straight Connector 42">
                <a:extLst>
                  <a:ext uri="{FF2B5EF4-FFF2-40B4-BE49-F238E27FC236}">
                    <a16:creationId xmlns:a16="http://schemas.microsoft.com/office/drawing/2014/main" id="{062CC102-77B7-666B-D917-0F8B60CD1E12}"/>
                  </a:ext>
                </a:extLst>
              </p:cNvPr>
              <p:cNvCxnSpPr>
                <a:cxnSpLocks/>
              </p:cNvCxnSpPr>
              <p:nvPr/>
            </p:nvCxnSpPr>
            <p:spPr>
              <a:xfrm>
                <a:off x="671915" y="2823842"/>
                <a:ext cx="2156664" cy="0"/>
              </a:xfrm>
              <a:prstGeom prst="line">
                <a:avLst/>
              </a:prstGeom>
              <a:ln w="19050">
                <a:solidFill>
                  <a:srgbClr val="072159"/>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8662004-CE13-6FBC-1F44-AF00829C7188}"/>
                  </a:ext>
                </a:extLst>
              </p:cNvPr>
              <p:cNvSpPr txBox="1"/>
              <p:nvPr/>
            </p:nvSpPr>
            <p:spPr>
              <a:xfrm>
                <a:off x="343067" y="2855046"/>
                <a:ext cx="2685277" cy="663432"/>
              </a:xfrm>
              <a:prstGeom prst="rect">
                <a:avLst/>
              </a:prstGeom>
              <a:noFill/>
            </p:spPr>
            <p:txBody>
              <a:bodyPr wrap="square" rtlCol="0">
                <a:spAutoFit/>
              </a:bodyPr>
              <a:lstStyle/>
              <a:p>
                <a:pPr algn="ct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ADAPT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selects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usable</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set of devices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based on static device parameters and training parameters.</a:t>
                </a:r>
              </a:p>
            </p:txBody>
          </p:sp>
        </p:grpSp>
        <p:sp>
          <p:nvSpPr>
            <p:cNvPr id="40" name="Oval 39">
              <a:extLst>
                <a:ext uri="{FF2B5EF4-FFF2-40B4-BE49-F238E27FC236}">
                  <a16:creationId xmlns:a16="http://schemas.microsoft.com/office/drawing/2014/main" id="{CD1146CD-0CBA-8DA8-89BE-7940E5198CD4}"/>
                </a:ext>
              </a:extLst>
            </p:cNvPr>
            <p:cNvSpPr/>
            <p:nvPr/>
          </p:nvSpPr>
          <p:spPr>
            <a:xfrm>
              <a:off x="716329" y="4559828"/>
              <a:ext cx="292902" cy="292902"/>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en-US" sz="1400" dirty="0">
                <a:solidFill>
                  <a:schemeClr val="bg1"/>
                </a:solidFill>
              </a:endParaRPr>
            </a:p>
          </p:txBody>
        </p:sp>
      </p:grpSp>
      <p:grpSp>
        <p:nvGrpSpPr>
          <p:cNvPr id="47" name="Group 46">
            <a:extLst>
              <a:ext uri="{FF2B5EF4-FFF2-40B4-BE49-F238E27FC236}">
                <a16:creationId xmlns:a16="http://schemas.microsoft.com/office/drawing/2014/main" id="{F5FF1CE3-A549-B7A1-70A1-8D87B2B98611}"/>
              </a:ext>
            </a:extLst>
          </p:cNvPr>
          <p:cNvGrpSpPr/>
          <p:nvPr/>
        </p:nvGrpSpPr>
        <p:grpSpPr>
          <a:xfrm>
            <a:off x="5265096" y="5382163"/>
            <a:ext cx="2850529" cy="1324441"/>
            <a:chOff x="716329" y="4559828"/>
            <a:chExt cx="3676921" cy="1840972"/>
          </a:xfrm>
        </p:grpSpPr>
        <p:grpSp>
          <p:nvGrpSpPr>
            <p:cNvPr id="48" name="Group 47">
              <a:extLst>
                <a:ext uri="{FF2B5EF4-FFF2-40B4-BE49-F238E27FC236}">
                  <a16:creationId xmlns:a16="http://schemas.microsoft.com/office/drawing/2014/main" id="{F2A30826-49E7-76BF-ACC8-583EBBB2922A}"/>
                </a:ext>
              </a:extLst>
            </p:cNvPr>
            <p:cNvGrpSpPr/>
            <p:nvPr/>
          </p:nvGrpSpPr>
          <p:grpSpPr>
            <a:xfrm>
              <a:off x="828364" y="4623065"/>
              <a:ext cx="3564886" cy="1777735"/>
              <a:chOff x="278525" y="2457136"/>
              <a:chExt cx="2814361" cy="1312786"/>
            </a:xfrm>
          </p:grpSpPr>
          <p:grpSp>
            <p:nvGrpSpPr>
              <p:cNvPr id="50" name="Group 49">
                <a:extLst>
                  <a:ext uri="{FF2B5EF4-FFF2-40B4-BE49-F238E27FC236}">
                    <a16:creationId xmlns:a16="http://schemas.microsoft.com/office/drawing/2014/main" id="{4F4EF657-748C-3FB0-5289-0028A9060D9D}"/>
                  </a:ext>
                </a:extLst>
              </p:cNvPr>
              <p:cNvGrpSpPr/>
              <p:nvPr/>
            </p:nvGrpSpPr>
            <p:grpSpPr>
              <a:xfrm>
                <a:off x="278525" y="2457136"/>
                <a:ext cx="2814361" cy="1312786"/>
                <a:chOff x="223312" y="1993612"/>
                <a:chExt cx="2958067" cy="4149964"/>
              </a:xfrm>
            </p:grpSpPr>
            <p:sp>
              <p:nvSpPr>
                <p:cNvPr id="54" name="Rectangle: Rounded Corners 53">
                  <a:extLst>
                    <a:ext uri="{FF2B5EF4-FFF2-40B4-BE49-F238E27FC236}">
                      <a16:creationId xmlns:a16="http://schemas.microsoft.com/office/drawing/2014/main" id="{ADEE5309-EA19-FD2D-38C8-526FA37C68D1}"/>
                    </a:ext>
                  </a:extLst>
                </p:cNvPr>
                <p:cNvSpPr/>
                <p:nvPr/>
              </p:nvSpPr>
              <p:spPr>
                <a:xfrm>
                  <a:off x="223312" y="2092754"/>
                  <a:ext cx="2958067" cy="4050822"/>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sp>
              <p:nvSpPr>
                <p:cNvPr id="55" name="Rectangle: Rounded Corners 54">
                  <a:extLst>
                    <a:ext uri="{FF2B5EF4-FFF2-40B4-BE49-F238E27FC236}">
                      <a16:creationId xmlns:a16="http://schemas.microsoft.com/office/drawing/2014/main" id="{E5B34C20-CEBB-0037-1765-C08AD81F8A63}"/>
                    </a:ext>
                  </a:extLst>
                </p:cNvPr>
                <p:cNvSpPr/>
                <p:nvPr/>
              </p:nvSpPr>
              <p:spPr>
                <a:xfrm>
                  <a:off x="223312" y="1993612"/>
                  <a:ext cx="2958067" cy="4050822"/>
                </a:xfrm>
                <a:prstGeom prst="roundRect">
                  <a:avLst/>
                </a:prstGeom>
                <a:solidFill>
                  <a:schemeClr val="bg1"/>
                </a:solid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grpSp>
          <p:sp>
            <p:nvSpPr>
              <p:cNvPr id="51" name="TextBox 50">
                <a:extLst>
                  <a:ext uri="{FF2B5EF4-FFF2-40B4-BE49-F238E27FC236}">
                    <a16:creationId xmlns:a16="http://schemas.microsoft.com/office/drawing/2014/main" id="{9925A920-F4B8-C576-CFE3-8D91DB65B8F6}"/>
                  </a:ext>
                </a:extLst>
              </p:cNvPr>
              <p:cNvSpPr txBox="1"/>
              <p:nvPr/>
            </p:nvSpPr>
            <p:spPr>
              <a:xfrm>
                <a:off x="564102" y="2533925"/>
                <a:ext cx="2243207" cy="315920"/>
              </a:xfrm>
              <a:prstGeom prst="rect">
                <a:avLst/>
              </a:prstGeom>
              <a:noFill/>
              <a:ln>
                <a:noFill/>
              </a:ln>
            </p:spPr>
            <p:txBody>
              <a:bodyPr wrap="square" rtlCol="0">
                <a:spAutoFit/>
              </a:bodyPr>
              <a:lstStyle/>
              <a:p>
                <a:pPr algn="ctr"/>
                <a:r>
                  <a:rPr lang="en-US" b="1" dirty="0">
                    <a:solidFill>
                      <a:srgbClr val="072159"/>
                    </a:solidFill>
                    <a:latin typeface="Calibri" panose="020F0502020204030204" pitchFamily="34" charset="0"/>
                    <a:ea typeface="Calibri" panose="020F0502020204030204" pitchFamily="34" charset="0"/>
                    <a:cs typeface="Calibri" panose="020F0502020204030204" pitchFamily="34" charset="0"/>
                  </a:rPr>
                  <a:t>Configuration Cost</a:t>
                </a:r>
              </a:p>
            </p:txBody>
          </p:sp>
          <p:cxnSp>
            <p:nvCxnSpPr>
              <p:cNvPr id="52" name="Straight Connector 51">
                <a:extLst>
                  <a:ext uri="{FF2B5EF4-FFF2-40B4-BE49-F238E27FC236}">
                    <a16:creationId xmlns:a16="http://schemas.microsoft.com/office/drawing/2014/main" id="{CA780024-DF08-D470-9D01-FEF6DEBCA76E}"/>
                  </a:ext>
                </a:extLst>
              </p:cNvPr>
              <p:cNvCxnSpPr>
                <a:cxnSpLocks/>
              </p:cNvCxnSpPr>
              <p:nvPr/>
            </p:nvCxnSpPr>
            <p:spPr>
              <a:xfrm>
                <a:off x="671915" y="2823842"/>
                <a:ext cx="2156664"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8534D6C-415A-A941-3CFC-77106B8E17E3}"/>
                  </a:ext>
                </a:extLst>
              </p:cNvPr>
              <p:cNvSpPr txBox="1"/>
              <p:nvPr/>
            </p:nvSpPr>
            <p:spPr>
              <a:xfrm>
                <a:off x="343067" y="2855046"/>
                <a:ext cx="2685277" cy="852985"/>
              </a:xfrm>
              <a:prstGeom prst="rect">
                <a:avLst/>
              </a:prstGeom>
              <a:noFill/>
              <a:ln>
                <a:noFill/>
              </a:ln>
            </p:spPr>
            <p:txBody>
              <a:bodyPr wrap="square" rtlCol="0">
                <a:spAutoFit/>
              </a:bodyPr>
              <a:lstStyle/>
              <a:p>
                <a:pPr algn="ct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Cost of configuration</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to obtain the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estimated runtime</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of the initial training configuration. Function of static and training params, and config.</a:t>
                </a:r>
              </a:p>
            </p:txBody>
          </p:sp>
        </p:grpSp>
        <p:sp>
          <p:nvSpPr>
            <p:cNvPr id="49" name="Oval 48">
              <a:extLst>
                <a:ext uri="{FF2B5EF4-FFF2-40B4-BE49-F238E27FC236}">
                  <a16:creationId xmlns:a16="http://schemas.microsoft.com/office/drawing/2014/main" id="{CE9EBD93-85BB-8142-94B5-169F7F68240C}"/>
                </a:ext>
              </a:extLst>
            </p:cNvPr>
            <p:cNvSpPr/>
            <p:nvPr/>
          </p:nvSpPr>
          <p:spPr>
            <a:xfrm>
              <a:off x="716329" y="4559828"/>
              <a:ext cx="292902" cy="292902"/>
            </a:xfrm>
            <a:prstGeom prst="ellipse">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4</a:t>
              </a:r>
            </a:p>
          </p:txBody>
        </p:sp>
      </p:grpSp>
      <p:grpSp>
        <p:nvGrpSpPr>
          <p:cNvPr id="56" name="Group 55">
            <a:extLst>
              <a:ext uri="{FF2B5EF4-FFF2-40B4-BE49-F238E27FC236}">
                <a16:creationId xmlns:a16="http://schemas.microsoft.com/office/drawing/2014/main" id="{A1FA1A25-DBBB-7B1B-70A4-838DA88B63B4}"/>
              </a:ext>
            </a:extLst>
          </p:cNvPr>
          <p:cNvGrpSpPr/>
          <p:nvPr/>
        </p:nvGrpSpPr>
        <p:grpSpPr>
          <a:xfrm>
            <a:off x="8717047" y="5376264"/>
            <a:ext cx="2850529" cy="1324441"/>
            <a:chOff x="716329" y="4559828"/>
            <a:chExt cx="3676921" cy="1840972"/>
          </a:xfrm>
        </p:grpSpPr>
        <p:grpSp>
          <p:nvGrpSpPr>
            <p:cNvPr id="57" name="Group 56">
              <a:extLst>
                <a:ext uri="{FF2B5EF4-FFF2-40B4-BE49-F238E27FC236}">
                  <a16:creationId xmlns:a16="http://schemas.microsoft.com/office/drawing/2014/main" id="{2B0D9BBA-75CE-F2BB-971C-E818D9E72632}"/>
                </a:ext>
              </a:extLst>
            </p:cNvPr>
            <p:cNvGrpSpPr/>
            <p:nvPr/>
          </p:nvGrpSpPr>
          <p:grpSpPr>
            <a:xfrm>
              <a:off x="828364" y="4623065"/>
              <a:ext cx="3564886" cy="1777735"/>
              <a:chOff x="278525" y="2457136"/>
              <a:chExt cx="2814361" cy="1312786"/>
            </a:xfrm>
          </p:grpSpPr>
          <p:grpSp>
            <p:nvGrpSpPr>
              <p:cNvPr id="59" name="Group 58">
                <a:extLst>
                  <a:ext uri="{FF2B5EF4-FFF2-40B4-BE49-F238E27FC236}">
                    <a16:creationId xmlns:a16="http://schemas.microsoft.com/office/drawing/2014/main" id="{6ACBE46F-4753-3C31-EDA8-B5E516398AFD}"/>
                  </a:ext>
                </a:extLst>
              </p:cNvPr>
              <p:cNvGrpSpPr/>
              <p:nvPr/>
            </p:nvGrpSpPr>
            <p:grpSpPr>
              <a:xfrm>
                <a:off x="278525" y="2457136"/>
                <a:ext cx="2814361" cy="1312786"/>
                <a:chOff x="223312" y="1993612"/>
                <a:chExt cx="2958067" cy="4149964"/>
              </a:xfrm>
            </p:grpSpPr>
            <p:sp>
              <p:nvSpPr>
                <p:cNvPr id="64" name="Rectangle: Rounded Corners 63">
                  <a:extLst>
                    <a:ext uri="{FF2B5EF4-FFF2-40B4-BE49-F238E27FC236}">
                      <a16:creationId xmlns:a16="http://schemas.microsoft.com/office/drawing/2014/main" id="{59E1FA1B-2BAA-90E8-0850-6506E7164C19}"/>
                    </a:ext>
                  </a:extLst>
                </p:cNvPr>
                <p:cNvSpPr/>
                <p:nvPr/>
              </p:nvSpPr>
              <p:spPr>
                <a:xfrm>
                  <a:off x="223312" y="2092754"/>
                  <a:ext cx="2958067" cy="4050822"/>
                </a:xfrm>
                <a:prstGeom prst="roundRect">
                  <a:avLst/>
                </a:prstGeom>
                <a:solidFill>
                  <a:srgbClr val="FF000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sp>
              <p:nvSpPr>
                <p:cNvPr id="65" name="Rectangle: Rounded Corners 64">
                  <a:extLst>
                    <a:ext uri="{FF2B5EF4-FFF2-40B4-BE49-F238E27FC236}">
                      <a16:creationId xmlns:a16="http://schemas.microsoft.com/office/drawing/2014/main" id="{BDF7F1B1-C7D0-2F49-83AA-B8EE0BDD562D}"/>
                    </a:ext>
                  </a:extLst>
                </p:cNvPr>
                <p:cNvSpPr/>
                <p:nvPr/>
              </p:nvSpPr>
              <p:spPr>
                <a:xfrm>
                  <a:off x="223312" y="1993612"/>
                  <a:ext cx="2958067" cy="4050822"/>
                </a:xfrm>
                <a:prstGeom prst="roundRect">
                  <a:avLst/>
                </a:prstGeom>
                <a:solidFill>
                  <a:schemeClr val="bg1"/>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72159"/>
                    </a:solidFill>
                  </a:endParaRPr>
                </a:p>
              </p:txBody>
            </p:sp>
          </p:grpSp>
          <p:sp>
            <p:nvSpPr>
              <p:cNvPr id="60" name="TextBox 59">
                <a:extLst>
                  <a:ext uri="{FF2B5EF4-FFF2-40B4-BE49-F238E27FC236}">
                    <a16:creationId xmlns:a16="http://schemas.microsoft.com/office/drawing/2014/main" id="{D024C71C-2B3F-D4AD-5AF9-28C3C88CA568}"/>
                  </a:ext>
                </a:extLst>
              </p:cNvPr>
              <p:cNvSpPr txBox="1"/>
              <p:nvPr/>
            </p:nvSpPr>
            <p:spPr>
              <a:xfrm>
                <a:off x="564102" y="2533925"/>
                <a:ext cx="2243207" cy="315920"/>
              </a:xfrm>
              <a:prstGeom prst="rect">
                <a:avLst/>
              </a:prstGeom>
              <a:noFill/>
              <a:ln>
                <a:noFill/>
              </a:ln>
            </p:spPr>
            <p:txBody>
              <a:bodyPr wrap="square" rtlCol="0">
                <a:spAutoFit/>
              </a:bodyPr>
              <a:lstStyle/>
              <a:p>
                <a:pPr algn="ctr"/>
                <a:r>
                  <a:rPr lang="en-US" b="1" dirty="0">
                    <a:solidFill>
                      <a:srgbClr val="072159"/>
                    </a:solidFill>
                    <a:latin typeface="Calibri" panose="020F0502020204030204" pitchFamily="34" charset="0"/>
                    <a:ea typeface="Calibri" panose="020F0502020204030204" pitchFamily="34" charset="0"/>
                    <a:cs typeface="Calibri" panose="020F0502020204030204" pitchFamily="34" charset="0"/>
                  </a:rPr>
                  <a:t>Iterative Training</a:t>
                </a:r>
              </a:p>
            </p:txBody>
          </p:sp>
          <p:cxnSp>
            <p:nvCxnSpPr>
              <p:cNvPr id="61" name="Straight Connector 60">
                <a:extLst>
                  <a:ext uri="{FF2B5EF4-FFF2-40B4-BE49-F238E27FC236}">
                    <a16:creationId xmlns:a16="http://schemas.microsoft.com/office/drawing/2014/main" id="{5DC4F974-3F3A-8353-2E5D-EE42D7D7623D}"/>
                  </a:ext>
                </a:extLst>
              </p:cNvPr>
              <p:cNvCxnSpPr>
                <a:cxnSpLocks/>
              </p:cNvCxnSpPr>
              <p:nvPr/>
            </p:nvCxnSpPr>
            <p:spPr>
              <a:xfrm>
                <a:off x="671915" y="2823842"/>
                <a:ext cx="21566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31F6823-8CD3-C40E-4566-55540CE27D04}"/>
                  </a:ext>
                </a:extLst>
              </p:cNvPr>
              <p:cNvSpPr txBox="1"/>
              <p:nvPr/>
            </p:nvSpPr>
            <p:spPr>
              <a:xfrm>
                <a:off x="343067" y="2855046"/>
                <a:ext cx="2685277" cy="663432"/>
              </a:xfrm>
              <a:prstGeom prst="rect">
                <a:avLst/>
              </a:prstGeom>
              <a:noFill/>
              <a:ln>
                <a:noFill/>
              </a:ln>
            </p:spPr>
            <p:txBody>
              <a:bodyPr wrap="square" rtlCol="0">
                <a:spAutoFit/>
              </a:bodyPr>
              <a:lstStyle/>
              <a:p>
                <a:pPr algn="ct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ADAPT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iteratively repeats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the runtime stage for </a:t>
                </a:r>
                <a:r>
                  <a:rPr lang="en-US" sz="1200" u="sng" dirty="0">
                    <a:solidFill>
                      <a:srgbClr val="072159"/>
                    </a:solidFill>
                    <a:latin typeface="Calibri" panose="020F0502020204030204" pitchFamily="34" charset="0"/>
                    <a:ea typeface="Calibri" panose="020F0502020204030204" pitchFamily="34" charset="0"/>
                    <a:cs typeface="Calibri" panose="020F0502020204030204" pitchFamily="34" charset="0"/>
                  </a:rPr>
                  <a:t>k epochs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 until the </a:t>
                </a:r>
                <a:r>
                  <a:rPr lang="en-US" sz="1200" b="1" dirty="0">
                    <a:solidFill>
                      <a:srgbClr val="072159"/>
                    </a:solidFill>
                    <a:latin typeface="Calibri" panose="020F0502020204030204" pitchFamily="34" charset="0"/>
                    <a:ea typeface="Calibri" panose="020F0502020204030204" pitchFamily="34" charset="0"/>
                    <a:cs typeface="Calibri" panose="020F0502020204030204" pitchFamily="34" charset="0"/>
                  </a:rPr>
                  <a:t>training ends</a:t>
                </a:r>
                <a:r>
                  <a:rPr lang="en-US" sz="1200" dirty="0">
                    <a:solidFill>
                      <a:srgbClr val="072159"/>
                    </a:solidFill>
                    <a:latin typeface="Calibri" panose="020F0502020204030204" pitchFamily="34" charset="0"/>
                    <a:ea typeface="Calibri" panose="020F0502020204030204" pitchFamily="34" charset="0"/>
                    <a:cs typeface="Calibri" panose="020F0502020204030204" pitchFamily="34" charset="0"/>
                  </a:rPr>
                  <a:t>.</a:t>
                </a:r>
              </a:p>
            </p:txBody>
          </p:sp>
        </p:grpSp>
        <p:sp>
          <p:nvSpPr>
            <p:cNvPr id="58" name="Oval 57">
              <a:extLst>
                <a:ext uri="{FF2B5EF4-FFF2-40B4-BE49-F238E27FC236}">
                  <a16:creationId xmlns:a16="http://schemas.microsoft.com/office/drawing/2014/main" id="{A03F5C06-5828-685D-FE35-E81BFE08DB13}"/>
                </a:ext>
              </a:extLst>
            </p:cNvPr>
            <p:cNvSpPr/>
            <p:nvPr/>
          </p:nvSpPr>
          <p:spPr>
            <a:xfrm>
              <a:off x="716329" y="4559828"/>
              <a:ext cx="292902" cy="292902"/>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endParaRPr lang="en-US" sz="1400" dirty="0">
                <a:solidFill>
                  <a:schemeClr val="bg1"/>
                </a:solidFill>
              </a:endParaRPr>
            </a:p>
          </p:txBody>
        </p:sp>
      </p:grpSp>
      <p:sp>
        <p:nvSpPr>
          <p:cNvPr id="69" name="Rectangle: Rounded Corners 68">
            <a:extLst>
              <a:ext uri="{FF2B5EF4-FFF2-40B4-BE49-F238E27FC236}">
                <a16:creationId xmlns:a16="http://schemas.microsoft.com/office/drawing/2014/main" id="{958F556F-4C28-3E60-1479-49985BDD879D}"/>
              </a:ext>
            </a:extLst>
          </p:cNvPr>
          <p:cNvSpPr/>
          <p:nvPr/>
        </p:nvSpPr>
        <p:spPr>
          <a:xfrm>
            <a:off x="3504037" y="2709911"/>
            <a:ext cx="998161" cy="770347"/>
          </a:xfrm>
          <a:prstGeom prst="roundRect">
            <a:avLst>
              <a:gd name="adj" fmla="val 1171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Oval 69">
            <a:extLst>
              <a:ext uri="{FF2B5EF4-FFF2-40B4-BE49-F238E27FC236}">
                <a16:creationId xmlns:a16="http://schemas.microsoft.com/office/drawing/2014/main" id="{295D9F98-6F70-6D21-A09D-9589016ABB20}"/>
              </a:ext>
            </a:extLst>
          </p:cNvPr>
          <p:cNvSpPr/>
          <p:nvPr/>
        </p:nvSpPr>
        <p:spPr>
          <a:xfrm>
            <a:off x="3390501" y="2595227"/>
            <a:ext cx="227072" cy="210721"/>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en-US" sz="1400" dirty="0">
              <a:solidFill>
                <a:schemeClr val="bg1"/>
              </a:solidFill>
            </a:endParaRPr>
          </a:p>
        </p:txBody>
      </p:sp>
      <p:sp>
        <p:nvSpPr>
          <p:cNvPr id="71" name="Oval 70">
            <a:extLst>
              <a:ext uri="{FF2B5EF4-FFF2-40B4-BE49-F238E27FC236}">
                <a16:creationId xmlns:a16="http://schemas.microsoft.com/office/drawing/2014/main" id="{5589ECBE-C07E-CCEF-F5DB-E3A3FE24382B}"/>
              </a:ext>
            </a:extLst>
          </p:cNvPr>
          <p:cNvSpPr/>
          <p:nvPr/>
        </p:nvSpPr>
        <p:spPr>
          <a:xfrm>
            <a:off x="1667093" y="1638546"/>
            <a:ext cx="227072" cy="21072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1</a:t>
            </a:r>
          </a:p>
        </p:txBody>
      </p:sp>
      <p:sp>
        <p:nvSpPr>
          <p:cNvPr id="72" name="Rectangle: Rounded Corners 71">
            <a:extLst>
              <a:ext uri="{FF2B5EF4-FFF2-40B4-BE49-F238E27FC236}">
                <a16:creationId xmlns:a16="http://schemas.microsoft.com/office/drawing/2014/main" id="{05FC44CF-0FDE-A56F-446C-A63EFF977F17}"/>
              </a:ext>
            </a:extLst>
          </p:cNvPr>
          <p:cNvSpPr/>
          <p:nvPr/>
        </p:nvSpPr>
        <p:spPr>
          <a:xfrm>
            <a:off x="6095999" y="1684983"/>
            <a:ext cx="1541053" cy="402084"/>
          </a:xfrm>
          <a:prstGeom prst="roundRect">
            <a:avLst>
              <a:gd name="adj" fmla="val 11719"/>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Oval 72">
            <a:extLst>
              <a:ext uri="{FF2B5EF4-FFF2-40B4-BE49-F238E27FC236}">
                <a16:creationId xmlns:a16="http://schemas.microsoft.com/office/drawing/2014/main" id="{8C349356-2382-64A4-BCE2-130CFA7B5F00}"/>
              </a:ext>
            </a:extLst>
          </p:cNvPr>
          <p:cNvSpPr/>
          <p:nvPr/>
        </p:nvSpPr>
        <p:spPr>
          <a:xfrm>
            <a:off x="5990240" y="1566503"/>
            <a:ext cx="227072" cy="210721"/>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3</a:t>
            </a:r>
          </a:p>
        </p:txBody>
      </p:sp>
      <p:sp>
        <p:nvSpPr>
          <p:cNvPr id="74" name="Rectangle: Rounded Corners 73">
            <a:extLst>
              <a:ext uri="{FF2B5EF4-FFF2-40B4-BE49-F238E27FC236}">
                <a16:creationId xmlns:a16="http://schemas.microsoft.com/office/drawing/2014/main" id="{175BAA55-3785-0CDA-F13A-E1D5A315DF58}"/>
              </a:ext>
            </a:extLst>
          </p:cNvPr>
          <p:cNvSpPr/>
          <p:nvPr/>
        </p:nvSpPr>
        <p:spPr>
          <a:xfrm>
            <a:off x="7882587" y="1865704"/>
            <a:ext cx="1838113" cy="584330"/>
          </a:xfrm>
          <a:prstGeom prst="roundRect">
            <a:avLst>
              <a:gd name="adj" fmla="val 11719"/>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Oval 74">
            <a:extLst>
              <a:ext uri="{FF2B5EF4-FFF2-40B4-BE49-F238E27FC236}">
                <a16:creationId xmlns:a16="http://schemas.microsoft.com/office/drawing/2014/main" id="{D0926686-A261-9A5A-1544-D78692CD746E}"/>
              </a:ext>
            </a:extLst>
          </p:cNvPr>
          <p:cNvSpPr/>
          <p:nvPr/>
        </p:nvSpPr>
        <p:spPr>
          <a:xfrm>
            <a:off x="7777270" y="1720405"/>
            <a:ext cx="227072" cy="210721"/>
          </a:xfrm>
          <a:prstGeom prst="ellipse">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4</a:t>
            </a:r>
          </a:p>
        </p:txBody>
      </p:sp>
      <p:sp>
        <p:nvSpPr>
          <p:cNvPr id="76" name="Rectangle: Rounded Corners 75">
            <a:extLst>
              <a:ext uri="{FF2B5EF4-FFF2-40B4-BE49-F238E27FC236}">
                <a16:creationId xmlns:a16="http://schemas.microsoft.com/office/drawing/2014/main" id="{259EBA17-9AFA-3239-B2D3-3E9AA70F58DA}"/>
              </a:ext>
            </a:extLst>
          </p:cNvPr>
          <p:cNvSpPr/>
          <p:nvPr/>
        </p:nvSpPr>
        <p:spPr>
          <a:xfrm>
            <a:off x="7762147" y="2618974"/>
            <a:ext cx="2121749" cy="487194"/>
          </a:xfrm>
          <a:prstGeom prst="roundRect">
            <a:avLst>
              <a:gd name="adj" fmla="val 11719"/>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Rounded Corners 76">
            <a:extLst>
              <a:ext uri="{FF2B5EF4-FFF2-40B4-BE49-F238E27FC236}">
                <a16:creationId xmlns:a16="http://schemas.microsoft.com/office/drawing/2014/main" id="{672A39D5-17B8-8BE2-A78D-C8D9C2D694E0}"/>
              </a:ext>
            </a:extLst>
          </p:cNvPr>
          <p:cNvSpPr/>
          <p:nvPr/>
        </p:nvSpPr>
        <p:spPr>
          <a:xfrm>
            <a:off x="9755601" y="3241423"/>
            <a:ext cx="1140418" cy="334660"/>
          </a:xfrm>
          <a:prstGeom prst="roundRect">
            <a:avLst>
              <a:gd name="adj" fmla="val 11719"/>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Oval 77">
            <a:extLst>
              <a:ext uri="{FF2B5EF4-FFF2-40B4-BE49-F238E27FC236}">
                <a16:creationId xmlns:a16="http://schemas.microsoft.com/office/drawing/2014/main" id="{C701733C-7D26-153D-3C85-630818465864}"/>
              </a:ext>
            </a:extLst>
          </p:cNvPr>
          <p:cNvSpPr/>
          <p:nvPr/>
        </p:nvSpPr>
        <p:spPr>
          <a:xfrm>
            <a:off x="7637052" y="2511514"/>
            <a:ext cx="227072" cy="210721"/>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5</a:t>
            </a:r>
          </a:p>
        </p:txBody>
      </p:sp>
      <p:sp>
        <p:nvSpPr>
          <p:cNvPr id="79" name="Oval 78">
            <a:extLst>
              <a:ext uri="{FF2B5EF4-FFF2-40B4-BE49-F238E27FC236}">
                <a16:creationId xmlns:a16="http://schemas.microsoft.com/office/drawing/2014/main" id="{30D1CAEE-C9FA-62F5-1DCD-CFEA038C65B4}"/>
              </a:ext>
            </a:extLst>
          </p:cNvPr>
          <p:cNvSpPr/>
          <p:nvPr/>
        </p:nvSpPr>
        <p:spPr>
          <a:xfrm>
            <a:off x="9642064" y="3134845"/>
            <a:ext cx="227072" cy="210721"/>
          </a:xfrm>
          <a:prstGeom prst="ellips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endParaRPr lang="en-US" sz="1400" dirty="0">
              <a:solidFill>
                <a:schemeClr val="bg1"/>
              </a:solidFill>
            </a:endParaRPr>
          </a:p>
        </p:txBody>
      </p:sp>
    </p:spTree>
    <p:extLst>
      <p:ext uri="{BB962C8B-B14F-4D97-AF65-F5344CB8AC3E}">
        <p14:creationId xmlns:p14="http://schemas.microsoft.com/office/powerpoint/2010/main" val="121511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ctrTitle"/>
          </p:nvPr>
        </p:nvSpPr>
        <p:spPr>
          <a:xfrm>
            <a:off x="920391" y="2853153"/>
            <a:ext cx="10351200" cy="1151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ADAPT DATA PARALLELISM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1052421" y="146057"/>
            <a:ext cx="92388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a:t>Overview of Data Parallelism (DP)</a:t>
            </a:r>
            <a:endParaRP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11B22D92-EB67-2A41-AF6D-F18580AD4B43}"/>
                  </a:ext>
                </a:extLst>
              </p:cNvPr>
              <p:cNvSpPr/>
              <p:nvPr/>
            </p:nvSpPr>
            <p:spPr>
              <a:xfrm>
                <a:off x="390143" y="1040266"/>
                <a:ext cx="5338533" cy="683302"/>
              </a:xfrm>
              <a:prstGeom prst="roundRect">
                <a:avLst>
                  <a:gd name="adj" fmla="val 106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800" b="1">
                    <a:solidFill>
                      <a:sysClr val="windowText" lastClr="000000"/>
                    </a:solidFill>
                    <a:latin typeface="Times New Roman" panose="02020603050405020304" pitchFamily="18" charset="0"/>
                    <a:cs typeface="Times New Roman" panose="02020603050405020304" pitchFamily="18" charset="0"/>
                  </a:rPr>
                  <a:t>Goal:</a:t>
                </a:r>
                <a:r>
                  <a:rPr lang="en-IN" sz="1800">
                    <a:solidFill>
                      <a:sysClr val="windowText" lastClr="000000"/>
                    </a:solidFill>
                    <a:latin typeface="Times New Roman" panose="02020603050405020304" pitchFamily="18" charset="0"/>
                    <a:cs typeface="Times New Roman" panose="02020603050405020304" pitchFamily="18" charset="0"/>
                  </a:rPr>
                  <a:t>  Given a Dataset of ‘</a:t>
                </a:r>
                <a14:m>
                  <m:oMath xmlns:m="http://schemas.openxmlformats.org/officeDocument/2006/math">
                    <m:sSub>
                      <m:sSubPr>
                        <m:ctrlPr>
                          <a:rPr lang="en-IN" sz="1800" b="0" i="1" dirty="0" smtClean="0">
                            <a:solidFill>
                              <a:sysClr val="windowText" lastClr="000000"/>
                            </a:solidFill>
                            <a:latin typeface="Cambria Math" panose="02040503050406030204" pitchFamily="18" charset="0"/>
                            <a:cs typeface="Times New Roman" panose="02020603050405020304" pitchFamily="18" charset="0"/>
                          </a:rPr>
                        </m:ctrlPr>
                      </m:sSubPr>
                      <m:e>
                        <m:r>
                          <a:rPr lang="en-IN" sz="1800" i="1" dirty="0" smtClean="0">
                            <a:solidFill>
                              <a:sysClr val="windowText" lastClr="000000"/>
                            </a:solidFill>
                            <a:latin typeface="Cambria Math" panose="02040503050406030204" pitchFamily="18" charset="0"/>
                            <a:cs typeface="Times New Roman" panose="02020603050405020304" pitchFamily="18" charset="0"/>
                          </a:rPr>
                          <m:t>𝑛</m:t>
                        </m:r>
                      </m:e>
                      <m:sub>
                        <m:r>
                          <a:rPr lang="en-IN" sz="1800" b="0" i="1" dirty="0" smtClean="0">
                            <a:solidFill>
                              <a:sysClr val="windowText" lastClr="000000"/>
                            </a:solidFill>
                            <a:latin typeface="Cambria Math" panose="02040503050406030204" pitchFamily="18" charset="0"/>
                            <a:cs typeface="Times New Roman" panose="02020603050405020304" pitchFamily="18" charset="0"/>
                          </a:rPr>
                          <m:t>𝑑</m:t>
                        </m:r>
                      </m:sub>
                    </m:sSub>
                  </m:oMath>
                </a14:m>
                <a:r>
                  <a:rPr lang="en-IN" sz="1800">
                    <a:solidFill>
                      <a:sysClr val="windowText" lastClr="000000"/>
                    </a:solidFill>
                    <a:latin typeface="Times New Roman" panose="02020603050405020304" pitchFamily="18" charset="0"/>
                    <a:cs typeface="Times New Roman" panose="02020603050405020304" pitchFamily="18" charset="0"/>
                  </a:rPr>
                  <a:t>’, we want to distribute it across a set of ‘</a:t>
                </a:r>
                <a14:m>
                  <m:oMath xmlns:m="http://schemas.openxmlformats.org/officeDocument/2006/math">
                    <m:r>
                      <m:rPr>
                        <m:sty m:val="p"/>
                      </m:rPr>
                      <a:rPr lang="en-IN" sz="1800" b="0" i="1" smtClean="0">
                        <a:solidFill>
                          <a:sysClr val="windowText" lastClr="000000"/>
                        </a:solidFill>
                        <a:latin typeface="Cambria Math" panose="02040503050406030204" pitchFamily="18" charset="0"/>
                        <a:cs typeface="Times New Roman" panose="02020603050405020304" pitchFamily="18" charset="0"/>
                      </a:rPr>
                      <m:t>d</m:t>
                    </m:r>
                  </m:oMath>
                </a14:m>
                <a:r>
                  <a:rPr lang="en-IN" sz="1800">
                    <a:solidFill>
                      <a:sysClr val="windowText" lastClr="000000"/>
                    </a:solidFill>
                    <a:latin typeface="Times New Roman" panose="02020603050405020304" pitchFamily="18" charset="0"/>
                    <a:cs typeface="Times New Roman" panose="02020603050405020304" pitchFamily="18" charset="0"/>
                  </a:rPr>
                  <a:t>’ devices ‘</a:t>
                </a:r>
                <a14:m>
                  <m:oMath xmlns:m="http://schemas.openxmlformats.org/officeDocument/2006/math">
                    <m:r>
                      <a:rPr lang="en-IN" sz="1800" b="0" i="1" smtClean="0">
                        <a:solidFill>
                          <a:sysClr val="windowText" lastClr="000000"/>
                        </a:solidFill>
                        <a:latin typeface="Cambria Math" panose="02040503050406030204" pitchFamily="18" charset="0"/>
                        <a:cs typeface="Times New Roman" panose="02020603050405020304" pitchFamily="18" charset="0"/>
                      </a:rPr>
                      <m:t>𝒟</m:t>
                    </m:r>
                  </m:oMath>
                </a14:m>
                <a:r>
                  <a:rPr lang="en-IN" sz="1800">
                    <a:solidFill>
                      <a:sysClr val="windowText" lastClr="000000"/>
                    </a:solidFill>
                    <a:latin typeface="Times New Roman" panose="02020603050405020304" pitchFamily="18" charset="0"/>
                    <a:cs typeface="Times New Roman" panose="02020603050405020304" pitchFamily="18" charset="0"/>
                  </a:rPr>
                  <a:t>’ efficiently.  </a:t>
                </a:r>
              </a:p>
            </p:txBody>
          </p:sp>
        </mc:Choice>
        <mc:Fallback xmlns="">
          <p:sp>
            <p:nvSpPr>
              <p:cNvPr id="2" name="Rectangle: Rounded Corners 1">
                <a:extLst>
                  <a:ext uri="{FF2B5EF4-FFF2-40B4-BE49-F238E27FC236}">
                    <a16:creationId xmlns:a16="http://schemas.microsoft.com/office/drawing/2014/main" id="{11B22D92-EB67-2A41-AF6D-F18580AD4B43}"/>
                  </a:ext>
                </a:extLst>
              </p:cNvPr>
              <p:cNvSpPr>
                <a:spLocks noRot="1" noChangeAspect="1" noMove="1" noResize="1" noEditPoints="1" noAdjustHandles="1" noChangeArrowheads="1" noChangeShapeType="1" noTextEdit="1"/>
              </p:cNvSpPr>
              <p:nvPr/>
            </p:nvSpPr>
            <p:spPr>
              <a:xfrm>
                <a:off x="390143" y="1040266"/>
                <a:ext cx="5338533" cy="683302"/>
              </a:xfrm>
              <a:prstGeom prst="roundRect">
                <a:avLst>
                  <a:gd name="adj" fmla="val 10600"/>
                </a:avLst>
              </a:prstGeom>
              <a:blipFill>
                <a:blip r:embed="rId3"/>
                <a:stretch>
                  <a:fillRect l="-341" r="-227"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FF0FD2-2E54-2BAC-C307-62FED5E5FBA7}"/>
                  </a:ext>
                </a:extLst>
              </p:cNvPr>
              <p:cNvSpPr txBox="1"/>
              <p:nvPr/>
            </p:nvSpPr>
            <p:spPr>
              <a:xfrm>
                <a:off x="478784" y="1870793"/>
                <a:ext cx="4952907" cy="3319820"/>
              </a:xfrm>
              <a:prstGeom prst="rect">
                <a:avLst/>
              </a:prstGeom>
              <a:noFill/>
              <a:ln w="19050">
                <a:noFill/>
              </a:ln>
            </p:spPr>
            <p:txBody>
              <a:bodyPr wrap="square">
                <a:spAutoFit/>
              </a:bodyPr>
              <a:lstStyle/>
              <a:p>
                <a:pPr algn="just"/>
                <a:r>
                  <a:rPr lang="en-US" sz="1600" b="1" dirty="0">
                    <a:solidFill>
                      <a:schemeClr val="tx1"/>
                    </a:solidFill>
                    <a:latin typeface="Times New Roman" panose="02020603050405020304" pitchFamily="18" charset="0"/>
                    <a:ea typeface="Calibri"/>
                    <a:cs typeface="Times New Roman" panose="02020603050405020304" pitchFamily="18" charset="0"/>
                  </a:rPr>
                  <a:t>Data Parallelism Solution:</a:t>
                </a:r>
              </a:p>
              <a:p>
                <a:pPr marL="342900" indent="-342900" algn="just">
                  <a:buFont typeface="+mj-lt"/>
                  <a:buAutoNum type="arabicPeriod"/>
                </a:pPr>
                <a:r>
                  <a:rPr lang="en-US" sz="1600" dirty="0">
                    <a:solidFill>
                      <a:schemeClr val="tx1"/>
                    </a:solidFill>
                    <a:latin typeface="Times New Roman" panose="02020603050405020304" pitchFamily="18" charset="0"/>
                    <a:ea typeface="Calibri"/>
                    <a:cs typeface="Times New Roman" panose="02020603050405020304" pitchFamily="18" charset="0"/>
                  </a:rPr>
                  <a:t>Dataset is split into the subsets </a:t>
                </a:r>
                <a14:m>
                  <m:oMath xmlns:m="http://schemas.openxmlformats.org/officeDocument/2006/math">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m:t>
                        </m:r>
                        <m:r>
                          <a:rPr lang="en-IN" sz="1600" b="0" i="1" smtClean="0">
                            <a:solidFill>
                              <a:schemeClr val="tx1"/>
                            </a:solidFill>
                            <a:latin typeface="Cambria Math" panose="02040503050406030204" pitchFamily="18" charset="0"/>
                            <a:ea typeface="Calibri"/>
                            <a:cs typeface="Times New Roman" panose="02020603050405020304" pitchFamily="18" charset="0"/>
                          </a:rPr>
                          <m:t>𝑋</m:t>
                        </m:r>
                      </m:e>
                      <m:sub>
                        <m:r>
                          <a:rPr lang="en-IN" sz="1600" b="0" i="1" smtClean="0">
                            <a:solidFill>
                              <a:schemeClr val="tx1"/>
                            </a:solidFill>
                            <a:latin typeface="Cambria Math" panose="02040503050406030204" pitchFamily="18" charset="0"/>
                            <a:ea typeface="Calibri"/>
                            <a:cs typeface="Times New Roman" panose="02020603050405020304" pitchFamily="18" charset="0"/>
                          </a:rPr>
                          <m:t>1</m:t>
                        </m:r>
                      </m:sub>
                    </m:sSub>
                    <m:r>
                      <a:rPr lang="en-IN" sz="1600" b="0" i="1"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𝑋</m:t>
                        </m:r>
                      </m:e>
                      <m:sub>
                        <m:r>
                          <a:rPr lang="en-IN" sz="1600" b="0" i="1" smtClean="0">
                            <a:solidFill>
                              <a:schemeClr val="tx1"/>
                            </a:solidFill>
                            <a:latin typeface="Cambria Math" panose="02040503050406030204" pitchFamily="18" charset="0"/>
                            <a:ea typeface="Calibri"/>
                            <a:cs typeface="Times New Roman" panose="02020603050405020304" pitchFamily="18" charset="0"/>
                          </a:rPr>
                          <m:t>2</m:t>
                        </m:r>
                      </m:sub>
                    </m:sSub>
                    <m:r>
                      <a:rPr lang="en-IN" sz="1600" b="0" i="1" smtClean="0">
                        <a:solidFill>
                          <a:schemeClr val="tx1"/>
                        </a:solidFill>
                        <a:latin typeface="Cambria Math" panose="02040503050406030204" pitchFamily="18" charset="0"/>
                        <a:ea typeface="Calibri"/>
                        <a:cs typeface="Times New Roman" panose="02020603050405020304" pitchFamily="18" charset="0"/>
                      </a:rPr>
                      <m:t>,…</m:t>
                    </m:r>
                    <m:r>
                      <a:rPr lang="en-IN" sz="1600" b="0" i="0"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0" smtClean="0">
                            <a:solidFill>
                              <a:schemeClr val="tx1"/>
                            </a:solidFill>
                            <a:latin typeface="Cambria Math" panose="02040503050406030204" pitchFamily="18" charset="0"/>
                            <a:ea typeface="Calibri"/>
                            <a:cs typeface="Times New Roman" panose="02020603050405020304" pitchFamily="18" charset="0"/>
                          </a:rPr>
                          <m:t>𝑋</m:t>
                        </m:r>
                      </m:e>
                      <m:sub>
                        <m:r>
                          <m:rPr>
                            <m:sty m:val="p"/>
                          </m:rPr>
                          <a:rPr lang="en-IN" sz="1600" b="0" i="0" smtClean="0">
                            <a:solidFill>
                              <a:schemeClr val="tx1"/>
                            </a:solidFill>
                            <a:latin typeface="Cambria Math" panose="02040503050406030204" pitchFamily="18" charset="0"/>
                            <a:ea typeface="Calibri"/>
                            <a:cs typeface="Times New Roman" panose="02020603050405020304" pitchFamily="18" charset="0"/>
                          </a:rPr>
                          <m:t>d</m:t>
                        </m:r>
                      </m:sub>
                    </m:sSub>
                    <m:r>
                      <a:rPr lang="en-IN" sz="1600" b="0" i="0" smtClean="0">
                        <a:solidFill>
                          <a:schemeClr val="tx1"/>
                        </a:solidFill>
                        <a:latin typeface="Cambria Math" panose="02040503050406030204" pitchFamily="18" charset="0"/>
                        <a:ea typeface="Calibri"/>
                        <a:cs typeface="Times New Roman" panose="02020603050405020304" pitchFamily="18" charset="0"/>
                      </a:rPr>
                      <m:t>)</m:t>
                    </m:r>
                  </m:oMath>
                </a14:m>
                <a:r>
                  <a:rPr lang="en-IN" sz="1600" b="0" dirty="0">
                    <a:solidFill>
                      <a:schemeClr val="tx1"/>
                    </a:solidFill>
                    <a:latin typeface="Times New Roman" panose="02020603050405020304" pitchFamily="18" charset="0"/>
                    <a:ea typeface="Calibri"/>
                    <a:cs typeface="Times New Roman" panose="02020603050405020304" pitchFamily="18" charset="0"/>
                  </a:rPr>
                  <a:t> where the size of each subset is </a:t>
                </a:r>
                <a14:m>
                  <m:oMath xmlns:m="http://schemas.openxmlformats.org/officeDocument/2006/math">
                    <m:d>
                      <m:dPr>
                        <m:ctrlPr>
                          <a:rPr lang="en-IN" sz="1600" b="0" i="1" smtClean="0">
                            <a:solidFill>
                              <a:schemeClr val="tx1"/>
                            </a:solidFill>
                            <a:latin typeface="Cambria Math" panose="02040503050406030204" pitchFamily="18" charset="0"/>
                            <a:ea typeface="Calibri"/>
                            <a:cs typeface="Times New Roman" panose="02020603050405020304" pitchFamily="18" charset="0"/>
                          </a:rPr>
                        </m:ctrlPr>
                      </m:dPr>
                      <m:e>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𝑁</m:t>
                            </m:r>
                          </m:e>
                          <m:sub>
                            <m:r>
                              <a:rPr lang="en-IN" sz="1600" b="0" i="1" smtClean="0">
                                <a:solidFill>
                                  <a:schemeClr val="tx1"/>
                                </a:solidFill>
                                <a:latin typeface="Cambria Math" panose="02040503050406030204" pitchFamily="18" charset="0"/>
                                <a:ea typeface="Calibri"/>
                                <a:cs typeface="Times New Roman" panose="02020603050405020304" pitchFamily="18" charset="0"/>
                              </a:rPr>
                              <m:t>1</m:t>
                            </m:r>
                          </m:sub>
                        </m:sSub>
                        <m:r>
                          <a:rPr lang="en-IN" sz="1600" b="0" i="1"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𝑁</m:t>
                            </m:r>
                          </m:e>
                          <m:sub>
                            <m:r>
                              <a:rPr lang="en-IN" sz="1600" b="0" i="1" smtClean="0">
                                <a:solidFill>
                                  <a:schemeClr val="tx1"/>
                                </a:solidFill>
                                <a:latin typeface="Cambria Math" panose="02040503050406030204" pitchFamily="18" charset="0"/>
                                <a:ea typeface="Calibri"/>
                                <a:cs typeface="Times New Roman" panose="02020603050405020304" pitchFamily="18" charset="0"/>
                              </a:rPr>
                              <m:t>2</m:t>
                            </m:r>
                          </m:sub>
                        </m:sSub>
                        <m:r>
                          <a:rPr lang="en-IN" sz="1600" b="0" i="1"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𝑁</m:t>
                            </m:r>
                          </m:e>
                          <m:sub>
                            <m:r>
                              <a:rPr lang="en-IN" sz="1600" b="0" i="1" smtClean="0">
                                <a:solidFill>
                                  <a:schemeClr val="tx1"/>
                                </a:solidFill>
                                <a:latin typeface="Cambria Math" panose="02040503050406030204" pitchFamily="18" charset="0"/>
                                <a:ea typeface="Calibri"/>
                                <a:cs typeface="Times New Roman" panose="02020603050405020304" pitchFamily="18" charset="0"/>
                              </a:rPr>
                              <m:t>𝑑</m:t>
                            </m:r>
                          </m:sub>
                        </m:sSub>
                      </m:e>
                    </m:d>
                  </m:oMath>
                </a14:m>
                <a:r>
                  <a:rPr lang="en-IN" sz="1600" b="0" dirty="0">
                    <a:solidFill>
                      <a:schemeClr val="tx1"/>
                    </a:solidFill>
                    <a:latin typeface="Times New Roman" panose="02020603050405020304" pitchFamily="18" charset="0"/>
                    <a:ea typeface="Calibri"/>
                    <a:cs typeface="Times New Roman" panose="02020603050405020304" pitchFamily="18" charset="0"/>
                  </a:rPr>
                  <a:t> respectively such that </a:t>
                </a:r>
                <a14:m>
                  <m:oMath xmlns:m="http://schemas.openxmlformats.org/officeDocument/2006/math">
                    <m:nary>
                      <m:naryPr>
                        <m:chr m:val="∑"/>
                        <m:ctrlPr>
                          <a:rPr lang="en-IN" sz="1600" b="0" i="1" smtClean="0">
                            <a:solidFill>
                              <a:schemeClr val="tx1"/>
                            </a:solidFill>
                            <a:latin typeface="Cambria Math" panose="02040503050406030204" pitchFamily="18" charset="0"/>
                            <a:ea typeface="Calibri"/>
                            <a:cs typeface="Times New Roman" panose="02020603050405020304" pitchFamily="18" charset="0"/>
                          </a:rPr>
                        </m:ctrlPr>
                      </m:naryPr>
                      <m:sub>
                        <m:r>
                          <m:rPr>
                            <m:sty m:val="p"/>
                            <m:brk m:alnAt="23"/>
                          </m:rPr>
                          <a:rPr lang="en-IN" sz="1600" b="0" i="1" smtClean="0">
                            <a:solidFill>
                              <a:schemeClr val="tx1"/>
                            </a:solidFill>
                            <a:latin typeface="Cambria Math" panose="02040503050406030204" pitchFamily="18" charset="0"/>
                            <a:ea typeface="Calibri"/>
                            <a:cs typeface="Times New Roman" panose="02020603050405020304" pitchFamily="18" charset="0"/>
                          </a:rPr>
                          <m:t>i</m:t>
                        </m:r>
                        <m:r>
                          <a:rPr lang="en-IN" sz="1600" b="0" i="1" smtClean="0">
                            <a:solidFill>
                              <a:schemeClr val="tx1"/>
                            </a:solidFill>
                            <a:latin typeface="Cambria Math" panose="02040503050406030204" pitchFamily="18" charset="0"/>
                            <a:ea typeface="Calibri"/>
                            <a:cs typeface="Times New Roman" panose="02020603050405020304" pitchFamily="18" charset="0"/>
                          </a:rPr>
                          <m:t>=0</m:t>
                        </m:r>
                      </m:sub>
                      <m:sup>
                        <m:r>
                          <m:rPr>
                            <m:sty m:val="p"/>
                          </m:rPr>
                          <a:rPr lang="en-IN" sz="1600" b="0" i="1" smtClean="0">
                            <a:solidFill>
                              <a:schemeClr val="tx1"/>
                            </a:solidFill>
                            <a:latin typeface="Cambria Math" panose="02040503050406030204" pitchFamily="18" charset="0"/>
                            <a:ea typeface="Calibri"/>
                            <a:cs typeface="Times New Roman" panose="02020603050405020304" pitchFamily="18" charset="0"/>
                          </a:rPr>
                          <m:t>d</m:t>
                        </m:r>
                      </m:sup>
                      <m:e>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m:rPr>
                                <m:sty m:val="p"/>
                              </m:rPr>
                              <a:rPr lang="en-IN" sz="1600" b="0" i="1" smtClean="0">
                                <a:solidFill>
                                  <a:schemeClr val="tx1"/>
                                </a:solidFill>
                                <a:latin typeface="Cambria Math" panose="02040503050406030204" pitchFamily="18" charset="0"/>
                                <a:ea typeface="Calibri"/>
                                <a:cs typeface="Times New Roman" panose="02020603050405020304" pitchFamily="18" charset="0"/>
                              </a:rPr>
                              <m:t>N</m:t>
                            </m:r>
                          </m:e>
                          <m:sub>
                            <m:r>
                              <m:rPr>
                                <m:sty m:val="p"/>
                              </m:rPr>
                              <a:rPr lang="en-IN" sz="1600" b="0" i="1" smtClean="0">
                                <a:solidFill>
                                  <a:schemeClr val="tx1"/>
                                </a:solidFill>
                                <a:latin typeface="Cambria Math" panose="02040503050406030204" pitchFamily="18" charset="0"/>
                                <a:ea typeface="Calibri"/>
                                <a:cs typeface="Times New Roman" panose="02020603050405020304" pitchFamily="18" charset="0"/>
                              </a:rPr>
                              <m:t>i</m:t>
                            </m:r>
                          </m:sub>
                        </m:sSub>
                      </m:e>
                    </m:nary>
                    <m:r>
                      <a:rPr lang="en-IN" sz="1600" b="0" i="1"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𝑛</m:t>
                        </m:r>
                      </m:e>
                      <m:sub>
                        <m:r>
                          <a:rPr lang="en-IN" sz="1600" b="0" i="1" smtClean="0">
                            <a:solidFill>
                              <a:schemeClr val="tx1"/>
                            </a:solidFill>
                            <a:latin typeface="Cambria Math" panose="02040503050406030204" pitchFamily="18" charset="0"/>
                            <a:ea typeface="Calibri"/>
                            <a:cs typeface="Times New Roman" panose="02020603050405020304" pitchFamily="18" charset="0"/>
                          </a:rPr>
                          <m:t>𝑑</m:t>
                        </m:r>
                      </m:sub>
                    </m:sSub>
                  </m:oMath>
                </a14:m>
                <a:r>
                  <a:rPr lang="en-IN" sz="1600" b="0" dirty="0">
                    <a:solidFill>
                      <a:schemeClr val="tx1"/>
                    </a:solidFill>
                    <a:latin typeface="Times New Roman" panose="02020603050405020304" pitchFamily="18" charset="0"/>
                    <a:ea typeface="Calibri"/>
                    <a:cs typeface="Times New Roman" panose="02020603050405020304" pitchFamily="18" charset="0"/>
                  </a:rPr>
                  <a:t>.</a:t>
                </a:r>
              </a:p>
              <a:p>
                <a:pPr marL="342900" indent="-342900" algn="just">
                  <a:buFont typeface="+mj-lt"/>
                  <a:buAutoNum type="arabicPeriod"/>
                </a:pPr>
                <a:r>
                  <a:rPr lang="en-IN" sz="1600" b="0" dirty="0">
                    <a:solidFill>
                      <a:schemeClr val="tx1"/>
                    </a:solidFill>
                    <a:latin typeface="Times New Roman" panose="02020603050405020304" pitchFamily="18" charset="0"/>
                    <a:ea typeface="Calibri"/>
                    <a:cs typeface="Times New Roman" panose="02020603050405020304" pitchFamily="18" charset="0"/>
                  </a:rPr>
                  <a:t>The batch size </a:t>
                </a:r>
                <a14:m>
                  <m:oMath xmlns:m="http://schemas.openxmlformats.org/officeDocument/2006/math">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𝐵</m:t>
                        </m:r>
                      </m:e>
                      <m:sub>
                        <m:r>
                          <a:rPr lang="en-IN" sz="1600" b="0" i="1" smtClean="0">
                            <a:solidFill>
                              <a:schemeClr val="tx1"/>
                            </a:solidFill>
                            <a:latin typeface="Cambria Math" panose="02040503050406030204" pitchFamily="18" charset="0"/>
                            <a:ea typeface="Calibri"/>
                            <a:cs typeface="Times New Roman" panose="02020603050405020304" pitchFamily="18" charset="0"/>
                          </a:rPr>
                          <m:t>𝑇</m:t>
                        </m:r>
                      </m:sub>
                    </m:sSub>
                  </m:oMath>
                </a14:m>
                <a:r>
                  <a:rPr lang="en-IN" sz="1600" b="0" dirty="0">
                    <a:solidFill>
                      <a:schemeClr val="tx1"/>
                    </a:solidFill>
                    <a:latin typeface="Times New Roman" panose="02020603050405020304" pitchFamily="18" charset="0"/>
                    <a:ea typeface="Calibri"/>
                    <a:cs typeface="Times New Roman" panose="02020603050405020304" pitchFamily="18" charset="0"/>
                  </a:rPr>
                  <a:t> is the size of data to aggregate gradients over for training stability and is provided by the user.</a:t>
                </a:r>
              </a:p>
              <a:p>
                <a:pPr marL="342900" indent="-342900" algn="just">
                  <a:buFont typeface="+mj-lt"/>
                  <a:buAutoNum type="arabicPeriod"/>
                </a:pPr>
                <a:r>
                  <a:rPr lang="en-IN" sz="1600" dirty="0">
                    <a:solidFill>
                      <a:schemeClr val="tx1"/>
                    </a:solidFill>
                    <a:latin typeface="Times New Roman" panose="02020603050405020304" pitchFamily="18" charset="0"/>
                    <a:ea typeface="Calibri"/>
                    <a:cs typeface="Times New Roman" panose="02020603050405020304" pitchFamily="18" charset="0"/>
                  </a:rPr>
                  <a:t>A device-specific batch size </a:t>
                </a:r>
                <a14:m>
                  <m:oMath xmlns:m="http://schemas.openxmlformats.org/officeDocument/2006/math">
                    <m:d>
                      <m:dPr>
                        <m:ctrlPr>
                          <a:rPr lang="en-IN" sz="1600" b="0" i="1" smtClean="0">
                            <a:solidFill>
                              <a:schemeClr val="tx1"/>
                            </a:solidFill>
                            <a:latin typeface="Cambria Math" panose="02040503050406030204" pitchFamily="18" charset="0"/>
                            <a:ea typeface="Calibri"/>
                            <a:cs typeface="Times New Roman" panose="02020603050405020304" pitchFamily="18" charset="0"/>
                          </a:rPr>
                        </m:ctrlPr>
                      </m:dPr>
                      <m:e>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𝐵</m:t>
                            </m:r>
                          </m:e>
                          <m:sub>
                            <m:r>
                              <a:rPr lang="en-IN" sz="1600" b="0" i="1" smtClean="0">
                                <a:solidFill>
                                  <a:schemeClr val="tx1"/>
                                </a:solidFill>
                                <a:latin typeface="Cambria Math" panose="02040503050406030204" pitchFamily="18" charset="0"/>
                                <a:ea typeface="Calibri"/>
                                <a:cs typeface="Times New Roman" panose="02020603050405020304" pitchFamily="18" charset="0"/>
                              </a:rPr>
                              <m:t>1</m:t>
                            </m:r>
                          </m:sub>
                        </m:sSub>
                        <m:r>
                          <a:rPr lang="en-IN" sz="1600" b="0" i="1"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𝐵</m:t>
                            </m:r>
                          </m:e>
                          <m:sub>
                            <m:r>
                              <a:rPr lang="en-IN" sz="1600" b="0" i="1" smtClean="0">
                                <a:solidFill>
                                  <a:schemeClr val="tx1"/>
                                </a:solidFill>
                                <a:latin typeface="Cambria Math" panose="02040503050406030204" pitchFamily="18" charset="0"/>
                                <a:ea typeface="Calibri"/>
                                <a:cs typeface="Times New Roman" panose="02020603050405020304" pitchFamily="18" charset="0"/>
                              </a:rPr>
                              <m:t>2</m:t>
                            </m:r>
                          </m:sub>
                        </m:sSub>
                        <m:r>
                          <a:rPr lang="en-IN" sz="1600" b="0" i="1" smtClean="0">
                            <a:solidFill>
                              <a:schemeClr val="tx1"/>
                            </a:solidFill>
                            <a:latin typeface="Cambria Math" panose="02040503050406030204" pitchFamily="18" charset="0"/>
                            <a:ea typeface="Calibri"/>
                            <a:cs typeface="Times New Roman" panose="02020603050405020304" pitchFamily="18" charset="0"/>
                          </a:rPr>
                          <m:t>,…,</m:t>
                        </m:r>
                        <m:sSub>
                          <m:sSubPr>
                            <m:ctrlPr>
                              <a:rPr lang="en-IN" sz="1600" b="0" i="1" smtClean="0">
                                <a:solidFill>
                                  <a:schemeClr val="tx1"/>
                                </a:solidFill>
                                <a:latin typeface="Cambria Math" panose="02040503050406030204" pitchFamily="18" charset="0"/>
                                <a:ea typeface="Calibri"/>
                                <a:cs typeface="Times New Roman" panose="02020603050405020304" pitchFamily="18" charset="0"/>
                              </a:rPr>
                            </m:ctrlPr>
                          </m:sSubPr>
                          <m:e>
                            <m:r>
                              <a:rPr lang="en-IN" sz="1600" b="0" i="1" smtClean="0">
                                <a:solidFill>
                                  <a:schemeClr val="tx1"/>
                                </a:solidFill>
                                <a:latin typeface="Cambria Math" panose="02040503050406030204" pitchFamily="18" charset="0"/>
                                <a:ea typeface="Calibri"/>
                                <a:cs typeface="Times New Roman" panose="02020603050405020304" pitchFamily="18" charset="0"/>
                              </a:rPr>
                              <m:t>𝐵</m:t>
                            </m:r>
                          </m:e>
                          <m:sub>
                            <m:r>
                              <a:rPr lang="en-IN" sz="1600" b="0" i="1" smtClean="0">
                                <a:solidFill>
                                  <a:schemeClr val="tx1"/>
                                </a:solidFill>
                                <a:latin typeface="Cambria Math" panose="02040503050406030204" pitchFamily="18" charset="0"/>
                                <a:ea typeface="Calibri"/>
                                <a:cs typeface="Times New Roman" panose="02020603050405020304" pitchFamily="18" charset="0"/>
                              </a:rPr>
                              <m:t>𝑑</m:t>
                            </m:r>
                          </m:sub>
                        </m:sSub>
                      </m:e>
                    </m:d>
                  </m:oMath>
                </a14:m>
                <a:r>
                  <a:rPr lang="en-IN" sz="1600" b="0" dirty="0">
                    <a:solidFill>
                      <a:schemeClr val="tx1"/>
                    </a:solidFill>
                    <a:latin typeface="Times New Roman" panose="02020603050405020304" pitchFamily="18" charset="0"/>
                    <a:ea typeface="Calibri"/>
                    <a:cs typeface="Times New Roman" panose="02020603050405020304" pitchFamily="18" charset="0"/>
                  </a:rPr>
                  <a:t> .</a:t>
                </a:r>
              </a:p>
              <a:p>
                <a:pPr marL="342900" indent="-342900" algn="just">
                  <a:buFont typeface="+mj-lt"/>
                  <a:buAutoNum type="arabicPeriod"/>
                </a:pPr>
                <a:endParaRPr lang="en-IN" sz="1600" b="0" dirty="0">
                  <a:solidFill>
                    <a:schemeClr val="tx1"/>
                  </a:solidFill>
                  <a:latin typeface="Times New Roman" panose="02020603050405020304" pitchFamily="18" charset="0"/>
                  <a:ea typeface="Calibri"/>
                  <a:cs typeface="Times New Roman" panose="02020603050405020304" pitchFamily="18" charset="0"/>
                </a:endParaRPr>
              </a:p>
              <a:p>
                <a:pPr marL="342900" indent="-342900" algn="just">
                  <a:buFont typeface="+mj-lt"/>
                  <a:buAutoNum type="arabicPeriod"/>
                </a:pPr>
                <a:endParaRPr lang="en-IN" sz="1600" b="0" dirty="0">
                  <a:solidFill>
                    <a:schemeClr val="tx1"/>
                  </a:solidFill>
                  <a:latin typeface="Times New Roman" panose="02020603050405020304" pitchFamily="18" charset="0"/>
                  <a:ea typeface="Calibri"/>
                  <a:cs typeface="Times New Roman" panose="02020603050405020304" pitchFamily="18" charset="0"/>
                </a:endParaRPr>
              </a:p>
              <a:p>
                <a:pPr marL="342900" indent="-342900" algn="just">
                  <a:buFont typeface="+mj-lt"/>
                  <a:buAutoNum type="arabicPeriod"/>
                </a:pPr>
                <a:endParaRPr lang="en-IN" sz="1600" b="0" dirty="0">
                  <a:solidFill>
                    <a:schemeClr val="tx1"/>
                  </a:solidFill>
                  <a:latin typeface="Times New Roman" panose="02020603050405020304" pitchFamily="18" charset="0"/>
                  <a:ea typeface="Calibri"/>
                  <a:cs typeface="Times New Roman" panose="02020603050405020304" pitchFamily="18" charset="0"/>
                </a:endParaRPr>
              </a:p>
              <a:p>
                <a:pPr marL="342900" indent="-342900" algn="just">
                  <a:buFont typeface="+mj-lt"/>
                  <a:buAutoNum type="arabicPeriod"/>
                </a:pPr>
                <a:endParaRPr lang="en-IN" sz="1600" b="0" dirty="0">
                  <a:solidFill>
                    <a:schemeClr val="tx1"/>
                  </a:solidFill>
                  <a:latin typeface="Times New Roman" panose="02020603050405020304" pitchFamily="18" charset="0"/>
                  <a:ea typeface="Calibri"/>
                  <a:cs typeface="Times New Roman" panose="02020603050405020304" pitchFamily="18" charset="0"/>
                </a:endParaRPr>
              </a:p>
              <a:p>
                <a:pPr marL="342900" indent="-342900" algn="just">
                  <a:buFont typeface="+mj-lt"/>
                  <a:buAutoNum type="arabicPeriod"/>
                </a:pPr>
                <a:endParaRPr lang="en-US" sz="1600" dirty="0">
                  <a:solidFill>
                    <a:schemeClr val="tx1"/>
                  </a:solidFill>
                  <a:latin typeface="Times New Roman" panose="02020603050405020304" pitchFamily="18" charset="0"/>
                  <a:ea typeface="Calibri"/>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1FF0FD2-2E54-2BAC-C307-62FED5E5FBA7}"/>
                  </a:ext>
                </a:extLst>
              </p:cNvPr>
              <p:cNvSpPr txBox="1">
                <a:spLocks noRot="1" noChangeAspect="1" noMove="1" noResize="1" noEditPoints="1" noAdjustHandles="1" noChangeArrowheads="1" noChangeShapeType="1" noTextEdit="1"/>
              </p:cNvSpPr>
              <p:nvPr/>
            </p:nvSpPr>
            <p:spPr>
              <a:xfrm>
                <a:off x="478784" y="1870793"/>
                <a:ext cx="4952907" cy="3319820"/>
              </a:xfrm>
              <a:prstGeom prst="rect">
                <a:avLst/>
              </a:prstGeom>
              <a:blipFill>
                <a:blip r:embed="rId4"/>
                <a:stretch>
                  <a:fillRect l="-739" t="-551" r="-616"/>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DADC71-73D7-50AE-3D06-D311C37C9B0D}"/>
                  </a:ext>
                </a:extLst>
              </p:cNvPr>
              <p:cNvSpPr txBox="1"/>
              <p:nvPr/>
            </p:nvSpPr>
            <p:spPr>
              <a:xfrm>
                <a:off x="225469" y="4932722"/>
                <a:ext cx="5503207" cy="1839030"/>
              </a:xfrm>
              <a:prstGeom prst="rect">
                <a:avLst/>
              </a:prstGeom>
              <a:noFill/>
            </p:spPr>
            <p:txBody>
              <a:bodyPr wrap="square" rtlCol="0">
                <a:spAutoFit/>
              </a:bodyPr>
              <a:lstStyle/>
              <a:p>
                <a:r>
                  <a:rPr lang="en-IN" sz="1600" b="1" dirty="0">
                    <a:latin typeface="Times New Roman" panose="02020603050405020304" pitchFamily="18" charset="0"/>
                    <a:cs typeface="Times New Roman" panose="02020603050405020304" pitchFamily="18" charset="0"/>
                  </a:rPr>
                  <a:t>Where,</a:t>
                </a:r>
              </a:p>
              <a:p>
                <a:pPr marL="324000" indent="-144000">
                  <a:buFont typeface="+mj-lt"/>
                  <a:buAutoNum type="arabicPeriod"/>
                </a:pPr>
                <a:r>
                  <a:rPr lang="en-IN" sz="1600" dirty="0">
                    <a:latin typeface="Times New Roman" panose="02020603050405020304" pitchFamily="18" charset="0"/>
                    <a:cs typeface="Times New Roman" panose="02020603050405020304" pitchFamily="18" charset="0"/>
                  </a:rPr>
                  <a:t> Set of all devices </a:t>
                </a:r>
                <a14:m>
                  <m:oMath xmlns:m="http://schemas.openxmlformats.org/officeDocument/2006/math">
                    <m:d>
                      <m:dPr>
                        <m:ctrlPr>
                          <a:rPr lang="en-IN" sz="1600" b="0" i="1" smtClean="0">
                            <a:latin typeface="Cambria Math" panose="02040503050406030204" pitchFamily="18" charset="0"/>
                            <a:cs typeface="Times New Roman" panose="02020603050405020304" pitchFamily="18" charset="0"/>
                          </a:rPr>
                        </m:ctrlPr>
                      </m:dPr>
                      <m:e>
                        <m:r>
                          <a:rPr lang="en-IN" sz="1600" b="0" i="1" smtClean="0">
                            <a:latin typeface="Cambria Math" panose="02040503050406030204" pitchFamily="18" charset="0"/>
                            <a:cs typeface="Times New Roman" panose="02020603050405020304" pitchFamily="18" charset="0"/>
                          </a:rPr>
                          <m:t>𝒟</m:t>
                        </m:r>
                      </m:e>
                    </m:d>
                  </m:oMath>
                </a14:m>
                <a:endParaRPr lang="en-IN" sz="1600" b="0" dirty="0">
                  <a:latin typeface="Times New Roman" panose="02020603050405020304" pitchFamily="18" charset="0"/>
                  <a:cs typeface="Times New Roman" panose="02020603050405020304" pitchFamily="18" charset="0"/>
                </a:endParaRPr>
              </a:p>
              <a:p>
                <a:pPr marL="324000" indent="-144000">
                  <a:buFont typeface="+mj-lt"/>
                  <a:buAutoNum type="arabicPeriod"/>
                </a:pPr>
                <a:r>
                  <a:rPr lang="en-IN" sz="1600" dirty="0">
                    <a:latin typeface="Times New Roman" panose="02020603050405020304" pitchFamily="18" charset="0"/>
                    <a:cs typeface="Times New Roman" panose="02020603050405020304" pitchFamily="18" charset="0"/>
                  </a:rPr>
                  <a:t> Batch size assigned to device (</a:t>
                </a:r>
                <a14:m>
                  <m:oMath xmlns:m="http://schemas.openxmlformats.org/officeDocument/2006/math">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𝐵</m:t>
                        </m:r>
                      </m:e>
                      <m:sub>
                        <m:r>
                          <a:rPr lang="en-US" sz="1600" b="0" i="1" smtClean="0">
                            <a:latin typeface="Cambria Math" panose="02040503050406030204" pitchFamily="18" charset="0"/>
                            <a:cs typeface="Times New Roman" panose="02020603050405020304" pitchFamily="18" charset="0"/>
                          </a:rPr>
                          <m:t>𝑑</m:t>
                        </m:r>
                      </m:sub>
                    </m:sSub>
                  </m:oMath>
                </a14:m>
                <a:r>
                  <a:rPr lang="en-IN" sz="1600" dirty="0">
                    <a:latin typeface="Times New Roman" panose="02020603050405020304" pitchFamily="18" charset="0"/>
                    <a:cs typeface="Times New Roman" panose="02020603050405020304" pitchFamily="18" charset="0"/>
                  </a:rPr>
                  <a:t>)</a:t>
                </a:r>
              </a:p>
              <a:p>
                <a:pPr marL="324000" indent="-144000">
                  <a:buFont typeface="+mj-lt"/>
                  <a:buAutoNum type="arabicPeriod"/>
                </a:pPr>
                <a:r>
                  <a:rPr lang="en-IN" sz="1600" dirty="0">
                    <a:latin typeface="Times New Roman" panose="02020603050405020304" pitchFamily="18" charset="0"/>
                    <a:cs typeface="Times New Roman" panose="02020603050405020304" pitchFamily="18" charset="0"/>
                  </a:rPr>
                  <a:t>Global batch size for gradient averaging </a:t>
                </a:r>
                <a14:m>
                  <m:oMath xmlns:m="http://schemas.openxmlformats.org/officeDocument/2006/math">
                    <m:d>
                      <m:dPr>
                        <m:ctrlPr>
                          <a:rPr lang="en-IN" sz="1600" b="0" i="1" smtClean="0">
                            <a:latin typeface="Cambria Math" panose="02040503050406030204" pitchFamily="18" charset="0"/>
                            <a:cs typeface="Times New Roman" panose="02020603050405020304" pitchFamily="18" charset="0"/>
                          </a:rPr>
                        </m:ctrlPr>
                      </m:dPr>
                      <m:e>
                        <m:sSub>
                          <m:sSubPr>
                            <m:ctrlPr>
                              <a:rPr lang="en-IN" sz="1600" b="0" i="1" smtClean="0">
                                <a:latin typeface="Cambria Math" panose="02040503050406030204" pitchFamily="18" charset="0"/>
                                <a:cs typeface="Times New Roman" panose="02020603050405020304" pitchFamily="18" charset="0"/>
                              </a:rPr>
                            </m:ctrlPr>
                          </m:sSubPr>
                          <m:e>
                            <m:r>
                              <a:rPr lang="en-IN" sz="1600" b="0" i="1" smtClean="0">
                                <a:latin typeface="Cambria Math" panose="02040503050406030204" pitchFamily="18" charset="0"/>
                                <a:cs typeface="Times New Roman" panose="02020603050405020304" pitchFamily="18" charset="0"/>
                              </a:rPr>
                              <m:t>𝐵</m:t>
                            </m:r>
                          </m:e>
                          <m:sub>
                            <m:r>
                              <a:rPr lang="en-IN" sz="1600" b="0" i="1" smtClean="0">
                                <a:latin typeface="Cambria Math" panose="02040503050406030204" pitchFamily="18" charset="0"/>
                                <a:cs typeface="Times New Roman" panose="02020603050405020304" pitchFamily="18" charset="0"/>
                              </a:rPr>
                              <m:t>𝑇</m:t>
                            </m:r>
                          </m:sub>
                        </m:sSub>
                      </m:e>
                    </m:d>
                  </m:oMath>
                </a14:m>
                <a:endParaRPr lang="en-IN" sz="1600" b="0" dirty="0">
                  <a:latin typeface="Times New Roman" panose="02020603050405020304" pitchFamily="18" charset="0"/>
                  <a:cs typeface="Times New Roman" panose="02020603050405020304" pitchFamily="18" charset="0"/>
                </a:endParaRPr>
              </a:p>
              <a:p>
                <a:pPr marL="324000" indent="-144000">
                  <a:buFont typeface="+mj-lt"/>
                  <a:buAutoNum type="arabicPeriod"/>
                </a:pPr>
                <a:r>
                  <a:rPr lang="en-IN" sz="1600" dirty="0">
                    <a:latin typeface="Times New Roman" panose="02020603050405020304" pitchFamily="18" charset="0"/>
                    <a:cs typeface="Times New Roman" panose="02020603050405020304" pitchFamily="18" charset="0"/>
                  </a:rPr>
                  <a:t> Device Ring Ordering </a:t>
                </a:r>
                <a14:m>
                  <m:oMath xmlns:m="http://schemas.openxmlformats.org/officeDocument/2006/math">
                    <m:d>
                      <m:dPr>
                        <m:ctrlPr>
                          <a:rPr lang="en-IN" sz="1600" b="0" i="1" smtClean="0">
                            <a:latin typeface="Cambria Math" panose="02040503050406030204" pitchFamily="18" charset="0"/>
                            <a:cs typeface="Times New Roman" panose="02020603050405020304" pitchFamily="18" charset="0"/>
                          </a:rPr>
                        </m:ctrlPr>
                      </m:dPr>
                      <m:e>
                        <m:sSub>
                          <m:sSubPr>
                            <m:ctrlPr>
                              <a:rPr lang="en-IN" sz="1600" b="0" i="1" smtClean="0">
                                <a:latin typeface="Cambria Math" panose="02040503050406030204" pitchFamily="18" charset="0"/>
                                <a:cs typeface="Times New Roman" panose="02020603050405020304" pitchFamily="18" charset="0"/>
                              </a:rPr>
                            </m:ctrlPr>
                          </m:sSubPr>
                          <m:e>
                            <m:r>
                              <a:rPr lang="en-IN" sz="1600" b="0" i="1" smtClean="0">
                                <a:latin typeface="Cambria Math" panose="02040503050406030204" pitchFamily="18" charset="0"/>
                                <a:cs typeface="Times New Roman" panose="02020603050405020304" pitchFamily="18" charset="0"/>
                              </a:rPr>
                              <m:t>𝑂</m:t>
                            </m:r>
                          </m:e>
                          <m:sub>
                            <m:r>
                              <a:rPr lang="en-IN" sz="1600" b="0" i="1" smtClean="0">
                                <a:latin typeface="Cambria Math" panose="02040503050406030204" pitchFamily="18" charset="0"/>
                                <a:cs typeface="Times New Roman" panose="02020603050405020304" pitchFamily="18" charset="0"/>
                              </a:rPr>
                              <m:t>𝑑</m:t>
                            </m:r>
                          </m:sub>
                        </m:sSub>
                      </m:e>
                    </m:d>
                  </m:oMath>
                </a14:m>
                <a:endParaRPr lang="en-IN" sz="1600" b="0" dirty="0">
                  <a:latin typeface="Times New Roman" panose="02020603050405020304" pitchFamily="18" charset="0"/>
                  <a:cs typeface="Times New Roman" panose="02020603050405020304" pitchFamily="18" charset="0"/>
                </a:endParaRPr>
              </a:p>
              <a:p>
                <a:pPr marL="324000" indent="-144000">
                  <a:buFont typeface="+mj-lt"/>
                  <a:buAutoNum type="arabicPeriod"/>
                </a:pPr>
                <a:r>
                  <a:rPr lang="en-IN" sz="1600" b="0" dirty="0">
                    <a:latin typeface="Times New Roman" panose="02020603050405020304" pitchFamily="18" charset="0"/>
                    <a:cs typeface="Times New Roman" panose="02020603050405020304" pitchFamily="18" charset="0"/>
                  </a:rPr>
                  <a:t>Throughput : Time taken per sample (</a:t>
                </a:r>
                <a14:m>
                  <m:oMath xmlns:m="http://schemas.openxmlformats.org/officeDocument/2006/math">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𝑆</m:t>
                        </m:r>
                      </m:e>
                      <m:sub>
                        <m:d>
                          <m:dPr>
                            <m:begChr m:val="{"/>
                            <m:endChr m:val="}"/>
                            <m:ctrlPr>
                              <a:rPr lang="en-US" sz="1600" b="0" i="1" smtClean="0">
                                <a:latin typeface="Cambria Math" panose="02040503050406030204" pitchFamily="18" charset="0"/>
                                <a:cs typeface="Times New Roman" panose="02020603050405020304" pitchFamily="18" charset="0"/>
                              </a:rPr>
                            </m:ctrlPr>
                          </m:dPr>
                          <m:e>
                            <m:sSub>
                              <m:sSubPr>
                                <m:ctrlPr>
                                  <a:rPr lang="en-US" sz="1600" b="0" i="1" smtClean="0">
                                    <a:latin typeface="Cambria Math" panose="02040503050406030204" pitchFamily="18" charset="0"/>
                                    <a:cs typeface="Times New Roman" panose="02020603050405020304" pitchFamily="18" charset="0"/>
                                  </a:rPr>
                                </m:ctrlPr>
                              </m:sSubPr>
                              <m:e>
                                <m:r>
                                  <a:rPr lang="en-IN" sz="1600" i="1">
                                    <a:latin typeface="Cambria Math" panose="02040503050406030204" pitchFamily="18" charset="0"/>
                                    <a:cs typeface="Times New Roman" panose="02020603050405020304" pitchFamily="18" charset="0"/>
                                  </a:rPr>
                                  <m:t>𝒟</m:t>
                                </m:r>
                              </m:e>
                              <m:sub>
                                <m:r>
                                  <a:rPr lang="en-US" sz="1600" b="0" i="1" smtClean="0">
                                    <a:latin typeface="Cambria Math" panose="02040503050406030204" pitchFamily="18" charset="0"/>
                                    <a:cs typeface="Times New Roman" panose="02020603050405020304" pitchFamily="18" charset="0"/>
                                  </a:rPr>
                                  <m:t>𝑑</m:t>
                                </m:r>
                              </m:sub>
                            </m:sSub>
                          </m:e>
                        </m:d>
                      </m:sub>
                    </m:sSub>
                  </m:oMath>
                </a14:m>
                <a:r>
                  <a:rPr lang="en-IN" sz="1600" b="0" dirty="0">
                    <a:latin typeface="Times New Roman" panose="02020603050405020304" pitchFamily="18" charset="0"/>
                    <a:cs typeface="Times New Roman" panose="02020603050405020304" pitchFamily="18" charset="0"/>
                  </a:rPr>
                  <a:t>)</a:t>
                </a:r>
              </a:p>
              <a:p>
                <a:pPr marL="324000" indent="-144000">
                  <a:buFont typeface="+mj-lt"/>
                  <a:buAutoNum type="arabicPeriod"/>
                </a:pPr>
                <a:r>
                  <a:rPr lang="en-IN" sz="1600" dirty="0">
                    <a:latin typeface="Times New Roman" panose="02020603050405020304" pitchFamily="18" charset="0"/>
                    <a:cs typeface="Times New Roman" panose="02020603050405020304" pitchFamily="18" charset="0"/>
                  </a:rPr>
                  <a:t> Number of batches (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𝑛𝑏</m:t>
                    </m:r>
                    <m:r>
                      <a:rPr lang="en-US" sz="1600" b="0" i="1" smtClean="0">
                        <a:latin typeface="Cambria Math" panose="02040503050406030204" pitchFamily="18" charset="0"/>
                        <a:cs typeface="Times New Roman" panose="02020603050405020304" pitchFamily="18" charset="0"/>
                      </a:rPr>
                      <m:t> )</m:t>
                    </m:r>
                  </m:oMath>
                </a14:m>
                <a:r>
                  <a:rPr lang="en-IN" sz="1600" b="0" dirty="0">
                    <a:latin typeface="Times New Roman" panose="02020603050405020304" pitchFamily="18"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43DADC71-73D7-50AE-3D06-D311C37C9B0D}"/>
                  </a:ext>
                </a:extLst>
              </p:cNvPr>
              <p:cNvSpPr txBox="1">
                <a:spLocks noRot="1" noChangeAspect="1" noMove="1" noResize="1" noEditPoints="1" noAdjustHandles="1" noChangeArrowheads="1" noChangeShapeType="1" noTextEdit="1"/>
              </p:cNvSpPr>
              <p:nvPr/>
            </p:nvSpPr>
            <p:spPr>
              <a:xfrm>
                <a:off x="225469" y="4932722"/>
                <a:ext cx="5503207" cy="1839030"/>
              </a:xfrm>
              <a:prstGeom prst="rect">
                <a:avLst/>
              </a:prstGeom>
              <a:blipFill>
                <a:blip r:embed="rId5"/>
                <a:stretch>
                  <a:fillRect l="-664" t="-993" b="-3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3CA284-BE7F-2809-A5E5-E2AA1F712292}"/>
                  </a:ext>
                </a:extLst>
              </p:cNvPr>
              <p:cNvSpPr txBox="1"/>
              <p:nvPr/>
            </p:nvSpPr>
            <p:spPr>
              <a:xfrm>
                <a:off x="-231113" y="4340226"/>
                <a:ext cx="6581043" cy="7170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𝐶𝑜𝑛𝑓𝑖</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𝐷𝑃</m:t>
                          </m:r>
                        </m:sub>
                      </m:sSub>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𝐵</m:t>
                                  </m:r>
                                </m:e>
                                <m:sub>
                                  <m:r>
                                    <a:rPr lang="en-US" sz="1600" b="0" i="1" smtClean="0">
                                      <a:latin typeface="Cambria Math" panose="02040503050406030204" pitchFamily="18" charset="0"/>
                                    </a:rPr>
                                    <m:t>𝑑</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𝑂</m:t>
                                  </m:r>
                                </m:e>
                                <m:sub>
                                  <m:r>
                                    <a:rPr lang="en-US" sz="1600" b="0" i="1" smtClean="0">
                                      <a:latin typeface="Cambria Math" panose="02040503050406030204" pitchFamily="18" charset="0"/>
                                    </a:rPr>
                                    <m:t>𝑑</m:t>
                                  </m:r>
                                </m:sub>
                              </m:sSub>
                            </m:e>
                          </m:d>
                        </m:e>
                      </m:d>
                      <m:r>
                        <a:rPr lang="en-US" sz="1600" b="0" i="1" smtClean="0">
                          <a:latin typeface="Cambria Math" panose="02040503050406030204" pitchFamily="18" charset="0"/>
                        </a:rPr>
                        <m:t> ∀</m:t>
                      </m:r>
                      <m:r>
                        <a:rPr lang="en-US" sz="1600" b="0" i="1" smtClean="0">
                          <a:latin typeface="Cambria Math" panose="02040503050406030204" pitchFamily="18" charset="0"/>
                        </a:rPr>
                        <m:t>𝑑</m:t>
                      </m:r>
                      <m:r>
                        <a:rPr lang="en-US" sz="1600" b="0" i="1" smtClean="0">
                          <a:latin typeface="Cambria Math" panose="02040503050406030204" pitchFamily="18" charset="0"/>
                        </a:rPr>
                        <m:t>∈</m:t>
                      </m:r>
                      <m:r>
                        <a:rPr lang="en-IN" sz="1600" i="1">
                          <a:latin typeface="Cambria Math" panose="02040503050406030204" pitchFamily="18" charset="0"/>
                          <a:cs typeface="Times New Roman" panose="02020603050405020304" pitchFamily="18" charset="0"/>
                        </a:rPr>
                        <m:t>𝒟</m:t>
                      </m:r>
                      <m:r>
                        <a:rPr lang="en-US" sz="1600" b="0" i="1" smtClean="0">
                          <a:latin typeface="Cambria Math" panose="02040503050406030204" pitchFamily="18" charset="0"/>
                          <a:cs typeface="Times New Roman" panose="02020603050405020304" pitchFamily="18" charset="0"/>
                        </a:rPr>
                        <m:t>, </m:t>
                      </m:r>
                      <m:r>
                        <a:rPr lang="en-US" sz="1600" b="0" i="1" smtClean="0">
                          <a:latin typeface="Cambria Math" panose="02040503050406030204" pitchFamily="18" charset="0"/>
                          <a:cs typeface="Times New Roman" panose="02020603050405020304" pitchFamily="18" charset="0"/>
                        </a:rPr>
                        <m:t>𝑠𝑢𝑐h</m:t>
                      </m:r>
                      <m:r>
                        <a:rPr lang="en-US" sz="1600" b="0" i="1" smtClean="0">
                          <a:latin typeface="Cambria Math" panose="02040503050406030204" pitchFamily="18" charset="0"/>
                          <a:cs typeface="Times New Roman" panose="02020603050405020304" pitchFamily="18" charset="0"/>
                        </a:rPr>
                        <m:t> </m:t>
                      </m:r>
                      <m:r>
                        <a:rPr lang="en-US" sz="1600" b="0" i="1" smtClean="0">
                          <a:latin typeface="Cambria Math" panose="02040503050406030204" pitchFamily="18" charset="0"/>
                          <a:cs typeface="Times New Roman" panose="02020603050405020304" pitchFamily="18" charset="0"/>
                        </a:rPr>
                        <m:t>𝑡h𝑎𝑡</m:t>
                      </m:r>
                      <m:r>
                        <a:rPr lang="en-US" sz="1600" b="0" i="1" smtClean="0">
                          <a:latin typeface="Cambria Math" panose="02040503050406030204" pitchFamily="18" charset="0"/>
                          <a:cs typeface="Times New Roman" panose="02020603050405020304" pitchFamily="18" charset="0"/>
                        </a:rPr>
                        <m:t> </m:t>
                      </m:r>
                      <m:nary>
                        <m:naryPr>
                          <m:chr m:val="∑"/>
                          <m:supHide m:val="on"/>
                          <m:ctrlPr>
                            <a:rPr lang="en-US" sz="1600" b="0" i="1" smtClean="0">
                              <a:latin typeface="Cambria Math" panose="02040503050406030204" pitchFamily="18" charset="0"/>
                              <a:cs typeface="Times New Roman" panose="02020603050405020304" pitchFamily="18" charset="0"/>
                            </a:rPr>
                          </m:ctrlPr>
                        </m:naryPr>
                        <m:sub>
                          <m:d>
                            <m:dPr>
                              <m:begChr m:val="{"/>
                              <m:endChr m:val="}"/>
                              <m:ctrlPr>
                                <a:rPr lang="en-US" sz="1600" b="0" i="1" smtClean="0">
                                  <a:latin typeface="Cambria Math" panose="02040503050406030204" pitchFamily="18" charset="0"/>
                                  <a:cs typeface="Times New Roman" panose="02020603050405020304" pitchFamily="18" charset="0"/>
                                </a:rPr>
                              </m:ctrlPr>
                            </m:dPr>
                            <m:e>
                              <m:r>
                                <a:rPr lang="en-US" sz="1600" b="0" i="1" smtClean="0">
                                  <a:latin typeface="Cambria Math" panose="02040503050406030204" pitchFamily="18" charset="0"/>
                                  <a:cs typeface="Times New Roman" panose="02020603050405020304" pitchFamily="18" charset="0"/>
                                </a:rPr>
                                <m:t>𝑑</m:t>
                              </m:r>
                              <m:r>
                                <a:rPr lang="en-US" sz="1600" b="0" i="1" smtClean="0">
                                  <a:latin typeface="Cambria Math" panose="02040503050406030204" pitchFamily="18" charset="0"/>
                                  <a:cs typeface="Times New Roman" panose="02020603050405020304" pitchFamily="18" charset="0"/>
                                </a:rPr>
                                <m:t>∈</m:t>
                              </m:r>
                              <m:r>
                                <a:rPr lang="en-IN" sz="1600" i="1">
                                  <a:latin typeface="Cambria Math" panose="02040503050406030204" pitchFamily="18" charset="0"/>
                                  <a:cs typeface="Times New Roman" panose="02020603050405020304" pitchFamily="18" charset="0"/>
                                </a:rPr>
                                <m:t>𝒟</m:t>
                              </m:r>
                            </m:e>
                          </m:d>
                        </m:sub>
                        <m:sup/>
                        <m:e>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𝐵</m:t>
                              </m:r>
                            </m:e>
                            <m:sub>
                              <m:r>
                                <a:rPr lang="en-US" sz="1600" b="0" i="1" smtClean="0">
                                  <a:latin typeface="Cambria Math" panose="02040503050406030204" pitchFamily="18" charset="0"/>
                                  <a:cs typeface="Times New Roman" panose="02020603050405020304" pitchFamily="18" charset="0"/>
                                </a:rPr>
                                <m:t>𝑑</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𝐵</m:t>
                              </m:r>
                            </m:e>
                            <m:sub>
                              <m:r>
                                <a:rPr lang="en-US" sz="1600" b="0" i="1" smtClean="0">
                                  <a:latin typeface="Cambria Math" panose="02040503050406030204" pitchFamily="18" charset="0"/>
                                  <a:cs typeface="Times New Roman" panose="02020603050405020304" pitchFamily="18" charset="0"/>
                                </a:rPr>
                                <m:t>𝑇</m:t>
                              </m:r>
                            </m:sub>
                          </m:sSub>
                        </m:e>
                      </m:nary>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rPr>
                        <m:t>}</m:t>
                      </m:r>
                    </m:oMath>
                  </m:oMathPara>
                </a14:m>
                <a:endParaRPr lang="en-US" sz="1600" dirty="0"/>
              </a:p>
            </p:txBody>
          </p:sp>
        </mc:Choice>
        <mc:Fallback xmlns="">
          <p:sp>
            <p:nvSpPr>
              <p:cNvPr id="4" name="TextBox 3">
                <a:extLst>
                  <a:ext uri="{FF2B5EF4-FFF2-40B4-BE49-F238E27FC236}">
                    <a16:creationId xmlns:a16="http://schemas.microsoft.com/office/drawing/2014/main" id="{C23CA284-BE7F-2809-A5E5-E2AA1F712292}"/>
                  </a:ext>
                </a:extLst>
              </p:cNvPr>
              <p:cNvSpPr txBox="1">
                <a:spLocks noRot="1" noChangeAspect="1" noMove="1" noResize="1" noEditPoints="1" noAdjustHandles="1" noChangeArrowheads="1" noChangeShapeType="1" noTextEdit="1"/>
              </p:cNvSpPr>
              <p:nvPr/>
            </p:nvSpPr>
            <p:spPr>
              <a:xfrm>
                <a:off x="-231113" y="4340226"/>
                <a:ext cx="6581043" cy="717056"/>
              </a:xfrm>
              <a:prstGeom prst="rect">
                <a:avLst/>
              </a:prstGeom>
              <a:blipFill>
                <a:blip r:embed="rId6"/>
                <a:stretch>
                  <a:fillRect/>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F8BD5B2A-BDC8-D34C-5552-78D829DA38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6927" y="923619"/>
            <a:ext cx="5539604" cy="4928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a:extLst>
            <a:ext uri="{FF2B5EF4-FFF2-40B4-BE49-F238E27FC236}">
              <a16:creationId xmlns:a16="http://schemas.microsoft.com/office/drawing/2014/main" id="{B6159F8F-355C-EE85-8C47-B0649EB147C3}"/>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4757E629-061E-1974-B624-4CC78B90D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585" y="663903"/>
            <a:ext cx="8710269" cy="636319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BC5AB6BB-26D6-2B9A-CB58-0675AA11F82E}"/>
              </a:ext>
            </a:extLst>
          </p:cNvPr>
          <p:cNvCxnSpPr>
            <a:cxnSpLocks/>
            <a:stCxn id="33" idx="3"/>
            <a:endCxn id="32" idx="1"/>
          </p:cNvCxnSpPr>
          <p:nvPr/>
        </p:nvCxnSpPr>
        <p:spPr>
          <a:xfrm>
            <a:off x="5647241" y="2789546"/>
            <a:ext cx="4552353" cy="6773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Google Shape;272;p32">
            <a:extLst>
              <a:ext uri="{FF2B5EF4-FFF2-40B4-BE49-F238E27FC236}">
                <a16:creationId xmlns:a16="http://schemas.microsoft.com/office/drawing/2014/main" id="{404B5DB2-CC97-F858-4F70-8AB1B8D3D274}"/>
              </a:ext>
            </a:extLst>
          </p:cNvPr>
          <p:cNvSpPr txBox="1">
            <a:spLocks noGrp="1"/>
          </p:cNvSpPr>
          <p:nvPr>
            <p:ph type="title"/>
          </p:nvPr>
        </p:nvSpPr>
        <p:spPr>
          <a:xfrm>
            <a:off x="1008185" y="169503"/>
            <a:ext cx="5869354" cy="4944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3200"/>
              <a:buNone/>
            </a:pPr>
            <a:r>
              <a:rPr lang="en-US" sz="3900"/>
              <a:t>Idle Time Reduction</a:t>
            </a:r>
            <a:endParaRPr sz="3900"/>
          </a:p>
        </p:txBody>
      </p:sp>
      <p:sp>
        <p:nvSpPr>
          <p:cNvPr id="2" name="Rectangle 1">
            <a:extLst>
              <a:ext uri="{FF2B5EF4-FFF2-40B4-BE49-F238E27FC236}">
                <a16:creationId xmlns:a16="http://schemas.microsoft.com/office/drawing/2014/main" id="{FC3983D4-A7DB-17DF-A44B-D1CE764FA8F4}"/>
              </a:ext>
            </a:extLst>
          </p:cNvPr>
          <p:cNvSpPr/>
          <p:nvPr/>
        </p:nvSpPr>
        <p:spPr>
          <a:xfrm>
            <a:off x="2697422" y="2174944"/>
            <a:ext cx="628213" cy="214657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 name="Straight Connector 2">
            <a:extLst>
              <a:ext uri="{FF2B5EF4-FFF2-40B4-BE49-F238E27FC236}">
                <a16:creationId xmlns:a16="http://schemas.microsoft.com/office/drawing/2014/main" id="{695009F0-FA54-852F-B1D4-1A921C570945}"/>
              </a:ext>
            </a:extLst>
          </p:cNvPr>
          <p:cNvCxnSpPr>
            <a:cxnSpLocks/>
            <a:stCxn id="10" idx="3"/>
            <a:endCxn id="2" idx="0"/>
          </p:cNvCxnSpPr>
          <p:nvPr/>
        </p:nvCxnSpPr>
        <p:spPr>
          <a:xfrm>
            <a:off x="1922585" y="1692688"/>
            <a:ext cx="1088944" cy="482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8B5B7B7-9D95-33BD-090B-3E2BAB6148C9}"/>
              </a:ext>
            </a:extLst>
          </p:cNvPr>
          <p:cNvSpPr/>
          <p:nvPr/>
        </p:nvSpPr>
        <p:spPr>
          <a:xfrm>
            <a:off x="93785" y="1249449"/>
            <a:ext cx="1828800" cy="8864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Powerful devices are underutilized – samples are processed very fast</a:t>
            </a:r>
          </a:p>
        </p:txBody>
      </p:sp>
      <p:sp>
        <p:nvSpPr>
          <p:cNvPr id="14" name="Rectangle 13">
            <a:extLst>
              <a:ext uri="{FF2B5EF4-FFF2-40B4-BE49-F238E27FC236}">
                <a16:creationId xmlns:a16="http://schemas.microsoft.com/office/drawing/2014/main" id="{38E73F41-8876-253C-2E19-3A8D8E209F36}"/>
              </a:ext>
            </a:extLst>
          </p:cNvPr>
          <p:cNvSpPr/>
          <p:nvPr/>
        </p:nvSpPr>
        <p:spPr>
          <a:xfrm>
            <a:off x="2468294" y="4707536"/>
            <a:ext cx="821621" cy="190266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482BBE60-5A81-22CD-0199-6158FDE2E1E4}"/>
              </a:ext>
            </a:extLst>
          </p:cNvPr>
          <p:cNvSpPr/>
          <p:nvPr/>
        </p:nvSpPr>
        <p:spPr>
          <a:xfrm>
            <a:off x="6536530" y="4723238"/>
            <a:ext cx="996625" cy="21347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98C0EA59-7C39-68F5-47A2-639430DE7BCF}"/>
              </a:ext>
            </a:extLst>
          </p:cNvPr>
          <p:cNvSpPr/>
          <p:nvPr/>
        </p:nvSpPr>
        <p:spPr>
          <a:xfrm>
            <a:off x="6712421" y="2703631"/>
            <a:ext cx="663933" cy="16178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Connector 16">
            <a:extLst>
              <a:ext uri="{FF2B5EF4-FFF2-40B4-BE49-F238E27FC236}">
                <a16:creationId xmlns:a16="http://schemas.microsoft.com/office/drawing/2014/main" id="{B37FACB8-CF72-9791-D8B8-6653A34B2C04}"/>
              </a:ext>
            </a:extLst>
          </p:cNvPr>
          <p:cNvCxnSpPr>
            <a:cxnSpLocks/>
            <a:stCxn id="15" idx="3"/>
            <a:endCxn id="21" idx="1"/>
          </p:cNvCxnSpPr>
          <p:nvPr/>
        </p:nvCxnSpPr>
        <p:spPr>
          <a:xfrm>
            <a:off x="7533155" y="5790619"/>
            <a:ext cx="2543858"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0DB28E2-072F-4A46-DC82-2493A02EF81C}"/>
              </a:ext>
            </a:extLst>
          </p:cNvPr>
          <p:cNvSpPr/>
          <p:nvPr/>
        </p:nvSpPr>
        <p:spPr>
          <a:xfrm>
            <a:off x="10077013" y="5423580"/>
            <a:ext cx="1828800" cy="8864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More samples per batch to balance the compute load</a:t>
            </a:r>
          </a:p>
        </p:txBody>
      </p:sp>
      <p:cxnSp>
        <p:nvCxnSpPr>
          <p:cNvPr id="27" name="Straight Connector 26">
            <a:extLst>
              <a:ext uri="{FF2B5EF4-FFF2-40B4-BE49-F238E27FC236}">
                <a16:creationId xmlns:a16="http://schemas.microsoft.com/office/drawing/2014/main" id="{B3ADCD5F-DA8E-522E-E228-5140E402902F}"/>
              </a:ext>
            </a:extLst>
          </p:cNvPr>
          <p:cNvCxnSpPr>
            <a:cxnSpLocks/>
            <a:stCxn id="16" idx="0"/>
            <a:endCxn id="30" idx="1"/>
          </p:cNvCxnSpPr>
          <p:nvPr/>
        </p:nvCxnSpPr>
        <p:spPr>
          <a:xfrm flipV="1">
            <a:off x="7044388" y="1480901"/>
            <a:ext cx="3032625" cy="1222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F574ABB-E31D-5867-B02C-5E20DD136DC4}"/>
              </a:ext>
            </a:extLst>
          </p:cNvPr>
          <p:cNvSpPr/>
          <p:nvPr/>
        </p:nvSpPr>
        <p:spPr>
          <a:xfrm>
            <a:off x="10077013" y="1037662"/>
            <a:ext cx="1828800" cy="8864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Better device utilization</a:t>
            </a:r>
          </a:p>
        </p:txBody>
      </p:sp>
      <p:sp>
        <p:nvSpPr>
          <p:cNvPr id="32" name="Rectangle 31">
            <a:extLst>
              <a:ext uri="{FF2B5EF4-FFF2-40B4-BE49-F238E27FC236}">
                <a16:creationId xmlns:a16="http://schemas.microsoft.com/office/drawing/2014/main" id="{C9635C67-EBD1-1750-E47A-A2F9DE6ABF13}"/>
              </a:ext>
            </a:extLst>
          </p:cNvPr>
          <p:cNvSpPr/>
          <p:nvPr/>
        </p:nvSpPr>
        <p:spPr>
          <a:xfrm>
            <a:off x="10199594" y="3202802"/>
            <a:ext cx="1725415" cy="5282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Device Out of Memory pruned out</a:t>
            </a:r>
          </a:p>
        </p:txBody>
      </p:sp>
      <p:sp>
        <p:nvSpPr>
          <p:cNvPr id="33" name="Rectangle 32">
            <a:extLst>
              <a:ext uri="{FF2B5EF4-FFF2-40B4-BE49-F238E27FC236}">
                <a16:creationId xmlns:a16="http://schemas.microsoft.com/office/drawing/2014/main" id="{96614874-8D74-D5D0-2D33-BD5DA805699F}"/>
              </a:ext>
            </a:extLst>
          </p:cNvPr>
          <p:cNvSpPr/>
          <p:nvPr/>
        </p:nvSpPr>
        <p:spPr>
          <a:xfrm>
            <a:off x="5019028" y="855853"/>
            <a:ext cx="628213" cy="38673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8A0537A5-8ADA-21B3-FFD4-E761E1D7D1BE}"/>
              </a:ext>
            </a:extLst>
          </p:cNvPr>
          <p:cNvSpPr/>
          <p:nvPr/>
        </p:nvSpPr>
        <p:spPr>
          <a:xfrm>
            <a:off x="163626" y="3648714"/>
            <a:ext cx="1828800" cy="8864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Data is redistributed across the usable devices</a:t>
            </a:r>
          </a:p>
        </p:txBody>
      </p:sp>
      <p:sp>
        <p:nvSpPr>
          <p:cNvPr id="40" name="Rectangle 39">
            <a:extLst>
              <a:ext uri="{FF2B5EF4-FFF2-40B4-BE49-F238E27FC236}">
                <a16:creationId xmlns:a16="http://schemas.microsoft.com/office/drawing/2014/main" id="{3346CF0E-FA8B-99A6-7B6D-4D1720E99228}"/>
              </a:ext>
            </a:extLst>
          </p:cNvPr>
          <p:cNvSpPr/>
          <p:nvPr/>
        </p:nvSpPr>
        <p:spPr>
          <a:xfrm>
            <a:off x="2881977" y="1690344"/>
            <a:ext cx="1920705" cy="2931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a:extLst>
              <a:ext uri="{FF2B5EF4-FFF2-40B4-BE49-F238E27FC236}">
                <a16:creationId xmlns:a16="http://schemas.microsoft.com/office/drawing/2014/main" id="{0B1ADDD3-629C-A4CB-54E6-09BD2981B324}"/>
              </a:ext>
            </a:extLst>
          </p:cNvPr>
          <p:cNvCxnSpPr>
            <a:cxnSpLocks/>
            <a:stCxn id="40" idx="1"/>
            <a:endCxn id="39" idx="0"/>
          </p:cNvCxnSpPr>
          <p:nvPr/>
        </p:nvCxnSpPr>
        <p:spPr>
          <a:xfrm flipH="1">
            <a:off x="1078026" y="1836928"/>
            <a:ext cx="1803951" cy="18117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5" grpId="0" animBg="1"/>
      <p:bldP spid="16" grpId="0" animBg="1"/>
      <p:bldP spid="21" grpId="0" animBg="1"/>
      <p:bldP spid="30" grpId="0" animBg="1"/>
      <p:bldP spid="32" grpId="0" animBg="1"/>
      <p:bldP spid="33"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1052425" y="146050"/>
            <a:ext cx="95601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a:t>ADAPT DP: Cost Per Device</a:t>
            </a:r>
            <a:endParaRPr/>
          </a:p>
        </p:txBody>
      </p:sp>
      <p:pic>
        <p:nvPicPr>
          <p:cNvPr id="6" name="Picture 4">
            <a:extLst>
              <a:ext uri="{FF2B5EF4-FFF2-40B4-BE49-F238E27FC236}">
                <a16:creationId xmlns:a16="http://schemas.microsoft.com/office/drawing/2014/main" id="{3FF46DAD-C8D5-F16D-2C6A-5BC6B9508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396" y="909659"/>
            <a:ext cx="5539604" cy="49286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263458-4B0F-F46B-437F-33C29E7FAD17}"/>
                  </a:ext>
                </a:extLst>
              </p:cNvPr>
              <p:cNvSpPr txBox="1"/>
              <p:nvPr/>
            </p:nvSpPr>
            <p:spPr>
              <a:xfrm>
                <a:off x="107576" y="1075764"/>
                <a:ext cx="6544820" cy="2459776"/>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𝐶𝑜𝑠</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m:t>
                    </m:r>
                    <m:r>
                      <a:rPr lang="en-US" sz="1800" b="0" i="1" smtClean="0">
                        <a:latin typeface="Cambria Math" panose="02040503050406030204" pitchFamily="18" charset="0"/>
                      </a:rPr>
                      <m:t>𝑖𝑛𝑡</m:t>
                    </m:r>
                    <m:r>
                      <a:rPr lang="en-US" sz="1800" b="0" i="1" smtClean="0">
                        <a:latin typeface="Cambria Math" panose="02040503050406030204" pitchFamily="18" charset="0"/>
                      </a:rPr>
                      <m:t> </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𝑀</m:t>
                            </m:r>
                          </m:e>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𝑑</m:t>
                                </m:r>
                              </m:sub>
                            </m:sSub>
                          </m:sup>
                        </m:sSup>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𝑀</m:t>
                            </m:r>
                          </m:e>
                          <m:sub>
                            <m:r>
                              <a:rPr lang="en-US" sz="1800" b="0" i="1" smtClean="0">
                                <a:latin typeface="Cambria Math" panose="02040503050406030204" pitchFamily="18" charset="0"/>
                              </a:rPr>
                              <m:t>𝑑</m:t>
                            </m:r>
                          </m:sub>
                          <m:sup>
                            <m:r>
                              <a:rPr lang="en-US" sz="1800" b="0" i="1" smtClean="0">
                                <a:latin typeface="Cambria Math" panose="02040503050406030204" pitchFamily="18" charset="0"/>
                              </a:rPr>
                              <m:t>𝑢</m:t>
                            </m:r>
                          </m:sup>
                        </m:sSubSup>
                      </m:e>
                    </m:d>
                    <m:r>
                      <a:rPr lang="en-US" sz="1800" b="0" i="1" smtClean="0">
                        <a:latin typeface="Cambria Math" panose="02040503050406030204" pitchFamily="18" charset="0"/>
                      </a:rPr>
                      <m:t> </m:t>
                    </m:r>
                    <m:r>
                      <a:rPr lang="en-US" sz="1800" b="0" i="1" smtClean="0">
                        <a:latin typeface="Cambria Math" panose="02040503050406030204" pitchFamily="18" charset="0"/>
                      </a:rPr>
                      <m:t>𝑠𝑢𝑐h</m:t>
                    </m:r>
                    <m:r>
                      <a:rPr lang="en-US" sz="1800" b="0" i="1" smtClean="0">
                        <a:latin typeface="Cambria Math" panose="02040503050406030204" pitchFamily="18" charset="0"/>
                      </a:rPr>
                      <m:t> </m:t>
                    </m:r>
                    <m:r>
                      <a:rPr lang="en-US" sz="1800" b="0" i="1" smtClean="0">
                        <a:latin typeface="Cambria Math" panose="02040503050406030204" pitchFamily="18" charset="0"/>
                      </a:rPr>
                      <m:t>𝑡h𝑎𝑡</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𝑑</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𝑑</m:t>
                            </m:r>
                          </m:sub>
                        </m:sSub>
                      </m:den>
                    </m:f>
                  </m:oMath>
                </a14:m>
                <a:r>
                  <a:rPr lang="en-US" sz="1800" dirty="0">
                    <a:latin typeface="Calibri" panose="020F0502020204030204" pitchFamily="34" charset="0"/>
                    <a:ea typeface="Calibri" panose="020F0502020204030204" pitchFamily="34" charset="0"/>
                    <a:cs typeface="Calibri" panose="020F0502020204030204" pitchFamily="34" charset="0"/>
                  </a:rPr>
                  <a:t>  </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Where:</a:t>
                </a:r>
              </a:p>
              <a:p>
                <a14:m>
                  <m:oMath xmlns:m="http://schemas.openxmlformats.org/officeDocument/2006/math">
                    <m:sSub>
                      <m:sSub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cs typeface="Calibri" panose="020F0502020204030204" pitchFamily="34" charset="0"/>
                          </a:rPr>
                          <m:t>𝑆</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𝑑</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 Throughput : Time taken per sample</a:t>
                </a:r>
              </a:p>
              <a:p>
                <a14:m>
                  <m:oMath xmlns:m="http://schemas.openxmlformats.org/officeDocument/2006/math">
                    <m:sSub>
                      <m:sSub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cs typeface="Calibri" panose="020F0502020204030204" pitchFamily="34" charset="0"/>
                          </a:rPr>
                          <m:t>𝑇</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𝑑</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 Time taken for Forward + Backward Pass</a:t>
                </a:r>
              </a:p>
              <a:p>
                <a14:m>
                  <m:oMath xmlns:m="http://schemas.openxmlformats.org/officeDocument/2006/math">
                    <m:sSub>
                      <m:sSub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cs typeface="Calibri" panose="020F0502020204030204" pitchFamily="34" charset="0"/>
                          </a:rPr>
                          <m:t>𝐵</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𝑑</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 Batch size of device </a:t>
                </a:r>
                <a14:m>
                  <m:oMath xmlns:m="http://schemas.openxmlformats.org/officeDocument/2006/math">
                    <m:r>
                      <a:rPr lang="en-US" sz="1800" b="0" i="1" smtClean="0">
                        <a:latin typeface="Cambria Math" panose="02040503050406030204" pitchFamily="18" charset="0"/>
                        <a:ea typeface="Calibri" panose="020F0502020204030204" pitchFamily="34" charset="0"/>
                        <a:cs typeface="Calibri" panose="020F0502020204030204" pitchFamily="34" charset="0"/>
                      </a:rPr>
                      <m:t>𝑑</m:t>
                    </m:r>
                  </m:oMath>
                </a14:m>
                <a:r>
                  <a:rPr lang="en-US" sz="1800" dirty="0">
                    <a:latin typeface="Calibri" panose="020F0502020204030204" pitchFamily="34" charset="0"/>
                    <a:ea typeface="Calibri" panose="020F0502020204030204" pitchFamily="34" charset="0"/>
                    <a:cs typeface="Calibri" panose="020F0502020204030204" pitchFamily="34" charset="0"/>
                  </a:rPr>
                  <a:t> </a:t>
                </a:r>
              </a:p>
              <a:p>
                <a14:m>
                  <m:oMath xmlns:m="http://schemas.openxmlformats.org/officeDocument/2006/math">
                    <m:sSup>
                      <m:sSup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pPr>
                      <m:e>
                        <m:r>
                          <a:rPr lang="en-US" sz="1800" b="0" i="1" smtClean="0">
                            <a:latin typeface="Cambria Math" panose="02040503050406030204" pitchFamily="18" charset="0"/>
                            <a:ea typeface="Calibri" panose="020F0502020204030204" pitchFamily="34" charset="0"/>
                            <a:cs typeface="Calibri" panose="020F0502020204030204" pitchFamily="34" charset="0"/>
                          </a:rPr>
                          <m:t>𝑀</m:t>
                        </m:r>
                      </m:e>
                      <m:sup>
                        <m:sSub>
                          <m:sSub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800" b="0" i="1" smtClean="0">
                                <a:latin typeface="Cambria Math" panose="02040503050406030204" pitchFamily="18" charset="0"/>
                                <a:ea typeface="Calibri" panose="020F0502020204030204" pitchFamily="34" charset="0"/>
                                <a:cs typeface="Calibri" panose="020F0502020204030204" pitchFamily="34" charset="0"/>
                              </a:rPr>
                              <m:t>𝐵</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𝑑</m:t>
                            </m:r>
                          </m:sub>
                        </m:sSub>
                      </m:sup>
                    </m:sSup>
                  </m:oMath>
                </a14:m>
                <a:r>
                  <a:rPr lang="en-US" sz="1800" dirty="0">
                    <a:latin typeface="Calibri" panose="020F0502020204030204" pitchFamily="34" charset="0"/>
                    <a:ea typeface="Calibri" panose="020F0502020204030204" pitchFamily="34" charset="0"/>
                    <a:cs typeface="Calibri" panose="020F0502020204030204" pitchFamily="34" charset="0"/>
                  </a:rPr>
                  <a:t> : Available Device Memory</a:t>
                </a:r>
              </a:p>
              <a:p>
                <a14:m>
                  <m:oMath xmlns:m="http://schemas.openxmlformats.org/officeDocument/2006/math">
                    <m:sSubSup>
                      <m:sSubSup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bSupPr>
                      <m:e>
                        <m:r>
                          <a:rPr lang="en-US" sz="1800" b="0" i="1" smtClean="0">
                            <a:latin typeface="Cambria Math" panose="02040503050406030204" pitchFamily="18" charset="0"/>
                            <a:ea typeface="Calibri" panose="020F0502020204030204" pitchFamily="34" charset="0"/>
                            <a:cs typeface="Calibri" panose="020F0502020204030204" pitchFamily="34" charset="0"/>
                          </a:rPr>
                          <m:t>𝑀</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𝑑</m:t>
                        </m:r>
                      </m:sub>
                      <m:sup>
                        <m:r>
                          <a:rPr lang="en-US" sz="1800" b="0" i="1" smtClean="0">
                            <a:latin typeface="Cambria Math" panose="02040503050406030204" pitchFamily="18" charset="0"/>
                            <a:ea typeface="Calibri" panose="020F0502020204030204" pitchFamily="34" charset="0"/>
                            <a:cs typeface="Calibri" panose="020F0502020204030204" pitchFamily="34" charset="0"/>
                          </a:rPr>
                          <m:t>𝑢</m:t>
                        </m:r>
                      </m:sup>
                    </m:sSubSup>
                  </m:oMath>
                </a14:m>
                <a:r>
                  <a:rPr lang="en-US" sz="1800" dirty="0">
                    <a:latin typeface="Calibri" panose="020F0502020204030204" pitchFamily="34" charset="0"/>
                    <a:ea typeface="Calibri" panose="020F0502020204030204" pitchFamily="34" charset="0"/>
                    <a:cs typeface="Calibri" panose="020F0502020204030204" pitchFamily="34" charset="0"/>
                  </a:rPr>
                  <a:t> : Single Batch Training memory requirement.</a:t>
                </a:r>
              </a:p>
            </p:txBody>
          </p:sp>
        </mc:Choice>
        <mc:Fallback xmlns="">
          <p:sp>
            <p:nvSpPr>
              <p:cNvPr id="7" name="TextBox 6">
                <a:extLst>
                  <a:ext uri="{FF2B5EF4-FFF2-40B4-BE49-F238E27FC236}">
                    <a16:creationId xmlns:a16="http://schemas.microsoft.com/office/drawing/2014/main" id="{53263458-4B0F-F46B-437F-33C29E7FAD17}"/>
                  </a:ext>
                </a:extLst>
              </p:cNvPr>
              <p:cNvSpPr txBox="1">
                <a:spLocks noRot="1" noChangeAspect="1" noMove="1" noResize="1" noEditPoints="1" noAdjustHandles="1" noChangeArrowheads="1" noChangeShapeType="1" noTextEdit="1"/>
              </p:cNvSpPr>
              <p:nvPr/>
            </p:nvSpPr>
            <p:spPr>
              <a:xfrm>
                <a:off x="107576" y="1075764"/>
                <a:ext cx="6544820" cy="2459776"/>
              </a:xfrm>
              <a:prstGeom prst="rect">
                <a:avLst/>
              </a:prstGeom>
              <a:blipFill>
                <a:blip r:embed="rId4"/>
                <a:stretch>
                  <a:fillRect l="-839" b="-2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E61CCE9-3723-10CC-1775-DED4C4D8CEE3}"/>
                  </a:ext>
                </a:extLst>
              </p:cNvPr>
              <p:cNvSpPr txBox="1"/>
              <p:nvPr/>
            </p:nvSpPr>
            <p:spPr>
              <a:xfrm>
                <a:off x="107576" y="3804749"/>
                <a:ext cx="7193337" cy="181254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𝐶𝑜𝑠</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𝐶𝑜𝑛𝑓𝑖𝑔</m:t>
                          </m:r>
                        </m:sub>
                      </m:sSub>
                      <m:r>
                        <a:rPr lang="en-US" sz="1800" b="0" i="1" smtClean="0">
                          <a:latin typeface="Cambria Math" panose="02040503050406030204" pitchFamily="18" charset="0"/>
                        </a:rPr>
                        <m:t> =</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max</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𝐶𝑜𝑠</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 ;∀ </m:t>
                              </m:r>
                              <m:r>
                                <a:rPr lang="en-US" sz="1800" b="0" i="1" smtClean="0">
                                  <a:latin typeface="Cambria Math" panose="02040503050406030204" pitchFamily="18" charset="0"/>
                                </a:rPr>
                                <m:t>𝑑</m:t>
                              </m:r>
                              <m:r>
                                <a:rPr lang="en-US" sz="1800" b="0" i="1" smtClean="0">
                                  <a:latin typeface="Cambria Math" panose="02040503050406030204" pitchFamily="18" charset="0"/>
                                </a:rPr>
                                <m:t>∈</m:t>
                              </m:r>
                              <m:r>
                                <a:rPr lang="en-IN" sz="1800" i="1">
                                  <a:latin typeface="Cambria Math" panose="02040503050406030204" pitchFamily="18" charset="0"/>
                                  <a:cs typeface="Times New Roman" panose="02020603050405020304" pitchFamily="18" charset="0"/>
                                </a:rPr>
                                <m:t>𝒟</m:t>
                              </m:r>
                            </m:e>
                          </m:d>
                        </m:e>
                      </m:func>
                      <m:r>
                        <a:rPr lang="en-US" sz="1800" b="0" i="1" smtClean="0">
                          <a:latin typeface="Cambria Math" panose="02040503050406030204" pitchFamily="18" charset="0"/>
                          <a:cs typeface="Times New Roman" panose="02020603050405020304" pitchFamily="18" charset="0"/>
                        </a:rPr>
                        <m:t>+</m:t>
                      </m:r>
                      <m:func>
                        <m:funcPr>
                          <m:ctrlPr>
                            <a:rPr lang="en-US" sz="1800" b="0" i="1" smtClean="0">
                              <a:latin typeface="Cambria Math" panose="02040503050406030204" pitchFamily="18" charset="0"/>
                              <a:cs typeface="Times New Roman" panose="02020603050405020304" pitchFamily="18" charset="0"/>
                            </a:rPr>
                          </m:ctrlPr>
                        </m:funcPr>
                        <m:fName>
                          <m:r>
                            <m:rPr>
                              <m:sty m:val="p"/>
                            </m:rPr>
                            <a:rPr lang="en-US" sz="1800" b="0" i="0" smtClean="0">
                              <a:latin typeface="Cambria Math" panose="02040503050406030204" pitchFamily="18" charset="0"/>
                              <a:cs typeface="Times New Roman" panose="02020603050405020304" pitchFamily="18" charset="0"/>
                            </a:rPr>
                            <m:t>max</m:t>
                          </m:r>
                        </m:fName>
                        <m:e>
                          <m:d>
                            <m:dPr>
                              <m:ctrlPr>
                                <a:rPr lang="en-US" sz="1800" b="0" i="1" smtClean="0">
                                  <a:latin typeface="Cambria Math" panose="02040503050406030204" pitchFamily="18" charset="0"/>
                                  <a:cs typeface="Times New Roman" panose="02020603050405020304" pitchFamily="18" charset="0"/>
                                </a:rPr>
                              </m:ctrlPr>
                            </m:dPr>
                            <m:e>
                              <m:d>
                                <m:dPr>
                                  <m:begChr m:val="{"/>
                                  <m:endChr m:val="}"/>
                                  <m:ctrlPr>
                                    <a:rPr lang="en-US" sz="1800" b="0" i="1" smtClean="0">
                                      <a:latin typeface="Cambria Math" panose="02040503050406030204" pitchFamily="18" charset="0"/>
                                      <a:cs typeface="Times New Roman" panose="02020603050405020304" pitchFamily="18" charset="0"/>
                                    </a:rPr>
                                  </m:ctrlPr>
                                </m:dPr>
                                <m:e>
                                  <m:r>
                                    <a:rPr lang="en-US" sz="1800" b="0" i="1" smtClean="0">
                                      <a:latin typeface="Cambria Math" panose="02040503050406030204" pitchFamily="18" charset="0"/>
                                      <a:cs typeface="Times New Roman" panose="02020603050405020304" pitchFamily="18" charset="0"/>
                                    </a:rPr>
                                    <m:t>𝐶𝑜𝑚𝑚</m:t>
                                  </m:r>
                                  <m:d>
                                    <m:dPr>
                                      <m:ctrlPr>
                                        <a:rPr lang="en-US" sz="1800" b="0" i="1" smtClean="0">
                                          <a:latin typeface="Cambria Math" panose="02040503050406030204" pitchFamily="18" charset="0"/>
                                          <a:cs typeface="Times New Roman" panose="02020603050405020304" pitchFamily="18" charset="0"/>
                                        </a:rPr>
                                      </m:ctrlPr>
                                    </m:dPr>
                                    <m:e>
                                      <m:r>
                                        <a:rPr lang="en-US" sz="1800" b="0" i="1" smtClean="0">
                                          <a:latin typeface="Cambria Math" panose="02040503050406030204" pitchFamily="18" charset="0"/>
                                          <a:cs typeface="Times New Roman" panose="02020603050405020304" pitchFamily="18" charset="0"/>
                                        </a:rPr>
                                        <m:t>𝑑</m:t>
                                      </m:r>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𝑁𝑒𝑖𝑔h𝑏𝑜𝑟</m:t>
                                      </m:r>
                                      <m:d>
                                        <m:dPr>
                                          <m:ctrlPr>
                                            <a:rPr lang="en-US" sz="1800" b="0" i="1" smtClean="0">
                                              <a:latin typeface="Cambria Math" panose="02040503050406030204" pitchFamily="18" charset="0"/>
                                              <a:cs typeface="Times New Roman" panose="02020603050405020304" pitchFamily="18" charset="0"/>
                                            </a:rPr>
                                          </m:ctrlPr>
                                        </m:dPr>
                                        <m:e>
                                          <m:r>
                                            <a:rPr lang="en-US" sz="1800" b="0" i="1" smtClean="0">
                                              <a:latin typeface="Cambria Math" panose="02040503050406030204" pitchFamily="18" charset="0"/>
                                              <a:cs typeface="Times New Roman" panose="02020603050405020304" pitchFamily="18" charset="0"/>
                                            </a:rPr>
                                            <m:t>𝑑</m:t>
                                          </m:r>
                                        </m:e>
                                      </m:d>
                                    </m:e>
                                  </m:d>
                                  <m:r>
                                    <a:rPr lang="en-US" sz="1800" b="0" i="1" smtClean="0">
                                      <a:latin typeface="Cambria Math" panose="02040503050406030204" pitchFamily="18" charset="0"/>
                                      <a:cs typeface="Times New Roman" panose="02020603050405020304" pitchFamily="18" charset="0"/>
                                    </a:rPr>
                                    <m:t> ;∀ </m:t>
                                  </m:r>
                                  <m:r>
                                    <a:rPr lang="en-US" sz="1800" b="0" i="1" smtClean="0">
                                      <a:latin typeface="Cambria Math" panose="02040503050406030204" pitchFamily="18" charset="0"/>
                                      <a:cs typeface="Times New Roman" panose="02020603050405020304" pitchFamily="18" charset="0"/>
                                    </a:rPr>
                                    <m:t>𝑑</m:t>
                                  </m:r>
                                  <m:r>
                                    <a:rPr lang="en-US" sz="1800" b="0" i="1" smtClean="0">
                                      <a:latin typeface="Cambria Math" panose="02040503050406030204" pitchFamily="18" charset="0"/>
                                      <a:cs typeface="Times New Roman" panose="02020603050405020304" pitchFamily="18" charset="0"/>
                                    </a:rPr>
                                    <m:t>∈</m:t>
                                  </m:r>
                                  <m:r>
                                    <a:rPr lang="en-IN" sz="1800" i="1">
                                      <a:latin typeface="Cambria Math" panose="02040503050406030204" pitchFamily="18" charset="0"/>
                                      <a:cs typeface="Times New Roman" panose="02020603050405020304" pitchFamily="18" charset="0"/>
                                    </a:rPr>
                                    <m:t>𝒟</m:t>
                                  </m:r>
                                </m:e>
                              </m:d>
                            </m:e>
                          </m:d>
                        </m:e>
                      </m:func>
                    </m:oMath>
                  </m:oMathPara>
                </a14:m>
                <a:endParaRPr lang="en-US" sz="1800" b="0" dirty="0">
                  <a:cs typeface="Times New Roman" panose="02020603050405020304" pitchFamily="18" charset="0"/>
                </a:endParaRPr>
              </a:p>
              <a:p>
                <a:endParaRPr lang="en-US" sz="1800" b="0" dirty="0">
                  <a:cs typeface="Times New Roman" panose="02020603050405020304" pitchFamily="18" charset="0"/>
                </a:endParaRPr>
              </a:p>
              <a:p>
                <a:r>
                  <a:rPr lang="en-US" sz="1800" dirty="0">
                    <a:cs typeface="Times New Roman" panose="02020603050405020304" pitchFamily="18" charset="0"/>
                  </a:rPr>
                  <a:t>Where:</a:t>
                </a:r>
              </a:p>
              <a:p>
                <a14:m>
                  <m:oMath xmlns:m="http://schemas.openxmlformats.org/officeDocument/2006/math">
                    <m:r>
                      <a:rPr lang="en-US" sz="1800" b="0" i="1" smtClean="0">
                        <a:latin typeface="Cambria Math" panose="02040503050406030204" pitchFamily="18" charset="0"/>
                        <a:cs typeface="Times New Roman" panose="02020603050405020304" pitchFamily="18" charset="0"/>
                      </a:rPr>
                      <m:t>𝐶𝑜𝑚𝑚</m:t>
                    </m:r>
                    <m:r>
                      <a:rPr lang="en-US" sz="1800" b="0" i="1" smtClean="0">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𝑑</m:t>
                    </m:r>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𝑁𝑒𝑖𝑔h𝑏𝑜𝑟</m:t>
                    </m:r>
                    <m:r>
                      <a:rPr lang="en-US" sz="1800" b="0" i="1" smtClean="0">
                        <a:latin typeface="Cambria Math" panose="02040503050406030204" pitchFamily="18" charset="0"/>
                        <a:cs typeface="Times New Roman" panose="02020603050405020304" pitchFamily="18" charset="0"/>
                      </a:rPr>
                      <m:t>(</m:t>
                    </m:r>
                    <m:r>
                      <a:rPr lang="en-US" sz="1800" b="0" i="1" smtClean="0">
                        <a:latin typeface="Cambria Math" panose="02040503050406030204" pitchFamily="18" charset="0"/>
                        <a:cs typeface="Times New Roman" panose="02020603050405020304" pitchFamily="18" charset="0"/>
                      </a:rPr>
                      <m:t>𝑑</m:t>
                    </m:r>
                    <m:r>
                      <a:rPr lang="en-US" sz="1800" b="0" i="1" smtClean="0">
                        <a:latin typeface="Cambria Math" panose="02040503050406030204" pitchFamily="18" charset="0"/>
                        <a:cs typeface="Times New Roman" panose="02020603050405020304" pitchFamily="18" charset="0"/>
                      </a:rPr>
                      <m:t>))</m:t>
                    </m:r>
                  </m:oMath>
                </a14:m>
                <a:r>
                  <a:rPr lang="en-US" sz="1800" b="0" dirty="0">
                    <a:cs typeface="Times New Roman" panose="02020603050405020304" pitchFamily="18" charset="0"/>
                  </a:rPr>
                  <a:t> : Communication latency between device </a:t>
                </a:r>
                <a14:m>
                  <m:oMath xmlns:m="http://schemas.openxmlformats.org/officeDocument/2006/math">
                    <m:r>
                      <a:rPr lang="en-US" sz="1800" b="0" i="1" smtClean="0">
                        <a:latin typeface="Cambria Math" panose="02040503050406030204" pitchFamily="18" charset="0"/>
                        <a:cs typeface="Times New Roman" panose="02020603050405020304" pitchFamily="18" charset="0"/>
                      </a:rPr>
                      <m:t>𝑑</m:t>
                    </m:r>
                    <m:r>
                      <a:rPr lang="en-US" sz="1800" b="0" i="1" smtClean="0">
                        <a:latin typeface="Cambria Math" panose="02040503050406030204" pitchFamily="18" charset="0"/>
                        <a:cs typeface="Times New Roman" panose="02020603050405020304" pitchFamily="18" charset="0"/>
                      </a:rPr>
                      <m:t> </m:t>
                    </m:r>
                  </m:oMath>
                </a14:m>
                <a:r>
                  <a:rPr lang="en-US" sz="1800" b="0" dirty="0">
                    <a:cs typeface="Times New Roman" panose="02020603050405020304" pitchFamily="18" charset="0"/>
                  </a:rPr>
                  <a:t>and its neighbors in the ring.</a:t>
                </a:r>
              </a:p>
            </p:txBody>
          </p:sp>
        </mc:Choice>
        <mc:Fallback xmlns="">
          <p:sp>
            <p:nvSpPr>
              <p:cNvPr id="9" name="TextBox 8">
                <a:extLst>
                  <a:ext uri="{FF2B5EF4-FFF2-40B4-BE49-F238E27FC236}">
                    <a16:creationId xmlns:a16="http://schemas.microsoft.com/office/drawing/2014/main" id="{4E61CCE9-3723-10CC-1775-DED4C4D8CEE3}"/>
                  </a:ext>
                </a:extLst>
              </p:cNvPr>
              <p:cNvSpPr txBox="1">
                <a:spLocks noRot="1" noChangeAspect="1" noMove="1" noResize="1" noEditPoints="1" noAdjustHandles="1" noChangeArrowheads="1" noChangeShapeType="1" noTextEdit="1"/>
              </p:cNvSpPr>
              <p:nvPr/>
            </p:nvSpPr>
            <p:spPr>
              <a:xfrm>
                <a:off x="107576" y="3804749"/>
                <a:ext cx="7193337" cy="1812547"/>
              </a:xfrm>
              <a:prstGeom prst="rect">
                <a:avLst/>
              </a:prstGeom>
              <a:blipFill>
                <a:blip r:embed="rId5"/>
                <a:stretch>
                  <a:fillRect l="-763" b="-471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0FAF-980F-11B1-753F-90C11DD671FC}"/>
              </a:ext>
            </a:extLst>
          </p:cNvPr>
          <p:cNvSpPr>
            <a:spLocks noGrp="1"/>
          </p:cNvSpPr>
          <p:nvPr>
            <p:ph type="title"/>
          </p:nvPr>
        </p:nvSpPr>
        <p:spPr>
          <a:xfrm>
            <a:off x="942975" y="146057"/>
            <a:ext cx="9665494" cy="494509"/>
          </a:xfrm>
        </p:spPr>
        <p:txBody>
          <a:bodyPr/>
          <a:lstStyle/>
          <a:p>
            <a:pPr algn="ctr"/>
            <a:r>
              <a:rPr lang="en-US" sz="3600" dirty="0"/>
              <a:t>Data Parallelism Cost Optimizer (DPCO)</a:t>
            </a:r>
          </a:p>
        </p:txBody>
      </p:sp>
      <p:sp>
        <p:nvSpPr>
          <p:cNvPr id="3" name="Rectangle 2">
            <a:extLst>
              <a:ext uri="{FF2B5EF4-FFF2-40B4-BE49-F238E27FC236}">
                <a16:creationId xmlns:a16="http://schemas.microsoft.com/office/drawing/2014/main" id="{3EA78FDA-5DC8-66CA-BCAD-C3FC30F2A5E4}"/>
              </a:ext>
            </a:extLst>
          </p:cNvPr>
          <p:cNvSpPr/>
          <p:nvPr/>
        </p:nvSpPr>
        <p:spPr>
          <a:xfrm>
            <a:off x="559189" y="1016395"/>
            <a:ext cx="1794277" cy="924828"/>
          </a:xfrm>
          <a:prstGeom prst="rect">
            <a:avLst/>
          </a:prstGeom>
          <a:solidFill>
            <a:schemeClr val="accent1">
              <a:tint val="50000"/>
              <a:satMod val="30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Calculate current configuration cost (</a:t>
            </a:r>
            <a:r>
              <a:rPr lang="en-US" dirty="0" err="1">
                <a:latin typeface="Times New Roman" panose="02020603050405020304" pitchFamily="18" charset="0"/>
                <a:ea typeface="Calibri"/>
                <a:cs typeface="Times New Roman" panose="02020603050405020304" pitchFamily="18" charset="0"/>
                <a:sym typeface="Calibri"/>
              </a:rPr>
              <a:t>old_config</a:t>
            </a:r>
            <a:r>
              <a:rPr lang="en-US" dirty="0">
                <a:latin typeface="Times New Roman" panose="02020603050405020304" pitchFamily="18" charset="0"/>
                <a:ea typeface="Calibri"/>
                <a:cs typeface="Times New Roman" panose="02020603050405020304" pitchFamily="18" charset="0"/>
                <a:sym typeface="Calibri"/>
              </a:rPr>
              <a:t>)</a:t>
            </a:r>
          </a:p>
        </p:txBody>
      </p:sp>
      <p:sp>
        <p:nvSpPr>
          <p:cNvPr id="4" name="Rectangle 3">
            <a:extLst>
              <a:ext uri="{FF2B5EF4-FFF2-40B4-BE49-F238E27FC236}">
                <a16:creationId xmlns:a16="http://schemas.microsoft.com/office/drawing/2014/main" id="{FC5DD893-D7E8-491D-69DA-EBB855CB73FF}"/>
              </a:ext>
            </a:extLst>
          </p:cNvPr>
          <p:cNvSpPr/>
          <p:nvPr/>
        </p:nvSpPr>
        <p:spPr>
          <a:xfrm>
            <a:off x="3735171" y="1016395"/>
            <a:ext cx="1794277" cy="924828"/>
          </a:xfrm>
          <a:prstGeom prst="rect">
            <a:avLst/>
          </a:prstGeom>
          <a:solidFill>
            <a:schemeClr val="accent1">
              <a:tint val="50000"/>
              <a:satMod val="30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Find the bottleneck device using the </a:t>
            </a:r>
            <a:r>
              <a:rPr lang="en-US" dirty="0" err="1">
                <a:latin typeface="Times New Roman" panose="02020603050405020304" pitchFamily="18" charset="0"/>
                <a:ea typeface="Calibri"/>
                <a:cs typeface="Times New Roman" panose="02020603050405020304" pitchFamily="18" charset="0"/>
                <a:sym typeface="Calibri"/>
              </a:rPr>
              <a:t>DropAffinity</a:t>
            </a:r>
            <a:r>
              <a:rPr lang="en-US" dirty="0">
                <a:latin typeface="Times New Roman" panose="02020603050405020304" pitchFamily="18" charset="0"/>
                <a:ea typeface="Calibri"/>
                <a:cs typeface="Times New Roman" panose="02020603050405020304" pitchFamily="18" charset="0"/>
                <a:sym typeface="Calibri"/>
              </a:rPr>
              <a:t> score</a:t>
            </a:r>
          </a:p>
        </p:txBody>
      </p:sp>
      <p:cxnSp>
        <p:nvCxnSpPr>
          <p:cNvPr id="7" name="Straight Arrow Connector 6">
            <a:extLst>
              <a:ext uri="{FF2B5EF4-FFF2-40B4-BE49-F238E27FC236}">
                <a16:creationId xmlns:a16="http://schemas.microsoft.com/office/drawing/2014/main" id="{65F5F075-789B-D622-A790-01CE3905705A}"/>
              </a:ext>
            </a:extLst>
          </p:cNvPr>
          <p:cNvCxnSpPr>
            <a:cxnSpLocks/>
            <a:stCxn id="3" idx="3"/>
            <a:endCxn id="4" idx="1"/>
          </p:cNvCxnSpPr>
          <p:nvPr/>
        </p:nvCxnSpPr>
        <p:spPr>
          <a:xfrm>
            <a:off x="2353467" y="1478809"/>
            <a:ext cx="13817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40F4511-2B00-9959-6E79-95364C848C9C}"/>
              </a:ext>
            </a:extLst>
          </p:cNvPr>
          <p:cNvSpPr/>
          <p:nvPr/>
        </p:nvSpPr>
        <p:spPr>
          <a:xfrm>
            <a:off x="6911151" y="1016395"/>
            <a:ext cx="1794277" cy="924828"/>
          </a:xfrm>
          <a:prstGeom prst="rect">
            <a:avLst/>
          </a:prstGeom>
          <a:solidFill>
            <a:schemeClr val="accent1">
              <a:tint val="50000"/>
              <a:satMod val="30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Drop that device from the list of devices and calculate optimal ring arrangement.</a:t>
            </a:r>
          </a:p>
        </p:txBody>
      </p:sp>
      <p:cxnSp>
        <p:nvCxnSpPr>
          <p:cNvPr id="10" name="Straight Arrow Connector 9">
            <a:extLst>
              <a:ext uri="{FF2B5EF4-FFF2-40B4-BE49-F238E27FC236}">
                <a16:creationId xmlns:a16="http://schemas.microsoft.com/office/drawing/2014/main" id="{F5F839B4-1AD5-11B4-B216-BE39C33104C9}"/>
              </a:ext>
            </a:extLst>
          </p:cNvPr>
          <p:cNvCxnSpPr>
            <a:cxnSpLocks/>
            <a:stCxn id="4" idx="3"/>
            <a:endCxn id="9" idx="1"/>
          </p:cNvCxnSpPr>
          <p:nvPr/>
        </p:nvCxnSpPr>
        <p:spPr>
          <a:xfrm>
            <a:off x="5529448" y="1478809"/>
            <a:ext cx="13817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1360B21-2685-56D4-84E0-36F0DBB8366E}"/>
              </a:ext>
            </a:extLst>
          </p:cNvPr>
          <p:cNvSpPr/>
          <p:nvPr/>
        </p:nvSpPr>
        <p:spPr>
          <a:xfrm>
            <a:off x="6911152" y="2592531"/>
            <a:ext cx="1794277" cy="924828"/>
          </a:xfrm>
          <a:prstGeom prst="rect">
            <a:avLst/>
          </a:prstGeom>
          <a:solidFill>
            <a:schemeClr val="accent1">
              <a:tint val="50000"/>
              <a:satMod val="30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Calculate cost of new configuration (</a:t>
            </a:r>
            <a:r>
              <a:rPr lang="en-US" dirty="0" err="1">
                <a:latin typeface="Times New Roman" panose="02020603050405020304" pitchFamily="18" charset="0"/>
                <a:ea typeface="Calibri"/>
                <a:cs typeface="Times New Roman" panose="02020603050405020304" pitchFamily="18" charset="0"/>
                <a:sym typeface="Calibri"/>
              </a:rPr>
              <a:t>new_config</a:t>
            </a:r>
            <a:r>
              <a:rPr lang="en-US" dirty="0">
                <a:latin typeface="Times New Roman" panose="02020603050405020304" pitchFamily="18" charset="0"/>
                <a:ea typeface="Calibri"/>
                <a:cs typeface="Times New Roman" panose="02020603050405020304" pitchFamily="18" charset="0"/>
                <a:sym typeface="Calibri"/>
              </a:rPr>
              <a:t>)</a:t>
            </a:r>
          </a:p>
        </p:txBody>
      </p:sp>
      <p:cxnSp>
        <p:nvCxnSpPr>
          <p:cNvPr id="16" name="Straight Arrow Connector 15">
            <a:extLst>
              <a:ext uri="{FF2B5EF4-FFF2-40B4-BE49-F238E27FC236}">
                <a16:creationId xmlns:a16="http://schemas.microsoft.com/office/drawing/2014/main" id="{2C6BDD20-476E-303B-7E83-8AB1BDB7BA97}"/>
              </a:ext>
            </a:extLst>
          </p:cNvPr>
          <p:cNvCxnSpPr>
            <a:cxnSpLocks/>
            <a:stCxn id="9" idx="2"/>
            <a:endCxn id="15" idx="0"/>
          </p:cNvCxnSpPr>
          <p:nvPr/>
        </p:nvCxnSpPr>
        <p:spPr>
          <a:xfrm>
            <a:off x="7808290" y="1941223"/>
            <a:ext cx="1" cy="6513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151A2AE-DCAA-D3AA-DD8A-1EF37AA40FE4}"/>
              </a:ext>
            </a:extLst>
          </p:cNvPr>
          <p:cNvSpPr/>
          <p:nvPr/>
        </p:nvSpPr>
        <p:spPr>
          <a:xfrm>
            <a:off x="3735171" y="2592531"/>
            <a:ext cx="1794277" cy="924828"/>
          </a:xfrm>
          <a:prstGeom prst="rect">
            <a:avLst/>
          </a:prstGeom>
          <a:solidFill>
            <a:schemeClr val="accent2">
              <a:lumMod val="60000"/>
              <a:lumOff val="4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If cost(</a:t>
            </a:r>
            <a:r>
              <a:rPr lang="en-US" dirty="0" err="1">
                <a:latin typeface="Times New Roman" panose="02020603050405020304" pitchFamily="18" charset="0"/>
                <a:ea typeface="Calibri"/>
                <a:cs typeface="Times New Roman" panose="02020603050405020304" pitchFamily="18" charset="0"/>
                <a:sym typeface="Calibri"/>
              </a:rPr>
              <a:t>new_config</a:t>
            </a:r>
            <a:r>
              <a:rPr lang="en-US" dirty="0">
                <a:latin typeface="Times New Roman" panose="02020603050405020304" pitchFamily="18" charset="0"/>
                <a:ea typeface="Calibri"/>
                <a:cs typeface="Times New Roman" panose="02020603050405020304" pitchFamily="18" charset="0"/>
                <a:sym typeface="Calibri"/>
              </a:rPr>
              <a:t>) &lt; cost(</a:t>
            </a:r>
            <a:r>
              <a:rPr lang="en-US" dirty="0" err="1">
                <a:latin typeface="Times New Roman" panose="02020603050405020304" pitchFamily="18" charset="0"/>
                <a:ea typeface="Calibri"/>
                <a:cs typeface="Times New Roman" panose="02020603050405020304" pitchFamily="18" charset="0"/>
                <a:sym typeface="Calibri"/>
              </a:rPr>
              <a:t>old_config</a:t>
            </a:r>
            <a:r>
              <a:rPr lang="en-US" dirty="0">
                <a:latin typeface="Times New Roman" panose="02020603050405020304" pitchFamily="18" charset="0"/>
                <a:ea typeface="Calibri"/>
                <a:cs typeface="Times New Roman" panose="02020603050405020304" pitchFamily="18" charset="0"/>
                <a:sym typeface="Calibri"/>
              </a:rPr>
              <a:t>)</a:t>
            </a:r>
          </a:p>
        </p:txBody>
      </p:sp>
      <p:cxnSp>
        <p:nvCxnSpPr>
          <p:cNvPr id="22" name="Straight Arrow Connector 21">
            <a:extLst>
              <a:ext uri="{FF2B5EF4-FFF2-40B4-BE49-F238E27FC236}">
                <a16:creationId xmlns:a16="http://schemas.microsoft.com/office/drawing/2014/main" id="{0E1403F4-9326-FF90-B546-D32546F31B99}"/>
              </a:ext>
            </a:extLst>
          </p:cNvPr>
          <p:cNvCxnSpPr>
            <a:cxnSpLocks/>
            <a:stCxn id="15" idx="1"/>
            <a:endCxn id="21" idx="3"/>
          </p:cNvCxnSpPr>
          <p:nvPr/>
        </p:nvCxnSpPr>
        <p:spPr>
          <a:xfrm flipH="1">
            <a:off x="5529448" y="3054945"/>
            <a:ext cx="138170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EEC485E-64C0-1A42-81FB-83244BABED7B}"/>
              </a:ext>
            </a:extLst>
          </p:cNvPr>
          <p:cNvSpPr/>
          <p:nvPr/>
        </p:nvSpPr>
        <p:spPr>
          <a:xfrm>
            <a:off x="559189" y="2592531"/>
            <a:ext cx="1794277" cy="924828"/>
          </a:xfrm>
          <a:prstGeom prst="rect">
            <a:avLst/>
          </a:prstGeom>
          <a:solidFill>
            <a:schemeClr val="accent1">
              <a:tint val="50000"/>
              <a:satMod val="30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Confirm new list of devices, ordering and new splits</a:t>
            </a:r>
          </a:p>
        </p:txBody>
      </p:sp>
      <p:cxnSp>
        <p:nvCxnSpPr>
          <p:cNvPr id="28" name="Straight Arrow Connector 27">
            <a:extLst>
              <a:ext uri="{FF2B5EF4-FFF2-40B4-BE49-F238E27FC236}">
                <a16:creationId xmlns:a16="http://schemas.microsoft.com/office/drawing/2014/main" id="{E438CD41-8452-F96B-DECB-F12518AD9016}"/>
              </a:ext>
            </a:extLst>
          </p:cNvPr>
          <p:cNvCxnSpPr>
            <a:cxnSpLocks/>
            <a:stCxn id="21" idx="1"/>
            <a:endCxn id="27" idx="3"/>
          </p:cNvCxnSpPr>
          <p:nvPr/>
        </p:nvCxnSpPr>
        <p:spPr>
          <a:xfrm flipH="1">
            <a:off x="2353466" y="3054945"/>
            <a:ext cx="13817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A0451C-166D-B9F7-E6FD-75023A2CAC1C}"/>
              </a:ext>
            </a:extLst>
          </p:cNvPr>
          <p:cNvCxnSpPr>
            <a:cxnSpLocks/>
            <a:stCxn id="27" idx="0"/>
            <a:endCxn id="3" idx="2"/>
          </p:cNvCxnSpPr>
          <p:nvPr/>
        </p:nvCxnSpPr>
        <p:spPr>
          <a:xfrm flipV="1">
            <a:off x="1456328" y="1941223"/>
            <a:ext cx="1" cy="6513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AE1DA0-B6A8-43F2-B54C-4008A76B78D7}"/>
              </a:ext>
            </a:extLst>
          </p:cNvPr>
          <p:cNvSpPr txBox="1"/>
          <p:nvPr/>
        </p:nvSpPr>
        <p:spPr>
          <a:xfrm>
            <a:off x="2368927" y="2718386"/>
            <a:ext cx="784535" cy="307777"/>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TRUE</a:t>
            </a:r>
          </a:p>
        </p:txBody>
      </p:sp>
      <p:sp>
        <p:nvSpPr>
          <p:cNvPr id="35" name="Rectangle 34">
            <a:extLst>
              <a:ext uri="{FF2B5EF4-FFF2-40B4-BE49-F238E27FC236}">
                <a16:creationId xmlns:a16="http://schemas.microsoft.com/office/drawing/2014/main" id="{5FAE0BD7-8EF7-C55C-5821-9D53996C083B}"/>
              </a:ext>
            </a:extLst>
          </p:cNvPr>
          <p:cNvSpPr/>
          <p:nvPr/>
        </p:nvSpPr>
        <p:spPr>
          <a:xfrm>
            <a:off x="516732" y="4168666"/>
            <a:ext cx="1794277" cy="924828"/>
          </a:xfrm>
          <a:prstGeom prst="rect">
            <a:avLst/>
          </a:prstGeom>
          <a:solidFill>
            <a:schemeClr val="accent1">
              <a:tint val="50000"/>
              <a:satMod val="30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Times New Roman" panose="02020603050405020304" pitchFamily="18" charset="0"/>
                <a:ea typeface="Calibri"/>
                <a:cs typeface="Times New Roman" panose="02020603050405020304" pitchFamily="18" charset="0"/>
                <a:sym typeface="Calibri"/>
              </a:rPr>
              <a:t>Confirm old config as best configuration and exit</a:t>
            </a:r>
          </a:p>
        </p:txBody>
      </p:sp>
      <p:cxnSp>
        <p:nvCxnSpPr>
          <p:cNvPr id="40" name="Connector: Elbow 39">
            <a:extLst>
              <a:ext uri="{FF2B5EF4-FFF2-40B4-BE49-F238E27FC236}">
                <a16:creationId xmlns:a16="http://schemas.microsoft.com/office/drawing/2014/main" id="{043ABAD0-FE07-FACC-B281-B8EC7C226BD1}"/>
              </a:ext>
            </a:extLst>
          </p:cNvPr>
          <p:cNvCxnSpPr>
            <a:endCxn id="35" idx="3"/>
          </p:cNvCxnSpPr>
          <p:nvPr/>
        </p:nvCxnSpPr>
        <p:spPr>
          <a:xfrm rot="5400000">
            <a:off x="1915210" y="3450745"/>
            <a:ext cx="1576135" cy="784535"/>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1D6F471-C62F-4539-D8B2-7627DA2D45CB}"/>
              </a:ext>
            </a:extLst>
          </p:cNvPr>
          <p:cNvSpPr txBox="1"/>
          <p:nvPr/>
        </p:nvSpPr>
        <p:spPr>
          <a:xfrm>
            <a:off x="2311009" y="4294523"/>
            <a:ext cx="774845" cy="584176"/>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FALSE</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BB36DE3-0466-3C43-CC1F-3B713CE0F32B}"/>
                  </a:ext>
                </a:extLst>
              </p:cNvPr>
              <p:cNvSpPr txBox="1"/>
              <p:nvPr/>
            </p:nvSpPr>
            <p:spPr>
              <a:xfrm>
                <a:off x="3621882" y="4060191"/>
                <a:ext cx="7922418" cy="26517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𝐷𝑟𝑜𝑝𝐴𝑓𝑓𝑖𝑛𝑖𝑡𝑦</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𝑑</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𝑑</m:t>
                          </m:r>
                        </m:sub>
                      </m:sSub>
                      <m:r>
                        <a:rPr lang="en-US" sz="1800" b="0" i="1" smtClean="0">
                          <a:latin typeface="Cambria Math" panose="02040503050406030204" pitchFamily="18" charset="0"/>
                        </a:rPr>
                        <m:t>+∞⋅</m:t>
                      </m:r>
                      <m:r>
                        <a:rPr lang="en-US" sz="1800" b="0" i="1" smtClean="0">
                          <a:latin typeface="Cambria Math" panose="02040503050406030204" pitchFamily="18" charset="0"/>
                        </a:rPr>
                        <m:t>𝑖𝑛𝑡</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𝐶𝑜𝑚𝑚</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𝑑</m:t>
                              </m:r>
                              <m:r>
                                <a:rPr lang="en-US" sz="1800" b="0" i="1" smtClean="0">
                                  <a:latin typeface="Cambria Math" panose="02040503050406030204" pitchFamily="18" charset="0"/>
                                </a:rPr>
                                <m:t>, </m:t>
                              </m:r>
                              <m:r>
                                <a:rPr lang="en-US" sz="1800" b="0" i="1" smtClean="0">
                                  <a:latin typeface="Cambria Math" panose="02040503050406030204" pitchFamily="18" charset="0"/>
                                </a:rPr>
                                <m:t>𝑁𝑒𝑖𝑔h𝑏𝑜𝑟</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𝑑</m:t>
                                  </m:r>
                                </m:e>
                              </m:d>
                            </m:e>
                          </m:d>
                          <m:r>
                            <a:rPr lang="en-US" sz="1800" b="0" i="1" smtClean="0">
                              <a:latin typeface="Cambria Math" panose="02040503050406030204" pitchFamily="18" charset="0"/>
                            </a:rPr>
                            <m:t>&gt;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𝑇</m:t>
                              </m:r>
                            </m:e>
                            <m:sub>
                              <m:r>
                                <a:rPr lang="en-US" sz="1800" b="0" i="1" smtClean="0">
                                  <a:latin typeface="Cambria Math" panose="02040503050406030204" pitchFamily="18" charset="0"/>
                                </a:rPr>
                                <m:t>𝑑</m:t>
                              </m:r>
                            </m:sub>
                            <m:sup>
                              <m:r>
                                <a:rPr lang="en-US" sz="1800" b="0" i="1" smtClean="0">
                                  <a:latin typeface="Cambria Math" panose="02040503050406030204" pitchFamily="18" charset="0"/>
                                </a:rPr>
                                <m:t>𝑐𝑜𝑚𝑝</m:t>
                              </m:r>
                            </m:sup>
                          </m:sSubSup>
                        </m:e>
                      </m:d>
                      <m:r>
                        <a:rPr lang="en-US" sz="1800" b="0" i="1" smtClean="0">
                          <a:latin typeface="Cambria Math" panose="02040503050406030204" pitchFamily="18" charset="0"/>
                        </a:rPr>
                        <m:t> </m:t>
                      </m:r>
                    </m:oMath>
                  </m:oMathPara>
                </a14:m>
                <a:endParaRPr lang="en-US" sz="1800" b="0" dirty="0"/>
              </a:p>
              <a:p>
                <a:endParaRPr lang="en-US" sz="1800" dirty="0"/>
              </a:p>
              <a:p>
                <a:r>
                  <a:rPr lang="en-US" sz="1800" dirty="0"/>
                  <a:t>Where :</a:t>
                </a:r>
              </a:p>
              <a:p>
                <a14:m>
                  <m:oMath xmlns:m="http://schemas.openxmlformats.org/officeDocument/2006/math">
                    <m:sSub>
                      <m:sSubPr>
                        <m:ctrlPr>
                          <a:rPr lang="en-US" sz="1800" i="1">
                            <a:latin typeface="Cambria Math" panose="02040503050406030204" pitchFamily="18" charset="0"/>
                            <a:ea typeface="Calibri" panose="020F0502020204030204" pitchFamily="34" charset="0"/>
                            <a:cs typeface="Calibri" panose="020F0502020204030204" pitchFamily="34" charset="0"/>
                          </a:rPr>
                        </m:ctrlPr>
                      </m:sSubPr>
                      <m:e>
                        <m:r>
                          <a:rPr lang="en-US" sz="1800" i="1">
                            <a:latin typeface="Cambria Math" panose="02040503050406030204" pitchFamily="18" charset="0"/>
                            <a:ea typeface="Calibri" panose="020F0502020204030204" pitchFamily="34" charset="0"/>
                            <a:cs typeface="Calibri" panose="020F0502020204030204" pitchFamily="34" charset="0"/>
                          </a:rPr>
                          <m:t>𝑆</m:t>
                        </m:r>
                      </m:e>
                      <m:sub>
                        <m:r>
                          <a:rPr lang="en-US" sz="1800" i="1">
                            <a:latin typeface="Cambria Math" panose="02040503050406030204" pitchFamily="18" charset="0"/>
                            <a:ea typeface="Calibri" panose="020F0502020204030204" pitchFamily="34" charset="0"/>
                            <a:cs typeface="Calibri" panose="020F0502020204030204" pitchFamily="34" charset="0"/>
                          </a:rPr>
                          <m:t>𝑑</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 Throughput : Time taken per sample</a:t>
                </a:r>
              </a:p>
              <a:p>
                <a14:m>
                  <m:oMath xmlns:m="http://schemas.openxmlformats.org/officeDocument/2006/math">
                    <m:sSubSup>
                      <m:sSubSupPr>
                        <m:ctrlPr>
                          <a:rPr lang="en-US" sz="1800" b="0" i="1" smtClean="0">
                            <a:latin typeface="Cambria Math" panose="02040503050406030204" pitchFamily="18" charset="0"/>
                            <a:ea typeface="Calibri" panose="020F0502020204030204" pitchFamily="34" charset="0"/>
                            <a:cs typeface="Calibri" panose="020F0502020204030204" pitchFamily="34" charset="0"/>
                          </a:rPr>
                        </m:ctrlPr>
                      </m:sSubSupPr>
                      <m:e>
                        <m:r>
                          <a:rPr lang="en-US" sz="1800" b="0" i="1" smtClean="0">
                            <a:latin typeface="Cambria Math" panose="02040503050406030204" pitchFamily="18" charset="0"/>
                            <a:ea typeface="Calibri" panose="020F0502020204030204" pitchFamily="34" charset="0"/>
                            <a:cs typeface="Calibri" panose="020F0502020204030204" pitchFamily="34" charset="0"/>
                          </a:rPr>
                          <m:t>𝑇</m:t>
                        </m:r>
                      </m:e>
                      <m:sub>
                        <m:r>
                          <a:rPr lang="en-US" sz="1800" b="0" i="1" smtClean="0">
                            <a:latin typeface="Cambria Math" panose="02040503050406030204" pitchFamily="18" charset="0"/>
                            <a:ea typeface="Calibri" panose="020F0502020204030204" pitchFamily="34" charset="0"/>
                            <a:cs typeface="Calibri" panose="020F0502020204030204" pitchFamily="34" charset="0"/>
                          </a:rPr>
                          <m:t>𝑑</m:t>
                        </m:r>
                      </m:sub>
                      <m:sup>
                        <m:r>
                          <a:rPr lang="en-US" sz="1800" b="0" i="1" smtClean="0">
                            <a:latin typeface="Cambria Math" panose="02040503050406030204" pitchFamily="18" charset="0"/>
                            <a:ea typeface="Calibri" panose="020F0502020204030204" pitchFamily="34" charset="0"/>
                            <a:cs typeface="Calibri" panose="020F0502020204030204" pitchFamily="34" charset="0"/>
                          </a:rPr>
                          <m:t>𝑐𝑜𝑚𝑝</m:t>
                        </m:r>
                      </m:sup>
                    </m:sSubSup>
                  </m:oMath>
                </a14:m>
                <a:r>
                  <a:rPr lang="en-US" sz="1800" dirty="0">
                    <a:latin typeface="Calibri" panose="020F0502020204030204" pitchFamily="34" charset="0"/>
                    <a:ea typeface="Calibri" panose="020F0502020204030204" pitchFamily="34" charset="0"/>
                    <a:cs typeface="Calibri" panose="020F0502020204030204" pitchFamily="34" charset="0"/>
                  </a:rPr>
                  <a:t>: Time taken for Forward + Backward Pass</a:t>
                </a:r>
              </a:p>
              <a:p>
                <a14:m>
                  <m:oMath xmlns:m="http://schemas.openxmlformats.org/officeDocument/2006/math">
                    <m:sSub>
                      <m:sSubPr>
                        <m:ctrlPr>
                          <a:rPr lang="en-US" sz="1800" i="1">
                            <a:latin typeface="Cambria Math" panose="02040503050406030204" pitchFamily="18" charset="0"/>
                            <a:ea typeface="Calibri" panose="020F0502020204030204" pitchFamily="34" charset="0"/>
                            <a:cs typeface="Calibri" panose="020F0502020204030204" pitchFamily="34" charset="0"/>
                          </a:rPr>
                        </m:ctrlPr>
                      </m:sSubPr>
                      <m:e>
                        <m:r>
                          <a:rPr lang="en-US" sz="1800" i="1">
                            <a:latin typeface="Cambria Math" panose="02040503050406030204" pitchFamily="18" charset="0"/>
                            <a:ea typeface="Calibri" panose="020F0502020204030204" pitchFamily="34" charset="0"/>
                            <a:cs typeface="Calibri" panose="020F0502020204030204" pitchFamily="34" charset="0"/>
                          </a:rPr>
                          <m:t>𝐵</m:t>
                        </m:r>
                      </m:e>
                      <m:sub>
                        <m:r>
                          <a:rPr lang="en-US" sz="1800" i="1">
                            <a:latin typeface="Cambria Math" panose="02040503050406030204" pitchFamily="18" charset="0"/>
                            <a:ea typeface="Calibri" panose="020F0502020204030204" pitchFamily="34" charset="0"/>
                            <a:cs typeface="Calibri" panose="020F0502020204030204" pitchFamily="34" charset="0"/>
                          </a:rPr>
                          <m:t>𝑑</m:t>
                        </m:r>
                      </m:sub>
                    </m:sSub>
                  </m:oMath>
                </a14:m>
                <a:r>
                  <a:rPr lang="en-US" sz="1800" dirty="0">
                    <a:latin typeface="Calibri" panose="020F0502020204030204" pitchFamily="34" charset="0"/>
                    <a:ea typeface="Calibri" panose="020F0502020204030204" pitchFamily="34" charset="0"/>
                    <a:cs typeface="Calibri" panose="020F0502020204030204" pitchFamily="34" charset="0"/>
                  </a:rPr>
                  <a:t> : Batch size of device </a:t>
                </a:r>
                <a14:m>
                  <m:oMath xmlns:m="http://schemas.openxmlformats.org/officeDocument/2006/math">
                    <m:r>
                      <a:rPr lang="en-US" sz="1800" i="1">
                        <a:latin typeface="Cambria Math" panose="02040503050406030204" pitchFamily="18" charset="0"/>
                        <a:ea typeface="Calibri" panose="020F0502020204030204" pitchFamily="34" charset="0"/>
                        <a:cs typeface="Calibri" panose="020F0502020204030204" pitchFamily="34" charset="0"/>
                      </a:rPr>
                      <m:t>𝑑</m:t>
                    </m:r>
                  </m:oMath>
                </a14:m>
                <a:r>
                  <a:rPr lang="en-US" sz="1800" dirty="0">
                    <a:latin typeface="Calibri" panose="020F0502020204030204" pitchFamily="34" charset="0"/>
                    <a:ea typeface="Calibri" panose="020F0502020204030204" pitchFamily="34" charset="0"/>
                    <a:cs typeface="Calibri" panose="020F0502020204030204" pitchFamily="34" charset="0"/>
                  </a:rPr>
                  <a:t> </a:t>
                </a:r>
              </a:p>
              <a:p>
                <a14:m>
                  <m:oMath xmlns:m="http://schemas.openxmlformats.org/officeDocument/2006/math">
                    <m:r>
                      <a:rPr lang="en-US" sz="1800" i="1">
                        <a:latin typeface="Cambria Math" panose="02040503050406030204" pitchFamily="18" charset="0"/>
                        <a:cs typeface="Times New Roman" panose="02020603050405020304" pitchFamily="18" charset="0"/>
                      </a:rPr>
                      <m:t>𝐶𝑜𝑚𝑚</m:t>
                    </m:r>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cs typeface="Times New Roman" panose="02020603050405020304" pitchFamily="18" charset="0"/>
                      </a:rPr>
                      <m:t>, </m:t>
                    </m:r>
                    <m:r>
                      <a:rPr lang="en-US" sz="1800" i="1">
                        <a:latin typeface="Cambria Math" panose="02040503050406030204" pitchFamily="18" charset="0"/>
                        <a:cs typeface="Times New Roman" panose="02020603050405020304" pitchFamily="18" charset="0"/>
                      </a:rPr>
                      <m:t>𝑁𝑒𝑖𝑔h𝑏𝑜𝑟</m:t>
                    </m:r>
                    <m:r>
                      <a:rPr lang="en-US" sz="1800" i="1">
                        <a:latin typeface="Cambria Math" panose="02040503050406030204" pitchFamily="18" charset="0"/>
                        <a:cs typeface="Times New Roman" panose="02020603050405020304" pitchFamily="18" charset="0"/>
                      </a:rPr>
                      <m:t>(</m:t>
                    </m:r>
                    <m:r>
                      <a:rPr lang="en-US" sz="1800" i="1">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cs typeface="Times New Roman" panose="02020603050405020304" pitchFamily="18" charset="0"/>
                      </a:rPr>
                      <m:t>))</m:t>
                    </m:r>
                  </m:oMath>
                </a14:m>
                <a:r>
                  <a:rPr lang="en-US" sz="1800" dirty="0">
                    <a:cs typeface="Times New Roman" panose="02020603050405020304" pitchFamily="18" charset="0"/>
                  </a:rPr>
                  <a:t> : Communication latency between device </a:t>
                </a:r>
                <a14:m>
                  <m:oMath xmlns:m="http://schemas.openxmlformats.org/officeDocument/2006/math">
                    <m:r>
                      <a:rPr lang="en-US" sz="1800" i="1">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cs typeface="Times New Roman" panose="02020603050405020304" pitchFamily="18" charset="0"/>
                      </a:rPr>
                      <m:t> </m:t>
                    </m:r>
                  </m:oMath>
                </a14:m>
                <a:r>
                  <a:rPr lang="en-US" sz="1800" dirty="0">
                    <a:cs typeface="Times New Roman" panose="02020603050405020304" pitchFamily="18" charset="0"/>
                  </a:rPr>
                  <a:t>and its neighbors in the ring</a:t>
                </a:r>
              </a:p>
              <a:p>
                <a:endParaRPr lang="en-US" sz="1800" dirty="0"/>
              </a:p>
            </p:txBody>
          </p:sp>
        </mc:Choice>
        <mc:Fallback xmlns="">
          <p:sp>
            <p:nvSpPr>
              <p:cNvPr id="44" name="TextBox 43">
                <a:extLst>
                  <a:ext uri="{FF2B5EF4-FFF2-40B4-BE49-F238E27FC236}">
                    <a16:creationId xmlns:a16="http://schemas.microsoft.com/office/drawing/2014/main" id="{FBB36DE3-0466-3C43-CC1F-3B713CE0F32B}"/>
                  </a:ext>
                </a:extLst>
              </p:cNvPr>
              <p:cNvSpPr txBox="1">
                <a:spLocks noRot="1" noChangeAspect="1" noMove="1" noResize="1" noEditPoints="1" noAdjustHandles="1" noChangeArrowheads="1" noChangeShapeType="1" noTextEdit="1"/>
              </p:cNvSpPr>
              <p:nvPr/>
            </p:nvSpPr>
            <p:spPr>
              <a:xfrm>
                <a:off x="3621882" y="4060191"/>
                <a:ext cx="7922418" cy="2651752"/>
              </a:xfrm>
              <a:prstGeom prst="rect">
                <a:avLst/>
              </a:prstGeom>
              <a:blipFill>
                <a:blip r:embed="rId3"/>
                <a:stretch>
                  <a:fillRect l="-615"/>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E69690F9-756D-32C6-E9A4-6D23F25491A6}"/>
              </a:ext>
            </a:extLst>
          </p:cNvPr>
          <p:cNvGrpSpPr/>
          <p:nvPr/>
        </p:nvGrpSpPr>
        <p:grpSpPr>
          <a:xfrm>
            <a:off x="9602566" y="872992"/>
            <a:ext cx="1675042" cy="2888434"/>
            <a:chOff x="6935047" y="1209343"/>
            <a:chExt cx="2963400" cy="4840176"/>
          </a:xfrm>
        </p:grpSpPr>
        <p:grpSp>
          <p:nvGrpSpPr>
            <p:cNvPr id="48" name="Google Shape;227;p31">
              <a:extLst>
                <a:ext uri="{FF2B5EF4-FFF2-40B4-BE49-F238E27FC236}">
                  <a16:creationId xmlns:a16="http://schemas.microsoft.com/office/drawing/2014/main" id="{D4017737-010D-1B61-50CB-B612F9472411}"/>
                </a:ext>
              </a:extLst>
            </p:cNvPr>
            <p:cNvGrpSpPr/>
            <p:nvPr/>
          </p:nvGrpSpPr>
          <p:grpSpPr>
            <a:xfrm>
              <a:off x="7383729" y="1209343"/>
              <a:ext cx="2013613" cy="1934573"/>
              <a:chOff x="10914672" y="5489861"/>
              <a:chExt cx="719842" cy="720102"/>
            </a:xfrm>
          </p:grpSpPr>
          <p:sp>
            <p:nvSpPr>
              <p:cNvPr id="66" name="Google Shape;228;p31">
                <a:extLst>
                  <a:ext uri="{FF2B5EF4-FFF2-40B4-BE49-F238E27FC236}">
                    <a16:creationId xmlns:a16="http://schemas.microsoft.com/office/drawing/2014/main" id="{030D9189-A881-9B88-FABA-35CA209D4F40}"/>
                  </a:ext>
                </a:extLst>
              </p:cNvPr>
              <p:cNvSpPr/>
              <p:nvPr/>
            </p:nvSpPr>
            <p:spPr>
              <a:xfrm>
                <a:off x="11420014" y="5489861"/>
                <a:ext cx="214500" cy="215100"/>
              </a:xfrm>
              <a:prstGeom prst="ellipse">
                <a:avLst/>
              </a:prstGeom>
              <a:solidFill>
                <a:srgbClr val="A2C4C9"/>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7" name="Google Shape;229;p31">
                <a:extLst>
                  <a:ext uri="{FF2B5EF4-FFF2-40B4-BE49-F238E27FC236}">
                    <a16:creationId xmlns:a16="http://schemas.microsoft.com/office/drawing/2014/main" id="{C739C3CF-A9B9-9C25-0892-7659D5FDD29A}"/>
                  </a:ext>
                </a:extLst>
              </p:cNvPr>
              <p:cNvSpPr/>
              <p:nvPr/>
            </p:nvSpPr>
            <p:spPr>
              <a:xfrm>
                <a:off x="11420014" y="5994863"/>
                <a:ext cx="214500" cy="215100"/>
              </a:xfrm>
              <a:prstGeom prst="ellipse">
                <a:avLst/>
              </a:prstGeom>
              <a:solidFill>
                <a:srgbClr val="94E277"/>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8" name="Google Shape;230;p31">
                <a:extLst>
                  <a:ext uri="{FF2B5EF4-FFF2-40B4-BE49-F238E27FC236}">
                    <a16:creationId xmlns:a16="http://schemas.microsoft.com/office/drawing/2014/main" id="{2BBFDC90-66F1-F57E-1F19-0486DE372D8A}"/>
                  </a:ext>
                </a:extLst>
              </p:cNvPr>
              <p:cNvSpPr/>
              <p:nvPr/>
            </p:nvSpPr>
            <p:spPr>
              <a:xfrm>
                <a:off x="10914672" y="5489861"/>
                <a:ext cx="214500" cy="215100"/>
              </a:xfrm>
              <a:prstGeom prst="ellipse">
                <a:avLst/>
              </a:prstGeom>
              <a:solidFill>
                <a:srgbClr val="25A6E0"/>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775" b="0" i="0" u="none" strike="noStrike" cap="none">
                  <a:solidFill>
                    <a:srgbClr val="000C18"/>
                  </a:solidFill>
                  <a:latin typeface="Calibri"/>
                  <a:ea typeface="Calibri"/>
                  <a:cs typeface="Calibri"/>
                  <a:sym typeface="Calibri"/>
                </a:endParaRPr>
              </a:p>
            </p:txBody>
          </p:sp>
          <p:sp>
            <p:nvSpPr>
              <p:cNvPr id="69" name="Google Shape;231;p31">
                <a:extLst>
                  <a:ext uri="{FF2B5EF4-FFF2-40B4-BE49-F238E27FC236}">
                    <a16:creationId xmlns:a16="http://schemas.microsoft.com/office/drawing/2014/main" id="{8FE782EA-B482-626E-2389-94B1D55BC657}"/>
                  </a:ext>
                </a:extLst>
              </p:cNvPr>
              <p:cNvSpPr/>
              <p:nvPr/>
            </p:nvSpPr>
            <p:spPr>
              <a:xfrm>
                <a:off x="10914672" y="5994863"/>
                <a:ext cx="214500" cy="215100"/>
              </a:xfrm>
              <a:prstGeom prst="ellipse">
                <a:avLst/>
              </a:prstGeom>
              <a:solidFill>
                <a:srgbClr val="4FB974"/>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0" name="Google Shape;232;p31">
                <a:extLst>
                  <a:ext uri="{FF2B5EF4-FFF2-40B4-BE49-F238E27FC236}">
                    <a16:creationId xmlns:a16="http://schemas.microsoft.com/office/drawing/2014/main" id="{603A597C-0DA5-BC4C-AFD9-BAE345085469}"/>
                  </a:ext>
                </a:extLst>
              </p:cNvPr>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1" name="Google Shape;233;p31">
                <a:extLst>
                  <a:ext uri="{FF2B5EF4-FFF2-40B4-BE49-F238E27FC236}">
                    <a16:creationId xmlns:a16="http://schemas.microsoft.com/office/drawing/2014/main" id="{48AD262E-6FE6-531D-7594-531B87C63138}"/>
                  </a:ext>
                </a:extLst>
              </p:cNvPr>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2" name="Google Shape;234;p31">
                <a:extLst>
                  <a:ext uri="{FF2B5EF4-FFF2-40B4-BE49-F238E27FC236}">
                    <a16:creationId xmlns:a16="http://schemas.microsoft.com/office/drawing/2014/main" id="{A1E7D2F8-CBD3-2DD5-7EB1-033E306CB294}"/>
                  </a:ext>
                </a:extLst>
              </p:cNvPr>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3" name="Google Shape;235;p31">
                <a:extLst>
                  <a:ext uri="{FF2B5EF4-FFF2-40B4-BE49-F238E27FC236}">
                    <a16:creationId xmlns:a16="http://schemas.microsoft.com/office/drawing/2014/main" id="{458622B0-FA77-6015-A4D4-1AC1E6118E53}"/>
                  </a:ext>
                </a:extLst>
              </p:cNvPr>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4" name="Google Shape;236;p31">
                <a:extLst>
                  <a:ext uri="{FF2B5EF4-FFF2-40B4-BE49-F238E27FC236}">
                    <a16:creationId xmlns:a16="http://schemas.microsoft.com/office/drawing/2014/main" id="{5025B087-8E21-1DD2-2DF3-ADEC046D15E0}"/>
                  </a:ext>
                </a:extLst>
              </p:cNvPr>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5" name="Google Shape;237;p31">
                <a:extLst>
                  <a:ext uri="{FF2B5EF4-FFF2-40B4-BE49-F238E27FC236}">
                    <a16:creationId xmlns:a16="http://schemas.microsoft.com/office/drawing/2014/main" id="{653D010C-1B55-BCF9-2150-05A41B9134D1}"/>
                  </a:ext>
                </a:extLst>
              </p:cNvPr>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6" name="Google Shape;238;p31">
                <a:extLst>
                  <a:ext uri="{FF2B5EF4-FFF2-40B4-BE49-F238E27FC236}">
                    <a16:creationId xmlns:a16="http://schemas.microsoft.com/office/drawing/2014/main" id="{CCE1C9EA-0974-EA94-8877-B8C772FC8C9B}"/>
                  </a:ext>
                </a:extLst>
              </p:cNvPr>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77" name="Google Shape;239;p31">
                <a:extLst>
                  <a:ext uri="{FF2B5EF4-FFF2-40B4-BE49-F238E27FC236}">
                    <a16:creationId xmlns:a16="http://schemas.microsoft.com/office/drawing/2014/main" id="{B8195373-DC0F-27CD-AD70-5F981C33F8E5}"/>
                  </a:ext>
                </a:extLst>
              </p:cNvPr>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grpSp>
        <p:grpSp>
          <p:nvGrpSpPr>
            <p:cNvPr id="49" name="Google Shape;245;p31">
              <a:extLst>
                <a:ext uri="{FF2B5EF4-FFF2-40B4-BE49-F238E27FC236}">
                  <a16:creationId xmlns:a16="http://schemas.microsoft.com/office/drawing/2014/main" id="{D0CCCB21-89F0-9C0B-F04D-B0330A654852}"/>
                </a:ext>
              </a:extLst>
            </p:cNvPr>
            <p:cNvGrpSpPr/>
            <p:nvPr/>
          </p:nvGrpSpPr>
          <p:grpSpPr>
            <a:xfrm>
              <a:off x="7414991" y="4114946"/>
              <a:ext cx="2013613" cy="1934573"/>
              <a:chOff x="10914672" y="5489861"/>
              <a:chExt cx="719842" cy="720102"/>
            </a:xfrm>
          </p:grpSpPr>
          <p:sp>
            <p:nvSpPr>
              <p:cNvPr id="54" name="Google Shape;246;p31">
                <a:extLst>
                  <a:ext uri="{FF2B5EF4-FFF2-40B4-BE49-F238E27FC236}">
                    <a16:creationId xmlns:a16="http://schemas.microsoft.com/office/drawing/2014/main" id="{242BB93E-DD26-A4F4-CA53-CF2BE6F49CC9}"/>
                  </a:ext>
                </a:extLst>
              </p:cNvPr>
              <p:cNvSpPr/>
              <p:nvPr/>
            </p:nvSpPr>
            <p:spPr>
              <a:xfrm>
                <a:off x="11420014" y="5489861"/>
                <a:ext cx="214500" cy="215100"/>
              </a:xfrm>
              <a:prstGeom prst="ellipse">
                <a:avLst/>
              </a:prstGeom>
              <a:solidFill>
                <a:srgbClr val="25A6E0"/>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55" name="Google Shape;247;p31">
                <a:extLst>
                  <a:ext uri="{FF2B5EF4-FFF2-40B4-BE49-F238E27FC236}">
                    <a16:creationId xmlns:a16="http://schemas.microsoft.com/office/drawing/2014/main" id="{244FECC1-ACCF-E2E6-2DD1-7312430360C3}"/>
                  </a:ext>
                </a:extLst>
              </p:cNvPr>
              <p:cNvSpPr/>
              <p:nvPr/>
            </p:nvSpPr>
            <p:spPr>
              <a:xfrm>
                <a:off x="11420014" y="5994863"/>
                <a:ext cx="214500" cy="215100"/>
              </a:xfrm>
              <a:prstGeom prst="ellipse">
                <a:avLst/>
              </a:prstGeom>
              <a:solidFill>
                <a:srgbClr val="4FB974"/>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56" name="Google Shape;248;p31">
                <a:extLst>
                  <a:ext uri="{FF2B5EF4-FFF2-40B4-BE49-F238E27FC236}">
                    <a16:creationId xmlns:a16="http://schemas.microsoft.com/office/drawing/2014/main" id="{5E95D20A-6E9B-505B-E97A-E68CA514B8E8}"/>
                  </a:ext>
                </a:extLst>
              </p:cNvPr>
              <p:cNvSpPr/>
              <p:nvPr/>
            </p:nvSpPr>
            <p:spPr>
              <a:xfrm>
                <a:off x="10914672" y="5489861"/>
                <a:ext cx="214500" cy="215100"/>
              </a:xfrm>
              <a:prstGeom prst="ellipse">
                <a:avLst/>
              </a:prstGeom>
              <a:solidFill>
                <a:srgbClr val="94E277"/>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775" b="0" i="0" u="none" strike="noStrike" cap="none">
                  <a:solidFill>
                    <a:srgbClr val="000C18"/>
                  </a:solidFill>
                  <a:latin typeface="Calibri"/>
                  <a:ea typeface="Calibri"/>
                  <a:cs typeface="Calibri"/>
                  <a:sym typeface="Calibri"/>
                </a:endParaRPr>
              </a:p>
            </p:txBody>
          </p:sp>
          <p:sp>
            <p:nvSpPr>
              <p:cNvPr id="57" name="Google Shape;249;p31">
                <a:extLst>
                  <a:ext uri="{FF2B5EF4-FFF2-40B4-BE49-F238E27FC236}">
                    <a16:creationId xmlns:a16="http://schemas.microsoft.com/office/drawing/2014/main" id="{532D2BF3-1BFE-DD41-5A42-6AA52032DCC9}"/>
                  </a:ext>
                </a:extLst>
              </p:cNvPr>
              <p:cNvSpPr/>
              <p:nvPr/>
            </p:nvSpPr>
            <p:spPr>
              <a:xfrm>
                <a:off x="10914672" y="5994863"/>
                <a:ext cx="214500" cy="215100"/>
              </a:xfrm>
              <a:prstGeom prst="ellipse">
                <a:avLst/>
              </a:prstGeom>
              <a:solidFill>
                <a:srgbClr val="A2C4C9"/>
              </a:solidFill>
              <a:ln>
                <a:noFill/>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58" name="Google Shape;250;p31">
                <a:extLst>
                  <a:ext uri="{FF2B5EF4-FFF2-40B4-BE49-F238E27FC236}">
                    <a16:creationId xmlns:a16="http://schemas.microsoft.com/office/drawing/2014/main" id="{760B2EBE-1A84-9BE1-31B7-F047F27AB4FD}"/>
                  </a:ext>
                </a:extLst>
              </p:cNvPr>
              <p:cNvSpPr/>
              <p:nvPr/>
            </p:nvSpPr>
            <p:spPr>
              <a:xfrm>
                <a:off x="11595623" y="5710038"/>
                <a:ext cx="28649" cy="276082"/>
              </a:xfrm>
              <a:custGeom>
                <a:avLst/>
                <a:gdLst/>
                <a:ahLst/>
                <a:cxnLst/>
                <a:rect l="l" t="t" r="r" b="b"/>
                <a:pathLst>
                  <a:path w="39" h="376" extrusionOk="0">
                    <a:moveTo>
                      <a:pt x="0" y="0"/>
                    </a:moveTo>
                    <a:cubicBezTo>
                      <a:pt x="25" y="59"/>
                      <a:pt x="39" y="123"/>
                      <a:pt x="39" y="190"/>
                    </a:cubicBezTo>
                    <a:cubicBezTo>
                      <a:pt x="39" y="256"/>
                      <a:pt x="26" y="319"/>
                      <a:pt x="2" y="376"/>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59" name="Google Shape;251;p31">
                <a:extLst>
                  <a:ext uri="{FF2B5EF4-FFF2-40B4-BE49-F238E27FC236}">
                    <a16:creationId xmlns:a16="http://schemas.microsoft.com/office/drawing/2014/main" id="{BEF865B6-CD62-E078-B29C-D9893BC1E45B}"/>
                  </a:ext>
                </a:extLst>
              </p:cNvPr>
              <p:cNvSpPr/>
              <p:nvPr/>
            </p:nvSpPr>
            <p:spPr>
              <a:xfrm>
                <a:off x="11138826" y="6170527"/>
                <a:ext cx="275351" cy="29145"/>
              </a:xfrm>
              <a:custGeom>
                <a:avLst/>
                <a:gdLst/>
                <a:ahLst/>
                <a:cxnLst/>
                <a:rect l="l" t="t" r="r" b="b"/>
                <a:pathLst>
                  <a:path w="375" h="40" extrusionOk="0">
                    <a:moveTo>
                      <a:pt x="375" y="0"/>
                    </a:moveTo>
                    <a:cubicBezTo>
                      <a:pt x="317" y="26"/>
                      <a:pt x="253" y="40"/>
                      <a:pt x="185" y="40"/>
                    </a:cubicBezTo>
                    <a:cubicBezTo>
                      <a:pt x="119" y="40"/>
                      <a:pt x="57" y="26"/>
                      <a:pt x="0" y="2"/>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0" name="Google Shape;252;p31">
                <a:extLst>
                  <a:ext uri="{FF2B5EF4-FFF2-40B4-BE49-F238E27FC236}">
                    <a16:creationId xmlns:a16="http://schemas.microsoft.com/office/drawing/2014/main" id="{771A021D-092E-0710-EDE8-13D99D3E0163}"/>
                  </a:ext>
                </a:extLst>
              </p:cNvPr>
              <p:cNvSpPr/>
              <p:nvPr/>
            </p:nvSpPr>
            <p:spPr>
              <a:xfrm>
                <a:off x="10925018" y="5713747"/>
                <a:ext cx="28649" cy="275287"/>
              </a:xfrm>
              <a:custGeom>
                <a:avLst/>
                <a:gdLst/>
                <a:ahLst/>
                <a:cxnLst/>
                <a:rect l="l" t="t" r="r" b="b"/>
                <a:pathLst>
                  <a:path w="39" h="375" extrusionOk="0">
                    <a:moveTo>
                      <a:pt x="39" y="375"/>
                    </a:moveTo>
                    <a:cubicBezTo>
                      <a:pt x="14" y="317"/>
                      <a:pt x="0" y="253"/>
                      <a:pt x="0" y="185"/>
                    </a:cubicBezTo>
                    <a:cubicBezTo>
                      <a:pt x="0" y="120"/>
                      <a:pt x="13" y="57"/>
                      <a:pt x="37" y="0"/>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1" name="Google Shape;253;p31">
                <a:extLst>
                  <a:ext uri="{FF2B5EF4-FFF2-40B4-BE49-F238E27FC236}">
                    <a16:creationId xmlns:a16="http://schemas.microsoft.com/office/drawing/2014/main" id="{833E421B-06AB-F4E8-CD5E-A40F0D40D9B5}"/>
                  </a:ext>
                </a:extLst>
              </p:cNvPr>
              <p:cNvSpPr/>
              <p:nvPr/>
            </p:nvSpPr>
            <p:spPr>
              <a:xfrm>
                <a:off x="11135112" y="5499930"/>
                <a:ext cx="275351" cy="28880"/>
              </a:xfrm>
              <a:custGeom>
                <a:avLst/>
                <a:gdLst/>
                <a:ahLst/>
                <a:cxnLst/>
                <a:rect l="l" t="t" r="r" b="b"/>
                <a:pathLst>
                  <a:path w="375" h="39" extrusionOk="0">
                    <a:moveTo>
                      <a:pt x="375" y="37"/>
                    </a:moveTo>
                    <a:cubicBezTo>
                      <a:pt x="318" y="13"/>
                      <a:pt x="256" y="0"/>
                      <a:pt x="190" y="0"/>
                    </a:cubicBezTo>
                    <a:cubicBezTo>
                      <a:pt x="122" y="0"/>
                      <a:pt x="58" y="14"/>
                      <a:pt x="0" y="39"/>
                    </a:cubicBezTo>
                  </a:path>
                </a:pathLst>
              </a:custGeom>
              <a:noFill/>
              <a:ln w="28575" cap="rnd" cmpd="sng">
                <a:solidFill>
                  <a:srgbClr val="000C18"/>
                </a:solidFill>
                <a:prstDash val="solid"/>
                <a:miter lim="524288"/>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2" name="Google Shape;254;p31">
                <a:extLst>
                  <a:ext uri="{FF2B5EF4-FFF2-40B4-BE49-F238E27FC236}">
                    <a16:creationId xmlns:a16="http://schemas.microsoft.com/office/drawing/2014/main" id="{203D0BEA-4975-0468-1743-A80AF29607F3}"/>
                  </a:ext>
                </a:extLst>
              </p:cNvPr>
              <p:cNvSpPr/>
              <p:nvPr/>
            </p:nvSpPr>
            <p:spPr>
              <a:xfrm>
                <a:off x="11578115" y="5950881"/>
                <a:ext cx="52789" cy="38948"/>
              </a:xfrm>
              <a:custGeom>
                <a:avLst/>
                <a:gdLst/>
                <a:ahLst/>
                <a:cxnLst/>
                <a:rect l="l" t="t" r="r" b="b"/>
                <a:pathLst>
                  <a:path w="199" h="147" extrusionOk="0">
                    <a:moveTo>
                      <a:pt x="0" y="0"/>
                    </a:moveTo>
                    <a:lnTo>
                      <a:pt x="64" y="147"/>
                    </a:lnTo>
                    <a:lnTo>
                      <a:pt x="199" y="83"/>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3" name="Google Shape;255;p31">
                <a:extLst>
                  <a:ext uri="{FF2B5EF4-FFF2-40B4-BE49-F238E27FC236}">
                    <a16:creationId xmlns:a16="http://schemas.microsoft.com/office/drawing/2014/main" id="{670CCF9C-EE61-B0A3-7A4E-6580870E5B90}"/>
                  </a:ext>
                </a:extLst>
              </p:cNvPr>
              <p:cNvSpPr/>
              <p:nvPr/>
            </p:nvSpPr>
            <p:spPr>
              <a:xfrm>
                <a:off x="11135112" y="6152776"/>
                <a:ext cx="38199" cy="52991"/>
              </a:xfrm>
              <a:custGeom>
                <a:avLst/>
                <a:gdLst/>
                <a:ahLst/>
                <a:cxnLst/>
                <a:rect l="l" t="t" r="r" b="b"/>
                <a:pathLst>
                  <a:path w="144" h="200" extrusionOk="0">
                    <a:moveTo>
                      <a:pt x="144" y="0"/>
                    </a:moveTo>
                    <a:lnTo>
                      <a:pt x="0" y="67"/>
                    </a:lnTo>
                    <a:lnTo>
                      <a:pt x="64" y="200"/>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4" name="Google Shape;256;p31">
                <a:extLst>
                  <a:ext uri="{FF2B5EF4-FFF2-40B4-BE49-F238E27FC236}">
                    <a16:creationId xmlns:a16="http://schemas.microsoft.com/office/drawing/2014/main" id="{9CEFC38C-3B34-674F-B518-F0122474E0C1}"/>
                  </a:ext>
                </a:extLst>
              </p:cNvPr>
              <p:cNvSpPr/>
              <p:nvPr/>
            </p:nvSpPr>
            <p:spPr>
              <a:xfrm>
                <a:off x="10918386" y="5710038"/>
                <a:ext cx="53054" cy="38154"/>
              </a:xfrm>
              <a:custGeom>
                <a:avLst/>
                <a:gdLst/>
                <a:ahLst/>
                <a:cxnLst/>
                <a:rect l="l" t="t" r="r" b="b"/>
                <a:pathLst>
                  <a:path w="200" h="144" extrusionOk="0">
                    <a:moveTo>
                      <a:pt x="200" y="144"/>
                    </a:moveTo>
                    <a:lnTo>
                      <a:pt x="136" y="0"/>
                    </a:lnTo>
                    <a:lnTo>
                      <a:pt x="0" y="64"/>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sp>
            <p:nvSpPr>
              <p:cNvPr id="65" name="Google Shape;257;p31">
                <a:extLst>
                  <a:ext uri="{FF2B5EF4-FFF2-40B4-BE49-F238E27FC236}">
                    <a16:creationId xmlns:a16="http://schemas.microsoft.com/office/drawing/2014/main" id="{791979E4-34C7-9297-8D8E-47A9C2EC7EBD}"/>
                  </a:ext>
                </a:extLst>
              </p:cNvPr>
              <p:cNvSpPr/>
              <p:nvPr/>
            </p:nvSpPr>
            <p:spPr>
              <a:xfrm>
                <a:off x="11375979" y="5493571"/>
                <a:ext cx="38199" cy="52726"/>
              </a:xfrm>
              <a:custGeom>
                <a:avLst/>
                <a:gdLst/>
                <a:ahLst/>
                <a:cxnLst/>
                <a:rect l="l" t="t" r="r" b="b"/>
                <a:pathLst>
                  <a:path w="144" h="199" extrusionOk="0">
                    <a:moveTo>
                      <a:pt x="0" y="199"/>
                    </a:moveTo>
                    <a:lnTo>
                      <a:pt x="144" y="135"/>
                    </a:lnTo>
                    <a:lnTo>
                      <a:pt x="81" y="0"/>
                    </a:lnTo>
                  </a:path>
                </a:pathLst>
              </a:custGeom>
              <a:noFill/>
              <a:ln w="28575" cap="rnd" cmpd="sng">
                <a:solidFill>
                  <a:srgbClr val="000C18"/>
                </a:solidFill>
                <a:prstDash val="solid"/>
                <a:round/>
                <a:headEnd type="none" w="sm" len="sm"/>
                <a:tailEnd type="none" w="sm" len="sm"/>
              </a:ln>
            </p:spPr>
            <p:txBody>
              <a:bodyPr spcFirstLastPara="1" wrap="square" lIns="309900" tIns="154900" rIns="309900" bIns="154900" anchor="t" anchorCtr="0">
                <a:noAutofit/>
              </a:bodyPr>
              <a:lstStyle/>
              <a:p>
                <a:pPr marL="0" marR="0" lvl="0" indent="0" algn="l" rtl="0">
                  <a:lnSpc>
                    <a:spcPct val="100000"/>
                  </a:lnSpc>
                  <a:spcBef>
                    <a:spcPts val="0"/>
                  </a:spcBef>
                  <a:spcAft>
                    <a:spcPts val="0"/>
                  </a:spcAft>
                  <a:buClr>
                    <a:srgbClr val="000C18"/>
                  </a:buClr>
                  <a:buSzPts val="6327"/>
                  <a:buFont typeface="Calibri"/>
                  <a:buNone/>
                </a:pPr>
                <a:endParaRPr sz="6326" b="0" i="0" u="none" strike="noStrike" cap="none">
                  <a:solidFill>
                    <a:srgbClr val="000C18"/>
                  </a:solidFill>
                  <a:latin typeface="Calibri"/>
                  <a:ea typeface="Calibri"/>
                  <a:cs typeface="Calibri"/>
                  <a:sym typeface="Calibri"/>
                </a:endParaRPr>
              </a:p>
            </p:txBody>
          </p:sp>
        </p:grpSp>
        <p:cxnSp>
          <p:nvCxnSpPr>
            <p:cNvPr id="50" name="Google Shape;262;p31">
              <a:extLst>
                <a:ext uri="{FF2B5EF4-FFF2-40B4-BE49-F238E27FC236}">
                  <a16:creationId xmlns:a16="http://schemas.microsoft.com/office/drawing/2014/main" id="{CD3E3D04-A1E8-1E8F-D558-FD0B78EDF133}"/>
                </a:ext>
              </a:extLst>
            </p:cNvPr>
            <p:cNvCxnSpPr>
              <a:cxnSpLocks/>
            </p:cNvCxnSpPr>
            <p:nvPr/>
          </p:nvCxnSpPr>
          <p:spPr>
            <a:xfrm>
              <a:off x="8417711" y="3279862"/>
              <a:ext cx="9000" cy="691200"/>
            </a:xfrm>
            <a:prstGeom prst="straightConnector1">
              <a:avLst/>
            </a:prstGeom>
            <a:noFill/>
            <a:ln w="38100" cap="flat" cmpd="sng">
              <a:solidFill>
                <a:schemeClr val="dk2"/>
              </a:solidFill>
              <a:prstDash val="solid"/>
              <a:round/>
              <a:headEnd type="none" w="sm" len="sm"/>
              <a:tailEnd type="triangle" w="med" len="med"/>
            </a:ln>
          </p:spPr>
        </p:cxnSp>
        <p:sp>
          <p:nvSpPr>
            <p:cNvPr id="51" name="Google Shape;263;p31">
              <a:extLst>
                <a:ext uri="{FF2B5EF4-FFF2-40B4-BE49-F238E27FC236}">
                  <a16:creationId xmlns:a16="http://schemas.microsoft.com/office/drawing/2014/main" id="{A81264BB-02F1-BC84-9CB0-D129D1EC1682}"/>
                </a:ext>
              </a:extLst>
            </p:cNvPr>
            <p:cNvSpPr txBox="1"/>
            <p:nvPr/>
          </p:nvSpPr>
          <p:spPr>
            <a:xfrm>
              <a:off x="8721898" y="3440374"/>
              <a:ext cx="62100" cy="4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52" name="Google Shape;265;p31">
              <a:extLst>
                <a:ext uri="{FF2B5EF4-FFF2-40B4-BE49-F238E27FC236}">
                  <a16:creationId xmlns:a16="http://schemas.microsoft.com/office/drawing/2014/main" id="{348E572A-3C42-17DC-5744-85061A3B5F78}"/>
                </a:ext>
              </a:extLst>
            </p:cNvPr>
            <p:cNvSpPr txBox="1"/>
            <p:nvPr/>
          </p:nvSpPr>
          <p:spPr>
            <a:xfrm>
              <a:off x="7397589" y="1896725"/>
              <a:ext cx="2082128" cy="44523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b="0" i="0" u="none" strike="noStrike" cap="none" dirty="0">
                  <a:solidFill>
                    <a:schemeClr val="dk1"/>
                  </a:solidFill>
                  <a:latin typeface="Calibri"/>
                  <a:ea typeface="Calibri"/>
                  <a:cs typeface="Calibri"/>
                  <a:sym typeface="Calibri"/>
                </a:rPr>
                <a:t>Ring reduce</a:t>
              </a:r>
              <a:endParaRPr b="0" i="0" u="none" strike="noStrike" cap="none" dirty="0">
                <a:solidFill>
                  <a:schemeClr val="dk1"/>
                </a:solidFill>
                <a:latin typeface="Calibri"/>
                <a:ea typeface="Calibri"/>
                <a:cs typeface="Calibri"/>
                <a:sym typeface="Calibri"/>
              </a:endParaRPr>
            </a:p>
          </p:txBody>
        </p:sp>
        <p:sp>
          <p:nvSpPr>
            <p:cNvPr id="53" name="Google Shape;266;p31">
              <a:extLst>
                <a:ext uri="{FF2B5EF4-FFF2-40B4-BE49-F238E27FC236}">
                  <a16:creationId xmlns:a16="http://schemas.microsoft.com/office/drawing/2014/main" id="{25B79559-05C8-35C6-6D2D-3E3F9DF87913}"/>
                </a:ext>
              </a:extLst>
            </p:cNvPr>
            <p:cNvSpPr txBox="1"/>
            <p:nvPr/>
          </p:nvSpPr>
          <p:spPr>
            <a:xfrm>
              <a:off x="6935047" y="4779318"/>
              <a:ext cx="2963400" cy="41550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Calibri"/>
                  <a:ea typeface="Calibri"/>
                  <a:cs typeface="Calibri"/>
                  <a:sym typeface="Calibri"/>
                </a:rPr>
                <a:t>Ring reduce</a:t>
              </a:r>
              <a:endParaRPr sz="1500" b="0"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1020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5" grpId="0" animBg="1"/>
      <p:bldP spid="21" grpId="0" animBg="1"/>
      <p:bldP spid="27" grpId="0" animBg="1"/>
      <p:bldP spid="34" grpId="0"/>
      <p:bldP spid="35" grpId="0" animBg="1"/>
      <p:bldP spid="42"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ctrTitle"/>
          </p:nvPr>
        </p:nvSpPr>
        <p:spPr>
          <a:xfrm>
            <a:off x="920391" y="2853153"/>
            <a:ext cx="10351200" cy="1151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100"/>
              <a:t>ADAPT PIPELINE PARALLELISM</a:t>
            </a:r>
            <a:endParaRPr sz="5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a:extLst>
            <a:ext uri="{FF2B5EF4-FFF2-40B4-BE49-F238E27FC236}">
              <a16:creationId xmlns:a16="http://schemas.microsoft.com/office/drawing/2014/main" id="{FB85344E-E289-23E9-14D5-6425A12C1D9D}"/>
            </a:ext>
          </a:extLst>
        </p:cNvPr>
        <p:cNvGrpSpPr/>
        <p:nvPr/>
      </p:nvGrpSpPr>
      <p:grpSpPr>
        <a:xfrm>
          <a:off x="0" y="0"/>
          <a:ext cx="0" cy="0"/>
          <a:chOff x="0" y="0"/>
          <a:chExt cx="0" cy="0"/>
        </a:xfrm>
      </p:grpSpPr>
      <p:sp>
        <p:nvSpPr>
          <p:cNvPr id="289" name="Google Shape;289;p35">
            <a:extLst>
              <a:ext uri="{FF2B5EF4-FFF2-40B4-BE49-F238E27FC236}">
                <a16:creationId xmlns:a16="http://schemas.microsoft.com/office/drawing/2014/main" id="{EFE4310F-CA5C-BA2A-E980-4B210D5628B2}"/>
              </a:ext>
            </a:extLst>
          </p:cNvPr>
          <p:cNvSpPr txBox="1">
            <a:spLocks noGrp="1"/>
          </p:cNvSpPr>
          <p:nvPr>
            <p:ph type="title"/>
          </p:nvPr>
        </p:nvSpPr>
        <p:spPr>
          <a:xfrm>
            <a:off x="1052421" y="146057"/>
            <a:ext cx="92388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a:solidFill>
                  <a:schemeClr val="dk1"/>
                </a:solidFill>
              </a:rPr>
              <a:t>Overview of </a:t>
            </a:r>
            <a:r>
              <a:rPr lang="en-US"/>
              <a:t>Pipeline Parallelism (PP)</a:t>
            </a:r>
            <a:endParaRP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24D81F86-8FD9-5245-8276-C831180255EA}"/>
                  </a:ext>
                </a:extLst>
              </p:cNvPr>
              <p:cNvSpPr/>
              <p:nvPr/>
            </p:nvSpPr>
            <p:spPr>
              <a:xfrm>
                <a:off x="139463" y="974331"/>
                <a:ext cx="5953507" cy="683302"/>
              </a:xfrm>
              <a:prstGeom prst="roundRect">
                <a:avLst>
                  <a:gd name="adj" fmla="val 106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800" b="1" dirty="0">
                    <a:solidFill>
                      <a:sysClr val="windowText" lastClr="000000"/>
                    </a:solidFill>
                    <a:latin typeface="Times New Roman" panose="02020603050405020304" pitchFamily="18" charset="0"/>
                    <a:cs typeface="Times New Roman" panose="02020603050405020304" pitchFamily="18" charset="0"/>
                  </a:rPr>
                  <a:t>Goal:</a:t>
                </a:r>
                <a:r>
                  <a:rPr lang="en-IN" sz="1800" dirty="0">
                    <a:solidFill>
                      <a:sysClr val="windowText" lastClr="000000"/>
                    </a:solidFill>
                    <a:latin typeface="Times New Roman" panose="02020603050405020304" pitchFamily="18" charset="0"/>
                    <a:cs typeface="Times New Roman" panose="02020603050405020304" pitchFamily="18" charset="0"/>
                  </a:rPr>
                  <a:t>  Given a Model </a:t>
                </a:r>
                <a14:m>
                  <m:oMath xmlns:m="http://schemas.openxmlformats.org/officeDocument/2006/math">
                    <m:r>
                      <a:rPr lang="en-US" sz="1800" b="0" i="1" smtClean="0">
                        <a:solidFill>
                          <a:sysClr val="windowText" lastClr="000000"/>
                        </a:solidFill>
                        <a:latin typeface="Cambria Math" panose="02040503050406030204" pitchFamily="18" charset="0"/>
                        <a:cs typeface="Times New Roman" panose="02020603050405020304" pitchFamily="18" charset="0"/>
                      </a:rPr>
                      <m:t>𝑀</m:t>
                    </m:r>
                  </m:oMath>
                </a14:m>
                <a:r>
                  <a:rPr lang="en-IN" sz="1800" dirty="0">
                    <a:solidFill>
                      <a:sysClr val="windowText" lastClr="000000"/>
                    </a:solidFill>
                    <a:latin typeface="Times New Roman" panose="02020603050405020304" pitchFamily="18" charset="0"/>
                    <a:cs typeface="Times New Roman" panose="02020603050405020304" pitchFamily="18" charset="0"/>
                  </a:rPr>
                  <a:t> with ‘</a:t>
                </a:r>
                <a14:m>
                  <m:oMath xmlns:m="http://schemas.openxmlformats.org/officeDocument/2006/math">
                    <m:sSub>
                      <m:sSubPr>
                        <m:ctrlPr>
                          <a:rPr lang="en-IN" sz="1800" b="0" i="1" dirty="0" smtClean="0">
                            <a:solidFill>
                              <a:sysClr val="windowText" lastClr="000000"/>
                            </a:solidFill>
                            <a:latin typeface="Cambria Math" panose="02040503050406030204" pitchFamily="18" charset="0"/>
                            <a:cs typeface="Times New Roman" panose="02020603050405020304" pitchFamily="18" charset="0"/>
                          </a:rPr>
                        </m:ctrlPr>
                      </m:sSubPr>
                      <m:e>
                        <m:r>
                          <a:rPr lang="en-IN" sz="1800" i="1" dirty="0" smtClean="0">
                            <a:solidFill>
                              <a:sysClr val="windowText" lastClr="000000"/>
                            </a:solidFill>
                            <a:latin typeface="Cambria Math" panose="02040503050406030204" pitchFamily="18" charset="0"/>
                            <a:cs typeface="Times New Roman" panose="02020603050405020304" pitchFamily="18" charset="0"/>
                          </a:rPr>
                          <m:t>𝑛</m:t>
                        </m:r>
                      </m:e>
                      <m:sub>
                        <m:r>
                          <a:rPr lang="en-US" sz="1800" b="0" i="1" dirty="0" smtClean="0">
                            <a:solidFill>
                              <a:sysClr val="windowText" lastClr="000000"/>
                            </a:solidFill>
                            <a:latin typeface="Cambria Math" panose="02040503050406030204" pitchFamily="18" charset="0"/>
                            <a:cs typeface="Times New Roman" panose="02020603050405020304" pitchFamily="18" charset="0"/>
                          </a:rPr>
                          <m:t>𝑀</m:t>
                        </m:r>
                      </m:sub>
                    </m:sSub>
                  </m:oMath>
                </a14:m>
                <a:r>
                  <a:rPr lang="en-IN" sz="1800" dirty="0">
                    <a:solidFill>
                      <a:sysClr val="windowText" lastClr="000000"/>
                    </a:solidFill>
                    <a:latin typeface="Times New Roman" panose="02020603050405020304" pitchFamily="18" charset="0"/>
                    <a:cs typeface="Times New Roman" panose="02020603050405020304" pitchFamily="18" charset="0"/>
                  </a:rPr>
                  <a:t>’ layers </a:t>
                </a:r>
                <a14:m>
                  <m:oMath xmlns:m="http://schemas.openxmlformats.org/officeDocument/2006/math">
                    <m:sSub>
                      <m:sSubPr>
                        <m:ctrlPr>
                          <a:rPr lang="en-US" sz="1800" b="0" i="1" smtClean="0">
                            <a:solidFill>
                              <a:sysClr val="windowText" lastClr="000000"/>
                            </a:solidFill>
                            <a:latin typeface="Cambria Math" panose="02040503050406030204" pitchFamily="18" charset="0"/>
                            <a:cs typeface="Times New Roman" panose="02020603050405020304" pitchFamily="18" charset="0"/>
                          </a:rPr>
                        </m:ctrlPr>
                      </m:sSubPr>
                      <m:e>
                        <m:r>
                          <a:rPr lang="en-US" sz="1800" b="0" i="1" smtClean="0">
                            <a:solidFill>
                              <a:sysClr val="windowText" lastClr="000000"/>
                            </a:solidFill>
                            <a:latin typeface="Cambria Math" panose="02040503050406030204" pitchFamily="18" charset="0"/>
                            <a:cs typeface="Times New Roman" panose="02020603050405020304" pitchFamily="18" charset="0"/>
                          </a:rPr>
                          <m:t>𝐿</m:t>
                        </m:r>
                      </m:e>
                      <m:sub>
                        <m:r>
                          <a:rPr lang="en-US" sz="1800" b="0" i="1" smtClean="0">
                            <a:solidFill>
                              <a:sysClr val="windowText" lastClr="000000"/>
                            </a:solidFill>
                            <a:latin typeface="Cambria Math" panose="02040503050406030204" pitchFamily="18" charset="0"/>
                            <a:cs typeface="Times New Roman" panose="02020603050405020304" pitchFamily="18" charset="0"/>
                          </a:rPr>
                          <m:t>1</m:t>
                        </m:r>
                      </m:sub>
                    </m:sSub>
                    <m:r>
                      <a:rPr lang="en-US" sz="1800" b="0" i="1" smtClean="0">
                        <a:solidFill>
                          <a:sysClr val="windowText" lastClr="000000"/>
                        </a:solidFill>
                        <a:latin typeface="Cambria Math" panose="02040503050406030204" pitchFamily="18" charset="0"/>
                        <a:cs typeface="Times New Roman" panose="02020603050405020304" pitchFamily="18" charset="0"/>
                      </a:rPr>
                      <m:t>, </m:t>
                    </m:r>
                    <m:sSub>
                      <m:sSubPr>
                        <m:ctrlPr>
                          <a:rPr lang="en-US" sz="1800" b="0" i="1" smtClean="0">
                            <a:solidFill>
                              <a:sysClr val="windowText" lastClr="000000"/>
                            </a:solidFill>
                            <a:latin typeface="Cambria Math" panose="02040503050406030204" pitchFamily="18" charset="0"/>
                            <a:cs typeface="Times New Roman" panose="02020603050405020304" pitchFamily="18" charset="0"/>
                          </a:rPr>
                        </m:ctrlPr>
                      </m:sSubPr>
                      <m:e>
                        <m:r>
                          <a:rPr lang="en-US" sz="1800" b="0" i="1" smtClean="0">
                            <a:solidFill>
                              <a:sysClr val="windowText" lastClr="000000"/>
                            </a:solidFill>
                            <a:latin typeface="Cambria Math" panose="02040503050406030204" pitchFamily="18" charset="0"/>
                            <a:cs typeface="Times New Roman" panose="02020603050405020304" pitchFamily="18" charset="0"/>
                          </a:rPr>
                          <m:t>𝐿</m:t>
                        </m:r>
                      </m:e>
                      <m:sub>
                        <m:r>
                          <a:rPr lang="en-US" sz="1800" b="0" i="1" smtClean="0">
                            <a:solidFill>
                              <a:sysClr val="windowText" lastClr="000000"/>
                            </a:solidFill>
                            <a:latin typeface="Cambria Math" panose="02040503050406030204" pitchFamily="18" charset="0"/>
                            <a:cs typeface="Times New Roman" panose="02020603050405020304" pitchFamily="18" charset="0"/>
                          </a:rPr>
                          <m:t>2</m:t>
                        </m:r>
                      </m:sub>
                    </m:sSub>
                    <m:r>
                      <a:rPr lang="en-US" sz="1800" b="0" i="1" smtClean="0">
                        <a:solidFill>
                          <a:sysClr val="windowText" lastClr="000000"/>
                        </a:solidFill>
                        <a:latin typeface="Cambria Math" panose="02040503050406030204" pitchFamily="18" charset="0"/>
                        <a:cs typeface="Times New Roman" panose="02020603050405020304" pitchFamily="18" charset="0"/>
                      </a:rPr>
                      <m:t>, …, </m:t>
                    </m:r>
                    <m:sSub>
                      <m:sSubPr>
                        <m:ctrlPr>
                          <a:rPr lang="en-US" sz="1800" b="0" i="1" smtClean="0">
                            <a:solidFill>
                              <a:sysClr val="windowText" lastClr="000000"/>
                            </a:solidFill>
                            <a:latin typeface="Cambria Math" panose="02040503050406030204" pitchFamily="18" charset="0"/>
                            <a:cs typeface="Times New Roman" panose="02020603050405020304" pitchFamily="18" charset="0"/>
                          </a:rPr>
                        </m:ctrlPr>
                      </m:sSubPr>
                      <m:e>
                        <m:r>
                          <a:rPr lang="en-US" sz="1800" b="0" i="1" smtClean="0">
                            <a:solidFill>
                              <a:sysClr val="windowText" lastClr="000000"/>
                            </a:solidFill>
                            <a:latin typeface="Cambria Math" panose="02040503050406030204" pitchFamily="18" charset="0"/>
                            <a:cs typeface="Times New Roman" panose="02020603050405020304" pitchFamily="18" charset="0"/>
                          </a:rPr>
                          <m:t>𝐿</m:t>
                        </m:r>
                      </m:e>
                      <m:sub>
                        <m:sSub>
                          <m:sSubPr>
                            <m:ctrlPr>
                              <a:rPr lang="en-US" sz="1800" b="0" i="1" smtClean="0">
                                <a:solidFill>
                                  <a:sysClr val="windowText" lastClr="000000"/>
                                </a:solidFill>
                                <a:latin typeface="Cambria Math" panose="02040503050406030204" pitchFamily="18" charset="0"/>
                                <a:cs typeface="Times New Roman" panose="02020603050405020304" pitchFamily="18" charset="0"/>
                              </a:rPr>
                            </m:ctrlPr>
                          </m:sSubPr>
                          <m:e>
                            <m:r>
                              <a:rPr lang="en-US" sz="1800" b="0" i="1" smtClean="0">
                                <a:solidFill>
                                  <a:sysClr val="windowText" lastClr="000000"/>
                                </a:solidFill>
                                <a:latin typeface="Cambria Math" panose="02040503050406030204" pitchFamily="18" charset="0"/>
                                <a:cs typeface="Times New Roman" panose="02020603050405020304" pitchFamily="18" charset="0"/>
                              </a:rPr>
                              <m:t>𝑛</m:t>
                            </m:r>
                          </m:e>
                          <m:sub>
                            <m:r>
                              <a:rPr lang="en-US" sz="1800" b="0" i="1" smtClean="0">
                                <a:solidFill>
                                  <a:sysClr val="windowText" lastClr="000000"/>
                                </a:solidFill>
                                <a:latin typeface="Cambria Math" panose="02040503050406030204" pitchFamily="18" charset="0"/>
                                <a:cs typeface="Times New Roman" panose="02020603050405020304" pitchFamily="18" charset="0"/>
                              </a:rPr>
                              <m:t>𝑀</m:t>
                            </m:r>
                          </m:sub>
                        </m:sSub>
                      </m:sub>
                    </m:sSub>
                  </m:oMath>
                </a14:m>
                <a:r>
                  <a:rPr lang="en-IN" sz="1800" dirty="0">
                    <a:solidFill>
                      <a:sysClr val="windowText" lastClr="000000"/>
                    </a:solidFill>
                    <a:latin typeface="Times New Roman" panose="02020603050405020304" pitchFamily="18" charset="0"/>
                    <a:cs typeface="Times New Roman" panose="02020603050405020304" pitchFamily="18" charset="0"/>
                  </a:rPr>
                  <a:t>, we want to distribute it across a set of ‘</a:t>
                </a:r>
                <a14:m>
                  <m:oMath xmlns:m="http://schemas.openxmlformats.org/officeDocument/2006/math">
                    <m:r>
                      <m:rPr>
                        <m:sty m:val="p"/>
                      </m:rPr>
                      <a:rPr lang="en-IN" sz="1800" b="0" i="1" smtClean="0">
                        <a:solidFill>
                          <a:sysClr val="windowText" lastClr="000000"/>
                        </a:solidFill>
                        <a:latin typeface="Cambria Math" panose="02040503050406030204" pitchFamily="18" charset="0"/>
                        <a:cs typeface="Times New Roman" panose="02020603050405020304" pitchFamily="18" charset="0"/>
                      </a:rPr>
                      <m:t>d</m:t>
                    </m:r>
                  </m:oMath>
                </a14:m>
                <a:r>
                  <a:rPr lang="en-IN" sz="1800" dirty="0">
                    <a:solidFill>
                      <a:sysClr val="windowText" lastClr="000000"/>
                    </a:solidFill>
                    <a:latin typeface="Times New Roman" panose="02020603050405020304" pitchFamily="18" charset="0"/>
                    <a:cs typeface="Times New Roman" panose="02020603050405020304" pitchFamily="18" charset="0"/>
                  </a:rPr>
                  <a:t>’ devices ‘</a:t>
                </a:r>
                <a14:m>
                  <m:oMath xmlns:m="http://schemas.openxmlformats.org/officeDocument/2006/math">
                    <m:r>
                      <a:rPr lang="en-IN" sz="1800" b="0" i="1" smtClean="0">
                        <a:solidFill>
                          <a:sysClr val="windowText" lastClr="000000"/>
                        </a:solidFill>
                        <a:latin typeface="Cambria Math" panose="02040503050406030204" pitchFamily="18" charset="0"/>
                        <a:cs typeface="Times New Roman" panose="02020603050405020304" pitchFamily="18" charset="0"/>
                      </a:rPr>
                      <m:t>𝒟</m:t>
                    </m:r>
                  </m:oMath>
                </a14:m>
                <a:r>
                  <a:rPr lang="en-IN" sz="1800" dirty="0">
                    <a:solidFill>
                      <a:sysClr val="windowText" lastClr="000000"/>
                    </a:solidFill>
                    <a:latin typeface="Times New Roman" panose="02020603050405020304" pitchFamily="18" charset="0"/>
                    <a:cs typeface="Times New Roman" panose="02020603050405020304" pitchFamily="18" charset="0"/>
                  </a:rPr>
                  <a:t>’ efficiently.  </a:t>
                </a:r>
              </a:p>
            </p:txBody>
          </p:sp>
        </mc:Choice>
        <mc:Fallback xmlns="">
          <p:sp>
            <p:nvSpPr>
              <p:cNvPr id="2" name="Rectangle: Rounded Corners 1">
                <a:extLst>
                  <a:ext uri="{FF2B5EF4-FFF2-40B4-BE49-F238E27FC236}">
                    <a16:creationId xmlns:a16="http://schemas.microsoft.com/office/drawing/2014/main" id="{24D81F86-8FD9-5245-8276-C831180255EA}"/>
                  </a:ext>
                </a:extLst>
              </p:cNvPr>
              <p:cNvSpPr>
                <a:spLocks noRot="1" noChangeAspect="1" noMove="1" noResize="1" noEditPoints="1" noAdjustHandles="1" noChangeArrowheads="1" noChangeShapeType="1" noTextEdit="1"/>
              </p:cNvSpPr>
              <p:nvPr/>
            </p:nvSpPr>
            <p:spPr>
              <a:xfrm>
                <a:off x="139463" y="974331"/>
                <a:ext cx="5953507" cy="683302"/>
              </a:xfrm>
              <a:prstGeom prst="roundRect">
                <a:avLst>
                  <a:gd name="adj" fmla="val 10600"/>
                </a:avLst>
              </a:prstGeom>
              <a:blipFill>
                <a:blip r:embed="rId3"/>
                <a:stretch>
                  <a:fillRect l="-306" t="-1724" r="-815"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170077-88DB-5D76-EC02-083C7E39B04F}"/>
                  </a:ext>
                </a:extLst>
              </p:cNvPr>
              <p:cNvSpPr txBox="1"/>
              <p:nvPr/>
            </p:nvSpPr>
            <p:spPr>
              <a:xfrm>
                <a:off x="224891" y="1854956"/>
                <a:ext cx="5868079" cy="2948115"/>
              </a:xfrm>
              <a:prstGeom prst="rect">
                <a:avLst/>
              </a:prstGeom>
              <a:noFill/>
              <a:ln w="19050">
                <a:noFill/>
              </a:ln>
            </p:spPr>
            <p:txBody>
              <a:bodyPr wrap="square">
                <a:spAutoFit/>
              </a:bodyPr>
              <a:lstStyle/>
              <a:p>
                <a:pPr algn="just"/>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Pipeline Parallelism Solution:</a:t>
                </a:r>
              </a:p>
              <a:p>
                <a:pPr algn="just"/>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mj-lt"/>
                  <a:buAutoNum type="arabicPeriod"/>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rPr>
                  <a:t>Model </a:t>
                </a:r>
                <a14:m>
                  <m:oMath xmlns:m="http://schemas.openxmlformats.org/officeDocument/2006/math">
                    <m:r>
                      <a:rPr lang="en-US" sz="2000" b="0" i="1" smtClean="0">
                        <a:solidFill>
                          <a:schemeClr val="tx1"/>
                        </a:solidFill>
                        <a:latin typeface="Cambria Math" panose="02040503050406030204" pitchFamily="18" charset="0"/>
                        <a:ea typeface="Calibri"/>
                        <a:cs typeface="Times New Roman" panose="02020603050405020304" pitchFamily="18" charset="0"/>
                      </a:rPr>
                      <m:t>𝑀</m:t>
                    </m:r>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is split into subsets of layers called </a:t>
                </a:r>
                <a:r>
                  <a:rPr lang="en-IN" sz="2000" b="1" dirty="0">
                    <a:solidFill>
                      <a:schemeClr val="tx1"/>
                    </a:solidFill>
                    <a:latin typeface="Calibri" panose="020F0502020204030204" pitchFamily="34" charset="0"/>
                    <a:ea typeface="Calibri" panose="020F0502020204030204" pitchFamily="34" charset="0"/>
                    <a:cs typeface="Calibri" panose="020F0502020204030204" pitchFamily="34" charset="0"/>
                  </a:rPr>
                  <a:t>stages</a:t>
                </a: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𝑆</m:t>
                        </m:r>
                      </m:e>
                      <m:sub>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IN" sz="2000" i="1">
                                <a:solidFill>
                                  <a:sysClr val="windowText" lastClr="000000"/>
                                </a:solidFill>
                                <a:latin typeface="Cambria Math" panose="02040503050406030204" pitchFamily="18" charset="0"/>
                                <a:cs typeface="Times New Roman" panose="02020603050405020304" pitchFamily="18" charset="0"/>
                              </a:rPr>
                              <m:t>𝒟</m:t>
                            </m:r>
                          </m:e>
                          <m:sub>
                            <m:r>
                              <a:rPr lang="en-US" sz="2000" b="0" i="1" smtClean="0">
                                <a:solidFill>
                                  <a:schemeClr val="tx1"/>
                                </a:solidFill>
                                <a:latin typeface="Cambria Math" panose="02040503050406030204" pitchFamily="18" charset="0"/>
                                <a:ea typeface="Calibri"/>
                                <a:cs typeface="Times New Roman" panose="02020603050405020304" pitchFamily="18" charset="0"/>
                              </a:rPr>
                              <m:t>1</m:t>
                            </m:r>
                          </m:sub>
                        </m:sSub>
                      </m:sub>
                    </m:sSub>
                    <m:r>
                      <a:rPr lang="en-US" sz="2000" b="0" i="1" smtClean="0">
                        <a:solidFill>
                          <a:schemeClr val="tx1"/>
                        </a:solidFill>
                        <a:latin typeface="Cambria Math" panose="02040503050406030204" pitchFamily="18" charset="0"/>
                        <a:ea typeface="Calibri"/>
                        <a:cs typeface="Times New Roman" panose="02020603050405020304" pitchFamily="18" charset="0"/>
                      </a:rPr>
                      <m:t> , </m:t>
                    </m:r>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𝑆</m:t>
                        </m:r>
                      </m:e>
                      <m:sub>
                        <m:sSub>
                          <m:sSubPr>
                            <m:ctrlPr>
                              <a:rPr lang="en-US" sz="2000" b="0" i="1" smtClean="0">
                                <a:solidFill>
                                  <a:sysClr val="windowText" lastClr="000000"/>
                                </a:solidFill>
                                <a:latin typeface="Cambria Math" panose="02040503050406030204" pitchFamily="18" charset="0"/>
                                <a:ea typeface="Calibri"/>
                                <a:cs typeface="Times New Roman" panose="02020603050405020304" pitchFamily="18" charset="0"/>
                              </a:rPr>
                            </m:ctrlPr>
                          </m:sSubPr>
                          <m:e>
                            <m:r>
                              <a:rPr lang="en-IN" sz="2000" i="1">
                                <a:solidFill>
                                  <a:sysClr val="windowText" lastClr="000000"/>
                                </a:solidFill>
                                <a:latin typeface="Cambria Math" panose="02040503050406030204" pitchFamily="18" charset="0"/>
                                <a:cs typeface="Times New Roman" panose="02020603050405020304" pitchFamily="18" charset="0"/>
                              </a:rPr>
                              <m:t>𝒟</m:t>
                            </m:r>
                          </m:e>
                          <m:sub>
                            <m:r>
                              <a:rPr lang="en-US" sz="2000" b="0" i="1" smtClean="0">
                                <a:solidFill>
                                  <a:sysClr val="windowText" lastClr="000000"/>
                                </a:solidFill>
                                <a:latin typeface="Cambria Math" panose="02040503050406030204" pitchFamily="18" charset="0"/>
                                <a:cs typeface="Times New Roman" panose="02020603050405020304" pitchFamily="18" charset="0"/>
                              </a:rPr>
                              <m:t>2</m:t>
                            </m:r>
                          </m:sub>
                        </m:sSub>
                      </m:sub>
                    </m:sSub>
                    <m:r>
                      <a:rPr lang="en-US" sz="2000" b="0" i="1" smtClean="0">
                        <a:solidFill>
                          <a:schemeClr val="tx1"/>
                        </a:solidFill>
                        <a:latin typeface="Cambria Math" panose="02040503050406030204" pitchFamily="18" charset="0"/>
                        <a:cs typeface="Times New Roman" panose="02020603050405020304" pitchFamily="18" charset="0"/>
                      </a:rPr>
                      <m:t>, …,</m:t>
                    </m:r>
                    <m:sSub>
                      <m:sSubPr>
                        <m:ctrlPr>
                          <a:rPr lang="en-US" sz="2000" b="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𝑆</m:t>
                        </m:r>
                      </m:e>
                      <m:sub>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IN" sz="2000" i="1">
                                <a:solidFill>
                                  <a:sysClr val="windowText" lastClr="000000"/>
                                </a:solidFill>
                                <a:latin typeface="Cambria Math" panose="02040503050406030204" pitchFamily="18" charset="0"/>
                                <a:cs typeface="Times New Roman" panose="02020603050405020304" pitchFamily="18" charset="0"/>
                              </a:rPr>
                              <m:t>𝒟</m:t>
                            </m:r>
                          </m:e>
                          <m:sub>
                            <m:r>
                              <a:rPr lang="en-US" sz="2000" b="0" i="1" smtClean="0">
                                <a:solidFill>
                                  <a:sysClr val="windowText" lastClr="000000"/>
                                </a:solidFill>
                                <a:latin typeface="Cambria Math" panose="02040503050406030204" pitchFamily="18" charset="0"/>
                                <a:cs typeface="Times New Roman" panose="02020603050405020304" pitchFamily="18" charset="0"/>
                              </a:rPr>
                              <m:t>𝑑</m:t>
                            </m:r>
                          </m:sub>
                        </m:sSub>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without breaking layer ordering. </a:t>
                </a:r>
              </a:p>
              <a:p>
                <a:pPr marL="342900" indent="-342900" algn="just">
                  <a:buFont typeface="+mj-lt"/>
                  <a:buAutoNum type="arabicPeriod"/>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Batches are divided into </a:t>
                </a:r>
                <a:r>
                  <a:rPr lang="en-IN" sz="2000" b="1" dirty="0">
                    <a:solidFill>
                      <a:schemeClr val="tx1"/>
                    </a:solidFill>
                    <a:latin typeface="Calibri" panose="020F0502020204030204" pitchFamily="34" charset="0"/>
                    <a:ea typeface="Calibri" panose="020F0502020204030204" pitchFamily="34" charset="0"/>
                    <a:cs typeface="Calibri" panose="020F0502020204030204" pitchFamily="34" charset="0"/>
                  </a:rPr>
                  <a:t>micro-batches</a:t>
                </a: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2000" b="0" i="1" smtClean="0">
                        <a:solidFill>
                          <a:schemeClr val="tx1"/>
                        </a:solidFill>
                        <a:latin typeface="Cambria Math" panose="02040503050406030204" pitchFamily="18" charset="0"/>
                        <a:ea typeface="Calibri"/>
                        <a:cs typeface="Times New Roman" panose="02020603050405020304" pitchFamily="18" charset="0"/>
                      </a:rPr>
                      <m:t>𝑀𝐵</m:t>
                    </m:r>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342900" lvl="1" indent="-342900" algn="just">
                  <a:buFont typeface="Arial" panose="020B0604020202020204" pitchFamily="34" charset="0"/>
                  <a:buChar char="•"/>
                </a:pPr>
                <a14:m>
                  <m:oMath xmlns:m="http://schemas.openxmlformats.org/officeDocument/2006/math">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𝑁</m:t>
                        </m:r>
                      </m:e>
                      <m:sub>
                        <m:r>
                          <a:rPr lang="en-US" sz="2000" b="0" i="1" smtClean="0">
                            <a:solidFill>
                              <a:schemeClr val="tx1"/>
                            </a:solidFill>
                            <a:latin typeface="Cambria Math" panose="02040503050406030204" pitchFamily="18" charset="0"/>
                            <a:ea typeface="Calibri"/>
                            <a:cs typeface="Times New Roman" panose="02020603050405020304" pitchFamily="18" charset="0"/>
                          </a:rPr>
                          <m:t>𝑀𝐵</m:t>
                        </m:r>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 Number of micro-batches</a:t>
                </a:r>
              </a:p>
              <a:p>
                <a:pPr marL="342900" lvl="1" indent="-342900" algn="just">
                  <a:buFont typeface="Arial" panose="020B0604020202020204" pitchFamily="34" charset="0"/>
                  <a:buChar char="•"/>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As </a:t>
                </a:r>
                <a14:m>
                  <m:oMath xmlns:m="http://schemas.openxmlformats.org/officeDocument/2006/math">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IN" sz="2000" i="1">
                            <a:solidFill>
                              <a:sysClr val="windowText" lastClr="000000"/>
                            </a:solidFill>
                            <a:latin typeface="Cambria Math" panose="02040503050406030204" pitchFamily="18" charset="0"/>
                            <a:cs typeface="Times New Roman" panose="02020603050405020304" pitchFamily="18" charset="0"/>
                          </a:rPr>
                          <m:t>𝒟</m:t>
                        </m:r>
                      </m:e>
                      <m:sub>
                        <m:r>
                          <a:rPr lang="en-US" sz="2000" b="0" i="1" smtClean="0">
                            <a:solidFill>
                              <a:sysClr val="windowText" lastClr="000000"/>
                            </a:solidFill>
                            <a:latin typeface="Cambria Math" panose="02040503050406030204" pitchFamily="18" charset="0"/>
                            <a:cs typeface="Times New Roman" panose="02020603050405020304" pitchFamily="18" charset="0"/>
                          </a:rPr>
                          <m:t>1</m:t>
                        </m:r>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finishes the first </a:t>
                </a:r>
                <a14:m>
                  <m:oMath xmlns:m="http://schemas.openxmlformats.org/officeDocument/2006/math">
                    <m:r>
                      <a:rPr lang="en-US" sz="2000" b="0" i="1" smtClean="0">
                        <a:solidFill>
                          <a:schemeClr val="tx1"/>
                        </a:solidFill>
                        <a:latin typeface="Cambria Math" panose="02040503050406030204" pitchFamily="18" charset="0"/>
                        <a:ea typeface="Calibri"/>
                        <a:cs typeface="Times New Roman" panose="02020603050405020304" pitchFamily="18" charset="0"/>
                      </a:rPr>
                      <m:t>𝑀</m:t>
                    </m:r>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𝐵</m:t>
                        </m:r>
                      </m:e>
                      <m:sub>
                        <m:r>
                          <a:rPr lang="en-US" sz="2000" b="0" i="1" smtClean="0">
                            <a:solidFill>
                              <a:schemeClr val="tx1"/>
                            </a:solidFill>
                            <a:latin typeface="Cambria Math" panose="02040503050406030204" pitchFamily="18" charset="0"/>
                            <a:ea typeface="Calibri"/>
                            <a:cs typeface="Times New Roman" panose="02020603050405020304" pitchFamily="18" charset="0"/>
                          </a:rPr>
                          <m:t>1</m:t>
                        </m:r>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it starts </a:t>
                </a:r>
                <a14:m>
                  <m:oMath xmlns:m="http://schemas.openxmlformats.org/officeDocument/2006/math">
                    <m:r>
                      <a:rPr lang="en-US" sz="2000" b="0" i="1" smtClean="0">
                        <a:solidFill>
                          <a:schemeClr val="tx1"/>
                        </a:solidFill>
                        <a:latin typeface="Cambria Math" panose="02040503050406030204" pitchFamily="18" charset="0"/>
                        <a:ea typeface="Calibri"/>
                        <a:cs typeface="Times New Roman" panose="02020603050405020304" pitchFamily="18" charset="0"/>
                      </a:rPr>
                      <m:t>𝑀</m:t>
                    </m:r>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𝐵</m:t>
                        </m:r>
                      </m:e>
                      <m:sub>
                        <m:r>
                          <a:rPr lang="en-US" sz="2000" b="0" i="1" smtClean="0">
                            <a:solidFill>
                              <a:schemeClr val="tx1"/>
                            </a:solidFill>
                            <a:latin typeface="Cambria Math" panose="02040503050406030204" pitchFamily="18" charset="0"/>
                            <a:ea typeface="Calibri"/>
                            <a:cs typeface="Times New Roman" panose="02020603050405020304" pitchFamily="18" charset="0"/>
                          </a:rPr>
                          <m:t>2</m:t>
                        </m:r>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buFont typeface="+mj-lt"/>
                  <a:buAutoNum type="arabicPeriod"/>
                </a:pPr>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Activations (</a:t>
                </a:r>
                <a14:m>
                  <m:oMath xmlns:m="http://schemas.openxmlformats.org/officeDocument/2006/math">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𝐴</m:t>
                        </m:r>
                      </m:e>
                      <m:sub>
                        <m:sSub>
                          <m:sSubPr>
                            <m:ctrlPr>
                              <a:rPr lang="en-US" sz="2000" b="0" i="1" smtClean="0">
                                <a:solidFill>
                                  <a:sysClr val="windowText" lastClr="000000"/>
                                </a:solidFill>
                                <a:latin typeface="Cambria Math" panose="02040503050406030204" pitchFamily="18" charset="0"/>
                                <a:ea typeface="Calibri"/>
                                <a:cs typeface="Times New Roman" panose="02020603050405020304" pitchFamily="18" charset="0"/>
                              </a:rPr>
                            </m:ctrlPr>
                          </m:sSubPr>
                          <m:e>
                            <m:r>
                              <a:rPr lang="en-IN" sz="2000" i="1">
                                <a:solidFill>
                                  <a:sysClr val="windowText" lastClr="000000"/>
                                </a:solidFill>
                                <a:latin typeface="Cambria Math" panose="02040503050406030204" pitchFamily="18" charset="0"/>
                                <a:cs typeface="Times New Roman" panose="02020603050405020304" pitchFamily="18" charset="0"/>
                              </a:rPr>
                              <m:t>𝒟</m:t>
                            </m:r>
                          </m:e>
                          <m:sub>
                            <m:r>
                              <a:rPr lang="en-US" sz="2000" b="0" i="1" smtClean="0">
                                <a:solidFill>
                                  <a:sysClr val="windowText" lastClr="000000"/>
                                </a:solidFill>
                                <a:latin typeface="Cambria Math" panose="02040503050406030204" pitchFamily="18" charset="0"/>
                                <a:cs typeface="Times New Roman" panose="02020603050405020304" pitchFamily="18" charset="0"/>
                              </a:rPr>
                              <m:t>𝑑</m:t>
                            </m:r>
                          </m:sub>
                        </m:sSub>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are passed to the next device after the stage </a:t>
                </a:r>
                <a14:m>
                  <m:oMath xmlns:m="http://schemas.openxmlformats.org/officeDocument/2006/math">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𝑆</m:t>
                        </m:r>
                      </m:e>
                      <m:sub>
                        <m:sSub>
                          <m:sSubPr>
                            <m:ctrlPr>
                              <a:rPr lang="en-US" sz="2000" b="0" i="1" smtClean="0">
                                <a:solidFill>
                                  <a:schemeClr val="tx1"/>
                                </a:solidFill>
                                <a:latin typeface="Cambria Math" panose="02040503050406030204" pitchFamily="18" charset="0"/>
                                <a:ea typeface="Calibri"/>
                                <a:cs typeface="Times New Roman" panose="02020603050405020304" pitchFamily="18" charset="0"/>
                              </a:rPr>
                            </m:ctrlPr>
                          </m:sSubPr>
                          <m:e>
                            <m:r>
                              <a:rPr lang="en-US" sz="2000" b="0" i="1" smtClean="0">
                                <a:solidFill>
                                  <a:schemeClr val="tx1"/>
                                </a:solidFill>
                                <a:latin typeface="Cambria Math" panose="02040503050406030204" pitchFamily="18" charset="0"/>
                                <a:ea typeface="Calibri"/>
                                <a:cs typeface="Times New Roman" panose="02020603050405020304" pitchFamily="18" charset="0"/>
                              </a:rPr>
                              <m:t>𝐷</m:t>
                            </m:r>
                          </m:e>
                          <m:sub>
                            <m:r>
                              <a:rPr lang="en-US" sz="2000" b="0" i="1" smtClean="0">
                                <a:solidFill>
                                  <a:schemeClr val="tx1"/>
                                </a:solidFill>
                                <a:latin typeface="Cambria Math" panose="02040503050406030204" pitchFamily="18" charset="0"/>
                                <a:ea typeface="Calibri"/>
                                <a:cs typeface="Times New Roman" panose="02020603050405020304" pitchFamily="18" charset="0"/>
                              </a:rPr>
                              <m:t>𝑑</m:t>
                            </m:r>
                          </m:sub>
                        </m:sSub>
                      </m:sub>
                    </m:sSub>
                  </m:oMath>
                </a14:m>
                <a:r>
                  <a:rPr lang="en-IN" sz="2000" dirty="0">
                    <a:solidFill>
                      <a:schemeClr val="tx1"/>
                    </a:solidFill>
                    <a:latin typeface="Calibri" panose="020F0502020204030204" pitchFamily="34" charset="0"/>
                    <a:ea typeface="Calibri" panose="020F0502020204030204" pitchFamily="34" charset="0"/>
                    <a:cs typeface="Calibri" panose="020F0502020204030204" pitchFamily="34" charset="0"/>
                  </a:rPr>
                  <a:t> completes a micro-batch</a:t>
                </a:r>
              </a:p>
            </p:txBody>
          </p:sp>
        </mc:Choice>
        <mc:Fallback xmlns="">
          <p:sp>
            <p:nvSpPr>
              <p:cNvPr id="3" name="TextBox 2">
                <a:extLst>
                  <a:ext uri="{FF2B5EF4-FFF2-40B4-BE49-F238E27FC236}">
                    <a16:creationId xmlns:a16="http://schemas.microsoft.com/office/drawing/2014/main" id="{69170077-88DB-5D76-EC02-083C7E39B04F}"/>
                  </a:ext>
                </a:extLst>
              </p:cNvPr>
              <p:cNvSpPr txBox="1">
                <a:spLocks noRot="1" noChangeAspect="1" noMove="1" noResize="1" noEditPoints="1" noAdjustHandles="1" noChangeArrowheads="1" noChangeShapeType="1" noTextEdit="1"/>
              </p:cNvSpPr>
              <p:nvPr/>
            </p:nvSpPr>
            <p:spPr>
              <a:xfrm>
                <a:off x="224891" y="1854956"/>
                <a:ext cx="5868079" cy="2948115"/>
              </a:xfrm>
              <a:prstGeom prst="rect">
                <a:avLst/>
              </a:prstGeom>
              <a:blipFill>
                <a:blip r:embed="rId4"/>
                <a:stretch>
                  <a:fillRect l="-1142" t="-1033" r="-1038" b="-1860"/>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57B0A9-61A9-BF88-387B-94A334F2C51D}"/>
                  </a:ext>
                </a:extLst>
              </p:cNvPr>
              <p:cNvSpPr txBox="1"/>
              <p:nvPr/>
            </p:nvSpPr>
            <p:spPr>
              <a:xfrm>
                <a:off x="-153728" y="5142642"/>
                <a:ext cx="5140065" cy="40011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𝐶𝑜𝑛𝑓𝑖</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𝑃𝑃</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𝐿</m:t>
                              </m:r>
                              <m:r>
                                <a:rPr lang="en-US" sz="2000" b="0" i="1" smtClean="0">
                                  <a:latin typeface="Cambria Math" panose="02040503050406030204" pitchFamily="18" charset="0"/>
                                </a:rPr>
                                <m:t> →</m:t>
                              </m:r>
                              <m:r>
                                <a:rPr lang="en-US" sz="2000" b="0" i="1" smtClean="0">
                                  <a:latin typeface="Cambria Math" panose="02040503050406030204" pitchFamily="18" charset="0"/>
                                </a:rPr>
                                <m:t>𝐷</m:t>
                              </m:r>
                            </m:e>
                          </m:d>
                          <m:r>
                            <a:rPr lang="en-US" sz="2000" b="0" i="1" smtClean="0">
                              <a:latin typeface="Cambria Math" panose="02040503050406030204" pitchFamily="18" charset="0"/>
                            </a:rPr>
                            <m:t> ∀</m:t>
                          </m:r>
                          <m:r>
                            <a:rPr lang="en-US" sz="2000" b="0" i="1" smtClean="0">
                              <a:latin typeface="Cambria Math" panose="02040503050406030204" pitchFamily="18" charset="0"/>
                            </a:rPr>
                            <m:t>𝐿</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 , ∃ </m:t>
                          </m:r>
                          <m:r>
                            <a:rPr lang="en-US" sz="2000" b="0" i="1" smtClean="0">
                              <a:latin typeface="Cambria Math" panose="02040503050406030204" pitchFamily="18" charset="0"/>
                            </a:rPr>
                            <m:t>𝑑</m:t>
                          </m:r>
                          <m:r>
                            <a:rPr lang="en-US" sz="2000" b="0" i="1" smtClean="0">
                              <a:latin typeface="Cambria Math" panose="02040503050406030204" pitchFamily="18" charset="0"/>
                            </a:rPr>
                            <m:t>∈</m:t>
                          </m:r>
                          <m:r>
                            <a:rPr lang="en-IN" sz="2000" i="1">
                              <a:solidFill>
                                <a:sysClr val="windowText" lastClr="000000"/>
                              </a:solidFill>
                              <a:latin typeface="Cambria Math" panose="02040503050406030204" pitchFamily="18" charset="0"/>
                              <a:cs typeface="Times New Roman" panose="02020603050405020304" pitchFamily="18" charset="0"/>
                            </a:rPr>
                            <m:t>𝒟</m:t>
                          </m:r>
                        </m:e>
                      </m:d>
                    </m:oMath>
                  </m:oMathPara>
                </a14:m>
                <a:endParaRPr lang="en-US" sz="2000" b="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B57B0A9-61A9-BF88-387B-94A334F2C51D}"/>
                  </a:ext>
                </a:extLst>
              </p:cNvPr>
              <p:cNvSpPr txBox="1">
                <a:spLocks noRot="1" noChangeAspect="1" noMove="1" noResize="1" noEditPoints="1" noAdjustHandles="1" noChangeArrowheads="1" noChangeShapeType="1" noTextEdit="1"/>
              </p:cNvSpPr>
              <p:nvPr/>
            </p:nvSpPr>
            <p:spPr>
              <a:xfrm>
                <a:off x="-153728" y="5142642"/>
                <a:ext cx="5140065" cy="400110"/>
              </a:xfrm>
              <a:prstGeom prst="rect">
                <a:avLst/>
              </a:prstGeom>
              <a:blipFill>
                <a:blip r:embed="rId5"/>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F52C862-3B5E-57E4-8C2D-494BC0952D03}"/>
                  </a:ext>
                </a:extLst>
              </p:cNvPr>
              <p:cNvSpPr txBox="1"/>
              <p:nvPr/>
            </p:nvSpPr>
            <p:spPr>
              <a:xfrm>
                <a:off x="346334" y="5542752"/>
                <a:ext cx="6642095" cy="1489510"/>
              </a:xfrm>
              <a:prstGeom prst="rect">
                <a:avLst/>
              </a:prstGeom>
              <a:noFill/>
            </p:spPr>
            <p:txBody>
              <a:bodyPr wrap="square" rtlCol="0">
                <a:spAutoFit/>
              </a:bodyPr>
              <a:lstStyle/>
              <a:p>
                <a:r>
                  <a:rPr lang="en-US" sz="1800" dirty="0"/>
                  <a:t>Here </a:t>
                </a:r>
                <a:r>
                  <a:rPr lang="en-US" sz="1800" dirty="0">
                    <a:latin typeface="Times New Roman" panose="02020603050405020304" pitchFamily="18" charset="0"/>
                    <a:cs typeface="Times New Roman" panose="02020603050405020304" pitchFamily="18" charset="0"/>
                  </a:rPr>
                  <a:t>:</a:t>
                </a:r>
              </a:p>
              <a:p>
                <a14:m>
                  <m:oMath xmlns:m="http://schemas.openxmlformats.org/officeDocument/2006/math">
                    <m:r>
                      <a:rPr lang="en-IN" sz="1800" i="1">
                        <a:solidFill>
                          <a:sysClr val="windowText" lastClr="000000"/>
                        </a:solidFill>
                        <a:latin typeface="Cambria Math" panose="02040503050406030204" pitchFamily="18" charset="0"/>
                        <a:cs typeface="Times New Roman" panose="02020603050405020304" pitchFamily="18" charset="0"/>
                      </a:rPr>
                      <m:t>𝒟</m:t>
                    </m:r>
                  </m:oMath>
                </a14:m>
                <a:r>
                  <a:rPr lang="en-US" sz="1800" dirty="0">
                    <a:latin typeface="Times New Roman" panose="02020603050405020304" pitchFamily="18" charset="0"/>
                    <a:cs typeface="Times New Roman" panose="02020603050405020304" pitchFamily="18" charset="0"/>
                  </a:rPr>
                  <a:t> : Set of available devices</a:t>
                </a:r>
              </a:p>
              <a:p>
                <a14:m>
                  <m:oMath xmlns:m="http://schemas.openxmlformats.org/officeDocument/2006/math">
                    <m:r>
                      <a:rPr lang="en-US" sz="1800" b="0" i="1" smtClean="0">
                        <a:latin typeface="Cambria Math" panose="02040503050406030204" pitchFamily="18" charset="0"/>
                        <a:cs typeface="Times New Roman" panose="02020603050405020304" pitchFamily="18" charset="0"/>
                      </a:rPr>
                      <m:t>𝑀</m:t>
                    </m:r>
                  </m:oMath>
                </a14:m>
                <a:r>
                  <a:rPr lang="en-US" sz="1800" dirty="0">
                    <a:latin typeface="Times New Roman" panose="02020603050405020304" pitchFamily="18" charset="0"/>
                    <a:cs typeface="Times New Roman" panose="02020603050405020304" pitchFamily="18" charset="0"/>
                  </a:rPr>
                  <a:t> : Model</a:t>
                </a:r>
              </a:p>
              <a:p>
                <a14:m>
                  <m:oMath xmlns:m="http://schemas.openxmlformats.org/officeDocument/2006/math">
                    <m:sSub>
                      <m:sSubPr>
                        <m:ctrlPr>
                          <a:rPr lang="en-US"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𝐹</m:t>
                        </m:r>
                      </m:e>
                      <m:sub>
                        <m:r>
                          <a:rPr lang="en-IN" sz="1800" i="1">
                            <a:solidFill>
                              <a:sysClr val="windowText" lastClr="000000"/>
                            </a:solidFill>
                            <a:latin typeface="Cambria Math" panose="02040503050406030204" pitchFamily="18" charset="0"/>
                            <a:cs typeface="Times New Roman" panose="02020603050405020304" pitchFamily="18" charset="0"/>
                          </a:rPr>
                          <m:t>𝒟</m:t>
                        </m:r>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𝑀𝐵</m:t>
                        </m:r>
                      </m:sub>
                    </m:sSub>
                  </m:oMath>
                </a14:m>
                <a:r>
                  <a:rPr lang="en-US" sz="1800" dirty="0">
                    <a:latin typeface="Times New Roman" panose="02020603050405020304" pitchFamily="18" charset="0"/>
                    <a:cs typeface="Times New Roman" panose="02020603050405020304" pitchFamily="18" charset="0"/>
                  </a:rPr>
                  <a:t> : Forward pass of micro-batch </a:t>
                </a:r>
                <a14:m>
                  <m:oMath xmlns:m="http://schemas.openxmlformats.org/officeDocument/2006/math">
                    <m:r>
                      <a:rPr lang="en-US" sz="1800" b="0" i="1" smtClean="0">
                        <a:latin typeface="Cambria Math" panose="02040503050406030204" pitchFamily="18" charset="0"/>
                        <a:cs typeface="Times New Roman" panose="02020603050405020304" pitchFamily="18" charset="0"/>
                      </a:rPr>
                      <m:t>𝑀𝐵</m:t>
                    </m:r>
                  </m:oMath>
                </a14:m>
                <a:r>
                  <a:rPr lang="en-US" sz="1800" dirty="0">
                    <a:latin typeface="Times New Roman" panose="02020603050405020304" pitchFamily="18" charset="0"/>
                    <a:cs typeface="Times New Roman" panose="02020603050405020304" pitchFamily="18" charset="0"/>
                  </a:rPr>
                  <a:t> on device </a:t>
                </a:r>
                <a14:m>
                  <m:oMath xmlns:m="http://schemas.openxmlformats.org/officeDocument/2006/math">
                    <m:r>
                      <a:rPr lang="en-IN" sz="1800" i="1">
                        <a:solidFill>
                          <a:sysClr val="windowText" lastClr="000000"/>
                        </a:solidFill>
                        <a:latin typeface="Cambria Math" panose="02040503050406030204" pitchFamily="18" charset="0"/>
                        <a:cs typeface="Times New Roman" panose="02020603050405020304" pitchFamily="18" charset="0"/>
                      </a:rPr>
                      <m:t>𝒟</m:t>
                    </m:r>
                  </m:oMath>
                </a14:m>
                <a:endParaRPr lang="en-US" sz="1800" dirty="0">
                  <a:latin typeface="Times New Roman" panose="02020603050405020304" pitchFamily="18" charset="0"/>
                  <a:cs typeface="Times New Roman" panose="02020603050405020304" pitchFamily="18" charset="0"/>
                </a:endParaRPr>
              </a:p>
              <a:p>
                <a:endParaRPr lang="en-US" sz="1800" dirty="0"/>
              </a:p>
            </p:txBody>
          </p:sp>
        </mc:Choice>
        <mc:Fallback xmlns="">
          <p:sp>
            <p:nvSpPr>
              <p:cNvPr id="6" name="TextBox 5">
                <a:extLst>
                  <a:ext uri="{FF2B5EF4-FFF2-40B4-BE49-F238E27FC236}">
                    <a16:creationId xmlns:a16="http://schemas.microsoft.com/office/drawing/2014/main" id="{CF52C862-3B5E-57E4-8C2D-494BC0952D03}"/>
                  </a:ext>
                </a:extLst>
              </p:cNvPr>
              <p:cNvSpPr txBox="1">
                <a:spLocks noRot="1" noChangeAspect="1" noMove="1" noResize="1" noEditPoints="1" noAdjustHandles="1" noChangeArrowheads="1" noChangeShapeType="1" noTextEdit="1"/>
              </p:cNvSpPr>
              <p:nvPr/>
            </p:nvSpPr>
            <p:spPr>
              <a:xfrm>
                <a:off x="346334" y="5542752"/>
                <a:ext cx="6642095" cy="1489510"/>
              </a:xfrm>
              <a:prstGeom prst="rect">
                <a:avLst/>
              </a:prstGeom>
              <a:blipFill>
                <a:blip r:embed="rId6"/>
                <a:stretch>
                  <a:fillRect l="-826" t="-2041"/>
                </a:stretch>
              </a:blipFill>
            </p:spPr>
            <p:txBody>
              <a:bodyPr/>
              <a:lstStyle/>
              <a:p>
                <a:r>
                  <a:rPr lang="en-US">
                    <a:noFill/>
                  </a:rPr>
                  <a:t> </a:t>
                </a:r>
              </a:p>
            </p:txBody>
          </p:sp>
        </mc:Fallback>
      </mc:AlternateContent>
      <p:pic>
        <p:nvPicPr>
          <p:cNvPr id="4098" name="Picture 2">
            <a:extLst>
              <a:ext uri="{FF2B5EF4-FFF2-40B4-BE49-F238E27FC236}">
                <a16:creationId xmlns:a16="http://schemas.microsoft.com/office/drawing/2014/main" id="{AC4D333E-DF4F-356B-BD7C-C448959D30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9905" y="778743"/>
            <a:ext cx="6642095" cy="40243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7262F4A-9E0F-E3A5-4B89-7FAE44C84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5665" y="5142642"/>
            <a:ext cx="4059201" cy="158838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oogle Shape;420;p49">
            <a:extLst>
              <a:ext uri="{FF2B5EF4-FFF2-40B4-BE49-F238E27FC236}">
                <a16:creationId xmlns:a16="http://schemas.microsoft.com/office/drawing/2014/main" id="{71AC0FE6-3D9B-E84B-8B33-72D96FA87501}"/>
              </a:ext>
            </a:extLst>
          </p:cNvPr>
          <p:cNvCxnSpPr>
            <a:cxnSpLocks/>
          </p:cNvCxnSpPr>
          <p:nvPr/>
        </p:nvCxnSpPr>
        <p:spPr>
          <a:xfrm flipH="1">
            <a:off x="6846716" y="4886108"/>
            <a:ext cx="5345284" cy="0"/>
          </a:xfrm>
          <a:prstGeom prst="straightConnector1">
            <a:avLst/>
          </a:prstGeom>
          <a:noFill/>
          <a:ln w="12700" cap="flat" cmpd="sng">
            <a:solidFill>
              <a:schemeClr val="dk2"/>
            </a:solidFill>
            <a:prstDash val="dot"/>
            <a:round/>
            <a:headEnd type="none" w="med" len="med"/>
            <a:tailEnd type="none" w="med" len="med"/>
          </a:ln>
        </p:spPr>
      </p:cxnSp>
    </p:spTree>
    <p:extLst>
      <p:ext uri="{BB962C8B-B14F-4D97-AF65-F5344CB8AC3E}">
        <p14:creationId xmlns:p14="http://schemas.microsoft.com/office/powerpoint/2010/main" val="193656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a:extLst>
            <a:ext uri="{FF2B5EF4-FFF2-40B4-BE49-F238E27FC236}">
              <a16:creationId xmlns:a16="http://schemas.microsoft.com/office/drawing/2014/main" id="{94364784-16C0-EFE6-9574-6C8CCD53BB1C}"/>
            </a:ext>
          </a:extLst>
        </p:cNvPr>
        <p:cNvGrpSpPr/>
        <p:nvPr/>
      </p:nvGrpSpPr>
      <p:grpSpPr>
        <a:xfrm>
          <a:off x="0" y="0"/>
          <a:ext cx="0" cy="0"/>
          <a:chOff x="0" y="0"/>
          <a:chExt cx="0" cy="0"/>
        </a:xfrm>
      </p:grpSpPr>
      <p:sp>
        <p:nvSpPr>
          <p:cNvPr id="289" name="Google Shape;289;p35">
            <a:extLst>
              <a:ext uri="{FF2B5EF4-FFF2-40B4-BE49-F238E27FC236}">
                <a16:creationId xmlns:a16="http://schemas.microsoft.com/office/drawing/2014/main" id="{AC71969B-3A76-B3FC-EEF3-2279B2A38B2E}"/>
              </a:ext>
            </a:extLst>
          </p:cNvPr>
          <p:cNvSpPr txBox="1">
            <a:spLocks noGrp="1"/>
          </p:cNvSpPr>
          <p:nvPr>
            <p:ph type="title"/>
          </p:nvPr>
        </p:nvSpPr>
        <p:spPr>
          <a:xfrm>
            <a:off x="1052421" y="146057"/>
            <a:ext cx="92388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dirty="0">
                <a:solidFill>
                  <a:schemeClr val="dk1"/>
                </a:solidFill>
              </a:rPr>
              <a:t>Pipeline Parallelism Cost Function</a:t>
            </a:r>
            <a:endParaRPr dirty="0"/>
          </a:p>
        </p:txBody>
      </p:sp>
      <p:pic>
        <p:nvPicPr>
          <p:cNvPr id="2" name="Picture 2">
            <a:extLst>
              <a:ext uri="{FF2B5EF4-FFF2-40B4-BE49-F238E27FC236}">
                <a16:creationId xmlns:a16="http://schemas.microsoft.com/office/drawing/2014/main" id="{EDD1FF26-149E-863E-86B8-A89677465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05" y="1521164"/>
            <a:ext cx="6642095" cy="40243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7E274A-0981-5149-5265-1A19A3595B78}"/>
                  </a:ext>
                </a:extLst>
              </p:cNvPr>
              <p:cNvSpPr txBox="1"/>
              <p:nvPr/>
            </p:nvSpPr>
            <p:spPr>
              <a:xfrm>
                <a:off x="-350043" y="1392577"/>
                <a:ext cx="5550694" cy="18323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𝐶𝑜𝑠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𝐶𝑜𝑛𝑓𝑖𝑔</m:t>
                          </m:r>
                        </m:sub>
                      </m:sSub>
                      <m:r>
                        <a:rPr lang="en-US" sz="2000" b="0" i="0"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r>
                                <a:rPr lang="en-US" sz="2000" b="0" i="1" smtClean="0">
                                  <a:latin typeface="Cambria Math" panose="02040503050406030204" pitchFamily="18" charset="0"/>
                                </a:rPr>
                                <m:t> </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IN" sz="2000" i="1">
                                  <a:solidFill>
                                    <a:sysClr val="windowText" lastClr="000000"/>
                                  </a:solidFill>
                                  <a:latin typeface="Cambria Math" panose="02040503050406030204" pitchFamily="18" charset="0"/>
                                  <a:cs typeface="Times New Roman" panose="02020603050405020304" pitchFamily="18" charset="0"/>
                                </a:rPr>
                                <m:t>𝒟</m:t>
                              </m:r>
                            </m:sub>
                          </m:sSub>
                        </m:sub>
                        <m:sup/>
                        <m:e>
                          <m:r>
                            <a:rPr lang="en-US" sz="2000" b="0" i="1" smtClean="0">
                              <a:latin typeface="Cambria Math" panose="02040503050406030204" pitchFamily="18" charset="0"/>
                            </a:rPr>
                            <m:t>𝐶𝑜𝑚𝑝</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oMath>
                  </m:oMathPara>
                </a14:m>
                <a:endParaRPr lang="en-US" sz="2000" b="0" i="1" dirty="0">
                  <a:latin typeface="Calibri" panose="020F0502020204030204" pitchFamily="34" charset="0"/>
                  <a:ea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𝑀𝐵</m:t>
                              </m:r>
                            </m:sub>
                          </m:sSub>
                          <m:r>
                            <a:rPr lang="en-US" sz="2000" b="0" i="1" smtClean="0">
                              <a:latin typeface="Cambria Math" panose="02040503050406030204" pitchFamily="18" charset="0"/>
                            </a:rPr>
                            <m:t> −1</m:t>
                          </m:r>
                        </m:e>
                      </m:d>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max</m:t>
                          </m:r>
                        </m:fName>
                        <m:e>
                          <m:d>
                            <m:dPr>
                              <m:ctrlPr>
                                <a:rPr lang="en-US" sz="2000" b="0" i="1" smtClean="0">
                                  <a:latin typeface="Cambria Math" panose="02040503050406030204" pitchFamily="18" charset="0"/>
                                </a:rPr>
                              </m:ctrlPr>
                            </m:dPr>
                            <m:e>
                              <m:r>
                                <a:rPr lang="en-US" sz="2000" i="1">
                                  <a:latin typeface="Cambria Math" panose="02040503050406030204" pitchFamily="18" charset="0"/>
                                </a:rPr>
                                <m:t>𝐶𝑜𝑚𝑝</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𝑖</m:t>
                                      </m:r>
                                    </m:sub>
                                  </m:sSub>
                                </m:e>
                              </m:d>
                              <m:r>
                                <a:rPr lang="en-US" sz="2000" b="0" i="1"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IN" sz="2000" i="1">
                                      <a:solidFill>
                                        <a:sysClr val="windowText" lastClr="000000"/>
                                      </a:solidFill>
                                      <a:latin typeface="Cambria Math" panose="02040503050406030204" pitchFamily="18" charset="0"/>
                                      <a:cs typeface="Times New Roman" panose="02020603050405020304" pitchFamily="18" charset="0"/>
                                    </a:rPr>
                                    <m:t>𝒟</m:t>
                                  </m:r>
                                </m:sub>
                              </m:sSub>
                            </m:e>
                          </m:d>
                        </m:e>
                      </m:func>
                    </m:oMath>
                  </m:oMathPara>
                </a14:m>
                <a:endParaRPr lang="en-US" sz="2000" b="0" i="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endParaRPr lang="en-US" sz="2000" b="0" i="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sz="2000" b="0" i="1" smtClean="0">
                          <a:solidFill>
                            <a:sysClr val="windowText" lastClr="000000"/>
                          </a:solidFill>
                          <a:latin typeface="Cambria Math" panose="02040503050406030204" pitchFamily="18" charset="0"/>
                          <a:cs typeface="Times New Roman" panose="02020603050405020304" pitchFamily="18" charset="0"/>
                        </a:rPr>
                        <m:t>+</m:t>
                      </m:r>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US" sz="2000" b="0" i="1" smtClean="0">
                              <a:solidFill>
                                <a:sysClr val="windowText" lastClr="000000"/>
                              </a:solidFill>
                              <a:latin typeface="Cambria Math" panose="02040503050406030204" pitchFamily="18" charset="0"/>
                              <a:cs typeface="Times New Roman" panose="02020603050405020304" pitchFamily="18" charset="0"/>
                            </a:rPr>
                            <m:t>𝐴</m:t>
                          </m:r>
                        </m:e>
                        <m:sub>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US" sz="2000" b="0" i="1" smtClean="0">
                                  <a:solidFill>
                                    <a:sysClr val="windowText" lastClr="000000"/>
                                  </a:solidFill>
                                  <a:latin typeface="Cambria Math" panose="02040503050406030204" pitchFamily="18" charset="0"/>
                                  <a:cs typeface="Times New Roman" panose="02020603050405020304" pitchFamily="18" charset="0"/>
                                </a:rPr>
                                <m:t>𝑑</m:t>
                              </m:r>
                            </m:e>
                            <m:sub>
                              <m:r>
                                <a:rPr lang="en-US" sz="2000" b="0" i="1" smtClean="0">
                                  <a:solidFill>
                                    <a:sysClr val="windowText" lastClr="000000"/>
                                  </a:solidFill>
                                  <a:latin typeface="Cambria Math" panose="02040503050406030204" pitchFamily="18" charset="0"/>
                                  <a:cs typeface="Times New Roman" panose="02020603050405020304" pitchFamily="18" charset="0"/>
                                </a:rPr>
                                <m:t>𝑖</m:t>
                              </m:r>
                            </m:sub>
                          </m:sSub>
                        </m:sub>
                      </m:sSub>
                      <m:r>
                        <a:rPr lang="en-US" sz="2000" b="0" i="1" smtClean="0">
                          <a:solidFill>
                            <a:sysClr val="windowText" lastClr="000000"/>
                          </a:solidFill>
                          <a:latin typeface="Cambria Math" panose="02040503050406030204" pitchFamily="18" charset="0"/>
                          <a:cs typeface="Times New Roman" panose="02020603050405020304" pitchFamily="18" charset="0"/>
                        </a:rPr>
                        <m:t>⋅</m:t>
                      </m:r>
                      <m:r>
                        <a:rPr lang="en-US" sz="2000" b="0" i="1" smtClean="0">
                          <a:solidFill>
                            <a:sysClr val="windowText" lastClr="000000"/>
                          </a:solidFill>
                          <a:latin typeface="Cambria Math" panose="02040503050406030204" pitchFamily="18" charset="0"/>
                          <a:cs typeface="Times New Roman" panose="02020603050405020304" pitchFamily="18" charset="0"/>
                        </a:rPr>
                        <m:t>𝐶𝑜𝑚𝑚</m:t>
                      </m:r>
                      <m:d>
                        <m:dPr>
                          <m:ctrlPr>
                            <a:rPr lang="en-US" sz="2000" b="0" i="1" smtClean="0">
                              <a:solidFill>
                                <a:sysClr val="windowText" lastClr="000000"/>
                              </a:solidFill>
                              <a:latin typeface="Cambria Math" panose="02040503050406030204" pitchFamily="18" charset="0"/>
                              <a:cs typeface="Times New Roman" panose="02020603050405020304" pitchFamily="18" charset="0"/>
                            </a:rPr>
                          </m:ctrlPr>
                        </m:dPr>
                        <m:e>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US" sz="2000" b="0" i="1" smtClean="0">
                                  <a:solidFill>
                                    <a:sysClr val="windowText" lastClr="000000"/>
                                  </a:solidFill>
                                  <a:latin typeface="Cambria Math" panose="02040503050406030204" pitchFamily="18" charset="0"/>
                                  <a:cs typeface="Times New Roman" panose="02020603050405020304" pitchFamily="18" charset="0"/>
                                </a:rPr>
                                <m:t>𝑑</m:t>
                              </m:r>
                            </m:e>
                            <m:sub>
                              <m:r>
                                <a:rPr lang="en-US" sz="2000" b="0" i="1" smtClean="0">
                                  <a:solidFill>
                                    <a:sysClr val="windowText" lastClr="000000"/>
                                  </a:solidFill>
                                  <a:latin typeface="Cambria Math" panose="02040503050406030204" pitchFamily="18" charset="0"/>
                                  <a:cs typeface="Times New Roman" panose="02020603050405020304" pitchFamily="18" charset="0"/>
                                </a:rPr>
                                <m:t>𝑖</m:t>
                              </m:r>
                            </m:sub>
                          </m:sSub>
                          <m:r>
                            <a:rPr lang="en-US" sz="2000" b="0" i="1" smtClean="0">
                              <a:solidFill>
                                <a:sysClr val="windowText" lastClr="000000"/>
                              </a:solidFill>
                              <a:latin typeface="Cambria Math" panose="02040503050406030204" pitchFamily="18" charset="0"/>
                              <a:cs typeface="Times New Roman" panose="02020603050405020304" pitchFamily="18" charset="0"/>
                            </a:rPr>
                            <m:t>, </m:t>
                          </m:r>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US" sz="2000" b="0" i="1" smtClean="0">
                                  <a:solidFill>
                                    <a:sysClr val="windowText" lastClr="000000"/>
                                  </a:solidFill>
                                  <a:latin typeface="Cambria Math" panose="02040503050406030204" pitchFamily="18" charset="0"/>
                                  <a:cs typeface="Times New Roman" panose="02020603050405020304" pitchFamily="18" charset="0"/>
                                </a:rPr>
                                <m:t>𝑑</m:t>
                              </m:r>
                            </m:e>
                            <m:sub>
                              <m:r>
                                <a:rPr lang="en-US" sz="2000" b="0" i="1" smtClean="0">
                                  <a:solidFill>
                                    <a:sysClr val="windowText" lastClr="000000"/>
                                  </a:solidFill>
                                  <a:latin typeface="Cambria Math" panose="02040503050406030204" pitchFamily="18" charset="0"/>
                                  <a:cs typeface="Times New Roman" panose="02020603050405020304" pitchFamily="18" charset="0"/>
                                </a:rPr>
                                <m:t>𝑖</m:t>
                              </m:r>
                              <m:r>
                                <a:rPr lang="en-US" sz="2000" i="1">
                                  <a:solidFill>
                                    <a:sysClr val="windowText" lastClr="000000"/>
                                  </a:solidFill>
                                  <a:latin typeface="Cambria Math" panose="02040503050406030204" pitchFamily="18" charset="0"/>
                                  <a:cs typeface="Times New Roman" panose="02020603050405020304" pitchFamily="18" charset="0"/>
                                </a:rPr>
                                <m:t>+1</m:t>
                              </m:r>
                            </m:sub>
                          </m:sSub>
                        </m:e>
                      </m:d>
                      <m:r>
                        <a:rPr lang="en-US" sz="2000" b="0" i="1" smtClean="0">
                          <a:solidFill>
                            <a:sysClr val="windowText" lastClr="000000"/>
                          </a:solidFill>
                          <a:latin typeface="Cambria Math" panose="02040503050406030204" pitchFamily="18" charset="0"/>
                          <a:cs typeface="Times New Roman" panose="02020603050405020304" pitchFamily="18" charset="0"/>
                        </a:rPr>
                        <m:t> ∀ </m:t>
                      </m:r>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US" sz="2000" b="0" i="1" smtClean="0">
                              <a:solidFill>
                                <a:sysClr val="windowText" lastClr="000000"/>
                              </a:solidFill>
                              <a:latin typeface="Cambria Math" panose="02040503050406030204" pitchFamily="18" charset="0"/>
                              <a:cs typeface="Times New Roman" panose="02020603050405020304" pitchFamily="18" charset="0"/>
                            </a:rPr>
                            <m:t>𝑑</m:t>
                          </m:r>
                        </m:e>
                        <m:sub>
                          <m:r>
                            <a:rPr lang="en-US" sz="2000" b="0" i="1" smtClean="0">
                              <a:solidFill>
                                <a:sysClr val="windowText" lastClr="000000"/>
                              </a:solidFill>
                              <a:latin typeface="Cambria Math" panose="02040503050406030204" pitchFamily="18" charset="0"/>
                              <a:cs typeface="Times New Roman" panose="02020603050405020304" pitchFamily="18" charset="0"/>
                            </a:rPr>
                            <m:t>𝑖</m:t>
                          </m:r>
                        </m:sub>
                      </m:sSub>
                      <m:r>
                        <a:rPr lang="en-US" sz="2000" b="0" i="1" smtClean="0">
                          <a:solidFill>
                            <a:sysClr val="windowText" lastClr="000000"/>
                          </a:solidFill>
                          <a:latin typeface="Cambria Math" panose="02040503050406030204" pitchFamily="18" charset="0"/>
                          <a:cs typeface="Times New Roman" panose="02020603050405020304" pitchFamily="18" charset="0"/>
                        </a:rPr>
                        <m:t>∈</m:t>
                      </m:r>
                      <m:r>
                        <a:rPr lang="en-IN" sz="2000" i="1">
                          <a:solidFill>
                            <a:sysClr val="windowText" lastClr="000000"/>
                          </a:solidFill>
                          <a:latin typeface="Cambria Math" panose="02040503050406030204" pitchFamily="18" charset="0"/>
                          <a:cs typeface="Times New Roman" panose="02020603050405020304" pitchFamily="18" charset="0"/>
                        </a:rPr>
                        <m:t>𝒟</m:t>
                      </m:r>
                      <m:r>
                        <a:rPr lang="en-US" sz="2000" b="0" i="1" smtClean="0">
                          <a:solidFill>
                            <a:sysClr val="windowText" lastClr="000000"/>
                          </a:solidFill>
                          <a:latin typeface="Cambria Math" panose="02040503050406030204" pitchFamily="18" charset="0"/>
                          <a:cs typeface="Times New Roman" panose="02020603050405020304" pitchFamily="18" charset="0"/>
                        </a:rPr>
                        <m:t>)</m:t>
                      </m:r>
                    </m:oMath>
                  </m:oMathPara>
                </a14:m>
                <a:endParaRPr lang="en-US" sz="20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807E274A-0981-5149-5265-1A19A3595B78}"/>
                  </a:ext>
                </a:extLst>
              </p:cNvPr>
              <p:cNvSpPr txBox="1">
                <a:spLocks noRot="1" noChangeAspect="1" noMove="1" noResize="1" noEditPoints="1" noAdjustHandles="1" noChangeArrowheads="1" noChangeShapeType="1" noTextEdit="1"/>
              </p:cNvSpPr>
              <p:nvPr/>
            </p:nvSpPr>
            <p:spPr>
              <a:xfrm>
                <a:off x="-350043" y="1392577"/>
                <a:ext cx="5550694" cy="1832361"/>
              </a:xfrm>
              <a:prstGeom prst="rect">
                <a:avLst/>
              </a:prstGeom>
              <a:blipFill>
                <a:blip r:embed="rId4"/>
                <a:stretch>
                  <a:fillRect b="-9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C45B3C-5E27-5A7E-FA8D-D8118706C8C9}"/>
                  </a:ext>
                </a:extLst>
              </p:cNvPr>
              <p:cNvSpPr txBox="1"/>
              <p:nvPr/>
            </p:nvSpPr>
            <p:spPr>
              <a:xfrm>
                <a:off x="128587" y="3533328"/>
                <a:ext cx="6250781" cy="3199915"/>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Where:</a:t>
                </a:r>
              </a:p>
              <a:p>
                <a:pPr marL="342900"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𝑆</m:t>
                        </m:r>
                      </m:e>
                      <m:sub>
                        <m:r>
                          <a:rPr lang="en-IN" sz="2000" i="1">
                            <a:solidFill>
                              <a:sysClr val="windowText" lastClr="000000"/>
                            </a:solidFill>
                            <a:latin typeface="Cambria Math" panose="02040503050406030204" pitchFamily="18" charset="0"/>
                            <a:cs typeface="Times New Roman" panose="02020603050405020304" pitchFamily="18" charset="0"/>
                          </a:rPr>
                          <m:t>𝒟</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 : Set of model stages</a:t>
                </a:r>
              </a:p>
              <a:p>
                <a:pPr marL="342900"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cs typeface="Times New Roman" panose="02020603050405020304" pitchFamily="18" charset="0"/>
                      </a:rPr>
                      <m:t>𝐶𝑜𝑚𝑝</m:t>
                    </m:r>
                    <m:d>
                      <m:dPr>
                        <m:ctrlPr>
                          <a:rPr lang="en-US" sz="2000" b="0" i="1" smtClean="0">
                            <a:latin typeface="Cambria Math" panose="02040503050406030204" pitchFamily="18" charset="0"/>
                            <a:cs typeface="Times New Roman" panose="02020603050405020304" pitchFamily="18" charset="0"/>
                          </a:rPr>
                        </m:ctrlPr>
                      </m:dPr>
                      <m:e>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𝑠</m:t>
                            </m:r>
                          </m:e>
                          <m:sub>
                            <m:r>
                              <a:rPr lang="en-US" sz="2000" b="0" i="1" smtClean="0">
                                <a:latin typeface="Cambria Math" panose="02040503050406030204" pitchFamily="18" charset="0"/>
                                <a:cs typeface="Times New Roman" panose="02020603050405020304" pitchFamily="18" charset="0"/>
                              </a:rPr>
                              <m:t>𝑖</m:t>
                            </m:r>
                          </m:sub>
                        </m:sSub>
                      </m:e>
                    </m:d>
                  </m:oMath>
                </a14:m>
                <a:r>
                  <a:rPr lang="en-US" sz="2000" dirty="0">
                    <a:latin typeface="Calibri" panose="020F0502020204030204" pitchFamily="34" charset="0"/>
                    <a:ea typeface="Calibri" panose="020F0502020204030204" pitchFamily="34" charset="0"/>
                    <a:cs typeface="Calibri" panose="020F0502020204030204" pitchFamily="34" charset="0"/>
                  </a:rPr>
                  <a:t> : Computation time for stage </a:t>
                </a: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m:rPr>
                            <m:sty m:val="p"/>
                          </m:rPr>
                          <a:rPr lang="en-US" sz="2000" b="0" i="0" smtClean="0">
                            <a:latin typeface="Cambria Math" panose="02040503050406030204" pitchFamily="18" charset="0"/>
                            <a:cs typeface="Times New Roman" panose="02020603050405020304" pitchFamily="18" charset="0"/>
                          </a:rPr>
                          <m:t>s</m:t>
                        </m:r>
                      </m:e>
                      <m:sub>
                        <m:r>
                          <m:rPr>
                            <m:sty m:val="p"/>
                          </m:rPr>
                          <a:rPr lang="en-US" sz="2000" b="0" i="0" smtClean="0">
                            <a:latin typeface="Cambria Math" panose="02040503050406030204" pitchFamily="18" charset="0"/>
                            <a:cs typeface="Times New Roman" panose="02020603050405020304" pitchFamily="18" charset="0"/>
                          </a:rPr>
                          <m:t>i</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cs typeface="Times New Roman" panose="02020603050405020304" pitchFamily="18" charset="0"/>
                      </a:rPr>
                      <m:t>𝐾</m:t>
                    </m:r>
                  </m:oMath>
                </a14:m>
                <a:r>
                  <a:rPr lang="en-US" sz="2000" dirty="0">
                    <a:latin typeface="Calibri" panose="020F0502020204030204" pitchFamily="34" charset="0"/>
                    <a:ea typeface="Calibri" panose="020F0502020204030204" pitchFamily="34" charset="0"/>
                    <a:cs typeface="Calibri" panose="020F0502020204030204" pitchFamily="34" charset="0"/>
                  </a:rPr>
                  <a:t> : Dataset used</a:t>
                </a:r>
              </a:p>
              <a:p>
                <a:pPr marL="342900"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𝑁</m:t>
                        </m:r>
                      </m:e>
                      <m:sub>
                        <m:r>
                          <a:rPr lang="en-US" sz="2000" b="0" i="1" smtClean="0">
                            <a:latin typeface="Cambria Math" panose="02040503050406030204" pitchFamily="18" charset="0"/>
                            <a:cs typeface="Times New Roman" panose="02020603050405020304" pitchFamily="18" charset="0"/>
                          </a:rPr>
                          <m:t>𝑀𝐵</m:t>
                        </m:r>
                      </m:sub>
                    </m:sSub>
                  </m:oMath>
                </a14:m>
                <a:r>
                  <a:rPr lang="en-US" sz="2000" dirty="0">
                    <a:latin typeface="Calibri" panose="020F0502020204030204" pitchFamily="34" charset="0"/>
                    <a:ea typeface="Calibri" panose="020F0502020204030204" pitchFamily="34" charset="0"/>
                    <a:cs typeface="Calibri" panose="020F0502020204030204" pitchFamily="34" charset="0"/>
                  </a:rPr>
                  <a:t> : Number of Micro Batches</a:t>
                </a:r>
              </a:p>
              <a:p>
                <a:pPr marL="342900" indent="-342900">
                  <a:buFont typeface="Arial" panose="020B0604020202020204" pitchFamily="34" charset="0"/>
                  <a:buChar char="•"/>
                </a:pPr>
                <a14:m>
                  <m:oMath xmlns:m="http://schemas.openxmlformats.org/officeDocument/2006/math">
                    <m:r>
                      <a:rPr lang="en-IN" sz="2000" i="1">
                        <a:solidFill>
                          <a:sysClr val="windowText" lastClr="000000"/>
                        </a:solidFill>
                        <a:latin typeface="Cambria Math" panose="02040503050406030204" pitchFamily="18" charset="0"/>
                        <a:cs typeface="Times New Roman" panose="02020603050405020304" pitchFamily="18" charset="0"/>
                      </a:rPr>
                      <m:t>𝒟</m:t>
                    </m:r>
                  </m:oMath>
                </a14:m>
                <a:r>
                  <a:rPr lang="en-US" sz="2000" dirty="0">
                    <a:latin typeface="Calibri" panose="020F0502020204030204" pitchFamily="34" charset="0"/>
                    <a:ea typeface="Calibri" panose="020F0502020204030204" pitchFamily="34" charset="0"/>
                    <a:cs typeface="Calibri" panose="020F0502020204030204" pitchFamily="34" charset="0"/>
                  </a:rPr>
                  <a:t> : Set of all devices</a:t>
                </a:r>
              </a:p>
              <a:p>
                <a:pPr marL="342900" indent="-342900">
                  <a:buFont typeface="Arial" panose="020B0604020202020204" pitchFamily="34" charset="0"/>
                  <a:buChar char="•"/>
                </a:pP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𝐴</m:t>
                        </m:r>
                      </m:e>
                      <m:sub>
                        <m:sSub>
                          <m:sSubPr>
                            <m:ctrlPr>
                              <a:rPr lang="en-US" sz="2000" b="0" i="1" smtClean="0">
                                <a:solidFill>
                                  <a:sysClr val="windowText" lastClr="000000"/>
                                </a:solidFill>
                                <a:latin typeface="Cambria Math" panose="02040503050406030204" pitchFamily="18" charset="0"/>
                                <a:cs typeface="Times New Roman" panose="02020603050405020304" pitchFamily="18" charset="0"/>
                              </a:rPr>
                            </m:ctrlPr>
                          </m:sSubPr>
                          <m:e>
                            <m:r>
                              <a:rPr lang="en-US" sz="2000" b="0" i="1" smtClean="0">
                                <a:solidFill>
                                  <a:sysClr val="windowText" lastClr="000000"/>
                                </a:solidFill>
                                <a:latin typeface="Cambria Math" panose="02040503050406030204" pitchFamily="18" charset="0"/>
                                <a:cs typeface="Times New Roman" panose="02020603050405020304" pitchFamily="18" charset="0"/>
                              </a:rPr>
                              <m:t>𝑑</m:t>
                            </m:r>
                          </m:e>
                          <m:sub>
                            <m:r>
                              <a:rPr lang="en-US" sz="2000" b="0" i="1" smtClean="0">
                                <a:solidFill>
                                  <a:sysClr val="windowText" lastClr="000000"/>
                                </a:solidFill>
                                <a:latin typeface="Cambria Math" panose="02040503050406030204" pitchFamily="18" charset="0"/>
                                <a:cs typeface="Times New Roman" panose="02020603050405020304" pitchFamily="18" charset="0"/>
                              </a:rPr>
                              <m:t>𝑖</m:t>
                            </m:r>
                          </m:sub>
                        </m:sSub>
                      </m:sub>
                    </m:sSub>
                  </m:oMath>
                </a14:m>
                <a:r>
                  <a:rPr lang="en-US" sz="2000" dirty="0">
                    <a:latin typeface="Calibri" panose="020F0502020204030204" pitchFamily="34" charset="0"/>
                    <a:ea typeface="Calibri" panose="020F0502020204030204" pitchFamily="34" charset="0"/>
                    <a:cs typeface="Calibri" panose="020F0502020204030204" pitchFamily="34" charset="0"/>
                  </a:rPr>
                  <a:t>: Activations for a device </a:t>
                </a:r>
                <a14:m>
                  <m:oMath xmlns:m="http://schemas.openxmlformats.org/officeDocument/2006/math">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𝑑</m:t>
                        </m:r>
                      </m:e>
                      <m:sub>
                        <m:r>
                          <a:rPr lang="en-US" sz="2000" b="0" i="1" smtClean="0">
                            <a:latin typeface="Cambria Math" panose="02040503050406030204" pitchFamily="18" charset="0"/>
                            <a:cs typeface="Times New Roman" panose="02020603050405020304" pitchFamily="18" charset="0"/>
                          </a:rPr>
                          <m:t>𝑖</m:t>
                        </m:r>
                      </m:sub>
                    </m:sSub>
                  </m:oMath>
                </a14:m>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cs typeface="Times New Roman" panose="02020603050405020304" pitchFamily="18" charset="0"/>
                      </a:rPr>
                      <m:t>𝐶𝑜𝑚𝑚</m:t>
                    </m:r>
                    <m:r>
                      <a:rPr lang="en-US" sz="2000" b="0" i="1" smtClean="0">
                        <a:latin typeface="Cambria Math" panose="02040503050406030204" pitchFamily="18" charset="0"/>
                        <a:cs typeface="Times New Roman" panose="02020603050405020304" pitchFamily="18" charset="0"/>
                      </a:rPr>
                      <m:t>(</m:t>
                    </m:r>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𝑑</m:t>
                        </m:r>
                      </m:e>
                      <m:sub>
                        <m:r>
                          <a:rPr lang="en-US" sz="2000" b="0" i="1" smtClean="0">
                            <a:latin typeface="Cambria Math" panose="02040503050406030204" pitchFamily="18" charset="0"/>
                            <a:cs typeface="Times New Roman" panose="02020603050405020304" pitchFamily="18" charset="0"/>
                          </a:rPr>
                          <m:t>𝑖</m:t>
                        </m:r>
                      </m:sub>
                    </m:sSub>
                    <m:r>
                      <a:rPr lang="en-US" sz="2000" b="0" i="1" smtClean="0">
                        <a:latin typeface="Cambria Math" panose="02040503050406030204" pitchFamily="18" charset="0"/>
                        <a:cs typeface="Times New Roman" panose="02020603050405020304" pitchFamily="18" charset="0"/>
                      </a:rPr>
                      <m:t>, </m:t>
                    </m:r>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𝑑</m:t>
                        </m:r>
                      </m:e>
                      <m:sub>
                        <m:r>
                          <a:rPr lang="en-US" sz="2000" b="0" i="1" smtClean="0">
                            <a:latin typeface="Cambria Math" panose="02040503050406030204" pitchFamily="18" charset="0"/>
                            <a:cs typeface="Times New Roman" panose="02020603050405020304" pitchFamily="18" charset="0"/>
                          </a:rPr>
                          <m:t>𝑖</m:t>
                        </m:r>
                        <m:r>
                          <a:rPr lang="en-US" sz="2000" b="0" i="1" smtClean="0">
                            <a:latin typeface="Cambria Math" panose="02040503050406030204" pitchFamily="18" charset="0"/>
                            <a:cs typeface="Times New Roman" panose="02020603050405020304" pitchFamily="18" charset="0"/>
                          </a:rPr>
                          <m:t>+1</m:t>
                        </m:r>
                      </m:sub>
                    </m:sSub>
                    <m:r>
                      <a:rPr lang="en-US" sz="2000" b="0" i="1" smtClean="0">
                        <a:latin typeface="Cambria Math" panose="02040503050406030204" pitchFamily="18" charset="0"/>
                        <a:cs typeface="Times New Roman" panose="02020603050405020304" pitchFamily="18" charset="0"/>
                      </a:rPr>
                      <m:t>)</m:t>
                    </m:r>
                  </m:oMath>
                </a14:m>
                <a:r>
                  <a:rPr lang="en-US" sz="2000" dirty="0">
                    <a:latin typeface="Calibri" panose="020F0502020204030204" pitchFamily="34" charset="0"/>
                    <a:ea typeface="Calibri" panose="020F0502020204030204" pitchFamily="34" charset="0"/>
                    <a:cs typeface="Calibri" panose="020F0502020204030204" pitchFamily="34" charset="0"/>
                  </a:rPr>
                  <a:t> : Communication latency between two devices.</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10C45B3C-5E27-5A7E-FA8D-D8118706C8C9}"/>
                  </a:ext>
                </a:extLst>
              </p:cNvPr>
              <p:cNvSpPr txBox="1">
                <a:spLocks noRot="1" noChangeAspect="1" noMove="1" noResize="1" noEditPoints="1" noAdjustHandles="1" noChangeArrowheads="1" noChangeShapeType="1" noTextEdit="1"/>
              </p:cNvSpPr>
              <p:nvPr/>
            </p:nvSpPr>
            <p:spPr>
              <a:xfrm>
                <a:off x="128587" y="3533328"/>
                <a:ext cx="6250781" cy="3199915"/>
              </a:xfrm>
              <a:prstGeom prst="rect">
                <a:avLst/>
              </a:prstGeom>
              <a:blipFill>
                <a:blip r:embed="rId5"/>
                <a:stretch>
                  <a:fillRect l="-976" t="-1143"/>
                </a:stretch>
              </a:blipFill>
            </p:spPr>
            <p:txBody>
              <a:bodyPr/>
              <a:lstStyle/>
              <a:p>
                <a:r>
                  <a:rPr lang="en-US">
                    <a:noFill/>
                  </a:rPr>
                  <a:t> </a:t>
                </a:r>
              </a:p>
            </p:txBody>
          </p:sp>
        </mc:Fallback>
      </mc:AlternateContent>
    </p:spTree>
    <p:extLst>
      <p:ext uri="{BB962C8B-B14F-4D97-AF65-F5344CB8AC3E}">
        <p14:creationId xmlns:p14="http://schemas.microsoft.com/office/powerpoint/2010/main" val="19312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637124" y="190400"/>
            <a:ext cx="10207800" cy="49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Pipeline Parallelism Cost Optimizer (PPCO)</a:t>
            </a:r>
            <a:endParaRPr sz="3600" dirty="0"/>
          </a:p>
        </p:txBody>
      </p:sp>
      <mc:AlternateContent xmlns:mc="http://schemas.openxmlformats.org/markup-compatibility/2006" xmlns:a14="http://schemas.microsoft.com/office/drawing/2010/main">
        <mc:Choice Requires="a14">
          <p:sp>
            <p:nvSpPr>
              <p:cNvPr id="306" name="Google Shape;306;p37"/>
              <p:cNvSpPr txBox="1"/>
              <p:nvPr/>
            </p:nvSpPr>
            <p:spPr>
              <a:xfrm>
                <a:off x="192880" y="1045975"/>
                <a:ext cx="7186613" cy="5545450"/>
              </a:xfrm>
              <a:prstGeom prst="rect">
                <a:avLst/>
              </a:prstGeom>
              <a:noFill/>
              <a:ln>
                <a:noFill/>
              </a:ln>
            </p:spPr>
            <p:txBody>
              <a:bodyPr spcFirstLastPara="1" wrap="square" lIns="91425" tIns="91425" rIns="91425" bIns="91425" anchor="t" anchorCtr="0">
                <a:noAutofit/>
              </a:bodyPr>
              <a:lstStyle/>
              <a:p>
                <a:pPr marL="76200" lvl="0" algn="l" rtl="0">
                  <a:spcBef>
                    <a:spcPts val="0"/>
                  </a:spcBef>
                  <a:spcAft>
                    <a:spcPts val="0"/>
                  </a:spcAft>
                  <a:buClr>
                    <a:schemeClr val="dk1"/>
                  </a:buClr>
                  <a:buSzPts val="2400"/>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ADAPT uses a tree to define Pipeline Parallelism configurations where :</a:t>
                </a:r>
              </a:p>
              <a:p>
                <a:pPr marL="361950" lvl="0" indent="-285750" algn="l" rtl="0">
                  <a:spcBef>
                    <a:spcPts val="0"/>
                  </a:spcBef>
                  <a:spcAft>
                    <a:spcPts val="0"/>
                  </a:spcAft>
                  <a:buClr>
                    <a:schemeClr val="dk1"/>
                  </a:buClr>
                  <a:buSzPts val="2400"/>
                  <a:buFont typeface="Arial" panose="020B0604020202020204" pitchFamily="34" charset="0"/>
                  <a:buChar char="•"/>
                </a:pPr>
                <a:r>
                  <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rPr>
                  <a:t>Tree Depth:</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 Layers of the model.</a:t>
                </a:r>
              </a:p>
              <a:p>
                <a:pPr marL="361950" lvl="0" indent="-285750" algn="l" rtl="0">
                  <a:spcBef>
                    <a:spcPts val="0"/>
                  </a:spcBef>
                  <a:spcAft>
                    <a:spcPts val="0"/>
                  </a:spcAft>
                  <a:buClr>
                    <a:schemeClr val="dk1"/>
                  </a:buClr>
                  <a:buSzPts val="2400"/>
                  <a:buFont typeface="Arial" panose="020B0604020202020204" pitchFamily="34" charset="0"/>
                  <a:buChar char="•"/>
                </a:pPr>
                <a:r>
                  <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rPr>
                  <a:t>Tree Node:</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 Device on which the layer at that depth is mapped to.</a:t>
                </a:r>
              </a:p>
              <a:p>
                <a:pPr marL="361950" lvl="0" indent="-285750" algn="l" rtl="0">
                  <a:spcBef>
                    <a:spcPts val="0"/>
                  </a:spcBef>
                  <a:spcAft>
                    <a:spcPts val="0"/>
                  </a:spcAft>
                  <a:buClr>
                    <a:schemeClr val="dk1"/>
                  </a:buClr>
                  <a:buSzPts val="2400"/>
                  <a:buFont typeface="Arial" panose="020B0604020202020204" pitchFamily="34" charset="0"/>
                  <a:buChar char="•"/>
                </a:pPr>
                <a:r>
                  <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rPr>
                  <a:t>Tree Edges: </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Connectivity between devices.</a:t>
                </a:r>
                <a:endPar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76200" lvl="0" algn="l" rtl="0">
                  <a:spcBef>
                    <a:spcPts val="0"/>
                  </a:spcBef>
                  <a:spcAft>
                    <a:spcPts val="0"/>
                  </a:spcAft>
                  <a:buClr>
                    <a:schemeClr val="dk1"/>
                  </a:buClr>
                  <a:buSzPts val="2400"/>
                </a:pPr>
                <a:endPar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76200" lvl="0" algn="l" rtl="0">
                  <a:spcBef>
                    <a:spcPts val="0"/>
                  </a:spcBef>
                  <a:spcAft>
                    <a:spcPts val="0"/>
                  </a:spcAft>
                  <a:buClr>
                    <a:schemeClr val="dk1"/>
                  </a:buClr>
                  <a:buSzPts val="2400"/>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At each depth of the tree, the best device mapping is determined. The connection from the </a:t>
                </a:r>
                <a:r>
                  <a:rPr lang="en-US" sz="2000" u="sng" dirty="0">
                    <a:solidFill>
                      <a:schemeClr val="dk1"/>
                    </a:solidFill>
                    <a:latin typeface="Calibri" panose="020F0502020204030204" pitchFamily="34" charset="0"/>
                    <a:ea typeface="Calibri" panose="020F0502020204030204" pitchFamily="34" charset="0"/>
                    <a:cs typeface="Calibri" panose="020F0502020204030204" pitchFamily="34" charset="0"/>
                  </a:rPr>
                  <a:t>root to the leaf</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 ( final layer ) is considered a </a:t>
                </a:r>
                <a:r>
                  <a:rPr lang="en-US" sz="2000" u="sng" dirty="0">
                    <a:solidFill>
                      <a:schemeClr val="dk1"/>
                    </a:solidFill>
                    <a:latin typeface="Calibri" panose="020F0502020204030204" pitchFamily="34" charset="0"/>
                    <a:ea typeface="Calibri" panose="020F0502020204030204" pitchFamily="34" charset="0"/>
                    <a:cs typeface="Calibri" panose="020F0502020204030204" pitchFamily="34" charset="0"/>
                  </a:rPr>
                  <a:t>valid training configuration</a:t>
                </a: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a:t>
                </a:r>
              </a:p>
              <a:p>
                <a:pPr marL="76200" lvl="0" algn="l" rtl="0">
                  <a:spcBef>
                    <a:spcPts val="0"/>
                  </a:spcBef>
                  <a:spcAft>
                    <a:spcPts val="0"/>
                  </a:spcAft>
                  <a:buClr>
                    <a:schemeClr val="dk1"/>
                  </a:buClr>
                  <a:buSzPts val="2400"/>
                </a:pPr>
                <a:endPar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76200" lvl="0" algn="l" rtl="0">
                  <a:spcBef>
                    <a:spcPts val="0"/>
                  </a:spcBef>
                  <a:spcAft>
                    <a:spcPts val="0"/>
                  </a:spcAft>
                  <a:buClr>
                    <a:schemeClr val="dk1"/>
                  </a:buClr>
                  <a:buSzPts val="2400"/>
                </a:pPr>
                <a:r>
                  <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rPr>
                  <a:t>The search process:</a:t>
                </a:r>
              </a:p>
              <a:p>
                <a:pPr marL="76200" lvl="0" algn="l" rtl="0">
                  <a:spcBef>
                    <a:spcPts val="0"/>
                  </a:spcBef>
                  <a:spcAft>
                    <a:spcPts val="0"/>
                  </a:spcAft>
                  <a:buClr>
                    <a:schemeClr val="dk1"/>
                  </a:buClr>
                  <a:buSzPts val="2400"/>
                </a:pPr>
                <a:endParaRPr lang="en-US" sz="8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533400" lvl="0" indent="-457200" algn="l" rtl="0">
                  <a:spcBef>
                    <a:spcPts val="0"/>
                  </a:spcBef>
                  <a:spcAft>
                    <a:spcPts val="0"/>
                  </a:spcAft>
                  <a:buClr>
                    <a:schemeClr val="dk1"/>
                  </a:buClr>
                  <a:buSzPts val="2400"/>
                  <a:buFont typeface="+mj-lt"/>
                  <a:buAutoNum type="arabicPeriod"/>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The Root node is initialized with best config cost as </a:t>
                </a:r>
                <a14:m>
                  <m:oMath xmlns:m="http://schemas.openxmlformats.org/officeDocument/2006/math">
                    <m:r>
                      <a:rPr lang="en-US" sz="2000" b="0" i="1" smtClean="0">
                        <a:solidFill>
                          <a:schemeClr val="dk1"/>
                        </a:solidFill>
                        <a:latin typeface="Cambria Math" panose="02040503050406030204" pitchFamily="18" charset="0"/>
                        <a:ea typeface="Calibri" panose="020F0502020204030204" pitchFamily="34" charset="0"/>
                        <a:cs typeface="Calibri" panose="020F0502020204030204" pitchFamily="34" charset="0"/>
                      </a:rPr>
                      <m:t>∞</m:t>
                    </m:r>
                  </m:oMath>
                </a14:m>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 .</a:t>
                </a:r>
              </a:p>
              <a:p>
                <a:pPr marL="533400" lvl="0" indent="-457200" algn="l" rtl="0">
                  <a:spcBef>
                    <a:spcPts val="0"/>
                  </a:spcBef>
                  <a:spcAft>
                    <a:spcPts val="0"/>
                  </a:spcAft>
                  <a:buClr>
                    <a:schemeClr val="dk1"/>
                  </a:buClr>
                  <a:buSzPts val="2400"/>
                  <a:buFont typeface="+mj-lt"/>
                  <a:buAutoNum type="arabicPeriod"/>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The tree starts searching from the most computationally potent device and maps layers until memory is filled.</a:t>
                </a:r>
              </a:p>
              <a:p>
                <a:pPr marL="533400" lvl="0" indent="-457200" algn="l" rtl="0">
                  <a:spcBef>
                    <a:spcPts val="0"/>
                  </a:spcBef>
                  <a:spcAft>
                    <a:spcPts val="0"/>
                  </a:spcAft>
                  <a:buClr>
                    <a:schemeClr val="dk1"/>
                  </a:buClr>
                  <a:buSzPts val="2400"/>
                  <a:buFont typeface="+mj-lt"/>
                  <a:buAutoNum type="arabicPeriod"/>
                </a:pPr>
                <a:r>
                  <a:rPr lang="en-US" sz="2000" dirty="0">
                    <a:solidFill>
                      <a:schemeClr val="dk1"/>
                    </a:solidFill>
                    <a:latin typeface="Calibri" panose="020F0502020204030204" pitchFamily="34" charset="0"/>
                    <a:ea typeface="Calibri" panose="020F0502020204030204" pitchFamily="34" charset="0"/>
                    <a:cs typeface="Calibri" panose="020F0502020204030204" pitchFamily="34" charset="0"/>
                  </a:rPr>
                  <a:t>Switches to the next most potent device and repeats the process. The initial device is removed from the list of available devices.</a:t>
                </a:r>
              </a:p>
            </p:txBody>
          </p:sp>
        </mc:Choice>
        <mc:Fallback xmlns="">
          <p:sp>
            <p:nvSpPr>
              <p:cNvPr id="306" name="Google Shape;306;p37"/>
              <p:cNvSpPr txBox="1">
                <a:spLocks noRot="1" noChangeAspect="1" noMove="1" noResize="1" noEditPoints="1" noAdjustHandles="1" noChangeArrowheads="1" noChangeShapeType="1" noTextEdit="1"/>
              </p:cNvSpPr>
              <p:nvPr/>
            </p:nvSpPr>
            <p:spPr>
              <a:xfrm>
                <a:off x="192880" y="1045975"/>
                <a:ext cx="7186613" cy="5545450"/>
              </a:xfrm>
              <a:prstGeom prst="rect">
                <a:avLst/>
              </a:prstGeom>
              <a:blipFill>
                <a:blip r:embed="rId3"/>
                <a:stretch>
                  <a:fillRect l="-254" r="-1018" b="-5611"/>
                </a:stretch>
              </a:blipFill>
              <a:ln>
                <a:noFill/>
              </a:ln>
            </p:spPr>
            <p:txBody>
              <a:bodyPr/>
              <a:lstStyle/>
              <a:p>
                <a:r>
                  <a:rPr lang="en-US">
                    <a:noFill/>
                  </a:rPr>
                  <a:t> </a:t>
                </a:r>
              </a:p>
            </p:txBody>
          </p:sp>
        </mc:Fallback>
      </mc:AlternateContent>
      <p:cxnSp>
        <p:nvCxnSpPr>
          <p:cNvPr id="307" name="Google Shape;307;p37"/>
          <p:cNvCxnSpPr/>
          <p:nvPr/>
        </p:nvCxnSpPr>
        <p:spPr>
          <a:xfrm flipH="1">
            <a:off x="9753523" y="1647107"/>
            <a:ext cx="4500" cy="438900"/>
          </a:xfrm>
          <a:prstGeom prst="straightConnector1">
            <a:avLst/>
          </a:prstGeom>
          <a:noFill/>
          <a:ln w="9525" cap="flat" cmpd="sng">
            <a:solidFill>
              <a:schemeClr val="dk2"/>
            </a:solidFill>
            <a:prstDash val="solid"/>
            <a:round/>
            <a:headEnd type="none" w="med" len="med"/>
            <a:tailEnd type="triangle" w="med" len="med"/>
          </a:ln>
        </p:spPr>
      </p:cxnSp>
      <p:cxnSp>
        <p:nvCxnSpPr>
          <p:cNvPr id="308" name="Google Shape;308;p37"/>
          <p:cNvCxnSpPr/>
          <p:nvPr/>
        </p:nvCxnSpPr>
        <p:spPr>
          <a:xfrm flipH="1">
            <a:off x="9753523" y="4048980"/>
            <a:ext cx="4500" cy="438900"/>
          </a:xfrm>
          <a:prstGeom prst="straightConnector1">
            <a:avLst/>
          </a:prstGeom>
          <a:noFill/>
          <a:ln w="9525" cap="flat" cmpd="sng">
            <a:solidFill>
              <a:schemeClr val="dk2"/>
            </a:solidFill>
            <a:prstDash val="solid"/>
            <a:round/>
            <a:headEnd type="none" w="med" len="med"/>
            <a:tailEnd type="triangle" w="med" len="med"/>
          </a:ln>
        </p:spPr>
      </p:cxnSp>
      <p:sp>
        <p:nvSpPr>
          <p:cNvPr id="2" name="Oval 1">
            <a:extLst>
              <a:ext uri="{FF2B5EF4-FFF2-40B4-BE49-F238E27FC236}">
                <a16:creationId xmlns:a16="http://schemas.microsoft.com/office/drawing/2014/main" id="{F3467071-0C79-3FEF-6C0B-2013DE2FEC7E}"/>
              </a:ext>
            </a:extLst>
          </p:cNvPr>
          <p:cNvSpPr/>
          <p:nvPr/>
        </p:nvSpPr>
        <p:spPr>
          <a:xfrm>
            <a:off x="8013332" y="1284844"/>
            <a:ext cx="234462" cy="2344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B2FA1ECD-BEF3-4DBC-92C8-285B30989D98}"/>
              </a:ext>
            </a:extLst>
          </p:cNvPr>
          <p:cNvSpPr/>
          <p:nvPr/>
        </p:nvSpPr>
        <p:spPr>
          <a:xfrm>
            <a:off x="8013332" y="2553825"/>
            <a:ext cx="234462" cy="2344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latin typeface="Times New Roman" panose="02020603050405020304" pitchFamily="18" charset="0"/>
                <a:cs typeface="Times New Roman" panose="02020603050405020304" pitchFamily="18" charset="0"/>
              </a:rPr>
              <a:t>2</a:t>
            </a:r>
          </a:p>
        </p:txBody>
      </p:sp>
      <p:sp>
        <p:nvSpPr>
          <p:cNvPr id="4" name="Oval 3">
            <a:extLst>
              <a:ext uri="{FF2B5EF4-FFF2-40B4-BE49-F238E27FC236}">
                <a16:creationId xmlns:a16="http://schemas.microsoft.com/office/drawing/2014/main" id="{51C0E375-FA80-00DE-853C-0CB9BD1F0A2C}"/>
              </a:ext>
            </a:extLst>
          </p:cNvPr>
          <p:cNvSpPr/>
          <p:nvPr/>
        </p:nvSpPr>
        <p:spPr>
          <a:xfrm>
            <a:off x="8013332" y="4715796"/>
            <a:ext cx="234462" cy="2344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latin typeface="Times New Roman" panose="02020603050405020304" pitchFamily="18" charset="0"/>
                <a:cs typeface="Times New Roman" panose="02020603050405020304" pitchFamily="18" charset="0"/>
              </a:rPr>
              <a:t>3</a:t>
            </a:r>
          </a:p>
        </p:txBody>
      </p:sp>
      <p:pic>
        <p:nvPicPr>
          <p:cNvPr id="5122" name="Picture 2">
            <a:extLst>
              <a:ext uri="{FF2B5EF4-FFF2-40B4-BE49-F238E27FC236}">
                <a16:creationId xmlns:a16="http://schemas.microsoft.com/office/drawing/2014/main" id="{902A4DB3-B312-63B6-EEE5-0D4D14E6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4420" y="827631"/>
            <a:ext cx="1020084" cy="7480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545F231-850F-16BF-1B5A-64B7373A0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0563" y="2220312"/>
            <a:ext cx="3767289" cy="175373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3092774-3091-AEAD-8D21-FC3B461C5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5380" y="4498388"/>
            <a:ext cx="4186074" cy="2093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ctrTitle"/>
          </p:nvPr>
        </p:nvSpPr>
        <p:spPr>
          <a:xfrm>
            <a:off x="920391" y="2853153"/>
            <a:ext cx="10351200" cy="1151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dirty="0"/>
              <a:t>PROBLEM STATEMENT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9"/>
          <p:cNvSpPr txBox="1">
            <a:spLocks noGrp="1"/>
          </p:cNvSpPr>
          <p:nvPr>
            <p:ph type="title"/>
          </p:nvPr>
        </p:nvSpPr>
        <p:spPr>
          <a:xfrm>
            <a:off x="760950" y="155675"/>
            <a:ext cx="100059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sz="2800"/>
              <a:t>ADAPT: Pipeline Parallelism Cost Optimizer (PPCO)</a:t>
            </a:r>
          </a:p>
        </p:txBody>
      </p:sp>
      <p:pic>
        <p:nvPicPr>
          <p:cNvPr id="339" name="Google Shape;339;p39"/>
          <p:cNvPicPr preferRelativeResize="0"/>
          <p:nvPr/>
        </p:nvPicPr>
        <p:blipFill>
          <a:blip r:embed="rId3">
            <a:alphaModFix/>
          </a:blip>
          <a:stretch>
            <a:fillRect/>
          </a:stretch>
        </p:blipFill>
        <p:spPr>
          <a:xfrm>
            <a:off x="-12" y="892088"/>
            <a:ext cx="7052681" cy="5903125"/>
          </a:xfrm>
          <a:prstGeom prst="rect">
            <a:avLst/>
          </a:prstGeom>
          <a:noFill/>
          <a:ln>
            <a:noFill/>
          </a:ln>
        </p:spPr>
      </p:pic>
      <p:sp>
        <p:nvSpPr>
          <p:cNvPr id="340" name="Google Shape;340;p39"/>
          <p:cNvSpPr txBox="1"/>
          <p:nvPr/>
        </p:nvSpPr>
        <p:spPr>
          <a:xfrm>
            <a:off x="6596244" y="829251"/>
            <a:ext cx="5595731" cy="3086616"/>
          </a:xfrm>
          <a:prstGeom prst="rect">
            <a:avLst/>
          </a:prstGeom>
          <a:noFill/>
          <a:ln>
            <a:noFill/>
          </a:ln>
        </p:spPr>
        <p:txBody>
          <a:bodyPr spcFirstLastPara="1" wrap="square" lIns="91425" tIns="91425" rIns="91425" bIns="91425" anchor="t" anchorCtr="0">
            <a:noAutofit/>
          </a:bodyPr>
          <a:lstStyle/>
          <a:p>
            <a:pPr marL="476250" lvl="0" indent="-400050" algn="l" rtl="0">
              <a:spcBef>
                <a:spcPts val="0"/>
              </a:spcBef>
              <a:spcAft>
                <a:spcPts val="0"/>
              </a:spcAft>
              <a:buClr>
                <a:schemeClr val="dk1"/>
              </a:buClr>
              <a:buSzPts val="2400"/>
              <a:buFont typeface="+mj-lt"/>
              <a:buAutoNum type="romanUcPeriod"/>
            </a:pPr>
            <a:r>
              <a:rPr lang="en-US" sz="1600" b="1" dirty="0">
                <a:solidFill>
                  <a:schemeClr val="dk1"/>
                </a:solidFill>
                <a:latin typeface="Calibri"/>
                <a:ea typeface="Calibri"/>
                <a:cs typeface="Calibri"/>
                <a:sym typeface="Calibri"/>
              </a:rPr>
              <a:t>Connectivity Constraint:</a:t>
            </a:r>
            <a:endParaRPr lang="en-US" sz="1600" b="1" dirty="0">
              <a:solidFill>
                <a:schemeClr val="dk1"/>
              </a:solidFill>
              <a:latin typeface="Calibri"/>
              <a:ea typeface="Calibri"/>
              <a:cs typeface="Calibri"/>
            </a:endParaRPr>
          </a:p>
          <a:p>
            <a:pPr marL="933450" lvl="1" indent="-400050" algn="l" rtl="0">
              <a:spcBef>
                <a:spcPts val="0"/>
              </a:spcBef>
              <a:spcAft>
                <a:spcPts val="0"/>
              </a:spcAft>
              <a:buClr>
                <a:schemeClr val="dk1"/>
              </a:buClr>
              <a:buSzPts val="2400"/>
              <a:buFont typeface="+mj-lt"/>
              <a:buAutoNum type="romanUcPeriod"/>
            </a:pPr>
            <a:r>
              <a:rPr lang="en-US" sz="1600" dirty="0">
                <a:solidFill>
                  <a:schemeClr val="dk1"/>
                </a:solidFill>
                <a:latin typeface="Calibri"/>
                <a:ea typeface="Calibri"/>
                <a:cs typeface="Calibri"/>
                <a:sym typeface="Calibri"/>
              </a:rPr>
              <a:t>Once a device has been used and taken out of the tree search, it cannot appear again.</a:t>
            </a:r>
            <a:endParaRPr sz="1600" dirty="0">
              <a:solidFill>
                <a:schemeClr val="dk1"/>
              </a:solidFill>
              <a:latin typeface="Calibri"/>
              <a:ea typeface="Calibri"/>
              <a:cs typeface="Calibri"/>
            </a:endParaRPr>
          </a:p>
          <a:p>
            <a:pPr marL="933450" lvl="1" indent="-400050" algn="l" rtl="0">
              <a:spcBef>
                <a:spcPts val="0"/>
              </a:spcBef>
              <a:spcAft>
                <a:spcPts val="0"/>
              </a:spcAft>
              <a:buClr>
                <a:schemeClr val="dk1"/>
              </a:buClr>
              <a:buSzPts val="2400"/>
              <a:buFont typeface="+mj-lt"/>
              <a:buAutoNum type="romanUcPeriod"/>
            </a:pPr>
            <a:r>
              <a:rPr lang="en-US" sz="1600" dirty="0">
                <a:solidFill>
                  <a:schemeClr val="dk1"/>
                </a:solidFill>
                <a:latin typeface="Calibri"/>
                <a:ea typeface="Calibri"/>
                <a:cs typeface="Calibri"/>
                <a:sym typeface="Calibri"/>
              </a:rPr>
              <a:t>Ensures layer-based connectivity.</a:t>
            </a:r>
            <a:endParaRPr sz="1600" dirty="0">
              <a:solidFill>
                <a:schemeClr val="dk1"/>
              </a:solidFill>
              <a:latin typeface="Calibri"/>
              <a:ea typeface="Calibri"/>
              <a:cs typeface="Calibri"/>
            </a:endParaRPr>
          </a:p>
          <a:p>
            <a:pPr marL="857250" lvl="0" indent="-400050" algn="l" rtl="0">
              <a:spcBef>
                <a:spcPts val="0"/>
              </a:spcBef>
              <a:spcAft>
                <a:spcPts val="0"/>
              </a:spcAft>
              <a:buFont typeface="+mj-lt"/>
              <a:buAutoNum type="romanUcPeriod"/>
            </a:pPr>
            <a:endParaRPr sz="1600" dirty="0">
              <a:solidFill>
                <a:schemeClr val="dk1"/>
              </a:solidFill>
              <a:latin typeface="Calibri"/>
              <a:ea typeface="Calibri"/>
              <a:cs typeface="Calibri"/>
            </a:endParaRPr>
          </a:p>
          <a:p>
            <a:pPr marL="476250" lvl="0" indent="-400050" algn="l" rtl="0">
              <a:spcBef>
                <a:spcPts val="0"/>
              </a:spcBef>
              <a:spcAft>
                <a:spcPts val="0"/>
              </a:spcAft>
              <a:buClr>
                <a:schemeClr val="dk1"/>
              </a:buClr>
              <a:buSzPts val="2400"/>
              <a:buFont typeface="+mj-lt"/>
              <a:buAutoNum type="romanUcPeriod"/>
            </a:pPr>
            <a:r>
              <a:rPr lang="en-US" sz="1600" b="1" dirty="0">
                <a:solidFill>
                  <a:schemeClr val="dk1"/>
                </a:solidFill>
                <a:latin typeface="Calibri"/>
                <a:ea typeface="Calibri"/>
                <a:cs typeface="Calibri"/>
                <a:sym typeface="Calibri"/>
              </a:rPr>
              <a:t>Out Of Memory Pruning:</a:t>
            </a:r>
            <a:endParaRPr sz="1600" b="1" dirty="0">
              <a:solidFill>
                <a:schemeClr val="dk1"/>
              </a:solidFill>
              <a:latin typeface="Calibri"/>
              <a:ea typeface="Calibri"/>
              <a:cs typeface="Calibri"/>
            </a:endParaRPr>
          </a:p>
          <a:p>
            <a:pPr marL="933450" lvl="1" indent="-400050" algn="l" rtl="0">
              <a:spcBef>
                <a:spcPts val="0"/>
              </a:spcBef>
              <a:spcAft>
                <a:spcPts val="0"/>
              </a:spcAft>
              <a:buClr>
                <a:schemeClr val="dk1"/>
              </a:buClr>
              <a:buSzPts val="2400"/>
              <a:buFont typeface="+mj-lt"/>
              <a:buAutoNum type="romanUcPeriod"/>
            </a:pPr>
            <a:r>
              <a:rPr lang="en-US" sz="1600" dirty="0">
                <a:solidFill>
                  <a:schemeClr val="dk1"/>
                </a:solidFill>
                <a:latin typeface="Calibri"/>
                <a:ea typeface="Calibri"/>
                <a:cs typeface="Calibri"/>
                <a:sym typeface="Calibri"/>
              </a:rPr>
              <a:t>If the final device in the search runs out of memory before mapping all layers, the configuration is pruned.</a:t>
            </a:r>
            <a:endParaRPr sz="1600" dirty="0">
              <a:solidFill>
                <a:schemeClr val="dk1"/>
              </a:solidFill>
              <a:latin typeface="Calibri"/>
              <a:ea typeface="Calibri"/>
              <a:cs typeface="Calibri"/>
            </a:endParaRPr>
          </a:p>
          <a:p>
            <a:pPr marL="1314450" lvl="0" indent="-400050" algn="l" rtl="0">
              <a:spcBef>
                <a:spcPts val="0"/>
              </a:spcBef>
              <a:spcAft>
                <a:spcPts val="0"/>
              </a:spcAft>
              <a:buFont typeface="+mj-lt"/>
              <a:buAutoNum type="romanUcPeriod"/>
            </a:pPr>
            <a:endParaRPr sz="1600" dirty="0">
              <a:solidFill>
                <a:schemeClr val="dk1"/>
              </a:solidFill>
              <a:latin typeface="Calibri"/>
              <a:ea typeface="Calibri"/>
              <a:cs typeface="Calibri"/>
            </a:endParaRPr>
          </a:p>
          <a:p>
            <a:pPr marL="476250" lvl="0" indent="-400050" algn="l" rtl="0">
              <a:spcBef>
                <a:spcPts val="0"/>
              </a:spcBef>
              <a:spcAft>
                <a:spcPts val="0"/>
              </a:spcAft>
              <a:buClr>
                <a:schemeClr val="dk1"/>
              </a:buClr>
              <a:buSzPts val="2400"/>
              <a:buFont typeface="+mj-lt"/>
              <a:buAutoNum type="romanUcPeriod"/>
            </a:pPr>
            <a:r>
              <a:rPr lang="en-US" sz="1600" b="1" dirty="0">
                <a:solidFill>
                  <a:schemeClr val="dk1"/>
                </a:solidFill>
                <a:latin typeface="Calibri"/>
                <a:ea typeface="Calibri"/>
                <a:cs typeface="Calibri"/>
                <a:sym typeface="Calibri"/>
              </a:rPr>
              <a:t>Running cost based pruning:</a:t>
            </a:r>
            <a:endParaRPr sz="1600" b="1" dirty="0">
              <a:solidFill>
                <a:schemeClr val="dk1"/>
              </a:solidFill>
              <a:latin typeface="Calibri"/>
              <a:ea typeface="Calibri"/>
              <a:cs typeface="Calibri"/>
            </a:endParaRPr>
          </a:p>
          <a:p>
            <a:pPr marL="933450" lvl="1" indent="-400050" algn="l" rtl="0">
              <a:spcBef>
                <a:spcPts val="0"/>
              </a:spcBef>
              <a:spcAft>
                <a:spcPts val="0"/>
              </a:spcAft>
              <a:buClr>
                <a:schemeClr val="dk1"/>
              </a:buClr>
              <a:buSzPts val="2400"/>
              <a:buFont typeface="+mj-lt"/>
              <a:buAutoNum type="romanUcPeriod"/>
            </a:pPr>
            <a:r>
              <a:rPr lang="en-US" sz="1600" dirty="0">
                <a:solidFill>
                  <a:schemeClr val="dk1"/>
                </a:solidFill>
                <a:latin typeface="Calibri"/>
                <a:ea typeface="Calibri"/>
                <a:cs typeface="Calibri"/>
                <a:sym typeface="Calibri"/>
              </a:rPr>
              <a:t>If the running cost exceeds the best cost, the configuration is pruned.</a:t>
            </a:r>
            <a:endParaRPr sz="1600" dirty="0">
              <a:solidFill>
                <a:schemeClr val="dk1"/>
              </a:solidFill>
              <a:latin typeface="Calibri"/>
              <a:ea typeface="Calibri"/>
              <a:cs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0F9E44-91CD-7D48-DD5D-9452F3954118}"/>
                  </a:ext>
                </a:extLst>
              </p:cNvPr>
              <p:cNvSpPr txBox="1"/>
              <p:nvPr/>
            </p:nvSpPr>
            <p:spPr>
              <a:xfrm>
                <a:off x="6815138" y="4027803"/>
                <a:ext cx="5376862" cy="10366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𝐸𝑑𝑔𝑒𝐶𝑜𝑠𝑡</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0</m:t>
                              </m:r>
                            </m:sub>
                          </m:sSub>
                        </m:sub>
                      </m:sSub>
                      <m:r>
                        <a:rPr lang="en-US" sz="2000" b="0" i="1" smtClean="0">
                          <a:latin typeface="Cambria Math" panose="02040503050406030204" pitchFamily="18" charset="0"/>
                        </a:rPr>
                        <m:t>+</m:t>
                      </m:r>
                      <m:r>
                        <a:rPr lang="en-US" sz="2000" b="0" i="1" smtClean="0">
                          <a:latin typeface="Cambria Math" panose="02040503050406030204" pitchFamily="18" charset="0"/>
                        </a:rPr>
                        <m:t>𝐶𝑜𝑚𝑝</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𝑙𝑎𝑦𝑒𝑟</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𝑑𝑒𝑣𝑖𝑐𝑒</m:t>
                          </m:r>
                        </m:e>
                      </m:d>
                      <m:r>
                        <a:rPr lang="en-US" sz="2000" b="0" i="1" smtClean="0">
                          <a:latin typeface="Cambria Math" panose="02040503050406030204" pitchFamily="18" charset="0"/>
                        </a:rPr>
                        <m:t>+</m:t>
                      </m:r>
                      <m:r>
                        <a:rPr lang="en-US" sz="2000" b="0" i="1" smtClean="0">
                          <a:latin typeface="Cambria Math" panose="02040503050406030204" pitchFamily="18" charset="0"/>
                        </a:rPr>
                        <m:t>𝐶𝑜𝑚𝑚</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𝑑𝑒𝑣𝑖𝑐𝑒</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𝑑𝑒𝑣𝑖𝑐𝑒</m:t>
                          </m:r>
                        </m:e>
                      </m:d>
                    </m:oMath>
                  </m:oMathPara>
                </a14:m>
                <a:endParaRPr lang="en-US" sz="2000" dirty="0"/>
              </a:p>
            </p:txBody>
          </p:sp>
        </mc:Choice>
        <mc:Fallback xmlns="">
          <p:sp>
            <p:nvSpPr>
              <p:cNvPr id="2" name="TextBox 1">
                <a:extLst>
                  <a:ext uri="{FF2B5EF4-FFF2-40B4-BE49-F238E27FC236}">
                    <a16:creationId xmlns:a16="http://schemas.microsoft.com/office/drawing/2014/main" id="{ED0F9E44-91CD-7D48-DD5D-9452F3954118}"/>
                  </a:ext>
                </a:extLst>
              </p:cNvPr>
              <p:cNvSpPr txBox="1">
                <a:spLocks noRot="1" noChangeAspect="1" noMove="1" noResize="1" noEditPoints="1" noAdjustHandles="1" noChangeArrowheads="1" noChangeShapeType="1" noTextEdit="1"/>
              </p:cNvSpPr>
              <p:nvPr/>
            </p:nvSpPr>
            <p:spPr>
              <a:xfrm>
                <a:off x="6815138" y="4027803"/>
                <a:ext cx="5376862"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605DB8-7C42-7A7E-8EE7-B0931AE613A3}"/>
                  </a:ext>
                </a:extLst>
              </p:cNvPr>
              <p:cNvSpPr txBox="1"/>
              <p:nvPr/>
            </p:nvSpPr>
            <p:spPr>
              <a:xfrm>
                <a:off x="6911656" y="5041614"/>
                <a:ext cx="4964906" cy="1592167"/>
              </a:xfrm>
              <a:prstGeom prst="rect">
                <a:avLst/>
              </a:prstGeom>
              <a:noFill/>
            </p:spPr>
            <p:txBody>
              <a:bodyPr wrap="square" rtlCol="0">
                <a:spAutoFit/>
              </a:bodyPr>
              <a:lstStyle/>
              <a:p>
                <a:r>
                  <a:rPr lang="en-US" sz="1600" dirty="0"/>
                  <a:t>Where:</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0</m:t>
                            </m:r>
                          </m:sub>
                        </m:sSub>
                      </m:sub>
                    </m:sSub>
                  </m:oMath>
                </a14:m>
                <a:r>
                  <a:rPr lang="en-US" sz="1600" dirty="0"/>
                  <a:t>: Cost of Parent Node</a:t>
                </a:r>
              </a:p>
              <a:p>
                <a14:m>
                  <m:oMath xmlns:m="http://schemas.openxmlformats.org/officeDocument/2006/math">
                    <m:r>
                      <a:rPr lang="en-US" sz="1600" i="1">
                        <a:latin typeface="Cambria Math" panose="02040503050406030204" pitchFamily="18" charset="0"/>
                      </a:rPr>
                      <m:t>𝐶𝑜𝑚𝑝</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𝑙𝑎𝑦𝑒𝑟</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𝑑𝑒𝑣𝑖𝑐𝑒</m:t>
                        </m:r>
                      </m:e>
                    </m:d>
                  </m:oMath>
                </a14:m>
                <a:r>
                  <a:rPr lang="en-US" sz="1600" dirty="0"/>
                  <a:t> : Layer execution time on the device</a:t>
                </a:r>
              </a:p>
              <a:p>
                <a14:m>
                  <m:oMath xmlns:m="http://schemas.openxmlformats.org/officeDocument/2006/math">
                    <m:r>
                      <a:rPr lang="en-US" sz="1600" i="1">
                        <a:latin typeface="Cambria Math" panose="02040503050406030204" pitchFamily="18" charset="0"/>
                      </a:rPr>
                      <m:t>𝐶𝑜𝑚𝑚</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𝑑𝑒𝑣𝑖𝑐𝑒</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0</m:t>
                            </m:r>
                          </m:sub>
                        </m:sSub>
                        <m:r>
                          <a:rPr lang="en-US" sz="1600" i="1">
                            <a:latin typeface="Cambria Math" panose="02040503050406030204" pitchFamily="18" charset="0"/>
                          </a:rPr>
                          <m:t>.</m:t>
                        </m:r>
                        <m:r>
                          <a:rPr lang="en-US" sz="1600" i="1">
                            <a:latin typeface="Cambria Math" panose="02040503050406030204" pitchFamily="18" charset="0"/>
                          </a:rPr>
                          <m:t>𝑑𝑒𝑣𝑖𝑐𝑒</m:t>
                        </m:r>
                      </m:e>
                    </m:d>
                  </m:oMath>
                </a14:m>
                <a:r>
                  <a:rPr lang="en-US" sz="1600" dirty="0"/>
                  <a:t> : Communication between parent and current device.</a:t>
                </a:r>
              </a:p>
            </p:txBody>
          </p:sp>
        </mc:Choice>
        <mc:Fallback xmlns="">
          <p:sp>
            <p:nvSpPr>
              <p:cNvPr id="4" name="TextBox 3">
                <a:extLst>
                  <a:ext uri="{FF2B5EF4-FFF2-40B4-BE49-F238E27FC236}">
                    <a16:creationId xmlns:a16="http://schemas.microsoft.com/office/drawing/2014/main" id="{63605DB8-7C42-7A7E-8EE7-B0931AE613A3}"/>
                  </a:ext>
                </a:extLst>
              </p:cNvPr>
              <p:cNvSpPr txBox="1">
                <a:spLocks noRot="1" noChangeAspect="1" noMove="1" noResize="1" noEditPoints="1" noAdjustHandles="1" noChangeArrowheads="1" noChangeShapeType="1" noTextEdit="1"/>
              </p:cNvSpPr>
              <p:nvPr/>
            </p:nvSpPr>
            <p:spPr>
              <a:xfrm>
                <a:off x="6911656" y="5041614"/>
                <a:ext cx="4964906" cy="1592167"/>
              </a:xfrm>
              <a:prstGeom prst="rect">
                <a:avLst/>
              </a:prstGeom>
              <a:blipFill>
                <a:blip r:embed="rId5"/>
                <a:stretch>
                  <a:fillRect l="-737" t="-1149" r="-1474" b="-4215"/>
                </a:stretch>
              </a:blipFill>
            </p:spPr>
            <p:txBody>
              <a:bodyPr/>
              <a:lstStyle/>
              <a:p>
                <a:r>
                  <a:rPr lang="en-US">
                    <a:noFill/>
                  </a:rPr>
                  <a:t> </a:t>
                </a:r>
              </a:p>
            </p:txBody>
          </p:sp>
        </mc:Fallback>
      </mc:AlternateContent>
      <p:cxnSp>
        <p:nvCxnSpPr>
          <p:cNvPr id="5" name="Google Shape;420;p49">
            <a:extLst>
              <a:ext uri="{FF2B5EF4-FFF2-40B4-BE49-F238E27FC236}">
                <a16:creationId xmlns:a16="http://schemas.microsoft.com/office/drawing/2014/main" id="{ADD77969-2A56-506D-9223-60E53B0E07A6}"/>
              </a:ext>
            </a:extLst>
          </p:cNvPr>
          <p:cNvCxnSpPr>
            <a:cxnSpLocks/>
          </p:cNvCxnSpPr>
          <p:nvPr/>
        </p:nvCxnSpPr>
        <p:spPr>
          <a:xfrm flipH="1">
            <a:off x="6735009" y="3915867"/>
            <a:ext cx="5345284" cy="0"/>
          </a:xfrm>
          <a:prstGeom prst="straightConnector1">
            <a:avLst/>
          </a:prstGeom>
          <a:noFill/>
          <a:ln w="12700" cap="flat" cmpd="sng">
            <a:solidFill>
              <a:schemeClr val="dk2"/>
            </a:solidFill>
            <a:prstDash val="dot"/>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845125" y="146050"/>
            <a:ext cx="9785700" cy="49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dirty="0"/>
              <a:t>ADAPT Communication Medium Switch</a:t>
            </a:r>
            <a:endParaRPr sz="3500" dirty="0"/>
          </a:p>
        </p:txBody>
      </p:sp>
      <p:sp>
        <p:nvSpPr>
          <p:cNvPr id="413" name="Google Shape;413;p49"/>
          <p:cNvSpPr txBox="1"/>
          <p:nvPr/>
        </p:nvSpPr>
        <p:spPr>
          <a:xfrm>
            <a:off x="261600" y="994932"/>
            <a:ext cx="11416225" cy="2136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dk1"/>
                </a:solidFill>
                <a:latin typeface="Calibri"/>
                <a:ea typeface="Calibri"/>
                <a:cs typeface="Calibri"/>
                <a:sym typeface="Calibri"/>
              </a:rPr>
              <a:t>ADAPT can simultaneously utilize GLOO CPU - GPU communication and NCCL GPU - GPU communication mediums for both Pipeline and Data Parallelism</a:t>
            </a:r>
          </a:p>
          <a:p>
            <a:pPr marL="0" lvl="0" indent="0" algn="l" rtl="0">
              <a:spcBef>
                <a:spcPts val="0"/>
              </a:spcBef>
              <a:spcAft>
                <a:spcPts val="0"/>
              </a:spcAft>
              <a:buNone/>
            </a:pPr>
            <a:endParaRPr lang="en-US" sz="800" b="1" dirty="0">
              <a:solidFill>
                <a:schemeClr val="dk1"/>
              </a:solidFill>
              <a:latin typeface="Calibri"/>
              <a:ea typeface="Calibri"/>
              <a:cs typeface="Calibri"/>
              <a:sym typeface="Calibri"/>
            </a:endParaRPr>
          </a:p>
          <a:p>
            <a:pPr marL="34290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NCCL is faster than GLOO, but cannot be used with CPUs.</a:t>
            </a:r>
          </a:p>
          <a:p>
            <a:pPr marL="34290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GLOO slows down GPU processing due to a communication bottleneck.</a:t>
            </a:r>
          </a:p>
          <a:p>
            <a:pPr marL="342900" lvl="0" indent="-342900" algn="l" rtl="0">
              <a:spcBef>
                <a:spcPts val="0"/>
              </a:spcBef>
              <a:spcAft>
                <a:spcPts val="0"/>
              </a:spcAft>
              <a:buFont typeface="Arial" panose="020B0604020202020204" pitchFamily="34" charset="0"/>
              <a:buChar char="•"/>
            </a:pPr>
            <a:r>
              <a:rPr lang="en-US" sz="2200" dirty="0">
                <a:solidFill>
                  <a:schemeClr val="dk1"/>
                </a:solidFill>
                <a:latin typeface="Calibri"/>
                <a:ea typeface="Calibri"/>
                <a:cs typeface="Calibri"/>
                <a:sym typeface="Calibri"/>
              </a:rPr>
              <a:t>ADAPT utilized best of both worlds by grouping communication media.</a:t>
            </a:r>
            <a:endParaRPr sz="2200" dirty="0">
              <a:solidFill>
                <a:schemeClr val="dk1"/>
              </a:solidFill>
              <a:latin typeface="Calibri"/>
              <a:ea typeface="Calibri"/>
              <a:cs typeface="Calibri"/>
              <a:sym typeface="Calibri"/>
            </a:endParaRPr>
          </a:p>
        </p:txBody>
      </p:sp>
      <p:pic>
        <p:nvPicPr>
          <p:cNvPr id="414" name="Google Shape;414;p49"/>
          <p:cNvPicPr preferRelativeResize="0"/>
          <p:nvPr/>
        </p:nvPicPr>
        <p:blipFill>
          <a:blip r:embed="rId3">
            <a:alphaModFix/>
          </a:blip>
          <a:stretch>
            <a:fillRect/>
          </a:stretch>
        </p:blipFill>
        <p:spPr>
          <a:xfrm>
            <a:off x="387624" y="3604669"/>
            <a:ext cx="3310051" cy="2372200"/>
          </a:xfrm>
          <a:prstGeom prst="rect">
            <a:avLst/>
          </a:prstGeom>
          <a:noFill/>
          <a:ln>
            <a:noFill/>
          </a:ln>
        </p:spPr>
      </p:pic>
      <p:pic>
        <p:nvPicPr>
          <p:cNvPr id="415" name="Google Shape;415;p49"/>
          <p:cNvPicPr preferRelativeResize="0"/>
          <p:nvPr/>
        </p:nvPicPr>
        <p:blipFill>
          <a:blip r:embed="rId4">
            <a:alphaModFix/>
          </a:blip>
          <a:stretch>
            <a:fillRect/>
          </a:stretch>
        </p:blipFill>
        <p:spPr>
          <a:xfrm>
            <a:off x="4428349" y="3604669"/>
            <a:ext cx="3310054" cy="2372200"/>
          </a:xfrm>
          <a:prstGeom prst="rect">
            <a:avLst/>
          </a:prstGeom>
          <a:noFill/>
          <a:ln>
            <a:noFill/>
          </a:ln>
        </p:spPr>
      </p:pic>
      <p:pic>
        <p:nvPicPr>
          <p:cNvPr id="416" name="Google Shape;416;p49"/>
          <p:cNvPicPr preferRelativeResize="0"/>
          <p:nvPr/>
        </p:nvPicPr>
        <p:blipFill>
          <a:blip r:embed="rId5">
            <a:alphaModFix/>
          </a:blip>
          <a:stretch>
            <a:fillRect/>
          </a:stretch>
        </p:blipFill>
        <p:spPr>
          <a:xfrm>
            <a:off x="8367774" y="3604671"/>
            <a:ext cx="3310051" cy="2372198"/>
          </a:xfrm>
          <a:prstGeom prst="rect">
            <a:avLst/>
          </a:prstGeom>
          <a:noFill/>
          <a:ln>
            <a:noFill/>
          </a:ln>
        </p:spPr>
      </p:pic>
      <p:pic>
        <p:nvPicPr>
          <p:cNvPr id="417" name="Google Shape;417;p49"/>
          <p:cNvPicPr preferRelativeResize="0"/>
          <p:nvPr/>
        </p:nvPicPr>
        <p:blipFill>
          <a:blip r:embed="rId6">
            <a:alphaModFix/>
          </a:blip>
          <a:stretch>
            <a:fillRect/>
          </a:stretch>
        </p:blipFill>
        <p:spPr>
          <a:xfrm>
            <a:off x="11279349" y="3392694"/>
            <a:ext cx="710025" cy="710025"/>
          </a:xfrm>
          <a:prstGeom prst="rect">
            <a:avLst/>
          </a:prstGeom>
          <a:noFill/>
          <a:ln>
            <a:noFill/>
          </a:ln>
        </p:spPr>
      </p:pic>
      <p:pic>
        <p:nvPicPr>
          <p:cNvPr id="418" name="Google Shape;418;p49"/>
          <p:cNvPicPr preferRelativeResize="0"/>
          <p:nvPr/>
        </p:nvPicPr>
        <p:blipFill>
          <a:blip r:embed="rId7">
            <a:alphaModFix/>
          </a:blip>
          <a:stretch>
            <a:fillRect/>
          </a:stretch>
        </p:blipFill>
        <p:spPr>
          <a:xfrm>
            <a:off x="7467224" y="3576332"/>
            <a:ext cx="342749" cy="342749"/>
          </a:xfrm>
          <a:prstGeom prst="rect">
            <a:avLst/>
          </a:prstGeom>
          <a:noFill/>
          <a:ln>
            <a:noFill/>
          </a:ln>
        </p:spPr>
      </p:pic>
      <p:pic>
        <p:nvPicPr>
          <p:cNvPr id="419" name="Google Shape;419;p49"/>
          <p:cNvPicPr preferRelativeResize="0"/>
          <p:nvPr/>
        </p:nvPicPr>
        <p:blipFill>
          <a:blip r:embed="rId8">
            <a:alphaModFix/>
          </a:blip>
          <a:stretch>
            <a:fillRect/>
          </a:stretch>
        </p:blipFill>
        <p:spPr>
          <a:xfrm>
            <a:off x="3491099" y="3593769"/>
            <a:ext cx="307875" cy="307875"/>
          </a:xfrm>
          <a:prstGeom prst="rect">
            <a:avLst/>
          </a:prstGeom>
          <a:noFill/>
          <a:ln>
            <a:noFill/>
          </a:ln>
        </p:spPr>
      </p:pic>
      <p:cxnSp>
        <p:nvCxnSpPr>
          <p:cNvPr id="420" name="Google Shape;420;p49"/>
          <p:cNvCxnSpPr/>
          <p:nvPr/>
        </p:nvCxnSpPr>
        <p:spPr>
          <a:xfrm>
            <a:off x="4109449" y="3283969"/>
            <a:ext cx="8400" cy="2752500"/>
          </a:xfrm>
          <a:prstGeom prst="straightConnector1">
            <a:avLst/>
          </a:prstGeom>
          <a:noFill/>
          <a:ln w="9525" cap="flat" cmpd="sng">
            <a:solidFill>
              <a:schemeClr val="dk2"/>
            </a:solidFill>
            <a:prstDash val="dot"/>
            <a:round/>
            <a:headEnd type="none" w="med" len="med"/>
            <a:tailEnd type="none" w="med" len="med"/>
          </a:ln>
        </p:spPr>
      </p:cxnSp>
      <p:cxnSp>
        <p:nvCxnSpPr>
          <p:cNvPr id="421" name="Google Shape;421;p49"/>
          <p:cNvCxnSpPr/>
          <p:nvPr/>
        </p:nvCxnSpPr>
        <p:spPr>
          <a:xfrm>
            <a:off x="8156599" y="3283969"/>
            <a:ext cx="8400" cy="2752500"/>
          </a:xfrm>
          <a:prstGeom prst="straightConnector1">
            <a:avLst/>
          </a:prstGeom>
          <a:noFill/>
          <a:ln w="9525" cap="flat" cmpd="sng">
            <a:solidFill>
              <a:schemeClr val="dk2"/>
            </a:solidFill>
            <a:prstDash val="dot"/>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a:spLocks noGrp="1"/>
          </p:cNvSpPr>
          <p:nvPr>
            <p:ph type="ctrTitle"/>
          </p:nvPr>
        </p:nvSpPr>
        <p:spPr>
          <a:xfrm>
            <a:off x="920391" y="2853153"/>
            <a:ext cx="10351200" cy="1151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5400"/>
              <a:t>EXPERIMENTS AND RESULTS</a:t>
            </a:r>
            <a:endParaRPr sz="5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61DEAA1E-5550-6580-FF33-70E8F0BAC69F}"/>
            </a:ext>
          </a:extLst>
        </p:cNvPr>
        <p:cNvGrpSpPr/>
        <p:nvPr/>
      </p:nvGrpSpPr>
      <p:grpSpPr>
        <a:xfrm>
          <a:off x="0" y="0"/>
          <a:ext cx="0" cy="0"/>
          <a:chOff x="0" y="0"/>
          <a:chExt cx="0" cy="0"/>
        </a:xfrm>
      </p:grpSpPr>
      <p:sp>
        <p:nvSpPr>
          <p:cNvPr id="364" name="Google Shape;364;p43">
            <a:extLst>
              <a:ext uri="{FF2B5EF4-FFF2-40B4-BE49-F238E27FC236}">
                <a16:creationId xmlns:a16="http://schemas.microsoft.com/office/drawing/2014/main" id="{5F20026F-E20E-CCF8-47AE-FB1D46E9A427}"/>
              </a:ext>
            </a:extLst>
          </p:cNvPr>
          <p:cNvSpPr txBox="1">
            <a:spLocks noGrp="1"/>
          </p:cNvSpPr>
          <p:nvPr>
            <p:ph type="title"/>
          </p:nvPr>
        </p:nvSpPr>
        <p:spPr>
          <a:xfrm>
            <a:off x="1052421" y="146057"/>
            <a:ext cx="92733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a:t>Experimental Setup</a:t>
            </a:r>
            <a:endParaRPr/>
          </a:p>
        </p:txBody>
      </p:sp>
      <p:sp>
        <p:nvSpPr>
          <p:cNvPr id="365" name="Google Shape;365;p43">
            <a:extLst>
              <a:ext uri="{FF2B5EF4-FFF2-40B4-BE49-F238E27FC236}">
                <a16:creationId xmlns:a16="http://schemas.microsoft.com/office/drawing/2014/main" id="{3E47CA52-E353-30ED-3526-0A74B187B365}"/>
              </a:ext>
            </a:extLst>
          </p:cNvPr>
          <p:cNvSpPr txBox="1"/>
          <p:nvPr/>
        </p:nvSpPr>
        <p:spPr>
          <a:xfrm>
            <a:off x="211875" y="1006325"/>
            <a:ext cx="4499728" cy="46172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1" i="0" u="sng" strike="noStrike" cap="none" dirty="0">
                <a:solidFill>
                  <a:schemeClr val="dk1"/>
                </a:solidFill>
                <a:latin typeface="Calibri"/>
                <a:ea typeface="Calibri"/>
                <a:cs typeface="Calibri"/>
                <a:sym typeface="Calibri"/>
              </a:rPr>
              <a:t>Models used:</a:t>
            </a:r>
            <a:r>
              <a:rPr lang="en-US" sz="24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8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EfficientNet-V2-Small</a:t>
            </a:r>
            <a:endParaRPr lang="en-US"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EfficientNet-V2-Large</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err="1">
                <a:solidFill>
                  <a:schemeClr val="dk1"/>
                </a:solidFill>
                <a:latin typeface="Calibri"/>
                <a:ea typeface="Calibri"/>
                <a:cs typeface="Calibri"/>
                <a:sym typeface="Calibri"/>
              </a:rPr>
              <a:t>ConvNext</a:t>
            </a:r>
            <a:r>
              <a:rPr lang="en-US" sz="2400" b="0" i="0" u="none" strike="noStrike" cap="none" dirty="0">
                <a:solidFill>
                  <a:schemeClr val="dk1"/>
                </a:solidFill>
                <a:latin typeface="Calibri"/>
                <a:ea typeface="Calibri"/>
                <a:cs typeface="Calibri"/>
                <a:sym typeface="Calibri"/>
              </a:rPr>
              <a:t>-Base</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err="1">
                <a:solidFill>
                  <a:schemeClr val="dk1"/>
                </a:solidFill>
                <a:latin typeface="Calibri"/>
                <a:ea typeface="Calibri"/>
                <a:cs typeface="Calibri"/>
                <a:sym typeface="Calibri"/>
              </a:rPr>
              <a:t>ConvNext</a:t>
            </a:r>
            <a:r>
              <a:rPr lang="en-US" sz="2400" b="0" i="0" u="none" strike="noStrike" cap="none" dirty="0">
                <a:solidFill>
                  <a:schemeClr val="dk1"/>
                </a:solidFill>
                <a:latin typeface="Calibri"/>
                <a:ea typeface="Calibri"/>
                <a:cs typeface="Calibri"/>
                <a:sym typeface="Calibri"/>
              </a:rPr>
              <a:t>-Large</a:t>
            </a:r>
            <a:endParaRPr lang="en-US"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VGG19</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Vision Transformer</a:t>
            </a:r>
            <a:endParaRPr lang="en-US"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Swin Transformer</a:t>
            </a:r>
            <a:endParaRPr lang="en-US"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err="1">
                <a:solidFill>
                  <a:schemeClr val="dk1"/>
                </a:solidFill>
                <a:latin typeface="Calibri"/>
                <a:ea typeface="Calibri"/>
                <a:cs typeface="Calibri"/>
                <a:sym typeface="Calibri"/>
              </a:rPr>
              <a:t>MLP_Mixer</a:t>
            </a:r>
            <a:endParaRPr lang="en-US" sz="24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MobileNetV4</a:t>
            </a: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LLAMA_1B</a:t>
            </a:r>
            <a:endParaRPr sz="24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956D54B-698C-0ABA-89C9-F8D422462DEA}"/>
              </a:ext>
            </a:extLst>
          </p:cNvPr>
          <p:cNvSpPr txBox="1"/>
          <p:nvPr/>
        </p:nvSpPr>
        <p:spPr>
          <a:xfrm>
            <a:off x="4793938" y="1102717"/>
            <a:ext cx="6065752" cy="5509200"/>
          </a:xfrm>
          <a:prstGeom prst="rect">
            <a:avLst/>
          </a:prstGeom>
          <a:noFill/>
        </p:spPr>
        <p:txBody>
          <a:bodyPr wrap="square" rtlCol="0">
            <a:spAutoFit/>
          </a:bodyPr>
          <a:lstStyle/>
          <a:p>
            <a:pPr>
              <a:buSzPts val="2800"/>
            </a:pPr>
            <a:r>
              <a:rPr lang="en-US" sz="2400" b="1" u="sng" dirty="0">
                <a:solidFill>
                  <a:schemeClr val="dk1"/>
                </a:solidFill>
                <a:latin typeface="Calibri"/>
                <a:ea typeface="Calibri"/>
                <a:cs typeface="Calibri"/>
                <a:sym typeface="Calibri"/>
              </a:rPr>
              <a:t>Architectures used:</a:t>
            </a:r>
            <a:r>
              <a:rPr lang="en-US" sz="2400" dirty="0">
                <a:solidFill>
                  <a:schemeClr val="dk1"/>
                </a:solidFill>
                <a:latin typeface="Calibri"/>
                <a:ea typeface="Calibri"/>
                <a:cs typeface="Calibri"/>
                <a:sym typeface="Calibri"/>
              </a:rPr>
              <a:t> </a:t>
            </a:r>
          </a:p>
          <a:p>
            <a:pPr>
              <a:buSzPts val="2800"/>
            </a:pPr>
            <a:endParaRPr lang="en-US" sz="2400" dirty="0">
              <a:solidFill>
                <a:schemeClr val="dk1"/>
              </a:solidFill>
              <a:latin typeface="Calibri"/>
              <a:ea typeface="Calibri"/>
              <a:cs typeface="Calibri"/>
              <a:sym typeface="Calibri"/>
            </a:endParaRPr>
          </a:p>
          <a:p>
            <a:pPr>
              <a:buSzPts val="2800"/>
            </a:pPr>
            <a:r>
              <a:rPr lang="en-US" sz="2400" dirty="0">
                <a:solidFill>
                  <a:schemeClr val="dk1"/>
                </a:solidFill>
                <a:latin typeface="Calibri"/>
                <a:ea typeface="Calibri"/>
                <a:cs typeface="Calibri"/>
                <a:sym typeface="Calibri"/>
              </a:rPr>
              <a:t>1. Homogeneous Base:</a:t>
            </a:r>
          </a:p>
          <a:p>
            <a:pPr>
              <a:buSzPts val="2800"/>
            </a:pPr>
            <a:r>
              <a:rPr lang="en-US" sz="2000" dirty="0">
                <a:solidFill>
                  <a:schemeClr val="dk1"/>
                </a:solidFill>
                <a:latin typeface="Calibri"/>
                <a:ea typeface="Calibri"/>
                <a:cs typeface="Calibri"/>
                <a:sym typeface="Calibri"/>
              </a:rPr>
              <a:t>Two A6000 GPUs + CPU</a:t>
            </a:r>
          </a:p>
          <a:p>
            <a:pPr>
              <a:buSzPts val="2800"/>
            </a:pPr>
            <a:r>
              <a:rPr lang="en-US" sz="2000" dirty="0">
                <a:solidFill>
                  <a:schemeClr val="dk1"/>
                </a:solidFill>
                <a:latin typeface="Calibri"/>
                <a:ea typeface="Calibri"/>
                <a:cs typeface="Calibri"/>
                <a:sym typeface="Calibri"/>
              </a:rPr>
              <a:t>Two RTX5000 GPUs + CPU</a:t>
            </a:r>
          </a:p>
          <a:p>
            <a:pPr>
              <a:buSzPts val="2800"/>
            </a:pPr>
            <a:endParaRPr lang="en-US" sz="2000" dirty="0">
              <a:solidFill>
                <a:schemeClr val="dk1"/>
              </a:solidFill>
              <a:latin typeface="Calibri"/>
              <a:ea typeface="Calibri"/>
              <a:cs typeface="Calibri"/>
              <a:sym typeface="Calibri"/>
            </a:endParaRPr>
          </a:p>
          <a:p>
            <a:pPr>
              <a:buSzPts val="2800"/>
            </a:pPr>
            <a:endParaRPr lang="en-US" sz="2000" dirty="0">
              <a:solidFill>
                <a:schemeClr val="dk1"/>
              </a:solidFill>
              <a:latin typeface="Calibri"/>
              <a:ea typeface="Calibri"/>
              <a:cs typeface="Calibri"/>
              <a:sym typeface="Calibri"/>
            </a:endParaRPr>
          </a:p>
          <a:p>
            <a:pPr>
              <a:buSzPts val="2800"/>
            </a:pPr>
            <a:r>
              <a:rPr lang="en-US" sz="2000" dirty="0">
                <a:solidFill>
                  <a:schemeClr val="dk1"/>
                </a:solidFill>
                <a:latin typeface="Calibri"/>
                <a:ea typeface="Calibri"/>
                <a:cs typeface="Calibri"/>
                <a:sym typeface="Calibri"/>
              </a:rPr>
              <a:t>2. </a:t>
            </a:r>
            <a:r>
              <a:rPr lang="en-US" sz="2400" dirty="0">
                <a:solidFill>
                  <a:schemeClr val="dk1"/>
                </a:solidFill>
                <a:latin typeface="Calibri"/>
                <a:ea typeface="Calibri"/>
                <a:cs typeface="Calibri"/>
                <a:sym typeface="Calibri"/>
              </a:rPr>
              <a:t>Homogeneous Overloaded:</a:t>
            </a:r>
          </a:p>
          <a:p>
            <a:pPr>
              <a:buSzPts val="2800"/>
            </a:pPr>
            <a:r>
              <a:rPr lang="en-US" sz="2000" dirty="0">
                <a:solidFill>
                  <a:schemeClr val="dk1"/>
                </a:solidFill>
                <a:latin typeface="Calibri"/>
                <a:ea typeface="Calibri"/>
                <a:cs typeface="Calibri"/>
                <a:sym typeface="Calibri"/>
              </a:rPr>
              <a:t>Homogeneous Base setup, </a:t>
            </a:r>
          </a:p>
          <a:p>
            <a:pPr>
              <a:buSzPts val="2800"/>
            </a:pPr>
            <a:r>
              <a:rPr lang="en-US" sz="2000" dirty="0">
                <a:solidFill>
                  <a:schemeClr val="dk1"/>
                </a:solidFill>
                <a:latin typeface="Calibri"/>
                <a:ea typeface="Calibri"/>
                <a:cs typeface="Calibri"/>
                <a:sym typeface="Calibri"/>
              </a:rPr>
              <a:t>with one GPU having an</a:t>
            </a:r>
          </a:p>
          <a:p>
            <a:pPr>
              <a:buSzPts val="2800"/>
            </a:pPr>
            <a:r>
              <a:rPr lang="en-US" sz="2000" dirty="0">
                <a:solidFill>
                  <a:schemeClr val="dk1"/>
                </a:solidFill>
                <a:latin typeface="Calibri"/>
                <a:ea typeface="Calibri"/>
                <a:cs typeface="Calibri"/>
                <a:sym typeface="Calibri"/>
              </a:rPr>
              <a:t>additional load on it</a:t>
            </a:r>
          </a:p>
          <a:p>
            <a:pPr>
              <a:buSzPts val="2800"/>
            </a:pPr>
            <a:r>
              <a:rPr lang="en-US" sz="2000" dirty="0">
                <a:solidFill>
                  <a:schemeClr val="dk1"/>
                </a:solidFill>
                <a:latin typeface="Calibri"/>
                <a:ea typeface="Calibri"/>
                <a:cs typeface="Calibri"/>
                <a:sym typeface="Calibri"/>
              </a:rPr>
              <a:t>(40-50% compute, 30% mem)</a:t>
            </a:r>
            <a:endParaRPr lang="en-US" sz="2400" dirty="0">
              <a:solidFill>
                <a:schemeClr val="dk1"/>
              </a:solidFill>
              <a:latin typeface="Calibri"/>
              <a:ea typeface="Calibri"/>
              <a:cs typeface="Calibri"/>
              <a:sym typeface="Calibri"/>
            </a:endParaRPr>
          </a:p>
          <a:p>
            <a:pPr>
              <a:buSzPts val="2800"/>
            </a:pPr>
            <a:endParaRPr lang="en-US" sz="2400" dirty="0">
              <a:solidFill>
                <a:schemeClr val="dk1"/>
              </a:solidFill>
              <a:latin typeface="Calibri"/>
              <a:ea typeface="Calibri"/>
              <a:cs typeface="Calibri"/>
              <a:sym typeface="Calibri"/>
            </a:endParaRPr>
          </a:p>
          <a:p>
            <a:pPr>
              <a:buSzPts val="2800"/>
            </a:pPr>
            <a:endParaRPr lang="en-US" sz="2400" dirty="0">
              <a:solidFill>
                <a:schemeClr val="dk1"/>
              </a:solidFill>
              <a:latin typeface="Calibri"/>
              <a:ea typeface="Calibri"/>
              <a:cs typeface="Calibri"/>
              <a:sym typeface="Calibri"/>
            </a:endParaRPr>
          </a:p>
          <a:p>
            <a:pPr>
              <a:buSzPts val="2800"/>
            </a:pPr>
            <a:r>
              <a:rPr lang="en-US" sz="2000" dirty="0">
                <a:solidFill>
                  <a:schemeClr val="dk1"/>
                </a:solidFill>
                <a:latin typeface="Calibri"/>
                <a:ea typeface="Calibri"/>
                <a:cs typeface="Calibri"/>
                <a:sym typeface="Calibri"/>
              </a:rPr>
              <a:t>3. </a:t>
            </a:r>
            <a:r>
              <a:rPr lang="en-US" sz="2400" dirty="0">
                <a:solidFill>
                  <a:schemeClr val="dk1"/>
                </a:solidFill>
                <a:latin typeface="Calibri"/>
                <a:ea typeface="Calibri"/>
                <a:cs typeface="Calibri"/>
                <a:sym typeface="Calibri"/>
              </a:rPr>
              <a:t>Heterogeneous Base:</a:t>
            </a:r>
          </a:p>
          <a:p>
            <a:pPr>
              <a:buSzPts val="2800"/>
            </a:pPr>
            <a:r>
              <a:rPr lang="en-US" sz="2000" dirty="0">
                <a:solidFill>
                  <a:schemeClr val="dk1"/>
                </a:solidFill>
                <a:latin typeface="Calibri"/>
                <a:ea typeface="Calibri"/>
                <a:cs typeface="Calibri"/>
                <a:sym typeface="Calibri"/>
              </a:rPr>
              <a:t>RTX3090 + GTX1080 + CPU</a:t>
            </a:r>
          </a:p>
        </p:txBody>
      </p:sp>
      <p:pic>
        <p:nvPicPr>
          <p:cNvPr id="8194" name="Picture 2">
            <a:extLst>
              <a:ext uri="{FF2B5EF4-FFF2-40B4-BE49-F238E27FC236}">
                <a16:creationId xmlns:a16="http://schemas.microsoft.com/office/drawing/2014/main" id="{3A20501E-77CB-EE1B-8200-7438F4564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118" y="1954443"/>
            <a:ext cx="3558204" cy="75385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642C670-847F-3FF4-DFE7-639B7EE02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191" y="5514094"/>
            <a:ext cx="3151973" cy="78799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129DE18A-3392-ACF3-4EA4-88BD00760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6783" y="3680629"/>
            <a:ext cx="3558203" cy="1447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FBEC9-8C77-7B35-DE5D-D7DAD179EBC7}"/>
              </a:ext>
            </a:extLst>
          </p:cNvPr>
          <p:cNvSpPr txBox="1"/>
          <p:nvPr/>
        </p:nvSpPr>
        <p:spPr>
          <a:xfrm>
            <a:off x="129540" y="5623560"/>
            <a:ext cx="4655820" cy="1200329"/>
          </a:xfrm>
          <a:prstGeom prst="rect">
            <a:avLst/>
          </a:prstGeom>
          <a:noFill/>
        </p:spPr>
        <p:txBody>
          <a:bodyPr wrap="square" rtlCol="0">
            <a:spAutoFit/>
          </a:bodyPr>
          <a:lstStyle/>
          <a:p>
            <a:r>
              <a:rPr lang="en-US" sz="2400" b="1" u="sng" dirty="0">
                <a:latin typeface="Calibri" panose="020F0502020204030204" pitchFamily="34" charset="0"/>
                <a:ea typeface="Calibri" panose="020F0502020204030204" pitchFamily="34" charset="0"/>
                <a:cs typeface="Calibri" panose="020F0502020204030204" pitchFamily="34" charset="0"/>
              </a:rPr>
              <a:t>Baselines:</a:t>
            </a:r>
          </a:p>
          <a:p>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Data Parallelism: Distributed Data Parallel</a:t>
            </a:r>
          </a:p>
          <a:p>
            <a:r>
              <a:rPr lang="en-US" sz="2000" dirty="0">
                <a:latin typeface="Calibri" panose="020F0502020204030204" pitchFamily="34" charset="0"/>
                <a:ea typeface="Calibri" panose="020F0502020204030204" pitchFamily="34" charset="0"/>
                <a:cs typeface="Calibri" panose="020F0502020204030204" pitchFamily="34" charset="0"/>
              </a:rPr>
              <a:t>Pipeline Parallelism: </a:t>
            </a:r>
            <a:r>
              <a:rPr lang="en-US" sz="2000" dirty="0" err="1">
                <a:latin typeface="Calibri" panose="020F0502020204030204" pitchFamily="34" charset="0"/>
                <a:ea typeface="Calibri" panose="020F0502020204030204" pitchFamily="34" charset="0"/>
                <a:cs typeface="Calibri" panose="020F0502020204030204" pitchFamily="34" charset="0"/>
              </a:rPr>
              <a:t>PiPPy</a:t>
            </a: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dirty="0" err="1">
                <a:latin typeface="Calibri" panose="020F0502020204030204" pitchFamily="34" charset="0"/>
                <a:ea typeface="Calibri" panose="020F0502020204030204" pitchFamily="34" charset="0"/>
                <a:cs typeface="Calibri" panose="020F0502020204030204" pitchFamily="34" charset="0"/>
              </a:rPr>
              <a:t>Gpipe</a:t>
            </a:r>
            <a:r>
              <a:rPr lang="en-US" sz="20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17518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a:off x="994252" y="159490"/>
            <a:ext cx="9743400" cy="494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Claim 1: Overloading Adaptability Speedups</a:t>
            </a:r>
            <a:endParaRPr sz="3600"/>
          </a:p>
        </p:txBody>
      </p:sp>
      <p:sp>
        <p:nvSpPr>
          <p:cNvPr id="382" name="Google Shape;382;p45"/>
          <p:cNvSpPr txBox="1"/>
          <p:nvPr/>
        </p:nvSpPr>
        <p:spPr>
          <a:xfrm>
            <a:off x="195000" y="4899300"/>
            <a:ext cx="11955600" cy="19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dk1"/>
                </a:solidFill>
                <a:latin typeface="Calibri"/>
                <a:ea typeface="Calibri"/>
                <a:cs typeface="Calibri"/>
                <a:sym typeface="Calibri"/>
              </a:rPr>
              <a:t>Claim 1: ADAPT generated better training configurations on a homogeneous system where one of the devices are overloaded</a:t>
            </a:r>
            <a:r>
              <a:rPr lang="en-US" sz="2400"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800" dirty="0">
              <a:solidFill>
                <a:schemeClr val="dk1"/>
              </a:solidFill>
              <a:latin typeface="Calibri"/>
              <a:ea typeface="Calibri"/>
              <a:cs typeface="Calibri"/>
              <a:sym typeface="Calibri"/>
            </a:endParaRPr>
          </a:p>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ADAPT optimization results in nearly 2.77x improvement in execution time for pipeline parallelism.</a:t>
            </a:r>
          </a:p>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It improves Data Parallelism training by nearly 1.4x compared to the baseline.</a:t>
            </a:r>
          </a:p>
        </p:txBody>
      </p:sp>
      <p:pic>
        <p:nvPicPr>
          <p:cNvPr id="9234" name="Picture 18">
            <a:extLst>
              <a:ext uri="{FF2B5EF4-FFF2-40B4-BE49-F238E27FC236}">
                <a16:creationId xmlns:a16="http://schemas.microsoft.com/office/drawing/2014/main" id="{D853B5AC-A420-2C9A-14B0-F3E2D3761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12" y="891540"/>
            <a:ext cx="5041242" cy="4007760"/>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a:extLst>
              <a:ext uri="{FF2B5EF4-FFF2-40B4-BE49-F238E27FC236}">
                <a16:creationId xmlns:a16="http://schemas.microsoft.com/office/drawing/2014/main" id="{55BF9529-6180-AA16-F333-9F9A54C0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506" y="891540"/>
            <a:ext cx="5041242" cy="4007760"/>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391;p46">
            <a:extLst>
              <a:ext uri="{FF2B5EF4-FFF2-40B4-BE49-F238E27FC236}">
                <a16:creationId xmlns:a16="http://schemas.microsoft.com/office/drawing/2014/main" id="{5C4133B1-E3CD-F948-AC36-5C05A300BC91}"/>
              </a:ext>
            </a:extLst>
          </p:cNvPr>
          <p:cNvPicPr preferRelativeResize="0"/>
          <p:nvPr/>
        </p:nvPicPr>
        <p:blipFill>
          <a:blip r:embed="rId5">
            <a:alphaModFix/>
          </a:blip>
          <a:stretch>
            <a:fillRect/>
          </a:stretch>
        </p:blipFill>
        <p:spPr>
          <a:xfrm>
            <a:off x="8478305" y="3679469"/>
            <a:ext cx="162525" cy="162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title"/>
          </p:nvPr>
        </p:nvSpPr>
        <p:spPr>
          <a:xfrm>
            <a:off x="760700" y="146050"/>
            <a:ext cx="10123500" cy="494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300"/>
              <a:t>Claim 2: Better Heterogeneous Training Performance</a:t>
            </a:r>
            <a:endParaRPr sz="3300"/>
          </a:p>
        </p:txBody>
      </p:sp>
      <p:sp>
        <p:nvSpPr>
          <p:cNvPr id="397" name="Google Shape;397;p47"/>
          <p:cNvSpPr txBox="1"/>
          <p:nvPr/>
        </p:nvSpPr>
        <p:spPr>
          <a:xfrm>
            <a:off x="97500" y="5022197"/>
            <a:ext cx="11997000" cy="1835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dk1"/>
                </a:solidFill>
                <a:latin typeface="Calibri"/>
                <a:ea typeface="Calibri"/>
                <a:cs typeface="Calibri"/>
                <a:sym typeface="Calibri"/>
              </a:rPr>
              <a:t>Claim 2: ADAPT can perform better for heterogeneous setups with a mix of different GPU types and CPUs included</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800" b="1" dirty="0">
              <a:solidFill>
                <a:schemeClr val="dk1"/>
              </a:solidFill>
              <a:latin typeface="Calibri"/>
              <a:ea typeface="Calibri"/>
              <a:cs typeface="Calibri"/>
              <a:sym typeface="Calibri"/>
            </a:endParaRPr>
          </a:p>
          <a:p>
            <a:pPr marL="419100" lvl="0" indent="-342900" algn="l" rtl="0">
              <a:spcBef>
                <a:spcPts val="0"/>
              </a:spcBef>
              <a:spcAft>
                <a:spcPts val="0"/>
              </a:spcAft>
              <a:buClr>
                <a:schemeClr val="dk1"/>
              </a:buClr>
              <a:buSzPts val="2400"/>
              <a:buFont typeface="Arial" panose="020B0604020202020204" pitchFamily="34" charset="0"/>
              <a:buChar char="•"/>
            </a:pPr>
            <a:r>
              <a:rPr lang="en-US" sz="2000" dirty="0">
                <a:solidFill>
                  <a:schemeClr val="dk1"/>
                </a:solidFill>
                <a:latin typeface="Calibri"/>
                <a:ea typeface="Calibri"/>
                <a:cs typeface="Calibri"/>
                <a:sym typeface="Calibri"/>
              </a:rPr>
              <a:t>Pipeline shows a speedup of nearly 4.9x, and data parallelism shows small speedups of 1.01x.</a:t>
            </a:r>
            <a:endParaRPr sz="2000" dirty="0">
              <a:solidFill>
                <a:schemeClr val="dk1"/>
              </a:solidFill>
              <a:latin typeface="Calibri"/>
              <a:ea typeface="Calibri"/>
              <a:cs typeface="Calibri"/>
              <a:sym typeface="Calibri"/>
            </a:endParaRPr>
          </a:p>
          <a:p>
            <a:pPr marL="419100" lvl="0" indent="-342900" algn="l" rtl="0">
              <a:spcBef>
                <a:spcPts val="0"/>
              </a:spcBef>
              <a:spcAft>
                <a:spcPts val="0"/>
              </a:spcAft>
              <a:buClr>
                <a:schemeClr val="dk1"/>
              </a:buClr>
              <a:buSzPts val="2400"/>
              <a:buFont typeface="Arial" panose="020B0604020202020204" pitchFamily="34" charset="0"/>
              <a:buChar char="•"/>
            </a:pPr>
            <a:r>
              <a:rPr lang="en-US" sz="2000" dirty="0">
                <a:solidFill>
                  <a:schemeClr val="dk1"/>
                </a:solidFill>
                <a:latin typeface="Calibri"/>
                <a:ea typeface="Calibri"/>
                <a:cs typeface="Calibri"/>
                <a:sym typeface="Calibri"/>
              </a:rPr>
              <a:t>0.89x → Drop in performance due to external system noise and tiny model size.</a:t>
            </a:r>
            <a:endParaRPr sz="2000" dirty="0">
              <a:solidFill>
                <a:schemeClr val="dk1"/>
              </a:solidFill>
              <a:latin typeface="Calibri"/>
              <a:ea typeface="Calibri"/>
              <a:cs typeface="Calibri"/>
              <a:sym typeface="Calibri"/>
            </a:endParaRPr>
          </a:p>
        </p:txBody>
      </p:sp>
      <p:pic>
        <p:nvPicPr>
          <p:cNvPr id="10242" name="Picture 2">
            <a:extLst>
              <a:ext uri="{FF2B5EF4-FFF2-40B4-BE49-F238E27FC236}">
                <a16:creationId xmlns:a16="http://schemas.microsoft.com/office/drawing/2014/main" id="{17C1963B-AC3E-5FBA-EC9E-7661AB56D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068" y="882029"/>
            <a:ext cx="4551787" cy="39237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27835C2B-0E7B-6279-4788-B4E093E57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45" y="882029"/>
            <a:ext cx="4935556" cy="3923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819800" y="146050"/>
            <a:ext cx="9794100" cy="49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t>Claim 3: ADAPT Device Inclusion and OOM Prevention</a:t>
            </a:r>
          </a:p>
        </p:txBody>
      </p:sp>
      <p:graphicFrame>
        <p:nvGraphicFramePr>
          <p:cNvPr id="405" name="Google Shape;405;p48"/>
          <p:cNvGraphicFramePr/>
          <p:nvPr>
            <p:extLst>
              <p:ext uri="{D42A27DB-BD31-4B8C-83A1-F6EECF244321}">
                <p14:modId xmlns:p14="http://schemas.microsoft.com/office/powerpoint/2010/main" val="537700255"/>
              </p:ext>
            </p:extLst>
          </p:nvPr>
        </p:nvGraphicFramePr>
        <p:xfrm>
          <a:off x="344625" y="1061450"/>
          <a:ext cx="5364625" cy="2564888"/>
        </p:xfrm>
        <a:graphic>
          <a:graphicData uri="http://schemas.openxmlformats.org/drawingml/2006/table">
            <a:tbl>
              <a:tblPr>
                <a:noFill/>
                <a:tableStyleId>{D0A14047-DD2D-46AF-908E-AA95F9B50261}</a:tableStyleId>
              </a:tblPr>
              <a:tblGrid>
                <a:gridCol w="1072925">
                  <a:extLst>
                    <a:ext uri="{9D8B030D-6E8A-4147-A177-3AD203B41FA5}">
                      <a16:colId xmlns:a16="http://schemas.microsoft.com/office/drawing/2014/main" val="20000"/>
                    </a:ext>
                  </a:extLst>
                </a:gridCol>
                <a:gridCol w="1072925">
                  <a:extLst>
                    <a:ext uri="{9D8B030D-6E8A-4147-A177-3AD203B41FA5}">
                      <a16:colId xmlns:a16="http://schemas.microsoft.com/office/drawing/2014/main" val="20001"/>
                    </a:ext>
                  </a:extLst>
                </a:gridCol>
                <a:gridCol w="1072925">
                  <a:extLst>
                    <a:ext uri="{9D8B030D-6E8A-4147-A177-3AD203B41FA5}">
                      <a16:colId xmlns:a16="http://schemas.microsoft.com/office/drawing/2014/main" val="20002"/>
                    </a:ext>
                  </a:extLst>
                </a:gridCol>
                <a:gridCol w="1072925">
                  <a:extLst>
                    <a:ext uri="{9D8B030D-6E8A-4147-A177-3AD203B41FA5}">
                      <a16:colId xmlns:a16="http://schemas.microsoft.com/office/drawing/2014/main" val="20003"/>
                    </a:ext>
                  </a:extLst>
                </a:gridCol>
                <a:gridCol w="1072925">
                  <a:extLst>
                    <a:ext uri="{9D8B030D-6E8A-4147-A177-3AD203B41FA5}">
                      <a16:colId xmlns:a16="http://schemas.microsoft.com/office/drawing/2014/main" val="20004"/>
                    </a:ext>
                  </a:extLst>
                </a:gridCol>
              </a:tblGrid>
              <a:tr h="639375">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Model</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Parallelism Type</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Speedup (x)</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Baseline devices</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ADAPT devices</a:t>
                      </a:r>
                      <a:endParaRPr sz="1200" b="1">
                        <a:solidFill>
                          <a:schemeClr val="lt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639375">
                <a:tc>
                  <a:txBody>
                    <a:bodyPr/>
                    <a:lstStyle/>
                    <a:p>
                      <a:pPr marL="0" lvl="0" indent="0" algn="ctr" rtl="0">
                        <a:spcBef>
                          <a:spcPts val="0"/>
                        </a:spcBef>
                        <a:spcAft>
                          <a:spcPts val="0"/>
                        </a:spcAft>
                        <a:buNone/>
                      </a:pPr>
                      <a:r>
                        <a:rPr lang="en-US" sz="1200">
                          <a:latin typeface="Calibri"/>
                          <a:ea typeface="Calibri"/>
                          <a:cs typeface="Calibri"/>
                          <a:sym typeface="Calibri"/>
                        </a:rPr>
                        <a:t>ConvNext</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Pipeline</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2.2</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2x GPU</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2x GPU + CPU</a:t>
                      </a:r>
                      <a:endParaRPr sz="1200">
                        <a:latin typeface="Calibri"/>
                        <a:ea typeface="Calibri"/>
                        <a:cs typeface="Calibri"/>
                        <a:sym typeface="Calibri"/>
                      </a:endParaRPr>
                    </a:p>
                  </a:txBody>
                  <a:tcPr marL="91425" marR="91425" marT="91425" marB="91425">
                    <a:solidFill>
                      <a:srgbClr val="D9D9D9"/>
                    </a:solidFill>
                  </a:tcPr>
                </a:tc>
                <a:extLst>
                  <a:ext uri="{0D108BD9-81ED-4DB2-BD59-A6C34878D82A}">
                    <a16:rowId xmlns:a16="http://schemas.microsoft.com/office/drawing/2014/main" val="10001"/>
                  </a:ext>
                </a:extLst>
              </a:tr>
              <a:tr h="639375">
                <a:tc>
                  <a:txBody>
                    <a:bodyPr/>
                    <a:lstStyle/>
                    <a:p>
                      <a:pPr marL="0" lvl="0" indent="0" algn="ctr" rtl="0">
                        <a:spcBef>
                          <a:spcPts val="0"/>
                        </a:spcBef>
                        <a:spcAft>
                          <a:spcPts val="0"/>
                        </a:spcAft>
                        <a:buNone/>
                      </a:pPr>
                      <a:r>
                        <a:rPr lang="en-US" sz="1200">
                          <a:latin typeface="Calibri"/>
                          <a:ea typeface="Calibri"/>
                          <a:cs typeface="Calibri"/>
                          <a:sym typeface="Calibri"/>
                        </a:rPr>
                        <a:t>ConvNext_Large</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Pipeline</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a:ea typeface="Calibri"/>
                          <a:cs typeface="Calibri"/>
                          <a:sym typeface="Calibri"/>
                        </a:rPr>
                        <a:t>1.78</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2x GPU</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2x GPU + CPU</a:t>
                      </a:r>
                      <a:endParaRPr sz="1200">
                        <a:latin typeface="Calibri"/>
                        <a:ea typeface="Calibri"/>
                        <a:cs typeface="Calibri"/>
                        <a:sym typeface="Calibri"/>
                      </a:endParaRPr>
                    </a:p>
                  </a:txBody>
                  <a:tcPr marL="91425" marR="91425" marT="91425" marB="91425">
                    <a:solidFill>
                      <a:srgbClr val="CCCCCC"/>
                    </a:solidFill>
                  </a:tcPr>
                </a:tc>
                <a:extLst>
                  <a:ext uri="{0D108BD9-81ED-4DB2-BD59-A6C34878D82A}">
                    <a16:rowId xmlns:a16="http://schemas.microsoft.com/office/drawing/2014/main" val="10002"/>
                  </a:ext>
                </a:extLst>
              </a:tr>
              <a:tr h="646763">
                <a:tc>
                  <a:txBody>
                    <a:bodyPr/>
                    <a:lstStyle/>
                    <a:p>
                      <a:pPr marL="0" lvl="0" indent="0" algn="ctr" rtl="0">
                        <a:spcBef>
                          <a:spcPts val="0"/>
                        </a:spcBef>
                        <a:spcAft>
                          <a:spcPts val="0"/>
                        </a:spcAft>
                        <a:buNone/>
                      </a:pPr>
                      <a:r>
                        <a:rPr lang="en-US" sz="1200">
                          <a:latin typeface="Calibri"/>
                          <a:ea typeface="Calibri"/>
                          <a:cs typeface="Calibri"/>
                          <a:sym typeface="Calibri"/>
                        </a:rPr>
                        <a:t>EfficientNet_Large</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Pipeline</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1.1</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2x GPU</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2x GPU + CPU</a:t>
                      </a:r>
                      <a:endParaRPr sz="1200">
                        <a:latin typeface="Calibri"/>
                        <a:ea typeface="Calibri"/>
                        <a:cs typeface="Calibri"/>
                        <a:sym typeface="Calibri"/>
                      </a:endParaRPr>
                    </a:p>
                  </a:txBody>
                  <a:tcPr marL="91425" marR="91425" marT="91425" marB="91425">
                    <a:solidFill>
                      <a:srgbClr val="D9D9D9"/>
                    </a:solidFill>
                  </a:tcPr>
                </a:tc>
                <a:extLst>
                  <a:ext uri="{0D108BD9-81ED-4DB2-BD59-A6C34878D82A}">
                    <a16:rowId xmlns:a16="http://schemas.microsoft.com/office/drawing/2014/main" val="10003"/>
                  </a:ext>
                </a:extLst>
              </a:tr>
            </a:tbl>
          </a:graphicData>
        </a:graphic>
      </p:graphicFrame>
      <p:graphicFrame>
        <p:nvGraphicFramePr>
          <p:cNvPr id="406" name="Google Shape;406;p48"/>
          <p:cNvGraphicFramePr/>
          <p:nvPr>
            <p:extLst>
              <p:ext uri="{D42A27DB-BD31-4B8C-83A1-F6EECF244321}">
                <p14:modId xmlns:p14="http://schemas.microsoft.com/office/powerpoint/2010/main" val="2617497761"/>
              </p:ext>
            </p:extLst>
          </p:nvPr>
        </p:nvGraphicFramePr>
        <p:xfrm>
          <a:off x="6025325" y="1061450"/>
          <a:ext cx="5837400" cy="2557500"/>
        </p:xfrm>
        <a:graphic>
          <a:graphicData uri="http://schemas.openxmlformats.org/drawingml/2006/table">
            <a:tbl>
              <a:tblPr>
                <a:noFill/>
                <a:tableStyleId>{D0A14047-DD2D-46AF-908E-AA95F9B50261}</a:tableStyleId>
              </a:tblPr>
              <a:tblGrid>
                <a:gridCol w="1459350">
                  <a:extLst>
                    <a:ext uri="{9D8B030D-6E8A-4147-A177-3AD203B41FA5}">
                      <a16:colId xmlns:a16="http://schemas.microsoft.com/office/drawing/2014/main" val="20000"/>
                    </a:ext>
                  </a:extLst>
                </a:gridCol>
                <a:gridCol w="1459350">
                  <a:extLst>
                    <a:ext uri="{9D8B030D-6E8A-4147-A177-3AD203B41FA5}">
                      <a16:colId xmlns:a16="http://schemas.microsoft.com/office/drawing/2014/main" val="20001"/>
                    </a:ext>
                  </a:extLst>
                </a:gridCol>
                <a:gridCol w="1083113">
                  <a:extLst>
                    <a:ext uri="{9D8B030D-6E8A-4147-A177-3AD203B41FA5}">
                      <a16:colId xmlns:a16="http://schemas.microsoft.com/office/drawing/2014/main" val="20002"/>
                    </a:ext>
                  </a:extLst>
                </a:gridCol>
                <a:gridCol w="1835587">
                  <a:extLst>
                    <a:ext uri="{9D8B030D-6E8A-4147-A177-3AD203B41FA5}">
                      <a16:colId xmlns:a16="http://schemas.microsoft.com/office/drawing/2014/main" val="20003"/>
                    </a:ext>
                  </a:extLst>
                </a:gridCol>
              </a:tblGrid>
              <a:tr h="639375">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Model</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Parallelism Type</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Baseline</a:t>
                      </a:r>
                      <a:endParaRPr sz="1200"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US" sz="1200" b="1">
                          <a:solidFill>
                            <a:schemeClr val="lt1"/>
                          </a:solidFill>
                          <a:latin typeface="Calibri"/>
                          <a:ea typeface="Calibri"/>
                          <a:cs typeface="Calibri"/>
                          <a:sym typeface="Calibri"/>
                        </a:rPr>
                        <a:t>ADAPT (s)</a:t>
                      </a:r>
                      <a:endParaRPr sz="1200" b="1">
                        <a:solidFill>
                          <a:schemeClr val="lt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426250">
                <a:tc>
                  <a:txBody>
                    <a:bodyPr/>
                    <a:lstStyle/>
                    <a:p>
                      <a:pPr marL="0" lvl="0" indent="0" algn="ctr" rtl="0">
                        <a:spcBef>
                          <a:spcPts val="0"/>
                        </a:spcBef>
                        <a:spcAft>
                          <a:spcPts val="0"/>
                        </a:spcAft>
                        <a:buNone/>
                      </a:pPr>
                      <a:r>
                        <a:rPr lang="en-US" sz="1200">
                          <a:latin typeface="Calibri"/>
                          <a:ea typeface="Calibri"/>
                          <a:cs typeface="Calibri"/>
                          <a:sym typeface="Calibri"/>
                        </a:rPr>
                        <a:t>VGG19</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Data</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solidFill>
                            <a:srgbClr val="CC0000"/>
                          </a:solidFill>
                          <a:latin typeface="Calibri"/>
                          <a:ea typeface="Calibri"/>
                          <a:cs typeface="Calibri"/>
                          <a:sym typeface="Calibri"/>
                        </a:rPr>
                        <a:t>OOM!</a:t>
                      </a:r>
                      <a:endParaRPr sz="1200">
                        <a:solidFill>
                          <a:srgbClr val="CC0000"/>
                        </a:solidFill>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1756.89</a:t>
                      </a:r>
                      <a:endParaRPr sz="1200">
                        <a:latin typeface="Calibri"/>
                        <a:ea typeface="Calibri"/>
                        <a:cs typeface="Calibri"/>
                        <a:sym typeface="Calibri"/>
                      </a:endParaRPr>
                    </a:p>
                  </a:txBody>
                  <a:tcPr marL="91425" marR="91425" marT="91425" marB="91425">
                    <a:solidFill>
                      <a:srgbClr val="D9D9D9"/>
                    </a:solidFill>
                  </a:tcPr>
                </a:tc>
                <a:extLst>
                  <a:ext uri="{0D108BD9-81ED-4DB2-BD59-A6C34878D82A}">
                    <a16:rowId xmlns:a16="http://schemas.microsoft.com/office/drawing/2014/main" val="10001"/>
                  </a:ext>
                </a:extLst>
              </a:tr>
              <a:tr h="639375">
                <a:tc>
                  <a:txBody>
                    <a:bodyPr/>
                    <a:lstStyle/>
                    <a:p>
                      <a:pPr marL="0" lvl="0" indent="0" algn="ctr" rtl="0">
                        <a:spcBef>
                          <a:spcPts val="0"/>
                        </a:spcBef>
                        <a:spcAft>
                          <a:spcPts val="0"/>
                        </a:spcAft>
                        <a:buNone/>
                      </a:pPr>
                      <a:r>
                        <a:rPr lang="en-US" sz="1200">
                          <a:latin typeface="Calibri"/>
                          <a:ea typeface="Calibri"/>
                          <a:cs typeface="Calibri"/>
                          <a:sym typeface="Calibri"/>
                        </a:rPr>
                        <a:t>ConvNext_Large</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a:ea typeface="Calibri"/>
                          <a:cs typeface="Calibri"/>
                          <a:sym typeface="Calibri"/>
                        </a:rPr>
                        <a:t>Data</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Clr>
                          <a:schemeClr val="dk1"/>
                        </a:buClr>
                        <a:buSzPts val="1100"/>
                        <a:buFont typeface="Arial"/>
                        <a:buNone/>
                      </a:pPr>
                      <a:r>
                        <a:rPr lang="en-US" sz="1200">
                          <a:solidFill>
                            <a:srgbClr val="CC0000"/>
                          </a:solidFill>
                          <a:latin typeface="Calibri"/>
                          <a:ea typeface="Calibri"/>
                          <a:cs typeface="Calibri"/>
                          <a:sym typeface="Calibri"/>
                        </a:rPr>
                        <a:t>OOM!</a:t>
                      </a:r>
                      <a:endParaRPr sz="1200">
                        <a:solidFill>
                          <a:srgbClr val="CC0000"/>
                        </a:solidFill>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a:ea typeface="Calibri"/>
                          <a:cs typeface="Calibri"/>
                          <a:sym typeface="Calibri"/>
                        </a:rPr>
                        <a:t>11780.96</a:t>
                      </a:r>
                      <a:endParaRPr sz="1200">
                        <a:latin typeface="Calibri"/>
                        <a:ea typeface="Calibri"/>
                        <a:cs typeface="Calibri"/>
                        <a:sym typeface="Calibri"/>
                      </a:endParaRPr>
                    </a:p>
                  </a:txBody>
                  <a:tcPr marL="91425" marR="91425" marT="91425" marB="91425">
                    <a:solidFill>
                      <a:srgbClr val="CCCCCC"/>
                    </a:solidFill>
                  </a:tcPr>
                </a:tc>
                <a:extLst>
                  <a:ext uri="{0D108BD9-81ED-4DB2-BD59-A6C34878D82A}">
                    <a16:rowId xmlns:a16="http://schemas.microsoft.com/office/drawing/2014/main" val="10002"/>
                  </a:ext>
                </a:extLst>
              </a:tr>
              <a:tr h="426250">
                <a:tc>
                  <a:txBody>
                    <a:bodyPr/>
                    <a:lstStyle/>
                    <a:p>
                      <a:pPr marL="0" lvl="0" indent="0" algn="ctr" rtl="0">
                        <a:spcBef>
                          <a:spcPts val="0"/>
                        </a:spcBef>
                        <a:spcAft>
                          <a:spcPts val="0"/>
                        </a:spcAft>
                        <a:buNone/>
                      </a:pPr>
                      <a:r>
                        <a:rPr lang="en-US" sz="1200">
                          <a:latin typeface="Calibri"/>
                          <a:ea typeface="Calibri"/>
                          <a:cs typeface="Calibri"/>
                          <a:sym typeface="Calibri"/>
                        </a:rPr>
                        <a:t>ViT_1</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Pipeline</a:t>
                      </a:r>
                      <a:endParaRPr sz="1200">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Clr>
                          <a:schemeClr val="dk1"/>
                        </a:buClr>
                        <a:buSzPts val="1100"/>
                        <a:buFont typeface="Arial"/>
                        <a:buNone/>
                      </a:pPr>
                      <a:r>
                        <a:rPr lang="en-US" sz="1200">
                          <a:solidFill>
                            <a:srgbClr val="CC0000"/>
                          </a:solidFill>
                          <a:latin typeface="Calibri"/>
                          <a:ea typeface="Calibri"/>
                          <a:cs typeface="Calibri"/>
                          <a:sym typeface="Calibri"/>
                        </a:rPr>
                        <a:t>OOM!</a:t>
                      </a:r>
                      <a:endParaRPr sz="1200">
                        <a:solidFill>
                          <a:srgbClr val="CC0000"/>
                        </a:solidFill>
                        <a:latin typeface="Calibri"/>
                        <a:ea typeface="Calibri"/>
                        <a:cs typeface="Calibri"/>
                        <a:sym typeface="Calibri"/>
                      </a:endParaRPr>
                    </a:p>
                  </a:txBody>
                  <a:tcPr marL="91425" marR="91425" marT="91425" marB="91425">
                    <a:solidFill>
                      <a:srgbClr val="D9D9D9"/>
                    </a:solidFill>
                  </a:tcPr>
                </a:tc>
                <a:tc>
                  <a:txBody>
                    <a:bodyPr/>
                    <a:lstStyle/>
                    <a:p>
                      <a:pPr marL="0" lvl="0" indent="0" algn="ctr" rtl="0">
                        <a:spcBef>
                          <a:spcPts val="0"/>
                        </a:spcBef>
                        <a:spcAft>
                          <a:spcPts val="0"/>
                        </a:spcAft>
                        <a:buNone/>
                      </a:pPr>
                      <a:r>
                        <a:rPr lang="en-US" sz="1200">
                          <a:latin typeface="Calibri"/>
                          <a:ea typeface="Calibri"/>
                          <a:cs typeface="Calibri"/>
                          <a:sym typeface="Calibri"/>
                        </a:rPr>
                        <a:t>340.28</a:t>
                      </a:r>
                      <a:endParaRPr sz="1200">
                        <a:latin typeface="Calibri"/>
                        <a:ea typeface="Calibri"/>
                        <a:cs typeface="Calibri"/>
                        <a:sym typeface="Calibri"/>
                      </a:endParaRPr>
                    </a:p>
                  </a:txBody>
                  <a:tcPr marL="91425" marR="91425" marT="91425" marB="91425">
                    <a:solidFill>
                      <a:srgbClr val="D9D9D9"/>
                    </a:solidFill>
                  </a:tcPr>
                </a:tc>
                <a:extLst>
                  <a:ext uri="{0D108BD9-81ED-4DB2-BD59-A6C34878D82A}">
                    <a16:rowId xmlns:a16="http://schemas.microsoft.com/office/drawing/2014/main" val="10003"/>
                  </a:ext>
                </a:extLst>
              </a:tr>
              <a:tr h="426250">
                <a:tc>
                  <a:txBody>
                    <a:bodyPr/>
                    <a:lstStyle/>
                    <a:p>
                      <a:pPr marL="0" lvl="0" indent="0" algn="ctr" rtl="0">
                        <a:spcBef>
                          <a:spcPts val="0"/>
                        </a:spcBef>
                        <a:spcAft>
                          <a:spcPts val="0"/>
                        </a:spcAft>
                        <a:buNone/>
                      </a:pPr>
                      <a:r>
                        <a:rPr lang="en-US" sz="1200">
                          <a:latin typeface="Calibri"/>
                          <a:ea typeface="Calibri"/>
                          <a:cs typeface="Calibri"/>
                          <a:sym typeface="Calibri"/>
                        </a:rPr>
                        <a:t>ViT_2</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a:ea typeface="Calibri"/>
                          <a:cs typeface="Calibri"/>
                          <a:sym typeface="Calibri"/>
                        </a:rPr>
                        <a:t>Pipeline</a:t>
                      </a:r>
                      <a:endParaRPr sz="1200">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Clr>
                          <a:schemeClr val="dk1"/>
                        </a:buClr>
                        <a:buSzPts val="1100"/>
                        <a:buFont typeface="Arial"/>
                        <a:buNone/>
                      </a:pPr>
                      <a:r>
                        <a:rPr lang="en-US" sz="1200">
                          <a:solidFill>
                            <a:srgbClr val="CC0000"/>
                          </a:solidFill>
                          <a:latin typeface="Calibri"/>
                          <a:ea typeface="Calibri"/>
                          <a:cs typeface="Calibri"/>
                          <a:sym typeface="Calibri"/>
                        </a:rPr>
                        <a:t>OOM!</a:t>
                      </a:r>
                      <a:endParaRPr sz="1200">
                        <a:solidFill>
                          <a:srgbClr val="CC0000"/>
                        </a:solidFill>
                        <a:latin typeface="Calibri"/>
                        <a:ea typeface="Calibri"/>
                        <a:cs typeface="Calibri"/>
                        <a:sym typeface="Calibri"/>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a:ea typeface="Calibri"/>
                          <a:cs typeface="Calibri"/>
                          <a:sym typeface="Calibri"/>
                        </a:rPr>
                        <a:t>333.84</a:t>
                      </a:r>
                      <a:endParaRPr sz="1200">
                        <a:latin typeface="Calibri"/>
                        <a:ea typeface="Calibri"/>
                        <a:cs typeface="Calibri"/>
                        <a:sym typeface="Calibri"/>
                      </a:endParaRPr>
                    </a:p>
                  </a:txBody>
                  <a:tcPr marL="91425" marR="91425" marT="91425" marB="91425">
                    <a:solidFill>
                      <a:srgbClr val="CCCCCC"/>
                    </a:solidFill>
                  </a:tcPr>
                </a:tc>
                <a:extLst>
                  <a:ext uri="{0D108BD9-81ED-4DB2-BD59-A6C34878D82A}">
                    <a16:rowId xmlns:a16="http://schemas.microsoft.com/office/drawing/2014/main" val="10004"/>
                  </a:ext>
                </a:extLst>
              </a:tr>
            </a:tbl>
          </a:graphicData>
        </a:graphic>
      </p:graphicFrame>
      <p:sp>
        <p:nvSpPr>
          <p:cNvPr id="407" name="Google Shape;407;p48"/>
          <p:cNvSpPr txBox="1"/>
          <p:nvPr/>
        </p:nvSpPr>
        <p:spPr>
          <a:xfrm>
            <a:off x="0" y="4257892"/>
            <a:ext cx="12192000" cy="1670825"/>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libri"/>
              <a:buChar char="●"/>
            </a:pPr>
            <a:r>
              <a:rPr lang="en-US" sz="2400" b="1" dirty="0">
                <a:solidFill>
                  <a:schemeClr val="dk1"/>
                </a:solidFill>
                <a:latin typeface="Calibri"/>
                <a:ea typeface="Calibri"/>
                <a:cs typeface="Calibri"/>
                <a:sym typeface="Calibri"/>
              </a:rPr>
              <a:t>Claim 3:</a:t>
            </a: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ADAPT can include previously unused devices such as different GPUs or include a CPU to generate better configurations</a:t>
            </a:r>
            <a:r>
              <a:rPr lang="en-US" sz="2400" dirty="0">
                <a:solidFill>
                  <a:schemeClr val="dk1"/>
                </a:solidFill>
                <a:latin typeface="Calibri"/>
                <a:ea typeface="Calibri"/>
                <a:cs typeface="Calibri"/>
                <a:sym typeface="Calibri"/>
              </a:rPr>
              <a:t>:</a:t>
            </a:r>
          </a:p>
          <a:p>
            <a:pPr marL="76200" lvl="0" algn="l" rtl="0">
              <a:spcBef>
                <a:spcPts val="0"/>
              </a:spcBef>
              <a:spcAft>
                <a:spcPts val="0"/>
              </a:spcAft>
              <a:buClr>
                <a:schemeClr val="dk1"/>
              </a:buClr>
              <a:buSzPts val="2400"/>
            </a:pPr>
            <a:endParaRPr sz="800" dirty="0">
              <a:solidFill>
                <a:schemeClr val="dk1"/>
              </a:solidFill>
              <a:latin typeface="Calibri"/>
              <a:ea typeface="Calibri"/>
              <a:cs typeface="Calibri"/>
              <a:sym typeface="Calibri"/>
            </a:endParaRPr>
          </a:p>
          <a:p>
            <a:pPr marL="876300" lvl="1" indent="-342900">
              <a:buClr>
                <a:schemeClr val="dk1"/>
              </a:buClr>
              <a:buSzPts val="2400"/>
              <a:buFont typeface="Arial" panose="020B0604020202020204" pitchFamily="34" charset="0"/>
              <a:buChar char="•"/>
            </a:pPr>
            <a:r>
              <a:rPr lang="en-US" sz="2000" dirty="0">
                <a:solidFill>
                  <a:schemeClr val="dk1"/>
                </a:solidFill>
                <a:latin typeface="Calibri"/>
                <a:ea typeface="Calibri"/>
                <a:cs typeface="Calibri"/>
                <a:sym typeface="Calibri"/>
              </a:rPr>
              <a:t>Inclusion of CPU in configurations displayed in Table 1 show speedups of nearly 2.2x over baseline.</a:t>
            </a:r>
            <a:endParaRPr sz="2000" dirty="0">
              <a:solidFill>
                <a:schemeClr val="dk1"/>
              </a:solidFill>
              <a:latin typeface="Calibri"/>
              <a:ea typeface="Calibri"/>
              <a:cs typeface="Calibri"/>
              <a:sym typeface="Calibri"/>
            </a:endParaRPr>
          </a:p>
          <a:p>
            <a:pPr marL="876300" lvl="1" indent="-342900" algn="l" rtl="0">
              <a:spcBef>
                <a:spcPts val="0"/>
              </a:spcBef>
              <a:spcAft>
                <a:spcPts val="0"/>
              </a:spcAft>
              <a:buClr>
                <a:schemeClr val="dk1"/>
              </a:buClr>
              <a:buSzPts val="2400"/>
              <a:buFont typeface="Arial" panose="020B0604020202020204" pitchFamily="34" charset="0"/>
              <a:buChar char="•"/>
            </a:pPr>
            <a:r>
              <a:rPr lang="en-US" sz="2000" dirty="0">
                <a:solidFill>
                  <a:schemeClr val="dk1"/>
                </a:solidFill>
                <a:latin typeface="Calibri"/>
                <a:ea typeface="Calibri"/>
                <a:cs typeface="Calibri"/>
                <a:sym typeface="Calibri"/>
              </a:rPr>
              <a:t>Inclusion of CPUs, and diverting load to less loaded GPUs prevents OOM errors as shown in Table 2.</a:t>
            </a:r>
            <a:endParaRPr sz="20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823BE5C-FF7F-C148-2824-8FFB0979A65C}"/>
              </a:ext>
            </a:extLst>
          </p:cNvPr>
          <p:cNvSpPr txBox="1"/>
          <p:nvPr/>
        </p:nvSpPr>
        <p:spPr>
          <a:xfrm>
            <a:off x="344625" y="3692501"/>
            <a:ext cx="5420981"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Table 1: Execution time speedups with CPU inclusion</a:t>
            </a:r>
          </a:p>
        </p:txBody>
      </p:sp>
      <p:sp>
        <p:nvSpPr>
          <p:cNvPr id="3" name="TextBox 2">
            <a:extLst>
              <a:ext uri="{FF2B5EF4-FFF2-40B4-BE49-F238E27FC236}">
                <a16:creationId xmlns:a16="http://schemas.microsoft.com/office/drawing/2014/main" id="{97D67FAB-656B-7E93-7E36-083925440727}"/>
              </a:ext>
            </a:extLst>
          </p:cNvPr>
          <p:cNvSpPr txBox="1"/>
          <p:nvPr/>
        </p:nvSpPr>
        <p:spPr>
          <a:xfrm>
            <a:off x="5817116" y="3703935"/>
            <a:ext cx="6244588" cy="369332"/>
          </a:xfrm>
          <a:prstGeom prst="rect">
            <a:avLst/>
          </a:prstGeom>
          <a:noFill/>
        </p:spPr>
        <p:txBody>
          <a:bodyPr wrap="square" rtlCol="0">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Table 2: OOM errors overcome by ADAPT optimization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0"/>
          <p:cNvSpPr txBox="1">
            <a:spLocks noGrp="1"/>
          </p:cNvSpPr>
          <p:nvPr>
            <p:ph type="title"/>
          </p:nvPr>
        </p:nvSpPr>
        <p:spPr>
          <a:xfrm>
            <a:off x="1052421" y="146057"/>
            <a:ext cx="92733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dirty="0"/>
              <a:t>Claim 4: Real-Time Optimization</a:t>
            </a:r>
            <a:endParaRPr dirty="0"/>
          </a:p>
        </p:txBody>
      </p:sp>
      <p:pic>
        <p:nvPicPr>
          <p:cNvPr id="427" name="Google Shape;427;p50"/>
          <p:cNvPicPr preferRelativeResize="0"/>
          <p:nvPr/>
        </p:nvPicPr>
        <p:blipFill rotWithShape="1">
          <a:blip r:embed="rId3">
            <a:alphaModFix/>
          </a:blip>
          <a:srcRect/>
          <a:stretch/>
        </p:blipFill>
        <p:spPr>
          <a:xfrm>
            <a:off x="5859605" y="1067674"/>
            <a:ext cx="6112070" cy="4722652"/>
          </a:xfrm>
          <a:prstGeom prst="rect">
            <a:avLst/>
          </a:prstGeom>
          <a:noFill/>
          <a:ln>
            <a:noFill/>
          </a:ln>
        </p:spPr>
      </p:pic>
      <p:sp>
        <p:nvSpPr>
          <p:cNvPr id="428" name="Google Shape;428;p50"/>
          <p:cNvSpPr txBox="1"/>
          <p:nvPr/>
        </p:nvSpPr>
        <p:spPr>
          <a:xfrm>
            <a:off x="220325" y="1031675"/>
            <a:ext cx="5614800" cy="38893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dk1"/>
                </a:solidFill>
                <a:latin typeface="Calibri"/>
                <a:ea typeface="Calibri"/>
                <a:cs typeface="Calibri"/>
                <a:sym typeface="Calibri"/>
              </a:rPr>
              <a:t>Claim 4: ADAPT can perform real-time optimizations and provide better training configurations on the fly</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2400" b="1" dirty="0">
              <a:solidFill>
                <a:schemeClr val="dk1"/>
              </a:solidFill>
              <a:latin typeface="Calibri"/>
              <a:ea typeface="Calibri"/>
              <a:cs typeface="Calibri"/>
              <a:sym typeface="Calibri"/>
            </a:endParaRPr>
          </a:p>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ADAPT detects change in load per epoch and adjusts the distribution at every epoch.</a:t>
            </a:r>
          </a:p>
          <a:p>
            <a:pPr lvl="0" algn="l" rtl="0">
              <a:spcBef>
                <a:spcPts val="0"/>
              </a:spcBef>
              <a:spcAft>
                <a:spcPts val="0"/>
              </a:spcAft>
            </a:pPr>
            <a:endParaRPr lang="en-US" sz="2000" dirty="0">
              <a:solidFill>
                <a:schemeClr val="dk1"/>
              </a:solidFill>
              <a:latin typeface="Calibri"/>
              <a:ea typeface="Calibri"/>
              <a:cs typeface="Calibri"/>
              <a:sym typeface="Calibri"/>
            </a:endParaRPr>
          </a:p>
          <a:p>
            <a:pPr marL="342900" lvl="0" indent="-342900" algn="l" rtl="0">
              <a:spcBef>
                <a:spcPts val="0"/>
              </a:spcBef>
              <a:spcAft>
                <a:spcPts val="0"/>
              </a:spcAft>
              <a:buFont typeface="Arial" panose="020B0604020202020204" pitchFamily="34" charset="0"/>
              <a:buChar char="•"/>
            </a:pPr>
            <a:r>
              <a:rPr lang="en-US" sz="2000" dirty="0">
                <a:solidFill>
                  <a:schemeClr val="dk1"/>
                </a:solidFill>
                <a:latin typeface="Calibri"/>
                <a:ea typeface="Calibri"/>
                <a:cs typeface="Calibri"/>
                <a:sym typeface="Calibri"/>
              </a:rPr>
              <a:t>As shown in the figure, the baseline gets progressively worse with increase in load on a single GPU, while ADAPT shows little deterioration in overall execution time.</a:t>
            </a:r>
            <a:endParaRPr sz="20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1"/>
          <p:cNvSpPr txBox="1">
            <a:spLocks noGrp="1"/>
          </p:cNvSpPr>
          <p:nvPr>
            <p:ph type="title"/>
          </p:nvPr>
        </p:nvSpPr>
        <p:spPr>
          <a:xfrm>
            <a:off x="1052421" y="146057"/>
            <a:ext cx="9273300" cy="49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Summary and Conclusion</a:t>
            </a:r>
            <a:endParaRPr/>
          </a:p>
        </p:txBody>
      </p:sp>
      <p:sp>
        <p:nvSpPr>
          <p:cNvPr id="434" name="Google Shape;434;p51"/>
          <p:cNvSpPr txBox="1"/>
          <p:nvPr/>
        </p:nvSpPr>
        <p:spPr>
          <a:xfrm>
            <a:off x="127450" y="1023225"/>
            <a:ext cx="11972400" cy="5361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Heterogeneous Architectures are hidden gems → Difficult to work with.</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ADAPT introduces one way to take advantage of training on such architectures while performing real-time optimizations.</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Limitations:</a:t>
            </a:r>
            <a:endParaRPr sz="2400" dirty="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Difficult to judge the behavior of smaller models like Wide </a:t>
            </a:r>
            <a:r>
              <a:rPr lang="en-US" sz="2400" dirty="0" err="1">
                <a:solidFill>
                  <a:schemeClr val="dk1"/>
                </a:solidFill>
                <a:latin typeface="Calibri"/>
                <a:ea typeface="Calibri"/>
                <a:cs typeface="Calibri"/>
                <a:sym typeface="Calibri"/>
              </a:rPr>
              <a:t>ResNet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MobileNet</a:t>
            </a:r>
            <a:r>
              <a:rPr lang="en-US" sz="2400" dirty="0">
                <a:solidFill>
                  <a:schemeClr val="dk1"/>
                </a:solidFill>
                <a:latin typeface="Calibri"/>
                <a:ea typeface="Calibri"/>
                <a:cs typeface="Calibri"/>
                <a:sym typeface="Calibri"/>
              </a:rPr>
              <a:t>, etc.</a:t>
            </a:r>
            <a:endParaRPr sz="2400" dirty="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Struggles with certain model architectures such as Residual layers.</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Future work: </a:t>
            </a:r>
            <a:endParaRPr sz="2400" dirty="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Better ways to perform profiling.</a:t>
            </a:r>
            <a:endParaRPr sz="2400" dirty="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Minor fixes to generalize working of more model architecture types.</a:t>
            </a:r>
            <a:endParaRPr sz="2400" dirty="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Include Tensor and Graph level parallelism methods.</a:t>
            </a:r>
            <a:endParaRPr sz="24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6"/>
          <p:cNvSpPr txBox="1">
            <a:spLocks noGrp="1"/>
          </p:cNvSpPr>
          <p:nvPr>
            <p:ph type="title"/>
          </p:nvPr>
        </p:nvSpPr>
        <p:spPr>
          <a:xfrm>
            <a:off x="1396417" y="189345"/>
            <a:ext cx="869965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sz="2800"/>
              <a:t>Heterogeneous Resources in Desktop-like systems</a:t>
            </a:r>
            <a:endParaRPr sz="2800"/>
          </a:p>
        </p:txBody>
      </p:sp>
      <p:sp>
        <p:nvSpPr>
          <p:cNvPr id="122" name="Google Shape;122;p16"/>
          <p:cNvSpPr txBox="1"/>
          <p:nvPr/>
        </p:nvSpPr>
        <p:spPr>
          <a:xfrm>
            <a:off x="10482144" y="6639587"/>
            <a:ext cx="1401600" cy="298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 All images from </a:t>
            </a:r>
            <a:r>
              <a:rPr lang="en-US" sz="800" b="0" i="0" u="sng" strike="noStrike" cap="none">
                <a:solidFill>
                  <a:schemeClr val="hlink"/>
                </a:solidFill>
                <a:latin typeface="Arial"/>
                <a:ea typeface="Arial"/>
                <a:cs typeface="Arial"/>
                <a:sym typeface="Arial"/>
                <a:hlinkClick r:id="rId3"/>
              </a:rPr>
              <a:t>FlatIcon</a:t>
            </a:r>
            <a:endParaRPr sz="800" b="0" i="0" u="none" strike="noStrike" cap="none">
              <a:solidFill>
                <a:schemeClr val="dk1"/>
              </a:solidFill>
              <a:latin typeface="Arial"/>
              <a:ea typeface="Arial"/>
              <a:cs typeface="Arial"/>
              <a:sym typeface="Arial"/>
            </a:endParaRPr>
          </a:p>
        </p:txBody>
      </p:sp>
      <p:grpSp>
        <p:nvGrpSpPr>
          <p:cNvPr id="13" name="Group 12">
            <a:extLst>
              <a:ext uri="{FF2B5EF4-FFF2-40B4-BE49-F238E27FC236}">
                <a16:creationId xmlns:a16="http://schemas.microsoft.com/office/drawing/2014/main" id="{63804E7F-90B6-6A84-7B46-8A1ECFE22C22}"/>
              </a:ext>
            </a:extLst>
          </p:cNvPr>
          <p:cNvGrpSpPr/>
          <p:nvPr/>
        </p:nvGrpSpPr>
        <p:grpSpPr>
          <a:xfrm>
            <a:off x="6949469" y="4735821"/>
            <a:ext cx="3220621" cy="2053166"/>
            <a:chOff x="5943600" y="858344"/>
            <a:chExt cx="6077351" cy="3874349"/>
          </a:xfrm>
        </p:grpSpPr>
        <p:sp>
          <p:nvSpPr>
            <p:cNvPr id="2" name="AutoShape 2" descr=", AI generated">
              <a:extLst>
                <a:ext uri="{FF2B5EF4-FFF2-40B4-BE49-F238E27FC236}">
                  <a16:creationId xmlns:a16="http://schemas.microsoft.com/office/drawing/2014/main" id="{13B266B8-E05F-F1DA-9040-376A3AC7FB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4" name="Google Shape;124;p16"/>
            <p:cNvPicPr preferRelativeResize="0"/>
            <p:nvPr/>
          </p:nvPicPr>
          <p:blipFill>
            <a:blip r:embed="rId4">
              <a:alphaModFix/>
            </a:blip>
            <a:stretch>
              <a:fillRect/>
            </a:stretch>
          </p:blipFill>
          <p:spPr>
            <a:xfrm>
              <a:off x="6196577" y="858344"/>
              <a:ext cx="2071286" cy="2071286"/>
            </a:xfrm>
            <a:prstGeom prst="rect">
              <a:avLst/>
            </a:prstGeom>
            <a:noFill/>
            <a:ln>
              <a:noFill/>
            </a:ln>
          </p:spPr>
        </p:pic>
        <p:pic>
          <p:nvPicPr>
            <p:cNvPr id="125" name="Google Shape;125;p16"/>
            <p:cNvPicPr preferRelativeResize="0"/>
            <p:nvPr/>
          </p:nvPicPr>
          <p:blipFill>
            <a:blip r:embed="rId5">
              <a:alphaModFix/>
            </a:blip>
            <a:stretch>
              <a:fillRect/>
            </a:stretch>
          </p:blipFill>
          <p:spPr>
            <a:xfrm>
              <a:off x="6239174" y="3004271"/>
              <a:ext cx="1596550" cy="1596550"/>
            </a:xfrm>
            <a:prstGeom prst="rect">
              <a:avLst/>
            </a:prstGeom>
            <a:noFill/>
            <a:ln>
              <a:noFill/>
            </a:ln>
          </p:spPr>
        </p:pic>
        <p:cxnSp>
          <p:nvCxnSpPr>
            <p:cNvPr id="126" name="Google Shape;126;p16"/>
            <p:cNvCxnSpPr>
              <a:cxnSpLocks/>
              <a:stCxn id="127" idx="1"/>
              <a:endCxn id="6" idx="1"/>
            </p:cNvCxnSpPr>
            <p:nvPr/>
          </p:nvCxnSpPr>
          <p:spPr>
            <a:xfrm>
              <a:off x="8313425" y="3043139"/>
              <a:ext cx="328418" cy="0"/>
            </a:xfrm>
            <a:prstGeom prst="straightConnector1">
              <a:avLst/>
            </a:prstGeom>
            <a:noFill/>
            <a:ln w="28575" cap="flat" cmpd="sng">
              <a:solidFill>
                <a:schemeClr val="tx1"/>
              </a:solidFill>
              <a:prstDash val="solid"/>
              <a:round/>
              <a:headEnd type="none" w="med" len="med"/>
              <a:tailEnd type="triangle" w="med" len="med"/>
            </a:ln>
          </p:spPr>
        </p:cxnSp>
        <p:sp>
          <p:nvSpPr>
            <p:cNvPr id="127" name="Google Shape;127;p16"/>
            <p:cNvSpPr/>
            <p:nvPr/>
          </p:nvSpPr>
          <p:spPr>
            <a:xfrm rot="10800000">
              <a:off x="8164143" y="1353586"/>
              <a:ext cx="149282" cy="3379107"/>
            </a:xfrm>
            <a:prstGeom prst="leftBracket">
              <a:avLst>
                <a:gd name="adj" fmla="val 8333"/>
              </a:avLst>
            </a:prstGeom>
            <a:no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 name="Picture 5">
              <a:extLst>
                <a:ext uri="{FF2B5EF4-FFF2-40B4-BE49-F238E27FC236}">
                  <a16:creationId xmlns:a16="http://schemas.microsoft.com/office/drawing/2014/main" id="{4AEC2E73-D6CA-48C0-CABD-8075797AFF17}"/>
                </a:ext>
              </a:extLst>
            </p:cNvPr>
            <p:cNvPicPr>
              <a:picLocks noChangeAspect="1"/>
            </p:cNvPicPr>
            <p:nvPr/>
          </p:nvPicPr>
          <p:blipFill>
            <a:blip r:embed="rId6"/>
            <a:srcRect t="3194"/>
            <a:stretch>
              <a:fillRect/>
            </a:stretch>
          </p:blipFill>
          <p:spPr>
            <a:xfrm>
              <a:off x="8641843" y="1591548"/>
              <a:ext cx="3379108" cy="2903181"/>
            </a:xfrm>
            <a:prstGeom prst="rect">
              <a:avLst/>
            </a:prstGeom>
          </p:spPr>
        </p:pic>
      </p:grpSp>
      <p:pic>
        <p:nvPicPr>
          <p:cNvPr id="14" name="Google Shape;113;p15" descr="A graph with red and blue lines&#10;&#10;AI-generated content may be incorrect.">
            <a:extLst>
              <a:ext uri="{FF2B5EF4-FFF2-40B4-BE49-F238E27FC236}">
                <a16:creationId xmlns:a16="http://schemas.microsoft.com/office/drawing/2014/main" id="{B837379B-9A2D-EE3D-0DB1-3C7258BBC9E8}"/>
              </a:ext>
            </a:extLst>
          </p:cNvPr>
          <p:cNvPicPr preferRelativeResize="0"/>
          <p:nvPr/>
        </p:nvPicPr>
        <p:blipFill rotWithShape="1">
          <a:blip r:embed="rId7">
            <a:alphaModFix/>
          </a:blip>
          <a:srcRect/>
          <a:stretch/>
        </p:blipFill>
        <p:spPr>
          <a:xfrm>
            <a:off x="5995425" y="869049"/>
            <a:ext cx="6163657" cy="3924015"/>
          </a:xfrm>
          <a:prstGeom prst="rect">
            <a:avLst/>
          </a:prstGeom>
          <a:noFill/>
          <a:ln>
            <a:noFill/>
          </a:ln>
        </p:spPr>
      </p:pic>
      <p:sp>
        <p:nvSpPr>
          <p:cNvPr id="17" name="Text Placeholder 1">
            <a:extLst>
              <a:ext uri="{FF2B5EF4-FFF2-40B4-BE49-F238E27FC236}">
                <a16:creationId xmlns:a16="http://schemas.microsoft.com/office/drawing/2014/main" id="{CD49DAB3-504A-C24D-BD2B-C8667F0A2D5E}"/>
              </a:ext>
            </a:extLst>
          </p:cNvPr>
          <p:cNvSpPr>
            <a:spLocks noGrp="1"/>
          </p:cNvSpPr>
          <p:nvPr>
            <p:ph type="body" idx="1"/>
          </p:nvPr>
        </p:nvSpPr>
        <p:spPr>
          <a:xfrm>
            <a:off x="496556" y="1112724"/>
            <a:ext cx="5324828" cy="5348366"/>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Large Machine Learning models are too large to train on a single device: Limited compute capability and memory availability.</a:t>
            </a:r>
          </a:p>
          <a:p>
            <a:r>
              <a:rPr lang="en-US" sz="2000" dirty="0">
                <a:latin typeface="Calibri" panose="020F0502020204030204" pitchFamily="34" charset="0"/>
                <a:ea typeface="Calibri" panose="020F0502020204030204" pitchFamily="34" charset="0"/>
                <a:cs typeface="Calibri" panose="020F0502020204030204" pitchFamily="34" charset="0"/>
              </a:rPr>
              <a:t>Parallel computing is a non-trivial task on small-scale </a:t>
            </a:r>
            <a:r>
              <a:rPr lang="en-US" sz="2000" b="1" u="sng" dirty="0">
                <a:latin typeface="Calibri" panose="020F0502020204030204" pitchFamily="34" charset="0"/>
                <a:ea typeface="Calibri" panose="020F0502020204030204" pitchFamily="34" charset="0"/>
                <a:cs typeface="Calibri" panose="020F0502020204030204" pitchFamily="34" charset="0"/>
              </a:rPr>
              <a:t>heterogeneous systems</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System</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composed of multiple device types.</a:t>
            </a:r>
          </a:p>
          <a:p>
            <a:r>
              <a:rPr lang="en-US" sz="2000" dirty="0">
                <a:latin typeface="Calibri" panose="020F0502020204030204" pitchFamily="34" charset="0"/>
                <a:ea typeface="Calibri" panose="020F0502020204030204" pitchFamily="34" charset="0"/>
                <a:cs typeface="Calibri" panose="020F0502020204030204" pitchFamily="34" charset="0"/>
              </a:rPr>
              <a:t>Current solutions only work well for homogeneous GPU systems </a:t>
            </a:r>
            <a:r>
              <a:rPr lang="en-US" sz="2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Poor performance on heterogeneous setups.</a:t>
            </a:r>
            <a:r>
              <a:rPr lang="en-US" sz="20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u="sng" dirty="0">
                <a:latin typeface="Calibri" panose="020F0502020204030204" pitchFamily="34" charset="0"/>
                <a:ea typeface="Calibri" panose="020F0502020204030204" pitchFamily="34" charset="0"/>
                <a:cs typeface="Calibri" panose="020F0502020204030204" pitchFamily="34" charset="0"/>
              </a:rPr>
              <a:t>The Problem:</a:t>
            </a:r>
            <a:r>
              <a:rPr lang="en-US" sz="2000" b="1" dirty="0">
                <a:latin typeface="Calibri" panose="020F0502020204030204" pitchFamily="34" charset="0"/>
                <a:ea typeface="Calibri" panose="020F0502020204030204" pitchFamily="34" charset="0"/>
                <a:cs typeface="Calibri" panose="020F0502020204030204" pitchFamily="34" charset="0"/>
              </a:rPr>
              <a:t> How do we achieve an efficient distribution of the training load to ensure near-optimal execution time while effectively leveraging the resources of a heterogeneous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ctrTitle"/>
          </p:nvPr>
        </p:nvSpPr>
        <p:spPr>
          <a:xfrm>
            <a:off x="920391" y="2853153"/>
            <a:ext cx="10351200" cy="1151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RELATED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904650" y="146050"/>
            <a:ext cx="97080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sz="3800">
                <a:solidFill>
                  <a:schemeClr val="dk1"/>
                </a:solidFill>
              </a:rPr>
              <a:t>Related Works</a:t>
            </a:r>
            <a:endParaRPr/>
          </a:p>
        </p:txBody>
      </p:sp>
      <p:graphicFrame>
        <p:nvGraphicFramePr>
          <p:cNvPr id="138" name="Google Shape;138;p18"/>
          <p:cNvGraphicFramePr/>
          <p:nvPr>
            <p:extLst>
              <p:ext uri="{D42A27DB-BD31-4B8C-83A1-F6EECF244321}">
                <p14:modId xmlns:p14="http://schemas.microsoft.com/office/powerpoint/2010/main" val="404470667"/>
              </p:ext>
            </p:extLst>
          </p:nvPr>
        </p:nvGraphicFramePr>
        <p:xfrm>
          <a:off x="374430" y="1200757"/>
          <a:ext cx="11441404" cy="4130995"/>
        </p:xfrm>
        <a:graphic>
          <a:graphicData uri="http://schemas.openxmlformats.org/drawingml/2006/table">
            <a:tbl>
              <a:tblPr>
                <a:tableStyleId>{D7AC3CCA-C797-4891-BE02-D94E43425B78}</a:tableStyleId>
              </a:tblPr>
              <a:tblGrid>
                <a:gridCol w="1475182">
                  <a:extLst>
                    <a:ext uri="{9D8B030D-6E8A-4147-A177-3AD203B41FA5}">
                      <a16:colId xmlns:a16="http://schemas.microsoft.com/office/drawing/2014/main" val="20000"/>
                    </a:ext>
                  </a:extLst>
                </a:gridCol>
                <a:gridCol w="1727417">
                  <a:extLst>
                    <a:ext uri="{9D8B030D-6E8A-4147-A177-3AD203B41FA5}">
                      <a16:colId xmlns:a16="http://schemas.microsoft.com/office/drawing/2014/main" val="20001"/>
                    </a:ext>
                  </a:extLst>
                </a:gridCol>
                <a:gridCol w="4196249">
                  <a:extLst>
                    <a:ext uri="{9D8B030D-6E8A-4147-A177-3AD203B41FA5}">
                      <a16:colId xmlns:a16="http://schemas.microsoft.com/office/drawing/2014/main" val="20002"/>
                    </a:ext>
                  </a:extLst>
                </a:gridCol>
                <a:gridCol w="4042556">
                  <a:extLst>
                    <a:ext uri="{9D8B030D-6E8A-4147-A177-3AD203B41FA5}">
                      <a16:colId xmlns:a16="http://schemas.microsoft.com/office/drawing/2014/main" val="20003"/>
                    </a:ext>
                  </a:extLst>
                </a:gridCol>
              </a:tblGrid>
              <a:tr h="298350">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olidFill>
                            <a:srgbClr val="FFFFFF"/>
                          </a:solidFill>
                          <a:sym typeface="Calibri"/>
                        </a:rPr>
                        <a:t>Previous Works</a:t>
                      </a:r>
                      <a:endParaRPr sz="1200" u="none" strike="noStrike" cap="none">
                        <a:solidFill>
                          <a:srgbClr val="FFFFFF"/>
                        </a:solidFill>
                        <a:sym typeface="Calibri"/>
                      </a:endParaRPr>
                    </a:p>
                  </a:txBody>
                  <a:tcPr marL="91425" marR="91425" marT="91425" marB="91425" anchor="ctr">
                    <a:solidFill>
                      <a:srgbClr val="90134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olidFill>
                            <a:srgbClr val="FFFFFF"/>
                          </a:solidFill>
                          <a:sym typeface="Calibri"/>
                        </a:rPr>
                        <a:t>Parallelism Type(s)</a:t>
                      </a:r>
                      <a:endParaRPr sz="1200" u="none" strike="noStrike" cap="none">
                        <a:solidFill>
                          <a:srgbClr val="FFFFFF"/>
                        </a:solidFill>
                        <a:sym typeface="Calibri"/>
                      </a:endParaRPr>
                    </a:p>
                  </a:txBody>
                  <a:tcPr marL="91425" marR="91425" marT="91425" marB="91425" anchor="ctr">
                    <a:solidFill>
                      <a:srgbClr val="90134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olidFill>
                            <a:srgbClr val="FFFFFF"/>
                          </a:solidFill>
                          <a:sym typeface="Calibri"/>
                        </a:rPr>
                        <a:t>Approach</a:t>
                      </a:r>
                      <a:endParaRPr sz="1200" u="none" strike="noStrike" cap="none">
                        <a:solidFill>
                          <a:srgbClr val="FFFFFF"/>
                        </a:solidFill>
                        <a:sym typeface="Calibri"/>
                      </a:endParaRPr>
                    </a:p>
                  </a:txBody>
                  <a:tcPr marL="91425" marR="91425" marT="91425" marB="91425" anchor="ctr">
                    <a:solidFill>
                      <a:srgbClr val="90134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olidFill>
                            <a:srgbClr val="FFFFFF"/>
                          </a:solidFill>
                          <a:sym typeface="Calibri"/>
                        </a:rPr>
                        <a:t>Limitations</a:t>
                      </a:r>
                      <a:endParaRPr sz="1200" u="none" strike="noStrike" cap="none">
                        <a:solidFill>
                          <a:srgbClr val="FFFFFF"/>
                        </a:solidFill>
                        <a:sym typeface="Calibri"/>
                      </a:endParaRPr>
                    </a:p>
                  </a:txBody>
                  <a:tcPr marL="91425" marR="91425" marT="91425" marB="91425" anchor="ctr">
                    <a:solidFill>
                      <a:srgbClr val="901340"/>
                    </a:solidFill>
                  </a:tcPr>
                </a:tc>
                <a:extLst>
                  <a:ext uri="{0D108BD9-81ED-4DB2-BD59-A6C34878D82A}">
                    <a16:rowId xmlns:a16="http://schemas.microsoft.com/office/drawing/2014/main" val="10000"/>
                  </a:ext>
                </a:extLst>
              </a:tr>
              <a:tr h="656425">
                <a:tc>
                  <a:txBody>
                    <a:bodyPr/>
                    <a:lstStyle/>
                    <a:p>
                      <a:pPr marL="0" marR="0" lvl="0" indent="0" algn="ctr">
                        <a:lnSpc>
                          <a:spcPct val="100000"/>
                        </a:lnSpc>
                        <a:spcBef>
                          <a:spcPts val="0"/>
                        </a:spcBef>
                        <a:spcAft>
                          <a:spcPts val="0"/>
                        </a:spcAft>
                        <a:buNone/>
                      </a:pPr>
                      <a:r>
                        <a:rPr lang="en-US" sz="1200" u="none" strike="noStrike" baseline="0" noProof="0" err="1">
                          <a:solidFill>
                            <a:srgbClr val="000000"/>
                          </a:solidFill>
                        </a:rPr>
                        <a:t>PyTorch</a:t>
                      </a:r>
                      <a:r>
                        <a:rPr lang="en-US" sz="1200" u="none" strike="noStrike" baseline="0" noProof="0">
                          <a:solidFill>
                            <a:srgbClr val="000000"/>
                          </a:solidFill>
                        </a:rPr>
                        <a:t> Distributed</a:t>
                      </a:r>
                      <a:endParaRPr lang="en-US" sz="1200" u="none" strike="noStrike" cap="none"/>
                    </a:p>
                    <a:p>
                      <a:pPr marL="0" marR="0" lvl="0" indent="0" algn="ctr">
                        <a:lnSpc>
                          <a:spcPct val="100000"/>
                        </a:lnSpc>
                        <a:spcBef>
                          <a:spcPts val="0"/>
                        </a:spcBef>
                        <a:spcAft>
                          <a:spcPts val="0"/>
                        </a:spcAft>
                        <a:buNone/>
                      </a:pPr>
                      <a:r>
                        <a:rPr lang="en-US" sz="1200"/>
                        <a:t>(</a:t>
                      </a:r>
                      <a:r>
                        <a:rPr lang="en-US" sz="1200" u="none" strike="noStrike" cap="none">
                          <a:sym typeface="Calibri"/>
                        </a:rPr>
                        <a:t>Li et al.</a:t>
                      </a:r>
                      <a:r>
                        <a:rPr lang="en-US" sz="1200" u="none" strike="noStrike" cap="none" baseline="30000">
                          <a:sym typeface="Calibri"/>
                        </a:rPr>
                        <a:t>[1]</a:t>
                      </a:r>
                      <a:r>
                        <a:rPr lang="en-US" sz="1200" u="none" strike="noStrike" cap="none">
                          <a:sym typeface="Calibri"/>
                        </a:rPr>
                        <a:t>)</a:t>
                      </a:r>
                      <a:endParaRPr sz="1200" u="none" strike="noStrike" cap="none">
                        <a:sym typeface="Calibri"/>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ym typeface="Calibri"/>
                        </a:rPr>
                        <a:t>Data</a:t>
                      </a:r>
                      <a:endParaRPr sz="1200" u="none" strike="noStrike" cap="none">
                        <a:sym typeface="Calibri"/>
                      </a:endParaRPr>
                    </a:p>
                  </a:txBody>
                  <a:tcPr marL="91425" marR="91425" marT="91425" marB="91425" anchor="ctr"/>
                </a:tc>
                <a:tc>
                  <a:txBody>
                    <a:bodyPr/>
                    <a:lstStyle/>
                    <a:p>
                      <a:pPr marL="171450" marR="0" lvl="0" indent="-171450" algn="l" rtl="0">
                        <a:lnSpc>
                          <a:spcPct val="100000"/>
                        </a:lnSpc>
                        <a:spcBef>
                          <a:spcPts val="0"/>
                        </a:spcBef>
                        <a:spcAft>
                          <a:spcPts val="0"/>
                        </a:spcAft>
                        <a:buClr>
                          <a:srgbClr val="000000"/>
                        </a:buClr>
                        <a:buSzPts val="1800"/>
                        <a:buFont typeface="Arial"/>
                        <a:buChar char="•"/>
                      </a:pPr>
                      <a:r>
                        <a:rPr lang="en-US" sz="1200" u="none" strike="noStrike" cap="none">
                          <a:sym typeface="Calibri"/>
                        </a:rPr>
                        <a:t>Automatically splits data equally across available GPUs</a:t>
                      </a:r>
                      <a:endParaRPr sz="1200" u="none" strike="noStrike" cap="none">
                        <a:sym typeface="Calibri"/>
                      </a:endParaRPr>
                    </a:p>
                  </a:txBody>
                  <a:tcPr marL="91425" marR="91425" marT="91425" marB="91425" anchor="ctr"/>
                </a:tc>
                <a:tc>
                  <a:txBody>
                    <a:bodyPr/>
                    <a:lstStyle/>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No heterogeneous execution</a:t>
                      </a:r>
                      <a:endParaRPr sz="1200" u="none" strike="noStrike" cap="none">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Cannot detect load and memory imbalance</a:t>
                      </a:r>
                      <a:endParaRPr sz="1200" u="none" strike="noStrike" cap="none">
                        <a:sym typeface="Calibri"/>
                      </a:endParaRPr>
                    </a:p>
                  </a:txBody>
                  <a:tcPr marL="91425" marR="91425" marT="91425" marB="91425" anchor="ctr"/>
                </a:tc>
                <a:extLst>
                  <a:ext uri="{0D108BD9-81ED-4DB2-BD59-A6C34878D82A}">
                    <a16:rowId xmlns:a16="http://schemas.microsoft.com/office/drawing/2014/main" val="10001"/>
                  </a:ext>
                </a:extLst>
              </a:tr>
              <a:tr h="656425">
                <a:tc>
                  <a:txBody>
                    <a:bodyPr/>
                    <a:lstStyle/>
                    <a:p>
                      <a:pPr marL="0" marR="0" lvl="0" indent="0" algn="ctr" rtl="0">
                        <a:lnSpc>
                          <a:spcPct val="100000"/>
                        </a:lnSpc>
                        <a:spcBef>
                          <a:spcPts val="0"/>
                        </a:spcBef>
                        <a:spcAft>
                          <a:spcPts val="0"/>
                        </a:spcAft>
                        <a:buClr>
                          <a:srgbClr val="000000"/>
                        </a:buClr>
                        <a:buSzPts val="1800"/>
                        <a:buFont typeface="Arial"/>
                        <a:buNone/>
                      </a:pPr>
                      <a:r>
                        <a:rPr lang="en-US" sz="1200" err="1">
                          <a:sym typeface="Calibri"/>
                        </a:rPr>
                        <a:t>PiPPy</a:t>
                      </a:r>
                      <a:endParaRPr lang="en-US" sz="1200" u="none" strike="noStrike" cap="none"/>
                    </a:p>
                    <a:p>
                      <a:pPr marL="0" marR="0" lvl="0" indent="0" algn="ctr">
                        <a:lnSpc>
                          <a:spcPct val="100000"/>
                        </a:lnSpc>
                        <a:spcBef>
                          <a:spcPts val="0"/>
                        </a:spcBef>
                        <a:spcAft>
                          <a:spcPts val="0"/>
                        </a:spcAft>
                        <a:buSzPts val="1800"/>
                        <a:buFont typeface="Arial"/>
                        <a:buNone/>
                      </a:pPr>
                      <a:r>
                        <a:rPr lang="en-US" sz="1200"/>
                        <a:t> </a:t>
                      </a:r>
                      <a:r>
                        <a:rPr lang="en-US" sz="1200">
                          <a:sym typeface="Calibri"/>
                        </a:rPr>
                        <a:t>(</a:t>
                      </a:r>
                      <a:r>
                        <a:rPr lang="en-US" sz="1200" u="none" strike="noStrike" cap="none">
                          <a:sym typeface="Calibri"/>
                        </a:rPr>
                        <a:t>Reed et al.</a:t>
                      </a:r>
                      <a:r>
                        <a:rPr lang="en-US" sz="1200" u="none" strike="noStrike" cap="none" baseline="30000">
                          <a:sym typeface="Calibri"/>
                        </a:rPr>
                        <a:t>[2]</a:t>
                      </a:r>
                      <a:r>
                        <a:rPr lang="en-US" sz="1200" u="none" strike="noStrike" cap="none">
                          <a:sym typeface="Calibri"/>
                        </a:rPr>
                        <a:t>)</a:t>
                      </a:r>
                      <a:endParaRPr sz="1200" u="none" strike="noStrike" cap="none">
                        <a:sym typeface="Calibri"/>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ym typeface="Calibri"/>
                        </a:rPr>
                        <a:t>Pipeline</a:t>
                      </a:r>
                      <a:endParaRPr sz="1200" u="none" strike="noStrike" cap="none">
                        <a:sym typeface="Calibri"/>
                      </a:endParaRPr>
                    </a:p>
                  </a:txBody>
                  <a:tcPr marL="91425" marR="91425" marT="91425" marB="91425" anchor="ctr"/>
                </a:tc>
                <a:tc>
                  <a:txBody>
                    <a:bodyPr/>
                    <a:lstStyle/>
                    <a:p>
                      <a:pPr marL="171450" marR="0" lvl="0" indent="-171450" algn="l" rtl="0">
                        <a:lnSpc>
                          <a:spcPct val="100000"/>
                        </a:lnSpc>
                        <a:spcBef>
                          <a:spcPts val="0"/>
                        </a:spcBef>
                        <a:spcAft>
                          <a:spcPts val="0"/>
                        </a:spcAft>
                        <a:buClr>
                          <a:srgbClr val="000000"/>
                        </a:buClr>
                        <a:buSzPts val="1800"/>
                        <a:buFont typeface="Arial"/>
                        <a:buChar char="•"/>
                      </a:pPr>
                      <a:r>
                        <a:rPr lang="en-US" sz="1200" u="none" strike="noStrike" cap="none">
                          <a:sym typeface="Calibri"/>
                        </a:rPr>
                        <a:t>Schedules a </a:t>
                      </a:r>
                      <a:r>
                        <a:rPr lang="en-US" sz="1200" u="none" strike="noStrike" cap="none" err="1">
                          <a:sym typeface="Calibri"/>
                        </a:rPr>
                        <a:t>GPipe</a:t>
                      </a:r>
                      <a:r>
                        <a:rPr lang="en-US" sz="1200" u="none" strike="noStrike" cap="none">
                          <a:sym typeface="Calibri"/>
                        </a:rPr>
                        <a:t>-like pipelining approach and automatically splits layers equally by layer count</a:t>
                      </a:r>
                      <a:endParaRPr sz="1200" u="none" strike="noStrike" cap="none">
                        <a:sym typeface="Calibri"/>
                      </a:endParaRPr>
                    </a:p>
                  </a:txBody>
                  <a:tcPr marL="91425" marR="91425" marT="91425" marB="91425" anchor="ctr"/>
                </a:tc>
                <a:tc>
                  <a:txBody>
                    <a:bodyPr/>
                    <a:lstStyle/>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Cannot detect OOM errors</a:t>
                      </a:r>
                      <a:endParaRPr sz="1200" u="none" strike="noStrike" cap="none">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Incorrect splitting points</a:t>
                      </a:r>
                      <a:endParaRPr sz="1200" u="none" strike="noStrike" cap="none">
                        <a:sym typeface="Calibri"/>
                      </a:endParaRPr>
                    </a:p>
                  </a:txBody>
                  <a:tcPr marL="91425" marR="91425" marT="91425" marB="91425" anchor="ctr"/>
                </a:tc>
                <a:extLst>
                  <a:ext uri="{0D108BD9-81ED-4DB2-BD59-A6C34878D82A}">
                    <a16:rowId xmlns:a16="http://schemas.microsoft.com/office/drawing/2014/main" val="10002"/>
                  </a:ext>
                </a:extLst>
              </a:tr>
              <a:tr h="656425">
                <a:tc>
                  <a:txBody>
                    <a:bodyPr/>
                    <a:lstStyle/>
                    <a:p>
                      <a:pPr marL="0" marR="0" lvl="0" indent="0" algn="ctr" rtl="0">
                        <a:lnSpc>
                          <a:spcPct val="100000"/>
                        </a:lnSpc>
                        <a:spcBef>
                          <a:spcPts val="0"/>
                        </a:spcBef>
                        <a:spcAft>
                          <a:spcPts val="0"/>
                        </a:spcAft>
                        <a:buClr>
                          <a:srgbClr val="000000"/>
                        </a:buClr>
                        <a:buSzPts val="1800"/>
                        <a:buFont typeface="Arial"/>
                        <a:buNone/>
                      </a:pPr>
                      <a:r>
                        <a:rPr lang="en-US" sz="1200">
                          <a:sym typeface="Calibri"/>
                        </a:rPr>
                        <a:t>ALPA </a:t>
                      </a:r>
                      <a:endParaRPr lang="en-US" sz="1200" u="none" strike="noStrike" cap="none"/>
                    </a:p>
                    <a:p>
                      <a:pPr marL="0" marR="0" lvl="0" indent="0" algn="ctr">
                        <a:lnSpc>
                          <a:spcPct val="100000"/>
                        </a:lnSpc>
                        <a:spcBef>
                          <a:spcPts val="0"/>
                        </a:spcBef>
                        <a:spcAft>
                          <a:spcPts val="0"/>
                        </a:spcAft>
                        <a:buSzPts val="1800"/>
                        <a:buFont typeface="Arial"/>
                        <a:buNone/>
                      </a:pPr>
                      <a:r>
                        <a:rPr lang="en-US" sz="1200">
                          <a:sym typeface="Calibri"/>
                        </a:rPr>
                        <a:t>(</a:t>
                      </a:r>
                      <a:r>
                        <a:rPr lang="en-US" sz="1200" u="none" strike="noStrike" cap="none">
                          <a:sym typeface="Calibri"/>
                        </a:rPr>
                        <a:t>Zheng et al.</a:t>
                      </a:r>
                      <a:r>
                        <a:rPr lang="en-US" sz="1200" u="none" strike="noStrike" cap="none" baseline="30000">
                          <a:sym typeface="Calibri"/>
                        </a:rPr>
                        <a:t>[3]</a:t>
                      </a:r>
                      <a:r>
                        <a:rPr lang="en-US" sz="1200" u="none" strike="noStrike" cap="none">
                          <a:sym typeface="Calibri"/>
                        </a:rPr>
                        <a:t>)</a:t>
                      </a:r>
                      <a:endParaRPr sz="1200" u="none" strike="noStrike" cap="none">
                        <a:sym typeface="Calibri"/>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ym typeface="Calibri"/>
                        </a:rPr>
                        <a:t>Data + Pipeline</a:t>
                      </a:r>
                      <a:endParaRPr sz="1200" u="none" strike="noStrike" cap="none">
                        <a:sym typeface="Calibri"/>
                      </a:endParaRPr>
                    </a:p>
                  </a:txBody>
                  <a:tcPr marL="91425" marR="91425" marT="91425" marB="91425" anchor="ctr"/>
                </a:tc>
                <a:tc>
                  <a:txBody>
                    <a:bodyPr/>
                    <a:lstStyle/>
                    <a:p>
                      <a:pPr marL="171450" marR="0" lvl="0" indent="-171450" algn="l" rtl="0">
                        <a:lnSpc>
                          <a:spcPct val="100000"/>
                        </a:lnSpc>
                        <a:spcBef>
                          <a:spcPts val="0"/>
                        </a:spcBef>
                        <a:spcAft>
                          <a:spcPts val="0"/>
                        </a:spcAft>
                        <a:buClr>
                          <a:srgbClr val="000000"/>
                        </a:buClr>
                        <a:buSzPts val="1800"/>
                        <a:buFont typeface="Arial"/>
                        <a:buChar char="•"/>
                      </a:pPr>
                      <a:r>
                        <a:rPr lang="en-US" sz="1200" u="none" strike="noStrike" cap="none">
                          <a:sym typeface="Calibri"/>
                        </a:rPr>
                        <a:t>Creates an automatic pipeline parallel scheduler across different GPU clusters using a latency-based cost function</a:t>
                      </a:r>
                      <a:endParaRPr sz="1200" u="none" strike="noStrike" cap="none">
                        <a:sym typeface="Calibri"/>
                      </a:endParaRPr>
                    </a:p>
                  </a:txBody>
                  <a:tcPr marL="91425" marR="91425" marT="91425" marB="91425" anchor="ctr"/>
                </a:tc>
                <a:tc>
                  <a:txBody>
                    <a:bodyPr/>
                    <a:lstStyle/>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All devices must be homogeneous</a:t>
                      </a:r>
                      <a:endParaRPr sz="1200" u="none" strike="noStrike" cap="none">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Splits are performed purely on latency values</a:t>
                      </a:r>
                      <a:endParaRPr sz="1200" u="none" strike="noStrike" cap="none">
                        <a:sym typeface="Calibri"/>
                      </a:endParaRPr>
                    </a:p>
                  </a:txBody>
                  <a:tcPr marL="91425" marR="91425" marT="91425" marB="91425" anchor="ctr"/>
                </a:tc>
                <a:extLst>
                  <a:ext uri="{0D108BD9-81ED-4DB2-BD59-A6C34878D82A}">
                    <a16:rowId xmlns:a16="http://schemas.microsoft.com/office/drawing/2014/main" val="10003"/>
                  </a:ext>
                </a:extLst>
              </a:tr>
              <a:tr h="656425">
                <a:tc>
                  <a:txBody>
                    <a:bodyPr/>
                    <a:lstStyle/>
                    <a:p>
                      <a:pPr marL="0" marR="0" lvl="0" indent="0" algn="ctr" rtl="0">
                        <a:lnSpc>
                          <a:spcPct val="100000"/>
                        </a:lnSpc>
                        <a:spcBef>
                          <a:spcPts val="0"/>
                        </a:spcBef>
                        <a:spcAft>
                          <a:spcPts val="0"/>
                        </a:spcAft>
                        <a:buClr>
                          <a:srgbClr val="000000"/>
                        </a:buClr>
                        <a:buSzPts val="1800"/>
                        <a:buFont typeface="Arial"/>
                        <a:buNone/>
                      </a:pPr>
                      <a:r>
                        <a:rPr lang="en-US" sz="1200">
                          <a:sym typeface="Calibri"/>
                        </a:rPr>
                        <a:t>Whale </a:t>
                      </a:r>
                      <a:endParaRPr lang="en-US" sz="1200" u="none" strike="noStrike" cap="none"/>
                    </a:p>
                    <a:p>
                      <a:pPr marL="0" marR="0" lvl="0" indent="0" algn="ctr">
                        <a:lnSpc>
                          <a:spcPct val="100000"/>
                        </a:lnSpc>
                        <a:spcBef>
                          <a:spcPts val="0"/>
                        </a:spcBef>
                        <a:spcAft>
                          <a:spcPts val="0"/>
                        </a:spcAft>
                        <a:buSzPts val="1800"/>
                        <a:buFont typeface="Arial"/>
                        <a:buNone/>
                      </a:pPr>
                      <a:r>
                        <a:rPr lang="en-US" sz="1200">
                          <a:sym typeface="Calibri"/>
                        </a:rPr>
                        <a:t>(</a:t>
                      </a:r>
                      <a:r>
                        <a:rPr lang="en-US" sz="1200" u="none" strike="noStrike" cap="none">
                          <a:sym typeface="Calibri"/>
                        </a:rPr>
                        <a:t>Jia et al.</a:t>
                      </a:r>
                      <a:r>
                        <a:rPr lang="en-US" sz="1200" u="none" strike="noStrike" cap="none" baseline="30000">
                          <a:sym typeface="Calibri"/>
                        </a:rPr>
                        <a:t>[4]</a:t>
                      </a:r>
                      <a:r>
                        <a:rPr lang="en-US" sz="1200" u="none" strike="noStrike" cap="none">
                          <a:sym typeface="Calibri"/>
                        </a:rPr>
                        <a:t>)</a:t>
                      </a:r>
                      <a:endParaRPr sz="1200" u="none" strike="noStrike" cap="none">
                        <a:sym typeface="Calibri"/>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a:sym typeface="Calibri"/>
                        </a:rPr>
                        <a:t>Data + Pipeline + Tensor</a:t>
                      </a:r>
                      <a:endParaRPr sz="1200" u="none" strike="noStrike" cap="none">
                        <a:sym typeface="Calibri"/>
                      </a:endParaRPr>
                    </a:p>
                  </a:txBody>
                  <a:tcPr marL="91425" marR="91425" marT="91425" marB="91425" anchor="ctr"/>
                </a:tc>
                <a:tc>
                  <a:txBody>
                    <a:bodyPr/>
                    <a:lstStyle/>
                    <a:p>
                      <a:pPr marL="171450" marR="0" lvl="0" indent="-171450" algn="l" rtl="0">
                        <a:lnSpc>
                          <a:spcPct val="100000"/>
                        </a:lnSpc>
                        <a:spcBef>
                          <a:spcPts val="0"/>
                        </a:spcBef>
                        <a:spcAft>
                          <a:spcPts val="0"/>
                        </a:spcAft>
                        <a:buClr>
                          <a:srgbClr val="000000"/>
                        </a:buClr>
                        <a:buSzPts val="1800"/>
                        <a:buFont typeface="Arial"/>
                        <a:buChar char="•"/>
                      </a:pPr>
                      <a:r>
                        <a:rPr lang="en-US" sz="1200" u="none" strike="noStrike" cap="none">
                          <a:sym typeface="Calibri"/>
                        </a:rPr>
                        <a:t>Utilizes a memory-sensitive cost function to split the workload across heterogeneous GPUs</a:t>
                      </a:r>
                      <a:endParaRPr sz="1200" u="none" strike="noStrike" cap="none">
                        <a:sym typeface="Calibri"/>
                      </a:endParaRPr>
                    </a:p>
                  </a:txBody>
                  <a:tcPr marL="91425" marR="91425" marT="91425" marB="91425" anchor="ctr"/>
                </a:tc>
                <a:tc>
                  <a:txBody>
                    <a:bodyPr/>
                    <a:lstStyle/>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Does not include CPU in training</a:t>
                      </a:r>
                      <a:endParaRPr sz="1200" u="none" strike="noStrike" cap="none">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Static splitting</a:t>
                      </a:r>
                      <a:endParaRPr sz="1200" u="none" strike="noStrike" cap="none">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US" sz="1200" u="none" strike="noStrike" cap="none">
                          <a:sym typeface="Calibri"/>
                        </a:rPr>
                        <a:t>Purely memory dependent</a:t>
                      </a:r>
                      <a:endParaRPr sz="1200" u="none" strike="noStrike" cap="none">
                        <a:sym typeface="Calibri"/>
                      </a:endParaRPr>
                    </a:p>
                  </a:txBody>
                  <a:tcPr marL="91425" marR="91425" marT="91425" marB="91425" anchor="ctr"/>
                </a:tc>
                <a:extLst>
                  <a:ext uri="{0D108BD9-81ED-4DB2-BD59-A6C34878D82A}">
                    <a16:rowId xmlns:a16="http://schemas.microsoft.com/office/drawing/2014/main" val="10004"/>
                  </a:ext>
                </a:extLst>
              </a:tr>
              <a:tr h="835450">
                <a:tc>
                  <a:txBody>
                    <a:bodyPr/>
                    <a:lstStyle/>
                    <a:p>
                      <a:pPr marL="0" marR="0" lvl="0" indent="0" algn="ctr" rtl="0">
                        <a:lnSpc>
                          <a:spcPct val="100000"/>
                        </a:lnSpc>
                        <a:spcBef>
                          <a:spcPts val="0"/>
                        </a:spcBef>
                        <a:spcAft>
                          <a:spcPts val="0"/>
                        </a:spcAft>
                        <a:buClr>
                          <a:srgbClr val="000000"/>
                        </a:buClr>
                        <a:buSzPts val="1800"/>
                        <a:buFont typeface="Arial"/>
                        <a:buNone/>
                      </a:pPr>
                      <a:r>
                        <a:rPr lang="en-US" sz="1200" b="1" u="none" strike="noStrike" cap="none">
                          <a:solidFill>
                            <a:srgbClr val="000000"/>
                          </a:solidFill>
                          <a:sym typeface="Calibri"/>
                        </a:rPr>
                        <a:t>ADAPT</a:t>
                      </a:r>
                    </a:p>
                    <a:p>
                      <a:pPr marL="0" marR="0" lvl="0" indent="0" algn="ctr">
                        <a:lnSpc>
                          <a:spcPct val="100000"/>
                        </a:lnSpc>
                        <a:spcBef>
                          <a:spcPts val="0"/>
                        </a:spcBef>
                        <a:spcAft>
                          <a:spcPts val="0"/>
                        </a:spcAft>
                        <a:buNone/>
                      </a:pPr>
                      <a:r>
                        <a:rPr lang="en-US" sz="1200" b="1" u="none" strike="noStrike" cap="none" noProof="0">
                          <a:solidFill>
                            <a:srgbClr val="000000"/>
                          </a:solidFill>
                        </a:rPr>
                        <a:t>(Our Method)</a:t>
                      </a:r>
                      <a:endParaRPr lang="en-US" b="1">
                        <a:solidFill>
                          <a:srgbClr val="000000"/>
                        </a:solidFil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1" u="none" strike="noStrike" cap="none">
                          <a:solidFill>
                            <a:srgbClr val="000000"/>
                          </a:solidFill>
                          <a:sym typeface="Calibri"/>
                        </a:rPr>
                        <a:t>Data + Pipeline</a:t>
                      </a:r>
                      <a:endParaRPr sz="1200" b="1" u="none" strike="noStrike" cap="none">
                        <a:solidFill>
                          <a:srgbClr val="000000"/>
                        </a:solidFill>
                        <a:sym typeface="Calibri"/>
                      </a:endParaRPr>
                    </a:p>
                  </a:txBody>
                  <a:tcPr marL="91425" marR="91425" marT="91425" marB="91425" anchor="ctr"/>
                </a:tc>
                <a:tc>
                  <a:txBody>
                    <a:bodyPr/>
                    <a:lstStyle/>
                    <a:p>
                      <a:pPr marL="457200" marR="0" lvl="0" indent="-304800" algn="l" rtl="0">
                        <a:lnSpc>
                          <a:spcPct val="100000"/>
                        </a:lnSpc>
                        <a:spcBef>
                          <a:spcPts val="0"/>
                        </a:spcBef>
                        <a:spcAft>
                          <a:spcPts val="0"/>
                        </a:spcAft>
                        <a:buClr>
                          <a:srgbClr val="38761D"/>
                        </a:buClr>
                        <a:buSzPts val="1200"/>
                        <a:buFont typeface="Arial"/>
                        <a:buChar char="•"/>
                      </a:pPr>
                      <a:r>
                        <a:rPr lang="en-US" sz="1200" b="1" u="none" strike="noStrike" cap="none">
                          <a:solidFill>
                            <a:schemeClr val="tx1"/>
                          </a:solidFill>
                          <a:sym typeface="Calibri"/>
                        </a:rPr>
                        <a:t>Considers all available devices</a:t>
                      </a:r>
                      <a:endParaRPr sz="1200" b="1" u="none" strike="noStrike" cap="none">
                        <a:solidFill>
                          <a:schemeClr val="tx1"/>
                        </a:solidFill>
                        <a:sym typeface="Calibri"/>
                      </a:endParaRPr>
                    </a:p>
                    <a:p>
                      <a:pPr marL="457200" marR="0" lvl="0" indent="-304800" algn="l" rtl="0">
                        <a:lnSpc>
                          <a:spcPct val="100000"/>
                        </a:lnSpc>
                        <a:spcBef>
                          <a:spcPts val="0"/>
                        </a:spcBef>
                        <a:spcAft>
                          <a:spcPts val="0"/>
                        </a:spcAft>
                        <a:buClr>
                          <a:srgbClr val="38761D"/>
                        </a:buClr>
                        <a:buSzPts val="1200"/>
                        <a:buFont typeface="Arial"/>
                        <a:buChar char="•"/>
                      </a:pPr>
                      <a:r>
                        <a:rPr lang="en-US" sz="1200" b="1" u="none" strike="noStrike" cap="none">
                          <a:solidFill>
                            <a:schemeClr val="tx1"/>
                          </a:solidFill>
                          <a:sym typeface="Calibri"/>
                        </a:rPr>
                        <a:t>Differentiates based on memory and latency of devices</a:t>
                      </a:r>
                      <a:endParaRPr sz="1200" b="1" u="none" strike="noStrike" cap="none">
                        <a:solidFill>
                          <a:schemeClr val="tx1"/>
                        </a:solidFill>
                        <a:sym typeface="Calibri"/>
                      </a:endParaRPr>
                    </a:p>
                    <a:p>
                      <a:pPr marL="457200" marR="0" lvl="0" indent="-304800" algn="l" rtl="0">
                        <a:lnSpc>
                          <a:spcPct val="100000"/>
                        </a:lnSpc>
                        <a:spcBef>
                          <a:spcPts val="0"/>
                        </a:spcBef>
                        <a:spcAft>
                          <a:spcPts val="0"/>
                        </a:spcAft>
                        <a:buClr>
                          <a:srgbClr val="38761D"/>
                        </a:buClr>
                        <a:buSzPts val="1200"/>
                        <a:buFont typeface="Arial"/>
                        <a:buChar char="•"/>
                      </a:pPr>
                      <a:r>
                        <a:rPr lang="en-US" sz="1200" b="1" u="none" strike="noStrike" cap="none">
                          <a:solidFill>
                            <a:schemeClr val="tx1"/>
                          </a:solidFill>
                          <a:sym typeface="Calibri"/>
                        </a:rPr>
                        <a:t>Can execute at runtime</a:t>
                      </a:r>
                      <a:endParaRPr sz="1200" b="1" u="none" strike="noStrike" cap="none">
                        <a:solidFill>
                          <a:schemeClr val="tx1"/>
                        </a:solidFill>
                        <a:sym typeface="Calibri"/>
                      </a:endParaRPr>
                    </a:p>
                  </a:txBody>
                  <a:tcPr marL="91425" marR="91425" marT="91425" marB="91425" anchor="ctr"/>
                </a:tc>
                <a:tc>
                  <a:txBody>
                    <a:bodyPr/>
                    <a:lstStyle/>
                    <a:p>
                      <a:pPr marL="323850" marR="0" lvl="0" indent="-171450" algn="l" rtl="0">
                        <a:lnSpc>
                          <a:spcPct val="100000"/>
                        </a:lnSpc>
                        <a:spcBef>
                          <a:spcPts val="0"/>
                        </a:spcBef>
                        <a:spcAft>
                          <a:spcPts val="0"/>
                        </a:spcAft>
                        <a:buClr>
                          <a:srgbClr val="38761D"/>
                        </a:buClr>
                        <a:buSzPts val="1200"/>
                        <a:buFont typeface="Arial"/>
                        <a:buChar char="•"/>
                      </a:pPr>
                      <a:r>
                        <a:rPr lang="en-US" sz="1200" b="1">
                          <a:solidFill>
                            <a:schemeClr val="tx1"/>
                          </a:solidFill>
                          <a:sym typeface="Calibri"/>
                        </a:rPr>
                        <a:t>Limited Parallelism Types</a:t>
                      </a:r>
                      <a:endParaRPr sz="1200" b="1">
                        <a:solidFill>
                          <a:schemeClr val="tx1"/>
                        </a:solidFill>
                        <a:sym typeface="Calibri"/>
                      </a:endParaRPr>
                    </a:p>
                    <a:p>
                      <a:pPr marL="323850" marR="0" lvl="0" indent="-171450" algn="l" rtl="0">
                        <a:lnSpc>
                          <a:spcPct val="100000"/>
                        </a:lnSpc>
                        <a:spcBef>
                          <a:spcPts val="0"/>
                        </a:spcBef>
                        <a:spcAft>
                          <a:spcPts val="0"/>
                        </a:spcAft>
                        <a:buClr>
                          <a:srgbClr val="38761D"/>
                        </a:buClr>
                        <a:buSzPts val="1200"/>
                        <a:buFont typeface="Arial"/>
                        <a:buChar char="•"/>
                      </a:pPr>
                      <a:r>
                        <a:rPr lang="en-US" sz="1200" b="1">
                          <a:solidFill>
                            <a:schemeClr val="tx1"/>
                          </a:solidFill>
                          <a:sym typeface="Calibri"/>
                        </a:rPr>
                        <a:t>Performs slow search on residuals</a:t>
                      </a:r>
                      <a:endParaRPr sz="1200" b="1">
                        <a:solidFill>
                          <a:schemeClr val="tx1"/>
                        </a:solidFill>
                        <a:sym typeface="Calibri"/>
                      </a:endParaRPr>
                    </a:p>
                    <a:p>
                      <a:pPr marL="323850" marR="0" lvl="0" indent="-171450" algn="l" rtl="0">
                        <a:lnSpc>
                          <a:spcPct val="100000"/>
                        </a:lnSpc>
                        <a:spcBef>
                          <a:spcPts val="0"/>
                        </a:spcBef>
                        <a:spcAft>
                          <a:spcPts val="0"/>
                        </a:spcAft>
                        <a:buClr>
                          <a:srgbClr val="38761D"/>
                        </a:buClr>
                        <a:buSzPts val="1200"/>
                        <a:buFont typeface="Arial"/>
                        <a:buChar char="•"/>
                      </a:pPr>
                      <a:r>
                        <a:rPr lang="en-US" sz="1200" b="1">
                          <a:solidFill>
                            <a:schemeClr val="tx1"/>
                          </a:solidFill>
                          <a:sym typeface="Calibri"/>
                        </a:rPr>
                        <a:t>Limited to small-scale systems</a:t>
                      </a:r>
                      <a:endParaRPr sz="1200" b="1">
                        <a:solidFill>
                          <a:schemeClr val="tx1"/>
                        </a:solidFill>
                        <a:sym typeface="Calibri"/>
                      </a:endParaRPr>
                    </a:p>
                    <a:p>
                      <a:pPr marL="323850" marR="0" lvl="0" indent="-171450" algn="l" rtl="0">
                        <a:lnSpc>
                          <a:spcPct val="100000"/>
                        </a:lnSpc>
                        <a:spcBef>
                          <a:spcPts val="0"/>
                        </a:spcBef>
                        <a:spcAft>
                          <a:spcPts val="0"/>
                        </a:spcAft>
                        <a:buClr>
                          <a:srgbClr val="38761D"/>
                        </a:buClr>
                        <a:buSzPts val="1200"/>
                        <a:buFont typeface="Arial"/>
                        <a:buChar char="•"/>
                      </a:pPr>
                      <a:r>
                        <a:rPr lang="en-US" sz="1200" b="1">
                          <a:solidFill>
                            <a:schemeClr val="tx1"/>
                          </a:solidFill>
                          <a:sym typeface="Calibri"/>
                        </a:rPr>
                        <a:t>Sensitive to system noise for small models</a:t>
                      </a:r>
                      <a:endParaRPr sz="1200" b="1">
                        <a:solidFill>
                          <a:schemeClr val="tx1"/>
                        </a:solidFill>
                        <a:sym typeface="Calibri"/>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139" name="Google Shape;139;p18"/>
          <p:cNvSpPr txBox="1"/>
          <p:nvPr/>
        </p:nvSpPr>
        <p:spPr>
          <a:xfrm>
            <a:off x="101100" y="5655668"/>
            <a:ext cx="11989800" cy="12023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800" b="0" i="0" u="none" strike="noStrike" cap="none">
                <a:solidFill>
                  <a:schemeClr val="dk1"/>
                </a:solidFill>
                <a:latin typeface="Calibri"/>
                <a:ea typeface="Calibri"/>
                <a:cs typeface="Calibri"/>
                <a:sym typeface="Calibri"/>
              </a:rPr>
              <a:t>[1] Li, S., Zhao, Y., Varma, R., </a:t>
            </a:r>
            <a:r>
              <a:rPr lang="en-US" sz="800" b="0" i="0" u="none" strike="noStrike" cap="none" err="1">
                <a:solidFill>
                  <a:schemeClr val="dk1"/>
                </a:solidFill>
                <a:latin typeface="Calibri"/>
                <a:ea typeface="Calibri"/>
                <a:cs typeface="Calibri"/>
                <a:sym typeface="Calibri"/>
              </a:rPr>
              <a:t>Salpekar</a:t>
            </a:r>
            <a:r>
              <a:rPr lang="en-US" sz="800" b="0" i="0" u="none" strike="noStrike" cap="none">
                <a:solidFill>
                  <a:schemeClr val="dk1"/>
                </a:solidFill>
                <a:latin typeface="Calibri"/>
                <a:ea typeface="Calibri"/>
                <a:cs typeface="Calibri"/>
                <a:sym typeface="Calibri"/>
              </a:rPr>
              <a:t>, O., </a:t>
            </a:r>
            <a:r>
              <a:rPr lang="en-US" sz="800" b="0" i="0" u="none" strike="noStrike" cap="none" err="1">
                <a:solidFill>
                  <a:schemeClr val="dk1"/>
                </a:solidFill>
                <a:latin typeface="Calibri"/>
                <a:ea typeface="Calibri"/>
                <a:cs typeface="Calibri"/>
                <a:sym typeface="Calibri"/>
              </a:rPr>
              <a:t>Noordhuis</a:t>
            </a:r>
            <a:r>
              <a:rPr lang="en-US" sz="800" b="0" i="0" u="none" strike="noStrike" cap="none">
                <a:solidFill>
                  <a:schemeClr val="dk1"/>
                </a:solidFill>
                <a:latin typeface="Calibri"/>
                <a:ea typeface="Calibri"/>
                <a:cs typeface="Calibri"/>
                <a:sym typeface="Calibri"/>
              </a:rPr>
              <a:t>, P., Li, T., </a:t>
            </a:r>
            <a:r>
              <a:rPr lang="en-US" sz="800" b="0" i="0" u="none" strike="noStrike" cap="none" err="1">
                <a:solidFill>
                  <a:schemeClr val="dk1"/>
                </a:solidFill>
                <a:latin typeface="Calibri"/>
                <a:ea typeface="Calibri"/>
                <a:cs typeface="Calibri"/>
                <a:sym typeface="Calibri"/>
              </a:rPr>
              <a:t>Paszke</a:t>
            </a:r>
            <a:r>
              <a:rPr lang="en-US" sz="800" b="0" i="0" u="none" strike="noStrike" cap="none">
                <a:solidFill>
                  <a:schemeClr val="dk1"/>
                </a:solidFill>
                <a:latin typeface="Calibri"/>
                <a:ea typeface="Calibri"/>
                <a:cs typeface="Calibri"/>
                <a:sym typeface="Calibri"/>
              </a:rPr>
              <a:t>, A., Smith, J., Vaughan, B., Damania, P., &amp; Chintala, S. (2020). </a:t>
            </a:r>
            <a:r>
              <a:rPr lang="en-US" sz="800" b="0" i="0" u="none" strike="noStrike" cap="none" err="1">
                <a:solidFill>
                  <a:schemeClr val="dk1"/>
                </a:solidFill>
                <a:latin typeface="Calibri"/>
                <a:ea typeface="Calibri"/>
                <a:cs typeface="Calibri"/>
                <a:sym typeface="Calibri"/>
              </a:rPr>
              <a:t>PyTorch</a:t>
            </a:r>
            <a:r>
              <a:rPr lang="en-US" sz="800" b="0" i="0" u="none" strike="noStrike" cap="none">
                <a:solidFill>
                  <a:schemeClr val="dk1"/>
                </a:solidFill>
                <a:latin typeface="Calibri"/>
                <a:ea typeface="Calibri"/>
                <a:cs typeface="Calibri"/>
                <a:sym typeface="Calibri"/>
              </a:rPr>
              <a:t> Distributed: Experiences on Accelerating Data Parallel Training. Proceedings of the VLDB Endowment (PVLDB), 13(12), 3005–3018. </a:t>
            </a:r>
            <a:r>
              <a:rPr lang="en-US" sz="800" b="0" i="0" u="sng" strike="noStrike" cap="none">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https://doi.org/10.14778/3415478.3415530</a:t>
            </a:r>
            <a:r>
              <a:rPr lang="en-US" sz="800" b="0" i="0" u="none" strike="noStrike" cap="none">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800"/>
              <a:buFont typeface="Arial"/>
              <a:buNone/>
            </a:pPr>
            <a:endParaRPr sz="300" b="0" i="0" u="none" strike="noStrike" cap="none">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1800"/>
              <a:buFont typeface="Arial"/>
              <a:buNone/>
            </a:pPr>
            <a:r>
              <a:rPr lang="en-US" sz="800" b="0" i="0" u="none" strike="noStrike" cap="none">
                <a:solidFill>
                  <a:schemeClr val="dk1"/>
                </a:solidFill>
                <a:latin typeface="Calibri"/>
                <a:ea typeface="Calibri"/>
                <a:cs typeface="Calibri"/>
                <a:sym typeface="Calibri"/>
              </a:rPr>
              <a:t>[2] Reed, J., Belevich, P., Wen, K., Huang, H., &amp; Constable, W. (2022). </a:t>
            </a:r>
            <a:r>
              <a:rPr lang="en-US" sz="800" b="0" i="0" u="none" strike="noStrike" cap="none" err="1">
                <a:solidFill>
                  <a:schemeClr val="dk1"/>
                </a:solidFill>
                <a:latin typeface="Calibri"/>
                <a:ea typeface="Calibri"/>
                <a:cs typeface="Calibri"/>
                <a:sym typeface="Calibri"/>
              </a:rPr>
              <a:t>PiPPy</a:t>
            </a:r>
            <a:r>
              <a:rPr lang="en-US" sz="800" b="0" i="0" u="none" strike="noStrike" cap="none">
                <a:solidFill>
                  <a:schemeClr val="dk1"/>
                </a:solidFill>
                <a:latin typeface="Calibri"/>
                <a:ea typeface="Calibri"/>
                <a:cs typeface="Calibri"/>
                <a:sym typeface="Calibri"/>
              </a:rPr>
              <a:t>: Pipeline Parallelism for </a:t>
            </a:r>
            <a:r>
              <a:rPr lang="en-US" sz="800" b="0" i="0" u="none" strike="noStrike" cap="none" err="1">
                <a:solidFill>
                  <a:schemeClr val="dk1"/>
                </a:solidFill>
                <a:latin typeface="Calibri"/>
                <a:ea typeface="Calibri"/>
                <a:cs typeface="Calibri"/>
                <a:sym typeface="Calibri"/>
              </a:rPr>
              <a:t>PyTorch</a:t>
            </a:r>
            <a:r>
              <a:rPr lang="en-US" sz="800" b="0" i="0" u="none" strike="noStrike" cap="none">
                <a:solidFill>
                  <a:schemeClr val="dk1"/>
                </a:solidFill>
                <a:latin typeface="Calibri"/>
                <a:ea typeface="Calibri"/>
                <a:cs typeface="Calibri"/>
                <a:sym typeface="Calibri"/>
              </a:rPr>
              <a:t>. </a:t>
            </a:r>
            <a:r>
              <a:rPr lang="en-US" sz="800" b="0" i="0" u="sng" strike="noStrike" cap="none">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https://github.com/pytorch/PiPPy</a:t>
            </a:r>
            <a:r>
              <a:rPr lang="en-US" sz="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800"/>
              <a:buFont typeface="Arial"/>
              <a:buNone/>
            </a:pPr>
            <a:endParaRPr sz="300" b="0" i="0" u="none" strike="noStrike" cap="none">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1800"/>
              <a:buFont typeface="Arial"/>
              <a:buNone/>
            </a:pPr>
            <a:r>
              <a:rPr lang="en-US" sz="800" b="0" i="0" u="none" strike="noStrike" cap="none">
                <a:solidFill>
                  <a:schemeClr val="dk1"/>
                </a:solidFill>
                <a:latin typeface="Calibri"/>
                <a:ea typeface="Calibri"/>
                <a:cs typeface="Calibri"/>
                <a:sym typeface="Calibri"/>
              </a:rPr>
              <a:t>[3] Zheng, L., Li, Z., Zhang, H., Zhuang, Y., Chen, Z., Huang, Y., Wang, Y., Xu, Y., Zhuo, D., Xing, E. P., Gonzalez, J. E., &amp; Stoica, I. (2022). Alpa: Automating inter- and intra-operator parallelism for distributed deep learning. In 16th USENIX Symposium on Operating Systems Design and Implementation (OSDI 22) (pp. 559–578). USENIX Association. </a:t>
            </a:r>
            <a:r>
              <a:rPr lang="en-US" sz="800" b="0" i="0" u="sng" strike="noStrike" cap="none">
                <a:solidFill>
                  <a:schemeClr val="hlink"/>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www.usenix.org</a:t>
            </a:r>
            <a:r>
              <a:rPr lang="en-US" sz="8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800"/>
              <a:buFont typeface="Arial"/>
              <a:buNone/>
            </a:pPr>
            <a:endParaRPr sz="300" b="0" i="0" u="none" strike="noStrike" cap="none">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1800"/>
              <a:buFont typeface="Arial"/>
              <a:buNone/>
            </a:pPr>
            <a:r>
              <a:rPr lang="en-US" sz="800" b="0" i="0" u="none" strike="noStrike" cap="none">
                <a:solidFill>
                  <a:schemeClr val="dk1"/>
                </a:solidFill>
                <a:latin typeface="Calibri"/>
                <a:ea typeface="Calibri"/>
                <a:cs typeface="Calibri"/>
                <a:sym typeface="Calibri"/>
              </a:rPr>
              <a:t>[4] Jia, X., Jiang, S., Wang, W., Xiao, J., Jiao, Z., Zhang, J., Luo, Y., &amp; Chen, J. (2022). Whale: Scaling deep learning model training to the heterogeneous GPU cluster. In Proceedings of the 27th ACM International Conference on Architectural Support for Programming Languages and Operating Systems (ASPLOS 2022) (pp. 358–370). Association for Computing Machinery</a:t>
            </a:r>
            <a:endParaRPr sz="800" b="0" i="0" u="none" strike="noStrike" cap="none">
              <a:solidFill>
                <a:schemeClr val="dk1"/>
              </a:solidFill>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878900" y="146050"/>
            <a:ext cx="9726600" cy="494400"/>
          </a:xfrm>
          <a:prstGeom prst="rect">
            <a:avLst/>
          </a:prstGeom>
          <a:noFill/>
          <a:ln>
            <a:noFill/>
          </a:ln>
        </p:spPr>
        <p:txBody>
          <a:bodyPr spcFirstLastPara="1" wrap="square" lIns="91425" tIns="45700" rIns="91425" bIns="45700" anchor="ctr" anchorCtr="0">
            <a:noAutofit/>
          </a:bodyPr>
          <a:lstStyle/>
          <a:p>
            <a:pPr lvl="0" algn="ctr"/>
            <a:r>
              <a:rPr lang="en-US" sz="3700"/>
              <a:t>ADAPT vs Previous Work</a:t>
            </a:r>
            <a:endParaRPr sz="3700"/>
          </a:p>
        </p:txBody>
      </p:sp>
      <p:pic>
        <p:nvPicPr>
          <p:cNvPr id="145" name="Google Shape;145;p19"/>
          <p:cNvPicPr preferRelativeResize="0"/>
          <p:nvPr/>
        </p:nvPicPr>
        <p:blipFill>
          <a:blip r:embed="rId3">
            <a:alphaModFix/>
          </a:blip>
          <a:stretch>
            <a:fillRect/>
          </a:stretch>
        </p:blipFill>
        <p:spPr>
          <a:xfrm>
            <a:off x="1181819" y="2188088"/>
            <a:ext cx="9828362" cy="4295114"/>
          </a:xfrm>
          <a:prstGeom prst="rect">
            <a:avLst/>
          </a:prstGeom>
          <a:noFill/>
          <a:ln>
            <a:noFill/>
          </a:ln>
        </p:spPr>
      </p:pic>
      <p:sp>
        <p:nvSpPr>
          <p:cNvPr id="2" name="Rectangle 1">
            <a:extLst>
              <a:ext uri="{FF2B5EF4-FFF2-40B4-BE49-F238E27FC236}">
                <a16:creationId xmlns:a16="http://schemas.microsoft.com/office/drawing/2014/main" id="{7B72CA44-80FB-4AEE-4AB0-A423FDC2864A}"/>
              </a:ext>
            </a:extLst>
          </p:cNvPr>
          <p:cNvSpPr/>
          <p:nvPr/>
        </p:nvSpPr>
        <p:spPr>
          <a:xfrm>
            <a:off x="2828206" y="2565058"/>
            <a:ext cx="3460051" cy="15333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9CF45231-24D8-686D-E63A-29C8FC7F9B00}"/>
              </a:ext>
            </a:extLst>
          </p:cNvPr>
          <p:cNvSpPr/>
          <p:nvPr/>
        </p:nvSpPr>
        <p:spPr>
          <a:xfrm>
            <a:off x="2872854" y="4560728"/>
            <a:ext cx="2965238" cy="1460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F47A84B-AB57-FF72-739A-FF97CED89943}"/>
              </a:ext>
            </a:extLst>
          </p:cNvPr>
          <p:cNvSpPr/>
          <p:nvPr/>
        </p:nvSpPr>
        <p:spPr>
          <a:xfrm>
            <a:off x="2398564" y="1139611"/>
            <a:ext cx="4319334" cy="963673"/>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Devices can get loaded by other system or user processes especially on shared systems.  Previous approaches do not account for this leading to </a:t>
            </a:r>
            <a:r>
              <a:rPr lang="en-IN" sz="1200" b="1" u="sng">
                <a:solidFill>
                  <a:sysClr val="windowText" lastClr="000000"/>
                </a:solidFill>
                <a:latin typeface="Calibri" panose="020F0502020204030204" pitchFamily="34" charset="0"/>
                <a:ea typeface="Calibri" panose="020F0502020204030204" pitchFamily="34" charset="0"/>
                <a:cs typeface="Calibri" panose="020F0502020204030204" pitchFamily="34" charset="0"/>
              </a:rPr>
              <a:t>overloaded</a:t>
            </a:r>
            <a:r>
              <a:rPr lang="en-IN" sz="1200" b="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IN"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and </a:t>
            </a:r>
            <a:r>
              <a:rPr lang="en-IN" sz="1200" b="1" u="sng">
                <a:solidFill>
                  <a:sysClr val="windowText" lastClr="000000"/>
                </a:solidFill>
                <a:latin typeface="Calibri" panose="020F0502020204030204" pitchFamily="34" charset="0"/>
                <a:ea typeface="Calibri" panose="020F0502020204030204" pitchFamily="34" charset="0"/>
                <a:cs typeface="Calibri" panose="020F0502020204030204" pitchFamily="34" charset="0"/>
              </a:rPr>
              <a:t>underused</a:t>
            </a:r>
            <a:r>
              <a:rPr lang="en-IN"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but otherwise identical devices. ADAPT monitors this in real-time</a:t>
            </a:r>
          </a:p>
        </p:txBody>
      </p:sp>
      <p:cxnSp>
        <p:nvCxnSpPr>
          <p:cNvPr id="6" name="Straight Connector 5">
            <a:extLst>
              <a:ext uri="{FF2B5EF4-FFF2-40B4-BE49-F238E27FC236}">
                <a16:creationId xmlns:a16="http://schemas.microsoft.com/office/drawing/2014/main" id="{71D046EF-CAC0-575B-A5F8-7BFE299C6F46}"/>
              </a:ext>
            </a:extLst>
          </p:cNvPr>
          <p:cNvCxnSpPr>
            <a:stCxn id="2" idx="0"/>
            <a:endCxn id="4" idx="2"/>
          </p:cNvCxnSpPr>
          <p:nvPr/>
        </p:nvCxnSpPr>
        <p:spPr>
          <a:xfrm flipH="1" flipV="1">
            <a:off x="4558231" y="2103284"/>
            <a:ext cx="1" cy="461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7E2F78-244A-7BCF-A47E-F1080D3B0D3C}"/>
              </a:ext>
            </a:extLst>
          </p:cNvPr>
          <p:cNvCxnSpPr>
            <a:cxnSpLocks/>
            <a:endCxn id="2" idx="2"/>
          </p:cNvCxnSpPr>
          <p:nvPr/>
        </p:nvCxnSpPr>
        <p:spPr>
          <a:xfrm flipV="1">
            <a:off x="4355473" y="4098392"/>
            <a:ext cx="202759" cy="462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1ECEA67-DB51-B5D1-819E-B6A644B64E6E}"/>
              </a:ext>
            </a:extLst>
          </p:cNvPr>
          <p:cNvSpPr/>
          <p:nvPr/>
        </p:nvSpPr>
        <p:spPr>
          <a:xfrm>
            <a:off x="5940161" y="2565058"/>
            <a:ext cx="1830715" cy="15333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275ABBE8-2E50-4753-BC02-1ECD0E27DEF7}"/>
              </a:ext>
            </a:extLst>
          </p:cNvPr>
          <p:cNvSpPr/>
          <p:nvPr/>
        </p:nvSpPr>
        <p:spPr>
          <a:xfrm>
            <a:off x="5940160" y="4560728"/>
            <a:ext cx="1830716" cy="1460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751D653E-5B71-0D61-7AC3-2E8E652DADA0}"/>
              </a:ext>
            </a:extLst>
          </p:cNvPr>
          <p:cNvSpPr/>
          <p:nvPr/>
        </p:nvSpPr>
        <p:spPr>
          <a:xfrm>
            <a:off x="5260443" y="1139611"/>
            <a:ext cx="3190149" cy="963673"/>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Previous methods assume uniform access to memory across all devices which leads to OOM access.</a:t>
            </a:r>
          </a:p>
        </p:txBody>
      </p:sp>
      <p:cxnSp>
        <p:nvCxnSpPr>
          <p:cNvPr id="21" name="Straight Connector 20">
            <a:extLst>
              <a:ext uri="{FF2B5EF4-FFF2-40B4-BE49-F238E27FC236}">
                <a16:creationId xmlns:a16="http://schemas.microsoft.com/office/drawing/2014/main" id="{C1BF69E3-2502-99CF-CF0F-54D0233FC5C6}"/>
              </a:ext>
            </a:extLst>
          </p:cNvPr>
          <p:cNvCxnSpPr>
            <a:cxnSpLocks/>
            <a:stCxn id="18" idx="0"/>
            <a:endCxn id="20" idx="2"/>
          </p:cNvCxnSpPr>
          <p:nvPr/>
        </p:nvCxnSpPr>
        <p:spPr>
          <a:xfrm flipH="1" flipV="1">
            <a:off x="6855518" y="2103284"/>
            <a:ext cx="1" cy="461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CF38B-E9EE-34D6-5AEF-A200046AFAC2}"/>
              </a:ext>
            </a:extLst>
          </p:cNvPr>
          <p:cNvCxnSpPr>
            <a:cxnSpLocks/>
            <a:stCxn id="19" idx="0"/>
            <a:endCxn id="18" idx="2"/>
          </p:cNvCxnSpPr>
          <p:nvPr/>
        </p:nvCxnSpPr>
        <p:spPr>
          <a:xfrm flipV="1">
            <a:off x="6855518" y="4098392"/>
            <a:ext cx="1" cy="462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3DBDA16-CBE4-4B2B-08EE-547D832E8B62}"/>
              </a:ext>
            </a:extLst>
          </p:cNvPr>
          <p:cNvSpPr/>
          <p:nvPr/>
        </p:nvSpPr>
        <p:spPr>
          <a:xfrm>
            <a:off x="7422779" y="2565058"/>
            <a:ext cx="1510860" cy="153333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66A4B019-87A7-E9A0-0FF8-8097CC73C724}"/>
              </a:ext>
            </a:extLst>
          </p:cNvPr>
          <p:cNvSpPr/>
          <p:nvPr/>
        </p:nvSpPr>
        <p:spPr>
          <a:xfrm>
            <a:off x="7422779" y="4560728"/>
            <a:ext cx="1510859" cy="1460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122F1DB3-E524-8319-BD0B-037A227FBDFC}"/>
              </a:ext>
            </a:extLst>
          </p:cNvPr>
          <p:cNvSpPr/>
          <p:nvPr/>
        </p:nvSpPr>
        <p:spPr>
          <a:xfrm>
            <a:off x="7232699" y="1139611"/>
            <a:ext cx="1891018" cy="963673"/>
          </a:xfrm>
          <a:prstGeom prst="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Previous methods did not use the CPU during training.</a:t>
            </a:r>
          </a:p>
        </p:txBody>
      </p:sp>
      <p:cxnSp>
        <p:nvCxnSpPr>
          <p:cNvPr id="33" name="Straight Connector 32">
            <a:extLst>
              <a:ext uri="{FF2B5EF4-FFF2-40B4-BE49-F238E27FC236}">
                <a16:creationId xmlns:a16="http://schemas.microsoft.com/office/drawing/2014/main" id="{EBA86A5F-71F4-9125-218B-AF685E230385}"/>
              </a:ext>
            </a:extLst>
          </p:cNvPr>
          <p:cNvCxnSpPr>
            <a:cxnSpLocks/>
            <a:stCxn id="30" idx="0"/>
            <a:endCxn id="32" idx="2"/>
          </p:cNvCxnSpPr>
          <p:nvPr/>
        </p:nvCxnSpPr>
        <p:spPr>
          <a:xfrm flipH="1" flipV="1">
            <a:off x="8178208" y="2103284"/>
            <a:ext cx="1" cy="461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E52F1D-0000-865B-79CE-A2E3DBADBF31}"/>
              </a:ext>
            </a:extLst>
          </p:cNvPr>
          <p:cNvCxnSpPr>
            <a:cxnSpLocks/>
            <a:stCxn id="31" idx="0"/>
            <a:endCxn id="30" idx="2"/>
          </p:cNvCxnSpPr>
          <p:nvPr/>
        </p:nvCxnSpPr>
        <p:spPr>
          <a:xfrm flipV="1">
            <a:off x="8178209" y="4098392"/>
            <a:ext cx="0" cy="462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4"/>
                                        </p:tgtEl>
                                      </p:cBhvr>
                                    </p:animEffect>
                                    <p:set>
                                      <p:cBhvr>
                                        <p:cTn id="86" dur="1" fill="hold">
                                          <p:stCondLst>
                                            <p:cond delay="499"/>
                                          </p:stCondLst>
                                        </p:cTn>
                                        <p:tgtEl>
                                          <p:spTgt spid="3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18" grpId="0" animBg="1"/>
      <p:bldP spid="18" grpId="1" animBg="1"/>
      <p:bldP spid="19" grpId="0" animBg="1"/>
      <p:bldP spid="19" grpId="1" animBg="1"/>
      <p:bldP spid="20" grpId="0" animBg="1"/>
      <p:bldP spid="20" grpId="1" animBg="1"/>
      <p:bldP spid="30" grpId="0" animBg="1"/>
      <p:bldP spid="30" grpId="1" animBg="1"/>
      <p:bldP spid="31" grpId="0" animBg="1"/>
      <p:bldP spid="31" grpId="1" animBg="1"/>
      <p:bldP spid="32" grpId="0" animBg="1"/>
      <p:bldP spid="3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ctrTitle"/>
          </p:nvPr>
        </p:nvSpPr>
        <p:spPr>
          <a:xfrm>
            <a:off x="920391" y="2853153"/>
            <a:ext cx="10351200" cy="11517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t>THE ADAPT ARCHITECTURE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1052421" y="146057"/>
            <a:ext cx="9273300" cy="49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200"/>
              <a:buNone/>
            </a:pPr>
            <a:r>
              <a:rPr lang="en-US"/>
              <a:t>ADAPT: Core Contributions</a:t>
            </a:r>
            <a:endParaRPr/>
          </a:p>
        </p:txBody>
      </p:sp>
      <p:grpSp>
        <p:nvGrpSpPr>
          <p:cNvPr id="5" name="Group 4">
            <a:extLst>
              <a:ext uri="{FF2B5EF4-FFF2-40B4-BE49-F238E27FC236}">
                <a16:creationId xmlns:a16="http://schemas.microsoft.com/office/drawing/2014/main" id="{CF5D4932-484A-D4D2-E0FF-EE79E9B13D05}"/>
              </a:ext>
            </a:extLst>
          </p:cNvPr>
          <p:cNvGrpSpPr/>
          <p:nvPr/>
        </p:nvGrpSpPr>
        <p:grpSpPr>
          <a:xfrm>
            <a:off x="919051" y="1757680"/>
            <a:ext cx="3218610" cy="4023360"/>
            <a:chOff x="1859280" y="1940560"/>
            <a:chExt cx="3291840" cy="3119120"/>
          </a:xfrm>
        </p:grpSpPr>
        <p:sp>
          <p:nvSpPr>
            <p:cNvPr id="3" name="Rectangle 2">
              <a:extLst>
                <a:ext uri="{FF2B5EF4-FFF2-40B4-BE49-F238E27FC236}">
                  <a16:creationId xmlns:a16="http://schemas.microsoft.com/office/drawing/2014/main" id="{3E1DB0D4-2723-FFCC-F265-6224C0EB29A5}"/>
                </a:ext>
              </a:extLst>
            </p:cNvPr>
            <p:cNvSpPr/>
            <p:nvPr/>
          </p:nvSpPr>
          <p:spPr>
            <a:xfrm>
              <a:off x="1859280" y="1940560"/>
              <a:ext cx="3291840" cy="589280"/>
            </a:xfrm>
            <a:prstGeom prst="rect">
              <a:avLst/>
            </a:prstGeom>
            <a:solidFill>
              <a:srgbClr val="9013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Dynamic Profiling</a:t>
              </a:r>
              <a:endParaRPr lang="en-IN" sz="2400" b="1" dirty="0"/>
            </a:p>
          </p:txBody>
        </p:sp>
        <p:sp>
          <p:nvSpPr>
            <p:cNvPr id="4" name="Rectangle 3">
              <a:extLst>
                <a:ext uri="{FF2B5EF4-FFF2-40B4-BE49-F238E27FC236}">
                  <a16:creationId xmlns:a16="http://schemas.microsoft.com/office/drawing/2014/main" id="{D72842DF-EDBF-2173-8C1B-FFA102688407}"/>
                </a:ext>
              </a:extLst>
            </p:cNvPr>
            <p:cNvSpPr/>
            <p:nvPr/>
          </p:nvSpPr>
          <p:spPr>
            <a:xfrm>
              <a:off x="1859280" y="2529840"/>
              <a:ext cx="3291840" cy="2529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dirty="0">
                  <a:solidFill>
                    <a:schemeClr val="tx1"/>
                  </a:solidFill>
                </a:rPr>
                <a:t>The ADAPT framework provides a method to dynamically profile and adjust training configurations across heterogeneous systems (GPU + CPU ) while mitigating resource contention issues.</a:t>
              </a:r>
              <a:endParaRPr lang="en-IN" sz="1800" dirty="0">
                <a:solidFill>
                  <a:schemeClr val="tx1"/>
                </a:solidFill>
              </a:endParaRPr>
            </a:p>
          </p:txBody>
        </p:sp>
      </p:grpSp>
      <p:grpSp>
        <p:nvGrpSpPr>
          <p:cNvPr id="6" name="Group 5">
            <a:extLst>
              <a:ext uri="{FF2B5EF4-FFF2-40B4-BE49-F238E27FC236}">
                <a16:creationId xmlns:a16="http://schemas.microsoft.com/office/drawing/2014/main" id="{218D4BB7-7A51-2CF8-1656-C9341D0299BF}"/>
              </a:ext>
            </a:extLst>
          </p:cNvPr>
          <p:cNvGrpSpPr/>
          <p:nvPr/>
        </p:nvGrpSpPr>
        <p:grpSpPr>
          <a:xfrm>
            <a:off x="4348050" y="1757680"/>
            <a:ext cx="3218610" cy="4023360"/>
            <a:chOff x="1859280" y="1940560"/>
            <a:chExt cx="2754548" cy="4023360"/>
          </a:xfrm>
        </p:grpSpPr>
        <p:sp>
          <p:nvSpPr>
            <p:cNvPr id="7" name="Rectangle 6">
              <a:extLst>
                <a:ext uri="{FF2B5EF4-FFF2-40B4-BE49-F238E27FC236}">
                  <a16:creationId xmlns:a16="http://schemas.microsoft.com/office/drawing/2014/main" id="{11EF1685-13DA-C803-CEDC-EEE9CE3FD7AA}"/>
                </a:ext>
              </a:extLst>
            </p:cNvPr>
            <p:cNvSpPr/>
            <p:nvPr/>
          </p:nvSpPr>
          <p:spPr>
            <a:xfrm>
              <a:off x="1859280" y="1940560"/>
              <a:ext cx="2754548" cy="782320"/>
            </a:xfrm>
            <a:prstGeom prst="rect">
              <a:avLst/>
            </a:prstGeom>
            <a:solidFill>
              <a:srgbClr val="9013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IN" sz="2400" b="1"/>
                <a:t>Analytical Cost Model</a:t>
              </a:r>
            </a:p>
          </p:txBody>
        </p:sp>
        <p:sp>
          <p:nvSpPr>
            <p:cNvPr id="8" name="Rectangle 7">
              <a:extLst>
                <a:ext uri="{FF2B5EF4-FFF2-40B4-BE49-F238E27FC236}">
                  <a16:creationId xmlns:a16="http://schemas.microsoft.com/office/drawing/2014/main" id="{85DB79D7-EDCF-6044-AF4C-7BB66C2A0D35}"/>
                </a:ext>
              </a:extLst>
            </p:cNvPr>
            <p:cNvSpPr/>
            <p:nvPr/>
          </p:nvSpPr>
          <p:spPr>
            <a:xfrm>
              <a:off x="1859280" y="2722880"/>
              <a:ext cx="2754548" cy="3241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a:solidFill>
                    <a:schemeClr val="tx1"/>
                  </a:solidFill>
                </a:rPr>
                <a:t>A novel analytical cost model for Data and Pipeline Parallelism</a:t>
              </a:r>
            </a:p>
            <a:p>
              <a:pPr marL="285750" indent="-285750">
                <a:buFont typeface="Arial" panose="020B0604020202020204" pitchFamily="34" charset="0"/>
                <a:buChar char="•"/>
              </a:pPr>
              <a:r>
                <a:rPr lang="en-US" sz="1800">
                  <a:solidFill>
                    <a:schemeClr val="tx1"/>
                  </a:solidFill>
                </a:rPr>
                <a:t> Utilizes real-time memory capacity, compute capability and communication latency values,</a:t>
              </a:r>
            </a:p>
            <a:p>
              <a:pPr marL="285750" indent="-285750">
                <a:buFont typeface="Arial" panose="020B0604020202020204" pitchFamily="34" charset="0"/>
                <a:buChar char="•"/>
              </a:pPr>
              <a:r>
                <a:rPr lang="en-US" sz="1800">
                  <a:solidFill>
                    <a:schemeClr val="tx1"/>
                  </a:solidFill>
                </a:rPr>
                <a:t>Communication backends  (NCCL and GLOO) Aware.</a:t>
              </a:r>
            </a:p>
          </p:txBody>
        </p:sp>
      </p:grpSp>
      <p:grpSp>
        <p:nvGrpSpPr>
          <p:cNvPr id="14" name="Group 13">
            <a:extLst>
              <a:ext uri="{FF2B5EF4-FFF2-40B4-BE49-F238E27FC236}">
                <a16:creationId xmlns:a16="http://schemas.microsoft.com/office/drawing/2014/main" id="{C90AD136-0B90-73C2-FD7A-A478C9E4CC4E}"/>
              </a:ext>
            </a:extLst>
          </p:cNvPr>
          <p:cNvGrpSpPr/>
          <p:nvPr/>
        </p:nvGrpSpPr>
        <p:grpSpPr>
          <a:xfrm>
            <a:off x="7777049" y="1757680"/>
            <a:ext cx="3218610" cy="4023360"/>
            <a:chOff x="1859280" y="1940560"/>
            <a:chExt cx="2754548" cy="4023360"/>
          </a:xfrm>
        </p:grpSpPr>
        <p:sp>
          <p:nvSpPr>
            <p:cNvPr id="15" name="Rectangle 14">
              <a:extLst>
                <a:ext uri="{FF2B5EF4-FFF2-40B4-BE49-F238E27FC236}">
                  <a16:creationId xmlns:a16="http://schemas.microsoft.com/office/drawing/2014/main" id="{8E6B4E9C-FBF6-04CF-B31C-2F5446A97CA7}"/>
                </a:ext>
              </a:extLst>
            </p:cNvPr>
            <p:cNvSpPr/>
            <p:nvPr/>
          </p:nvSpPr>
          <p:spPr>
            <a:xfrm>
              <a:off x="1859280" y="1940560"/>
              <a:ext cx="2754548" cy="782320"/>
            </a:xfrm>
            <a:prstGeom prst="rect">
              <a:avLst/>
            </a:prstGeom>
            <a:solidFill>
              <a:srgbClr val="90134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Low - Overhead</a:t>
              </a:r>
            </a:p>
          </p:txBody>
        </p:sp>
        <p:sp>
          <p:nvSpPr>
            <p:cNvPr id="16" name="Rectangle 15">
              <a:extLst>
                <a:ext uri="{FF2B5EF4-FFF2-40B4-BE49-F238E27FC236}">
                  <a16:creationId xmlns:a16="http://schemas.microsoft.com/office/drawing/2014/main" id="{25F4FD87-0A27-07B9-748F-C9E44684CD81}"/>
                </a:ext>
              </a:extLst>
            </p:cNvPr>
            <p:cNvSpPr/>
            <p:nvPr/>
          </p:nvSpPr>
          <p:spPr>
            <a:xfrm>
              <a:off x="1859280" y="2722880"/>
              <a:ext cx="2754548" cy="3241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a:solidFill>
                    <a:schemeClr val="tx1"/>
                  </a:solidFill>
                </a:rPr>
                <a:t>Heuristic Optimization strategies are introduced to prune through and search for all training configurations that result in faster execution 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AE1FA65-D4EF-CE31-0BB8-67AAC6025E2D}"/>
            </a:ext>
          </a:extLst>
        </p:cNvPr>
        <p:cNvGrpSpPr/>
        <p:nvPr/>
      </p:nvGrpSpPr>
      <p:grpSpPr>
        <a:xfrm>
          <a:off x="0" y="0"/>
          <a:ext cx="0" cy="0"/>
          <a:chOff x="0" y="0"/>
          <a:chExt cx="0" cy="0"/>
        </a:xfrm>
      </p:grpSpPr>
      <p:sp>
        <p:nvSpPr>
          <p:cNvPr id="8" name="Google Shape;167;p23">
            <a:extLst>
              <a:ext uri="{FF2B5EF4-FFF2-40B4-BE49-F238E27FC236}">
                <a16:creationId xmlns:a16="http://schemas.microsoft.com/office/drawing/2014/main" id="{39717E6F-BD71-289C-410D-9054D19897BC}"/>
              </a:ext>
            </a:extLst>
          </p:cNvPr>
          <p:cNvSpPr txBox="1">
            <a:spLocks noGrp="1"/>
          </p:cNvSpPr>
          <p:nvPr>
            <p:ph type="title"/>
          </p:nvPr>
        </p:nvSpPr>
        <p:spPr>
          <a:xfrm>
            <a:off x="1142567" y="146057"/>
            <a:ext cx="5043579" cy="494400"/>
          </a:xfrm>
          <a:prstGeom prst="rect">
            <a:avLst/>
          </a:prstGeom>
          <a:noFill/>
          <a:ln>
            <a:noFill/>
          </a:ln>
        </p:spPr>
        <p:txBody>
          <a:bodyPr spcFirstLastPara="1" wrap="square" lIns="91425" tIns="45700" rIns="91425" bIns="45700" anchor="ctr" anchorCtr="0">
            <a:noAutofit/>
          </a:bodyPr>
          <a:lstStyle/>
          <a:p>
            <a:pPr algn="ctr"/>
            <a:r>
              <a:rPr lang="en-US"/>
              <a:t>ADAPT Architecture</a:t>
            </a:r>
          </a:p>
        </p:txBody>
      </p:sp>
      <p:sp>
        <p:nvSpPr>
          <p:cNvPr id="10" name="Google Shape;167;p23">
            <a:extLst>
              <a:ext uri="{FF2B5EF4-FFF2-40B4-BE49-F238E27FC236}">
                <a16:creationId xmlns:a16="http://schemas.microsoft.com/office/drawing/2014/main" id="{972F53A6-0BB6-60C4-5DE7-AF35895A1A42}"/>
              </a:ext>
            </a:extLst>
          </p:cNvPr>
          <p:cNvSpPr txBox="1">
            <a:spLocks/>
          </p:cNvSpPr>
          <p:nvPr/>
        </p:nvSpPr>
        <p:spPr>
          <a:xfrm>
            <a:off x="5897881" y="205452"/>
            <a:ext cx="1584960" cy="37560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Lato"/>
              <a:buNone/>
              <a:defRPr sz="40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ctr"/>
            <a:r>
              <a:rPr lang="en-US" sz="2000"/>
              <a:t>| Overview</a:t>
            </a:r>
          </a:p>
        </p:txBody>
      </p:sp>
      <p:pic>
        <p:nvPicPr>
          <p:cNvPr id="2" name="Picture 1" descr="A diagram of a computer&#10;&#10;AI-generated content may be incorrect.">
            <a:extLst>
              <a:ext uri="{FF2B5EF4-FFF2-40B4-BE49-F238E27FC236}">
                <a16:creationId xmlns:a16="http://schemas.microsoft.com/office/drawing/2014/main" id="{F59DA0FA-0EDC-9DDC-08C0-885BBA1C67FF}"/>
              </a:ext>
            </a:extLst>
          </p:cNvPr>
          <p:cNvPicPr>
            <a:picLocks noChangeAspect="1"/>
          </p:cNvPicPr>
          <p:nvPr/>
        </p:nvPicPr>
        <p:blipFill>
          <a:blip r:embed="rId3"/>
          <a:stretch>
            <a:fillRect/>
          </a:stretch>
        </p:blipFill>
        <p:spPr>
          <a:xfrm>
            <a:off x="385075" y="1085237"/>
            <a:ext cx="11421850" cy="2736485"/>
          </a:xfrm>
          <a:prstGeom prst="rect">
            <a:avLst/>
          </a:prstGeom>
        </p:spPr>
      </p:pic>
      <p:grpSp>
        <p:nvGrpSpPr>
          <p:cNvPr id="4" name="Group 3">
            <a:extLst>
              <a:ext uri="{FF2B5EF4-FFF2-40B4-BE49-F238E27FC236}">
                <a16:creationId xmlns:a16="http://schemas.microsoft.com/office/drawing/2014/main" id="{00302068-B36C-5040-5CA5-AC1904986F09}"/>
              </a:ext>
            </a:extLst>
          </p:cNvPr>
          <p:cNvGrpSpPr/>
          <p:nvPr/>
        </p:nvGrpSpPr>
        <p:grpSpPr>
          <a:xfrm>
            <a:off x="450219" y="4422015"/>
            <a:ext cx="4941948" cy="2210580"/>
            <a:chOff x="90742" y="3748342"/>
            <a:chExt cx="5807139" cy="3132255"/>
          </a:xfrm>
        </p:grpSpPr>
        <p:sp>
          <p:nvSpPr>
            <p:cNvPr id="3" name="Rectangle 2">
              <a:extLst>
                <a:ext uri="{FF2B5EF4-FFF2-40B4-BE49-F238E27FC236}">
                  <a16:creationId xmlns:a16="http://schemas.microsoft.com/office/drawing/2014/main" id="{6C88707F-229F-8DB5-21C2-397087CAAFE0}"/>
                </a:ext>
              </a:extLst>
            </p:cNvPr>
            <p:cNvSpPr/>
            <p:nvPr/>
          </p:nvSpPr>
          <p:spPr>
            <a:xfrm>
              <a:off x="90742" y="3748342"/>
              <a:ext cx="5807139" cy="30363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C2EBE4EC-91E8-0D0A-D1E2-9B394C48BFD3}"/>
                </a:ext>
              </a:extLst>
            </p:cNvPr>
            <p:cNvSpPr txBox="1"/>
            <p:nvPr/>
          </p:nvSpPr>
          <p:spPr>
            <a:xfrm>
              <a:off x="90742" y="3958725"/>
              <a:ext cx="5807139" cy="2921872"/>
            </a:xfrm>
            <a:prstGeom prst="rect">
              <a:avLst/>
            </a:prstGeom>
            <a:noFill/>
          </p:spPr>
          <p:txBody>
            <a:bodyPr wrap="square" rtlCol="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Initial Startup Stage</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Identifies all the properties of the heterogeneous system and the ML workload, and selects usable devices to create the initial configuration.</a:t>
              </a:r>
            </a:p>
            <a:p>
              <a:pPr marL="342900" indent="-3429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Training Configuration:</a:t>
              </a:r>
              <a:r>
                <a:rPr lang="en-US" sz="1600" dirty="0">
                  <a:latin typeface="Calibri" panose="020F0502020204030204" pitchFamily="34" charset="0"/>
                  <a:ea typeface="Calibri" panose="020F0502020204030204" pitchFamily="34" charset="0"/>
                  <a:cs typeface="Calibri" panose="020F0502020204030204" pitchFamily="34" charset="0"/>
                </a:rPr>
                <a:t> Mapping between all devices and their workload split.</a:t>
              </a:r>
            </a:p>
            <a:p>
              <a:pPr marL="342900" indent="-3429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Calibri" panose="020F0502020204030204" pitchFamily="34" charset="0"/>
                </a:rPr>
                <a:t>Workload Split: </a:t>
              </a:r>
              <a:r>
                <a:rPr lang="en-US" sz="1600" dirty="0">
                  <a:latin typeface="Calibri" panose="020F0502020204030204" pitchFamily="34" charset="0"/>
                  <a:ea typeface="Calibri" panose="020F0502020204030204" pitchFamily="34" charset="0"/>
                  <a:cs typeface="Calibri" panose="020F0502020204030204" pitchFamily="34" charset="0"/>
                </a:rPr>
                <a:t>Subset of Data or Layers.</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3A6166D3-384E-B85F-A1A6-020A49755638}"/>
              </a:ext>
            </a:extLst>
          </p:cNvPr>
          <p:cNvGrpSpPr/>
          <p:nvPr/>
        </p:nvGrpSpPr>
        <p:grpSpPr>
          <a:xfrm>
            <a:off x="5884967" y="4422014"/>
            <a:ext cx="5639615" cy="2142907"/>
            <a:chOff x="5993749" y="4359002"/>
            <a:chExt cx="5639615" cy="2142907"/>
          </a:xfrm>
        </p:grpSpPr>
        <p:sp>
          <p:nvSpPr>
            <p:cNvPr id="16" name="Rectangle 15">
              <a:extLst>
                <a:ext uri="{FF2B5EF4-FFF2-40B4-BE49-F238E27FC236}">
                  <a16:creationId xmlns:a16="http://schemas.microsoft.com/office/drawing/2014/main" id="{D6E0D274-5593-8A44-25FA-8BE2F3CE6DEA}"/>
                </a:ext>
              </a:extLst>
            </p:cNvPr>
            <p:cNvSpPr/>
            <p:nvPr/>
          </p:nvSpPr>
          <p:spPr>
            <a:xfrm>
              <a:off x="6058784" y="4359002"/>
              <a:ext cx="5509543" cy="214290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1AE1A1FF-EA7F-4221-5B18-53905B40A0B9}"/>
                </a:ext>
              </a:extLst>
            </p:cNvPr>
            <p:cNvSpPr txBox="1"/>
            <p:nvPr/>
          </p:nvSpPr>
          <p:spPr>
            <a:xfrm>
              <a:off x="5993749" y="4489410"/>
              <a:ext cx="5639615" cy="1815882"/>
            </a:xfrm>
            <a:prstGeom prst="rect">
              <a:avLst/>
            </a:prstGeom>
            <a:noFill/>
          </p:spPr>
          <p:txBody>
            <a:bodyPr wrap="square" rtlCol="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Runtime Stage</a:t>
              </a:r>
            </a:p>
            <a:p>
              <a:endParaRPr 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Profiles real-time execution metrics per epoch to compute the cost of executing the configuration.</a:t>
              </a: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Performs optimization over the cost to find the best training configuration.</a:t>
              </a:r>
            </a:p>
            <a:p>
              <a:pPr marL="342900" indent="-34290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Continues until training completion.</a:t>
              </a:r>
            </a:p>
          </p:txBody>
        </p:sp>
      </p:grpSp>
      <p:sp>
        <p:nvSpPr>
          <p:cNvPr id="7" name="Rectangle 6">
            <a:extLst>
              <a:ext uri="{FF2B5EF4-FFF2-40B4-BE49-F238E27FC236}">
                <a16:creationId xmlns:a16="http://schemas.microsoft.com/office/drawing/2014/main" id="{DFB1E233-13D4-0172-D1DD-23FE5448226A}"/>
              </a:ext>
            </a:extLst>
          </p:cNvPr>
          <p:cNvSpPr/>
          <p:nvPr/>
        </p:nvSpPr>
        <p:spPr>
          <a:xfrm>
            <a:off x="474650" y="1085237"/>
            <a:ext cx="4893087" cy="29461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a:extLst>
              <a:ext uri="{FF2B5EF4-FFF2-40B4-BE49-F238E27FC236}">
                <a16:creationId xmlns:a16="http://schemas.microsoft.com/office/drawing/2014/main" id="{65707578-07A2-1528-A341-BB40BBDA99AE}"/>
              </a:ext>
            </a:extLst>
          </p:cNvPr>
          <p:cNvCxnSpPr>
            <a:cxnSpLocks/>
            <a:stCxn id="3" idx="0"/>
          </p:cNvCxnSpPr>
          <p:nvPr/>
        </p:nvCxnSpPr>
        <p:spPr>
          <a:xfrm flipV="1">
            <a:off x="2921193" y="4031386"/>
            <a:ext cx="0" cy="390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74A022F-69BA-A9A4-001F-5EA67426C189}"/>
              </a:ext>
            </a:extLst>
          </p:cNvPr>
          <p:cNvSpPr/>
          <p:nvPr/>
        </p:nvSpPr>
        <p:spPr>
          <a:xfrm>
            <a:off x="5751646" y="1085237"/>
            <a:ext cx="5912189" cy="28960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Connector 18">
            <a:extLst>
              <a:ext uri="{FF2B5EF4-FFF2-40B4-BE49-F238E27FC236}">
                <a16:creationId xmlns:a16="http://schemas.microsoft.com/office/drawing/2014/main" id="{83D02338-104A-B539-EF30-926BFD56DD57}"/>
              </a:ext>
            </a:extLst>
          </p:cNvPr>
          <p:cNvCxnSpPr>
            <a:cxnSpLocks/>
            <a:stCxn id="16" idx="0"/>
            <a:endCxn id="18" idx="2"/>
          </p:cNvCxnSpPr>
          <p:nvPr/>
        </p:nvCxnSpPr>
        <p:spPr>
          <a:xfrm flipV="1">
            <a:off x="8704774" y="3981242"/>
            <a:ext cx="2967" cy="4407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9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Lst>
  </p:timing>
</p:sld>
</file>

<file path=ppt/theme/theme1.xml><?xml version="1.0" encoding="utf-8"?>
<a:theme xmlns:a="http://schemas.openxmlformats.org/drawingml/2006/main" name="2_MPS_Lab">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6d5c6fd-7ddd-4aac-9a37-d48382eb11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C2114600EF94E904014671414AA05" ma:contentTypeVersion="10" ma:contentTypeDescription="Create a new document." ma:contentTypeScope="" ma:versionID="a28dc96abaeabcafbd58fee5ccda8e5f">
  <xsd:schema xmlns:xsd="http://www.w3.org/2001/XMLSchema" xmlns:xs="http://www.w3.org/2001/XMLSchema" xmlns:p="http://schemas.microsoft.com/office/2006/metadata/properties" xmlns:ns3="16d5c6fd-7ddd-4aac-9a37-d48382eb1103" targetNamespace="http://schemas.microsoft.com/office/2006/metadata/properties" ma:root="true" ma:fieldsID="3e32d69bb220a13b24e23699f320877d" ns3:_="">
    <xsd:import namespace="16d5c6fd-7ddd-4aac-9a37-d48382eb1103"/>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5c6fd-7ddd-4aac-9a37-d48382eb1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B5D91-9CFB-4323-8D6C-341083D99BF3}">
  <ds:schemaRefs>
    <ds:schemaRef ds:uri="16d5c6fd-7ddd-4aac-9a37-d48382eb1103"/>
    <ds:schemaRef ds:uri="http://purl.org/dc/elements/1.1/"/>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33424DC-E650-48C0-843D-800D1D577BFC}">
  <ds:schemaRefs>
    <ds:schemaRef ds:uri="http://schemas.microsoft.com/sharepoint/v3/contenttype/forms"/>
  </ds:schemaRefs>
</ds:datastoreItem>
</file>

<file path=customXml/itemProps3.xml><?xml version="1.0" encoding="utf-8"?>
<ds:datastoreItem xmlns:ds="http://schemas.openxmlformats.org/officeDocument/2006/customXml" ds:itemID="{4AEEC8C1-A2F0-4C5D-83A2-D64F8590C249}">
  <ds:schemaRefs>
    <ds:schemaRef ds:uri="16d5c6fd-7ddd-4aac-9a37-d48382eb11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854</TotalTime>
  <Words>3590</Words>
  <Application>Microsoft Office PowerPoint</Application>
  <PresentationFormat>Widescreen</PresentationFormat>
  <Paragraphs>494</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Lato Black</vt:lpstr>
      <vt:lpstr>Cambria Math</vt:lpstr>
      <vt:lpstr>Lato</vt:lpstr>
      <vt:lpstr>Wingdings</vt:lpstr>
      <vt:lpstr>Arial</vt:lpstr>
      <vt:lpstr>Times New Roman</vt:lpstr>
      <vt:lpstr>Calibri</vt:lpstr>
      <vt:lpstr>2_MPS_Lab</vt:lpstr>
      <vt:lpstr> ADAPT: Asymmetric Device Adaptive Parallel Training for Small-Scale Heterogeneous Systems​</vt:lpstr>
      <vt:lpstr>PROBLEM STATEMENT</vt:lpstr>
      <vt:lpstr>Heterogeneous Resources in Desktop-like systems</vt:lpstr>
      <vt:lpstr>RELATED WORK</vt:lpstr>
      <vt:lpstr>Related Works</vt:lpstr>
      <vt:lpstr>ADAPT vs Previous Work</vt:lpstr>
      <vt:lpstr>THE ADAPT ARCHITECTURE</vt:lpstr>
      <vt:lpstr>ADAPT: Core Contributions</vt:lpstr>
      <vt:lpstr>ADAPT Architecture</vt:lpstr>
      <vt:lpstr>ADAPT Architecture</vt:lpstr>
      <vt:lpstr>ADAPT DATA PARALLELISM</vt:lpstr>
      <vt:lpstr>Overview of Data Parallelism (DP)</vt:lpstr>
      <vt:lpstr>Idle Time Reduction</vt:lpstr>
      <vt:lpstr>ADAPT DP: Cost Per Device</vt:lpstr>
      <vt:lpstr>Data Parallelism Cost Optimizer (DPCO)</vt:lpstr>
      <vt:lpstr>ADAPT PIPELINE PARALLELISM</vt:lpstr>
      <vt:lpstr>Overview of Pipeline Parallelism (PP)</vt:lpstr>
      <vt:lpstr>Pipeline Parallelism Cost Function</vt:lpstr>
      <vt:lpstr>Pipeline Parallelism Cost Optimizer (PPCO)</vt:lpstr>
      <vt:lpstr>ADAPT: Pipeline Parallelism Cost Optimizer (PPCO)</vt:lpstr>
      <vt:lpstr>ADAPT Communication Medium Switch</vt:lpstr>
      <vt:lpstr>EXPERIMENTS AND RESULTS</vt:lpstr>
      <vt:lpstr>Experimental Setup</vt:lpstr>
      <vt:lpstr>Claim 1: Overloading Adaptability Speedups</vt:lpstr>
      <vt:lpstr>Claim 2: Better Heterogeneous Training Performance</vt:lpstr>
      <vt:lpstr>Claim 3: ADAPT Device Inclusion and OOM Prevention</vt:lpstr>
      <vt:lpstr>Claim 4: Real-Time Optimization</vt:lpstr>
      <vt:lpstr>Summary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Vinayak Sharma</dc:creator>
  <cp:lastModifiedBy>Rishab Kashyap (Student)</cp:lastModifiedBy>
  <cp:revision>5</cp:revision>
  <dcterms:modified xsi:type="dcterms:W3CDTF">2026-02-23T22:34:00Z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0x0101004DFC2114600EF94E904014671414AA05</vt:lpwstr>
  </property>
</Properties>
</file>