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95" r:id="rId3"/>
    <p:sldId id="597" r:id="rId4"/>
    <p:sldId id="600" r:id="rId5"/>
    <p:sldId id="606" r:id="rId6"/>
    <p:sldId id="604" r:id="rId7"/>
    <p:sldId id="608" r:id="rId8"/>
    <p:sldId id="609" r:id="rId9"/>
    <p:sldId id="610" r:id="rId10"/>
    <p:sldId id="614" r:id="rId11"/>
    <p:sldId id="618" r:id="rId12"/>
    <p:sldId id="611" r:id="rId13"/>
    <p:sldId id="616" r:id="rId14"/>
    <p:sldId id="617" r:id="rId15"/>
    <p:sldId id="619" r:id="rId16"/>
    <p:sldId id="623" r:id="rId17"/>
    <p:sldId id="624" r:id="rId18"/>
    <p:sldId id="625" r:id="rId19"/>
    <p:sldId id="621" r:id="rId20"/>
    <p:sldId id="628" r:id="rId21"/>
    <p:sldId id="629" r:id="rId22"/>
    <p:sldId id="630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2CBDD1-2CA5-45A1-9FE2-7D2FE9829C85}">
          <p14:sldIdLst>
            <p14:sldId id="256"/>
            <p14:sldId id="595"/>
            <p14:sldId id="597"/>
            <p14:sldId id="600"/>
            <p14:sldId id="606"/>
            <p14:sldId id="604"/>
            <p14:sldId id="608"/>
            <p14:sldId id="609"/>
            <p14:sldId id="610"/>
            <p14:sldId id="614"/>
            <p14:sldId id="618"/>
            <p14:sldId id="611"/>
            <p14:sldId id="616"/>
            <p14:sldId id="617"/>
            <p14:sldId id="619"/>
            <p14:sldId id="623"/>
            <p14:sldId id="624"/>
            <p14:sldId id="625"/>
            <p14:sldId id="621"/>
            <p14:sldId id="628"/>
            <p14:sldId id="629"/>
            <p14:sldId id="6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g-hyo Park" initials="SP" lastIdx="1" clrIdx="0">
    <p:extLst>
      <p:ext uri="{19B8F6BF-5375-455C-9EA6-DF929625EA0E}">
        <p15:presenceInfo xmlns:p15="http://schemas.microsoft.com/office/powerpoint/2012/main" userId="0cae11f672324b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827E36"/>
    <a:srgbClr val="E4D2F2"/>
    <a:srgbClr val="DFC9EF"/>
    <a:srgbClr val="FFC5C5"/>
    <a:srgbClr val="FFDC79"/>
    <a:srgbClr val="FFC625"/>
    <a:srgbClr val="FFF2CC"/>
    <a:srgbClr val="FF2300"/>
    <a:srgbClr val="04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8" autoAdjust="0"/>
    <p:restoredTop sz="90830" autoAdjust="0"/>
  </p:normalViewPr>
  <p:slideViewPr>
    <p:cSldViewPr snapToGrid="0">
      <p:cViewPr varScale="1">
        <p:scale>
          <a:sx n="66" d="100"/>
          <a:sy n="66" d="100"/>
        </p:scale>
        <p:origin x="1147" y="278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F4BE5E1-0583-32F1-BE74-F57C5BB252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5509BE5-80BD-B14C-2B39-9C11DFAB4E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781D-F318-4357-ADD3-FFCC5A139B5D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87CC15-3A34-16DE-A4CA-758B7D6172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45AF04-D764-9D20-ECEB-50CE5B2DF5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5BD96-67C5-4082-9928-B34A0BFA2A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536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9AD05-FB29-441C-AECD-0DF7E7F01D13}" type="datetimeFigureOut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53850-624E-4032-B8DB-B7676FE92D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72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53850-624E-4032-B8DB-B7676FE92D8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77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53850-624E-4032-B8DB-B7676FE92D8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78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04BC8-734D-4ECC-9570-781C83BE8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D6EFF-3205-44A6-8DB0-ACBFF40A8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8B0B-782D-4C32-8DFB-C7D542A1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F14AF5-D02B-4FD8-BBAA-70D49142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960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0006AD0F-7480-4186-A19E-4A836F098D97}" type="datetime1">
              <a:rPr lang="ko-KR" altLang="en-US" smtClean="0"/>
              <a:pPr/>
              <a:t>2025-09-29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13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E2FC-0299-4297-8D59-D6BD3614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7E1EA-45EF-444C-96B4-AFF1BC4C8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AC13C-6152-4568-B5C1-3DA693B6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4209-DE35-4769-BAEF-0BD555A34C08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506C5-6117-497F-BE9B-7E9FC86E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How To Write Research Papers</a:t>
            </a: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4A373-C545-47C5-9680-77460BF0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0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2561A-8F47-4255-9654-32D4F96CE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681B3-C7C9-4A84-9824-FB10B35A8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22315-CF65-46B8-954F-8402307B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FDDAD-BDD9-4E5A-8FCD-17D762DB1A78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5C2CB-6C1E-4164-BD31-4837E747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How To Write Research Papers</a:t>
            </a: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0F96E-E7DA-4580-8C90-FDE41AF7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07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6C3B-4EB8-447A-BBF8-16775B4C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4" y="365125"/>
            <a:ext cx="11130741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F906D-F9C2-4FCD-B179-EF63FACD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825625"/>
            <a:ext cx="11130741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43CBA-59AB-4E98-811E-C7E44797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4960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0006AD0F-7480-4186-A19E-4A836F098D97}" type="datetime1">
              <a:rPr lang="ko-KR" altLang="en-US" smtClean="0"/>
              <a:pPr/>
              <a:t>2025-09-29</a:t>
            </a:fld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668B7-F0A0-4132-BB21-B633E368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708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075D-23AC-4A66-B8D5-08C93FAA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D200-E3BB-49EA-89E8-5C877E9D8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59C01-CC35-4A70-ABA5-CD4A37FF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91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2AEA-9E1C-4A1D-85B0-64AB3BE1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BF25-7CE0-43DE-A7E0-3E74E1864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7CA62-544E-42DD-BBF7-242A89BF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13D6D-27BE-4E8C-A2A6-C0E3A727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76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CBBD-BD70-4E9E-A6BB-70EE3452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744B1-9068-46C0-90E1-617E6D4B4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5314B-E337-4072-96A5-76C1110EB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26F61-2237-4671-9A2C-FC50E15D8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9A9D9-2909-4561-9A58-3367899C2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0700D-7E3E-44ED-9C15-7CD06C93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47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264D-EDF7-4985-AB10-D435E7FF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A45F6-02CA-4447-A5C2-B33C45C7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A693-B725-4D4B-BB95-A330C08DEA42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41ADA-0BAC-4604-AF45-29A298AA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How To Write Research Papers</a:t>
            </a:r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17285-8747-4D2A-82BE-86B7C49E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3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82FFF-5806-4AFA-9295-7D7FA14D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59D7-2490-4A80-A0DB-72555305AA7B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8150C-15F3-4A83-B611-BF5E88F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How To Write Research Papers</a:t>
            </a:r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111F0-CFED-4F03-BCCB-DC3AF478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41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9549-868F-4889-B7DF-AD58B369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00960-52AB-465F-9482-9429718F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8EDF4-B18B-43B4-89D6-9E544D335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27B05-5AD3-4E48-9F29-9BF3F15B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EFB-023E-498A-A82D-61AC7D5D2C3F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F7CA1-385E-4A99-B2AB-89BE88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How To Write Research Papers</a:t>
            </a:r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DAED5-8F25-44EC-8A9B-3159B0E7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49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D24B-B517-4CCE-9E76-96738E0A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29C84-6337-424C-BF12-5951A4D15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3CAC9-601C-4820-8C44-5FCD65A97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2C2D2-9977-48B2-9C80-98BB2703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55B-1D36-48A2-9624-76F5291EE98F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66FAA-6BDD-4636-8AF4-5D27BD4D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How To Write Research Papers</a:t>
            </a:r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F9415-3569-440E-8257-2EAE0709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98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026AE-7CA2-49D0-AF86-621C3987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" y="365125"/>
            <a:ext cx="11538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Click to edit Master title style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C4454-28BE-4FC4-83E6-2817D1D2C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385" y="1825625"/>
            <a:ext cx="115380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BDF1-95F0-4532-ACEF-67DA1C92B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16B90-D33F-4BB5-8221-32843485B9FB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63AB1-21D2-4DE0-9681-C6B18604A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How To Write Research Papers</a:t>
            </a: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505F-9B05-4CC8-AB2B-B3ED71E2D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8994" y="6493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F1F0A-AEBD-4DC7-AEF7-9156CF76924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D8E128-E150-44FB-EF6C-39F60E1AE2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20090"/>
          <a:stretch>
            <a:fillRect/>
          </a:stretch>
        </p:blipFill>
        <p:spPr bwMode="auto">
          <a:xfrm>
            <a:off x="1637772" y="6253039"/>
            <a:ext cx="1684644" cy="5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ONSEI UNIVERSITY 1885 연세대학교">
            <a:extLst>
              <a:ext uri="{FF2B5EF4-FFF2-40B4-BE49-F238E27FC236}">
                <a16:creationId xmlns:a16="http://schemas.microsoft.com/office/drawing/2014/main" id="{AEBEB09F-DD7A-45B8-3FBF-D14D93EC75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3" y="5972175"/>
            <a:ext cx="847724" cy="8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경북대학교">
            <a:extLst>
              <a:ext uri="{FF2B5EF4-FFF2-40B4-BE49-F238E27FC236}">
                <a16:creationId xmlns:a16="http://schemas.microsoft.com/office/drawing/2014/main" id="{408D177D-86ED-55C7-0492-7D70FDD542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5972175"/>
            <a:ext cx="847724" cy="8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0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09DD-0848-4304-99F5-6997340E4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82" y="893763"/>
            <a:ext cx="11675918" cy="2387600"/>
          </a:xfrm>
        </p:spPr>
        <p:txBody>
          <a:bodyPr>
            <a:normAutofit/>
          </a:bodyPr>
          <a:lstStyle/>
          <a:p>
            <a:pPr algn="l"/>
            <a:r>
              <a:rPr lang="en-US" altLang="ko-KR" sz="4400" b="1" dirty="0"/>
              <a:t>CODES+ISSS 2: </a:t>
            </a:r>
            <a:r>
              <a:rPr lang="en-US" altLang="ko-KR" sz="4400" b="1"/>
              <a:t>Reliable Neural Networks</a:t>
            </a:r>
            <a:br>
              <a:rPr lang="en-US" altLang="ko-KR" sz="4400" b="1" dirty="0"/>
            </a:br>
            <a:r>
              <a:rPr lang="en-US" altLang="ko-KR" sz="3200" dirty="0" err="1"/>
              <a:t>ProGIP</a:t>
            </a:r>
            <a:r>
              <a:rPr lang="en-US" altLang="ko-KR" sz="3200" dirty="0"/>
              <a:t>: Protecting Gradient-based Input Perturbation Approaches for Out-of-distribution Detection From Soft Errors</a:t>
            </a:r>
            <a:endParaRPr lang="ko-KR" altLang="en-US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8B380-5E63-4314-83E0-6446993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73E12-AA1C-D76E-5425-814E7B43FDC1}"/>
              </a:ext>
            </a:extLst>
          </p:cNvPr>
          <p:cNvSpPr txBox="1"/>
          <p:nvPr/>
        </p:nvSpPr>
        <p:spPr>
          <a:xfrm>
            <a:off x="838994" y="3340775"/>
            <a:ext cx="10514032" cy="3051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dirty="0"/>
              <a:t>Sumedh Joshi, Arizona State University</a:t>
            </a:r>
          </a:p>
          <a:p>
            <a:pPr algn="ctr">
              <a:lnSpc>
                <a:spcPct val="120000"/>
              </a:lnSpc>
            </a:pPr>
            <a:r>
              <a:rPr lang="en-US" altLang="ko-KR" b="1" dirty="0" err="1"/>
              <a:t>Hwisoo</a:t>
            </a:r>
            <a:r>
              <a:rPr lang="en-US" altLang="ko-KR" b="1" dirty="0"/>
              <a:t> So (Presenter), </a:t>
            </a:r>
            <a:r>
              <a:rPr lang="en-US" altLang="ko-KR" dirty="0"/>
              <a:t>Kyungpook National University, Yonsei University, Arizona State University</a:t>
            </a:r>
          </a:p>
          <a:p>
            <a:pPr algn="ctr">
              <a:lnSpc>
                <a:spcPct val="120000"/>
              </a:lnSpc>
            </a:pPr>
            <a:r>
              <a:rPr lang="en-US" altLang="ko-KR" dirty="0" err="1"/>
              <a:t>Soyeong</a:t>
            </a:r>
            <a:r>
              <a:rPr lang="en-US" altLang="ko-KR" dirty="0"/>
              <a:t> Park, Yonsei University</a:t>
            </a:r>
          </a:p>
          <a:p>
            <a:pPr algn="ctr">
              <a:lnSpc>
                <a:spcPct val="120000"/>
              </a:lnSpc>
            </a:pPr>
            <a:r>
              <a:rPr lang="en-US" altLang="ko-KR" dirty="0" err="1"/>
              <a:t>Woobin</a:t>
            </a:r>
            <a:r>
              <a:rPr lang="en-US" altLang="ko-KR" dirty="0"/>
              <a:t> Ko, Yonsei University</a:t>
            </a:r>
          </a:p>
          <a:p>
            <a:pPr algn="ctr">
              <a:lnSpc>
                <a:spcPct val="120000"/>
              </a:lnSpc>
            </a:pPr>
            <a:r>
              <a:rPr lang="en-US" altLang="ko-KR" dirty="0" err="1"/>
              <a:t>Jinhyo</a:t>
            </a:r>
            <a:r>
              <a:rPr lang="en-US" altLang="ko-KR" dirty="0"/>
              <a:t> Jung, Yonsei University</a:t>
            </a:r>
          </a:p>
          <a:p>
            <a:pPr algn="ctr">
              <a:lnSpc>
                <a:spcPct val="120000"/>
              </a:lnSpc>
            </a:pPr>
            <a:r>
              <a:rPr lang="en-US" altLang="ko-KR" dirty="0"/>
              <a:t>Yohan Ko, Yonsei University</a:t>
            </a:r>
          </a:p>
          <a:p>
            <a:pPr algn="ctr">
              <a:lnSpc>
                <a:spcPct val="120000"/>
              </a:lnSpc>
            </a:pPr>
            <a:r>
              <a:rPr lang="en-US" altLang="ko-KR" dirty="0" err="1"/>
              <a:t>Uiwon</a:t>
            </a:r>
            <a:r>
              <a:rPr lang="en-US" altLang="ko-KR" dirty="0"/>
              <a:t> Hwang, Ewha </a:t>
            </a:r>
            <a:r>
              <a:rPr lang="en-US" altLang="ko-KR" dirty="0" err="1"/>
              <a:t>Womans</a:t>
            </a:r>
            <a:r>
              <a:rPr lang="en-US" altLang="ko-KR" dirty="0"/>
              <a:t> University</a:t>
            </a:r>
          </a:p>
          <a:p>
            <a:pPr algn="ctr">
              <a:lnSpc>
                <a:spcPct val="120000"/>
              </a:lnSpc>
            </a:pPr>
            <a:r>
              <a:rPr lang="en-US" altLang="ko-KR" dirty="0" err="1"/>
              <a:t>Kyoungwoo</a:t>
            </a:r>
            <a:r>
              <a:rPr lang="en-US" altLang="ko-KR" dirty="0"/>
              <a:t> Lee, Yonsei University</a:t>
            </a:r>
          </a:p>
          <a:p>
            <a:pPr algn="ctr">
              <a:lnSpc>
                <a:spcPct val="120000"/>
              </a:lnSpc>
            </a:pPr>
            <a:r>
              <a:rPr lang="en-US" altLang="ko-KR" dirty="0"/>
              <a:t>Aviral Shrivastava, Arizona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51865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E2240-397C-BC88-DA1A-9FACA9AF9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7FD-A98B-0574-520F-F5CB104D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 err="1"/>
              <a:t>ProGIP</a:t>
            </a:r>
            <a:r>
              <a:rPr lang="en-US" altLang="ko-KR" dirty="0"/>
              <a:t>: GIP Process and High Values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FADF6-235F-B0B2-BB2B-DAABA650D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470025"/>
            <a:ext cx="11088652" cy="4351338"/>
          </a:xfrm>
        </p:spPr>
        <p:txBody>
          <a:bodyPr/>
          <a:lstStyle/>
          <a:p>
            <a:r>
              <a:rPr lang="en-US" altLang="ko-KR" u="sng" dirty="0"/>
              <a:t>Symptoms of failures</a:t>
            </a:r>
            <a:r>
              <a:rPr lang="en-US" altLang="ko-KR" dirty="0"/>
              <a:t> in the first forward and backward passes</a:t>
            </a:r>
            <a:br>
              <a:rPr lang="en-US" altLang="ko-KR" dirty="0"/>
            </a:br>
            <a:r>
              <a:rPr lang="en-US" altLang="ko-KR" dirty="0"/>
              <a:t>disappear after the GIP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BF3CF-6780-EF33-38C0-862406CF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AC1FEE4A-CFD1-6330-6F18-862B392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B726312-FE6A-BFE0-0E11-93A562675799}"/>
              </a:ext>
            </a:extLst>
          </p:cNvPr>
          <p:cNvSpPr/>
          <p:nvPr/>
        </p:nvSpPr>
        <p:spPr>
          <a:xfrm>
            <a:off x="1028700" y="1079499"/>
            <a:ext cx="2959100" cy="368301"/>
          </a:xfrm>
          <a:prstGeom prst="roundRect">
            <a:avLst/>
          </a:prstGeom>
          <a:solidFill>
            <a:srgbClr val="FFB7B7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Abnormally high values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3388E-F259-D5C3-FF13-34E076DECA7C}"/>
              </a:ext>
            </a:extLst>
          </p:cNvPr>
          <p:cNvSpPr txBox="1"/>
          <p:nvPr/>
        </p:nvSpPr>
        <p:spPr>
          <a:xfrm>
            <a:off x="3462589" y="2332325"/>
            <a:ext cx="682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𝑥˜ </a:t>
            </a:r>
            <a:r>
              <a:rPr lang="en-US" altLang="ko-KR" sz="2800" dirty="0"/>
              <a:t>= </a:t>
            </a:r>
            <a:r>
              <a:rPr lang="ko-KR" altLang="en-US" sz="2800" dirty="0"/>
              <a:t>𝑥 − 𝜖 ∗ </a:t>
            </a:r>
            <a:r>
              <a:rPr lang="ko-KR" altLang="en-US" sz="2800" b="1" dirty="0">
                <a:solidFill>
                  <a:srgbClr val="FF0000"/>
                </a:solidFill>
              </a:rPr>
              <a:t>𝑠𝑖𝑔𝑛 </a:t>
            </a:r>
            <a:r>
              <a:rPr lang="en-US" altLang="ko-KR" sz="2800" dirty="0"/>
              <a:t>(−∇</a:t>
            </a:r>
            <a:r>
              <a:rPr lang="ko-KR" altLang="en-US" sz="2800" dirty="0"/>
              <a:t>𝑥𝑠𝑐𝑜𝑟𝑒 </a:t>
            </a:r>
            <a:r>
              <a:rPr lang="en-US" altLang="ko-KR" sz="2800" dirty="0"/>
              <a:t>(</a:t>
            </a:r>
            <a:r>
              <a:rPr lang="ko-KR" altLang="en-US" sz="2800" dirty="0"/>
              <a:t>𝑥</a:t>
            </a:r>
            <a:r>
              <a:rPr lang="en-US" altLang="ko-KR" sz="2800" dirty="0"/>
              <a:t>))</a:t>
            </a:r>
            <a:endParaRPr lang="ko-KR" alt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58E50-5495-DA95-D3AF-B2F060C6F7D0}"/>
              </a:ext>
            </a:extLst>
          </p:cNvPr>
          <p:cNvSpPr txBox="1"/>
          <p:nvPr/>
        </p:nvSpPr>
        <p:spPr>
          <a:xfrm>
            <a:off x="7456835" y="5360374"/>
            <a:ext cx="172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Perturbed</a:t>
            </a:r>
          </a:p>
          <a:p>
            <a:pPr algn="ctr"/>
            <a:r>
              <a:rPr lang="en-US" altLang="ko-KR" sz="2400" dirty="0"/>
              <a:t>Input</a:t>
            </a:r>
            <a:endParaRPr lang="ko-KR" alt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9E3442-61F9-5123-1A8E-CB70199490B2}"/>
              </a:ext>
            </a:extLst>
          </p:cNvPr>
          <p:cNvSpPr txBox="1"/>
          <p:nvPr/>
        </p:nvSpPr>
        <p:spPr>
          <a:xfrm>
            <a:off x="2348320" y="5360374"/>
            <a:ext cx="1981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First</a:t>
            </a:r>
            <a:br>
              <a:rPr lang="en-US" altLang="ko-KR" sz="2400" dirty="0"/>
            </a:br>
            <a:r>
              <a:rPr lang="en-US" altLang="ko-KR" sz="2400" dirty="0"/>
              <a:t>forward pass</a:t>
            </a:r>
            <a:endParaRPr lang="ko-KR" alt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0699A1-E3E5-9001-D097-18CE3EC07C27}"/>
              </a:ext>
            </a:extLst>
          </p:cNvPr>
          <p:cNvSpPr txBox="1"/>
          <p:nvPr/>
        </p:nvSpPr>
        <p:spPr>
          <a:xfrm>
            <a:off x="4677467" y="5360374"/>
            <a:ext cx="1502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Backward</a:t>
            </a:r>
            <a:br>
              <a:rPr lang="en-US" altLang="ko-KR" sz="2400" dirty="0"/>
            </a:br>
            <a:r>
              <a:rPr lang="en-US" altLang="ko-KR" sz="2400" dirty="0"/>
              <a:t>pass</a:t>
            </a:r>
            <a:endParaRPr lang="ko-KR" alt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5C4E50-470F-BCC5-DC43-49A9F233435E}"/>
              </a:ext>
            </a:extLst>
          </p:cNvPr>
          <p:cNvSpPr txBox="1"/>
          <p:nvPr/>
        </p:nvSpPr>
        <p:spPr>
          <a:xfrm>
            <a:off x="409234" y="5360374"/>
            <a:ext cx="155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Input</a:t>
            </a:r>
            <a:endParaRPr lang="ko-KR" altLang="en-US" sz="2400" dirty="0"/>
          </a:p>
        </p:txBody>
      </p:sp>
      <p:pic>
        <p:nvPicPr>
          <p:cNvPr id="17" name="Picture 32" descr="Free Cow On The Road Nature photo and picture">
            <a:extLst>
              <a:ext uri="{FF2B5EF4-FFF2-40B4-BE49-F238E27FC236}">
                <a16:creationId xmlns:a16="http://schemas.microsoft.com/office/drawing/2014/main" id="{6C1FB230-295C-F5FA-910D-028477A3E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t="1276" r="29929" b="30077"/>
          <a:stretch>
            <a:fillRect/>
          </a:stretch>
        </p:blipFill>
        <p:spPr bwMode="auto">
          <a:xfrm>
            <a:off x="501812" y="3833111"/>
            <a:ext cx="1465561" cy="1465560"/>
          </a:xfrm>
          <a:prstGeom prst="roundRect">
            <a:avLst>
              <a:gd name="adj" fmla="val 8122"/>
            </a:avLst>
          </a:prstGeom>
          <a:noFill/>
          <a:ln w="76200">
            <a:solidFill>
              <a:srgbClr val="CE695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Free Cow On The Road Nature photo and picture">
            <a:extLst>
              <a:ext uri="{FF2B5EF4-FFF2-40B4-BE49-F238E27FC236}">
                <a16:creationId xmlns:a16="http://schemas.microsoft.com/office/drawing/2014/main" id="{336F1244-187B-7764-4596-B5A575D64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t="1276" r="29929" b="30077"/>
          <a:stretch>
            <a:fillRect/>
          </a:stretch>
        </p:blipFill>
        <p:spPr bwMode="auto">
          <a:xfrm>
            <a:off x="7631361" y="3833111"/>
            <a:ext cx="1465560" cy="1465560"/>
          </a:xfrm>
          <a:prstGeom prst="roundRect">
            <a:avLst>
              <a:gd name="adj" fmla="val 8122"/>
            </a:avLst>
          </a:prstGeom>
          <a:noFill/>
          <a:ln w="76200">
            <a:solidFill>
              <a:srgbClr val="CE695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74CE769C-4F82-BCEE-DB34-72AE788821E7}"/>
              </a:ext>
            </a:extLst>
          </p:cNvPr>
          <p:cNvGrpSpPr/>
          <p:nvPr/>
        </p:nvGrpSpPr>
        <p:grpSpPr>
          <a:xfrm>
            <a:off x="2524275" y="3810211"/>
            <a:ext cx="1629595" cy="1511359"/>
            <a:chOff x="2534169" y="3454525"/>
            <a:chExt cx="1754032" cy="1626768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A476C07F-EC0D-061E-E19C-326F23D59AEC}"/>
                </a:ext>
              </a:extLst>
            </p:cNvPr>
            <p:cNvSpPr/>
            <p:nvPr/>
          </p:nvSpPr>
          <p:spPr>
            <a:xfrm>
              <a:off x="2534169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R="0" lvl="0" indent="0" algn="ctr" fontAlgn="auto" latinLnBrk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31" name="화살표: 오른쪽 30">
              <a:extLst>
                <a:ext uri="{FF2B5EF4-FFF2-40B4-BE49-F238E27FC236}">
                  <a16:creationId xmlns:a16="http://schemas.microsoft.com/office/drawing/2014/main" id="{3B6DA32D-0662-7CCD-9541-4F4157D43376}"/>
                </a:ext>
              </a:extLst>
            </p:cNvPr>
            <p:cNvSpPr/>
            <p:nvPr/>
          </p:nvSpPr>
          <p:spPr>
            <a:xfrm>
              <a:off x="2866899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55D36E7-754C-A4F4-BABC-8F32095F5186}"/>
              </a:ext>
            </a:extLst>
          </p:cNvPr>
          <p:cNvGrpSpPr/>
          <p:nvPr/>
        </p:nvGrpSpPr>
        <p:grpSpPr>
          <a:xfrm>
            <a:off x="4614063" y="3810211"/>
            <a:ext cx="1629595" cy="1511359"/>
            <a:chOff x="4783535" y="3429000"/>
            <a:chExt cx="1754032" cy="1626768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C0EF17B-0D58-3625-F0EA-C3F131479DDF}"/>
                </a:ext>
              </a:extLst>
            </p:cNvPr>
            <p:cNvSpPr/>
            <p:nvPr/>
          </p:nvSpPr>
          <p:spPr>
            <a:xfrm>
              <a:off x="4783535" y="3429000"/>
              <a:ext cx="1754032" cy="1626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9" name="화살표: 오른쪽 28">
              <a:extLst>
                <a:ext uri="{FF2B5EF4-FFF2-40B4-BE49-F238E27FC236}">
                  <a16:creationId xmlns:a16="http://schemas.microsoft.com/office/drawing/2014/main" id="{19C10A2F-C7E9-8771-AE7C-1ED0FCD6308A}"/>
                </a:ext>
              </a:extLst>
            </p:cNvPr>
            <p:cNvSpPr/>
            <p:nvPr/>
          </p:nvSpPr>
          <p:spPr>
            <a:xfrm rot="10800000">
              <a:off x="5116266" y="3857755"/>
              <a:ext cx="1088572" cy="769258"/>
            </a:xfrm>
            <a:prstGeom prst="rightArrow">
              <a:avLst/>
            </a:prstGeom>
            <a:solidFill>
              <a:srgbClr val="FFDC79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7F555F7-D2EE-7DC6-3AF4-EF21619E65D3}"/>
              </a:ext>
            </a:extLst>
          </p:cNvPr>
          <p:cNvCxnSpPr>
            <a:cxnSpLocks/>
          </p:cNvCxnSpPr>
          <p:nvPr/>
        </p:nvCxnSpPr>
        <p:spPr>
          <a:xfrm>
            <a:off x="2030762" y="4565891"/>
            <a:ext cx="4719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76656BF-66DB-610C-8B63-21AC9DE26B70}"/>
              </a:ext>
            </a:extLst>
          </p:cNvPr>
          <p:cNvCxnSpPr>
            <a:cxnSpLocks/>
          </p:cNvCxnSpPr>
          <p:nvPr/>
        </p:nvCxnSpPr>
        <p:spPr>
          <a:xfrm>
            <a:off x="4161672" y="4565891"/>
            <a:ext cx="4719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1857E55-0895-D156-A512-3303AFDDCD9F}"/>
              </a:ext>
            </a:extLst>
          </p:cNvPr>
          <p:cNvCxnSpPr>
            <a:cxnSpLocks/>
          </p:cNvCxnSpPr>
          <p:nvPr/>
        </p:nvCxnSpPr>
        <p:spPr>
          <a:xfrm>
            <a:off x="6227888" y="4565891"/>
            <a:ext cx="127761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2660665-E1FD-E8FD-21CF-F98C613FCCC4}"/>
              </a:ext>
            </a:extLst>
          </p:cNvPr>
          <p:cNvCxnSpPr>
            <a:cxnSpLocks/>
          </p:cNvCxnSpPr>
          <p:nvPr/>
        </p:nvCxnSpPr>
        <p:spPr>
          <a:xfrm>
            <a:off x="6880705" y="2886238"/>
            <a:ext cx="0" cy="14369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68DF8E4-7818-8163-144C-121E605357D7}"/>
              </a:ext>
            </a:extLst>
          </p:cNvPr>
          <p:cNvGrpSpPr/>
          <p:nvPr/>
        </p:nvGrpSpPr>
        <p:grpSpPr>
          <a:xfrm>
            <a:off x="2564165" y="2905116"/>
            <a:ext cx="3494739" cy="1693808"/>
            <a:chOff x="1837515" y="2616935"/>
            <a:chExt cx="3494739" cy="1693808"/>
          </a:xfrm>
        </p:grpSpPr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75396501-E446-3740-EC44-F12387E9F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1313" y="3081931"/>
              <a:ext cx="0" cy="12288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92CA6D-314B-E25D-09B7-0C7CB40A4394}"/>
                </a:ext>
              </a:extLst>
            </p:cNvPr>
            <p:cNvSpPr txBox="1"/>
            <p:nvPr/>
          </p:nvSpPr>
          <p:spPr>
            <a:xfrm>
              <a:off x="1837515" y="2616935"/>
              <a:ext cx="3494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/>
                <a:t>Classification result</a:t>
              </a:r>
              <a:endParaRPr lang="ko-KR" altLang="en-US" sz="2800" b="1" dirty="0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40863FE-95C8-EE9F-7D22-820DD65B91CC}"/>
              </a:ext>
            </a:extLst>
          </p:cNvPr>
          <p:cNvGrpSpPr/>
          <p:nvPr/>
        </p:nvGrpSpPr>
        <p:grpSpPr>
          <a:xfrm>
            <a:off x="5547590" y="2352963"/>
            <a:ext cx="6006916" cy="1174729"/>
            <a:chOff x="5651500" y="2425700"/>
            <a:chExt cx="6006916" cy="1174729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67E8989-2B62-5FD8-9960-F67BF7A298BC}"/>
                </a:ext>
              </a:extLst>
            </p:cNvPr>
            <p:cNvSpPr/>
            <p:nvPr/>
          </p:nvSpPr>
          <p:spPr>
            <a:xfrm>
              <a:off x="5651500" y="2425700"/>
              <a:ext cx="889000" cy="5207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DDF8378-9C44-D114-7A9B-5F617BC06EFB}"/>
                </a:ext>
              </a:extLst>
            </p:cNvPr>
            <p:cNvSpPr/>
            <p:nvPr/>
          </p:nvSpPr>
          <p:spPr>
            <a:xfrm>
              <a:off x="6223000" y="2946400"/>
              <a:ext cx="3048000" cy="304800"/>
            </a:xfrm>
            <a:custGeom>
              <a:avLst/>
              <a:gdLst>
                <a:gd name="connsiteX0" fmla="*/ 0 w 3048000"/>
                <a:gd name="connsiteY0" fmla="*/ 0 h 304800"/>
                <a:gd name="connsiteX1" fmla="*/ 0 w 3048000"/>
                <a:gd name="connsiteY1" fmla="*/ 304800 h 304800"/>
                <a:gd name="connsiteX2" fmla="*/ 3048000 w 304800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304800">
                  <a:moveTo>
                    <a:pt x="0" y="0"/>
                  </a:moveTo>
                  <a:lnTo>
                    <a:pt x="0" y="304800"/>
                  </a:lnTo>
                  <a:lnTo>
                    <a:pt x="3048000" y="30480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AF7558-6754-5E8C-727E-5DDD0325CD1B}"/>
                </a:ext>
              </a:extLst>
            </p:cNvPr>
            <p:cNvSpPr txBox="1"/>
            <p:nvPr/>
          </p:nvSpPr>
          <p:spPr>
            <a:xfrm>
              <a:off x="9498979" y="2769432"/>
              <a:ext cx="21594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/>
                <a:t> 1 if positive</a:t>
              </a:r>
            </a:p>
            <a:p>
              <a:r>
                <a:rPr lang="en-US" altLang="ko-KR" sz="2400" b="1" dirty="0"/>
                <a:t>-1 if negative</a:t>
              </a:r>
              <a:endParaRPr lang="ko-KR" altLang="en-US" sz="2400" b="1" dirty="0"/>
            </a:p>
          </p:txBody>
        </p:sp>
      </p:grp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266CCA65-A4C8-11C5-CD44-CB56AC560EC8}"/>
              </a:ext>
            </a:extLst>
          </p:cNvPr>
          <p:cNvSpPr/>
          <p:nvPr/>
        </p:nvSpPr>
        <p:spPr>
          <a:xfrm>
            <a:off x="9567362" y="3685200"/>
            <a:ext cx="1997720" cy="1832373"/>
          </a:xfrm>
          <a:prstGeom prst="roundRect">
            <a:avLst>
              <a:gd name="adj" fmla="val 9295"/>
            </a:avLst>
          </a:prstGeom>
          <a:solidFill>
            <a:srgbClr val="FFB7B7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Abnormally</a:t>
            </a:r>
            <a:br>
              <a:rPr lang="en-US" altLang="ko-KR" sz="2000" b="1" dirty="0">
                <a:solidFill>
                  <a:schemeClr val="tx1"/>
                </a:solidFill>
              </a:rPr>
            </a:br>
            <a:r>
              <a:rPr lang="en-US" altLang="ko-KR" sz="2000" b="1" dirty="0">
                <a:solidFill>
                  <a:schemeClr val="tx1"/>
                </a:solidFill>
              </a:rPr>
              <a:t>high values</a:t>
            </a:r>
            <a:br>
              <a:rPr lang="en-US" altLang="ko-KR" sz="2000" b="1" dirty="0">
                <a:solidFill>
                  <a:schemeClr val="tx1"/>
                </a:solidFill>
              </a:rPr>
            </a:br>
            <a:r>
              <a:rPr lang="en-US" altLang="ko-KR" sz="2000" b="1" dirty="0">
                <a:solidFill>
                  <a:schemeClr val="tx1"/>
                </a:solidFill>
              </a:rPr>
              <a:t>will become</a:t>
            </a:r>
            <a:br>
              <a:rPr lang="en-US" altLang="ko-KR" sz="2000" b="1" dirty="0">
                <a:solidFill>
                  <a:schemeClr val="tx1"/>
                </a:solidFill>
              </a:rPr>
            </a:br>
            <a:r>
              <a:rPr lang="en-US" altLang="ko-KR" sz="2000" b="1" dirty="0">
                <a:solidFill>
                  <a:schemeClr val="tx1"/>
                </a:solidFill>
              </a:rPr>
              <a:t>1 or -1</a:t>
            </a:r>
            <a:br>
              <a:rPr lang="en-US" altLang="ko-KR" sz="2000" b="1" dirty="0">
                <a:solidFill>
                  <a:schemeClr val="tx1"/>
                </a:solidFill>
              </a:rPr>
            </a:br>
            <a:r>
              <a:rPr lang="en-US" altLang="ko-KR" sz="2000" b="1" dirty="0">
                <a:solidFill>
                  <a:schemeClr val="tx1"/>
                </a:solidFill>
              </a:rPr>
              <a:t>(normal values)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DCC48A-12BD-2606-96DC-887091682557}"/>
              </a:ext>
            </a:extLst>
          </p:cNvPr>
          <p:cNvSpPr txBox="1"/>
          <p:nvPr/>
        </p:nvSpPr>
        <p:spPr>
          <a:xfrm>
            <a:off x="9388273" y="39658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Image from </a:t>
            </a:r>
            <a:r>
              <a:rPr lang="en-US" altLang="ko-KR" sz="2000" dirty="0" err="1"/>
              <a:t>Pixabay</a:t>
            </a:r>
            <a:endParaRPr lang="ko-KR" altLang="en-US" sz="2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58013CB8-CBFC-773E-9260-80D5EE85DA00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A38C120-0AB8-BA16-E1A5-8221A7BB4DB0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7A621FA-6A53-734D-346E-2DBE0E30BCAA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79947776-7962-23EE-801D-3F6CC834DFA8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3CCFF-ADB2-FB58-546B-98F645E1F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4992-396D-E0C2-0885-E02F68D5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 err="1"/>
              <a:t>ProGIP</a:t>
            </a:r>
            <a:r>
              <a:rPr lang="en-US" altLang="ko-KR" dirty="0"/>
              <a:t>: Two Detectors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566A9-5135-7E4D-F8EC-6DDDC18B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470025"/>
            <a:ext cx="11088652" cy="4351338"/>
          </a:xfrm>
        </p:spPr>
        <p:txBody>
          <a:bodyPr/>
          <a:lstStyle/>
          <a:p>
            <a:r>
              <a:rPr lang="en-US" altLang="ko-KR" dirty="0"/>
              <a:t>One detector to detect high values before the GIP process</a:t>
            </a:r>
          </a:p>
          <a:p>
            <a:pPr lvl="1"/>
            <a:r>
              <a:rPr lang="en-US" altLang="ko-KR" dirty="0"/>
              <a:t>Before GIP removes the symptoms of failures</a:t>
            </a:r>
          </a:p>
          <a:p>
            <a:r>
              <a:rPr lang="en-US" altLang="ko-KR" dirty="0"/>
              <a:t>One detector to detect high values after the GIP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B908A-4418-244F-6033-EF6E4C09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6CF17C45-EF68-3EB6-9A41-703C0169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9D964E7-C2A1-6266-D6D2-9B033B2F26EF}"/>
              </a:ext>
            </a:extLst>
          </p:cNvPr>
          <p:cNvSpPr/>
          <p:nvPr/>
        </p:nvSpPr>
        <p:spPr>
          <a:xfrm>
            <a:off x="799785" y="3632201"/>
            <a:ext cx="10557479" cy="174910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B677C03-3B47-306B-B5F9-E09CA0AEC4DB}"/>
              </a:ext>
            </a:extLst>
          </p:cNvPr>
          <p:cNvGrpSpPr/>
          <p:nvPr/>
        </p:nvGrpSpPr>
        <p:grpSpPr>
          <a:xfrm>
            <a:off x="1094309" y="3960203"/>
            <a:ext cx="1178617" cy="1093101"/>
            <a:chOff x="2534169" y="3454525"/>
            <a:chExt cx="1754032" cy="1626768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AD5A7D2-196D-7EBA-27E2-D701A31F3C15}"/>
                </a:ext>
              </a:extLst>
            </p:cNvPr>
            <p:cNvSpPr/>
            <p:nvPr/>
          </p:nvSpPr>
          <p:spPr>
            <a:xfrm>
              <a:off x="2534169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R="0" lvl="0" indent="0" algn="ctr" fontAlgn="auto" latinLnBrk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2" name="화살표: 오른쪽 21">
              <a:extLst>
                <a:ext uri="{FF2B5EF4-FFF2-40B4-BE49-F238E27FC236}">
                  <a16:creationId xmlns:a16="http://schemas.microsoft.com/office/drawing/2014/main" id="{D75BEA89-7E38-BD6B-4FEE-8C26D9699813}"/>
                </a:ext>
              </a:extLst>
            </p:cNvPr>
            <p:cNvSpPr/>
            <p:nvPr/>
          </p:nvSpPr>
          <p:spPr>
            <a:xfrm>
              <a:off x="2866899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1A856DC-D9E7-D2BF-6087-623D18CC2A0D}"/>
              </a:ext>
            </a:extLst>
          </p:cNvPr>
          <p:cNvGrpSpPr/>
          <p:nvPr/>
        </p:nvGrpSpPr>
        <p:grpSpPr>
          <a:xfrm>
            <a:off x="2676208" y="3960203"/>
            <a:ext cx="1178617" cy="1093101"/>
            <a:chOff x="4783535" y="3429000"/>
            <a:chExt cx="1754032" cy="1626768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FA8C868-FBF6-9753-8721-0404FD650B6F}"/>
                </a:ext>
              </a:extLst>
            </p:cNvPr>
            <p:cNvSpPr/>
            <p:nvPr/>
          </p:nvSpPr>
          <p:spPr>
            <a:xfrm>
              <a:off x="4783535" y="3429000"/>
              <a:ext cx="1754032" cy="1626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5" name="화살표: 오른쪽 24">
              <a:extLst>
                <a:ext uri="{FF2B5EF4-FFF2-40B4-BE49-F238E27FC236}">
                  <a16:creationId xmlns:a16="http://schemas.microsoft.com/office/drawing/2014/main" id="{9309C4A7-5765-D92B-B38F-B35F84EA8910}"/>
                </a:ext>
              </a:extLst>
            </p:cNvPr>
            <p:cNvSpPr/>
            <p:nvPr/>
          </p:nvSpPr>
          <p:spPr>
            <a:xfrm rot="10800000">
              <a:off x="5116266" y="3857755"/>
              <a:ext cx="1088572" cy="769258"/>
            </a:xfrm>
            <a:prstGeom prst="rightArrow">
              <a:avLst/>
            </a:prstGeom>
            <a:solidFill>
              <a:srgbClr val="FFDC79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57B6D84-207A-CEA7-4AC8-E6B0C337258B}"/>
              </a:ext>
            </a:extLst>
          </p:cNvPr>
          <p:cNvGrpSpPr/>
          <p:nvPr/>
        </p:nvGrpSpPr>
        <p:grpSpPr>
          <a:xfrm>
            <a:off x="7955451" y="3960203"/>
            <a:ext cx="1178617" cy="1093101"/>
            <a:chOff x="10174732" y="3454525"/>
            <a:chExt cx="1754032" cy="1626768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A2837738-24C1-9F3A-038E-D41083EF8FA1}"/>
                </a:ext>
              </a:extLst>
            </p:cNvPr>
            <p:cNvSpPr/>
            <p:nvPr/>
          </p:nvSpPr>
          <p:spPr>
            <a:xfrm>
              <a:off x="10174732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8" name="화살표: 오른쪽 27">
              <a:extLst>
                <a:ext uri="{FF2B5EF4-FFF2-40B4-BE49-F238E27FC236}">
                  <a16:creationId xmlns:a16="http://schemas.microsoft.com/office/drawing/2014/main" id="{4554D8D2-4868-38C6-6BB5-67A31D1A84E9}"/>
                </a:ext>
              </a:extLst>
            </p:cNvPr>
            <p:cNvSpPr/>
            <p:nvPr/>
          </p:nvSpPr>
          <p:spPr>
            <a:xfrm>
              <a:off x="10507462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71AE4D31-26F9-F369-264D-65BE60DDCEC0}"/>
              </a:ext>
            </a:extLst>
          </p:cNvPr>
          <p:cNvCxnSpPr>
            <a:cxnSpLocks/>
          </p:cNvCxnSpPr>
          <p:nvPr/>
        </p:nvCxnSpPr>
        <p:spPr>
          <a:xfrm>
            <a:off x="2278568" y="4506754"/>
            <a:ext cx="384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5B7D5D55-E2A9-46B7-41D6-BC9849EF559A}"/>
              </a:ext>
            </a:extLst>
          </p:cNvPr>
          <p:cNvCxnSpPr>
            <a:cxnSpLocks/>
          </p:cNvCxnSpPr>
          <p:nvPr/>
        </p:nvCxnSpPr>
        <p:spPr>
          <a:xfrm>
            <a:off x="5654588" y="4506754"/>
            <a:ext cx="384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380BC3B2-9B95-FEE6-0418-6F8CF0E1F0F8}"/>
              </a:ext>
            </a:extLst>
          </p:cNvPr>
          <p:cNvCxnSpPr>
            <a:cxnSpLocks/>
          </p:cNvCxnSpPr>
          <p:nvPr/>
        </p:nvCxnSpPr>
        <p:spPr>
          <a:xfrm>
            <a:off x="9134068" y="4506754"/>
            <a:ext cx="384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2613BD0-DF0A-E0B1-90A6-B3C015978CAE}"/>
              </a:ext>
            </a:extLst>
          </p:cNvPr>
          <p:cNvSpPr/>
          <p:nvPr/>
        </p:nvSpPr>
        <p:spPr>
          <a:xfrm>
            <a:off x="4248439" y="3960203"/>
            <a:ext cx="1391171" cy="1093101"/>
          </a:xfrm>
          <a:prstGeom prst="rect">
            <a:avLst/>
          </a:prstGeom>
          <a:solidFill>
            <a:srgbClr val="E4D2F2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 err="1">
                <a:sym typeface="Arial"/>
              </a:rPr>
              <a:t>ProGIP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1st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detector</a:t>
            </a:r>
            <a:endParaRPr lang="ko-KR" altLang="en-US" sz="2400" dirty="0">
              <a:sym typeface="Arial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485ADB8-7719-CCA9-3A46-061193ACB70E}"/>
              </a:ext>
            </a:extLst>
          </p:cNvPr>
          <p:cNvSpPr/>
          <p:nvPr/>
        </p:nvSpPr>
        <p:spPr>
          <a:xfrm>
            <a:off x="9623863" y="3966286"/>
            <a:ext cx="1391171" cy="1093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 err="1">
                <a:sym typeface="Arial"/>
              </a:rPr>
              <a:t>ProGIP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2nd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detector</a:t>
            </a:r>
            <a:endParaRPr lang="ko-KR" altLang="en-US" sz="2400" dirty="0">
              <a:sym typeface="Arial"/>
            </a:endParaRP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E9E040A3-0798-9308-7808-E2672CF4C916}"/>
              </a:ext>
            </a:extLst>
          </p:cNvPr>
          <p:cNvCxnSpPr>
            <a:cxnSpLocks/>
          </p:cNvCxnSpPr>
          <p:nvPr/>
        </p:nvCxnSpPr>
        <p:spPr>
          <a:xfrm>
            <a:off x="3854332" y="4506754"/>
            <a:ext cx="384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C90A6F1E-46DF-6EA4-C2F7-81A5089264B3}"/>
              </a:ext>
            </a:extLst>
          </p:cNvPr>
          <p:cNvGrpSpPr/>
          <p:nvPr/>
        </p:nvGrpSpPr>
        <p:grpSpPr>
          <a:xfrm>
            <a:off x="1698655" y="3365500"/>
            <a:ext cx="3238500" cy="596900"/>
            <a:chOff x="2692400" y="3530600"/>
            <a:chExt cx="3238500" cy="736600"/>
          </a:xfrm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4E8DBE4C-1186-87A7-0D05-4EA942075A74}"/>
                </a:ext>
              </a:extLst>
            </p:cNvPr>
            <p:cNvSpPr/>
            <p:nvPr/>
          </p:nvSpPr>
          <p:spPr>
            <a:xfrm>
              <a:off x="2692400" y="3530600"/>
              <a:ext cx="3238500" cy="736600"/>
            </a:xfrm>
            <a:custGeom>
              <a:avLst/>
              <a:gdLst>
                <a:gd name="connsiteX0" fmla="*/ 3263900 w 3263900"/>
                <a:gd name="connsiteY0" fmla="*/ 736600 h 736600"/>
                <a:gd name="connsiteX1" fmla="*/ 3263900 w 3263900"/>
                <a:gd name="connsiteY1" fmla="*/ 0 h 736600"/>
                <a:gd name="connsiteX2" fmla="*/ 0 w 3263900"/>
                <a:gd name="connsiteY2" fmla="*/ 0 h 736600"/>
                <a:gd name="connsiteX3" fmla="*/ 0 w 3263900"/>
                <a:gd name="connsiteY3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900" h="736600">
                  <a:moveTo>
                    <a:pt x="3263900" y="736600"/>
                  </a:moveTo>
                  <a:lnTo>
                    <a:pt x="3263900" y="0"/>
                  </a:lnTo>
                  <a:lnTo>
                    <a:pt x="0" y="0"/>
                  </a:lnTo>
                  <a:lnTo>
                    <a:pt x="0" y="736600"/>
                  </a:lnTo>
                </a:path>
              </a:pathLst>
            </a:custGeom>
            <a:noFill/>
            <a:ln w="38100" cap="flat" cmpd="sng" algn="ctr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96B41039-0606-63D0-5BA0-7C960CE113CE}"/>
                </a:ext>
              </a:extLst>
            </p:cNvPr>
            <p:cNvCxnSpPr>
              <a:cxnSpLocks/>
            </p:cNvCxnSpPr>
            <p:nvPr/>
          </p:nvCxnSpPr>
          <p:spPr>
            <a:xfrm>
              <a:off x="4279900" y="3530600"/>
              <a:ext cx="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65D4DDF-70CD-8E82-B972-2940CAAB4DD7}"/>
              </a:ext>
            </a:extLst>
          </p:cNvPr>
          <p:cNvSpPr txBox="1"/>
          <p:nvPr/>
        </p:nvSpPr>
        <p:spPr>
          <a:xfrm>
            <a:off x="387620" y="2848531"/>
            <a:ext cx="6506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7030A0"/>
                </a:solidFill>
              </a:rPr>
              <a:t>Protecting first forward and backward passes</a:t>
            </a:r>
            <a:endParaRPr lang="ko-KR" altLang="en-US" sz="2400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33144E-070D-2EE9-1545-DEDEBD69F3EA}"/>
              </a:ext>
            </a:extLst>
          </p:cNvPr>
          <p:cNvSpPr txBox="1"/>
          <p:nvPr/>
        </p:nvSpPr>
        <p:spPr>
          <a:xfrm>
            <a:off x="6447185" y="5700850"/>
            <a:ext cx="461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</a:rPr>
              <a:t>Protecting second forward pass</a:t>
            </a:r>
            <a:endParaRPr lang="ko-KR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96F724B8-24CB-E163-2A77-584CD4A1F886}"/>
              </a:ext>
            </a:extLst>
          </p:cNvPr>
          <p:cNvSpPr/>
          <p:nvPr/>
        </p:nvSpPr>
        <p:spPr>
          <a:xfrm flipV="1">
            <a:off x="8565891" y="5079499"/>
            <a:ext cx="1795722" cy="596900"/>
          </a:xfrm>
          <a:custGeom>
            <a:avLst/>
            <a:gdLst>
              <a:gd name="connsiteX0" fmla="*/ 3263900 w 3263900"/>
              <a:gd name="connsiteY0" fmla="*/ 736600 h 736600"/>
              <a:gd name="connsiteX1" fmla="*/ 3263900 w 3263900"/>
              <a:gd name="connsiteY1" fmla="*/ 0 h 736600"/>
              <a:gd name="connsiteX2" fmla="*/ 0 w 3263900"/>
              <a:gd name="connsiteY2" fmla="*/ 0 h 736600"/>
              <a:gd name="connsiteX3" fmla="*/ 0 w 3263900"/>
              <a:gd name="connsiteY3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736600">
                <a:moveTo>
                  <a:pt x="3263900" y="736600"/>
                </a:moveTo>
                <a:lnTo>
                  <a:pt x="3263900" y="0"/>
                </a:lnTo>
                <a:lnTo>
                  <a:pt x="0" y="0"/>
                </a:lnTo>
                <a:lnTo>
                  <a:pt x="0" y="736600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CBB2B5-C48F-164A-A399-C6D042E888F5}"/>
              </a:ext>
            </a:extLst>
          </p:cNvPr>
          <p:cNvSpPr/>
          <p:nvPr/>
        </p:nvSpPr>
        <p:spPr>
          <a:xfrm>
            <a:off x="6064211" y="3960202"/>
            <a:ext cx="1391171" cy="1093101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>
                <a:sym typeface="Arial"/>
              </a:rPr>
              <a:t>GIP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process</a:t>
            </a:r>
            <a:endParaRPr lang="ko-KR" altLang="en-US" sz="2400" dirty="0">
              <a:sym typeface="Arial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7282077-707F-7FEA-1C28-ACD5DD58717A}"/>
              </a:ext>
            </a:extLst>
          </p:cNvPr>
          <p:cNvCxnSpPr>
            <a:cxnSpLocks/>
          </p:cNvCxnSpPr>
          <p:nvPr/>
        </p:nvCxnSpPr>
        <p:spPr>
          <a:xfrm>
            <a:off x="7455382" y="4499235"/>
            <a:ext cx="384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4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2B38C-0664-523E-DE90-25BDFB3E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094D-E5AB-1AAF-63AA-0A11067F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487496" cy="1325563"/>
          </a:xfrm>
        </p:spPr>
        <p:txBody>
          <a:bodyPr/>
          <a:lstStyle/>
          <a:p>
            <a:r>
              <a:rPr lang="en-US" altLang="ko-KR" dirty="0"/>
              <a:t>First Detector for First Forward Pass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FF3B-56E3-4C42-21EA-C9FB589C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470025"/>
            <a:ext cx="11088652" cy="4351338"/>
          </a:xfrm>
        </p:spPr>
        <p:txBody>
          <a:bodyPr/>
          <a:lstStyle/>
          <a:p>
            <a:r>
              <a:rPr lang="en-US" altLang="ko-KR" dirty="0"/>
              <a:t>First detector protects </a:t>
            </a:r>
            <a:r>
              <a:rPr lang="en-US" altLang="ko-KR" b="1" u="sng" dirty="0"/>
              <a:t>first forward</a:t>
            </a:r>
            <a:r>
              <a:rPr lang="en-US" altLang="ko-KR" dirty="0"/>
              <a:t> and backward passes</a:t>
            </a:r>
            <a:endParaRPr lang="en-US" altLang="ko-KR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B99FA-4CB1-99BA-BF84-8FB2C164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FF891802-1BBB-C985-9826-73E48120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8CD94-7908-94FC-B621-AF2430737BD8}"/>
              </a:ext>
            </a:extLst>
          </p:cNvPr>
          <p:cNvSpPr txBox="1"/>
          <p:nvPr/>
        </p:nvSpPr>
        <p:spPr>
          <a:xfrm>
            <a:off x="2691220" y="4865074"/>
            <a:ext cx="1981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First</a:t>
            </a:r>
            <a:br>
              <a:rPr lang="en-US" altLang="ko-KR" sz="2400" dirty="0"/>
            </a:br>
            <a:r>
              <a:rPr lang="en-US" altLang="ko-KR" sz="2400" dirty="0"/>
              <a:t>forward pass</a:t>
            </a:r>
            <a:endParaRPr lang="ko-KR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9962A-D391-CF84-A57E-7F078796A763}"/>
              </a:ext>
            </a:extLst>
          </p:cNvPr>
          <p:cNvSpPr txBox="1"/>
          <p:nvPr/>
        </p:nvSpPr>
        <p:spPr>
          <a:xfrm>
            <a:off x="6653461" y="4865074"/>
            <a:ext cx="1502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Backward</a:t>
            </a:r>
            <a:br>
              <a:rPr lang="en-US" altLang="ko-KR" sz="2400" dirty="0"/>
            </a:br>
            <a:r>
              <a:rPr lang="en-US" altLang="ko-KR" sz="2400" dirty="0"/>
              <a:t>pass</a:t>
            </a:r>
            <a:endParaRPr lang="ko-KR" alt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2A0C7-FC91-CA67-B242-AE4B4CD564D9}"/>
              </a:ext>
            </a:extLst>
          </p:cNvPr>
          <p:cNvSpPr txBox="1"/>
          <p:nvPr/>
        </p:nvSpPr>
        <p:spPr>
          <a:xfrm>
            <a:off x="409234" y="4865074"/>
            <a:ext cx="155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Input</a:t>
            </a:r>
            <a:endParaRPr lang="ko-KR" altLang="en-US" sz="2400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BEA5E52-DF3D-42F2-3497-996349E94197}"/>
              </a:ext>
            </a:extLst>
          </p:cNvPr>
          <p:cNvGrpSpPr/>
          <p:nvPr/>
        </p:nvGrpSpPr>
        <p:grpSpPr>
          <a:xfrm>
            <a:off x="2901065" y="3314911"/>
            <a:ext cx="1629595" cy="1511359"/>
            <a:chOff x="2534169" y="3454525"/>
            <a:chExt cx="1754032" cy="1626768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E05B841-8AA0-702D-496B-148E64AACCC7}"/>
                </a:ext>
              </a:extLst>
            </p:cNvPr>
            <p:cNvSpPr/>
            <p:nvPr/>
          </p:nvSpPr>
          <p:spPr>
            <a:xfrm>
              <a:off x="2534169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R="0" lvl="0" indent="0" algn="ctr" fontAlgn="auto" latinLnBrk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14" name="화살표: 오른쪽 13">
              <a:extLst>
                <a:ext uri="{FF2B5EF4-FFF2-40B4-BE49-F238E27FC236}">
                  <a16:creationId xmlns:a16="http://schemas.microsoft.com/office/drawing/2014/main" id="{C9F08AC8-C745-50A6-1131-D1F6660EE99C}"/>
                </a:ext>
              </a:extLst>
            </p:cNvPr>
            <p:cNvSpPr/>
            <p:nvPr/>
          </p:nvSpPr>
          <p:spPr>
            <a:xfrm>
              <a:off x="2866899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19BB876-73EB-45AF-E6E2-4422D77BB9E7}"/>
              </a:ext>
            </a:extLst>
          </p:cNvPr>
          <p:cNvGrpSpPr/>
          <p:nvPr/>
        </p:nvGrpSpPr>
        <p:grpSpPr>
          <a:xfrm>
            <a:off x="6569252" y="3314911"/>
            <a:ext cx="1629595" cy="1511359"/>
            <a:chOff x="4783535" y="3429000"/>
            <a:chExt cx="1754032" cy="1626768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B7999E9-2825-BBD2-3CDE-BAB1A384F504}"/>
                </a:ext>
              </a:extLst>
            </p:cNvPr>
            <p:cNvSpPr/>
            <p:nvPr/>
          </p:nvSpPr>
          <p:spPr>
            <a:xfrm>
              <a:off x="4783535" y="3429000"/>
              <a:ext cx="1754032" cy="1626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17" name="화살표: 오른쪽 16">
              <a:extLst>
                <a:ext uri="{FF2B5EF4-FFF2-40B4-BE49-F238E27FC236}">
                  <a16:creationId xmlns:a16="http://schemas.microsoft.com/office/drawing/2014/main" id="{A9C7C855-BF52-FBD5-E538-E34C4A23B2BF}"/>
                </a:ext>
              </a:extLst>
            </p:cNvPr>
            <p:cNvSpPr/>
            <p:nvPr/>
          </p:nvSpPr>
          <p:spPr>
            <a:xfrm rot="10800000">
              <a:off x="5116266" y="3857755"/>
              <a:ext cx="1088572" cy="769258"/>
            </a:xfrm>
            <a:prstGeom prst="rightArrow">
              <a:avLst/>
            </a:prstGeom>
            <a:solidFill>
              <a:srgbClr val="FFDC79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AA7F36ED-89C2-3B35-B5B1-561A40FA2CDA}"/>
              </a:ext>
            </a:extLst>
          </p:cNvPr>
          <p:cNvCxnSpPr>
            <a:cxnSpLocks/>
          </p:cNvCxnSpPr>
          <p:nvPr/>
        </p:nvCxnSpPr>
        <p:spPr>
          <a:xfrm>
            <a:off x="2020850" y="4070590"/>
            <a:ext cx="7350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3D9F526-E2CF-B0B1-F572-4C7132F6BD16}"/>
              </a:ext>
            </a:extLst>
          </p:cNvPr>
          <p:cNvCxnSpPr>
            <a:cxnSpLocks/>
          </p:cNvCxnSpPr>
          <p:nvPr/>
        </p:nvCxnSpPr>
        <p:spPr>
          <a:xfrm>
            <a:off x="4533900" y="4070591"/>
            <a:ext cx="19939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07E2AB2-FBAE-E7C3-838E-C47005C0FD39}"/>
              </a:ext>
            </a:extLst>
          </p:cNvPr>
          <p:cNvCxnSpPr>
            <a:cxnSpLocks/>
          </p:cNvCxnSpPr>
          <p:nvPr/>
        </p:nvCxnSpPr>
        <p:spPr>
          <a:xfrm>
            <a:off x="8229600" y="4070590"/>
            <a:ext cx="1854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2" descr="Free Cow On The Road Nature photo and picture">
            <a:extLst>
              <a:ext uri="{FF2B5EF4-FFF2-40B4-BE49-F238E27FC236}">
                <a16:creationId xmlns:a16="http://schemas.microsoft.com/office/drawing/2014/main" id="{6AA5336A-FB2F-B33F-9E3E-E031BCCA5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t="1276" r="29929" b="30077"/>
          <a:stretch>
            <a:fillRect/>
          </a:stretch>
        </p:blipFill>
        <p:spPr bwMode="auto">
          <a:xfrm>
            <a:off x="501812" y="3337811"/>
            <a:ext cx="1465561" cy="1465560"/>
          </a:xfrm>
          <a:prstGeom prst="roundRect">
            <a:avLst>
              <a:gd name="adj" fmla="val 8122"/>
            </a:avLst>
          </a:prstGeom>
          <a:noFill/>
          <a:ln w="76200">
            <a:solidFill>
              <a:srgbClr val="CE695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37137A5D-0BC5-8AFA-A9CF-1AC915FEAD36}"/>
              </a:ext>
            </a:extLst>
          </p:cNvPr>
          <p:cNvGrpSpPr/>
          <p:nvPr/>
        </p:nvGrpSpPr>
        <p:grpSpPr>
          <a:xfrm>
            <a:off x="2901065" y="2191964"/>
            <a:ext cx="1466620" cy="1424482"/>
            <a:chOff x="3231503" y="2191964"/>
            <a:chExt cx="1466620" cy="1424482"/>
          </a:xfrm>
        </p:grpSpPr>
        <p:sp>
          <p:nvSpPr>
            <p:cNvPr id="30" name="AutoShape 7">
              <a:extLst>
                <a:ext uri="{FF2B5EF4-FFF2-40B4-BE49-F238E27FC236}">
                  <a16:creationId xmlns:a16="http://schemas.microsoft.com/office/drawing/2014/main" id="{C021C3FE-446B-3BA4-420B-BED3A6836C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14808" y="2891140"/>
              <a:ext cx="515741" cy="725306"/>
            </a:xfrm>
            <a:prstGeom prst="lightningBolt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굴림" panose="020B0600000101010101" pitchFamily="50" charset="-127"/>
                <a:cs typeface="Arial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98DB95-D77B-D59C-DCFB-9ABA488DE0FC}"/>
                </a:ext>
              </a:extLst>
            </p:cNvPr>
            <p:cNvSpPr txBox="1"/>
            <p:nvPr/>
          </p:nvSpPr>
          <p:spPr>
            <a:xfrm>
              <a:off x="3231503" y="2191964"/>
              <a:ext cx="1466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C00000"/>
                  </a:solidFill>
                </a:rPr>
                <a:t>High-order</a:t>
              </a:r>
              <a:br>
                <a:rPr lang="en-US" altLang="ko-KR" sz="2000" dirty="0">
                  <a:solidFill>
                    <a:srgbClr val="C00000"/>
                  </a:solidFill>
                </a:rPr>
              </a:br>
              <a:r>
                <a:rPr lang="en-US" altLang="ko-KR" sz="2000" dirty="0">
                  <a:solidFill>
                    <a:srgbClr val="C00000"/>
                  </a:solidFill>
                </a:rPr>
                <a:t>bit-flip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C407B4A7-1402-D12C-630C-7ED0E2F8EE45}"/>
              </a:ext>
            </a:extLst>
          </p:cNvPr>
          <p:cNvGrpSpPr/>
          <p:nvPr/>
        </p:nvGrpSpPr>
        <p:grpSpPr>
          <a:xfrm>
            <a:off x="4565552" y="1945431"/>
            <a:ext cx="2018501" cy="2048926"/>
            <a:chOff x="4565552" y="1945431"/>
            <a:chExt cx="2018501" cy="204892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3DA37E-9304-4B1C-93A5-785180B7F050}"/>
                </a:ext>
              </a:extLst>
            </p:cNvPr>
            <p:cNvSpPr txBox="1"/>
            <p:nvPr/>
          </p:nvSpPr>
          <p:spPr>
            <a:xfrm>
              <a:off x="4807601" y="1945431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C00000"/>
                  </a:solidFill>
                </a:rPr>
                <a:t>High logits</a:t>
              </a:r>
              <a:endParaRPr lang="ko-KR" alt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4E469137-007D-6173-387D-5085DD8257F9}"/>
                </a:ext>
              </a:extLst>
            </p:cNvPr>
            <p:cNvGrpSpPr/>
            <p:nvPr/>
          </p:nvGrpSpPr>
          <p:grpSpPr>
            <a:xfrm>
              <a:off x="4565552" y="2387600"/>
              <a:ext cx="2018501" cy="1606757"/>
              <a:chOff x="4603652" y="2387600"/>
              <a:chExt cx="2018501" cy="160675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701D448-6AE6-806F-62B3-416777992D36}"/>
                  </a:ext>
                </a:extLst>
              </p:cNvPr>
              <p:cNvSpPr txBox="1"/>
              <p:nvPr/>
            </p:nvSpPr>
            <p:spPr>
              <a:xfrm>
                <a:off x="4603652" y="2670918"/>
                <a:ext cx="20185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rgbClr val="C00000"/>
                    </a:solidFill>
                  </a:rPr>
                  <a:t>MSP scoring:</a:t>
                </a:r>
                <a:br>
                  <a:rPr lang="en-US" altLang="ko-KR" sz="2000" dirty="0">
                    <a:solidFill>
                      <a:srgbClr val="C00000"/>
                    </a:solidFill>
                  </a:rPr>
                </a:br>
                <a:r>
                  <a:rPr lang="en-US" altLang="ko-KR" sz="2000" b="1" dirty="0">
                    <a:solidFill>
                      <a:srgbClr val="C00000"/>
                    </a:solidFill>
                  </a:rPr>
                  <a:t>0 loss</a:t>
                </a:r>
                <a:br>
                  <a:rPr lang="en-US" altLang="ko-KR" sz="2000" dirty="0">
                    <a:solidFill>
                      <a:srgbClr val="C00000"/>
                    </a:solidFill>
                  </a:rPr>
                </a:br>
                <a:r>
                  <a:rPr lang="en-US" altLang="ko-KR" sz="2000" dirty="0">
                    <a:solidFill>
                      <a:srgbClr val="C00000"/>
                    </a:solidFill>
                  </a:rPr>
                  <a:t>Maha.* Scoring:</a:t>
                </a:r>
                <a:br>
                  <a:rPr lang="en-US" altLang="ko-KR" sz="2000" dirty="0">
                    <a:solidFill>
                      <a:srgbClr val="C00000"/>
                    </a:solidFill>
                  </a:rPr>
                </a:br>
                <a:r>
                  <a:rPr lang="en-US" altLang="ko-KR" sz="2000" b="1" dirty="0">
                    <a:solidFill>
                      <a:srgbClr val="C00000"/>
                    </a:solidFill>
                  </a:rPr>
                  <a:t>high loss</a:t>
                </a:r>
                <a:endParaRPr lang="ko-KR" alt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id="{550E5082-9AB3-FB4B-F9E6-4649FAA38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5300" y="2387600"/>
                <a:ext cx="0" cy="330200"/>
              </a:xfrm>
              <a:prstGeom prst="straightConnector1">
                <a:avLst/>
              </a:prstGeom>
              <a:noFill/>
              <a:ln w="25400">
                <a:solidFill>
                  <a:srgbClr val="C00000"/>
                </a:solidFill>
                <a:miter lim="800000"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AC6E254-15B0-499F-FBE6-5B00942B135C}"/>
              </a:ext>
            </a:extLst>
          </p:cNvPr>
          <p:cNvSpPr txBox="1"/>
          <p:nvPr/>
        </p:nvSpPr>
        <p:spPr>
          <a:xfrm>
            <a:off x="8226013" y="2670918"/>
            <a:ext cx="19094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C00000"/>
                </a:solidFill>
              </a:rPr>
              <a:t>MSP scoring:</a:t>
            </a:r>
            <a:br>
              <a:rPr lang="en-US" altLang="ko-KR" sz="2000" dirty="0">
                <a:solidFill>
                  <a:srgbClr val="C00000"/>
                </a:solidFill>
              </a:rPr>
            </a:br>
            <a:r>
              <a:rPr lang="en-US" altLang="ko-KR" sz="2000" b="1" dirty="0">
                <a:solidFill>
                  <a:srgbClr val="C00000"/>
                </a:solidFill>
              </a:rPr>
              <a:t>0 gradient</a:t>
            </a:r>
            <a:br>
              <a:rPr lang="en-US" altLang="ko-KR" sz="2000" dirty="0">
                <a:solidFill>
                  <a:srgbClr val="C00000"/>
                </a:solidFill>
              </a:rPr>
            </a:br>
            <a:r>
              <a:rPr lang="en-US" altLang="ko-KR" sz="2000" dirty="0">
                <a:solidFill>
                  <a:srgbClr val="C00000"/>
                </a:solidFill>
              </a:rPr>
              <a:t>Maha. Scoring:</a:t>
            </a:r>
            <a:br>
              <a:rPr lang="en-US" altLang="ko-KR" sz="2000" dirty="0">
                <a:solidFill>
                  <a:srgbClr val="C00000"/>
                </a:solidFill>
              </a:rPr>
            </a:br>
            <a:r>
              <a:rPr lang="en-US" altLang="ko-KR" sz="2000" b="1" dirty="0">
                <a:solidFill>
                  <a:srgbClr val="C00000"/>
                </a:solidFill>
              </a:rPr>
              <a:t>high gradient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BC097E6A-B0EE-EC3D-BC7B-3A1A677DC3A7}"/>
              </a:ext>
            </a:extLst>
          </p:cNvPr>
          <p:cNvSpPr/>
          <p:nvPr/>
        </p:nvSpPr>
        <p:spPr>
          <a:xfrm>
            <a:off x="10161930" y="3332637"/>
            <a:ext cx="1629595" cy="1511359"/>
          </a:xfrm>
          <a:prstGeom prst="rect">
            <a:avLst/>
          </a:prstGeom>
          <a:solidFill>
            <a:srgbClr val="E4D2F2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 err="1">
                <a:sym typeface="Arial"/>
              </a:rPr>
              <a:t>ProGIP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1st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detector</a:t>
            </a:r>
            <a:endParaRPr lang="ko-KR" altLang="en-US" sz="2400" dirty="0">
              <a:sym typeface="Arial"/>
            </a:endParaRPr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C27BE452-8130-DF2E-67F4-25654450D56B}"/>
              </a:ext>
            </a:extLst>
          </p:cNvPr>
          <p:cNvGrpSpPr/>
          <p:nvPr/>
        </p:nvGrpSpPr>
        <p:grpSpPr>
          <a:xfrm>
            <a:off x="6934200" y="4838700"/>
            <a:ext cx="4848073" cy="1584504"/>
            <a:chOff x="6934200" y="4838700"/>
            <a:chExt cx="4848073" cy="158450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E752281-88A6-F44B-52F7-7FB79EE3B5DC}"/>
                </a:ext>
              </a:extLst>
            </p:cNvPr>
            <p:cNvSpPr txBox="1"/>
            <p:nvPr/>
          </p:nvSpPr>
          <p:spPr>
            <a:xfrm>
              <a:off x="6934200" y="5222875"/>
              <a:ext cx="484807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rgbClr val="7030A0"/>
                  </a:solidFill>
                  <a:latin typeface="LibertineMathMI"/>
                </a:rPr>
                <a:t>The inference is faulty if</a:t>
              </a:r>
              <a:br>
                <a:rPr lang="en-US" altLang="ko-KR" sz="2400" dirty="0">
                  <a:solidFill>
                    <a:srgbClr val="7030A0"/>
                  </a:solidFill>
                  <a:latin typeface="LibertineMathMI"/>
                </a:rPr>
              </a:br>
              <a:r>
                <a:rPr lang="ko-KR" altLang="en-US" sz="2400" dirty="0">
                  <a:solidFill>
                    <a:srgbClr val="7030A0"/>
                  </a:solidFill>
                  <a:latin typeface="LibertineMathMI"/>
                </a:rPr>
                <a:t>𝑚𝑎𝑥 </a:t>
              </a:r>
              <a:r>
                <a:rPr lang="en-US" altLang="ko-KR" sz="2400" dirty="0">
                  <a:solidFill>
                    <a:srgbClr val="7030A0"/>
                  </a:solidFill>
                  <a:latin typeface="LibertineMathMI"/>
                </a:rPr>
                <a:t>(</a:t>
              </a:r>
              <a:r>
                <a:rPr lang="ko-KR" altLang="en-US" sz="2400" dirty="0">
                  <a:solidFill>
                    <a:srgbClr val="7030A0"/>
                  </a:solidFill>
                  <a:latin typeface="LibertineMathMI"/>
                </a:rPr>
                <a:t>𝑎𝑏𝑠 </a:t>
              </a:r>
              <a:r>
                <a:rPr lang="en-US" altLang="ko-KR" sz="2400" dirty="0">
                  <a:solidFill>
                    <a:srgbClr val="7030A0"/>
                  </a:solidFill>
                  <a:latin typeface="LibertineMathMI"/>
                </a:rPr>
                <a:t>(</a:t>
              </a:r>
              <a:r>
                <a:rPr lang="ko-KR" altLang="en-US" sz="2400" dirty="0">
                  <a:solidFill>
                    <a:srgbClr val="7030A0"/>
                  </a:solidFill>
                  <a:latin typeface="LibertineMathMI"/>
                </a:rPr>
                <a:t>𝑔𝑟𝑎𝑑𝑖𝑒𝑛𝑡</a:t>
              </a:r>
              <a:r>
                <a:rPr lang="en-US" altLang="ko-KR" sz="2400" dirty="0">
                  <a:solidFill>
                    <a:srgbClr val="7030A0"/>
                  </a:solidFill>
                  <a:latin typeface="LibertineMathMI"/>
                </a:rPr>
                <a:t>)) ≈ 0 or</a:t>
              </a:r>
            </a:p>
            <a:p>
              <a:pPr algn="r"/>
              <a:r>
                <a:rPr lang="ko-KR" altLang="en-US" sz="2400" dirty="0">
                  <a:solidFill>
                    <a:srgbClr val="7030A0"/>
                  </a:solidFill>
                </a:rPr>
                <a:t>𝑚𝑎𝑥 </a:t>
              </a:r>
              <a:r>
                <a:rPr lang="en-US" altLang="ko-KR" sz="2400" dirty="0">
                  <a:solidFill>
                    <a:srgbClr val="7030A0"/>
                  </a:solidFill>
                </a:rPr>
                <a:t>(</a:t>
              </a:r>
              <a:r>
                <a:rPr lang="ko-KR" altLang="en-US" sz="2400" dirty="0">
                  <a:solidFill>
                    <a:srgbClr val="7030A0"/>
                  </a:solidFill>
                </a:rPr>
                <a:t>𝑎𝑏𝑠 </a:t>
              </a:r>
              <a:r>
                <a:rPr lang="en-US" altLang="ko-KR" sz="2400" dirty="0">
                  <a:solidFill>
                    <a:srgbClr val="7030A0"/>
                  </a:solidFill>
                </a:rPr>
                <a:t>(</a:t>
              </a:r>
              <a:r>
                <a:rPr lang="ko-KR" altLang="en-US" sz="2400" dirty="0">
                  <a:solidFill>
                    <a:srgbClr val="7030A0"/>
                  </a:solidFill>
                </a:rPr>
                <a:t>𝑔𝑟𝑎𝑑𝑖𝑒𝑛𝑡</a:t>
              </a:r>
              <a:r>
                <a:rPr lang="en-US" altLang="ko-KR" sz="2400" dirty="0">
                  <a:solidFill>
                    <a:srgbClr val="7030A0"/>
                  </a:solidFill>
                </a:rPr>
                <a:t>)) &gt; </a:t>
              </a:r>
              <a:r>
                <a:rPr lang="ko-KR" altLang="en-US" sz="2400" dirty="0">
                  <a:solidFill>
                    <a:srgbClr val="7030A0"/>
                  </a:solidFill>
                </a:rPr>
                <a:t>𝑡</a:t>
              </a:r>
              <a:r>
                <a:rPr lang="en-US" altLang="ko-KR" sz="2400" dirty="0">
                  <a:solidFill>
                    <a:srgbClr val="7030A0"/>
                  </a:solidFill>
                </a:rPr>
                <a:t>ℎ</a:t>
              </a:r>
              <a:r>
                <a:rPr lang="ko-KR" altLang="en-US" sz="2400" dirty="0">
                  <a:solidFill>
                    <a:srgbClr val="7030A0"/>
                  </a:solidFill>
                </a:rPr>
                <a:t>𝑟𝑒𝑠</a:t>
              </a:r>
              <a:r>
                <a:rPr lang="en-US" altLang="ko-KR" sz="2400" dirty="0">
                  <a:solidFill>
                    <a:srgbClr val="7030A0"/>
                  </a:solidFill>
                </a:rPr>
                <a:t>ℎ</a:t>
              </a:r>
              <a:r>
                <a:rPr lang="ko-KR" altLang="en-US" sz="2400" dirty="0">
                  <a:solidFill>
                    <a:srgbClr val="7030A0"/>
                  </a:solidFill>
                </a:rPr>
                <a:t>𝑜𝑙𝑑</a:t>
              </a:r>
            </a:p>
          </p:txBody>
        </p: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8FD2ED13-C23A-CBC3-7245-1C5C9B09F6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0" y="4838700"/>
              <a:ext cx="0" cy="381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EF88E5F-49ED-8630-A0CB-0D0F90B6DB65}"/>
              </a:ext>
            </a:extLst>
          </p:cNvPr>
          <p:cNvSpPr txBox="1"/>
          <p:nvPr/>
        </p:nvSpPr>
        <p:spPr>
          <a:xfrm>
            <a:off x="6878377" y="1970880"/>
            <a:ext cx="403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*Maha.: </a:t>
            </a:r>
            <a:r>
              <a:rPr lang="en-US" altLang="ko-KR" dirty="0" err="1">
                <a:solidFill>
                  <a:srgbClr val="C00000"/>
                </a:solidFill>
              </a:rPr>
              <a:t>Mahalanobis</a:t>
            </a:r>
            <a:r>
              <a:rPr lang="en-US" altLang="ko-KR" dirty="0">
                <a:solidFill>
                  <a:srgbClr val="C00000"/>
                </a:solidFill>
              </a:rPr>
              <a:t>-based distance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536C2D1-D700-A279-7EF8-F93B6AB02F84}"/>
              </a:ext>
            </a:extLst>
          </p:cNvPr>
          <p:cNvSpPr txBox="1"/>
          <p:nvPr/>
        </p:nvSpPr>
        <p:spPr>
          <a:xfrm>
            <a:off x="9388273" y="39658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Image from </a:t>
            </a:r>
            <a:r>
              <a:rPr lang="en-US" altLang="ko-KR" sz="2000" dirty="0" err="1"/>
              <a:t>Pixabay</a:t>
            </a:r>
            <a:endParaRPr lang="ko-KR" altLang="en-US" sz="2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5989B4D1-FB21-0F8D-4B59-F13E2A5E6255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B3C6567-B25E-E0B9-2DCA-24DE8E8ADEA8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8111B6C-A808-D2C5-DDD6-F4048482A7E3}"/>
              </a:ext>
            </a:extLst>
          </p:cNvPr>
          <p:cNvSpPr/>
          <p:nvPr/>
        </p:nvSpPr>
        <p:spPr>
          <a:xfrm>
            <a:off x="4065234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1579417-437A-6D37-4A0E-5A606E3EA4BE}"/>
              </a:ext>
            </a:extLst>
          </p:cNvPr>
          <p:cNvSpPr/>
          <p:nvPr/>
        </p:nvSpPr>
        <p:spPr>
          <a:xfrm>
            <a:off x="4395071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C55EB170-3FDB-3F18-1642-6FB632E3C46A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82792E5F-0888-0A30-E17C-884159D263BA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1F0751E-D7D3-4675-25DD-BDD0F28E88AD}"/>
              </a:ext>
            </a:extLst>
          </p:cNvPr>
          <p:cNvSpPr/>
          <p:nvPr/>
        </p:nvSpPr>
        <p:spPr>
          <a:xfrm>
            <a:off x="4034692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8FB945D2-0706-EEEB-87F6-B286C68CCE1F}"/>
              </a:ext>
            </a:extLst>
          </p:cNvPr>
          <p:cNvSpPr/>
          <p:nvPr/>
        </p:nvSpPr>
        <p:spPr>
          <a:xfrm>
            <a:off x="4364529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04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3" grpId="0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978C2-10E9-443F-8C01-EC411508C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1A68-CA2D-F57F-ABA1-2D4E27C4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487496" cy="1325563"/>
          </a:xfrm>
        </p:spPr>
        <p:txBody>
          <a:bodyPr/>
          <a:lstStyle/>
          <a:p>
            <a:r>
              <a:rPr lang="en-US" altLang="ko-KR" dirty="0"/>
              <a:t>First Detector for Covering Backward Pass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CA03-1B98-7F75-820A-65BE7F6D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470025"/>
            <a:ext cx="11088652" cy="4351338"/>
          </a:xfrm>
        </p:spPr>
        <p:txBody>
          <a:bodyPr/>
          <a:lstStyle/>
          <a:p>
            <a:r>
              <a:rPr lang="en-US" altLang="ko-KR" dirty="0"/>
              <a:t>First detector protects first forward and </a:t>
            </a:r>
            <a:r>
              <a:rPr lang="en-US" altLang="ko-KR" b="1" u="sng" dirty="0"/>
              <a:t>backward</a:t>
            </a:r>
            <a:r>
              <a:rPr lang="en-US" altLang="ko-KR" dirty="0"/>
              <a:t> passes</a:t>
            </a:r>
            <a:endParaRPr lang="en-US" altLang="ko-KR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E963A-6916-7C05-4907-091FAEF9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F42A020A-0018-3093-9534-2DE85AB7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5A8C3-C5D5-35CE-E373-61FB49897681}"/>
              </a:ext>
            </a:extLst>
          </p:cNvPr>
          <p:cNvSpPr txBox="1"/>
          <p:nvPr/>
        </p:nvSpPr>
        <p:spPr>
          <a:xfrm>
            <a:off x="5548561" y="4865074"/>
            <a:ext cx="1502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Backward</a:t>
            </a:r>
            <a:br>
              <a:rPr lang="en-US" altLang="ko-KR" sz="2400" dirty="0"/>
            </a:br>
            <a:r>
              <a:rPr lang="en-US" altLang="ko-KR" sz="2400" dirty="0"/>
              <a:t>pass</a:t>
            </a:r>
            <a:endParaRPr lang="ko-KR" alt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BCE47-28D7-2487-F1C8-2CF0DFABB0E6}"/>
              </a:ext>
            </a:extLst>
          </p:cNvPr>
          <p:cNvSpPr txBox="1"/>
          <p:nvPr/>
        </p:nvSpPr>
        <p:spPr>
          <a:xfrm>
            <a:off x="409234" y="4865074"/>
            <a:ext cx="155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Input</a:t>
            </a:r>
            <a:endParaRPr lang="ko-KR" altLang="en-US" sz="2400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F3ACD06-AB84-9AB0-66D8-3CC47EE1529B}"/>
              </a:ext>
            </a:extLst>
          </p:cNvPr>
          <p:cNvGrpSpPr/>
          <p:nvPr/>
        </p:nvGrpSpPr>
        <p:grpSpPr>
          <a:xfrm>
            <a:off x="2901065" y="3314911"/>
            <a:ext cx="1629595" cy="1511359"/>
            <a:chOff x="2534169" y="3454525"/>
            <a:chExt cx="1754032" cy="1626768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BA181B7-B099-1093-B712-029193AA414B}"/>
                </a:ext>
              </a:extLst>
            </p:cNvPr>
            <p:cNvSpPr/>
            <p:nvPr/>
          </p:nvSpPr>
          <p:spPr>
            <a:xfrm>
              <a:off x="2534169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R="0" lvl="0" indent="0" algn="ctr" fontAlgn="auto" latinLnBrk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14" name="화살표: 오른쪽 13">
              <a:extLst>
                <a:ext uri="{FF2B5EF4-FFF2-40B4-BE49-F238E27FC236}">
                  <a16:creationId xmlns:a16="http://schemas.microsoft.com/office/drawing/2014/main" id="{98A47560-4363-7C53-FC04-B0A524B65229}"/>
                </a:ext>
              </a:extLst>
            </p:cNvPr>
            <p:cNvSpPr/>
            <p:nvPr/>
          </p:nvSpPr>
          <p:spPr>
            <a:xfrm>
              <a:off x="2866899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7CC0AD3-06B2-FC60-0B73-1F01E20F102A}"/>
              </a:ext>
            </a:extLst>
          </p:cNvPr>
          <p:cNvGrpSpPr/>
          <p:nvPr/>
        </p:nvGrpSpPr>
        <p:grpSpPr>
          <a:xfrm>
            <a:off x="5464352" y="3314911"/>
            <a:ext cx="1629595" cy="1511359"/>
            <a:chOff x="4783535" y="3429000"/>
            <a:chExt cx="1754032" cy="1626768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ECD32E1-A7C2-8820-1330-77D8F0E179D3}"/>
                </a:ext>
              </a:extLst>
            </p:cNvPr>
            <p:cNvSpPr/>
            <p:nvPr/>
          </p:nvSpPr>
          <p:spPr>
            <a:xfrm>
              <a:off x="4783535" y="3429000"/>
              <a:ext cx="1754032" cy="1626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17" name="화살표: 오른쪽 16">
              <a:extLst>
                <a:ext uri="{FF2B5EF4-FFF2-40B4-BE49-F238E27FC236}">
                  <a16:creationId xmlns:a16="http://schemas.microsoft.com/office/drawing/2014/main" id="{2E615E9B-2F5B-C263-5645-7C345163BEE1}"/>
                </a:ext>
              </a:extLst>
            </p:cNvPr>
            <p:cNvSpPr/>
            <p:nvPr/>
          </p:nvSpPr>
          <p:spPr>
            <a:xfrm rot="10800000">
              <a:off x="5116266" y="3857755"/>
              <a:ext cx="1088572" cy="769258"/>
            </a:xfrm>
            <a:prstGeom prst="rightArrow">
              <a:avLst/>
            </a:prstGeom>
            <a:solidFill>
              <a:srgbClr val="FFDC79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C256C42-1393-2F58-D675-91C5DB832A2E}"/>
              </a:ext>
            </a:extLst>
          </p:cNvPr>
          <p:cNvCxnSpPr>
            <a:cxnSpLocks/>
          </p:cNvCxnSpPr>
          <p:nvPr/>
        </p:nvCxnSpPr>
        <p:spPr>
          <a:xfrm>
            <a:off x="2020850" y="4070590"/>
            <a:ext cx="7350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D11293A-E49C-F509-A5AD-A08EF05D171B}"/>
              </a:ext>
            </a:extLst>
          </p:cNvPr>
          <p:cNvCxnSpPr>
            <a:cxnSpLocks/>
          </p:cNvCxnSpPr>
          <p:nvPr/>
        </p:nvCxnSpPr>
        <p:spPr>
          <a:xfrm>
            <a:off x="4533900" y="4070591"/>
            <a:ext cx="736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567B99E1-363F-F8AA-D817-A587C3A8A185}"/>
              </a:ext>
            </a:extLst>
          </p:cNvPr>
          <p:cNvCxnSpPr>
            <a:cxnSpLocks/>
          </p:cNvCxnSpPr>
          <p:nvPr/>
        </p:nvCxnSpPr>
        <p:spPr>
          <a:xfrm>
            <a:off x="7112000" y="4070590"/>
            <a:ext cx="2946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2" descr="Free Cow On The Road Nature photo and picture">
            <a:extLst>
              <a:ext uri="{FF2B5EF4-FFF2-40B4-BE49-F238E27FC236}">
                <a16:creationId xmlns:a16="http://schemas.microsoft.com/office/drawing/2014/main" id="{71EF2E7A-8A03-DB04-42C6-594FE3E90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t="1276" r="29929" b="30077"/>
          <a:stretch>
            <a:fillRect/>
          </a:stretch>
        </p:blipFill>
        <p:spPr bwMode="auto">
          <a:xfrm>
            <a:off x="501812" y="3337811"/>
            <a:ext cx="1465561" cy="1465560"/>
          </a:xfrm>
          <a:prstGeom prst="roundRect">
            <a:avLst>
              <a:gd name="adj" fmla="val 8122"/>
            </a:avLst>
          </a:prstGeom>
          <a:noFill/>
          <a:ln w="76200">
            <a:solidFill>
              <a:srgbClr val="CE695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39EBE6BA-005E-5FD9-2EEA-E687713C0E28}"/>
              </a:ext>
            </a:extLst>
          </p:cNvPr>
          <p:cNvGrpSpPr/>
          <p:nvPr/>
        </p:nvGrpSpPr>
        <p:grpSpPr>
          <a:xfrm>
            <a:off x="5467580" y="2191964"/>
            <a:ext cx="1466620" cy="1424482"/>
            <a:chOff x="3231503" y="2191964"/>
            <a:chExt cx="1466620" cy="1424482"/>
          </a:xfrm>
        </p:grpSpPr>
        <p:sp>
          <p:nvSpPr>
            <p:cNvPr id="30" name="AutoShape 7">
              <a:extLst>
                <a:ext uri="{FF2B5EF4-FFF2-40B4-BE49-F238E27FC236}">
                  <a16:creationId xmlns:a16="http://schemas.microsoft.com/office/drawing/2014/main" id="{51C97BCB-75A3-1E73-9334-36CF6C22A6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14808" y="2891140"/>
              <a:ext cx="515741" cy="725306"/>
            </a:xfrm>
            <a:prstGeom prst="lightningBolt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굴림" panose="020B0600000101010101" pitchFamily="50" charset="-127"/>
                <a:cs typeface="Arial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1E4EC4-C25F-C976-8521-C126B2EEA647}"/>
                </a:ext>
              </a:extLst>
            </p:cNvPr>
            <p:cNvSpPr txBox="1"/>
            <p:nvPr/>
          </p:nvSpPr>
          <p:spPr>
            <a:xfrm>
              <a:off x="3231503" y="2191964"/>
              <a:ext cx="1466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C00000"/>
                  </a:solidFill>
                </a:rPr>
                <a:t>High-order</a:t>
              </a:r>
              <a:br>
                <a:rPr lang="en-US" altLang="ko-KR" sz="2000" dirty="0">
                  <a:solidFill>
                    <a:srgbClr val="C00000"/>
                  </a:solidFill>
                </a:rPr>
              </a:br>
              <a:r>
                <a:rPr lang="en-US" altLang="ko-KR" sz="2000" dirty="0">
                  <a:solidFill>
                    <a:srgbClr val="C00000"/>
                  </a:solidFill>
                </a:rPr>
                <a:t>bit-flip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1E7206-6229-625F-57DE-0A5C6A8F13C5}"/>
              </a:ext>
            </a:extLst>
          </p:cNvPr>
          <p:cNvSpPr txBox="1"/>
          <p:nvPr/>
        </p:nvSpPr>
        <p:spPr>
          <a:xfrm>
            <a:off x="7707890" y="3548243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C00000"/>
                </a:solidFill>
              </a:rPr>
              <a:t>high gradient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C135A9A6-9D43-FD67-2306-08BF95E9CC39}"/>
              </a:ext>
            </a:extLst>
          </p:cNvPr>
          <p:cNvSpPr/>
          <p:nvPr/>
        </p:nvSpPr>
        <p:spPr>
          <a:xfrm>
            <a:off x="10161930" y="3332637"/>
            <a:ext cx="1629595" cy="1511359"/>
          </a:xfrm>
          <a:prstGeom prst="rect">
            <a:avLst/>
          </a:prstGeom>
          <a:solidFill>
            <a:srgbClr val="E4D2F2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 err="1">
                <a:sym typeface="Arial"/>
              </a:rPr>
              <a:t>ProGIP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1st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detector</a:t>
            </a:r>
            <a:endParaRPr lang="ko-KR" altLang="en-US" sz="2400" dirty="0">
              <a:sym typeface="Arial"/>
            </a:endParaRPr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C49E3826-E4C3-046D-B5F7-82D47A3AF0FF}"/>
              </a:ext>
            </a:extLst>
          </p:cNvPr>
          <p:cNvGrpSpPr/>
          <p:nvPr/>
        </p:nvGrpSpPr>
        <p:grpSpPr>
          <a:xfrm>
            <a:off x="6934200" y="4838700"/>
            <a:ext cx="4848073" cy="1584504"/>
            <a:chOff x="6934200" y="4838700"/>
            <a:chExt cx="4848073" cy="158450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73FC6C1-B476-5019-D556-293DD670DBA0}"/>
                </a:ext>
              </a:extLst>
            </p:cNvPr>
            <p:cNvSpPr txBox="1"/>
            <p:nvPr/>
          </p:nvSpPr>
          <p:spPr>
            <a:xfrm>
              <a:off x="6934200" y="5222875"/>
              <a:ext cx="484807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0" i="0" u="none" strike="noStrike" baseline="0" dirty="0">
                  <a:solidFill>
                    <a:srgbClr val="7030A0"/>
                  </a:solidFill>
                  <a:latin typeface="LibertineMathMI"/>
                </a:rPr>
                <a:t>The inference is faulty if</a:t>
              </a:r>
              <a:br>
                <a:rPr lang="en-US" altLang="ko-KR" sz="2400" b="0" i="0" u="none" strike="noStrike" baseline="0" dirty="0">
                  <a:solidFill>
                    <a:srgbClr val="7030A0"/>
                  </a:solidFill>
                  <a:latin typeface="LibertineMathMI"/>
                </a:rPr>
              </a:br>
              <a:r>
                <a:rPr lang="ko-KR" altLang="en-US" sz="2400" dirty="0">
                  <a:solidFill>
                    <a:srgbClr val="7030A0"/>
                  </a:solidFill>
                  <a:latin typeface="LibertineMathMI"/>
                </a:rPr>
                <a:t>𝑚𝑎𝑥 </a:t>
              </a:r>
              <a:r>
                <a:rPr lang="en-US" altLang="ko-KR" sz="2400" dirty="0">
                  <a:solidFill>
                    <a:srgbClr val="7030A0"/>
                  </a:solidFill>
                  <a:latin typeface="LibertineMathMI"/>
                </a:rPr>
                <a:t>(</a:t>
              </a:r>
              <a:r>
                <a:rPr lang="ko-KR" altLang="en-US" sz="2400" dirty="0">
                  <a:solidFill>
                    <a:srgbClr val="7030A0"/>
                  </a:solidFill>
                  <a:latin typeface="LibertineMathMI"/>
                </a:rPr>
                <a:t>𝑎𝑏𝑠 </a:t>
              </a:r>
              <a:r>
                <a:rPr lang="en-US" altLang="ko-KR" sz="2400" dirty="0">
                  <a:solidFill>
                    <a:srgbClr val="7030A0"/>
                  </a:solidFill>
                  <a:latin typeface="LibertineMathMI"/>
                </a:rPr>
                <a:t>(</a:t>
              </a:r>
              <a:r>
                <a:rPr lang="ko-KR" altLang="en-US" sz="2400" dirty="0">
                  <a:solidFill>
                    <a:srgbClr val="7030A0"/>
                  </a:solidFill>
                  <a:latin typeface="LibertineMathMI"/>
                </a:rPr>
                <a:t>𝑔𝑟𝑎𝑑𝑖𝑒𝑛𝑡</a:t>
              </a:r>
              <a:r>
                <a:rPr lang="en-US" altLang="ko-KR" sz="2400" dirty="0">
                  <a:solidFill>
                    <a:srgbClr val="7030A0"/>
                  </a:solidFill>
                  <a:latin typeface="LibertineMathMI"/>
                </a:rPr>
                <a:t>)) ≈ 0 or</a:t>
              </a:r>
            </a:p>
            <a:p>
              <a:pPr algn="r"/>
              <a:r>
                <a:rPr lang="ko-KR" altLang="en-US" sz="2400" dirty="0">
                  <a:solidFill>
                    <a:srgbClr val="7030A0"/>
                  </a:solidFill>
                </a:rPr>
                <a:t>𝑚𝑎𝑥 </a:t>
              </a:r>
              <a:r>
                <a:rPr lang="en-US" altLang="ko-KR" sz="2400" dirty="0">
                  <a:solidFill>
                    <a:srgbClr val="7030A0"/>
                  </a:solidFill>
                </a:rPr>
                <a:t>(</a:t>
              </a:r>
              <a:r>
                <a:rPr lang="ko-KR" altLang="en-US" sz="2400" dirty="0">
                  <a:solidFill>
                    <a:srgbClr val="7030A0"/>
                  </a:solidFill>
                </a:rPr>
                <a:t>𝑎𝑏𝑠 </a:t>
              </a:r>
              <a:r>
                <a:rPr lang="en-US" altLang="ko-KR" sz="2400" dirty="0">
                  <a:solidFill>
                    <a:srgbClr val="7030A0"/>
                  </a:solidFill>
                </a:rPr>
                <a:t>(</a:t>
              </a:r>
              <a:r>
                <a:rPr lang="ko-KR" altLang="en-US" sz="2400" dirty="0">
                  <a:solidFill>
                    <a:srgbClr val="7030A0"/>
                  </a:solidFill>
                </a:rPr>
                <a:t>𝑔𝑟𝑎𝑑𝑖𝑒𝑛𝑡</a:t>
              </a:r>
              <a:r>
                <a:rPr lang="en-US" altLang="ko-KR" sz="2400" dirty="0">
                  <a:solidFill>
                    <a:srgbClr val="7030A0"/>
                  </a:solidFill>
                </a:rPr>
                <a:t>)) &gt; </a:t>
              </a:r>
              <a:r>
                <a:rPr lang="ko-KR" altLang="en-US" sz="2400" dirty="0">
                  <a:solidFill>
                    <a:srgbClr val="7030A0"/>
                  </a:solidFill>
                </a:rPr>
                <a:t>𝑡</a:t>
              </a:r>
              <a:r>
                <a:rPr lang="en-US" altLang="ko-KR" sz="2400" dirty="0">
                  <a:solidFill>
                    <a:srgbClr val="7030A0"/>
                  </a:solidFill>
                </a:rPr>
                <a:t>ℎ</a:t>
              </a:r>
              <a:r>
                <a:rPr lang="ko-KR" altLang="en-US" sz="2400" dirty="0">
                  <a:solidFill>
                    <a:srgbClr val="7030A0"/>
                  </a:solidFill>
                </a:rPr>
                <a:t>𝑟𝑒𝑠</a:t>
              </a:r>
              <a:r>
                <a:rPr lang="en-US" altLang="ko-KR" sz="2400" dirty="0">
                  <a:solidFill>
                    <a:srgbClr val="7030A0"/>
                  </a:solidFill>
                </a:rPr>
                <a:t>ℎ</a:t>
              </a:r>
              <a:r>
                <a:rPr lang="ko-KR" altLang="en-US" sz="2400" dirty="0">
                  <a:solidFill>
                    <a:srgbClr val="7030A0"/>
                  </a:solidFill>
                </a:rPr>
                <a:t>𝑜𝑙𝑑</a:t>
              </a:r>
            </a:p>
          </p:txBody>
        </p: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08320C32-27CF-210E-36C1-2BB6694C83B5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0" y="4838700"/>
              <a:ext cx="0" cy="381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FC6BF21-921A-3ADF-D2EC-7234BA7DF5C8}"/>
              </a:ext>
            </a:extLst>
          </p:cNvPr>
          <p:cNvSpPr txBox="1"/>
          <p:nvPr/>
        </p:nvSpPr>
        <p:spPr>
          <a:xfrm>
            <a:off x="2691220" y="4865074"/>
            <a:ext cx="1981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First</a:t>
            </a:r>
            <a:br>
              <a:rPr lang="en-US" altLang="ko-KR" sz="2400" dirty="0"/>
            </a:br>
            <a:r>
              <a:rPr lang="en-US" altLang="ko-KR" sz="2400" dirty="0"/>
              <a:t>forward pass</a:t>
            </a:r>
            <a:endParaRPr lang="ko-KR" alt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9DBC43-01C0-EF41-D460-61D50BBA01FC}"/>
              </a:ext>
            </a:extLst>
          </p:cNvPr>
          <p:cNvSpPr txBox="1"/>
          <p:nvPr/>
        </p:nvSpPr>
        <p:spPr>
          <a:xfrm>
            <a:off x="9388273" y="39658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Image from </a:t>
            </a:r>
            <a:r>
              <a:rPr lang="en-US" altLang="ko-KR" sz="2000" dirty="0" err="1"/>
              <a:t>Pixabay</a:t>
            </a:r>
            <a:endParaRPr lang="ko-KR" altLang="en-US" sz="2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6F2673C-33BE-D14F-DBD6-ED624C471F41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7449CC36-CA3A-726A-329F-8B4B08B52C39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E88C8F7-6090-F852-D8F1-0891ECCBA8E0}"/>
              </a:ext>
            </a:extLst>
          </p:cNvPr>
          <p:cNvSpPr/>
          <p:nvPr/>
        </p:nvSpPr>
        <p:spPr>
          <a:xfrm>
            <a:off x="4065234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AB5656C-CCFD-ACCD-C275-90356262E483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D8EE1429-5E24-0F65-0C3E-51BBDBBD1DCE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C0B95F8B-BE9B-0353-7096-CE42CD56EF39}"/>
              </a:ext>
            </a:extLst>
          </p:cNvPr>
          <p:cNvSpPr/>
          <p:nvPr/>
        </p:nvSpPr>
        <p:spPr>
          <a:xfrm>
            <a:off x="4034692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8AA34F82-28C2-9F84-DB7A-31C1ABF88A72}"/>
              </a:ext>
            </a:extLst>
          </p:cNvPr>
          <p:cNvSpPr/>
          <p:nvPr/>
        </p:nvSpPr>
        <p:spPr>
          <a:xfrm>
            <a:off x="6766626" y="6007100"/>
            <a:ext cx="5124961" cy="4064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6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1" grpId="0" animBg="1"/>
      <p:bldP spid="24" grpId="0" animBg="1"/>
      <p:bldP spid="25" grpId="0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7FA3A-B798-A6EA-826F-5D7C63BBF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EA2B-0C73-CD7C-26A4-EBC6810DD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487496" cy="1325563"/>
          </a:xfrm>
        </p:spPr>
        <p:txBody>
          <a:bodyPr/>
          <a:lstStyle/>
          <a:p>
            <a:r>
              <a:rPr lang="en-US" altLang="ko-KR" dirty="0"/>
              <a:t>Second Detector for Second Forward Pass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3BFAB-3A2A-9524-4E89-8BB8D6F0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470025"/>
            <a:ext cx="11088652" cy="4351338"/>
          </a:xfrm>
        </p:spPr>
        <p:txBody>
          <a:bodyPr/>
          <a:lstStyle/>
          <a:p>
            <a:r>
              <a:rPr lang="en-US" altLang="ko-KR" dirty="0"/>
              <a:t>Second detector protects </a:t>
            </a:r>
            <a:r>
              <a:rPr lang="en-US" altLang="ko-KR" b="1" u="sng" dirty="0"/>
              <a:t>second forward pass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6D02-C2ED-ABED-563F-1D59DECD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50CBC4AB-2E19-1D84-CD3C-27DF3B41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4F3CBF9-FB4B-A6DE-7A45-314DB8167B5A}"/>
              </a:ext>
            </a:extLst>
          </p:cNvPr>
          <p:cNvCxnSpPr>
            <a:cxnSpLocks/>
          </p:cNvCxnSpPr>
          <p:nvPr/>
        </p:nvCxnSpPr>
        <p:spPr>
          <a:xfrm>
            <a:off x="7112000" y="3994390"/>
            <a:ext cx="2946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67DCEB8-87A6-7391-8C00-7F22EE5BCF41}"/>
              </a:ext>
            </a:extLst>
          </p:cNvPr>
          <p:cNvSpPr/>
          <p:nvPr/>
        </p:nvSpPr>
        <p:spPr>
          <a:xfrm>
            <a:off x="10161930" y="3256437"/>
            <a:ext cx="1629595" cy="15113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>
                <a:sym typeface="Arial"/>
              </a:rPr>
              <a:t>ProGIP</a:t>
            </a:r>
            <a:br>
              <a:rPr lang="en-US" altLang="ko-KR" sz="2400">
                <a:sym typeface="Arial"/>
              </a:rPr>
            </a:br>
            <a:r>
              <a:rPr lang="en-US" altLang="ko-KR" sz="2400">
                <a:sym typeface="Arial"/>
              </a:rPr>
              <a:t>2nd</a:t>
            </a:r>
            <a:br>
              <a:rPr lang="en-US" altLang="ko-KR" sz="2400">
                <a:sym typeface="Arial"/>
              </a:rPr>
            </a:br>
            <a:r>
              <a:rPr lang="en-US" altLang="ko-KR" sz="2400" dirty="0">
                <a:sym typeface="Arial"/>
              </a:rPr>
              <a:t>detector</a:t>
            </a:r>
            <a:endParaRPr lang="ko-KR" altLang="en-US" sz="2400" dirty="0">
              <a:sym typeface="Arial"/>
            </a:endParaRPr>
          </a:p>
        </p:txBody>
      </p: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077B2BD5-B8F4-4288-71BF-B67D6D7C9AD9}"/>
              </a:ext>
            </a:extLst>
          </p:cNvPr>
          <p:cNvGrpSpPr/>
          <p:nvPr/>
        </p:nvGrpSpPr>
        <p:grpSpPr>
          <a:xfrm>
            <a:off x="6197600" y="4762500"/>
            <a:ext cx="5584673" cy="1648004"/>
            <a:chOff x="6197600" y="4838700"/>
            <a:chExt cx="5584673" cy="164800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FDA8FC5-2EA4-C90B-E2E1-D1B4D34A1019}"/>
                </a:ext>
              </a:extLst>
            </p:cNvPr>
            <p:cNvSpPr txBox="1"/>
            <p:nvPr/>
          </p:nvSpPr>
          <p:spPr>
            <a:xfrm>
              <a:off x="6197600" y="5286375"/>
              <a:ext cx="558467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400" b="0" i="0" u="none" strike="noStrike" baseline="0" dirty="0">
                  <a:solidFill>
                    <a:schemeClr val="accent6">
                      <a:lumMod val="50000"/>
                    </a:schemeClr>
                  </a:solidFill>
                  <a:latin typeface="LibertineMathMI"/>
                </a:rPr>
                <a:t>The inference is faulty if</a:t>
              </a:r>
              <a:br>
                <a:rPr lang="en-US" altLang="ko-KR" sz="2400" b="0" i="0" u="none" strike="noStrike" baseline="0" dirty="0">
                  <a:solidFill>
                    <a:schemeClr val="accent6">
                      <a:lumMod val="50000"/>
                    </a:schemeClr>
                  </a:solidFill>
                  <a:latin typeface="LibertineMathMI"/>
                </a:rPr>
              </a:br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𝑠𝑐𝑜𝑟𝑒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𝑥˜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) &gt; </a:t>
              </a:r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𝑡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ℎ</a:t>
              </a:r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𝑟𝑒𝑠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ℎ</a:t>
              </a:r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𝑜𝑙𝑑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 (MSP scoring)</a:t>
              </a:r>
            </a:p>
            <a:p>
              <a:pPr algn="r"/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𝑠𝑐𝑜𝑟𝑒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𝑥˜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) </a:t>
              </a:r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≤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𝑡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ℎ</a:t>
              </a:r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𝑟𝑒𝑠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ℎ</a:t>
              </a:r>
              <a:r>
                <a:rPr lang="ko-KR" altLang="en-US" sz="2400" dirty="0">
                  <a:solidFill>
                    <a:schemeClr val="accent6">
                      <a:lumMod val="50000"/>
                    </a:schemeClr>
                  </a:solidFill>
                </a:rPr>
                <a:t>𝑜𝑙𝑑</a:t>
              </a:r>
              <a:r>
                <a:rPr lang="en-US" altLang="ko-KR" sz="2400" dirty="0">
                  <a:solidFill>
                    <a:schemeClr val="accent6">
                      <a:lumMod val="50000"/>
                    </a:schemeClr>
                  </a:solidFill>
                </a:rPr>
                <a:t> (Maha. scoring)</a:t>
              </a:r>
              <a:endParaRPr lang="ko-KR" alt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D14A6CDE-DBBD-AFEA-5177-45C9440BE249}"/>
                </a:ext>
              </a:extLst>
            </p:cNvPr>
            <p:cNvCxnSpPr>
              <a:cxnSpLocks/>
            </p:cNvCxnSpPr>
            <p:nvPr/>
          </p:nvCxnSpPr>
          <p:spPr>
            <a:xfrm>
              <a:off x="10972800" y="4838700"/>
              <a:ext cx="0" cy="44450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8C32211-4A48-7010-D435-DA9137C3D73A}"/>
              </a:ext>
            </a:extLst>
          </p:cNvPr>
          <p:cNvSpPr txBox="1"/>
          <p:nvPr/>
        </p:nvSpPr>
        <p:spPr>
          <a:xfrm>
            <a:off x="4271389" y="4745600"/>
            <a:ext cx="172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Perturbed</a:t>
            </a:r>
          </a:p>
          <a:p>
            <a:pPr algn="ctr"/>
            <a:r>
              <a:rPr lang="en-US" altLang="ko-KR" sz="2400" dirty="0"/>
              <a:t>Input</a:t>
            </a:r>
            <a:endParaRPr lang="ko-KR" altLang="en-US" sz="2400" dirty="0"/>
          </a:p>
        </p:txBody>
      </p:sp>
      <p:pic>
        <p:nvPicPr>
          <p:cNvPr id="11" name="Picture 32" descr="Free Cow On The Road Nature photo and picture">
            <a:extLst>
              <a:ext uri="{FF2B5EF4-FFF2-40B4-BE49-F238E27FC236}">
                <a16:creationId xmlns:a16="http://schemas.microsoft.com/office/drawing/2014/main" id="{037B4E5D-2EE4-3CB8-AAAE-2D9B01102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t="1276" r="29929" b="30077"/>
          <a:stretch>
            <a:fillRect/>
          </a:stretch>
        </p:blipFill>
        <p:spPr bwMode="auto">
          <a:xfrm>
            <a:off x="4445915" y="3256437"/>
            <a:ext cx="1465560" cy="1465560"/>
          </a:xfrm>
          <a:prstGeom prst="roundRect">
            <a:avLst>
              <a:gd name="adj" fmla="val 8122"/>
            </a:avLst>
          </a:prstGeom>
          <a:noFill/>
          <a:ln w="76200">
            <a:solidFill>
              <a:srgbClr val="CE695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C87CA22E-E0D1-31A4-A188-65B130C5A2A5}"/>
              </a:ext>
            </a:extLst>
          </p:cNvPr>
          <p:cNvSpPr/>
          <p:nvPr/>
        </p:nvSpPr>
        <p:spPr>
          <a:xfrm>
            <a:off x="2023642" y="3256437"/>
            <a:ext cx="1629595" cy="1511359"/>
          </a:xfrm>
          <a:prstGeom prst="rect">
            <a:avLst/>
          </a:prstGeom>
          <a:solidFill>
            <a:srgbClr val="E4D2F2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 err="1">
                <a:sym typeface="Arial"/>
              </a:rPr>
              <a:t>ProGIP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1st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detector</a:t>
            </a:r>
            <a:endParaRPr lang="ko-KR" altLang="en-US" sz="2400" dirty="0"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45570-721C-9CBF-46AA-FFD0886DE9D4}"/>
              </a:ext>
            </a:extLst>
          </p:cNvPr>
          <p:cNvSpPr txBox="1"/>
          <p:nvPr/>
        </p:nvSpPr>
        <p:spPr>
          <a:xfrm>
            <a:off x="513144" y="3518210"/>
            <a:ext cx="63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/>
              <a:t>…</a:t>
            </a:r>
            <a:endParaRPr lang="ko-KR" altLang="en-US" sz="4000" b="1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9FF07F25-53A6-12FF-9905-4330BF70DAA0}"/>
              </a:ext>
            </a:extLst>
          </p:cNvPr>
          <p:cNvCxnSpPr>
            <a:cxnSpLocks/>
          </p:cNvCxnSpPr>
          <p:nvPr/>
        </p:nvCxnSpPr>
        <p:spPr>
          <a:xfrm>
            <a:off x="1298080" y="3994390"/>
            <a:ext cx="612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FA17B7B-AFD5-36C8-6A29-8978FE91F630}"/>
              </a:ext>
            </a:extLst>
          </p:cNvPr>
          <p:cNvCxnSpPr>
            <a:cxnSpLocks/>
          </p:cNvCxnSpPr>
          <p:nvPr/>
        </p:nvCxnSpPr>
        <p:spPr>
          <a:xfrm>
            <a:off x="3653237" y="3994390"/>
            <a:ext cx="612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5100C1-A818-B6FB-790F-36EECCFE6DCC}"/>
              </a:ext>
            </a:extLst>
          </p:cNvPr>
          <p:cNvGrpSpPr/>
          <p:nvPr/>
        </p:nvGrpSpPr>
        <p:grpSpPr>
          <a:xfrm>
            <a:off x="6676056" y="3238711"/>
            <a:ext cx="1629595" cy="1511359"/>
            <a:chOff x="2534169" y="3454525"/>
            <a:chExt cx="1754032" cy="1626768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BF6EC4D-2D3D-73FB-FD8C-A558BDCA46DE}"/>
                </a:ext>
              </a:extLst>
            </p:cNvPr>
            <p:cNvSpPr/>
            <p:nvPr/>
          </p:nvSpPr>
          <p:spPr>
            <a:xfrm>
              <a:off x="2534169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R="0" lvl="0" indent="0" algn="ctr" fontAlgn="auto" latinLnBrk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9" name="화살표: 오른쪽 28">
              <a:extLst>
                <a:ext uri="{FF2B5EF4-FFF2-40B4-BE49-F238E27FC236}">
                  <a16:creationId xmlns:a16="http://schemas.microsoft.com/office/drawing/2014/main" id="{2B0880D3-2C31-EC4E-C18F-923F47FE3CF6}"/>
                </a:ext>
              </a:extLst>
            </p:cNvPr>
            <p:cNvSpPr/>
            <p:nvPr/>
          </p:nvSpPr>
          <p:spPr>
            <a:xfrm>
              <a:off x="2866899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631F44D-B44F-EF66-81C4-C3527CFEE178}"/>
              </a:ext>
            </a:extLst>
          </p:cNvPr>
          <p:cNvSpPr txBox="1"/>
          <p:nvPr/>
        </p:nvSpPr>
        <p:spPr>
          <a:xfrm>
            <a:off x="6466211" y="4750774"/>
            <a:ext cx="1981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Second</a:t>
            </a:r>
            <a:br>
              <a:rPr lang="en-US" altLang="ko-KR" sz="2400" dirty="0"/>
            </a:br>
            <a:r>
              <a:rPr lang="en-US" altLang="ko-KR" sz="2400" dirty="0"/>
              <a:t>forward pass</a:t>
            </a:r>
            <a:endParaRPr lang="ko-KR" altLang="en-US" sz="2400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0AC78959-FA7D-8912-8FB2-219A091204C6}"/>
              </a:ext>
            </a:extLst>
          </p:cNvPr>
          <p:cNvCxnSpPr>
            <a:cxnSpLocks/>
          </p:cNvCxnSpPr>
          <p:nvPr/>
        </p:nvCxnSpPr>
        <p:spPr>
          <a:xfrm>
            <a:off x="5968025" y="4012116"/>
            <a:ext cx="612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599D9B98-124B-2A08-4ECF-DE0F66436E4A}"/>
              </a:ext>
            </a:extLst>
          </p:cNvPr>
          <p:cNvGrpSpPr/>
          <p:nvPr/>
        </p:nvGrpSpPr>
        <p:grpSpPr>
          <a:xfrm>
            <a:off x="6839031" y="2115764"/>
            <a:ext cx="1466620" cy="1424482"/>
            <a:chOff x="3231503" y="2191964"/>
            <a:chExt cx="1466620" cy="1424482"/>
          </a:xfrm>
        </p:grpSpPr>
        <p:sp>
          <p:nvSpPr>
            <p:cNvPr id="30" name="AutoShape 7">
              <a:extLst>
                <a:ext uri="{FF2B5EF4-FFF2-40B4-BE49-F238E27FC236}">
                  <a16:creationId xmlns:a16="http://schemas.microsoft.com/office/drawing/2014/main" id="{830301EF-E7E3-DB19-57A0-02DAB3FD6E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14808" y="2891140"/>
              <a:ext cx="515741" cy="725306"/>
            </a:xfrm>
            <a:prstGeom prst="lightningBolt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굴림" panose="020B0600000101010101" pitchFamily="50" charset="-127"/>
                <a:cs typeface="Arial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BF2700-1104-5B06-DA17-380FB0C773ED}"/>
                </a:ext>
              </a:extLst>
            </p:cNvPr>
            <p:cNvSpPr txBox="1"/>
            <p:nvPr/>
          </p:nvSpPr>
          <p:spPr>
            <a:xfrm>
              <a:off x="3231503" y="2191964"/>
              <a:ext cx="14666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C00000"/>
                  </a:solidFill>
                </a:rPr>
                <a:t>High-order</a:t>
              </a:r>
              <a:br>
                <a:rPr lang="en-US" altLang="ko-KR" sz="2000" dirty="0">
                  <a:solidFill>
                    <a:srgbClr val="C00000"/>
                  </a:solidFill>
                </a:rPr>
              </a:br>
              <a:r>
                <a:rPr lang="en-US" altLang="ko-KR" sz="2000" dirty="0">
                  <a:solidFill>
                    <a:srgbClr val="C00000"/>
                  </a:solidFill>
                </a:rPr>
                <a:t>bit-flip</a:t>
              </a:r>
              <a:endParaRPr lang="ko-KR" altLang="en-US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D645743A-29E2-5F1E-204A-118A359BDEB7}"/>
              </a:ext>
            </a:extLst>
          </p:cNvPr>
          <p:cNvGrpSpPr/>
          <p:nvPr/>
        </p:nvGrpSpPr>
        <p:grpSpPr>
          <a:xfrm>
            <a:off x="8304245" y="1869231"/>
            <a:ext cx="1909497" cy="2048926"/>
            <a:chOff x="4620054" y="1945431"/>
            <a:chExt cx="1909497" cy="204892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0C07FC-1471-5DA1-CBB5-E57EA7398AA0}"/>
                </a:ext>
              </a:extLst>
            </p:cNvPr>
            <p:cNvSpPr txBox="1"/>
            <p:nvPr/>
          </p:nvSpPr>
          <p:spPr>
            <a:xfrm>
              <a:off x="4807601" y="1945431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C00000"/>
                  </a:solidFill>
                </a:rPr>
                <a:t>High logits</a:t>
              </a:r>
              <a:endParaRPr lang="ko-KR" alt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8B6CDF63-9AF6-2ADA-FD55-B545A55A2A21}"/>
                </a:ext>
              </a:extLst>
            </p:cNvPr>
            <p:cNvGrpSpPr/>
            <p:nvPr/>
          </p:nvGrpSpPr>
          <p:grpSpPr>
            <a:xfrm>
              <a:off x="4620054" y="2387600"/>
              <a:ext cx="1909497" cy="1606757"/>
              <a:chOff x="4658154" y="2387600"/>
              <a:chExt cx="1909497" cy="160675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4C5384A-1563-4D2C-7B40-58EE27894440}"/>
                  </a:ext>
                </a:extLst>
              </p:cNvPr>
              <p:cNvSpPr txBox="1"/>
              <p:nvPr/>
            </p:nvSpPr>
            <p:spPr>
              <a:xfrm>
                <a:off x="4658154" y="2670918"/>
                <a:ext cx="190949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rgbClr val="C00000"/>
                    </a:solidFill>
                  </a:rPr>
                  <a:t>MSP scoring:</a:t>
                </a:r>
                <a:br>
                  <a:rPr lang="en-US" altLang="ko-KR" sz="2000" dirty="0">
                    <a:solidFill>
                      <a:srgbClr val="C00000"/>
                    </a:solidFill>
                  </a:rPr>
                </a:br>
                <a:r>
                  <a:rPr lang="en-US" altLang="ko-KR" sz="2000" b="1" dirty="0">
                    <a:solidFill>
                      <a:srgbClr val="C00000"/>
                    </a:solidFill>
                  </a:rPr>
                  <a:t>high scores</a:t>
                </a:r>
                <a:br>
                  <a:rPr lang="en-US" altLang="ko-KR" sz="2000" dirty="0">
                    <a:solidFill>
                      <a:srgbClr val="C00000"/>
                    </a:solidFill>
                  </a:rPr>
                </a:br>
                <a:r>
                  <a:rPr lang="en-US" altLang="ko-KR" sz="2000" dirty="0">
                    <a:solidFill>
                      <a:srgbClr val="C00000"/>
                    </a:solidFill>
                  </a:rPr>
                  <a:t>Maha. Scoring:</a:t>
                </a:r>
                <a:br>
                  <a:rPr lang="en-US" altLang="ko-KR" sz="2000" dirty="0">
                    <a:solidFill>
                      <a:srgbClr val="C00000"/>
                    </a:solidFill>
                  </a:rPr>
                </a:br>
                <a:r>
                  <a:rPr lang="en-US" altLang="ko-KR" sz="2000" b="1" dirty="0">
                    <a:solidFill>
                      <a:srgbClr val="C00000"/>
                    </a:solidFill>
                  </a:rPr>
                  <a:t>low scores*</a:t>
                </a:r>
                <a:endParaRPr lang="ko-KR" alt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id="{2D54EC5F-E42B-FAA0-DD9B-973E7A5B27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5300" y="2387600"/>
                <a:ext cx="0" cy="330200"/>
              </a:xfrm>
              <a:prstGeom prst="straightConnector1">
                <a:avLst/>
              </a:prstGeom>
              <a:noFill/>
              <a:ln w="25400">
                <a:solidFill>
                  <a:srgbClr val="C00000"/>
                </a:solidFill>
                <a:miter lim="800000"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BCA01DF-8961-2460-BAAA-EA58E7DD372D}"/>
              </a:ext>
            </a:extLst>
          </p:cNvPr>
          <p:cNvSpPr txBox="1"/>
          <p:nvPr/>
        </p:nvSpPr>
        <p:spPr>
          <a:xfrm>
            <a:off x="9388273" y="39658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Image from </a:t>
            </a:r>
            <a:r>
              <a:rPr lang="en-US" altLang="ko-KR" sz="2000" dirty="0" err="1"/>
              <a:t>Pixabay</a:t>
            </a:r>
            <a:endParaRPr lang="ko-KR" alt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8A71BA-3174-442C-85AD-C3178B9475A7}"/>
              </a:ext>
            </a:extLst>
          </p:cNvPr>
          <p:cNvSpPr txBox="1"/>
          <p:nvPr/>
        </p:nvSpPr>
        <p:spPr>
          <a:xfrm>
            <a:off x="10270502" y="2219844"/>
            <a:ext cx="1287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*Extremely</a:t>
            </a:r>
            <a:br>
              <a:rPr lang="en-US" altLang="ko-KR" dirty="0">
                <a:solidFill>
                  <a:srgbClr val="C00000"/>
                </a:solidFill>
              </a:rPr>
            </a:br>
            <a:r>
              <a:rPr lang="en-US" altLang="ko-KR" dirty="0">
                <a:solidFill>
                  <a:srgbClr val="C00000"/>
                </a:solidFill>
              </a:rPr>
              <a:t> negative</a:t>
            </a:r>
            <a:br>
              <a:rPr lang="en-US" altLang="ko-KR" dirty="0">
                <a:solidFill>
                  <a:srgbClr val="C00000"/>
                </a:solidFill>
              </a:rPr>
            </a:br>
            <a:r>
              <a:rPr lang="en-US" altLang="ko-KR" dirty="0">
                <a:solidFill>
                  <a:srgbClr val="C00000"/>
                </a:solidFill>
              </a:rPr>
              <a:t> scores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64BAF96E-23AD-C416-25CB-C5B2AB2B02E2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5BFAD6C6-7575-57B1-1FD0-294E7991EE03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CF3B85A1-A868-307A-73A9-B6F5267B6B74}"/>
              </a:ext>
            </a:extLst>
          </p:cNvPr>
          <p:cNvSpPr/>
          <p:nvPr/>
        </p:nvSpPr>
        <p:spPr>
          <a:xfrm>
            <a:off x="4065234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2FC5947-CB7F-F8B5-7B7E-89933D64DA88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D0DE5FA-DA26-4906-0B2D-CA9AFA50085D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05D48CE-BB62-56CF-60DB-6E6EE6B0D977}"/>
              </a:ext>
            </a:extLst>
          </p:cNvPr>
          <p:cNvSpPr/>
          <p:nvPr/>
        </p:nvSpPr>
        <p:spPr>
          <a:xfrm>
            <a:off x="4034692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31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91501-8844-BEAC-2768-E25073D6B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9C63-660D-D078-C987-FDE0D0E5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/>
              <a:t>Experiments: Setup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292F-0DD0-E8DA-2DD9-F2967FC8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468800"/>
            <a:ext cx="11665296" cy="4351338"/>
          </a:xfrm>
        </p:spPr>
        <p:txBody>
          <a:bodyPr/>
          <a:lstStyle/>
          <a:p>
            <a:r>
              <a:rPr lang="en-US" altLang="ko-KR" dirty="0"/>
              <a:t>Fault injection: injected one fault per each GIP inference</a:t>
            </a:r>
          </a:p>
          <a:p>
            <a:r>
              <a:rPr lang="en-US" altLang="ko-KR" dirty="0"/>
              <a:t>Runtime measurement: measured on NVIDIA RTX 4070 &amp; A6000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5C5FF-CF55-BC50-5EB5-90B05AF1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277D1E52-0E0C-4150-645D-4592D8FC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519AF2FF-36F7-CC53-D750-D44A97DE3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01887"/>
              </p:ext>
            </p:extLst>
          </p:nvPr>
        </p:nvGraphicFramePr>
        <p:xfrm>
          <a:off x="687160" y="2558778"/>
          <a:ext cx="10817680" cy="2845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6857">
                  <a:extLst>
                    <a:ext uri="{9D8B030D-6E8A-4147-A177-3AD203B41FA5}">
                      <a16:colId xmlns:a16="http://schemas.microsoft.com/office/drawing/2014/main" val="3490146047"/>
                    </a:ext>
                  </a:extLst>
                </a:gridCol>
                <a:gridCol w="8000823">
                  <a:extLst>
                    <a:ext uri="{9D8B030D-6E8A-4147-A177-3AD203B41FA5}">
                      <a16:colId xmlns:a16="http://schemas.microsoft.com/office/drawing/2014/main" val="610547927"/>
                    </a:ext>
                  </a:extLst>
                </a:gridCol>
              </a:tblGrid>
              <a:tr h="4177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Networks</a:t>
                      </a:r>
                      <a:endParaRPr lang="ko-KR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b="0" dirty="0" err="1">
                          <a:solidFill>
                            <a:schemeClr val="tx1"/>
                          </a:solidFill>
                        </a:rPr>
                        <a:t>DenseNet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-BC </a:t>
                      </a:r>
                      <a:r>
                        <a:rPr lang="en-US" altLang="ko-KR" sz="2000" b="0" baseline="30000" dirty="0">
                          <a:solidFill>
                            <a:schemeClr val="tx1"/>
                          </a:solidFill>
                        </a:rPr>
                        <a:t>[Huang et al. (2017)]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, ResNet-34 </a:t>
                      </a:r>
                      <a:r>
                        <a:rPr lang="en-US" altLang="ko-KR" sz="2000" b="0" baseline="300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altLang="ko-KR" sz="2000" b="0" baseline="30000" dirty="0" err="1">
                          <a:solidFill>
                            <a:schemeClr val="tx1"/>
                          </a:solidFill>
                        </a:rPr>
                        <a:t>Zisselman</a:t>
                      </a:r>
                      <a:r>
                        <a:rPr lang="en-US" altLang="ko-KR" sz="2000" b="0" baseline="30000" dirty="0">
                          <a:solidFill>
                            <a:schemeClr val="tx1"/>
                          </a:solidFill>
                        </a:rPr>
                        <a:t> and Tamar (2020)]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</a:rPr>
                        <a:t>, MobileNetV2 </a:t>
                      </a:r>
                      <a:r>
                        <a:rPr lang="en-US" altLang="ko-KR" sz="2000" b="0" baseline="30000" dirty="0">
                          <a:solidFill>
                            <a:schemeClr val="tx1"/>
                          </a:solidFill>
                        </a:rPr>
                        <a:t>[Sandler et al. (2018)]</a:t>
                      </a:r>
                      <a:endParaRPr lang="ko-KR" altLang="en-US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660381"/>
                  </a:ext>
                </a:extLst>
              </a:tr>
              <a:tr h="4177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ID dataset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ID: CIFAR-10 </a:t>
                      </a:r>
                      <a:r>
                        <a:rPr lang="en-US" altLang="ko-KR" sz="2000" baseline="300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altLang="ko-KR" sz="2000" baseline="30000" dirty="0" err="1">
                          <a:solidFill>
                            <a:schemeClr val="tx1"/>
                          </a:solidFill>
                        </a:rPr>
                        <a:t>Krizhevsky</a:t>
                      </a:r>
                      <a:r>
                        <a:rPr lang="en-US" altLang="ko-KR" sz="2000" baseline="30000" dirty="0">
                          <a:solidFill>
                            <a:schemeClr val="tx1"/>
                          </a:solidFill>
                        </a:rPr>
                        <a:t> (2009)]</a:t>
                      </a:r>
                      <a:r>
                        <a:rPr lang="en-US" altLang="ko-KR" sz="2000" baseline="0" dirty="0">
                          <a:solidFill>
                            <a:schemeClr val="tx1"/>
                          </a:solidFill>
                        </a:rPr>
                        <a:t> / OOD: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Tiny ImageNet </a:t>
                      </a:r>
                      <a:r>
                        <a:rPr lang="en-US" altLang="ko-KR" sz="2000" baseline="30000" dirty="0">
                          <a:solidFill>
                            <a:schemeClr val="tx1"/>
                          </a:solidFill>
                        </a:rPr>
                        <a:t>[Deng et al. (2009)]</a:t>
                      </a:r>
                      <a:endParaRPr lang="ko-KR" alt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335950"/>
                  </a:ext>
                </a:extLst>
              </a:tr>
              <a:tr h="72103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OOD detection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ODIN </a:t>
                      </a:r>
                      <a:r>
                        <a:rPr lang="en-US" altLang="ko-KR" sz="2000" baseline="30000" dirty="0">
                          <a:solidFill>
                            <a:schemeClr val="tx1"/>
                          </a:solidFill>
                        </a:rPr>
                        <a:t>[Liang et al. (2018)]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 (MSP-based),</a:t>
                      </a:r>
                      <a:br>
                        <a:rPr lang="en-US" altLang="ko-KR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2000" dirty="0" err="1">
                          <a:solidFill>
                            <a:schemeClr val="tx1"/>
                          </a:solidFill>
                        </a:rPr>
                        <a:t>Mahalanobis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2000" baseline="30000" dirty="0">
                          <a:solidFill>
                            <a:schemeClr val="tx1"/>
                          </a:solidFill>
                        </a:rPr>
                        <a:t>[Lee et al. (2018)]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altLang="ko-KR" sz="2000" dirty="0" err="1">
                          <a:solidFill>
                            <a:schemeClr val="tx1"/>
                          </a:solidFill>
                        </a:rPr>
                        <a:t>Mahalanobis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 distance-based)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79454"/>
                  </a:ext>
                </a:extLst>
              </a:tr>
              <a:tr h="9714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Fault detection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No protection (original)</a:t>
                      </a:r>
                    </a:p>
                    <a:p>
                      <a:pPr latinLnBrk="1"/>
                      <a:r>
                        <a:rPr lang="en-US" altLang="ko-KR" sz="2000" dirty="0" err="1">
                          <a:solidFill>
                            <a:schemeClr val="tx1"/>
                          </a:solidFill>
                        </a:rPr>
                        <a:t>ProGIP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 (ours)</a:t>
                      </a:r>
                    </a:p>
                    <a:p>
                      <a:pPr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Detection-only Ranger </a:t>
                      </a:r>
                      <a:r>
                        <a:rPr lang="en-US" altLang="ko-KR" sz="2000" baseline="30000" dirty="0">
                          <a:solidFill>
                            <a:schemeClr val="tx1"/>
                          </a:solidFill>
                        </a:rPr>
                        <a:t>[Chen et al. (2021)]</a:t>
                      </a:r>
                      <a:endParaRPr lang="ko-KR" altLang="en-US" sz="2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8403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1CEB67-D81E-3FA2-366A-A4041F9AD7F5}"/>
              </a:ext>
            </a:extLst>
          </p:cNvPr>
          <p:cNvSpPr txBox="1"/>
          <p:nvPr/>
        </p:nvSpPr>
        <p:spPr>
          <a:xfrm>
            <a:off x="596900" y="5524500"/>
            <a:ext cx="1099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100,000 injections × 2 (OOD detection schemes) × 2 (data types) × 3 (passes) × 3 (networks)</a:t>
            </a:r>
          </a:p>
          <a:p>
            <a:pPr algn="ctr"/>
            <a:r>
              <a:rPr lang="en-US" altLang="ko-KR" sz="2000" dirty="0"/>
              <a:t>= </a:t>
            </a:r>
            <a:r>
              <a:rPr lang="en-US" altLang="ko-KR" sz="2000" b="1" dirty="0"/>
              <a:t>3.6M fault injection runs</a:t>
            </a:r>
            <a:endParaRPr lang="ko-KR" altLang="en-US" sz="2000" b="1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0550409-5B39-C14D-AE29-362178798589}"/>
              </a:ext>
            </a:extLst>
          </p:cNvPr>
          <p:cNvGrpSpPr/>
          <p:nvPr/>
        </p:nvGrpSpPr>
        <p:grpSpPr>
          <a:xfrm>
            <a:off x="3399971" y="2815320"/>
            <a:ext cx="8375996" cy="2631936"/>
            <a:chOff x="3225800" y="2933700"/>
            <a:chExt cx="8375996" cy="263193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B204560-5317-2771-3CC9-FD931EE9D85B}"/>
                </a:ext>
              </a:extLst>
            </p:cNvPr>
            <p:cNvSpPr/>
            <p:nvPr/>
          </p:nvSpPr>
          <p:spPr>
            <a:xfrm>
              <a:off x="3225800" y="5143500"/>
              <a:ext cx="4432300" cy="422136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64F820E4-44BD-763D-F386-7C8B7B1FF810}"/>
                </a:ext>
              </a:extLst>
            </p:cNvPr>
            <p:cNvSpPr/>
            <p:nvPr/>
          </p:nvSpPr>
          <p:spPr>
            <a:xfrm>
              <a:off x="6451600" y="2933700"/>
              <a:ext cx="5150196" cy="2082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checks abnormal values at</a:t>
              </a:r>
              <a:br>
                <a:rPr lang="en-US" altLang="ko-KR" sz="2400" dirty="0">
                  <a:solidFill>
                    <a:schemeClr val="tx1"/>
                  </a:solidFill>
                </a:rPr>
              </a:br>
              <a:r>
                <a:rPr lang="en-US" altLang="ko-KR" sz="2400" dirty="0">
                  <a:solidFill>
                    <a:schemeClr val="tx1"/>
                  </a:solidFill>
                </a:rPr>
                <a:t>all activation function layers</a:t>
              </a:r>
              <a:br>
                <a:rPr lang="en-US" altLang="ko-KR" sz="2400" dirty="0">
                  <a:solidFill>
                    <a:schemeClr val="tx1"/>
                  </a:solidFill>
                </a:rPr>
              </a:br>
              <a:r>
                <a:rPr lang="en-US" altLang="ko-KR" sz="2400" dirty="0">
                  <a:solidFill>
                    <a:schemeClr val="tx1"/>
                  </a:solidFill>
                </a:rPr>
                <a:t>(Implemented by </a:t>
              </a:r>
              <a:r>
                <a:rPr lang="en-US" altLang="ko-KR" sz="2400" dirty="0" err="1">
                  <a:solidFill>
                    <a:schemeClr val="tx1"/>
                  </a:solidFill>
                </a:rPr>
                <a:t>Pytorch</a:t>
              </a:r>
              <a:r>
                <a:rPr lang="en-US" altLang="ko-KR" sz="2400" dirty="0">
                  <a:solidFill>
                    <a:schemeClr val="tx1"/>
                  </a:solidFill>
                </a:rPr>
                <a:t> Hooks)</a:t>
              </a:r>
              <a:br>
                <a:rPr lang="en-US" altLang="ko-KR" sz="2400" dirty="0">
                  <a:solidFill>
                    <a:schemeClr val="tx1"/>
                  </a:solidFill>
                </a:rPr>
              </a:br>
              <a:br>
                <a:rPr lang="en-US" altLang="ko-KR" sz="1200" dirty="0">
                  <a:solidFill>
                    <a:schemeClr val="tx1"/>
                  </a:solidFill>
                </a:rPr>
              </a:br>
              <a:r>
                <a:rPr lang="en-US" altLang="ko-KR" sz="2400" dirty="0">
                  <a:solidFill>
                    <a:schemeClr val="tx1"/>
                  </a:solidFill>
                </a:rPr>
                <a:t>Note: original Ranger is designed to detect </a:t>
              </a:r>
              <a:r>
                <a:rPr lang="en-US" altLang="ko-KR" sz="2400" u="sng" dirty="0">
                  <a:solidFill>
                    <a:schemeClr val="tx1"/>
                  </a:solidFill>
                </a:rPr>
                <a:t>and correct</a:t>
              </a:r>
              <a:r>
                <a:rPr lang="en-US" altLang="ko-KR" sz="2400" dirty="0">
                  <a:solidFill>
                    <a:schemeClr val="tx1"/>
                  </a:solidFill>
                </a:rPr>
                <a:t> faults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타원 10">
            <a:extLst>
              <a:ext uri="{FF2B5EF4-FFF2-40B4-BE49-F238E27FC236}">
                <a16:creationId xmlns:a16="http://schemas.microsoft.com/office/drawing/2014/main" id="{92C7A0FB-66DD-2CC2-82F6-825000F2155C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5E040518-0EFF-4333-AC41-8B16D62686DA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3B433E7-FD69-F022-0472-7861B5CCFF4A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FDA9CB8-5C37-518F-79A5-182D3063F3EF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3E694-A099-8A36-B1E3-4E5E37D9F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B9CBFD44-4D05-42A2-268D-CC4B068FD41D}"/>
              </a:ext>
            </a:extLst>
          </p:cNvPr>
          <p:cNvGrpSpPr/>
          <p:nvPr/>
        </p:nvGrpSpPr>
        <p:grpSpPr>
          <a:xfrm>
            <a:off x="8271979" y="1057222"/>
            <a:ext cx="3338288" cy="5154893"/>
            <a:chOff x="8271979" y="1057222"/>
            <a:chExt cx="3338288" cy="5154893"/>
          </a:xfrm>
        </p:grpSpPr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5CBEFFB6-1E7C-8BC9-2C27-6DF539EF1AA0}"/>
                </a:ext>
              </a:extLst>
            </p:cNvPr>
            <p:cNvSpPr/>
            <p:nvPr/>
          </p:nvSpPr>
          <p:spPr>
            <a:xfrm>
              <a:off x="8271979" y="3033487"/>
              <a:ext cx="3338288" cy="3178628"/>
            </a:xfrm>
            <a:prstGeom prst="roundRect">
              <a:avLst>
                <a:gd name="adj" fmla="val 103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59D8E2-9E2B-58B8-675F-7B48B21B31C0}"/>
                </a:ext>
              </a:extLst>
            </p:cNvPr>
            <p:cNvSpPr txBox="1"/>
            <p:nvPr/>
          </p:nvSpPr>
          <p:spPr>
            <a:xfrm>
              <a:off x="9261354" y="2029959"/>
              <a:ext cx="13595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 err="1"/>
                <a:t>ProGIP</a:t>
              </a:r>
              <a:br>
                <a:rPr lang="en-US" altLang="ko-KR" sz="2800" b="1" dirty="0"/>
              </a:br>
              <a:r>
                <a:rPr lang="en-US" altLang="ko-KR" sz="2800" b="1" dirty="0"/>
                <a:t>(ours)</a:t>
              </a:r>
              <a:endParaRPr lang="ko-KR" altLang="en-US" sz="2800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1FEE17-CD51-24A3-9AAE-32C5AB3B3CE9}"/>
                </a:ext>
              </a:extLst>
            </p:cNvPr>
            <p:cNvSpPr txBox="1"/>
            <p:nvPr/>
          </p:nvSpPr>
          <p:spPr>
            <a:xfrm>
              <a:off x="8844509" y="3077026"/>
              <a:ext cx="2193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6">
                      <a:lumMod val="75000"/>
                    </a:schemeClr>
                  </a:solidFill>
                </a:rPr>
                <a:t>99.57%</a:t>
              </a:r>
              <a:endParaRPr lang="ko-KR" altLang="en-US" sz="4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FC0725-0860-BA8A-36B3-9129ED5C3F3B}"/>
                </a:ext>
              </a:extLst>
            </p:cNvPr>
            <p:cNvSpPr txBox="1"/>
            <p:nvPr/>
          </p:nvSpPr>
          <p:spPr>
            <a:xfrm>
              <a:off x="8844509" y="4107595"/>
              <a:ext cx="2193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6">
                      <a:lumMod val="75000"/>
                    </a:schemeClr>
                  </a:solidFill>
                </a:rPr>
                <a:t>96.29%</a:t>
              </a:r>
              <a:endParaRPr lang="ko-KR" altLang="en-US" sz="4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1B20AF-9BA1-59D6-0BA7-04B38EFF6D60}"/>
                </a:ext>
              </a:extLst>
            </p:cNvPr>
            <p:cNvSpPr txBox="1"/>
            <p:nvPr/>
          </p:nvSpPr>
          <p:spPr>
            <a:xfrm>
              <a:off x="8798823" y="5210736"/>
              <a:ext cx="22846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6">
                      <a:lumMod val="75000"/>
                    </a:schemeClr>
                  </a:solidFill>
                </a:rPr>
                <a:t>+0.84%</a:t>
              </a:r>
              <a:endParaRPr lang="ko-KR" altLang="en-US" sz="4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136C071A-AFC1-10BA-5E71-24D626C38CD0}"/>
                </a:ext>
              </a:extLst>
            </p:cNvPr>
            <p:cNvSpPr/>
            <p:nvPr/>
          </p:nvSpPr>
          <p:spPr>
            <a:xfrm>
              <a:off x="8694058" y="1057222"/>
              <a:ext cx="2494130" cy="8457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Inserting only</a:t>
              </a:r>
              <a:br>
                <a:rPr lang="en-US" altLang="ko-KR" sz="2400" dirty="0">
                  <a:solidFill>
                    <a:schemeClr val="tx1"/>
                  </a:solidFill>
                </a:rPr>
              </a:br>
              <a:r>
                <a:rPr lang="en-US" altLang="ko-KR" sz="2400" dirty="0">
                  <a:solidFill>
                    <a:schemeClr val="tx1"/>
                  </a:solidFill>
                </a:rPr>
                <a:t>two detectors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B98D4CA-DAD2-8704-F77D-AA926B8AA49E}"/>
              </a:ext>
            </a:extLst>
          </p:cNvPr>
          <p:cNvGrpSpPr/>
          <p:nvPr/>
        </p:nvGrpSpPr>
        <p:grpSpPr>
          <a:xfrm>
            <a:off x="4186900" y="1062892"/>
            <a:ext cx="3725700" cy="5149223"/>
            <a:chOff x="4303015" y="1062892"/>
            <a:chExt cx="3725700" cy="5149223"/>
          </a:xfrm>
        </p:grpSpPr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8446807F-58C2-B098-B16D-F243AC32B144}"/>
                </a:ext>
              </a:extLst>
            </p:cNvPr>
            <p:cNvSpPr/>
            <p:nvPr/>
          </p:nvSpPr>
          <p:spPr>
            <a:xfrm>
              <a:off x="4496721" y="3033487"/>
              <a:ext cx="3338288" cy="3178628"/>
            </a:xfrm>
            <a:prstGeom prst="roundRect">
              <a:avLst>
                <a:gd name="adj" fmla="val 103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202479-C32C-2405-81BB-45AF7296FC6B}"/>
                </a:ext>
              </a:extLst>
            </p:cNvPr>
            <p:cNvSpPr txBox="1"/>
            <p:nvPr/>
          </p:nvSpPr>
          <p:spPr>
            <a:xfrm>
              <a:off x="4303015" y="2029959"/>
              <a:ext cx="372570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/>
                <a:t>Detection-only</a:t>
              </a:r>
              <a:br>
                <a:rPr lang="en-US" altLang="ko-KR" sz="2800" b="1" dirty="0"/>
              </a:br>
              <a:r>
                <a:rPr lang="en-US" altLang="ko-KR" sz="2800" b="1" dirty="0"/>
                <a:t>Ranger </a:t>
              </a:r>
              <a:r>
                <a:rPr lang="en-US" altLang="ko-KR" sz="2800" b="1" baseline="30000" dirty="0"/>
                <a:t>[Chen et al. (2021)]</a:t>
              </a:r>
              <a:endParaRPr lang="ko-KR" altLang="en-US" sz="2800" b="1" baseline="30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C6535C-38D3-DBBD-BEAE-592A983B9BCB}"/>
                </a:ext>
              </a:extLst>
            </p:cNvPr>
            <p:cNvSpPr txBox="1"/>
            <p:nvPr/>
          </p:nvSpPr>
          <p:spPr>
            <a:xfrm>
              <a:off x="5069251" y="3079097"/>
              <a:ext cx="2193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6">
                      <a:lumMod val="75000"/>
                    </a:schemeClr>
                  </a:solidFill>
                </a:rPr>
                <a:t>99.74%</a:t>
              </a:r>
              <a:endParaRPr lang="ko-KR" alt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AF615F-4A7B-320B-D9CE-B43F5539119A}"/>
                </a:ext>
              </a:extLst>
            </p:cNvPr>
            <p:cNvSpPr txBox="1"/>
            <p:nvPr/>
          </p:nvSpPr>
          <p:spPr>
            <a:xfrm>
              <a:off x="5069251" y="4108630"/>
              <a:ext cx="2193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chemeClr val="accent6">
                      <a:lumMod val="75000"/>
                    </a:schemeClr>
                  </a:solidFill>
                </a:rPr>
                <a:t>97.33%</a:t>
              </a:r>
              <a:endParaRPr lang="ko-KR" alt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29570A-AE38-621D-7EBC-D5D9BB4854A3}"/>
                </a:ext>
              </a:extLst>
            </p:cNvPr>
            <p:cNvSpPr txBox="1"/>
            <p:nvPr/>
          </p:nvSpPr>
          <p:spPr>
            <a:xfrm>
              <a:off x="4683728" y="5210736"/>
              <a:ext cx="2964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800" dirty="0">
                  <a:solidFill>
                    <a:srgbClr val="C00000"/>
                  </a:solidFill>
                </a:rPr>
                <a:t>+135.07%</a:t>
              </a:r>
              <a:endParaRPr lang="ko-KR" altLang="en-US" sz="4800" dirty="0">
                <a:solidFill>
                  <a:srgbClr val="C00000"/>
                </a:solidFill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404AD05-D31C-0B81-FA5F-8582217B201C}"/>
                </a:ext>
              </a:extLst>
            </p:cNvPr>
            <p:cNvSpPr/>
            <p:nvPr/>
          </p:nvSpPr>
          <p:spPr>
            <a:xfrm>
              <a:off x="4416894" y="1062892"/>
              <a:ext cx="3497943" cy="8457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</a:rPr>
                <a:t>Inserting detectors at</a:t>
              </a:r>
              <a:br>
                <a:rPr lang="en-US" altLang="ko-KR" sz="2400" dirty="0">
                  <a:solidFill>
                    <a:schemeClr val="tx1"/>
                  </a:solidFill>
                </a:rPr>
              </a:br>
              <a:r>
                <a:rPr lang="en-US" altLang="ko-KR" sz="2400" dirty="0">
                  <a:solidFill>
                    <a:schemeClr val="tx1"/>
                  </a:solidFill>
                </a:rPr>
                <a:t>every activation layer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63A388-DA0E-FB2D-7CBC-EB007317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/>
              <a:t>Experiments: Results</a:t>
            </a:r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90C95-DB18-ED60-4A55-712E4556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669031D4-608D-92FB-9602-3FCBC515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B57E7-1F38-27A3-B093-67D9234CCA74}"/>
              </a:ext>
            </a:extLst>
          </p:cNvPr>
          <p:cNvSpPr txBox="1"/>
          <p:nvPr/>
        </p:nvSpPr>
        <p:spPr>
          <a:xfrm>
            <a:off x="820216" y="3120570"/>
            <a:ext cx="289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Fault coverage:</a:t>
            </a:r>
            <a:br>
              <a:rPr lang="en-US" altLang="ko-KR" sz="2400" dirty="0"/>
            </a:br>
            <a:r>
              <a:rPr lang="en-US" altLang="ko-KR" sz="2400" dirty="0"/>
              <a:t>classification failure</a:t>
            </a:r>
            <a:endParaRPr lang="ko-KR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44991-BC3B-7922-7881-071236843AF2}"/>
              </a:ext>
            </a:extLst>
          </p:cNvPr>
          <p:cNvSpPr txBox="1"/>
          <p:nvPr/>
        </p:nvSpPr>
        <p:spPr>
          <a:xfrm>
            <a:off x="421553" y="4114852"/>
            <a:ext cx="369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Fault coverage:</a:t>
            </a:r>
            <a:br>
              <a:rPr lang="en-US" altLang="ko-KR" sz="2400" dirty="0"/>
            </a:br>
            <a:r>
              <a:rPr lang="en-US" altLang="ko-KR" sz="2400" dirty="0"/>
              <a:t>ID/OOD detection failure</a:t>
            </a:r>
            <a:endParaRPr lang="ko-KR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7DE53-F0BE-D780-CCA1-B00523DB17D0}"/>
              </a:ext>
            </a:extLst>
          </p:cNvPr>
          <p:cNvSpPr txBox="1"/>
          <p:nvPr/>
        </p:nvSpPr>
        <p:spPr>
          <a:xfrm>
            <a:off x="702657" y="5210735"/>
            <a:ext cx="3130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Runtime overhead</a:t>
            </a:r>
            <a:br>
              <a:rPr lang="en-US" altLang="ko-KR" sz="2400" dirty="0"/>
            </a:br>
            <a:r>
              <a:rPr lang="en-US" altLang="ko-KR" sz="2400" dirty="0"/>
              <a:t>compared to original</a:t>
            </a:r>
            <a:endParaRPr lang="ko-KR" altLang="en-US" sz="2400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76B8162-6B35-51DB-C326-450695D616D1}"/>
              </a:ext>
            </a:extLst>
          </p:cNvPr>
          <p:cNvCxnSpPr>
            <a:cxnSpLocks/>
          </p:cNvCxnSpPr>
          <p:nvPr/>
        </p:nvCxnSpPr>
        <p:spPr>
          <a:xfrm>
            <a:off x="522514" y="4005941"/>
            <a:ext cx="110453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193B721-8231-AD74-A9B9-2A0EC069C917}"/>
              </a:ext>
            </a:extLst>
          </p:cNvPr>
          <p:cNvCxnSpPr>
            <a:cxnSpLocks/>
          </p:cNvCxnSpPr>
          <p:nvPr/>
        </p:nvCxnSpPr>
        <p:spPr>
          <a:xfrm>
            <a:off x="522514" y="5101770"/>
            <a:ext cx="1104537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5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A7043-6415-40A7-6447-43E5825B8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5B58-B425-6128-9E11-DB364851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/>
              <a:t>Experiments: Ablation Study</a:t>
            </a:r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3770B-E854-36D4-610D-594F06AE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E4F9516C-7C69-C967-2E3F-933EF87F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9DC8274-72FA-0698-2E81-28ABD6FC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3" y="1470025"/>
            <a:ext cx="11369567" cy="4351338"/>
          </a:xfrm>
        </p:spPr>
        <p:txBody>
          <a:bodyPr/>
          <a:lstStyle/>
          <a:p>
            <a:r>
              <a:rPr lang="en-US" altLang="ko-KR" dirty="0"/>
              <a:t>Removing </a:t>
            </a:r>
            <a:r>
              <a:rPr lang="en-US" altLang="ko-KR" dirty="0" err="1"/>
              <a:t>ProGIP’s</a:t>
            </a:r>
            <a:r>
              <a:rPr lang="en-US" altLang="ko-KR" dirty="0"/>
              <a:t> first fault detector</a:t>
            </a:r>
          </a:p>
          <a:p>
            <a:pPr lvl="1"/>
            <a:r>
              <a:rPr lang="en-US" altLang="ko-KR" dirty="0"/>
              <a:t>Measuring fault coverages for faults on first forward and backward passes</a:t>
            </a: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3F3A1230-164E-A0C6-B046-887EBD3861CC}"/>
              </a:ext>
            </a:extLst>
          </p:cNvPr>
          <p:cNvGrpSpPr/>
          <p:nvPr/>
        </p:nvGrpSpPr>
        <p:grpSpPr>
          <a:xfrm>
            <a:off x="799785" y="2423933"/>
            <a:ext cx="10557479" cy="2310899"/>
            <a:chOff x="799785" y="2423933"/>
            <a:chExt cx="10557479" cy="2310899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8E243FE8-E2EC-CEBF-8A96-CBDB523BA752}"/>
                </a:ext>
              </a:extLst>
            </p:cNvPr>
            <p:cNvGrpSpPr/>
            <p:nvPr/>
          </p:nvGrpSpPr>
          <p:grpSpPr>
            <a:xfrm>
              <a:off x="799785" y="2423933"/>
              <a:ext cx="10557479" cy="2310899"/>
              <a:chOff x="799785" y="2175328"/>
              <a:chExt cx="10557479" cy="2310899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3FAB99D4-F145-ABC3-922E-D644013F9802}"/>
                  </a:ext>
                </a:extLst>
              </p:cNvPr>
              <p:cNvSpPr/>
              <p:nvPr/>
            </p:nvSpPr>
            <p:spPr>
              <a:xfrm>
                <a:off x="799785" y="2442029"/>
                <a:ext cx="10557479" cy="1749104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031B3EB-11F9-FADF-BC4D-4DFC80E6A92C}"/>
                  </a:ext>
                </a:extLst>
              </p:cNvPr>
              <p:cNvGrpSpPr/>
              <p:nvPr/>
            </p:nvGrpSpPr>
            <p:grpSpPr>
              <a:xfrm>
                <a:off x="1094309" y="2770031"/>
                <a:ext cx="1178617" cy="1093101"/>
                <a:chOff x="2534169" y="3454525"/>
                <a:chExt cx="1754032" cy="1626768"/>
              </a:xfrm>
            </p:grpSpPr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8AC8ECFB-8F97-2592-2940-D4D4D2F287CF}"/>
                    </a:ext>
                  </a:extLst>
                </p:cNvPr>
                <p:cNvSpPr/>
                <p:nvPr/>
              </p:nvSpPr>
              <p:spPr>
                <a:xfrm>
                  <a:off x="2534169" y="3454525"/>
                  <a:ext cx="1754032" cy="162676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R="0" lvl="0" indent="0" algn="ctr" fontAlgn="auto" latinLnBrk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lang="ko-KR" altLang="en-US" sz="2400" dirty="0">
                    <a:sym typeface="Arial"/>
                  </a:endParaRPr>
                </a:p>
              </p:txBody>
            </p:sp>
            <p:sp>
              <p:nvSpPr>
                <p:cNvPr id="19" name="화살표: 오른쪽 18">
                  <a:extLst>
                    <a:ext uri="{FF2B5EF4-FFF2-40B4-BE49-F238E27FC236}">
                      <a16:creationId xmlns:a16="http://schemas.microsoft.com/office/drawing/2014/main" id="{52B3275C-70A5-2A7F-416B-000616D6C411}"/>
                    </a:ext>
                  </a:extLst>
                </p:cNvPr>
                <p:cNvSpPr/>
                <p:nvPr/>
              </p:nvSpPr>
              <p:spPr>
                <a:xfrm>
                  <a:off x="2866899" y="3883280"/>
                  <a:ext cx="1088572" cy="769258"/>
                </a:xfrm>
                <a:prstGeom prst="right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15C0ECB9-BC11-878C-1A1D-5721F342A7FF}"/>
                  </a:ext>
                </a:extLst>
              </p:cNvPr>
              <p:cNvGrpSpPr/>
              <p:nvPr/>
            </p:nvGrpSpPr>
            <p:grpSpPr>
              <a:xfrm>
                <a:off x="2676208" y="2770031"/>
                <a:ext cx="1178617" cy="1093101"/>
                <a:chOff x="4783535" y="3429000"/>
                <a:chExt cx="1754032" cy="1626768"/>
              </a:xfrm>
            </p:grpSpPr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43939C26-E1FE-547E-22CF-74FF2CB77267}"/>
                    </a:ext>
                  </a:extLst>
                </p:cNvPr>
                <p:cNvSpPr/>
                <p:nvPr/>
              </p:nvSpPr>
              <p:spPr>
                <a:xfrm>
                  <a:off x="4783535" y="3429000"/>
                  <a:ext cx="1754032" cy="162676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 dirty="0">
                    <a:sym typeface="Arial"/>
                  </a:endParaRPr>
                </a:p>
              </p:txBody>
            </p:sp>
            <p:sp>
              <p:nvSpPr>
                <p:cNvPr id="24" name="화살표: 오른쪽 23">
                  <a:extLst>
                    <a:ext uri="{FF2B5EF4-FFF2-40B4-BE49-F238E27FC236}">
                      <a16:creationId xmlns:a16="http://schemas.microsoft.com/office/drawing/2014/main" id="{5A8194EF-D91B-ACE5-371F-7326215D151C}"/>
                    </a:ext>
                  </a:extLst>
                </p:cNvPr>
                <p:cNvSpPr/>
                <p:nvPr/>
              </p:nvSpPr>
              <p:spPr>
                <a:xfrm rot="10800000">
                  <a:off x="5116266" y="3857755"/>
                  <a:ext cx="1088572" cy="769258"/>
                </a:xfrm>
                <a:prstGeom prst="rightArrow">
                  <a:avLst/>
                </a:prstGeom>
                <a:solidFill>
                  <a:srgbClr val="FFDC79"/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36456FB7-2500-46E8-22DB-220C90D9E843}"/>
                  </a:ext>
                </a:extLst>
              </p:cNvPr>
              <p:cNvGrpSpPr/>
              <p:nvPr/>
            </p:nvGrpSpPr>
            <p:grpSpPr>
              <a:xfrm>
                <a:off x="7955451" y="2770031"/>
                <a:ext cx="1178617" cy="1093101"/>
                <a:chOff x="10174732" y="3454525"/>
                <a:chExt cx="1754032" cy="1626768"/>
              </a:xfrm>
            </p:grpSpPr>
            <p:sp>
              <p:nvSpPr>
                <p:cNvPr id="26" name="직사각형 25">
                  <a:extLst>
                    <a:ext uri="{FF2B5EF4-FFF2-40B4-BE49-F238E27FC236}">
                      <a16:creationId xmlns:a16="http://schemas.microsoft.com/office/drawing/2014/main" id="{B6075AF7-00C7-28FF-158F-16B7964CD8EA}"/>
                    </a:ext>
                  </a:extLst>
                </p:cNvPr>
                <p:cNvSpPr/>
                <p:nvPr/>
              </p:nvSpPr>
              <p:spPr>
                <a:xfrm>
                  <a:off x="10174732" y="3454525"/>
                  <a:ext cx="1754032" cy="162676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 dirty="0">
                    <a:sym typeface="Arial"/>
                  </a:endParaRPr>
                </a:p>
              </p:txBody>
            </p:sp>
            <p:sp>
              <p:nvSpPr>
                <p:cNvPr id="29" name="화살표: 오른쪽 28">
                  <a:extLst>
                    <a:ext uri="{FF2B5EF4-FFF2-40B4-BE49-F238E27FC236}">
                      <a16:creationId xmlns:a16="http://schemas.microsoft.com/office/drawing/2014/main" id="{DF682CF0-E051-4094-8C99-9BF208B400B7}"/>
                    </a:ext>
                  </a:extLst>
                </p:cNvPr>
                <p:cNvSpPr/>
                <p:nvPr/>
              </p:nvSpPr>
              <p:spPr>
                <a:xfrm>
                  <a:off x="10507462" y="3883280"/>
                  <a:ext cx="1088572" cy="769258"/>
                </a:xfrm>
                <a:prstGeom prst="right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0" name="직선 화살표 연결선 29">
                <a:extLst>
                  <a:ext uri="{FF2B5EF4-FFF2-40B4-BE49-F238E27FC236}">
                    <a16:creationId xmlns:a16="http://schemas.microsoft.com/office/drawing/2014/main" id="{E8FEA5B8-4577-4AD3-7051-171908BFA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568" y="3316582"/>
                <a:ext cx="38434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id="{FCB414E8-D556-AD33-58A3-F4BBAC953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4588" y="3316582"/>
                <a:ext cx="38434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화살표 연결선 31">
                <a:extLst>
                  <a:ext uri="{FF2B5EF4-FFF2-40B4-BE49-F238E27FC236}">
                    <a16:creationId xmlns:a16="http://schemas.microsoft.com/office/drawing/2014/main" id="{EB2A1D21-34A6-14CF-7E4A-AF6BA6EC9F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4068" y="3316582"/>
                <a:ext cx="38434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AC651B25-A985-CD83-A9AC-D28CB65F3C50}"/>
                  </a:ext>
                </a:extLst>
              </p:cNvPr>
              <p:cNvSpPr/>
              <p:nvPr/>
            </p:nvSpPr>
            <p:spPr>
              <a:xfrm>
                <a:off x="4248439" y="2770031"/>
                <a:ext cx="1391171" cy="1093101"/>
              </a:xfrm>
              <a:prstGeom prst="rect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dash"/>
              </a:ln>
              <a:effectLst/>
            </p:spPr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r>
                  <a:rPr lang="en-US" altLang="ko-KR" sz="2400" dirty="0" err="1">
                    <a:sym typeface="Arial"/>
                  </a:rPr>
                  <a:t>ProGIP</a:t>
                </a:r>
                <a:br>
                  <a:rPr lang="en-US" altLang="ko-KR" sz="2400" dirty="0">
                    <a:sym typeface="Arial"/>
                  </a:rPr>
                </a:br>
                <a:r>
                  <a:rPr lang="en-US" altLang="ko-KR" sz="2400" dirty="0">
                    <a:sym typeface="Arial"/>
                  </a:rPr>
                  <a:t>1st</a:t>
                </a:r>
                <a:br>
                  <a:rPr lang="en-US" altLang="ko-KR" sz="2400" dirty="0">
                    <a:sym typeface="Arial"/>
                  </a:rPr>
                </a:br>
                <a:r>
                  <a:rPr lang="en-US" altLang="ko-KR" sz="2400" dirty="0">
                    <a:sym typeface="Arial"/>
                  </a:rPr>
                  <a:t>detector</a:t>
                </a:r>
                <a:endParaRPr lang="ko-KR" altLang="en-US" sz="2400" dirty="0">
                  <a:sym typeface="Arial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F0BD3800-CE9B-53A5-20FD-AD3C77CAF513}"/>
                  </a:ext>
                </a:extLst>
              </p:cNvPr>
              <p:cNvSpPr/>
              <p:nvPr/>
            </p:nvSpPr>
            <p:spPr>
              <a:xfrm>
                <a:off x="9623863" y="2776114"/>
                <a:ext cx="1391171" cy="109310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r>
                  <a:rPr lang="en-US" altLang="ko-KR" sz="2400" dirty="0" err="1">
                    <a:sym typeface="Arial"/>
                  </a:rPr>
                  <a:t>ProGIP</a:t>
                </a:r>
                <a:br>
                  <a:rPr lang="en-US" altLang="ko-KR" sz="2400" dirty="0">
                    <a:sym typeface="Arial"/>
                  </a:rPr>
                </a:br>
                <a:r>
                  <a:rPr lang="en-US" altLang="ko-KR" sz="2400" dirty="0">
                    <a:sym typeface="Arial"/>
                  </a:rPr>
                  <a:t>2nd</a:t>
                </a:r>
                <a:br>
                  <a:rPr lang="en-US" altLang="ko-KR" sz="2400" dirty="0">
                    <a:sym typeface="Arial"/>
                  </a:rPr>
                </a:br>
                <a:r>
                  <a:rPr lang="en-US" altLang="ko-KR" sz="2400" dirty="0">
                    <a:sym typeface="Arial"/>
                  </a:rPr>
                  <a:t>detector</a:t>
                </a:r>
                <a:endParaRPr lang="ko-KR" altLang="en-US" sz="2400" dirty="0">
                  <a:sym typeface="Arial"/>
                </a:endParaRPr>
              </a:p>
            </p:txBody>
          </p:sp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B99338EB-4FE7-A3B3-7BED-D0B1BBFAAA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4332" y="3316582"/>
                <a:ext cx="38434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F83F8AD-8B92-4FAA-EBC1-3415C7AF0DEB}"/>
                  </a:ext>
                </a:extLst>
              </p:cNvPr>
              <p:cNvGrpSpPr/>
              <p:nvPr/>
            </p:nvGrpSpPr>
            <p:grpSpPr>
              <a:xfrm>
                <a:off x="1698655" y="2175328"/>
                <a:ext cx="3238500" cy="596900"/>
                <a:chOff x="2692400" y="3530600"/>
                <a:chExt cx="3238500" cy="736600"/>
              </a:xfrm>
            </p:grpSpPr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1C75EA85-7C52-F5AC-C465-565FD4DF3F62}"/>
                    </a:ext>
                  </a:extLst>
                </p:cNvPr>
                <p:cNvSpPr/>
                <p:nvPr/>
              </p:nvSpPr>
              <p:spPr>
                <a:xfrm>
                  <a:off x="2692400" y="3530600"/>
                  <a:ext cx="3238500" cy="736600"/>
                </a:xfrm>
                <a:custGeom>
                  <a:avLst/>
                  <a:gdLst>
                    <a:gd name="connsiteX0" fmla="*/ 3263900 w 3263900"/>
                    <a:gd name="connsiteY0" fmla="*/ 736600 h 736600"/>
                    <a:gd name="connsiteX1" fmla="*/ 3263900 w 3263900"/>
                    <a:gd name="connsiteY1" fmla="*/ 0 h 736600"/>
                    <a:gd name="connsiteX2" fmla="*/ 0 w 3263900"/>
                    <a:gd name="connsiteY2" fmla="*/ 0 h 736600"/>
                    <a:gd name="connsiteX3" fmla="*/ 0 w 3263900"/>
                    <a:gd name="connsiteY3" fmla="*/ 736600 h 73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3900" h="736600">
                      <a:moveTo>
                        <a:pt x="3263900" y="736600"/>
                      </a:moveTo>
                      <a:lnTo>
                        <a:pt x="3263900" y="0"/>
                      </a:lnTo>
                      <a:lnTo>
                        <a:pt x="0" y="0"/>
                      </a:lnTo>
                      <a:lnTo>
                        <a:pt x="0" y="73660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7030A0"/>
                  </a:solidFill>
                  <a:prstDash val="dash"/>
                  <a:headEnd type="none" w="med" len="med"/>
                  <a:tailEnd type="triangle" w="med" len="me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직선 화살표 연결선 38">
                  <a:extLst>
                    <a:ext uri="{FF2B5EF4-FFF2-40B4-BE49-F238E27FC236}">
                      <a16:creationId xmlns:a16="http://schemas.microsoft.com/office/drawing/2014/main" id="{EDDA6053-2DAE-ACA0-DA78-EC0B05585E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79900" y="3530600"/>
                  <a:ext cx="0" cy="72390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7030A0"/>
                  </a:solidFill>
                  <a:prstDash val="dash"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2B9FD60C-0180-574A-A6FB-CCC23778584F}"/>
                  </a:ext>
                </a:extLst>
              </p:cNvPr>
              <p:cNvSpPr/>
              <p:nvPr/>
            </p:nvSpPr>
            <p:spPr>
              <a:xfrm flipV="1">
                <a:off x="8565891" y="3889327"/>
                <a:ext cx="1795722" cy="596900"/>
              </a:xfrm>
              <a:custGeom>
                <a:avLst/>
                <a:gdLst>
                  <a:gd name="connsiteX0" fmla="*/ 3263900 w 3263900"/>
                  <a:gd name="connsiteY0" fmla="*/ 736600 h 736600"/>
                  <a:gd name="connsiteX1" fmla="*/ 3263900 w 3263900"/>
                  <a:gd name="connsiteY1" fmla="*/ 0 h 736600"/>
                  <a:gd name="connsiteX2" fmla="*/ 0 w 3263900"/>
                  <a:gd name="connsiteY2" fmla="*/ 0 h 736600"/>
                  <a:gd name="connsiteX3" fmla="*/ 0 w 3263900"/>
                  <a:gd name="connsiteY3" fmla="*/ 7366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3900" h="736600">
                    <a:moveTo>
                      <a:pt x="3263900" y="736600"/>
                    </a:moveTo>
                    <a:lnTo>
                      <a:pt x="3263900" y="0"/>
                    </a:lnTo>
                    <a:lnTo>
                      <a:pt x="0" y="0"/>
                    </a:lnTo>
                    <a:lnTo>
                      <a:pt x="0" y="736600"/>
                    </a:lnTo>
                  </a:path>
                </a:pathLst>
              </a:custGeom>
              <a:noFill/>
              <a:ln w="381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34AF677D-AFDF-C59C-D08C-5543F2B91828}"/>
                  </a:ext>
                </a:extLst>
              </p:cNvPr>
              <p:cNvSpPr/>
              <p:nvPr/>
            </p:nvSpPr>
            <p:spPr>
              <a:xfrm>
                <a:off x="6064211" y="2770030"/>
                <a:ext cx="1391171" cy="1093101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r>
                  <a:rPr lang="en-US" altLang="ko-KR" sz="2400" dirty="0">
                    <a:sym typeface="Arial"/>
                  </a:rPr>
                  <a:t>GIP</a:t>
                </a:r>
                <a:br>
                  <a:rPr lang="en-US" altLang="ko-KR" sz="2400" dirty="0">
                    <a:sym typeface="Arial"/>
                  </a:rPr>
                </a:br>
                <a:r>
                  <a:rPr lang="en-US" altLang="ko-KR" sz="2400" dirty="0">
                    <a:sym typeface="Arial"/>
                  </a:rPr>
                  <a:t>process</a:t>
                </a:r>
                <a:endParaRPr lang="ko-KR" altLang="en-US" sz="2400" dirty="0">
                  <a:sym typeface="Arial"/>
                </a:endParaRPr>
              </a:p>
            </p:txBody>
          </p:sp>
          <p:cxnSp>
            <p:nvCxnSpPr>
              <p:cNvPr id="43" name="직선 화살표 연결선 42">
                <a:extLst>
                  <a:ext uri="{FF2B5EF4-FFF2-40B4-BE49-F238E27FC236}">
                    <a16:creationId xmlns:a16="http://schemas.microsoft.com/office/drawing/2014/main" id="{614C695C-4497-02C6-C7C0-0F9F5A23C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5382" y="3309063"/>
                <a:ext cx="38434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AutoShape 7">
              <a:extLst>
                <a:ext uri="{FF2B5EF4-FFF2-40B4-BE49-F238E27FC236}">
                  <a16:creationId xmlns:a16="http://schemas.microsoft.com/office/drawing/2014/main" id="{178C241D-A72B-E300-6163-CB57C0B689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91608" y="2796655"/>
              <a:ext cx="515741" cy="725306"/>
            </a:xfrm>
            <a:prstGeom prst="lightningBolt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굴림" panose="020B0600000101010101" pitchFamily="50" charset="-127"/>
                <a:cs typeface="Arial"/>
                <a:sym typeface="Arial"/>
              </a:endParaRPr>
            </a:p>
          </p:txBody>
        </p:sp>
        <p:sp>
          <p:nvSpPr>
            <p:cNvPr id="51" name="AutoShape 7">
              <a:extLst>
                <a:ext uri="{FF2B5EF4-FFF2-40B4-BE49-F238E27FC236}">
                  <a16:creationId xmlns:a16="http://schemas.microsoft.com/office/drawing/2014/main" id="{008E147D-800F-B237-A973-8BE0E83E7F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91275" y="2782298"/>
              <a:ext cx="515741" cy="725306"/>
            </a:xfrm>
            <a:prstGeom prst="lightningBolt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나눔고딕" panose="020D0604000000000000" pitchFamily="50" charset="-127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굴림" panose="020B0600000101010101" pitchFamily="50" charset="-127"/>
                <a:cs typeface="Arial"/>
                <a:sym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6988E21-0261-2B87-18CF-C148FC7E6872}"/>
              </a:ext>
            </a:extLst>
          </p:cNvPr>
          <p:cNvSpPr txBox="1"/>
          <p:nvPr/>
        </p:nvSpPr>
        <p:spPr>
          <a:xfrm>
            <a:off x="3650502" y="4818702"/>
            <a:ext cx="289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Fault coverage:</a:t>
            </a:r>
            <a:br>
              <a:rPr lang="en-US" altLang="ko-KR" sz="2400" dirty="0"/>
            </a:br>
            <a:r>
              <a:rPr lang="en-US" altLang="ko-KR" sz="2400" dirty="0"/>
              <a:t>classification failure</a:t>
            </a:r>
            <a:endParaRPr lang="ko-KR" altLang="en-US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82315F-92BB-3416-3E5B-DFF3F5957F8E}"/>
              </a:ext>
            </a:extLst>
          </p:cNvPr>
          <p:cNvSpPr txBox="1"/>
          <p:nvPr/>
        </p:nvSpPr>
        <p:spPr>
          <a:xfrm>
            <a:off x="3251839" y="5595308"/>
            <a:ext cx="369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/>
              <a:t>Fault coverage:</a:t>
            </a:r>
            <a:br>
              <a:rPr lang="en-US" altLang="ko-KR" sz="2400" dirty="0"/>
            </a:br>
            <a:r>
              <a:rPr lang="en-US" altLang="ko-KR" sz="2400" dirty="0"/>
              <a:t>ID/OOD detection failure</a:t>
            </a:r>
            <a:endParaRPr lang="ko-KR" altLang="en-US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6697D4-71E5-2192-E778-088A91C4FE5D}"/>
              </a:ext>
            </a:extLst>
          </p:cNvPr>
          <p:cNvSpPr txBox="1"/>
          <p:nvPr/>
        </p:nvSpPr>
        <p:spPr>
          <a:xfrm>
            <a:off x="6957941" y="4880257"/>
            <a:ext cx="1854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accent6">
                    <a:lumMod val="75000"/>
                  </a:schemeClr>
                </a:solidFill>
              </a:rPr>
              <a:t>99.57%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화살표: 오른쪽 54">
            <a:extLst>
              <a:ext uri="{FF2B5EF4-FFF2-40B4-BE49-F238E27FC236}">
                <a16:creationId xmlns:a16="http://schemas.microsoft.com/office/drawing/2014/main" id="{DBB42AEA-9D10-4F90-BFDB-ACAFB0E030E6}"/>
              </a:ext>
            </a:extLst>
          </p:cNvPr>
          <p:cNvSpPr/>
          <p:nvPr/>
        </p:nvSpPr>
        <p:spPr>
          <a:xfrm>
            <a:off x="8893262" y="4969563"/>
            <a:ext cx="1542509" cy="516900"/>
          </a:xfrm>
          <a:prstGeom prst="rightArrow">
            <a:avLst>
              <a:gd name="adj1" fmla="val 72464"/>
              <a:gd name="adj2" fmla="val 50000"/>
            </a:avLst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>
                <a:solidFill>
                  <a:schemeClr val="tx1"/>
                </a:solidFill>
              </a:rPr>
              <a:t>Ablation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8" name="화살표: 오른쪽 57">
            <a:extLst>
              <a:ext uri="{FF2B5EF4-FFF2-40B4-BE49-F238E27FC236}">
                <a16:creationId xmlns:a16="http://schemas.microsoft.com/office/drawing/2014/main" id="{A9A72568-CD3A-1F89-4F48-CD58DFF45BA9}"/>
              </a:ext>
            </a:extLst>
          </p:cNvPr>
          <p:cNvSpPr/>
          <p:nvPr/>
        </p:nvSpPr>
        <p:spPr>
          <a:xfrm>
            <a:off x="8910491" y="5752356"/>
            <a:ext cx="1542509" cy="516900"/>
          </a:xfrm>
          <a:prstGeom prst="rightArrow">
            <a:avLst>
              <a:gd name="adj1" fmla="val 72464"/>
              <a:gd name="adj2" fmla="val 50000"/>
            </a:avLst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>
                <a:solidFill>
                  <a:schemeClr val="tx1"/>
                </a:solidFill>
              </a:rPr>
              <a:t>Ablation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84690E-2E1B-EA6F-63EA-9B0BF42C72BD}"/>
              </a:ext>
            </a:extLst>
          </p:cNvPr>
          <p:cNvSpPr txBox="1"/>
          <p:nvPr/>
        </p:nvSpPr>
        <p:spPr>
          <a:xfrm>
            <a:off x="6957941" y="5656863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accent6">
                    <a:lumMod val="75000"/>
                  </a:schemeClr>
                </a:solidFill>
              </a:rPr>
              <a:t>96.29%</a:t>
            </a:r>
            <a:endParaRPr lang="ko-KR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90363-E336-55EA-AD57-6134919724DD}"/>
              </a:ext>
            </a:extLst>
          </p:cNvPr>
          <p:cNvSpPr txBox="1"/>
          <p:nvPr/>
        </p:nvSpPr>
        <p:spPr>
          <a:xfrm>
            <a:off x="10516096" y="4853164"/>
            <a:ext cx="896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C00000"/>
                </a:solidFill>
              </a:rPr>
              <a:t>0%</a:t>
            </a:r>
            <a:endParaRPr lang="ko-KR" alt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329C5-4575-EFAF-D6E2-0A6D8B5ECFF0}"/>
              </a:ext>
            </a:extLst>
          </p:cNvPr>
          <p:cNvSpPr txBox="1"/>
          <p:nvPr/>
        </p:nvSpPr>
        <p:spPr>
          <a:xfrm>
            <a:off x="10516096" y="5636252"/>
            <a:ext cx="896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C00000"/>
                </a:solidFill>
              </a:rPr>
              <a:t>0%</a:t>
            </a:r>
            <a:endParaRPr lang="ko-KR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3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6816B-BFC3-FCAC-9CEF-8EE983D75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9C4B1-3B6D-68E3-516B-C9024043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641710" cy="1325563"/>
          </a:xfrm>
        </p:spPr>
        <p:txBody>
          <a:bodyPr/>
          <a:lstStyle/>
          <a:p>
            <a:r>
              <a:rPr lang="en-US" altLang="ko-KR" spc="-100" dirty="0"/>
              <a:t>Applicability: Activation Modification Schemes</a:t>
            </a:r>
            <a:endParaRPr lang="ko-KR" altLang="en-US" spc="-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A2F8B-1F90-D1C4-DB72-A02C1253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294BACE5-911F-CC71-A198-44C2A2F2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3C0FE64-B2E2-CE31-7BAD-AEF349EF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3" y="1470025"/>
            <a:ext cx="11369567" cy="4351338"/>
          </a:xfrm>
        </p:spPr>
        <p:txBody>
          <a:bodyPr/>
          <a:lstStyle/>
          <a:p>
            <a:r>
              <a:rPr lang="en-US" altLang="ko-KR" dirty="0"/>
              <a:t>Some OOD detection schemes modify activation values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7C441D9-7CD7-A4D9-E0EB-9822413794F6}"/>
              </a:ext>
            </a:extLst>
          </p:cNvPr>
          <p:cNvSpPr/>
          <p:nvPr/>
        </p:nvSpPr>
        <p:spPr>
          <a:xfrm>
            <a:off x="653355" y="2063941"/>
            <a:ext cx="10710267" cy="1818363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R="0" lvl="0" indent="0" algn="ctr" fontAlgn="auto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ko-KR" altLang="en-US" sz="1600" kern="0" dirty="0">
              <a:solidFill>
                <a:srgbClr val="000000"/>
              </a:solidFill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4246C3F-E1C6-1399-A4D3-CA5F555A2D94}"/>
              </a:ext>
            </a:extLst>
          </p:cNvPr>
          <p:cNvSpPr/>
          <p:nvPr/>
        </p:nvSpPr>
        <p:spPr>
          <a:xfrm rot="5400000">
            <a:off x="3479524" y="2650532"/>
            <a:ext cx="1426144" cy="628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R="0" lvl="0" indent="0" algn="ctr" fontAlgn="auto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ko-KR" sz="2000" kern="0" dirty="0">
                <a:solidFill>
                  <a:srgbClr val="000000"/>
                </a:solidFill>
                <a:cs typeface="Calibri Light" panose="020F0302020204030204" pitchFamily="34" charset="0"/>
                <a:sym typeface="Arial"/>
              </a:rPr>
              <a:t>Penultimate layer</a:t>
            </a:r>
            <a:endParaRPr lang="ko-KR" altLang="en-US" sz="2000" kern="0" dirty="0">
              <a:solidFill>
                <a:srgbClr val="000000"/>
              </a:solidFill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9927925-8773-49B7-95C8-7B5D7A9D4777}"/>
              </a:ext>
            </a:extLst>
          </p:cNvPr>
          <p:cNvSpPr/>
          <p:nvPr/>
        </p:nvSpPr>
        <p:spPr>
          <a:xfrm rot="5400000">
            <a:off x="7921210" y="2650533"/>
            <a:ext cx="1426144" cy="628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  <a:defRPr/>
            </a:pPr>
            <a:r>
              <a:rPr lang="en-US" altLang="ko-KR" sz="2000" kern="0" dirty="0">
                <a:solidFill>
                  <a:srgbClr val="000000"/>
                </a:solidFill>
                <a:cs typeface="Calibri Light" panose="020F0302020204030204" pitchFamily="34" charset="0"/>
                <a:sym typeface="Arial"/>
              </a:rPr>
              <a:t>Last layer</a:t>
            </a:r>
            <a:endParaRPr lang="ko-KR" altLang="en-US" sz="2000" kern="0" dirty="0">
              <a:solidFill>
                <a:srgbClr val="000000"/>
              </a:solidFill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8CBE415-8769-1A0E-61F6-82097FC966FE}"/>
              </a:ext>
            </a:extLst>
          </p:cNvPr>
          <p:cNvSpPr/>
          <p:nvPr/>
        </p:nvSpPr>
        <p:spPr>
          <a:xfrm rot="5400000">
            <a:off x="429352" y="2650532"/>
            <a:ext cx="1426144" cy="628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R="0" lvl="0" indent="0" algn="ctr" fontAlgn="auto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ko-KR" altLang="en-US" sz="1600" kern="0" dirty="0">
              <a:solidFill>
                <a:srgbClr val="000000"/>
              </a:solidFill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7750012-11FE-4439-6BA1-E3315667D68D}"/>
              </a:ext>
            </a:extLst>
          </p:cNvPr>
          <p:cNvSpPr/>
          <p:nvPr/>
        </p:nvSpPr>
        <p:spPr>
          <a:xfrm rot="5400000">
            <a:off x="1212029" y="2650532"/>
            <a:ext cx="1426144" cy="628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R="0" lvl="0" indent="0" algn="ctr" fontAlgn="auto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ko-KR" altLang="en-US" sz="1600" kern="0" dirty="0">
              <a:solidFill>
                <a:srgbClr val="000000"/>
              </a:solidFill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6DD1F91-5548-4156-4B34-3717C41ADE08}"/>
              </a:ext>
            </a:extLst>
          </p:cNvPr>
          <p:cNvSpPr/>
          <p:nvPr/>
        </p:nvSpPr>
        <p:spPr>
          <a:xfrm rot="5400000">
            <a:off x="2673079" y="2650532"/>
            <a:ext cx="1426144" cy="628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marR="0" lvl="0" indent="0" algn="ctr" fontAlgn="auto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ko-KR" altLang="en-US" sz="1600" kern="0" dirty="0">
              <a:solidFill>
                <a:srgbClr val="000000"/>
              </a:solidFill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0A7E0-A8E5-9FFE-38CF-FBAE97FD552C}"/>
              </a:ext>
            </a:extLst>
          </p:cNvPr>
          <p:cNvSpPr txBox="1"/>
          <p:nvPr/>
        </p:nvSpPr>
        <p:spPr>
          <a:xfrm>
            <a:off x="2350023" y="2323654"/>
            <a:ext cx="613084" cy="522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/>
              <a:t>…</a:t>
            </a:r>
            <a:endParaRPr lang="ko-KR" alt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D3634-BB27-0238-9C92-EBCA717D55A2}"/>
              </a:ext>
            </a:extLst>
          </p:cNvPr>
          <p:cNvSpPr txBox="1"/>
          <p:nvPr/>
        </p:nvSpPr>
        <p:spPr>
          <a:xfrm>
            <a:off x="1075476" y="2888656"/>
            <a:ext cx="2456131" cy="60384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  <a:defRPr/>
            </a:pPr>
            <a:r>
              <a:rPr lang="en-US" altLang="ko-KR" sz="2000" kern="0" dirty="0">
                <a:solidFill>
                  <a:srgbClr val="000000"/>
                </a:solidFill>
                <a:cs typeface="Calibri Light" panose="020F0302020204030204" pitchFamily="34" charset="0"/>
              </a:rPr>
              <a:t>Layers before</a:t>
            </a:r>
            <a:br>
              <a:rPr lang="en-US" altLang="ko-KR" sz="2000" kern="0" dirty="0">
                <a:solidFill>
                  <a:srgbClr val="000000"/>
                </a:solidFill>
                <a:cs typeface="Calibri Light" panose="020F0302020204030204" pitchFamily="34" charset="0"/>
              </a:rPr>
            </a:br>
            <a:r>
              <a:rPr lang="en-US" altLang="ko-KR" sz="2000" kern="0" dirty="0">
                <a:solidFill>
                  <a:srgbClr val="000000"/>
                </a:solidFill>
                <a:cs typeface="Calibri Light" panose="020F0302020204030204" pitchFamily="34" charset="0"/>
              </a:rPr>
              <a:t>penultimate layer</a:t>
            </a:r>
            <a:endParaRPr lang="ko-KR" altLang="en-US" sz="2000" kern="0" dirty="0">
              <a:solidFill>
                <a:srgbClr val="000000"/>
              </a:solidFill>
              <a:cs typeface="Calibri Light" panose="020F03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FA12440-45C7-B9E8-3D27-2EED79D940AF}"/>
              </a:ext>
            </a:extLst>
          </p:cNvPr>
          <p:cNvSpPr/>
          <p:nvPr/>
        </p:nvSpPr>
        <p:spPr>
          <a:xfrm>
            <a:off x="6205013" y="2526311"/>
            <a:ext cx="1589372" cy="876534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  <a:defRPr/>
            </a:pPr>
            <a:r>
              <a:rPr lang="en-US" altLang="ko-KR" sz="2000" kern="0" dirty="0">
                <a:solidFill>
                  <a:srgbClr val="000000"/>
                </a:solidFill>
                <a:cs typeface="Calibri Light" panose="020F0302020204030204" pitchFamily="34" charset="0"/>
                <a:sym typeface="Arial"/>
              </a:rPr>
              <a:t>Activation</a:t>
            </a:r>
            <a:br>
              <a:rPr lang="en-US" altLang="ko-KR" sz="2000" kern="0" dirty="0">
                <a:solidFill>
                  <a:srgbClr val="000000"/>
                </a:solidFill>
                <a:cs typeface="Calibri Light" panose="020F0302020204030204" pitchFamily="34" charset="0"/>
                <a:sym typeface="Arial"/>
              </a:rPr>
            </a:br>
            <a:r>
              <a:rPr lang="en-US" altLang="ko-KR" sz="2000" kern="0" dirty="0">
                <a:solidFill>
                  <a:srgbClr val="000000"/>
                </a:solidFill>
                <a:cs typeface="Calibri Light" panose="020F0302020204030204" pitchFamily="34" charset="0"/>
                <a:sym typeface="Arial"/>
              </a:rPr>
              <a:t>modification</a:t>
            </a:r>
            <a:endParaRPr lang="ko-KR" altLang="en-US" sz="2000" kern="0" dirty="0">
              <a:solidFill>
                <a:srgbClr val="000000"/>
              </a:solidFill>
              <a:cs typeface="Calibri Light" panose="020F0302020204030204" pitchFamily="34" charset="0"/>
              <a:sym typeface="Arial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A046BE6-EC1D-34F4-62B8-0AC14C09DF44}"/>
              </a:ext>
            </a:extLst>
          </p:cNvPr>
          <p:cNvCxnSpPr>
            <a:cxnSpLocks/>
          </p:cNvCxnSpPr>
          <p:nvPr/>
        </p:nvCxnSpPr>
        <p:spPr>
          <a:xfrm>
            <a:off x="4506642" y="2964577"/>
            <a:ext cx="16474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52CED91B-D062-FE45-572A-205ECC31EB0C}"/>
              </a:ext>
            </a:extLst>
          </p:cNvPr>
          <p:cNvCxnSpPr>
            <a:cxnSpLocks/>
          </p:cNvCxnSpPr>
          <p:nvPr/>
        </p:nvCxnSpPr>
        <p:spPr>
          <a:xfrm>
            <a:off x="7794384" y="2964577"/>
            <a:ext cx="4251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4ADED46F-D435-F7A1-F2D4-8E8238136E68}"/>
              </a:ext>
            </a:extLst>
          </p:cNvPr>
          <p:cNvGrpSpPr/>
          <p:nvPr/>
        </p:nvGrpSpPr>
        <p:grpSpPr>
          <a:xfrm>
            <a:off x="571500" y="3399829"/>
            <a:ext cx="10782301" cy="2560174"/>
            <a:chOff x="571500" y="3399829"/>
            <a:chExt cx="10782301" cy="2560174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D3880441-DFBB-3A88-8F20-74F1964D2AB3}"/>
                </a:ext>
              </a:extLst>
            </p:cNvPr>
            <p:cNvCxnSpPr>
              <a:cxnSpLocks/>
            </p:cNvCxnSpPr>
            <p:nvPr/>
          </p:nvCxnSpPr>
          <p:spPr>
            <a:xfrm>
              <a:off x="7790306" y="3399829"/>
              <a:ext cx="3563494" cy="753071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889DAB18-54AF-73B2-06FC-F76274AA8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500" y="3400737"/>
              <a:ext cx="5658453" cy="790263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A3F89A98-7BAB-2C48-31B8-179AC887D343}"/>
                </a:ext>
              </a:extLst>
            </p:cNvPr>
            <p:cNvSpPr/>
            <p:nvPr/>
          </p:nvSpPr>
          <p:spPr>
            <a:xfrm>
              <a:off x="594779" y="4159584"/>
              <a:ext cx="5273216" cy="1796716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t" anchorCtr="0"/>
            <a:lstStyle/>
            <a:p>
              <a:pPr marR="0" lvl="0" indent="0" algn="ctr" fontAlgn="auto" latinLnBrk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Example 1: ASH </a:t>
              </a:r>
              <a:r>
                <a:rPr lang="en-US" altLang="ko-KR" sz="2000" kern="0" baseline="3000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[</a:t>
              </a:r>
              <a:r>
                <a:rPr lang="en-US" altLang="ko-KR" sz="2000" kern="0" baseline="30000" dirty="0" err="1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Djurisic</a:t>
              </a:r>
              <a:r>
                <a:rPr lang="en-US" altLang="ko-KR" sz="2000" kern="0" baseline="3000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 et al. (2023)]</a:t>
              </a:r>
              <a:endParaRPr lang="ko-KR" altLang="en-US" sz="2000" kern="0" baseline="30000" dirty="0">
                <a:solidFill>
                  <a:srgbClr val="000000"/>
                </a:solidFill>
                <a:cs typeface="Calibri Light" panose="020F0302020204030204" pitchFamily="34" charset="0"/>
                <a:sym typeface="Arial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7FEA66-EA28-DB4C-BEC6-4E050633FFE2}"/>
                </a:ext>
              </a:extLst>
            </p:cNvPr>
            <p:cNvSpPr txBox="1"/>
            <p:nvPr/>
          </p:nvSpPr>
          <p:spPr>
            <a:xfrm>
              <a:off x="1556618" y="4858425"/>
              <a:ext cx="11330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spc="-60" dirty="0"/>
                <a:t>Top 10%</a:t>
              </a:r>
              <a:endParaRPr lang="ko-KR" altLang="en-US" sz="2000" spc="-60" dirty="0"/>
            </a:p>
          </p:txBody>
        </p:sp>
        <p:sp>
          <p:nvSpPr>
            <p:cNvPr id="75" name="화살표: 오른쪽 74">
              <a:extLst>
                <a:ext uri="{FF2B5EF4-FFF2-40B4-BE49-F238E27FC236}">
                  <a16:creationId xmlns:a16="http://schemas.microsoft.com/office/drawing/2014/main" id="{6E94B878-633D-7EE8-0D73-4A08E0F086EA}"/>
                </a:ext>
              </a:extLst>
            </p:cNvPr>
            <p:cNvSpPr/>
            <p:nvPr/>
          </p:nvSpPr>
          <p:spPr>
            <a:xfrm rot="5400000">
              <a:off x="3038275" y="4935178"/>
              <a:ext cx="379557" cy="38806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000" kern="0">
                <a:solidFill>
                  <a:srgbClr val="000000"/>
                </a:solidFill>
                <a:cs typeface="Calibri Light" panose="020F0302020204030204" pitchFamily="34" charset="0"/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F3475D76-9BC0-6BD5-3B38-298DFB765A19}"/>
                </a:ext>
              </a:extLst>
            </p:cNvPr>
            <p:cNvSpPr/>
            <p:nvPr/>
          </p:nvSpPr>
          <p:spPr>
            <a:xfrm>
              <a:off x="6080585" y="4163287"/>
              <a:ext cx="5273216" cy="1796716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t" anchorCtr="0"/>
            <a:lstStyle/>
            <a:p>
              <a:pPr marR="0" lvl="0" indent="0" algn="ctr" fontAlgn="auto" latinLnBrk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Example 2: </a:t>
              </a:r>
              <a:r>
                <a:rPr lang="en-US" altLang="ko-KR" sz="2000" kern="0" dirty="0" err="1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ReAct</a:t>
              </a:r>
              <a: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 </a:t>
              </a:r>
              <a:r>
                <a:rPr lang="en-US" altLang="ko-KR" sz="2000" kern="0" baseline="3000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[Sun et al. (2021)]</a:t>
              </a:r>
              <a:endParaRPr lang="ko-KR" altLang="en-US" sz="2000" kern="0" baseline="30000" dirty="0">
                <a:solidFill>
                  <a:srgbClr val="000000"/>
                </a:solidFill>
                <a:cs typeface="Calibri Light" panose="020F0302020204030204" pitchFamily="34" charset="0"/>
                <a:sym typeface="Arial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01F1703-4A79-3BE3-BE51-2B6FADC6BBF3}"/>
                </a:ext>
              </a:extLst>
            </p:cNvPr>
            <p:cNvSpPr txBox="1"/>
            <p:nvPr/>
          </p:nvSpPr>
          <p:spPr>
            <a:xfrm>
              <a:off x="6877859" y="4874828"/>
              <a:ext cx="1462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spc="-60" dirty="0"/>
                <a:t>&gt; threshold</a:t>
              </a:r>
              <a:endParaRPr lang="ko-KR" altLang="en-US" sz="2000" spc="-60" dirty="0"/>
            </a:p>
          </p:txBody>
        </p:sp>
        <p:sp>
          <p:nvSpPr>
            <p:cNvPr id="83" name="화살표: 오른쪽 82">
              <a:extLst>
                <a:ext uri="{FF2B5EF4-FFF2-40B4-BE49-F238E27FC236}">
                  <a16:creationId xmlns:a16="http://schemas.microsoft.com/office/drawing/2014/main" id="{D1B7A95D-1E4C-2278-941B-E8D211B26EAE}"/>
                </a:ext>
              </a:extLst>
            </p:cNvPr>
            <p:cNvSpPr/>
            <p:nvPr/>
          </p:nvSpPr>
          <p:spPr>
            <a:xfrm rot="5400000">
              <a:off x="8524081" y="4935178"/>
              <a:ext cx="379557" cy="38806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000" kern="0">
                <a:solidFill>
                  <a:srgbClr val="000000"/>
                </a:solidFill>
                <a:cs typeface="Calibri Light" panose="020F0302020204030204" pitchFamily="34" charset="0"/>
              </a:endParaRPr>
            </a:p>
          </p:txBody>
        </p:sp>
      </p:grp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id="{ADEF78EC-4A65-BD5D-BED2-4C7FAC7352B6}"/>
              </a:ext>
            </a:extLst>
          </p:cNvPr>
          <p:cNvCxnSpPr>
            <a:cxnSpLocks/>
          </p:cNvCxnSpPr>
          <p:nvPr/>
        </p:nvCxnSpPr>
        <p:spPr>
          <a:xfrm>
            <a:off x="8950084" y="2964577"/>
            <a:ext cx="22386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5A858610-463C-BA43-8E5F-677CD10EA971}"/>
              </a:ext>
            </a:extLst>
          </p:cNvPr>
          <p:cNvSpPr/>
          <p:nvPr/>
        </p:nvSpPr>
        <p:spPr>
          <a:xfrm>
            <a:off x="3695700" y="5854700"/>
            <a:ext cx="7902467" cy="5166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Such modifications can hide abnormally high values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4EB81DBF-3FDD-A3CD-9DC6-C87CF43917A7}"/>
              </a:ext>
            </a:extLst>
          </p:cNvPr>
          <p:cNvGrpSpPr/>
          <p:nvPr/>
        </p:nvGrpSpPr>
        <p:grpSpPr>
          <a:xfrm>
            <a:off x="4698279" y="2273391"/>
            <a:ext cx="5995821" cy="1404259"/>
            <a:chOff x="4698279" y="2273391"/>
            <a:chExt cx="5995821" cy="1404259"/>
          </a:xfrm>
        </p:grpSpPr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E2268855-E107-9977-1FBD-C3257D717C00}"/>
                </a:ext>
              </a:extLst>
            </p:cNvPr>
            <p:cNvSpPr/>
            <p:nvPr/>
          </p:nvSpPr>
          <p:spPr>
            <a:xfrm>
              <a:off x="4698279" y="2273391"/>
              <a:ext cx="1219921" cy="1404259"/>
            </a:xfrm>
            <a:prstGeom prst="rect">
              <a:avLst/>
            </a:prstGeom>
            <a:solidFill>
              <a:srgbClr val="E4D2F2"/>
            </a:solidFill>
            <a:ln w="381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  <a:defRPr/>
              </a:pPr>
              <a:r>
                <a:rPr lang="en-US" altLang="ko-KR" sz="2000" kern="0" dirty="0" err="1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ProGIP</a:t>
              </a:r>
              <a:b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</a:br>
              <a: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detection</a:t>
              </a:r>
              <a:b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</a:br>
              <a: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point #1</a:t>
              </a:r>
              <a:endParaRPr lang="ko-KR" altLang="en-US" sz="2000" kern="0" dirty="0">
                <a:solidFill>
                  <a:srgbClr val="000000"/>
                </a:solidFill>
                <a:cs typeface="Calibri Light" panose="020F0302020204030204" pitchFamily="34" charset="0"/>
                <a:sym typeface="Arial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D7AD3B70-F91A-5F46-B9CE-E4F66F726E5A}"/>
                </a:ext>
              </a:extLst>
            </p:cNvPr>
            <p:cNvSpPr/>
            <p:nvPr/>
          </p:nvSpPr>
          <p:spPr>
            <a:xfrm>
              <a:off x="9474179" y="2273391"/>
              <a:ext cx="1219921" cy="14042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r>
                <a:rPr lang="en-US" altLang="ko-KR" sz="2000" kern="0" dirty="0" err="1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ProGIP</a:t>
              </a:r>
              <a:b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</a:br>
              <a: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detection</a:t>
              </a:r>
              <a:b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</a:br>
              <a:r>
                <a:rPr lang="en-US" altLang="ko-KR" sz="2000" kern="0" dirty="0">
                  <a:solidFill>
                    <a:srgbClr val="000000"/>
                  </a:solidFill>
                  <a:cs typeface="Calibri Light" panose="020F0302020204030204" pitchFamily="34" charset="0"/>
                  <a:sym typeface="Arial"/>
                </a:rPr>
                <a:t>point #2</a:t>
              </a:r>
              <a:endParaRPr lang="ko-KR" altLang="en-US" sz="2000" kern="0" dirty="0">
                <a:solidFill>
                  <a:srgbClr val="000000"/>
                </a:solidFill>
                <a:cs typeface="Calibri Light" panose="020F0302020204030204" pitchFamily="34" charset="0"/>
                <a:sym typeface="Arial"/>
              </a:endParaRPr>
            </a:p>
          </p:txBody>
        </p:sp>
      </p:grpSp>
      <p:graphicFrame>
        <p:nvGraphicFramePr>
          <p:cNvPr id="69" name="표 68">
            <a:extLst>
              <a:ext uri="{FF2B5EF4-FFF2-40B4-BE49-F238E27FC236}">
                <a16:creationId xmlns:a16="http://schemas.microsoft.com/office/drawing/2014/main" id="{37239949-C8F1-0631-2ADC-4C7207205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03130"/>
              </p:ext>
            </p:extLst>
          </p:nvPr>
        </p:nvGraphicFramePr>
        <p:xfrm>
          <a:off x="710746" y="4577657"/>
          <a:ext cx="4991555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8311">
                  <a:extLst>
                    <a:ext uri="{9D8B030D-6E8A-4147-A177-3AD203B41FA5}">
                      <a16:colId xmlns:a16="http://schemas.microsoft.com/office/drawing/2014/main" val="3859152618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1227306738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2245614133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394972965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2712926009"/>
                    </a:ext>
                  </a:extLst>
                </a:gridCol>
              </a:tblGrid>
              <a:tr h="293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0.1956</a:t>
                      </a:r>
                      <a:endParaRPr lang="ko-KR" altLang="en-US" sz="2000" dirty="0"/>
                    </a:p>
                  </a:txBody>
                  <a:tcPr marL="0" marR="0" marT="0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1.9398</a:t>
                      </a:r>
                      <a:endParaRPr lang="ko-KR" altLang="en-US" sz="20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…</a:t>
                      </a:r>
                      <a:endParaRPr lang="ko-KR" altLang="en-US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0.3137</a:t>
                      </a:r>
                      <a:endParaRPr lang="ko-KR" altLang="en-US" sz="2000" dirty="0"/>
                    </a:p>
                  </a:txBody>
                  <a:tcPr marL="0" marR="0" marT="0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0.2822</a:t>
                      </a:r>
                      <a:endParaRPr lang="ko-KR" altLang="en-US" sz="2000" dirty="0"/>
                    </a:p>
                  </a:txBody>
                  <a:tcPr marL="0" marR="0" marT="0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54093"/>
                  </a:ext>
                </a:extLst>
              </a:tr>
            </a:tbl>
          </a:graphicData>
        </a:graphic>
      </p:graphicFrame>
      <p:graphicFrame>
        <p:nvGraphicFramePr>
          <p:cNvPr id="70" name="표 69">
            <a:extLst>
              <a:ext uri="{FF2B5EF4-FFF2-40B4-BE49-F238E27FC236}">
                <a16:creationId xmlns:a16="http://schemas.microsoft.com/office/drawing/2014/main" id="{EEF112D5-8FFD-F103-2370-A4AB03FE6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20106"/>
              </p:ext>
            </p:extLst>
          </p:nvPr>
        </p:nvGraphicFramePr>
        <p:xfrm>
          <a:off x="710745" y="5361481"/>
          <a:ext cx="4991555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8311">
                  <a:extLst>
                    <a:ext uri="{9D8B030D-6E8A-4147-A177-3AD203B41FA5}">
                      <a16:colId xmlns:a16="http://schemas.microsoft.com/office/drawing/2014/main" val="3859152618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1227306738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2245614133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394972965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2712926009"/>
                    </a:ext>
                  </a:extLst>
                </a:gridCol>
              </a:tblGrid>
              <a:tr h="293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0.0000</a:t>
                      </a:r>
                      <a:endParaRPr lang="ko-KR" altLang="en-US" sz="2000" dirty="0"/>
                    </a:p>
                  </a:txBody>
                  <a:tcPr marL="0" marR="0" marT="0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1.9398</a:t>
                      </a:r>
                      <a:endParaRPr lang="ko-KR" altLang="en-US" sz="20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…</a:t>
                      </a:r>
                      <a:endParaRPr lang="ko-KR" altLang="en-US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0.0000</a:t>
                      </a:r>
                      <a:endParaRPr lang="ko-KR" altLang="en-US" sz="2000" dirty="0"/>
                    </a:p>
                  </a:txBody>
                  <a:tcPr marL="0" marR="0" marT="0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0.0000</a:t>
                      </a:r>
                      <a:endParaRPr lang="ko-KR" altLang="en-US" sz="2000" dirty="0"/>
                    </a:p>
                  </a:txBody>
                  <a:tcPr marL="0" marR="0" marT="0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54093"/>
                  </a:ext>
                </a:extLst>
              </a:tr>
            </a:tbl>
          </a:graphicData>
        </a:graphic>
      </p:graphicFrame>
      <p:graphicFrame>
        <p:nvGraphicFramePr>
          <p:cNvPr id="77" name="표 76">
            <a:extLst>
              <a:ext uri="{FF2B5EF4-FFF2-40B4-BE49-F238E27FC236}">
                <a16:creationId xmlns:a16="http://schemas.microsoft.com/office/drawing/2014/main" id="{7892B30B-FDA3-FACC-66CF-826E48A65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3340"/>
              </p:ext>
            </p:extLst>
          </p:nvPr>
        </p:nvGraphicFramePr>
        <p:xfrm>
          <a:off x="6196552" y="4581360"/>
          <a:ext cx="4991555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8311">
                  <a:extLst>
                    <a:ext uri="{9D8B030D-6E8A-4147-A177-3AD203B41FA5}">
                      <a16:colId xmlns:a16="http://schemas.microsoft.com/office/drawing/2014/main" val="3859152618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1227306738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2245614133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394972965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2712926009"/>
                    </a:ext>
                  </a:extLst>
                </a:gridCol>
              </a:tblGrid>
              <a:tr h="293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0.1956</a:t>
                      </a:r>
                      <a:endParaRPr lang="ko-KR" altLang="en-US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1.9398</a:t>
                      </a:r>
                      <a:endParaRPr lang="ko-KR" altLang="en-US" sz="2000" dirty="0"/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…</a:t>
                      </a:r>
                      <a:endParaRPr lang="ko-KR" altLang="en-US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0.3137</a:t>
                      </a:r>
                      <a:endParaRPr lang="ko-KR" altLang="en-US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0.2822</a:t>
                      </a:r>
                      <a:endParaRPr lang="ko-KR" altLang="en-US" sz="2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7854093"/>
                  </a:ext>
                </a:extLst>
              </a:tr>
            </a:tbl>
          </a:graphicData>
        </a:graphic>
      </p:graphicFrame>
      <p:graphicFrame>
        <p:nvGraphicFramePr>
          <p:cNvPr id="78" name="표 77">
            <a:extLst>
              <a:ext uri="{FF2B5EF4-FFF2-40B4-BE49-F238E27FC236}">
                <a16:creationId xmlns:a16="http://schemas.microsoft.com/office/drawing/2014/main" id="{F8A9A464-38B5-A498-CF04-11F189CB4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16640"/>
              </p:ext>
            </p:extLst>
          </p:nvPr>
        </p:nvGraphicFramePr>
        <p:xfrm>
          <a:off x="6196551" y="5365184"/>
          <a:ext cx="4991555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8311">
                  <a:extLst>
                    <a:ext uri="{9D8B030D-6E8A-4147-A177-3AD203B41FA5}">
                      <a16:colId xmlns:a16="http://schemas.microsoft.com/office/drawing/2014/main" val="3859152618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1227306738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2245614133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394972965"/>
                    </a:ext>
                  </a:extLst>
                </a:gridCol>
                <a:gridCol w="998311">
                  <a:extLst>
                    <a:ext uri="{9D8B030D-6E8A-4147-A177-3AD203B41FA5}">
                      <a16:colId xmlns:a16="http://schemas.microsoft.com/office/drawing/2014/main" val="2712926009"/>
                    </a:ext>
                  </a:extLst>
                </a:gridCol>
              </a:tblGrid>
              <a:tr h="293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0.1956</a:t>
                      </a:r>
                      <a:endParaRPr lang="ko-KR" altLang="en-US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1.500</a:t>
                      </a:r>
                      <a:endParaRPr lang="ko-KR" altLang="en-US" sz="2000" dirty="0"/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…</a:t>
                      </a:r>
                      <a:endParaRPr lang="ko-KR" altLang="en-US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0.3137</a:t>
                      </a:r>
                      <a:endParaRPr lang="ko-KR" altLang="en-US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0.2822</a:t>
                      </a:r>
                      <a:endParaRPr lang="ko-KR" altLang="en-US" sz="2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7854093"/>
                  </a:ext>
                </a:extLst>
              </a:tr>
            </a:tbl>
          </a:graphicData>
        </a:graphic>
      </p:graphicFrame>
      <p:sp>
        <p:nvSpPr>
          <p:cNvPr id="94" name="타원 93">
            <a:extLst>
              <a:ext uri="{FF2B5EF4-FFF2-40B4-BE49-F238E27FC236}">
                <a16:creationId xmlns:a16="http://schemas.microsoft.com/office/drawing/2014/main" id="{AF374D95-83B4-998C-8775-C061BED7A711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71796AC4-0450-B4FE-0A65-4251A6F5F184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4A67C14B-AD3B-6057-57F4-371AC0872C59}"/>
              </a:ext>
            </a:extLst>
          </p:cNvPr>
          <p:cNvSpPr/>
          <p:nvPr/>
        </p:nvSpPr>
        <p:spPr>
          <a:xfrm>
            <a:off x="4065234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B489CB85-A4BA-6802-3BF4-0F5B80EFBF16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2B5D1329-28B4-1C65-0E89-EAEB969A7DDC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E59B96AA-FA7D-0EAB-3C5F-F336DF3E19AA}"/>
              </a:ext>
            </a:extLst>
          </p:cNvPr>
          <p:cNvSpPr/>
          <p:nvPr/>
        </p:nvSpPr>
        <p:spPr>
          <a:xfrm>
            <a:off x="4034692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1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8" grpId="0" animBg="1"/>
      <p:bldP spid="99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019AC-6EFE-41E8-34A0-25FAB000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A51D-6D9F-9EBB-1096-A120BDC9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F967-6A34-B9BF-B672-77EFA65C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470025"/>
            <a:ext cx="11485682" cy="4351338"/>
          </a:xfrm>
        </p:spPr>
        <p:txBody>
          <a:bodyPr>
            <a:normAutofit/>
          </a:bodyPr>
          <a:lstStyle/>
          <a:p>
            <a:r>
              <a:rPr lang="en-US" altLang="ko-KR" dirty="0" err="1"/>
              <a:t>ProGIP</a:t>
            </a:r>
            <a:r>
              <a:rPr lang="en-US" altLang="ko-KR" dirty="0"/>
              <a:t> protects </a:t>
            </a:r>
            <a:r>
              <a:rPr lang="en-US" altLang="ko-KR" b="1" dirty="0"/>
              <a:t>three passes</a:t>
            </a:r>
            <a:r>
              <a:rPr lang="en-US" altLang="ko-KR" dirty="0"/>
              <a:t> of GIP solutions with </a:t>
            </a:r>
            <a:r>
              <a:rPr lang="en-US" altLang="ko-KR" b="1" dirty="0"/>
              <a:t>two detectors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pPr lvl="1"/>
            <a:r>
              <a:rPr lang="en-US" altLang="ko-KR" dirty="0"/>
              <a:t>Fault coverage: </a:t>
            </a:r>
            <a:r>
              <a:rPr lang="en-US" altLang="ko-KR" b="1" u="sng" dirty="0"/>
              <a:t>97.70%</a:t>
            </a:r>
            <a:r>
              <a:rPr lang="en-US" altLang="ko-KR" dirty="0"/>
              <a:t> of critical soft error-induced failures</a:t>
            </a:r>
          </a:p>
          <a:p>
            <a:pPr lvl="1"/>
            <a:r>
              <a:rPr lang="en-US" altLang="ko-KR" dirty="0"/>
              <a:t>Average overhead: </a:t>
            </a:r>
            <a:r>
              <a:rPr lang="en-US" altLang="ko-KR" b="1" u="sng" dirty="0"/>
              <a:t>0.84%</a:t>
            </a:r>
            <a:endParaRPr lang="en-US" altLang="ko-KR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976B1-8A95-86E9-FEF2-FD5FD23E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DB723D76-7317-A6C9-DAED-BFB4BE00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6D5B552-0440-C220-867D-AB1D7035A1A7}"/>
              </a:ext>
            </a:extLst>
          </p:cNvPr>
          <p:cNvGrpSpPr/>
          <p:nvPr/>
        </p:nvGrpSpPr>
        <p:grpSpPr>
          <a:xfrm>
            <a:off x="799785" y="2349500"/>
            <a:ext cx="10557479" cy="2310899"/>
            <a:chOff x="799785" y="3365500"/>
            <a:chExt cx="10557479" cy="231089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2F10C88-5C70-5141-0C1D-738C6B26A440}"/>
                </a:ext>
              </a:extLst>
            </p:cNvPr>
            <p:cNvSpPr/>
            <p:nvPr/>
          </p:nvSpPr>
          <p:spPr>
            <a:xfrm>
              <a:off x="799785" y="3632201"/>
              <a:ext cx="10557479" cy="1749104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0630F4CC-604D-78FC-9C16-EDC4CD7D1614}"/>
                </a:ext>
              </a:extLst>
            </p:cNvPr>
            <p:cNvGrpSpPr/>
            <p:nvPr/>
          </p:nvGrpSpPr>
          <p:grpSpPr>
            <a:xfrm>
              <a:off x="1094309" y="3960203"/>
              <a:ext cx="1178617" cy="1093101"/>
              <a:chOff x="2534169" y="3454525"/>
              <a:chExt cx="1754032" cy="1626768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AFB207D3-A140-585B-D8EB-BCE704932E28}"/>
                  </a:ext>
                </a:extLst>
              </p:cNvPr>
              <p:cNvSpPr/>
              <p:nvPr/>
            </p:nvSpPr>
            <p:spPr>
              <a:xfrm>
                <a:off x="2534169" y="3454525"/>
                <a:ext cx="1754032" cy="162676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R="0" lvl="0" indent="0" algn="ctr" fontAlgn="auto" latinLnBrk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lang="ko-KR" altLang="en-US" sz="2400" dirty="0">
                  <a:sym typeface="Arial"/>
                </a:endParaRPr>
              </a:p>
            </p:txBody>
          </p:sp>
          <p:sp>
            <p:nvSpPr>
              <p:cNvPr id="9" name="화살표: 오른쪽 8">
                <a:extLst>
                  <a:ext uri="{FF2B5EF4-FFF2-40B4-BE49-F238E27FC236}">
                    <a16:creationId xmlns:a16="http://schemas.microsoft.com/office/drawing/2014/main" id="{EC974E0A-1E4D-108F-E2FD-907C8E26BE85}"/>
                  </a:ext>
                </a:extLst>
              </p:cNvPr>
              <p:cNvSpPr/>
              <p:nvPr/>
            </p:nvSpPr>
            <p:spPr>
              <a:xfrm>
                <a:off x="2866899" y="3883280"/>
                <a:ext cx="1088572" cy="769258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CB0D3C3-FCB4-884D-9432-CF649B99488E}"/>
                </a:ext>
              </a:extLst>
            </p:cNvPr>
            <p:cNvGrpSpPr/>
            <p:nvPr/>
          </p:nvGrpSpPr>
          <p:grpSpPr>
            <a:xfrm>
              <a:off x="2676208" y="3960203"/>
              <a:ext cx="1178617" cy="1093101"/>
              <a:chOff x="4783535" y="3429000"/>
              <a:chExt cx="1754032" cy="1626768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F71B4A56-F50A-1F4C-659C-CAFCD37D5756}"/>
                  </a:ext>
                </a:extLst>
              </p:cNvPr>
              <p:cNvSpPr/>
              <p:nvPr/>
            </p:nvSpPr>
            <p:spPr>
              <a:xfrm>
                <a:off x="4783535" y="3429000"/>
                <a:ext cx="1754032" cy="162676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endParaRPr lang="ko-KR" altLang="en-US" sz="2400" dirty="0">
                  <a:sym typeface="Arial"/>
                </a:endParaRPr>
              </a:p>
            </p:txBody>
          </p:sp>
          <p:sp>
            <p:nvSpPr>
              <p:cNvPr id="12" name="화살표: 오른쪽 11">
                <a:extLst>
                  <a:ext uri="{FF2B5EF4-FFF2-40B4-BE49-F238E27FC236}">
                    <a16:creationId xmlns:a16="http://schemas.microsoft.com/office/drawing/2014/main" id="{C5A03DE1-15EB-9476-8F7B-D136F21C721E}"/>
                  </a:ext>
                </a:extLst>
              </p:cNvPr>
              <p:cNvSpPr/>
              <p:nvPr/>
            </p:nvSpPr>
            <p:spPr>
              <a:xfrm rot="10800000">
                <a:off x="5116266" y="3857755"/>
                <a:ext cx="1088572" cy="769258"/>
              </a:xfrm>
              <a:prstGeom prst="rightArrow">
                <a:avLst/>
              </a:prstGeom>
              <a:solidFill>
                <a:srgbClr val="FFDC79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B23E86BD-CB8E-4560-4272-FAFCC0DF639A}"/>
                </a:ext>
              </a:extLst>
            </p:cNvPr>
            <p:cNvGrpSpPr/>
            <p:nvPr/>
          </p:nvGrpSpPr>
          <p:grpSpPr>
            <a:xfrm>
              <a:off x="7955451" y="3960203"/>
              <a:ext cx="1178617" cy="1093101"/>
              <a:chOff x="10174732" y="3454525"/>
              <a:chExt cx="1754032" cy="1626768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10246C62-D085-3AE4-827D-1AEDDD53A9F5}"/>
                  </a:ext>
                </a:extLst>
              </p:cNvPr>
              <p:cNvSpPr/>
              <p:nvPr/>
            </p:nvSpPr>
            <p:spPr>
              <a:xfrm>
                <a:off x="10174732" y="3454525"/>
                <a:ext cx="1754032" cy="162676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endParaRPr lang="ko-KR" altLang="en-US" sz="2400" dirty="0">
                  <a:sym typeface="Arial"/>
                </a:endParaRPr>
              </a:p>
            </p:txBody>
          </p:sp>
          <p:sp>
            <p:nvSpPr>
              <p:cNvPr id="15" name="화살표: 오른쪽 14">
                <a:extLst>
                  <a:ext uri="{FF2B5EF4-FFF2-40B4-BE49-F238E27FC236}">
                    <a16:creationId xmlns:a16="http://schemas.microsoft.com/office/drawing/2014/main" id="{EE5F4F93-45BC-68A3-5903-2101998809AC}"/>
                  </a:ext>
                </a:extLst>
              </p:cNvPr>
              <p:cNvSpPr/>
              <p:nvPr/>
            </p:nvSpPr>
            <p:spPr>
              <a:xfrm>
                <a:off x="10507462" y="3883280"/>
                <a:ext cx="1088572" cy="769258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894675F0-DACD-E5B9-993E-F0C773B4EA5A}"/>
                </a:ext>
              </a:extLst>
            </p:cNvPr>
            <p:cNvCxnSpPr>
              <a:cxnSpLocks/>
            </p:cNvCxnSpPr>
            <p:nvPr/>
          </p:nvCxnSpPr>
          <p:spPr>
            <a:xfrm>
              <a:off x="2278568" y="4506754"/>
              <a:ext cx="3843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A12F05B6-871A-6D58-40CB-CBC81549C78D}"/>
                </a:ext>
              </a:extLst>
            </p:cNvPr>
            <p:cNvCxnSpPr>
              <a:cxnSpLocks/>
            </p:cNvCxnSpPr>
            <p:nvPr/>
          </p:nvCxnSpPr>
          <p:spPr>
            <a:xfrm>
              <a:off x="5654588" y="4506754"/>
              <a:ext cx="3843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604575EA-EAD3-7EF1-D607-2F9672B0C267}"/>
                </a:ext>
              </a:extLst>
            </p:cNvPr>
            <p:cNvCxnSpPr>
              <a:cxnSpLocks/>
            </p:cNvCxnSpPr>
            <p:nvPr/>
          </p:nvCxnSpPr>
          <p:spPr>
            <a:xfrm>
              <a:off x="9134068" y="4506754"/>
              <a:ext cx="3843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9E9FBF-1F92-2E0D-917B-0C8791B8B393}"/>
                </a:ext>
              </a:extLst>
            </p:cNvPr>
            <p:cNvSpPr/>
            <p:nvPr/>
          </p:nvSpPr>
          <p:spPr>
            <a:xfrm>
              <a:off x="4248439" y="3960203"/>
              <a:ext cx="1391171" cy="1093101"/>
            </a:xfrm>
            <a:prstGeom prst="rect">
              <a:avLst/>
            </a:prstGeom>
            <a:solidFill>
              <a:srgbClr val="E4D2F2"/>
            </a:solidFill>
            <a:ln w="381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r>
                <a:rPr lang="en-US" altLang="ko-KR" sz="2400" dirty="0" err="1">
                  <a:sym typeface="Arial"/>
                </a:rPr>
                <a:t>ProGIP</a:t>
              </a:r>
              <a:br>
                <a:rPr lang="en-US" altLang="ko-KR" sz="2400" dirty="0">
                  <a:sym typeface="Arial"/>
                </a:rPr>
              </a:br>
              <a:r>
                <a:rPr lang="en-US" altLang="ko-KR" sz="2400" dirty="0">
                  <a:sym typeface="Arial"/>
                </a:rPr>
                <a:t>1st</a:t>
              </a:r>
              <a:br>
                <a:rPr lang="en-US" altLang="ko-KR" sz="2400" dirty="0">
                  <a:sym typeface="Arial"/>
                </a:rPr>
              </a:br>
              <a:r>
                <a:rPr lang="en-US" altLang="ko-KR" sz="2400" dirty="0">
                  <a:sym typeface="Arial"/>
                </a:rPr>
                <a:t>detector</a:t>
              </a:r>
              <a:endParaRPr lang="ko-KR" altLang="en-US" sz="2400" dirty="0">
                <a:sym typeface="Arial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11ADB94-0B5E-E8C5-D2BA-99E84359885C}"/>
                </a:ext>
              </a:extLst>
            </p:cNvPr>
            <p:cNvSpPr/>
            <p:nvPr/>
          </p:nvSpPr>
          <p:spPr>
            <a:xfrm>
              <a:off x="9623863" y="3966286"/>
              <a:ext cx="1391171" cy="10931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r>
                <a:rPr lang="en-US" altLang="ko-KR" sz="2400" dirty="0" err="1">
                  <a:sym typeface="Arial"/>
                </a:rPr>
                <a:t>ProGIP</a:t>
              </a:r>
              <a:br>
                <a:rPr lang="en-US" altLang="ko-KR" sz="2400" dirty="0">
                  <a:sym typeface="Arial"/>
                </a:rPr>
              </a:br>
              <a:r>
                <a:rPr lang="en-US" altLang="ko-KR" sz="2400" dirty="0">
                  <a:sym typeface="Arial"/>
                </a:rPr>
                <a:t>2nd</a:t>
              </a:r>
              <a:br>
                <a:rPr lang="en-US" altLang="ko-KR" sz="2400" dirty="0">
                  <a:sym typeface="Arial"/>
                </a:rPr>
              </a:br>
              <a:r>
                <a:rPr lang="en-US" altLang="ko-KR" sz="2400" dirty="0">
                  <a:sym typeface="Arial"/>
                </a:rPr>
                <a:t>detector</a:t>
              </a:r>
              <a:endParaRPr lang="ko-KR" altLang="en-US" sz="2400" dirty="0">
                <a:sym typeface="Arial"/>
              </a:endParaRPr>
            </a:p>
          </p:txBody>
        </p: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8620BBA8-A5C7-CCE2-3EFE-13C0B7C65323}"/>
                </a:ext>
              </a:extLst>
            </p:cNvPr>
            <p:cNvCxnSpPr>
              <a:cxnSpLocks/>
            </p:cNvCxnSpPr>
            <p:nvPr/>
          </p:nvCxnSpPr>
          <p:spPr>
            <a:xfrm>
              <a:off x="3854332" y="4506754"/>
              <a:ext cx="3843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8B179E38-A4AC-227A-B0FA-74EC0775967B}"/>
                </a:ext>
              </a:extLst>
            </p:cNvPr>
            <p:cNvGrpSpPr/>
            <p:nvPr/>
          </p:nvGrpSpPr>
          <p:grpSpPr>
            <a:xfrm>
              <a:off x="1698655" y="3365500"/>
              <a:ext cx="3238500" cy="596900"/>
              <a:chOff x="2692400" y="3530600"/>
              <a:chExt cx="3238500" cy="736600"/>
            </a:xfrm>
          </p:grpSpPr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3FEB2DF7-AC4A-1768-956B-BBC3B8E7ACE9}"/>
                  </a:ext>
                </a:extLst>
              </p:cNvPr>
              <p:cNvSpPr/>
              <p:nvPr/>
            </p:nvSpPr>
            <p:spPr>
              <a:xfrm>
                <a:off x="2692400" y="3530600"/>
                <a:ext cx="3238500" cy="736600"/>
              </a:xfrm>
              <a:custGeom>
                <a:avLst/>
                <a:gdLst>
                  <a:gd name="connsiteX0" fmla="*/ 3263900 w 3263900"/>
                  <a:gd name="connsiteY0" fmla="*/ 736600 h 736600"/>
                  <a:gd name="connsiteX1" fmla="*/ 3263900 w 3263900"/>
                  <a:gd name="connsiteY1" fmla="*/ 0 h 736600"/>
                  <a:gd name="connsiteX2" fmla="*/ 0 w 3263900"/>
                  <a:gd name="connsiteY2" fmla="*/ 0 h 736600"/>
                  <a:gd name="connsiteX3" fmla="*/ 0 w 3263900"/>
                  <a:gd name="connsiteY3" fmla="*/ 7366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3900" h="736600">
                    <a:moveTo>
                      <a:pt x="3263900" y="736600"/>
                    </a:moveTo>
                    <a:lnTo>
                      <a:pt x="3263900" y="0"/>
                    </a:lnTo>
                    <a:lnTo>
                      <a:pt x="0" y="0"/>
                    </a:lnTo>
                    <a:lnTo>
                      <a:pt x="0" y="736600"/>
                    </a:lnTo>
                  </a:path>
                </a:pathLst>
              </a:custGeom>
              <a:noFill/>
              <a:ln w="38100" cap="flat" cmpd="sng" algn="ctr">
                <a:solidFill>
                  <a:srgbClr val="7030A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lIns="0" rIns="0" rtlCol="0" anchor="ctr"/>
              <a:lstStyle/>
              <a:p>
                <a:pPr algn="ctr" latinLnBrk="0">
                  <a:lnSpc>
                    <a:spcPct val="85000"/>
                  </a:lnSpc>
                  <a:buClr>
                    <a:srgbClr val="000000"/>
                  </a:buClr>
                </a:pPr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024ADE3D-92EF-F879-98F5-48CBE9A9A4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9900" y="3530600"/>
                <a:ext cx="0" cy="7239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F870F806-F46F-2F45-5323-25323BCC579E}"/>
                </a:ext>
              </a:extLst>
            </p:cNvPr>
            <p:cNvSpPr/>
            <p:nvPr/>
          </p:nvSpPr>
          <p:spPr>
            <a:xfrm flipV="1">
              <a:off x="8565891" y="5079499"/>
              <a:ext cx="1795722" cy="596900"/>
            </a:xfrm>
            <a:custGeom>
              <a:avLst/>
              <a:gdLst>
                <a:gd name="connsiteX0" fmla="*/ 3263900 w 3263900"/>
                <a:gd name="connsiteY0" fmla="*/ 736600 h 736600"/>
                <a:gd name="connsiteX1" fmla="*/ 3263900 w 3263900"/>
                <a:gd name="connsiteY1" fmla="*/ 0 h 736600"/>
                <a:gd name="connsiteX2" fmla="*/ 0 w 3263900"/>
                <a:gd name="connsiteY2" fmla="*/ 0 h 736600"/>
                <a:gd name="connsiteX3" fmla="*/ 0 w 3263900"/>
                <a:gd name="connsiteY3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900" h="736600">
                  <a:moveTo>
                    <a:pt x="3263900" y="736600"/>
                  </a:moveTo>
                  <a:lnTo>
                    <a:pt x="3263900" y="0"/>
                  </a:lnTo>
                  <a:lnTo>
                    <a:pt x="0" y="0"/>
                  </a:lnTo>
                  <a:lnTo>
                    <a:pt x="0" y="736600"/>
                  </a:lnTo>
                </a:path>
              </a:pathLst>
            </a:custGeom>
            <a:noFill/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BDDF484-9CB9-FD27-925C-E31BCBE12C6C}"/>
                </a:ext>
              </a:extLst>
            </p:cNvPr>
            <p:cNvSpPr/>
            <p:nvPr/>
          </p:nvSpPr>
          <p:spPr>
            <a:xfrm>
              <a:off x="6064211" y="3960202"/>
              <a:ext cx="1391171" cy="1093101"/>
            </a:xfrm>
            <a:prstGeom prst="rect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r>
                <a:rPr lang="en-US" altLang="ko-KR" sz="2400" dirty="0">
                  <a:sym typeface="Arial"/>
                </a:rPr>
                <a:t>GIP</a:t>
              </a:r>
              <a:br>
                <a:rPr lang="en-US" altLang="ko-KR" sz="2400" dirty="0">
                  <a:sym typeface="Arial"/>
                </a:rPr>
              </a:br>
              <a:r>
                <a:rPr lang="en-US" altLang="ko-KR" sz="2400" dirty="0">
                  <a:sym typeface="Arial"/>
                </a:rPr>
                <a:t>process</a:t>
              </a:r>
              <a:endParaRPr lang="ko-KR" altLang="en-US" sz="2400" dirty="0">
                <a:sym typeface="Arial"/>
              </a:endParaRPr>
            </a:p>
          </p:txBody>
        </p: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116C28A3-2EA6-4AE9-65CC-C9CBF427D953}"/>
                </a:ext>
              </a:extLst>
            </p:cNvPr>
            <p:cNvCxnSpPr>
              <a:cxnSpLocks/>
            </p:cNvCxnSpPr>
            <p:nvPr/>
          </p:nvCxnSpPr>
          <p:spPr>
            <a:xfrm>
              <a:off x="7455382" y="4499235"/>
              <a:ext cx="3843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35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B927B-BC92-9DAC-6970-89979FE23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7D1C-7C88-174F-1FC3-C3579FE4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/>
              <a:t>Agenda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79578-0B5A-2AAC-3CA5-EE7C6982F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470025"/>
            <a:ext cx="11088652" cy="4351338"/>
          </a:xfrm>
        </p:spPr>
        <p:txBody>
          <a:bodyPr/>
          <a:lstStyle/>
          <a:p>
            <a:r>
              <a:rPr lang="en-US" altLang="ko-KR" dirty="0"/>
              <a:t>Background and motivation</a:t>
            </a:r>
          </a:p>
          <a:p>
            <a:pPr lvl="1"/>
            <a:r>
              <a:rPr lang="en-US" altLang="ko-KR" dirty="0"/>
              <a:t>Out-of-distribution</a:t>
            </a:r>
            <a:r>
              <a:rPr lang="ko-KR" altLang="en-US" dirty="0"/>
              <a:t> </a:t>
            </a:r>
            <a:r>
              <a:rPr lang="en-US" altLang="ko-KR" dirty="0"/>
              <a:t>(OOD)</a:t>
            </a:r>
          </a:p>
          <a:p>
            <a:pPr lvl="1"/>
            <a:r>
              <a:rPr lang="en-US" altLang="ko-KR" dirty="0"/>
              <a:t>Gradient-based input perturbation (GIP)</a:t>
            </a:r>
          </a:p>
          <a:p>
            <a:pPr lvl="1"/>
            <a:r>
              <a:rPr lang="en-US" altLang="ko-KR" dirty="0"/>
              <a:t>Soft errors on GIP solutions</a:t>
            </a:r>
          </a:p>
          <a:p>
            <a:r>
              <a:rPr lang="en-US" altLang="ko-KR" dirty="0" err="1"/>
              <a:t>ProGIP</a:t>
            </a:r>
            <a:r>
              <a:rPr lang="en-US" altLang="ko-KR" dirty="0"/>
              <a:t>: </a:t>
            </a:r>
            <a:r>
              <a:rPr lang="en-US" altLang="ko-KR" u="sng" dirty="0"/>
              <a:t>Pro</a:t>
            </a:r>
            <a:r>
              <a:rPr lang="en-US" altLang="ko-KR" dirty="0"/>
              <a:t>tecting </a:t>
            </a:r>
            <a:r>
              <a:rPr lang="en-US" altLang="ko-KR" u="sng" dirty="0"/>
              <a:t>GIP</a:t>
            </a:r>
            <a:r>
              <a:rPr lang="en-US" altLang="ko-KR" dirty="0"/>
              <a:t> solutions from soft errors</a:t>
            </a:r>
          </a:p>
          <a:p>
            <a:r>
              <a:rPr lang="en-US" altLang="ko-KR" dirty="0"/>
              <a:t>Experiments</a:t>
            </a:r>
          </a:p>
          <a:p>
            <a:r>
              <a:rPr lang="en-US" altLang="ko-KR" dirty="0"/>
              <a:t>Conclusion</a:t>
            </a:r>
          </a:p>
          <a:p>
            <a:endParaRPr lang="en-US" altLang="ko-KR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68A85-03F1-184A-BE4C-86C79E1A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710B5C46-936B-E572-DC7A-139C1E9B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843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6093E-B22A-653C-003A-EF3C46353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19BC-F2E0-F9CC-38B2-034A5E46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/>
              <a:t>References (1/2)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F909-0563-4B21-3C43-D491100C6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90624"/>
            <a:ext cx="11885386" cy="5387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/>
              <a:t>[Chen et al. (2021)] </a:t>
            </a:r>
            <a:r>
              <a:rPr lang="en-US" altLang="ko-KR" sz="1800" dirty="0" err="1"/>
              <a:t>Zitao</a:t>
            </a:r>
            <a:r>
              <a:rPr lang="en-US" altLang="ko-KR" sz="1800" dirty="0"/>
              <a:t> Chen, </a:t>
            </a:r>
            <a:r>
              <a:rPr lang="en-US" altLang="ko-KR" sz="1800" dirty="0" err="1"/>
              <a:t>Guanpeng</a:t>
            </a:r>
            <a:r>
              <a:rPr lang="en-US" altLang="ko-KR" sz="1800" dirty="0"/>
              <a:t> Li, and Karthik </a:t>
            </a:r>
            <a:r>
              <a:rPr lang="en-US" altLang="ko-KR" sz="1800" dirty="0" err="1"/>
              <a:t>Pattabiraman</a:t>
            </a:r>
            <a:r>
              <a:rPr lang="en-US" altLang="ko-KR" sz="1800" dirty="0"/>
              <a:t>. 2021. A low-cost fault corrector for deep neural networks through range restriction. In 2021 51st Annual IEEE/IFIP International Conference on Dependable Systems and Networks (DSN). IEEE, 1–13.</a:t>
            </a:r>
          </a:p>
          <a:p>
            <a:pPr marL="0" indent="0">
              <a:buNone/>
            </a:pPr>
            <a:r>
              <a:rPr lang="en-US" altLang="ko-KR" sz="1800" dirty="0"/>
              <a:t>[Ghavami et al. (2022)] Behnam Ghavami, Mani </a:t>
            </a:r>
            <a:r>
              <a:rPr lang="en-US" altLang="ko-KR" sz="1800" dirty="0" err="1"/>
              <a:t>Sadati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Zhenman</a:t>
            </a:r>
            <a:r>
              <a:rPr lang="en-US" altLang="ko-KR" sz="1800" dirty="0"/>
              <a:t> Fang, and Lesley Shannon. 2022. </a:t>
            </a:r>
            <a:r>
              <a:rPr lang="en-US" altLang="ko-KR" sz="1800" dirty="0" err="1"/>
              <a:t>FitAct</a:t>
            </a:r>
            <a:r>
              <a:rPr lang="en-US" altLang="ko-KR" sz="1800" dirty="0"/>
              <a:t>: Error resilient deep neural networks via fine-grained post-trainable activation functions. In 2022 Design, Automation &amp; Test in Europe Conference &amp; Exhibition (DATE). IEEE, 1239–1244.</a:t>
            </a:r>
          </a:p>
          <a:p>
            <a:pPr marL="0" indent="0">
              <a:buNone/>
            </a:pPr>
            <a:r>
              <a:rPr lang="en-US" altLang="ko-KR" sz="1800" dirty="0"/>
              <a:t>[Huang et al. (2017)] Gao Huang, Zhuang Liu, Laurens Van Der </a:t>
            </a:r>
            <a:r>
              <a:rPr lang="en-US" altLang="ko-KR" sz="1800" dirty="0" err="1"/>
              <a:t>Maaten</a:t>
            </a:r>
            <a:r>
              <a:rPr lang="en-US" altLang="ko-KR" sz="1800" dirty="0"/>
              <a:t>, and Kilian Q Weinberger. 2017. Densely connected convolutional networks. In Proceedings of the IEEE conference on computer vision and pattern recognition. 4700–4708.</a:t>
            </a:r>
          </a:p>
          <a:p>
            <a:pPr marL="0" indent="0">
              <a:buNone/>
            </a:pPr>
            <a:r>
              <a:rPr lang="en-US" altLang="ko-KR" sz="1800" dirty="0"/>
              <a:t>[</a:t>
            </a:r>
            <a:r>
              <a:rPr lang="en-US" altLang="ko-KR" sz="1800" dirty="0" err="1"/>
              <a:t>Zisselman</a:t>
            </a:r>
            <a:r>
              <a:rPr lang="en-US" altLang="ko-KR" sz="1800" dirty="0"/>
              <a:t> and Tamar (2020)] Ev </a:t>
            </a:r>
            <a:r>
              <a:rPr lang="en-US" altLang="ko-KR" sz="1800" dirty="0" err="1"/>
              <a:t>Zisselman</a:t>
            </a:r>
            <a:r>
              <a:rPr lang="en-US" altLang="ko-KR" sz="1800" dirty="0"/>
              <a:t> and Aviv Tamar. 2020. Deep residual flow for out of distribution detection. In Proceedings of the IEEE/CVF Conference on Computer Vision and Pattern Recognition. 13994–14003.</a:t>
            </a:r>
          </a:p>
          <a:p>
            <a:pPr marL="0" indent="0">
              <a:buNone/>
            </a:pPr>
            <a:r>
              <a:rPr lang="en-US" altLang="ko-KR" sz="1800" dirty="0"/>
              <a:t>[Sandler et al. (2018)] Mark Sandler, Andrew Howard, </a:t>
            </a:r>
            <a:r>
              <a:rPr lang="en-US" altLang="ko-KR" sz="1800" dirty="0" err="1"/>
              <a:t>Menglong</a:t>
            </a:r>
            <a:r>
              <a:rPr lang="en-US" altLang="ko-KR" sz="1800" dirty="0"/>
              <a:t> Zhu, Andrey </a:t>
            </a:r>
            <a:r>
              <a:rPr lang="en-US" altLang="ko-KR" sz="1800" dirty="0" err="1"/>
              <a:t>Zhmoginov</a:t>
            </a:r>
            <a:r>
              <a:rPr lang="en-US" altLang="ko-KR" sz="1800" dirty="0"/>
              <a:t>, and Liang-Chieh Chen. 2018. Mobilenetv2: Inverted residuals and linear bottlenecks. In Proceedings of the IEEE conference on computer vision and pattern recognition. 4510–4520.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AA24-E885-8917-8B92-7E8C2E35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22477FC9-8CCD-B961-02B7-57B00BEB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327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13F90-A679-E718-48DC-B0A34A77C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E018-4E5D-CFED-8305-4003FA38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/>
              <a:t>References (2/2)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869A-12A7-8976-E715-7DD547E0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90624"/>
            <a:ext cx="11885386" cy="5387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/>
              <a:t>[</a:t>
            </a:r>
            <a:r>
              <a:rPr lang="en-US" altLang="ko-KR" sz="1800" dirty="0" err="1"/>
              <a:t>Krizhevsky</a:t>
            </a:r>
            <a:r>
              <a:rPr lang="en-US" altLang="ko-KR" sz="1800" dirty="0"/>
              <a:t> (2009)] Alex </a:t>
            </a:r>
            <a:r>
              <a:rPr lang="en-US" altLang="ko-KR" sz="1800" dirty="0" err="1"/>
              <a:t>Krizhevsky</a:t>
            </a:r>
            <a:r>
              <a:rPr lang="en-US" altLang="ko-KR" sz="1800" dirty="0"/>
              <a:t>, 2009. Learning multiple layers of features from tiny images. Master's thesis. University of Toronto, Toronto, Ontario.</a:t>
            </a:r>
          </a:p>
          <a:p>
            <a:pPr marL="0" indent="0">
              <a:buNone/>
            </a:pPr>
            <a:r>
              <a:rPr lang="en-US" altLang="ko-KR" sz="1800" dirty="0"/>
              <a:t>[Deng et al. (2009)] Jia Deng, Wei Dong, Richard Socher, Li-Jia Li, Kai Li, and Li Fei-Fei. 2009. </a:t>
            </a:r>
            <a:r>
              <a:rPr lang="en-US" altLang="ko-KR" sz="1800" dirty="0" err="1"/>
              <a:t>Imagenet</a:t>
            </a:r>
            <a:r>
              <a:rPr lang="en-US" altLang="ko-KR" sz="1800" dirty="0"/>
              <a:t>: A large-scale hierarchical image database. In 2009 IEEE conference on computer vision and pattern recognition. </a:t>
            </a:r>
            <a:r>
              <a:rPr lang="en-US" altLang="ko-KR" sz="1800" dirty="0" err="1"/>
              <a:t>Ieee</a:t>
            </a:r>
            <a:r>
              <a:rPr lang="en-US" altLang="ko-KR" sz="1800" dirty="0"/>
              <a:t>, 248–255.</a:t>
            </a:r>
          </a:p>
          <a:p>
            <a:pPr marL="0" indent="0">
              <a:buNone/>
            </a:pPr>
            <a:r>
              <a:rPr lang="en-US" altLang="ko-KR" sz="1800" dirty="0"/>
              <a:t>[Liang et al. (2018)] Shiyu Liang, Yixuan Li, and R Srikant. 2018. Enhancing The Reliability of Out-of-distribution Image Detection in Neural Networks. In International Conference on Learning Representations (ICLR).</a:t>
            </a:r>
          </a:p>
          <a:p>
            <a:pPr marL="0" indent="0">
              <a:buNone/>
            </a:pPr>
            <a:r>
              <a:rPr lang="en-US" altLang="ko-KR" sz="1800" dirty="0"/>
              <a:t>[Lee et al. (2018)] </a:t>
            </a:r>
            <a:r>
              <a:rPr lang="en-US" altLang="ko-KR" sz="1800" dirty="0" err="1"/>
              <a:t>Kimin</a:t>
            </a:r>
            <a:r>
              <a:rPr lang="en-US" altLang="ko-KR" sz="1800" dirty="0"/>
              <a:t> Lee, </a:t>
            </a:r>
            <a:r>
              <a:rPr lang="en-US" altLang="ko-KR" sz="1800" dirty="0" err="1"/>
              <a:t>Kibok</a:t>
            </a:r>
            <a:r>
              <a:rPr lang="en-US" altLang="ko-KR" sz="1800" dirty="0"/>
              <a:t> Lee, </a:t>
            </a:r>
            <a:r>
              <a:rPr lang="en-US" altLang="ko-KR" sz="1800" dirty="0" err="1"/>
              <a:t>Honglak</a:t>
            </a:r>
            <a:r>
              <a:rPr lang="en-US" altLang="ko-KR" sz="1800" dirty="0"/>
              <a:t> Lee, and Jinwoo Shin. 2018. A simple unified framework for detecting out-of-distribution samples and adversarial attacks. Advances in Neural Information Processing Systems 31 (2018). 7167–7177.</a:t>
            </a:r>
          </a:p>
          <a:p>
            <a:pPr marL="0" indent="0">
              <a:buNone/>
            </a:pPr>
            <a:r>
              <a:rPr lang="en-US" altLang="ko-KR" sz="1800" dirty="0"/>
              <a:t>[</a:t>
            </a:r>
            <a:r>
              <a:rPr lang="en-US" altLang="ko-KR" sz="1800" dirty="0" err="1"/>
              <a:t>Djurisic</a:t>
            </a:r>
            <a:r>
              <a:rPr lang="en-US" altLang="ko-KR" sz="1800" dirty="0"/>
              <a:t> et al. (2023)] Andrija </a:t>
            </a:r>
            <a:r>
              <a:rPr lang="en-US" altLang="ko-KR" sz="1800" dirty="0" err="1"/>
              <a:t>Djurisic</a:t>
            </a:r>
            <a:r>
              <a:rPr lang="en-US" altLang="ko-KR" sz="1800" dirty="0"/>
              <a:t>, Nebojsa </a:t>
            </a:r>
            <a:r>
              <a:rPr lang="en-US" altLang="ko-KR" sz="1800" dirty="0" err="1"/>
              <a:t>Bozanic</a:t>
            </a:r>
            <a:r>
              <a:rPr lang="en-US" altLang="ko-KR" sz="1800" dirty="0"/>
              <a:t>, Arjun Ashok, and Rosanne Liu. 2023. Extremely simple activation shaping for out-of-distribution detection. In Proceedings of the International Conference on Learning Representations. Retrieved from https://arxiv.org/abs/2209.09858.</a:t>
            </a:r>
          </a:p>
          <a:p>
            <a:pPr marL="0" indent="0">
              <a:buNone/>
            </a:pPr>
            <a:r>
              <a:rPr lang="en-US" altLang="ko-KR" sz="1800" dirty="0"/>
              <a:t>[Sun et al. (2021)] </a:t>
            </a:r>
            <a:r>
              <a:rPr lang="en-US" altLang="ko-KR" sz="1800" dirty="0" err="1"/>
              <a:t>Yiyou</a:t>
            </a:r>
            <a:r>
              <a:rPr lang="en-US" altLang="ko-KR" sz="1800" dirty="0"/>
              <a:t> Sun, Chuan Guo, and Yixuan Li. 2021. React: Out-of-distribution detection with rectified activations. Advances in Neural Information Processing Systems 34 (2021), 144–157.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BBD1B-CE4F-135C-889E-88998B9B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5DF282D9-BADC-F545-07D1-CD972519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32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3F5EF-DB47-9A58-CF03-9E924B21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question mark question response illustration">
            <a:extLst>
              <a:ext uri="{FF2B5EF4-FFF2-40B4-BE49-F238E27FC236}">
                <a16:creationId xmlns:a16="http://schemas.microsoft.com/office/drawing/2014/main" id="{E10D1F73-2E0F-6922-C57F-ED1FD96F1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172210"/>
            <a:ext cx="532130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08A748-BF84-C69B-8E3D-4641500A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/>
              <a:t>Thank You for Listening!</a:t>
            </a:r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5D8EB-F3E8-E669-76AC-D4521F15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4DFBE3D3-7C29-CE67-286B-B11FF6D0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87DE2-7EB5-EF6B-3B66-12E431E6341D}"/>
              </a:ext>
            </a:extLst>
          </p:cNvPr>
          <p:cNvSpPr txBox="1"/>
          <p:nvPr/>
        </p:nvSpPr>
        <p:spPr>
          <a:xfrm>
            <a:off x="7467600" y="5359400"/>
            <a:ext cx="1524566" cy="851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Q&amp;A</a:t>
            </a:r>
            <a:endParaRPr lang="ko-KR" alt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A5B5B-A537-5A1A-3EFD-3F86750D988B}"/>
              </a:ext>
            </a:extLst>
          </p:cNvPr>
          <p:cNvSpPr txBox="1"/>
          <p:nvPr/>
        </p:nvSpPr>
        <p:spPr>
          <a:xfrm>
            <a:off x="9388273" y="39658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Image from </a:t>
            </a:r>
            <a:r>
              <a:rPr lang="en-US" altLang="ko-KR" sz="2000" dirty="0" err="1"/>
              <a:t>Pixabay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759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90420-A608-2F07-8C1B-C0BA08114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id="{A77B5996-08FE-CCE8-7B73-43B90AE33351}"/>
              </a:ext>
            </a:extLst>
          </p:cNvPr>
          <p:cNvGrpSpPr/>
          <p:nvPr/>
        </p:nvGrpSpPr>
        <p:grpSpPr>
          <a:xfrm>
            <a:off x="7467600" y="4309583"/>
            <a:ext cx="4148108" cy="1948034"/>
            <a:chOff x="8535654" y="4432273"/>
            <a:chExt cx="4148108" cy="194803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8B2A5C1-EF6F-856D-6788-17A72587D2DA}"/>
                </a:ext>
              </a:extLst>
            </p:cNvPr>
            <p:cNvSpPr txBox="1"/>
            <p:nvPr/>
          </p:nvSpPr>
          <p:spPr>
            <a:xfrm>
              <a:off x="10366333" y="4432273"/>
              <a:ext cx="2317429" cy="194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52000" indent="-252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800" dirty="0"/>
                <a:t>Car</a:t>
              </a:r>
            </a:p>
            <a:p>
              <a:pPr marL="252000" indent="-252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800" dirty="0"/>
                <a:t>Pedestrian</a:t>
              </a:r>
            </a:p>
            <a:p>
              <a:pPr marL="252000" indent="-252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800" dirty="0"/>
                <a:t>Empty road</a:t>
              </a:r>
              <a:endParaRPr lang="ko-KR" altLang="en-US" sz="2800" dirty="0"/>
            </a:p>
          </p:txBody>
        </p:sp>
        <p:sp>
          <p:nvSpPr>
            <p:cNvPr id="63" name="왼쪽 대괄호 62">
              <a:extLst>
                <a:ext uri="{FF2B5EF4-FFF2-40B4-BE49-F238E27FC236}">
                  <a16:creationId xmlns:a16="http://schemas.microsoft.com/office/drawing/2014/main" id="{E1149C13-36BF-6EA0-3308-C694769162EC}"/>
                </a:ext>
              </a:extLst>
            </p:cNvPr>
            <p:cNvSpPr/>
            <p:nvPr/>
          </p:nvSpPr>
          <p:spPr>
            <a:xfrm>
              <a:off x="9613900" y="4877534"/>
              <a:ext cx="661654" cy="1256566"/>
            </a:xfrm>
            <a:prstGeom prst="leftBracket">
              <a:avLst>
                <a:gd name="adj" fmla="val 0"/>
              </a:avLst>
            </a:prstGeom>
            <a:noFill/>
            <a:ln w="76200">
              <a:solidFill>
                <a:srgbClr val="CE695E"/>
              </a:solidFill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cxnSp>
          <p:nvCxnSpPr>
            <p:cNvPr id="3073" name="직선 연결선 3072">
              <a:extLst>
                <a:ext uri="{FF2B5EF4-FFF2-40B4-BE49-F238E27FC236}">
                  <a16:creationId xmlns:a16="http://schemas.microsoft.com/office/drawing/2014/main" id="{CDA45B85-AC0D-FC22-3953-44B5EC07580D}"/>
                </a:ext>
              </a:extLst>
            </p:cNvPr>
            <p:cNvCxnSpPr>
              <a:cxnSpLocks/>
            </p:cNvCxnSpPr>
            <p:nvPr/>
          </p:nvCxnSpPr>
          <p:spPr>
            <a:xfrm>
              <a:off x="8535654" y="5486400"/>
              <a:ext cx="1739900" cy="0"/>
            </a:xfrm>
            <a:prstGeom prst="line">
              <a:avLst/>
            </a:prstGeom>
            <a:noFill/>
            <a:ln w="76200">
              <a:solidFill>
                <a:srgbClr val="CE695E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A95C2B-B44B-9503-0481-C30D080F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/>
              <a:t>Out-of-distribution </a:t>
            </a:r>
            <a:r>
              <a:rPr lang="en-US" altLang="ko-KR" dirty="0"/>
              <a:t>(OOD)</a:t>
            </a:r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E67ED-3FD9-0A08-ADAA-65C55E17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C233E6FE-6A37-F593-9641-BAB70867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AAF2E102-58F4-1DA9-DA4A-2EB5308B5164}"/>
              </a:ext>
            </a:extLst>
          </p:cNvPr>
          <p:cNvGrpSpPr/>
          <p:nvPr/>
        </p:nvGrpSpPr>
        <p:grpSpPr>
          <a:xfrm>
            <a:off x="4638048" y="4547092"/>
            <a:ext cx="3651256" cy="2094825"/>
            <a:chOff x="6152830" y="4547092"/>
            <a:chExt cx="3651256" cy="2094825"/>
          </a:xfrm>
        </p:grpSpPr>
        <p:pic>
          <p:nvPicPr>
            <p:cNvPr id="3094" name="Picture 22" descr="Free circuits brain network vector">
              <a:extLst>
                <a:ext uri="{FF2B5EF4-FFF2-40B4-BE49-F238E27FC236}">
                  <a16:creationId xmlns:a16="http://schemas.microsoft.com/office/drawing/2014/main" id="{4B203BDC-02F7-CEE9-56B0-CFC01EDF0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109" y="4547092"/>
              <a:ext cx="1968833" cy="1536650"/>
            </a:xfrm>
            <a:prstGeom prst="roundRect">
              <a:avLst>
                <a:gd name="adj" fmla="val 8122"/>
              </a:avLst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A63D83-6DC2-9E48-C430-FF9F0AC0F355}"/>
                </a:ext>
              </a:extLst>
            </p:cNvPr>
            <p:cNvSpPr txBox="1"/>
            <p:nvPr/>
          </p:nvSpPr>
          <p:spPr>
            <a:xfrm>
              <a:off x="6152830" y="6118697"/>
              <a:ext cx="3651256" cy="523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dirty="0"/>
                <a:t>Deep </a:t>
              </a:r>
              <a:r>
                <a:rPr lang="en-US" altLang="ko-KR" sz="2800"/>
                <a:t>learning model</a:t>
              </a:r>
              <a:endParaRPr lang="ko-KR" altLang="en-US" sz="280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C2E58AB-56A5-A721-473E-34D78A9D4C7C}"/>
              </a:ext>
            </a:extLst>
          </p:cNvPr>
          <p:cNvSpPr txBox="1"/>
          <p:nvPr/>
        </p:nvSpPr>
        <p:spPr>
          <a:xfrm>
            <a:off x="5904454" y="3913188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/>
              <a:t>Training</a:t>
            </a:r>
            <a:endParaRPr lang="ko-KR" altLang="en-US" sz="2800" dirty="0"/>
          </a:p>
        </p:txBody>
      </p:sp>
      <p:grpSp>
        <p:nvGrpSpPr>
          <p:cNvPr id="3093" name="그룹 3092">
            <a:extLst>
              <a:ext uri="{FF2B5EF4-FFF2-40B4-BE49-F238E27FC236}">
                <a16:creationId xmlns:a16="http://schemas.microsoft.com/office/drawing/2014/main" id="{1985D141-0907-05B7-0BE5-E19352B77D6D}"/>
              </a:ext>
            </a:extLst>
          </p:cNvPr>
          <p:cNvGrpSpPr/>
          <p:nvPr/>
        </p:nvGrpSpPr>
        <p:grpSpPr>
          <a:xfrm>
            <a:off x="1607391" y="1116402"/>
            <a:ext cx="9479709" cy="3531512"/>
            <a:chOff x="1607391" y="1116402"/>
            <a:chExt cx="9479709" cy="3531512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247BB601-608B-3709-ED5E-8E4B5BFC1F52}"/>
                </a:ext>
              </a:extLst>
            </p:cNvPr>
            <p:cNvGrpSpPr/>
            <p:nvPr/>
          </p:nvGrpSpPr>
          <p:grpSpPr>
            <a:xfrm>
              <a:off x="4279900" y="3835111"/>
              <a:ext cx="6703830" cy="812803"/>
              <a:chOff x="4330700" y="4028105"/>
              <a:chExt cx="6703830" cy="616817"/>
            </a:xfrm>
          </p:grpSpPr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CD128787-6AAC-A6A4-23A3-FF0C92207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0700" y="4066874"/>
                <a:ext cx="1143000" cy="549352"/>
              </a:xfrm>
              <a:prstGeom prst="lin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93B81EB7-454B-462C-97AD-01F95FD306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03930" y="4028105"/>
                <a:ext cx="3530600" cy="616817"/>
              </a:xfrm>
              <a:prstGeom prst="lin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091" name="그룹 3090">
              <a:extLst>
                <a:ext uri="{FF2B5EF4-FFF2-40B4-BE49-F238E27FC236}">
                  <a16:creationId xmlns:a16="http://schemas.microsoft.com/office/drawing/2014/main" id="{C36BE5C6-1D28-19D1-0CA9-F117A4E85228}"/>
                </a:ext>
              </a:extLst>
            </p:cNvPr>
            <p:cNvGrpSpPr/>
            <p:nvPr/>
          </p:nvGrpSpPr>
          <p:grpSpPr>
            <a:xfrm>
              <a:off x="1607391" y="1116402"/>
              <a:ext cx="9479709" cy="2768600"/>
              <a:chOff x="1607391" y="1116402"/>
              <a:chExt cx="9479709" cy="2768600"/>
            </a:xfrm>
          </p:grpSpPr>
          <p:pic>
            <p:nvPicPr>
              <p:cNvPr id="3102" name="Picture 30" descr="Free Road Traffic Crossing photo and picture">
                <a:extLst>
                  <a:ext uri="{FF2B5EF4-FFF2-40B4-BE49-F238E27FC236}">
                    <a16:creationId xmlns:a16="http://schemas.microsoft.com/office/drawing/2014/main" id="{4430ECCE-EE5F-9976-9FA8-8D4775C608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09" r="32641"/>
              <a:stretch>
                <a:fillRect/>
              </a:stretch>
            </p:blipFill>
            <p:spPr bwMode="auto">
              <a:xfrm>
                <a:off x="9359241" y="1785325"/>
                <a:ext cx="1429984" cy="1429984"/>
              </a:xfrm>
              <a:prstGeom prst="roundRect">
                <a:avLst>
                  <a:gd name="adj" fmla="val 8122"/>
                </a:avLst>
              </a:prstGeom>
              <a:noFill/>
              <a:ln w="76200">
                <a:solidFill>
                  <a:srgbClr val="6D8AB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8" name="Picture 26" descr="Free Desert Road photo and picture">
                <a:extLst>
                  <a:ext uri="{FF2B5EF4-FFF2-40B4-BE49-F238E27FC236}">
                    <a16:creationId xmlns:a16="http://schemas.microsoft.com/office/drawing/2014/main" id="{F48E2CDF-12B1-8A2C-A714-6E38D944B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03" r="19103"/>
              <a:stretch>
                <a:fillRect/>
              </a:stretch>
            </p:blipFill>
            <p:spPr bwMode="auto">
              <a:xfrm>
                <a:off x="9191602" y="1609199"/>
                <a:ext cx="1410321" cy="1410321"/>
              </a:xfrm>
              <a:prstGeom prst="roundRect">
                <a:avLst>
                  <a:gd name="adj" fmla="val 8122"/>
                </a:avLst>
              </a:prstGeom>
              <a:noFill/>
              <a:ln w="76200">
                <a:solidFill>
                  <a:srgbClr val="6D8AB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2CEE77E8-7F22-8CF7-4281-128B476B72F7}"/>
                  </a:ext>
                </a:extLst>
              </p:cNvPr>
              <p:cNvGrpSpPr/>
              <p:nvPr/>
            </p:nvGrpSpPr>
            <p:grpSpPr>
              <a:xfrm>
                <a:off x="4492675" y="1418916"/>
                <a:ext cx="1799148" cy="1809178"/>
                <a:chOff x="183574" y="2171701"/>
                <a:chExt cx="1979336" cy="1990371"/>
              </a:xfrm>
            </p:grpSpPr>
            <p:pic>
              <p:nvPicPr>
                <p:cNvPr id="3084" name="Picture 12" descr="Free Car Race Ferrari photo and picture">
                  <a:extLst>
                    <a:ext uri="{FF2B5EF4-FFF2-40B4-BE49-F238E27FC236}">
                      <a16:creationId xmlns:a16="http://schemas.microsoft.com/office/drawing/2014/main" id="{66845093-4E25-B6E4-46C5-7D185437BE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350" r="14"/>
                <a:stretch>
                  <a:fillRect/>
                </a:stretch>
              </p:blipFill>
              <p:spPr bwMode="auto">
                <a:xfrm>
                  <a:off x="589710" y="2588872"/>
                  <a:ext cx="1573200" cy="1573200"/>
                </a:xfrm>
                <a:prstGeom prst="roundRect">
                  <a:avLst>
                    <a:gd name="adj" fmla="val 8122"/>
                  </a:avLst>
                </a:prstGeom>
                <a:noFill/>
                <a:ln w="76200">
                  <a:solidFill>
                    <a:srgbClr val="6D8AB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82" name="Picture 10" descr="Free Cars Old Car photo and picture">
                  <a:extLst>
                    <a:ext uri="{FF2B5EF4-FFF2-40B4-BE49-F238E27FC236}">
                      <a16:creationId xmlns:a16="http://schemas.microsoft.com/office/drawing/2014/main" id="{9AB0FC37-B8DC-E98E-C72C-F631775466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137" t="58038" r="50428" b="6792"/>
                <a:stretch>
                  <a:fillRect/>
                </a:stretch>
              </p:blipFill>
              <p:spPr bwMode="auto">
                <a:xfrm>
                  <a:off x="361604" y="2359902"/>
                  <a:ext cx="1572706" cy="1572706"/>
                </a:xfrm>
                <a:prstGeom prst="roundRect">
                  <a:avLst>
                    <a:gd name="adj" fmla="val 8122"/>
                  </a:avLst>
                </a:prstGeom>
                <a:noFill/>
                <a:ln w="76200">
                  <a:solidFill>
                    <a:srgbClr val="6D8AB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6" name="Picture 4">
                  <a:extLst>
                    <a:ext uri="{FF2B5EF4-FFF2-40B4-BE49-F238E27FC236}">
                      <a16:creationId xmlns:a16="http://schemas.microsoft.com/office/drawing/2014/main" id="{DA5C1B43-4915-078E-96EF-EBB1AC5900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185" t="57778" r="8626"/>
                <a:stretch>
                  <a:fillRect/>
                </a:stretch>
              </p:blipFill>
              <p:spPr bwMode="auto">
                <a:xfrm>
                  <a:off x="183574" y="2171701"/>
                  <a:ext cx="1572706" cy="1572706"/>
                </a:xfrm>
                <a:prstGeom prst="roundRect">
                  <a:avLst>
                    <a:gd name="adj" fmla="val 8122"/>
                  </a:avLst>
                </a:prstGeom>
                <a:noFill/>
                <a:ln w="76200">
                  <a:solidFill>
                    <a:srgbClr val="6D8ABF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088" name="Picture 16" descr="Free Woman Pedestrian Crossing photo and picture">
                <a:extLst>
                  <a:ext uri="{FF2B5EF4-FFF2-40B4-BE49-F238E27FC236}">
                    <a16:creationId xmlns:a16="http://schemas.microsoft.com/office/drawing/2014/main" id="{9B866AC6-4D64-DBEF-C8C5-FD115526C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82" r="16682"/>
              <a:stretch>
                <a:fillRect/>
              </a:stretch>
            </p:blipFill>
            <p:spPr bwMode="auto">
              <a:xfrm>
                <a:off x="7107527" y="1798111"/>
                <a:ext cx="1429984" cy="1429984"/>
              </a:xfrm>
              <a:prstGeom prst="roundRect">
                <a:avLst>
                  <a:gd name="adj" fmla="val 8122"/>
                </a:avLst>
              </a:prstGeom>
              <a:noFill/>
              <a:ln w="76200">
                <a:solidFill>
                  <a:srgbClr val="6D8AB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6" name="Picture 14" descr="Free Man Walking photo and picture">
                <a:extLst>
                  <a:ext uri="{FF2B5EF4-FFF2-40B4-BE49-F238E27FC236}">
                    <a16:creationId xmlns:a16="http://schemas.microsoft.com/office/drawing/2014/main" id="{797AD872-DFFC-4460-3D5D-237BBAA1F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00" r="12500"/>
              <a:stretch>
                <a:fillRect/>
              </a:stretch>
            </p:blipFill>
            <p:spPr bwMode="auto">
              <a:xfrm>
                <a:off x="6900186" y="1589984"/>
                <a:ext cx="1429536" cy="1429536"/>
              </a:xfrm>
              <a:prstGeom prst="roundRect">
                <a:avLst>
                  <a:gd name="adj" fmla="val 8122"/>
                </a:avLst>
              </a:prstGeom>
              <a:noFill/>
              <a:ln w="76200">
                <a:solidFill>
                  <a:srgbClr val="6D8AB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>
                <a:extLst>
                  <a:ext uri="{FF2B5EF4-FFF2-40B4-BE49-F238E27FC236}">
                    <a16:creationId xmlns:a16="http://schemas.microsoft.com/office/drawing/2014/main" id="{23F65F55-C796-DD6D-CBA2-91CD766E7D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6" t="44076" r="526" b="5925"/>
              <a:stretch>
                <a:fillRect/>
              </a:stretch>
            </p:blipFill>
            <p:spPr bwMode="auto">
              <a:xfrm>
                <a:off x="6738363" y="1418916"/>
                <a:ext cx="1429535" cy="1429535"/>
              </a:xfrm>
              <a:prstGeom prst="roundRect">
                <a:avLst>
                  <a:gd name="adj" fmla="val 8122"/>
                </a:avLst>
              </a:prstGeom>
              <a:noFill/>
              <a:ln w="76200">
                <a:solidFill>
                  <a:srgbClr val="6D8AB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61807A-4653-85F1-3565-1A8668C14681}"/>
                  </a:ext>
                </a:extLst>
              </p:cNvPr>
              <p:cNvSpPr txBox="1"/>
              <p:nvPr/>
            </p:nvSpPr>
            <p:spPr>
              <a:xfrm>
                <a:off x="5028165" y="3273032"/>
                <a:ext cx="682202" cy="475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/>
                  <a:t>Car</a:t>
                </a:r>
                <a:endParaRPr lang="ko-KR" altLang="en-US" sz="28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F6AF5F-554D-F3C4-0CFC-5C87FC433B1E}"/>
                  </a:ext>
                </a:extLst>
              </p:cNvPr>
              <p:cNvSpPr txBox="1"/>
              <p:nvPr/>
            </p:nvSpPr>
            <p:spPr>
              <a:xfrm>
                <a:off x="6795945" y="3273032"/>
                <a:ext cx="1694927" cy="475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/>
                  <a:t>Pedestrian</a:t>
                </a:r>
                <a:endParaRPr lang="ko-KR" altLang="en-US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708491-F574-6332-8DA0-9A92B7672CFE}"/>
                  </a:ext>
                </a:extLst>
              </p:cNvPr>
              <p:cNvSpPr txBox="1"/>
              <p:nvPr/>
            </p:nvSpPr>
            <p:spPr>
              <a:xfrm>
                <a:off x="8828760" y="3273032"/>
                <a:ext cx="20628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/>
                  <a:t>Empty road</a:t>
                </a:r>
                <a:endParaRPr lang="ko-KR" altLang="en-US" sz="2800" dirty="0"/>
              </a:p>
            </p:txBody>
          </p:sp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3F130279-F6B8-FF9B-BA00-77308B773FE6}"/>
                  </a:ext>
                </a:extLst>
              </p:cNvPr>
              <p:cNvSpPr/>
              <p:nvPr/>
            </p:nvSpPr>
            <p:spPr>
              <a:xfrm>
                <a:off x="4191000" y="1116402"/>
                <a:ext cx="6896100" cy="2768600"/>
              </a:xfrm>
              <a:prstGeom prst="roundRect">
                <a:avLst>
                  <a:gd name="adj" fmla="val 5891"/>
                </a:avLst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CF36B64-9AE5-98D0-5497-FD4911A232F9}"/>
                  </a:ext>
                </a:extLst>
              </p:cNvPr>
              <p:cNvSpPr txBox="1"/>
              <p:nvPr/>
            </p:nvSpPr>
            <p:spPr>
              <a:xfrm>
                <a:off x="1607391" y="2116460"/>
                <a:ext cx="249459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/>
                  <a:t>In-distribution</a:t>
                </a:r>
                <a:br>
                  <a:rPr lang="en-US" altLang="ko-KR" sz="2800" dirty="0"/>
                </a:br>
                <a:r>
                  <a:rPr lang="en-US" altLang="ko-KR" sz="2800" dirty="0"/>
                  <a:t>data</a:t>
                </a:r>
                <a:endParaRPr lang="ko-KR" altLang="en-US" sz="2800" dirty="0"/>
              </a:p>
            </p:txBody>
          </p:sp>
          <p:pic>
            <p:nvPicPr>
              <p:cNvPr id="3096" name="Picture 24" descr="Free Road Landscape photo and picture">
                <a:extLst>
                  <a:ext uri="{FF2B5EF4-FFF2-40B4-BE49-F238E27FC236}">
                    <a16:creationId xmlns:a16="http://schemas.microsoft.com/office/drawing/2014/main" id="{D594AAD7-BADB-92F6-1BD3-65BB470DB9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82" r="16682"/>
              <a:stretch>
                <a:fillRect/>
              </a:stretch>
            </p:blipFill>
            <p:spPr bwMode="auto">
              <a:xfrm>
                <a:off x="8983602" y="1418916"/>
                <a:ext cx="1429535" cy="1429535"/>
              </a:xfrm>
              <a:prstGeom prst="roundRect">
                <a:avLst>
                  <a:gd name="adj" fmla="val 8122"/>
                </a:avLst>
              </a:prstGeom>
              <a:noFill/>
              <a:ln w="76200">
                <a:solidFill>
                  <a:srgbClr val="6D8ABF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DE1ABED-C0B2-3E2A-7CF7-A2327B5C3B6B}"/>
              </a:ext>
            </a:extLst>
          </p:cNvPr>
          <p:cNvGrpSpPr/>
          <p:nvPr/>
        </p:nvGrpSpPr>
        <p:grpSpPr>
          <a:xfrm>
            <a:off x="1453391" y="3527164"/>
            <a:ext cx="3791709" cy="2474687"/>
            <a:chOff x="1504191" y="3527164"/>
            <a:chExt cx="3791709" cy="2474687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5E3B7816-3B6C-B971-34B7-574330261C45}"/>
                </a:ext>
              </a:extLst>
            </p:cNvPr>
            <p:cNvGrpSpPr/>
            <p:nvPr/>
          </p:nvGrpSpPr>
          <p:grpSpPr>
            <a:xfrm>
              <a:off x="1504191" y="3527164"/>
              <a:ext cx="1997046" cy="2474687"/>
              <a:chOff x="1504191" y="3707526"/>
              <a:chExt cx="1997046" cy="247468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3B544C5-029C-E06F-0EC0-69B56E50B820}"/>
                  </a:ext>
                </a:extLst>
              </p:cNvPr>
              <p:cNvSpPr txBox="1"/>
              <p:nvPr/>
            </p:nvSpPr>
            <p:spPr>
              <a:xfrm>
                <a:off x="1504191" y="5658993"/>
                <a:ext cx="1997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/>
                  <a:t>OOD input</a:t>
                </a:r>
                <a:endParaRPr lang="ko-KR" altLang="en-US" sz="2800" dirty="0"/>
              </a:p>
            </p:txBody>
          </p:sp>
          <p:pic>
            <p:nvPicPr>
              <p:cNvPr id="3104" name="Picture 32" descr="Free Cow On The Road Nature photo and picture">
                <a:extLst>
                  <a:ext uri="{FF2B5EF4-FFF2-40B4-BE49-F238E27FC236}">
                    <a16:creationId xmlns:a16="http://schemas.microsoft.com/office/drawing/2014/main" id="{0069C458-F54A-D257-43F9-2C4DBC8B04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94" t="1276" r="29929" b="30077"/>
              <a:stretch>
                <a:fillRect/>
              </a:stretch>
            </p:blipFill>
            <p:spPr bwMode="auto">
              <a:xfrm>
                <a:off x="1595003" y="3707526"/>
                <a:ext cx="1878390" cy="1878390"/>
              </a:xfrm>
              <a:prstGeom prst="roundRect">
                <a:avLst>
                  <a:gd name="adj" fmla="val 8122"/>
                </a:avLst>
              </a:prstGeom>
              <a:noFill/>
              <a:ln w="76200">
                <a:solidFill>
                  <a:srgbClr val="CE695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081359C4-56CC-DBFA-0F38-57E011BA540D}"/>
                </a:ext>
              </a:extLst>
            </p:cNvPr>
            <p:cNvSpPr/>
            <p:nvPr/>
          </p:nvSpPr>
          <p:spPr>
            <a:xfrm>
              <a:off x="3517900" y="4546600"/>
              <a:ext cx="1778000" cy="889000"/>
            </a:xfrm>
            <a:custGeom>
              <a:avLst/>
              <a:gdLst>
                <a:gd name="connsiteX0" fmla="*/ 0 w 1778000"/>
                <a:gd name="connsiteY0" fmla="*/ 0 h 889000"/>
                <a:gd name="connsiteX1" fmla="*/ 622300 w 1778000"/>
                <a:gd name="connsiteY1" fmla="*/ 0 h 889000"/>
                <a:gd name="connsiteX2" fmla="*/ 622300 w 1778000"/>
                <a:gd name="connsiteY2" fmla="*/ 889000 h 889000"/>
                <a:gd name="connsiteX3" fmla="*/ 1778000 w 1778000"/>
                <a:gd name="connsiteY3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0" h="889000">
                  <a:moveTo>
                    <a:pt x="0" y="0"/>
                  </a:moveTo>
                  <a:lnTo>
                    <a:pt x="622300" y="0"/>
                  </a:lnTo>
                  <a:lnTo>
                    <a:pt x="622300" y="889000"/>
                  </a:lnTo>
                  <a:lnTo>
                    <a:pt x="1778000" y="889000"/>
                  </a:lnTo>
                </a:path>
              </a:pathLst>
            </a:custGeom>
            <a:noFill/>
            <a:ln w="76200">
              <a:solidFill>
                <a:srgbClr val="CE695E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95" name="TextBox 3094">
            <a:extLst>
              <a:ext uri="{FF2B5EF4-FFF2-40B4-BE49-F238E27FC236}">
                <a16:creationId xmlns:a16="http://schemas.microsoft.com/office/drawing/2014/main" id="{864192D7-AAB6-6882-59B3-A4DD8A1D9C57}"/>
              </a:ext>
            </a:extLst>
          </p:cNvPr>
          <p:cNvSpPr txBox="1"/>
          <p:nvPr/>
        </p:nvSpPr>
        <p:spPr>
          <a:xfrm>
            <a:off x="9388273" y="39658"/>
            <a:ext cx="2613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Images from </a:t>
            </a:r>
            <a:r>
              <a:rPr lang="en-US" altLang="ko-KR" sz="2000" dirty="0" err="1"/>
              <a:t>Pixabay</a:t>
            </a:r>
            <a:endParaRPr lang="ko-KR" altLang="en-US" sz="2000" dirty="0"/>
          </a:p>
        </p:txBody>
      </p:sp>
      <p:grpSp>
        <p:nvGrpSpPr>
          <p:cNvPr id="3106" name="그룹 3105">
            <a:extLst>
              <a:ext uri="{FF2B5EF4-FFF2-40B4-BE49-F238E27FC236}">
                <a16:creationId xmlns:a16="http://schemas.microsoft.com/office/drawing/2014/main" id="{4FD20373-B1E3-3672-052F-744347AB14E6}"/>
              </a:ext>
            </a:extLst>
          </p:cNvPr>
          <p:cNvGrpSpPr/>
          <p:nvPr/>
        </p:nvGrpSpPr>
        <p:grpSpPr>
          <a:xfrm>
            <a:off x="8545846" y="4167491"/>
            <a:ext cx="3326840" cy="2384217"/>
            <a:chOff x="5729849" y="3904597"/>
            <a:chExt cx="3326840" cy="2384217"/>
          </a:xfrm>
        </p:grpSpPr>
        <p:sp>
          <p:nvSpPr>
            <p:cNvPr id="3097" name="곱하기 기호 3096">
              <a:extLst>
                <a:ext uri="{FF2B5EF4-FFF2-40B4-BE49-F238E27FC236}">
                  <a16:creationId xmlns:a16="http://schemas.microsoft.com/office/drawing/2014/main" id="{58D2EB39-50E2-7CF5-FB7D-DBC6CAD84E01}"/>
                </a:ext>
              </a:extLst>
            </p:cNvPr>
            <p:cNvSpPr/>
            <p:nvPr/>
          </p:nvSpPr>
          <p:spPr>
            <a:xfrm>
              <a:off x="6473312" y="3904597"/>
              <a:ext cx="2232219" cy="2232219"/>
            </a:xfrm>
            <a:prstGeom prst="mathMultiply">
              <a:avLst>
                <a:gd name="adj1" fmla="val 7021"/>
              </a:avLst>
            </a:prstGeom>
            <a:solidFill>
              <a:srgbClr val="FFB7B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99" name="사각형: 둥근 모서리 3098">
              <a:extLst>
                <a:ext uri="{FF2B5EF4-FFF2-40B4-BE49-F238E27FC236}">
                  <a16:creationId xmlns:a16="http://schemas.microsoft.com/office/drawing/2014/main" id="{3608CD5B-A191-C657-0933-2BE9317BE36B}"/>
                </a:ext>
              </a:extLst>
            </p:cNvPr>
            <p:cNvSpPr/>
            <p:nvPr/>
          </p:nvSpPr>
          <p:spPr>
            <a:xfrm>
              <a:off x="5729849" y="5448425"/>
              <a:ext cx="3326840" cy="840389"/>
            </a:xfrm>
            <a:prstGeom prst="roundRect">
              <a:avLst/>
            </a:prstGeom>
            <a:solidFill>
              <a:srgbClr val="FFB7B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Solution: Rejecting</a:t>
              </a:r>
              <a:br>
                <a:rPr lang="en-US" altLang="ko-KR" sz="2800" dirty="0">
                  <a:solidFill>
                    <a:schemeClr val="tx1"/>
                  </a:solidFill>
                </a:rPr>
              </a:br>
              <a:r>
                <a:rPr lang="en-US" altLang="ko-KR" sz="2800" dirty="0">
                  <a:solidFill>
                    <a:schemeClr val="tx1"/>
                  </a:solidFill>
                </a:rPr>
                <a:t>OOD inputs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타원 2">
            <a:extLst>
              <a:ext uri="{FF2B5EF4-FFF2-40B4-BE49-F238E27FC236}">
                <a16:creationId xmlns:a16="http://schemas.microsoft.com/office/drawing/2014/main" id="{C296AE61-B5F4-A996-0391-4B338970D077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462C53AE-D230-06F8-899C-10D4657AC52D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F87ACF60-12CD-1D65-F49D-087F1597BB75}"/>
              </a:ext>
            </a:extLst>
          </p:cNvPr>
          <p:cNvSpPr/>
          <p:nvPr/>
        </p:nvSpPr>
        <p:spPr>
          <a:xfrm>
            <a:off x="4065234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EDFD422-DB27-6C93-8547-CA9CE77A56F8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B891D57-EEDA-5BDA-A2F6-32A54B27B977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2F9D6104-BDA4-4729-4CA4-418366DCF4A9}"/>
              </a:ext>
            </a:extLst>
          </p:cNvPr>
          <p:cNvSpPr/>
          <p:nvPr/>
        </p:nvSpPr>
        <p:spPr>
          <a:xfrm>
            <a:off x="4034692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4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20DE2-4A48-7DD8-5F2C-02E165CC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B9CF-863E-8776-B109-0976C610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2097096" cy="1325563"/>
          </a:xfrm>
        </p:spPr>
        <p:txBody>
          <a:bodyPr/>
          <a:lstStyle/>
          <a:p>
            <a:r>
              <a:rPr lang="en-US" altLang="ko-KR" dirty="0"/>
              <a:t>OOD Detection for Deep Learning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CC63-6BDD-B0A4-95D2-36D28CE73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353913"/>
            <a:ext cx="11088652" cy="4351338"/>
          </a:xfrm>
        </p:spPr>
        <p:txBody>
          <a:bodyPr/>
          <a:lstStyle/>
          <a:p>
            <a:r>
              <a:rPr lang="en-US" altLang="ko-KR" dirty="0"/>
              <a:t>How to detect OOD inputs?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01645-AF2A-D9F8-EF2E-5AD9D21E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A6D9A1A7-AF18-2BA2-BC0F-349BBE14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CE4F85A-827A-B937-0933-DBB15E7627F5}"/>
              </a:ext>
            </a:extLst>
          </p:cNvPr>
          <p:cNvGrpSpPr/>
          <p:nvPr/>
        </p:nvGrpSpPr>
        <p:grpSpPr>
          <a:xfrm>
            <a:off x="0" y="4307392"/>
            <a:ext cx="3095475" cy="1577471"/>
            <a:chOff x="-212575" y="3707526"/>
            <a:chExt cx="3685968" cy="187839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20A5A1-ACC4-D2D3-0655-350ADC3B0E13}"/>
                </a:ext>
              </a:extLst>
            </p:cNvPr>
            <p:cNvSpPr txBox="1"/>
            <p:nvPr/>
          </p:nvSpPr>
          <p:spPr>
            <a:xfrm>
              <a:off x="-212575" y="4385111"/>
              <a:ext cx="19970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/>
                <a:t>OOD</a:t>
              </a:r>
              <a:endParaRPr lang="ko-KR" altLang="en-US" sz="2800" dirty="0"/>
            </a:p>
          </p:txBody>
        </p:sp>
        <p:pic>
          <p:nvPicPr>
            <p:cNvPr id="13" name="Picture 32" descr="Free Cow On The Road Nature photo and picture">
              <a:extLst>
                <a:ext uri="{FF2B5EF4-FFF2-40B4-BE49-F238E27FC236}">
                  <a16:creationId xmlns:a16="http://schemas.microsoft.com/office/drawing/2014/main" id="{9CD4CA45-8A3F-6C7A-4870-032F156187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4" t="1276" r="29929" b="30077"/>
            <a:stretch>
              <a:fillRect/>
            </a:stretch>
          </p:blipFill>
          <p:spPr bwMode="auto">
            <a:xfrm>
              <a:off x="1595003" y="3707526"/>
              <a:ext cx="1878390" cy="1878390"/>
            </a:xfrm>
            <a:prstGeom prst="roundRect">
              <a:avLst>
                <a:gd name="adj" fmla="val 8122"/>
              </a:avLst>
            </a:prstGeom>
            <a:noFill/>
            <a:ln w="76200">
              <a:solidFill>
                <a:srgbClr val="CE695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4">
            <a:extLst>
              <a:ext uri="{FF2B5EF4-FFF2-40B4-BE49-F238E27FC236}">
                <a16:creationId xmlns:a16="http://schemas.microsoft.com/office/drawing/2014/main" id="{A8E6458D-0A2D-98EF-24E5-3A2D238A5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57778" r="8626"/>
          <a:stretch>
            <a:fillRect/>
          </a:stretch>
        </p:blipFill>
        <p:spPr bwMode="auto">
          <a:xfrm>
            <a:off x="1518004" y="2225704"/>
            <a:ext cx="1577471" cy="1577471"/>
          </a:xfrm>
          <a:prstGeom prst="roundRect">
            <a:avLst>
              <a:gd name="adj" fmla="val 8122"/>
            </a:avLst>
          </a:prstGeom>
          <a:noFill/>
          <a:ln w="76200">
            <a:solidFill>
              <a:srgbClr val="6D8AB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6679502-0314-A40A-F817-906C570E24B6}"/>
              </a:ext>
            </a:extLst>
          </p:cNvPr>
          <p:cNvSpPr txBox="1"/>
          <p:nvPr/>
        </p:nvSpPr>
        <p:spPr>
          <a:xfrm>
            <a:off x="-1" y="2704458"/>
            <a:ext cx="167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ID</a:t>
            </a:r>
            <a:endParaRPr lang="ko-KR" altLang="en-US" sz="2800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38705EF-AA80-9B36-DF58-5123A15C27DB}"/>
              </a:ext>
            </a:extLst>
          </p:cNvPr>
          <p:cNvGrpSpPr/>
          <p:nvPr/>
        </p:nvGrpSpPr>
        <p:grpSpPr>
          <a:xfrm>
            <a:off x="3095475" y="2449958"/>
            <a:ext cx="9109587" cy="3147692"/>
            <a:chOff x="3095475" y="2449958"/>
            <a:chExt cx="9109587" cy="3147692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10BAB3A-2644-8EF1-6967-BB20AA0EF1DD}"/>
                </a:ext>
              </a:extLst>
            </p:cNvPr>
            <p:cNvSpPr/>
            <p:nvPr/>
          </p:nvSpPr>
          <p:spPr>
            <a:xfrm>
              <a:off x="3136900" y="3022599"/>
              <a:ext cx="1778000" cy="780575"/>
            </a:xfrm>
            <a:custGeom>
              <a:avLst/>
              <a:gdLst>
                <a:gd name="connsiteX0" fmla="*/ 0 w 1778000"/>
                <a:gd name="connsiteY0" fmla="*/ 0 h 558800"/>
                <a:gd name="connsiteX1" fmla="*/ 749300 w 1778000"/>
                <a:gd name="connsiteY1" fmla="*/ 0 h 558800"/>
                <a:gd name="connsiteX2" fmla="*/ 749300 w 1778000"/>
                <a:gd name="connsiteY2" fmla="*/ 558800 h 558800"/>
                <a:gd name="connsiteX3" fmla="*/ 1778000 w 1778000"/>
                <a:gd name="connsiteY3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0" h="558800">
                  <a:moveTo>
                    <a:pt x="0" y="0"/>
                  </a:moveTo>
                  <a:lnTo>
                    <a:pt x="749300" y="0"/>
                  </a:lnTo>
                  <a:lnTo>
                    <a:pt x="749300" y="558800"/>
                  </a:lnTo>
                  <a:lnTo>
                    <a:pt x="1778000" y="558800"/>
                  </a:lnTo>
                </a:path>
              </a:pathLst>
            </a:custGeom>
            <a:noFill/>
            <a:ln w="76200">
              <a:solidFill>
                <a:srgbClr val="6D8ABF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64A763-8340-134A-A26C-47EC54760159}"/>
                </a:ext>
              </a:extLst>
            </p:cNvPr>
            <p:cNvSpPr txBox="1"/>
            <p:nvPr/>
          </p:nvSpPr>
          <p:spPr>
            <a:xfrm>
              <a:off x="8239168" y="2449958"/>
              <a:ext cx="3051285" cy="1128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400" dirty="0"/>
                <a:t>ID/OOD score:  </a:t>
              </a:r>
              <a:r>
                <a:rPr lang="en-US" altLang="ko-KR" sz="2400" b="1" dirty="0"/>
                <a:t>0.85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400" dirty="0"/>
                <a:t>Classification:  </a:t>
              </a:r>
              <a:r>
                <a:rPr lang="en-US" altLang="ko-KR" sz="2400" b="1" dirty="0"/>
                <a:t>Car</a:t>
              </a:r>
              <a:endParaRPr lang="ko-KR" altLang="en-US" sz="2400" b="1" dirty="0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4355E75-BD53-499A-8DD4-AD7ECB8B67D7}"/>
                </a:ext>
              </a:extLst>
            </p:cNvPr>
            <p:cNvSpPr/>
            <p:nvPr/>
          </p:nvSpPr>
          <p:spPr>
            <a:xfrm flipV="1">
              <a:off x="7093166" y="3032865"/>
              <a:ext cx="1116000" cy="780575"/>
            </a:xfrm>
            <a:custGeom>
              <a:avLst/>
              <a:gdLst>
                <a:gd name="connsiteX0" fmla="*/ 0 w 1778000"/>
                <a:gd name="connsiteY0" fmla="*/ 0 h 558800"/>
                <a:gd name="connsiteX1" fmla="*/ 749300 w 1778000"/>
                <a:gd name="connsiteY1" fmla="*/ 0 h 558800"/>
                <a:gd name="connsiteX2" fmla="*/ 749300 w 1778000"/>
                <a:gd name="connsiteY2" fmla="*/ 558800 h 558800"/>
                <a:gd name="connsiteX3" fmla="*/ 1778000 w 1778000"/>
                <a:gd name="connsiteY3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0" h="558800">
                  <a:moveTo>
                    <a:pt x="0" y="0"/>
                  </a:moveTo>
                  <a:lnTo>
                    <a:pt x="749300" y="0"/>
                  </a:lnTo>
                  <a:lnTo>
                    <a:pt x="749300" y="558800"/>
                  </a:lnTo>
                  <a:lnTo>
                    <a:pt x="1778000" y="558800"/>
                  </a:lnTo>
                </a:path>
              </a:pathLst>
            </a:custGeom>
            <a:noFill/>
            <a:ln w="76200">
              <a:solidFill>
                <a:srgbClr val="6D8ABF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EED2092F-112F-7A66-4E9C-AFADA6EB93EE}"/>
                </a:ext>
              </a:extLst>
            </p:cNvPr>
            <p:cNvSpPr/>
            <p:nvPr/>
          </p:nvSpPr>
          <p:spPr>
            <a:xfrm flipV="1">
              <a:off x="3095475" y="4307391"/>
              <a:ext cx="1778000" cy="814678"/>
            </a:xfrm>
            <a:custGeom>
              <a:avLst/>
              <a:gdLst>
                <a:gd name="connsiteX0" fmla="*/ 0 w 1778000"/>
                <a:gd name="connsiteY0" fmla="*/ 0 h 558800"/>
                <a:gd name="connsiteX1" fmla="*/ 749300 w 1778000"/>
                <a:gd name="connsiteY1" fmla="*/ 0 h 558800"/>
                <a:gd name="connsiteX2" fmla="*/ 749300 w 1778000"/>
                <a:gd name="connsiteY2" fmla="*/ 558800 h 558800"/>
                <a:gd name="connsiteX3" fmla="*/ 1778000 w 1778000"/>
                <a:gd name="connsiteY3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0" h="558800">
                  <a:moveTo>
                    <a:pt x="0" y="0"/>
                  </a:moveTo>
                  <a:lnTo>
                    <a:pt x="749300" y="0"/>
                  </a:lnTo>
                  <a:lnTo>
                    <a:pt x="749300" y="558800"/>
                  </a:lnTo>
                  <a:lnTo>
                    <a:pt x="1778000" y="558800"/>
                  </a:lnTo>
                </a:path>
              </a:pathLst>
            </a:custGeom>
            <a:noFill/>
            <a:ln w="76200">
              <a:solidFill>
                <a:srgbClr val="CE695E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2D97B3-1664-12E9-9C11-A851E23C88D4}"/>
                </a:ext>
              </a:extLst>
            </p:cNvPr>
            <p:cNvSpPr txBox="1"/>
            <p:nvPr/>
          </p:nvSpPr>
          <p:spPr>
            <a:xfrm>
              <a:off x="8239168" y="4468687"/>
              <a:ext cx="3965894" cy="1128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400" dirty="0"/>
                <a:t>ID/OOD score:  </a:t>
              </a:r>
              <a:r>
                <a:rPr lang="en-US" altLang="ko-KR" sz="2400" b="1" dirty="0"/>
                <a:t>0.40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400" dirty="0"/>
                <a:t>Classification:  </a:t>
              </a:r>
              <a:r>
                <a:rPr lang="en-US" altLang="ko-KR" sz="2400" b="1" dirty="0"/>
                <a:t>Empty road</a:t>
              </a:r>
              <a:endParaRPr lang="ko-KR" altLang="en-US" sz="2400" b="1" dirty="0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DEAA84C9-D7B7-4210-06E7-7E9350FD92D2}"/>
                </a:ext>
              </a:extLst>
            </p:cNvPr>
            <p:cNvSpPr/>
            <p:nvPr/>
          </p:nvSpPr>
          <p:spPr>
            <a:xfrm>
              <a:off x="7093166" y="4297686"/>
              <a:ext cx="1116000" cy="780575"/>
            </a:xfrm>
            <a:custGeom>
              <a:avLst/>
              <a:gdLst>
                <a:gd name="connsiteX0" fmla="*/ 0 w 1778000"/>
                <a:gd name="connsiteY0" fmla="*/ 0 h 558800"/>
                <a:gd name="connsiteX1" fmla="*/ 749300 w 1778000"/>
                <a:gd name="connsiteY1" fmla="*/ 0 h 558800"/>
                <a:gd name="connsiteX2" fmla="*/ 749300 w 1778000"/>
                <a:gd name="connsiteY2" fmla="*/ 558800 h 558800"/>
                <a:gd name="connsiteX3" fmla="*/ 1778000 w 1778000"/>
                <a:gd name="connsiteY3" fmla="*/ 558800 h 5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8000" h="558800">
                  <a:moveTo>
                    <a:pt x="0" y="0"/>
                  </a:moveTo>
                  <a:lnTo>
                    <a:pt x="749300" y="0"/>
                  </a:lnTo>
                  <a:lnTo>
                    <a:pt x="749300" y="558800"/>
                  </a:lnTo>
                  <a:lnTo>
                    <a:pt x="1778000" y="558800"/>
                  </a:lnTo>
                </a:path>
              </a:pathLst>
            </a:custGeom>
            <a:noFill/>
            <a:ln w="76200">
              <a:solidFill>
                <a:srgbClr val="CE695E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20A628A-D02B-8CAD-424E-BF0736489188}"/>
              </a:ext>
            </a:extLst>
          </p:cNvPr>
          <p:cNvGrpSpPr/>
          <p:nvPr/>
        </p:nvGrpSpPr>
        <p:grpSpPr>
          <a:xfrm>
            <a:off x="5068927" y="3302000"/>
            <a:ext cx="1968833" cy="2211337"/>
            <a:chOff x="6990109" y="4547092"/>
            <a:chExt cx="1968833" cy="2211337"/>
          </a:xfrm>
        </p:grpSpPr>
        <p:pic>
          <p:nvPicPr>
            <p:cNvPr id="7" name="Picture 22" descr="Free circuits brain network vector">
              <a:extLst>
                <a:ext uri="{FF2B5EF4-FFF2-40B4-BE49-F238E27FC236}">
                  <a16:creationId xmlns:a16="http://schemas.microsoft.com/office/drawing/2014/main" id="{25FF1328-CD0A-15D1-0E2E-7913813EE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109" y="4547092"/>
              <a:ext cx="1968833" cy="1536650"/>
            </a:xfrm>
            <a:prstGeom prst="roundRect">
              <a:avLst>
                <a:gd name="adj" fmla="val 8122"/>
              </a:avLst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2E49AB-CA51-0C28-1C85-BBA88E33BB88}"/>
                </a:ext>
              </a:extLst>
            </p:cNvPr>
            <p:cNvSpPr txBox="1"/>
            <p:nvPr/>
          </p:nvSpPr>
          <p:spPr>
            <a:xfrm>
              <a:off x="7087026" y="6235209"/>
              <a:ext cx="1782860" cy="523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/>
                <a:t>DL model</a:t>
              </a:r>
              <a:endParaRPr lang="ko-KR" altLang="en-US" sz="2800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0329F6D-12B9-6DCA-0B2A-6BD06A0CF933}"/>
              </a:ext>
            </a:extLst>
          </p:cNvPr>
          <p:cNvSpPr txBox="1"/>
          <p:nvPr/>
        </p:nvSpPr>
        <p:spPr>
          <a:xfrm>
            <a:off x="9388273" y="39658"/>
            <a:ext cx="2613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Images from </a:t>
            </a:r>
            <a:r>
              <a:rPr lang="en-US" altLang="ko-KR" sz="2000" dirty="0" err="1"/>
              <a:t>Pixabay</a:t>
            </a:r>
            <a:endParaRPr lang="ko-KR" altLang="en-US" sz="2000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56F1FBA-C0F0-156A-3BC2-90AA19269B55}"/>
              </a:ext>
            </a:extLst>
          </p:cNvPr>
          <p:cNvGrpSpPr/>
          <p:nvPr/>
        </p:nvGrpSpPr>
        <p:grpSpPr>
          <a:xfrm>
            <a:off x="6324600" y="1129452"/>
            <a:ext cx="5715000" cy="3897348"/>
            <a:chOff x="6324600" y="1129452"/>
            <a:chExt cx="5715000" cy="3897348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74A2A66A-3EC5-FE7D-30FB-3E9EE64122A8}"/>
                </a:ext>
              </a:extLst>
            </p:cNvPr>
            <p:cNvSpPr/>
            <p:nvPr/>
          </p:nvSpPr>
          <p:spPr>
            <a:xfrm>
              <a:off x="8204200" y="2565400"/>
              <a:ext cx="2247900" cy="45720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3B76ED1C-AA07-BE04-8A97-B2B24D632265}"/>
                </a:ext>
              </a:extLst>
            </p:cNvPr>
            <p:cNvSpPr/>
            <p:nvPr/>
          </p:nvSpPr>
          <p:spPr>
            <a:xfrm>
              <a:off x="8204200" y="4569600"/>
              <a:ext cx="2247900" cy="45720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9110341E-6C58-07C3-7561-6B5B8F55EBD5}"/>
                </a:ext>
              </a:extLst>
            </p:cNvPr>
            <p:cNvGrpSpPr/>
            <p:nvPr/>
          </p:nvGrpSpPr>
          <p:grpSpPr>
            <a:xfrm>
              <a:off x="6324600" y="1129452"/>
              <a:ext cx="5715000" cy="1283548"/>
              <a:chOff x="6324600" y="1129452"/>
              <a:chExt cx="5715000" cy="128354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2A77E4-8BEF-AD6E-C3E1-0CDCEA690C09}"/>
                  </a:ext>
                </a:extLst>
              </p:cNvPr>
              <p:cNvSpPr txBox="1"/>
              <p:nvPr/>
            </p:nvSpPr>
            <p:spPr>
              <a:xfrm>
                <a:off x="6502400" y="1257300"/>
                <a:ext cx="542033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/>
                  <a:t>Maximum </a:t>
                </a:r>
                <a:r>
                  <a:rPr lang="en-US" altLang="ko-KR" sz="2000" dirty="0" err="1"/>
                  <a:t>softmax</a:t>
                </a:r>
                <a:r>
                  <a:rPr lang="en-US" altLang="ko-KR" sz="2000" dirty="0"/>
                  <a:t> probability (MSP) score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 err="1"/>
                  <a:t>Mahalanobis</a:t>
                </a:r>
                <a:r>
                  <a:rPr lang="en-US" altLang="ko-KR" sz="2000" dirty="0"/>
                  <a:t> distance-based score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000" dirty="0"/>
                  <a:t>…</a:t>
                </a:r>
                <a:endParaRPr lang="ko-KR" altLang="en-US" sz="2000" dirty="0"/>
              </a:p>
            </p:txBody>
          </p:sp>
          <p:sp>
            <p:nvSpPr>
              <p:cNvPr id="47" name="사각형: 둥근 모서리 46">
                <a:extLst>
                  <a:ext uri="{FF2B5EF4-FFF2-40B4-BE49-F238E27FC236}">
                    <a16:creationId xmlns:a16="http://schemas.microsoft.com/office/drawing/2014/main" id="{C6AE9D63-9D8F-34C0-71B6-86924BBBBD52}"/>
                  </a:ext>
                </a:extLst>
              </p:cNvPr>
              <p:cNvSpPr/>
              <p:nvPr/>
            </p:nvSpPr>
            <p:spPr>
              <a:xfrm>
                <a:off x="6324600" y="1129452"/>
                <a:ext cx="5715000" cy="128354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1" name="타원 10">
            <a:extLst>
              <a:ext uri="{FF2B5EF4-FFF2-40B4-BE49-F238E27FC236}">
                <a16:creationId xmlns:a16="http://schemas.microsoft.com/office/drawing/2014/main" id="{6E7AA558-E501-65CC-8DF9-ECC83E8A2ECA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11565AF2-9479-560C-3626-542A2A6D56EB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A63DB7F4-BE0E-2AEE-2B58-FAD898E58408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3A31AB8C-2D51-259F-7E40-DDEA1F7E61E0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7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EF053-4ADB-5576-B9D8-CE0EB78CB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>
            <a:extLst>
              <a:ext uri="{FF2B5EF4-FFF2-40B4-BE49-F238E27FC236}">
                <a16:creationId xmlns:a16="http://schemas.microsoft.com/office/drawing/2014/main" id="{05FEF9F6-71F8-EE7D-DCA7-2BE1329CEFC7}"/>
              </a:ext>
            </a:extLst>
          </p:cNvPr>
          <p:cNvGrpSpPr/>
          <p:nvPr/>
        </p:nvGrpSpPr>
        <p:grpSpPr>
          <a:xfrm>
            <a:off x="4978400" y="1792104"/>
            <a:ext cx="7315200" cy="4913783"/>
            <a:chOff x="4978400" y="1792104"/>
            <a:chExt cx="7315200" cy="4913783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8C47E417-7F50-A8C1-7249-D2CE9607AD8B}"/>
                </a:ext>
              </a:extLst>
            </p:cNvPr>
            <p:cNvGrpSpPr/>
            <p:nvPr/>
          </p:nvGrpSpPr>
          <p:grpSpPr>
            <a:xfrm>
              <a:off x="7258691" y="1858685"/>
              <a:ext cx="4242469" cy="3979410"/>
              <a:chOff x="7622376" y="1858685"/>
              <a:chExt cx="4242469" cy="3979410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137A654A-4151-1701-056E-D668EF6CD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22376" y="2019300"/>
                <a:ext cx="4242469" cy="381879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1A538E-1731-FA90-B805-AE87A402655E}"/>
                  </a:ext>
                </a:extLst>
              </p:cNvPr>
              <p:cNvSpPr txBox="1"/>
              <p:nvPr/>
            </p:nvSpPr>
            <p:spPr>
              <a:xfrm>
                <a:off x="10630594" y="1858685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FF2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</a:t>
                </a:r>
                <a:endParaRPr lang="ko-KR" altLang="en-US" sz="2400" b="1" dirty="0">
                  <a:solidFill>
                    <a:srgbClr val="FF23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1D4193-107E-3924-49B5-2C003F798073}"/>
                  </a:ext>
                </a:extLst>
              </p:cNvPr>
              <p:cNvSpPr txBox="1"/>
              <p:nvPr/>
            </p:nvSpPr>
            <p:spPr>
              <a:xfrm>
                <a:off x="10601037" y="5221972"/>
                <a:ext cx="8851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4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OOD</a:t>
                </a:r>
                <a:endParaRPr lang="ko-KR" altLang="en-US" sz="2400" b="1" dirty="0">
                  <a:solidFill>
                    <a:srgbClr val="04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97EEF8-70EE-B604-C19B-F35E0367F4C3}"/>
                </a:ext>
              </a:extLst>
            </p:cNvPr>
            <p:cNvSpPr txBox="1"/>
            <p:nvPr/>
          </p:nvSpPr>
          <p:spPr>
            <a:xfrm>
              <a:off x="4978400" y="5751780"/>
              <a:ext cx="73152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/>
                <a:t>Image from</a:t>
              </a:r>
            </a:p>
            <a:p>
              <a:pPr algn="ctr"/>
              <a:r>
                <a:rPr lang="ko-KR" altLang="en-US" sz="1400" dirty="0" err="1"/>
                <a:t>Shiyu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Liang</a:t>
              </a:r>
              <a:r>
                <a:rPr lang="ko-KR" altLang="en-US" sz="1400" dirty="0"/>
                <a:t>, </a:t>
              </a:r>
              <a:r>
                <a:rPr lang="ko-KR" altLang="en-US" sz="1400" dirty="0" err="1"/>
                <a:t>Yixuan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Li</a:t>
              </a:r>
              <a:r>
                <a:rPr lang="ko-KR" altLang="en-US" sz="1400" dirty="0"/>
                <a:t>, and </a:t>
              </a:r>
              <a:r>
                <a:rPr lang="ko-KR" altLang="en-US" sz="1400" dirty="0" err="1"/>
                <a:t>R</a:t>
              </a:r>
              <a:r>
                <a:rPr lang="ko-KR" altLang="en-US" sz="1400" dirty="0"/>
                <a:t>. </a:t>
              </a:r>
              <a:r>
                <a:rPr lang="ko-KR" altLang="en-US" sz="1400" dirty="0" err="1"/>
                <a:t>Srikant</a:t>
              </a:r>
              <a:r>
                <a:rPr lang="ko-KR" altLang="en-US" sz="1400" dirty="0"/>
                <a:t>. 2018. </a:t>
              </a:r>
              <a:r>
                <a:rPr lang="ko-KR" altLang="en-US" sz="1400" dirty="0" err="1"/>
                <a:t>Enhancing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the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reliability</a:t>
              </a:r>
              <a:r>
                <a:rPr lang="ko-KR" altLang="en-US" sz="1400" dirty="0"/>
                <a:t> of </a:t>
              </a:r>
              <a:r>
                <a:rPr lang="ko-KR" altLang="en-US" sz="1400" dirty="0" err="1"/>
                <a:t>out</a:t>
              </a:r>
              <a:r>
                <a:rPr lang="ko-KR" altLang="en-US" sz="1400" dirty="0"/>
                <a:t>-of-</a:t>
              </a:r>
              <a:r>
                <a:rPr lang="ko-KR" altLang="en-US" sz="1400" dirty="0" err="1"/>
                <a:t>distribution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image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detection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in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neural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networks</a:t>
              </a:r>
              <a:r>
                <a:rPr lang="ko-KR" altLang="en-US" sz="1400" dirty="0"/>
                <a:t>. </a:t>
              </a:r>
              <a:r>
                <a:rPr lang="ko-KR" altLang="en-US" sz="1400" dirty="0" err="1"/>
                <a:t>In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Proceedings</a:t>
              </a:r>
              <a:r>
                <a:rPr lang="ko-KR" altLang="en-US" sz="1400" dirty="0"/>
                <a:t> of </a:t>
              </a:r>
              <a:r>
                <a:rPr lang="ko-KR" altLang="en-US" sz="1400" dirty="0" err="1"/>
                <a:t>the</a:t>
              </a:r>
              <a:r>
                <a:rPr lang="ko-KR" altLang="en-US" sz="1400" dirty="0"/>
                <a:t> International </a:t>
              </a:r>
              <a:r>
                <a:rPr lang="ko-KR" altLang="en-US" sz="1400" dirty="0" err="1"/>
                <a:t>Conference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on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Learning</a:t>
              </a:r>
              <a:r>
                <a:rPr lang="ko-KR" altLang="en-US" sz="1400" dirty="0"/>
                <a:t> </a:t>
              </a:r>
              <a:r>
                <a:rPr lang="ko-KR" altLang="en-US" sz="1400" dirty="0" err="1"/>
                <a:t>Representations</a:t>
              </a:r>
              <a:r>
                <a:rPr lang="ko-KR" altLang="en-US" sz="1400" dirty="0"/>
                <a:t> (ICLR).</a:t>
              </a:r>
            </a:p>
          </p:txBody>
        </p: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7B97A312-FBF5-AD64-376F-070D9DCBD9A1}"/>
                </a:ext>
              </a:extLst>
            </p:cNvPr>
            <p:cNvCxnSpPr/>
            <p:nvPr/>
          </p:nvCxnSpPr>
          <p:spPr>
            <a:xfrm flipV="1">
              <a:off x="11678856" y="2499554"/>
              <a:ext cx="0" cy="27224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3100A9-160E-2FB5-A2FB-E2526E64FB80}"/>
                </a:ext>
              </a:extLst>
            </p:cNvPr>
            <p:cNvSpPr txBox="1"/>
            <p:nvPr/>
          </p:nvSpPr>
          <p:spPr>
            <a:xfrm>
              <a:off x="11244612" y="1792104"/>
              <a:ext cx="885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Higher</a:t>
              </a:r>
              <a:br>
                <a:rPr lang="en-US" altLang="ko-KR" dirty="0"/>
              </a:br>
              <a:r>
                <a:rPr lang="en-US" altLang="ko-KR" dirty="0"/>
                <a:t>score</a:t>
              </a:r>
              <a:endParaRPr lang="ko-KR" alt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EAF556-E2E9-2DA9-77DB-8FFC2CB6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2097096" cy="1325563"/>
          </a:xfrm>
        </p:spPr>
        <p:txBody>
          <a:bodyPr/>
          <a:lstStyle/>
          <a:p>
            <a:r>
              <a:rPr lang="en-US" altLang="ko-KR" dirty="0"/>
              <a:t>Gradient-based Input Perturbation (GIP)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B589-4E39-D87F-5C45-750768473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353913"/>
            <a:ext cx="11088652" cy="4351338"/>
          </a:xfrm>
        </p:spPr>
        <p:txBody>
          <a:bodyPr/>
          <a:lstStyle/>
          <a:p>
            <a:r>
              <a:rPr lang="en-US" altLang="ko-KR" dirty="0"/>
              <a:t>Goal: increasing score gaps between ID and OOD samples</a:t>
            </a:r>
          </a:p>
          <a:p>
            <a:pPr lvl="1"/>
            <a:r>
              <a:rPr lang="en-US" altLang="ko-KR" dirty="0"/>
              <a:t>GIP is similar to “reversed” adversarial attacks</a:t>
            </a:r>
          </a:p>
          <a:p>
            <a:pPr lvl="2"/>
            <a:r>
              <a:rPr lang="en-US" altLang="ko-KR" dirty="0"/>
              <a:t>it </a:t>
            </a:r>
            <a:r>
              <a:rPr lang="en-US" altLang="ko-KR" u="sng" dirty="0"/>
              <a:t>increases</a:t>
            </a:r>
            <a:r>
              <a:rPr lang="en-US" altLang="ko-KR" dirty="0"/>
              <a:t> the confidences of inputs,</a:t>
            </a:r>
            <a:br>
              <a:rPr lang="en-US" altLang="ko-KR" dirty="0"/>
            </a:br>
            <a:r>
              <a:rPr lang="en-US" altLang="ko-KR" dirty="0"/>
              <a:t>with a </a:t>
            </a:r>
            <a:r>
              <a:rPr lang="en-US" altLang="ko-KR" u="sng" dirty="0"/>
              <a:t>greater effect on ID than on OOD</a:t>
            </a:r>
          </a:p>
          <a:p>
            <a:pPr lvl="2"/>
            <a:endParaRPr lang="en-US" alt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CC695-9806-706E-1211-3F29ADC8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EFD7B518-15B5-CBE2-BF0E-46CFF27D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741613-857B-F62A-0A29-DD2098D275D7}"/>
              </a:ext>
            </a:extLst>
          </p:cNvPr>
          <p:cNvSpPr txBox="1"/>
          <p:nvPr/>
        </p:nvSpPr>
        <p:spPr>
          <a:xfrm>
            <a:off x="9388273" y="39658"/>
            <a:ext cx="2613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Images from </a:t>
            </a:r>
            <a:r>
              <a:rPr lang="en-US" altLang="ko-KR" sz="2000" dirty="0" err="1"/>
              <a:t>Pixabay</a:t>
            </a:r>
            <a:endParaRPr lang="ko-KR" altLang="en-US" sz="2000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20A4566-8D34-7DEA-ADEB-1ED2017DCA1A}"/>
              </a:ext>
            </a:extLst>
          </p:cNvPr>
          <p:cNvGrpSpPr/>
          <p:nvPr/>
        </p:nvGrpSpPr>
        <p:grpSpPr>
          <a:xfrm>
            <a:off x="255087" y="3169965"/>
            <a:ext cx="6825908" cy="2513672"/>
            <a:chOff x="255087" y="3004282"/>
            <a:chExt cx="6825908" cy="2513672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63B20BD-EAC7-4B3B-324C-B6681076786D}"/>
                </a:ext>
              </a:extLst>
            </p:cNvPr>
            <p:cNvGrpSpPr/>
            <p:nvPr/>
          </p:nvGrpSpPr>
          <p:grpSpPr>
            <a:xfrm>
              <a:off x="255087" y="3004282"/>
              <a:ext cx="6825908" cy="2513672"/>
              <a:chOff x="255087" y="3004282"/>
              <a:chExt cx="6825908" cy="251367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A5341C-96A1-E464-7951-20256F06DC59}"/>
                  </a:ext>
                </a:extLst>
              </p:cNvPr>
              <p:cNvSpPr txBox="1"/>
              <p:nvPr/>
            </p:nvSpPr>
            <p:spPr>
              <a:xfrm>
                <a:off x="255087" y="3860763"/>
                <a:ext cx="68259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dirty="0"/>
                  <a:t>𝑥˜ </a:t>
                </a:r>
                <a:r>
                  <a:rPr lang="en-US" altLang="ko-KR" sz="3600" dirty="0"/>
                  <a:t>= </a:t>
                </a:r>
                <a:r>
                  <a:rPr lang="ko-KR" altLang="en-US" sz="3600" dirty="0"/>
                  <a:t>𝑥 − 𝜖 ∗ 𝑠𝑖𝑔𝑛</a:t>
                </a:r>
                <a:r>
                  <a:rPr lang="en-US" altLang="ko-KR" sz="3600" dirty="0"/>
                  <a:t>(−∇</a:t>
                </a:r>
                <a:r>
                  <a:rPr lang="ko-KR" altLang="en-US" sz="3600" dirty="0"/>
                  <a:t>𝑥𝑠𝑐𝑜𝑟𝑒 </a:t>
                </a:r>
                <a:r>
                  <a:rPr lang="en-US" altLang="ko-KR" sz="3600" dirty="0"/>
                  <a:t>(</a:t>
                </a:r>
                <a:r>
                  <a:rPr lang="ko-KR" altLang="en-US" sz="3600" dirty="0"/>
                  <a:t>𝑥</a:t>
                </a:r>
                <a:r>
                  <a:rPr lang="en-US" altLang="ko-KR" sz="3600" dirty="0"/>
                  <a:t>))</a:t>
                </a:r>
                <a:endParaRPr lang="ko-KR" altLang="en-US" sz="36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41CBCE-B97A-4ED7-BB07-D53451BB9611}"/>
                  </a:ext>
                </a:extLst>
              </p:cNvPr>
              <p:cNvSpPr txBox="1"/>
              <p:nvPr/>
            </p:nvSpPr>
            <p:spPr>
              <a:xfrm>
                <a:off x="261257" y="3004282"/>
                <a:ext cx="1836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Perturbed input</a:t>
                </a:r>
                <a:endParaRPr lang="ko-KR" alt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69D3AE-0050-23D3-E923-B0BF7B396295}"/>
                  </a:ext>
                </a:extLst>
              </p:cNvPr>
              <p:cNvSpPr txBox="1"/>
              <p:nvPr/>
            </p:nvSpPr>
            <p:spPr>
              <a:xfrm>
                <a:off x="679143" y="5148622"/>
                <a:ext cx="1627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Original input</a:t>
                </a:r>
                <a:endParaRPr lang="ko-KR" alt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B9B2A7-2DE1-2732-E591-6D23F37F4B40}"/>
                  </a:ext>
                </a:extLst>
              </p:cNvPr>
              <p:cNvSpPr txBox="1"/>
              <p:nvPr/>
            </p:nvSpPr>
            <p:spPr>
              <a:xfrm>
                <a:off x="1753851" y="3356963"/>
                <a:ext cx="1321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Magnitude</a:t>
                </a:r>
                <a:endParaRPr lang="ko-KR" altLang="en-US" dirty="0"/>
              </a:p>
            </p:txBody>
          </p:sp>
          <p:cxnSp>
            <p:nvCxnSpPr>
              <p:cNvPr id="29" name="직선 화살표 연결선 28">
                <a:extLst>
                  <a:ext uri="{FF2B5EF4-FFF2-40B4-BE49-F238E27FC236}">
                    <a16:creationId xmlns:a16="http://schemas.microsoft.com/office/drawing/2014/main" id="{E04D6E71-CAC4-7858-B749-C0334D9EC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373" y="3408217"/>
                <a:ext cx="0" cy="5403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id="{B2F124DF-E234-3C49-F570-72D72EF620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2828" y="4526970"/>
                <a:ext cx="0" cy="5403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화살표 연결선 44">
                <a:extLst>
                  <a:ext uri="{FF2B5EF4-FFF2-40B4-BE49-F238E27FC236}">
                    <a16:creationId xmlns:a16="http://schemas.microsoft.com/office/drawing/2014/main" id="{1F207AA3-3C34-B6B4-950A-88BC736851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7618" y="3751118"/>
                <a:ext cx="0" cy="3082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화살표 연결선 50">
                <a:extLst>
                  <a:ext uri="{FF2B5EF4-FFF2-40B4-BE49-F238E27FC236}">
                    <a16:creationId xmlns:a16="http://schemas.microsoft.com/office/drawing/2014/main" id="{3E18D091-23FD-2BFA-41F9-F56888A9E1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69482" y="4533897"/>
                <a:ext cx="0" cy="5403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21B51D4-EA7E-D145-7FCB-E49E471DFCE2}"/>
                  </a:ext>
                </a:extLst>
              </p:cNvPr>
              <p:cNvSpPr txBox="1"/>
              <p:nvPr/>
            </p:nvSpPr>
            <p:spPr>
              <a:xfrm>
                <a:off x="5015255" y="5142368"/>
                <a:ext cx="1080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/>
                  <a:t>Gradient</a:t>
                </a:r>
                <a:endParaRPr lang="ko-KR" altLang="en-US" dirty="0"/>
              </a:p>
            </p:txBody>
          </p:sp>
        </p:grp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963A46A3-FB99-08E4-9BA8-4488265712DA}"/>
                </a:ext>
              </a:extLst>
            </p:cNvPr>
            <p:cNvCxnSpPr>
              <a:cxnSpLocks/>
            </p:cNvCxnSpPr>
            <p:nvPr/>
          </p:nvCxnSpPr>
          <p:spPr>
            <a:xfrm>
              <a:off x="4520046" y="4488872"/>
              <a:ext cx="2234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AFAF2EF-A501-3EA0-BCB3-6AA7D147E68C}"/>
              </a:ext>
            </a:extLst>
          </p:cNvPr>
          <p:cNvGrpSpPr/>
          <p:nvPr/>
        </p:nvGrpSpPr>
        <p:grpSpPr>
          <a:xfrm>
            <a:off x="2961409" y="3055203"/>
            <a:ext cx="3639854" cy="1617574"/>
            <a:chOff x="2961409" y="3055203"/>
            <a:chExt cx="3639854" cy="1617574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C2A52C7-147E-2D17-2B71-21BED9ED7A61}"/>
                </a:ext>
              </a:extLst>
            </p:cNvPr>
            <p:cNvSpPr/>
            <p:nvPr/>
          </p:nvSpPr>
          <p:spPr>
            <a:xfrm>
              <a:off x="2961409" y="4114228"/>
              <a:ext cx="997524" cy="558549"/>
            </a:xfrm>
            <a:prstGeom prst="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A9E00549-7958-F39B-616F-42D978CCF4C7}"/>
                </a:ext>
              </a:extLst>
            </p:cNvPr>
            <p:cNvGrpSpPr/>
            <p:nvPr/>
          </p:nvGrpSpPr>
          <p:grpSpPr>
            <a:xfrm>
              <a:off x="3247013" y="3055203"/>
              <a:ext cx="3354250" cy="904009"/>
              <a:chOff x="3106342" y="2956754"/>
              <a:chExt cx="3354250" cy="904009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649AF41F-11E7-38A1-7739-CFAECED375F7}"/>
                  </a:ext>
                </a:extLst>
              </p:cNvPr>
              <p:cNvGrpSpPr/>
              <p:nvPr/>
            </p:nvGrpSpPr>
            <p:grpSpPr>
              <a:xfrm>
                <a:off x="3668041" y="2956754"/>
                <a:ext cx="998682" cy="904009"/>
                <a:chOff x="3668041" y="2956754"/>
                <a:chExt cx="998682" cy="904009"/>
              </a:xfrm>
            </p:grpSpPr>
            <p:sp>
              <p:nvSpPr>
                <p:cNvPr id="14" name="양쪽 대괄호 13">
                  <a:extLst>
                    <a:ext uri="{FF2B5EF4-FFF2-40B4-BE49-F238E27FC236}">
                      <a16:creationId xmlns:a16="http://schemas.microsoft.com/office/drawing/2014/main" id="{FC931E5F-91B6-5906-2C41-80D50B13315C}"/>
                    </a:ext>
                  </a:extLst>
                </p:cNvPr>
                <p:cNvSpPr/>
                <p:nvPr/>
              </p:nvSpPr>
              <p:spPr>
                <a:xfrm>
                  <a:off x="3668041" y="2956754"/>
                  <a:ext cx="998682" cy="904009"/>
                </a:xfrm>
                <a:prstGeom prst="bracketPair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B76268-59BF-2128-E0AC-CA181F2A38A9}"/>
                    </a:ext>
                  </a:extLst>
                </p:cNvPr>
                <p:cNvSpPr txBox="1"/>
                <p:nvPr/>
              </p:nvSpPr>
              <p:spPr>
                <a:xfrm>
                  <a:off x="3768796" y="3003058"/>
                  <a:ext cx="3113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3</a:t>
                  </a:r>
                  <a:endParaRPr lang="ko-KR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A74505-066D-9DA3-4AB4-84C21A6FE03A}"/>
                    </a:ext>
                  </a:extLst>
                </p:cNvPr>
                <p:cNvSpPr txBox="1"/>
                <p:nvPr/>
              </p:nvSpPr>
              <p:spPr>
                <a:xfrm>
                  <a:off x="4195096" y="2997831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-5</a:t>
                  </a:r>
                  <a:endParaRPr lang="ko-KR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F035252-F358-D3F8-B0A9-7A99178C1CBF}"/>
                    </a:ext>
                  </a:extLst>
                </p:cNvPr>
                <p:cNvSpPr txBox="1"/>
                <p:nvPr/>
              </p:nvSpPr>
              <p:spPr>
                <a:xfrm>
                  <a:off x="3682475" y="3420397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-1</a:t>
                  </a:r>
                  <a:endParaRPr lang="ko-KR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5475065-C2E6-BB37-8569-B35CD860A746}"/>
                    </a:ext>
                  </a:extLst>
                </p:cNvPr>
                <p:cNvSpPr txBox="1"/>
                <p:nvPr/>
              </p:nvSpPr>
              <p:spPr>
                <a:xfrm>
                  <a:off x="4271297" y="3427323"/>
                  <a:ext cx="3113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2</a:t>
                  </a:r>
                  <a:endParaRPr lang="ko-KR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30" name="화살표: 오른쪽 29">
                <a:extLst>
                  <a:ext uri="{FF2B5EF4-FFF2-40B4-BE49-F238E27FC236}">
                    <a16:creationId xmlns:a16="http://schemas.microsoft.com/office/drawing/2014/main" id="{4D85E6B8-D3DF-776F-50BF-BA5E751BC596}"/>
                  </a:ext>
                </a:extLst>
              </p:cNvPr>
              <p:cNvSpPr/>
              <p:nvPr/>
            </p:nvSpPr>
            <p:spPr>
              <a:xfrm>
                <a:off x="4912653" y="3266088"/>
                <a:ext cx="376938" cy="356800"/>
              </a:xfrm>
              <a:prstGeom prst="rightArrow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C9FF4A25-5693-65F9-1193-76DAE0D14389}"/>
                  </a:ext>
                </a:extLst>
              </p:cNvPr>
              <p:cNvGrpSpPr/>
              <p:nvPr/>
            </p:nvGrpSpPr>
            <p:grpSpPr>
              <a:xfrm>
                <a:off x="5461910" y="2956754"/>
                <a:ext cx="998682" cy="904009"/>
                <a:chOff x="3820441" y="3109154"/>
                <a:chExt cx="998682" cy="904009"/>
              </a:xfrm>
            </p:grpSpPr>
            <p:sp>
              <p:nvSpPr>
                <p:cNvPr id="32" name="양쪽 대괄호 31">
                  <a:extLst>
                    <a:ext uri="{FF2B5EF4-FFF2-40B4-BE49-F238E27FC236}">
                      <a16:creationId xmlns:a16="http://schemas.microsoft.com/office/drawing/2014/main" id="{6FF959E8-5C39-E701-AF13-C60BAB746975}"/>
                    </a:ext>
                  </a:extLst>
                </p:cNvPr>
                <p:cNvSpPr/>
                <p:nvPr/>
              </p:nvSpPr>
              <p:spPr>
                <a:xfrm>
                  <a:off x="3820441" y="3109154"/>
                  <a:ext cx="998682" cy="904009"/>
                </a:xfrm>
                <a:prstGeom prst="bracketPair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6A09540-AC1B-B872-85A4-FA91A2B0FE77}"/>
                    </a:ext>
                  </a:extLst>
                </p:cNvPr>
                <p:cNvSpPr txBox="1"/>
                <p:nvPr/>
              </p:nvSpPr>
              <p:spPr>
                <a:xfrm>
                  <a:off x="3921196" y="3155458"/>
                  <a:ext cx="3113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1</a:t>
                  </a:r>
                  <a:endParaRPr lang="ko-KR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9AED486-EE9E-8493-C710-E868D96FC530}"/>
                    </a:ext>
                  </a:extLst>
                </p:cNvPr>
                <p:cNvSpPr txBox="1"/>
                <p:nvPr/>
              </p:nvSpPr>
              <p:spPr>
                <a:xfrm>
                  <a:off x="4347496" y="3150231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>
                      <a:solidFill>
                        <a:schemeClr val="accent1">
                          <a:lumMod val="75000"/>
                        </a:schemeClr>
                      </a:solidFill>
                    </a:rPr>
                    <a:t>-1</a:t>
                  </a:r>
                  <a:endParaRPr lang="ko-KR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F2F844-CC67-5B79-D7E9-47DB4A9D50D4}"/>
                    </a:ext>
                  </a:extLst>
                </p:cNvPr>
                <p:cNvSpPr txBox="1"/>
                <p:nvPr/>
              </p:nvSpPr>
              <p:spPr>
                <a:xfrm>
                  <a:off x="3834875" y="3572797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-1</a:t>
                  </a:r>
                  <a:endParaRPr lang="ko-KR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81F8375-FC83-59AC-9247-CAA29345088E}"/>
                    </a:ext>
                  </a:extLst>
                </p:cNvPr>
                <p:cNvSpPr txBox="1"/>
                <p:nvPr/>
              </p:nvSpPr>
              <p:spPr>
                <a:xfrm>
                  <a:off x="4423697" y="3579723"/>
                  <a:ext cx="3113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1</a:t>
                  </a:r>
                  <a:endParaRPr lang="ko-KR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DD4AB4-3C63-B025-48C0-E45DEF764EBE}"/>
                  </a:ext>
                </a:extLst>
              </p:cNvPr>
              <p:cNvSpPr txBox="1"/>
              <p:nvPr/>
            </p:nvSpPr>
            <p:spPr>
              <a:xfrm>
                <a:off x="3106342" y="3204568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accent1">
                        <a:lumMod val="75000"/>
                      </a:schemeClr>
                    </a:solidFill>
                  </a:rPr>
                  <a:t>e.g.</a:t>
                </a:r>
                <a:endParaRPr lang="ko-KR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48" name="타원 47">
            <a:extLst>
              <a:ext uri="{FF2B5EF4-FFF2-40B4-BE49-F238E27FC236}">
                <a16:creationId xmlns:a16="http://schemas.microsoft.com/office/drawing/2014/main" id="{F9A65537-D890-525E-E11E-0266EDC8B82B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067F8D2-5FAB-0657-C333-BA735D32F621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7FC04449-E3BB-4A79-B561-0EE9F0EA4ACD}"/>
              </a:ext>
            </a:extLst>
          </p:cNvPr>
          <p:cNvSpPr/>
          <p:nvPr/>
        </p:nvSpPr>
        <p:spPr>
          <a:xfrm>
            <a:off x="4065234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BD00E50C-1655-C68A-7BCA-E78D9F9D931A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B4359191-CE14-E661-87CF-F964EB844740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26EFC029-84C5-0766-56CA-2A034CCC4777}"/>
              </a:ext>
            </a:extLst>
          </p:cNvPr>
          <p:cNvSpPr/>
          <p:nvPr/>
        </p:nvSpPr>
        <p:spPr>
          <a:xfrm>
            <a:off x="4034692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5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9D3B8-4A8E-D8DB-2477-84EA1455E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C292-81EE-D9C2-EBF7-75336C63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2097096" cy="1325563"/>
          </a:xfrm>
        </p:spPr>
        <p:txBody>
          <a:bodyPr/>
          <a:lstStyle/>
          <a:p>
            <a:r>
              <a:rPr lang="en-US" altLang="ko-KR" dirty="0"/>
              <a:t>GIP Solutions: Drawback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F5ACD-A966-9893-93F6-E91DA220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E6EA7E8E-C52C-8597-CA81-EB538D94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71239-DDB5-EF19-6FED-EEB3BC86C26A}"/>
              </a:ext>
            </a:extLst>
          </p:cNvPr>
          <p:cNvSpPr txBox="1"/>
          <p:nvPr/>
        </p:nvSpPr>
        <p:spPr>
          <a:xfrm>
            <a:off x="3751940" y="1397999"/>
            <a:ext cx="682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𝑥˜ </a:t>
            </a:r>
            <a:r>
              <a:rPr lang="en-US" altLang="ko-KR" sz="2800" dirty="0"/>
              <a:t>= </a:t>
            </a:r>
            <a:r>
              <a:rPr lang="ko-KR" altLang="en-US" sz="2800" dirty="0"/>
              <a:t>𝑥 − 𝜖 ∗ 𝑠𝑖𝑔𝑛</a:t>
            </a:r>
            <a:r>
              <a:rPr lang="en-US" altLang="ko-KR" sz="2800" dirty="0"/>
              <a:t>(−</a:t>
            </a:r>
            <a:r>
              <a:rPr lang="en-US" altLang="ko-KR" sz="2800" b="1" dirty="0">
                <a:solidFill>
                  <a:srgbClr val="FF2300"/>
                </a:solidFill>
              </a:rPr>
              <a:t>∇</a:t>
            </a:r>
            <a:r>
              <a:rPr lang="ko-KR" altLang="en-US" sz="2800" b="1" dirty="0">
                <a:solidFill>
                  <a:srgbClr val="FF0000"/>
                </a:solidFill>
              </a:rPr>
              <a:t>𝑥𝑠𝑐𝑜𝑟𝑒 </a:t>
            </a:r>
            <a:r>
              <a:rPr lang="en-US" altLang="ko-KR" sz="2800" b="1" dirty="0">
                <a:solidFill>
                  <a:srgbClr val="FF0000"/>
                </a:solidFill>
              </a:rPr>
              <a:t>(</a:t>
            </a:r>
            <a:r>
              <a:rPr lang="ko-KR" altLang="en-US" sz="2800" b="1" dirty="0">
                <a:solidFill>
                  <a:srgbClr val="FF0000"/>
                </a:solidFill>
              </a:rPr>
              <a:t>𝑥</a:t>
            </a:r>
            <a:r>
              <a:rPr lang="en-US" altLang="ko-KR" sz="2800" b="1" dirty="0">
                <a:solidFill>
                  <a:srgbClr val="FF0000"/>
                </a:solidFill>
              </a:rPr>
              <a:t>)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191D2-F7DE-B4FF-0694-F18298B8D4AC}"/>
              </a:ext>
            </a:extLst>
          </p:cNvPr>
          <p:cNvSpPr txBox="1"/>
          <p:nvPr/>
        </p:nvSpPr>
        <p:spPr>
          <a:xfrm>
            <a:off x="2997224" y="1147733"/>
            <a:ext cx="6954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F2300"/>
                </a:solidFill>
              </a:rPr>
              <a:t>GIP requires gradient from forward + backward passes</a:t>
            </a:r>
            <a:endParaRPr lang="ko-KR" altLang="en-US" sz="2000" b="1" dirty="0">
              <a:solidFill>
                <a:srgbClr val="FF2300"/>
              </a:solidFill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316D47D-A80D-F56F-B340-BDF121C2AB9B}"/>
              </a:ext>
            </a:extLst>
          </p:cNvPr>
          <p:cNvGrpSpPr/>
          <p:nvPr/>
        </p:nvGrpSpPr>
        <p:grpSpPr>
          <a:xfrm>
            <a:off x="698585" y="2875885"/>
            <a:ext cx="10980271" cy="2381160"/>
            <a:chOff x="257622" y="3429000"/>
            <a:chExt cx="11818734" cy="25629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6D31C4-0F6F-7F67-EEA9-7689CED5F88E}"/>
                </a:ext>
              </a:extLst>
            </p:cNvPr>
            <p:cNvSpPr txBox="1"/>
            <p:nvPr/>
          </p:nvSpPr>
          <p:spPr>
            <a:xfrm>
              <a:off x="7843384" y="5097535"/>
              <a:ext cx="1853532" cy="89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Perturbed</a:t>
              </a:r>
            </a:p>
            <a:p>
              <a:pPr algn="ctr"/>
              <a:r>
                <a:rPr lang="en-US" altLang="ko-KR" sz="2400" dirty="0"/>
                <a:t>Input</a:t>
              </a:r>
              <a:endParaRPr lang="ko-KR" alt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73A721-A4C8-78AB-CD5C-7B13749C7ECB}"/>
                </a:ext>
              </a:extLst>
            </p:cNvPr>
            <p:cNvSpPr txBox="1"/>
            <p:nvPr/>
          </p:nvSpPr>
          <p:spPr>
            <a:xfrm>
              <a:off x="2344778" y="5097535"/>
              <a:ext cx="2132812" cy="894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/>
                <a:t>First</a:t>
              </a:r>
              <a:br>
                <a:rPr lang="en-US" altLang="ko-KR" sz="2400" dirty="0"/>
              </a:br>
              <a:r>
                <a:rPr lang="en-US" altLang="ko-KR" sz="2400" dirty="0"/>
                <a:t>forward pass</a:t>
              </a:r>
              <a:endParaRPr lang="ko-KR" alt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D0995A-714F-2D20-1FB2-1828FE6E2A6F}"/>
                </a:ext>
              </a:extLst>
            </p:cNvPr>
            <p:cNvSpPr txBox="1"/>
            <p:nvPr/>
          </p:nvSpPr>
          <p:spPr>
            <a:xfrm>
              <a:off x="4851781" y="5097535"/>
              <a:ext cx="1617537" cy="894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/>
                <a:t>Backward</a:t>
              </a:r>
              <a:br>
                <a:rPr lang="en-US" altLang="ko-KR" sz="2400" dirty="0"/>
              </a:br>
              <a:r>
                <a:rPr lang="en-US" altLang="ko-KR" sz="2400" dirty="0"/>
                <a:t>pass</a:t>
              </a:r>
              <a:endParaRPr lang="ko-KR" altLang="en-US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0412EB-52FE-6C28-2964-45ACA6A33CEB}"/>
                </a:ext>
              </a:extLst>
            </p:cNvPr>
            <p:cNvSpPr txBox="1"/>
            <p:nvPr/>
          </p:nvSpPr>
          <p:spPr>
            <a:xfrm>
              <a:off x="9943544" y="5097535"/>
              <a:ext cx="2132812" cy="894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dirty="0"/>
                <a:t>Second</a:t>
              </a:r>
              <a:br>
                <a:rPr lang="en-US" altLang="ko-KR" sz="2400" dirty="0"/>
              </a:br>
              <a:r>
                <a:rPr lang="en-US" altLang="ko-KR" sz="2400" dirty="0"/>
                <a:t>forward pass</a:t>
              </a:r>
              <a:endParaRPr lang="ko-KR" altLang="en-US" sz="2400" dirty="0"/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07B77A6C-C038-90ED-FC84-6CD812110A5C}"/>
                </a:ext>
              </a:extLst>
            </p:cNvPr>
            <p:cNvGrpSpPr/>
            <p:nvPr/>
          </p:nvGrpSpPr>
          <p:grpSpPr>
            <a:xfrm>
              <a:off x="257622" y="3429000"/>
              <a:ext cx="11671142" cy="2165453"/>
              <a:chOff x="257622" y="3429000"/>
              <a:chExt cx="11671142" cy="216545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60279E-AB44-F875-D6A0-5BCCCA4972AA}"/>
                  </a:ext>
                </a:extLst>
              </p:cNvPr>
              <p:cNvSpPr txBox="1"/>
              <p:nvPr/>
            </p:nvSpPr>
            <p:spPr>
              <a:xfrm>
                <a:off x="257622" y="5097535"/>
                <a:ext cx="1677119" cy="49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dirty="0"/>
                  <a:t>Input</a:t>
                </a:r>
                <a:endParaRPr lang="ko-KR" altLang="en-US" sz="2400" dirty="0"/>
              </a:p>
            </p:txBody>
          </p:sp>
          <p:pic>
            <p:nvPicPr>
              <p:cNvPr id="13" name="Picture 32" descr="Free Cow On The Road Nature photo and picture">
                <a:extLst>
                  <a:ext uri="{FF2B5EF4-FFF2-40B4-BE49-F238E27FC236}">
                    <a16:creationId xmlns:a16="http://schemas.microsoft.com/office/drawing/2014/main" id="{70644CFC-A18C-6203-EBB2-2FAA4F928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94" t="1276" r="29929" b="30077"/>
              <a:stretch>
                <a:fillRect/>
              </a:stretch>
            </p:blipFill>
            <p:spPr bwMode="auto">
              <a:xfrm>
                <a:off x="357269" y="3453649"/>
                <a:ext cx="1577472" cy="1577471"/>
              </a:xfrm>
              <a:prstGeom prst="roundRect">
                <a:avLst>
                  <a:gd name="adj" fmla="val 8122"/>
                </a:avLst>
              </a:prstGeom>
              <a:noFill/>
              <a:ln w="76200">
                <a:solidFill>
                  <a:srgbClr val="CE695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2" descr="Free Cow On The Road Nature photo and picture">
                <a:extLst>
                  <a:ext uri="{FF2B5EF4-FFF2-40B4-BE49-F238E27FC236}">
                    <a16:creationId xmlns:a16="http://schemas.microsoft.com/office/drawing/2014/main" id="{3AA261E8-FEE9-F160-3611-6E38407D7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94" t="1276" r="29929" b="30077"/>
              <a:stretch>
                <a:fillRect/>
              </a:stretch>
            </p:blipFill>
            <p:spPr bwMode="auto">
              <a:xfrm>
                <a:off x="8031237" y="3453649"/>
                <a:ext cx="1577471" cy="1577471"/>
              </a:xfrm>
              <a:prstGeom prst="roundRect">
                <a:avLst>
                  <a:gd name="adj" fmla="val 8122"/>
                </a:avLst>
              </a:prstGeom>
              <a:noFill/>
              <a:ln w="76200">
                <a:solidFill>
                  <a:srgbClr val="CE695E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6D8C01-EF17-9C19-F8AD-139E5C27174F}"/>
                  </a:ext>
                </a:extLst>
              </p:cNvPr>
              <p:cNvGrpSpPr/>
              <p:nvPr/>
            </p:nvGrpSpPr>
            <p:grpSpPr>
              <a:xfrm>
                <a:off x="2534169" y="3429000"/>
                <a:ext cx="1754032" cy="1626768"/>
                <a:chOff x="2534169" y="3454525"/>
                <a:chExt cx="1754032" cy="1626768"/>
              </a:xfrm>
            </p:grpSpPr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E1582394-3E23-6B80-A8B9-141B8F96B810}"/>
                    </a:ext>
                  </a:extLst>
                </p:cNvPr>
                <p:cNvSpPr/>
                <p:nvPr/>
              </p:nvSpPr>
              <p:spPr>
                <a:xfrm>
                  <a:off x="2534169" y="3454525"/>
                  <a:ext cx="1754032" cy="162676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R="0" lvl="0" indent="0" algn="ctr" fontAlgn="auto" latinLnBrk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lang="ko-KR" altLang="en-US" sz="2400" dirty="0">
                    <a:sym typeface="Arial"/>
                  </a:endParaRPr>
                </a:p>
              </p:txBody>
            </p:sp>
            <p:sp>
              <p:nvSpPr>
                <p:cNvPr id="25" name="화살표: 오른쪽 24">
                  <a:extLst>
                    <a:ext uri="{FF2B5EF4-FFF2-40B4-BE49-F238E27FC236}">
                      <a16:creationId xmlns:a16="http://schemas.microsoft.com/office/drawing/2014/main" id="{A1A823DC-9D19-243D-4A0A-CFB2445CEA6C}"/>
                    </a:ext>
                  </a:extLst>
                </p:cNvPr>
                <p:cNvSpPr/>
                <p:nvPr/>
              </p:nvSpPr>
              <p:spPr>
                <a:xfrm>
                  <a:off x="2866899" y="3883280"/>
                  <a:ext cx="1088572" cy="769258"/>
                </a:xfrm>
                <a:prstGeom prst="right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53218681-E20D-AB63-E17F-94049B5F390B}"/>
                  </a:ext>
                </a:extLst>
              </p:cNvPr>
              <p:cNvGrpSpPr/>
              <p:nvPr/>
            </p:nvGrpSpPr>
            <p:grpSpPr>
              <a:xfrm>
                <a:off x="4783535" y="3429000"/>
                <a:ext cx="1754032" cy="1626768"/>
                <a:chOff x="4783535" y="3429000"/>
                <a:chExt cx="1754032" cy="1626768"/>
              </a:xfrm>
            </p:grpSpPr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E20FFC09-AB1D-9447-ECE3-39B4230EAA9A}"/>
                    </a:ext>
                  </a:extLst>
                </p:cNvPr>
                <p:cNvSpPr/>
                <p:nvPr/>
              </p:nvSpPr>
              <p:spPr>
                <a:xfrm>
                  <a:off x="4783535" y="3429000"/>
                  <a:ext cx="1754032" cy="162676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 dirty="0">
                    <a:sym typeface="Arial"/>
                  </a:endParaRPr>
                </a:p>
              </p:txBody>
            </p:sp>
            <p:sp>
              <p:nvSpPr>
                <p:cNvPr id="27" name="화살표: 오른쪽 26">
                  <a:extLst>
                    <a:ext uri="{FF2B5EF4-FFF2-40B4-BE49-F238E27FC236}">
                      <a16:creationId xmlns:a16="http://schemas.microsoft.com/office/drawing/2014/main" id="{E8E500B3-DD86-E447-534D-A7744E768A4A}"/>
                    </a:ext>
                  </a:extLst>
                </p:cNvPr>
                <p:cNvSpPr/>
                <p:nvPr/>
              </p:nvSpPr>
              <p:spPr>
                <a:xfrm rot="10800000">
                  <a:off x="5116266" y="3857755"/>
                  <a:ext cx="1088572" cy="769258"/>
                </a:xfrm>
                <a:prstGeom prst="rightArrow">
                  <a:avLst/>
                </a:prstGeom>
                <a:solidFill>
                  <a:srgbClr val="FFDC79"/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33EDF6CB-7061-4251-3686-32AC010E3AB4}"/>
                  </a:ext>
                </a:extLst>
              </p:cNvPr>
              <p:cNvGrpSpPr/>
              <p:nvPr/>
            </p:nvGrpSpPr>
            <p:grpSpPr>
              <a:xfrm>
                <a:off x="10174732" y="3429000"/>
                <a:ext cx="1754032" cy="1626768"/>
                <a:chOff x="10174732" y="3454525"/>
                <a:chExt cx="1754032" cy="1626768"/>
              </a:xfrm>
            </p:grpSpPr>
            <p:sp>
              <p:nvSpPr>
                <p:cNvPr id="23" name="직사각형 22">
                  <a:extLst>
                    <a:ext uri="{FF2B5EF4-FFF2-40B4-BE49-F238E27FC236}">
                      <a16:creationId xmlns:a16="http://schemas.microsoft.com/office/drawing/2014/main" id="{9F171CBD-63F7-D6D4-365E-772ACB284B37}"/>
                    </a:ext>
                  </a:extLst>
                </p:cNvPr>
                <p:cNvSpPr/>
                <p:nvPr/>
              </p:nvSpPr>
              <p:spPr>
                <a:xfrm>
                  <a:off x="10174732" y="3454525"/>
                  <a:ext cx="1754032" cy="162676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 dirty="0">
                    <a:sym typeface="Arial"/>
                  </a:endParaRPr>
                </a:p>
              </p:txBody>
            </p:sp>
            <p:sp>
              <p:nvSpPr>
                <p:cNvPr id="28" name="화살표: 오른쪽 27">
                  <a:extLst>
                    <a:ext uri="{FF2B5EF4-FFF2-40B4-BE49-F238E27FC236}">
                      <a16:creationId xmlns:a16="http://schemas.microsoft.com/office/drawing/2014/main" id="{2CEFF426-62A3-0F2D-9014-17A1A0C90B50}"/>
                    </a:ext>
                  </a:extLst>
                </p:cNvPr>
                <p:cNvSpPr/>
                <p:nvPr/>
              </p:nvSpPr>
              <p:spPr>
                <a:xfrm>
                  <a:off x="10507462" y="3883280"/>
                  <a:ext cx="1088572" cy="769258"/>
                </a:xfrm>
                <a:prstGeom prst="rightArrow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latinLnBrk="0">
                    <a:lnSpc>
                      <a:spcPct val="85000"/>
                    </a:lnSpc>
                    <a:buClr>
                      <a:srgbClr val="000000"/>
                    </a:buClr>
                  </a:pPr>
                  <a:endParaRPr lang="ko-KR" altLang="en-US" sz="240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id="{4803E627-E1E3-EE80-203F-DD526941B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2971" y="4242384"/>
                <a:ext cx="508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화살표 연결선 34">
                <a:extLst>
                  <a:ext uri="{FF2B5EF4-FFF2-40B4-BE49-F238E27FC236}">
                    <a16:creationId xmlns:a16="http://schemas.microsoft.com/office/drawing/2014/main" id="{A23D5CA3-B84D-92D1-02A9-42411B4D0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6599" y="4242384"/>
                <a:ext cx="508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DA828514-6C85-FA06-8BA7-FA589FC4C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0593" y="4242384"/>
                <a:ext cx="1375178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화살표 연결선 37">
                <a:extLst>
                  <a:ext uri="{FF2B5EF4-FFF2-40B4-BE49-F238E27FC236}">
                    <a16:creationId xmlns:a16="http://schemas.microsoft.com/office/drawing/2014/main" id="{624B4D3C-C31B-5C6D-6086-7B2FE078F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7450" y="4242384"/>
                <a:ext cx="453521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7FFC3A18-1A4B-8D80-68BA-95D8CF96EAB9}"/>
              </a:ext>
            </a:extLst>
          </p:cNvPr>
          <p:cNvCxnSpPr>
            <a:cxnSpLocks/>
          </p:cNvCxnSpPr>
          <p:nvPr/>
        </p:nvCxnSpPr>
        <p:spPr>
          <a:xfrm>
            <a:off x="7170056" y="1951912"/>
            <a:ext cx="0" cy="14369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5E2EF92-3858-09D4-D030-1FA599B10BAA}"/>
              </a:ext>
            </a:extLst>
          </p:cNvPr>
          <p:cNvGrpSpPr/>
          <p:nvPr/>
        </p:nvGrpSpPr>
        <p:grpSpPr>
          <a:xfrm>
            <a:off x="9954129" y="1515445"/>
            <a:ext cx="1545616" cy="1360439"/>
            <a:chOff x="9954129" y="2161590"/>
            <a:chExt cx="1545616" cy="1360439"/>
          </a:xfrm>
        </p:grpSpPr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BEFBCAAE-E539-FC1C-131A-CD24EFE8264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500178" y="3295269"/>
              <a:ext cx="453521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99AE999-EF04-B9E2-BDCF-08F02C989FCA}"/>
                </a:ext>
              </a:extLst>
            </p:cNvPr>
            <p:cNvSpPr txBox="1"/>
            <p:nvPr/>
          </p:nvSpPr>
          <p:spPr>
            <a:xfrm>
              <a:off x="9954129" y="2161590"/>
              <a:ext cx="154561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/>
                <a:t>ID/OOD</a:t>
              </a:r>
              <a:br>
                <a:rPr lang="en-US" altLang="ko-KR" sz="2800" b="1" dirty="0"/>
              </a:br>
              <a:r>
                <a:rPr lang="en-US" altLang="ko-KR" sz="2800" b="1" dirty="0"/>
                <a:t>score</a:t>
              </a:r>
              <a:endParaRPr lang="ko-KR" altLang="en-US" sz="2800" b="1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19D22BE-03BB-AD43-A4A9-A1267BAA9B5A}"/>
              </a:ext>
            </a:extLst>
          </p:cNvPr>
          <p:cNvGrpSpPr/>
          <p:nvPr/>
        </p:nvGrpSpPr>
        <p:grpSpPr>
          <a:xfrm>
            <a:off x="2853516" y="1970790"/>
            <a:ext cx="3494739" cy="1693808"/>
            <a:chOff x="1837515" y="2616935"/>
            <a:chExt cx="3494739" cy="1693808"/>
          </a:xfrm>
        </p:grpSpPr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BD567E4A-30D3-758F-D583-D93E4F60D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1313" y="3081931"/>
              <a:ext cx="0" cy="122881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A2E13F1-53C3-1AF2-3671-22EEAD69EAC3}"/>
                </a:ext>
              </a:extLst>
            </p:cNvPr>
            <p:cNvSpPr txBox="1"/>
            <p:nvPr/>
          </p:nvSpPr>
          <p:spPr>
            <a:xfrm>
              <a:off x="1837515" y="2616935"/>
              <a:ext cx="3494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/>
                <a:t>Classification result</a:t>
              </a:r>
              <a:endParaRPr lang="ko-KR" altLang="en-US" sz="2800" b="1" dirty="0"/>
            </a:p>
          </p:txBody>
        </p:sp>
      </p:grp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52386D20-C5D7-02E3-C9FC-8E414C6FF892}"/>
              </a:ext>
            </a:extLst>
          </p:cNvPr>
          <p:cNvSpPr/>
          <p:nvPr/>
        </p:nvSpPr>
        <p:spPr>
          <a:xfrm>
            <a:off x="5064039" y="5413087"/>
            <a:ext cx="6489332" cy="856342"/>
          </a:xfrm>
          <a:prstGeom prst="roundRect">
            <a:avLst/>
          </a:prstGeom>
          <a:solidFill>
            <a:srgbClr val="FFB7B7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3x execution passes</a:t>
            </a:r>
            <a:br>
              <a:rPr lang="en-US" altLang="ko-KR" sz="2800" dirty="0">
                <a:solidFill>
                  <a:schemeClr val="tx1"/>
                </a:solidFill>
              </a:rPr>
            </a:br>
            <a:r>
              <a:rPr lang="en-US" altLang="ko-KR" sz="2800" dirty="0">
                <a:solidFill>
                  <a:schemeClr val="tx1"/>
                </a:solidFill>
                <a:sym typeface="Wingdings" panose="05000000000000000000" pitchFamily="2" charset="2"/>
              </a:rPr>
              <a:t> 3x exposure time to </a:t>
            </a:r>
            <a:r>
              <a:rPr lang="en-US" altLang="ko-KR" sz="2800" u="sng" dirty="0">
                <a:solidFill>
                  <a:schemeClr val="tx1"/>
                </a:solidFill>
                <a:sym typeface="Wingdings" panose="05000000000000000000" pitchFamily="2" charset="2"/>
              </a:rPr>
              <a:t>soft errors</a:t>
            </a:r>
            <a:r>
              <a:rPr lang="en-US" altLang="ko-KR" sz="2800" dirty="0">
                <a:solidFill>
                  <a:schemeClr val="tx1"/>
                </a:solidFill>
                <a:sym typeface="Wingdings" panose="05000000000000000000" pitchFamily="2" charset="2"/>
              </a:rPr>
              <a:t>!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C720A7F-0E81-6316-1B9D-9A029835965D}"/>
              </a:ext>
            </a:extLst>
          </p:cNvPr>
          <p:cNvSpPr txBox="1"/>
          <p:nvPr/>
        </p:nvSpPr>
        <p:spPr>
          <a:xfrm>
            <a:off x="9388273" y="39658"/>
            <a:ext cx="2503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Image from </a:t>
            </a:r>
            <a:r>
              <a:rPr lang="en-US" altLang="ko-KR" sz="2000" dirty="0" err="1"/>
              <a:t>Pixabay</a:t>
            </a:r>
            <a:endParaRPr lang="ko-KR" altLang="en-US" sz="2000" dirty="0"/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F4BFE17D-13D1-C9A3-916F-B33A1C21B5B4}"/>
              </a:ext>
            </a:extLst>
          </p:cNvPr>
          <p:cNvGrpSpPr/>
          <p:nvPr/>
        </p:nvGrpSpPr>
        <p:grpSpPr>
          <a:xfrm>
            <a:off x="389376" y="1147733"/>
            <a:ext cx="11413248" cy="4194822"/>
            <a:chOff x="389376" y="1147733"/>
            <a:chExt cx="11413248" cy="4194822"/>
          </a:xfrm>
        </p:grpSpPr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CE8A5281-4F4E-A489-BC72-8947C5E4A1CB}"/>
                </a:ext>
              </a:extLst>
            </p:cNvPr>
            <p:cNvGrpSpPr/>
            <p:nvPr/>
          </p:nvGrpSpPr>
          <p:grpSpPr>
            <a:xfrm>
              <a:off x="389376" y="1147733"/>
              <a:ext cx="11413248" cy="4194822"/>
              <a:chOff x="389376" y="1147733"/>
              <a:chExt cx="11413248" cy="4194822"/>
            </a:xfrm>
          </p:grpSpPr>
          <p:sp>
            <p:nvSpPr>
              <p:cNvPr id="3" name="사각형: 둥근 모서리 2">
                <a:extLst>
                  <a:ext uri="{FF2B5EF4-FFF2-40B4-BE49-F238E27FC236}">
                    <a16:creationId xmlns:a16="http://schemas.microsoft.com/office/drawing/2014/main" id="{34AA2F18-E198-3541-E4B6-D8847738A130}"/>
                  </a:ext>
                </a:extLst>
              </p:cNvPr>
              <p:cNvSpPr/>
              <p:nvPr/>
            </p:nvSpPr>
            <p:spPr>
              <a:xfrm>
                <a:off x="389376" y="1147733"/>
                <a:ext cx="11413248" cy="4194822"/>
              </a:xfrm>
              <a:prstGeom prst="roundRect">
                <a:avLst>
                  <a:gd name="adj" fmla="val 6263"/>
                </a:avLst>
              </a:prstGeom>
              <a:solidFill>
                <a:srgbClr val="FFFFFF"/>
              </a:solidFill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2" name="그룹 71">
                <a:extLst>
                  <a:ext uri="{FF2B5EF4-FFF2-40B4-BE49-F238E27FC236}">
                    <a16:creationId xmlns:a16="http://schemas.microsoft.com/office/drawing/2014/main" id="{A1DD2068-16EC-4E39-A2F4-93E7D96524AC}"/>
                  </a:ext>
                </a:extLst>
              </p:cNvPr>
              <p:cNvGrpSpPr/>
              <p:nvPr/>
            </p:nvGrpSpPr>
            <p:grpSpPr>
              <a:xfrm>
                <a:off x="673845" y="1534001"/>
                <a:ext cx="10851684" cy="3544426"/>
                <a:chOff x="973361" y="2240582"/>
                <a:chExt cx="10851684" cy="3544426"/>
              </a:xfrm>
            </p:grpSpPr>
            <p:sp>
              <p:nvSpPr>
                <p:cNvPr id="73" name="직사각형 72">
                  <a:extLst>
                    <a:ext uri="{FF2B5EF4-FFF2-40B4-BE49-F238E27FC236}">
                      <a16:creationId xmlns:a16="http://schemas.microsoft.com/office/drawing/2014/main" id="{4B7F47E1-D34E-65EE-82A4-1D26BEAC1D06}"/>
                    </a:ext>
                  </a:extLst>
                </p:cNvPr>
                <p:cNvSpPr/>
                <p:nvPr/>
              </p:nvSpPr>
              <p:spPr>
                <a:xfrm>
                  <a:off x="3927764" y="2297304"/>
                  <a:ext cx="7863744" cy="3487703"/>
                </a:xfrm>
                <a:prstGeom prst="rec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맑은 고딕" panose="020B0503020000020004" pitchFamily="50" charset="-127"/>
                    <a:cs typeface="+mn-cs"/>
                    <a:sym typeface="Arial"/>
                  </a:endParaRPr>
                </a:p>
              </p:txBody>
            </p:sp>
            <p:sp>
              <p:nvSpPr>
                <p:cNvPr id="74" name="Rectangle 2">
                  <a:extLst>
                    <a:ext uri="{FF2B5EF4-FFF2-40B4-BE49-F238E27FC236}">
                      <a16:creationId xmlns:a16="http://schemas.microsoft.com/office/drawing/2014/main" id="{1ED61749-A2E4-FF39-B64D-799A018AD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4500" y="3533085"/>
                  <a:ext cx="3873500" cy="1338262"/>
                </a:xfrm>
                <a:prstGeom prst="rect">
                  <a:avLst/>
                </a:prstGeom>
                <a:solidFill>
                  <a:srgbClr val="CC9900"/>
                </a:solidFill>
                <a:ln w="25400" algn="ctr">
                  <a:solidFill>
                    <a:srgbClr val="800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ko-K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굴림" panose="020B0600000101010101" pitchFamily="50" charset="-127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Line 6">
                  <a:extLst>
                    <a:ext uri="{FF2B5EF4-FFF2-40B4-BE49-F238E27FC236}">
                      <a16:creationId xmlns:a16="http://schemas.microsoft.com/office/drawing/2014/main" id="{16BB3D61-9853-3858-C4FE-351A99678B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56563" y="3510860"/>
                  <a:ext cx="3887787" cy="0"/>
                </a:xfrm>
                <a:prstGeom prst="line">
                  <a:avLst/>
                </a:prstGeom>
                <a:noFill/>
                <a:ln w="25400">
                  <a:solidFill>
                    <a:srgbClr val="C0504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Rectangle 7">
                  <a:extLst>
                    <a:ext uri="{FF2B5EF4-FFF2-40B4-BE49-F238E27FC236}">
                      <a16:creationId xmlns:a16="http://schemas.microsoft.com/office/drawing/2014/main" id="{6E88BDB0-E8FE-E6F1-D8E1-41D9009FD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39275" y="3336235"/>
                  <a:ext cx="863600" cy="153987"/>
                </a:xfrm>
                <a:prstGeom prst="rect">
                  <a:avLst/>
                </a:prstGeom>
                <a:solidFill>
                  <a:srgbClr val="000000"/>
                </a:solidFill>
                <a:ln w="19050" algn="ctr">
                  <a:solidFill>
                    <a:srgbClr val="C050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굴림" panose="020B0600000101010101" pitchFamily="50" charset="-127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Text Box 9">
                  <a:extLst>
                    <a:ext uri="{FF2B5EF4-FFF2-40B4-BE49-F238E27FC236}">
                      <a16:creationId xmlns:a16="http://schemas.microsoft.com/office/drawing/2014/main" id="{7EEEE433-EDA5-972C-BCBC-E988A2B38F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44075" y="3839472"/>
                  <a:ext cx="21272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v"/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b="1" kern="0">
                      <a:solidFill>
                        <a:srgbClr val="000000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+</a:t>
                  </a:r>
                </a:p>
              </p:txBody>
            </p:sp>
            <p:sp>
              <p:nvSpPr>
                <p:cNvPr id="78" name="Text Box 10">
                  <a:extLst>
                    <a:ext uri="{FF2B5EF4-FFF2-40B4-BE49-F238E27FC236}">
                      <a16:creationId xmlns:a16="http://schemas.microsoft.com/office/drawing/2014/main" id="{9E351036-6036-781A-C49D-95C43D5E0A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02825" y="4031560"/>
                  <a:ext cx="33374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v"/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b="1" kern="0">
                      <a:solidFill>
                        <a:srgbClr val="000000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-</a:t>
                  </a:r>
                </a:p>
              </p:txBody>
            </p:sp>
            <p:sp>
              <p:nvSpPr>
                <p:cNvPr id="79" name="Text Box 11">
                  <a:extLst>
                    <a:ext uri="{FF2B5EF4-FFF2-40B4-BE49-F238E27FC236}">
                      <a16:creationId xmlns:a16="http://schemas.microsoft.com/office/drawing/2014/main" id="{C248C4F0-8E16-F9EA-5C91-87F464BA51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09200" y="3891860"/>
                  <a:ext cx="44275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v"/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b="1" kern="0">
                      <a:solidFill>
                        <a:srgbClr val="000000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+</a:t>
                  </a:r>
                </a:p>
              </p:txBody>
            </p:sp>
            <p:sp>
              <p:nvSpPr>
                <p:cNvPr id="80" name="Text Box 12">
                  <a:extLst>
                    <a:ext uri="{FF2B5EF4-FFF2-40B4-BE49-F238E27FC236}">
                      <a16:creationId xmlns:a16="http://schemas.microsoft.com/office/drawing/2014/main" id="{B13CC0C5-55B2-2622-1D2D-2EA0A6469D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77425" y="3675960"/>
                  <a:ext cx="31750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v"/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b="1" kern="0" dirty="0">
                      <a:solidFill>
                        <a:srgbClr val="000000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+</a:t>
                  </a:r>
                </a:p>
              </p:txBody>
            </p:sp>
            <p:sp>
              <p:nvSpPr>
                <p:cNvPr id="81" name="Text Box 13">
                  <a:extLst>
                    <a:ext uri="{FF2B5EF4-FFF2-40B4-BE49-F238E27FC236}">
                      <a16:creationId xmlns:a16="http://schemas.microsoft.com/office/drawing/2014/main" id="{EB000201-2FE1-81ED-A4B2-A7D1B331F0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13950" y="4006160"/>
                  <a:ext cx="44275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v"/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b="1" kern="0">
                      <a:solidFill>
                        <a:srgbClr val="000000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+</a:t>
                  </a:r>
                </a:p>
              </p:txBody>
            </p:sp>
            <p:sp>
              <p:nvSpPr>
                <p:cNvPr id="82" name="Text Box 14">
                  <a:extLst>
                    <a:ext uri="{FF2B5EF4-FFF2-40B4-BE49-F238E27FC236}">
                      <a16:creationId xmlns:a16="http://schemas.microsoft.com/office/drawing/2014/main" id="{41C64F1C-D46B-2462-CCB8-1B76E72C7F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58375" y="4133160"/>
                  <a:ext cx="33374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v"/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b="1" kern="0">
                      <a:solidFill>
                        <a:srgbClr val="000000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-</a:t>
                  </a:r>
                </a:p>
              </p:txBody>
            </p:sp>
            <p:sp>
              <p:nvSpPr>
                <p:cNvPr id="83" name="Text Box 15">
                  <a:extLst>
                    <a:ext uri="{FF2B5EF4-FFF2-40B4-BE49-F238E27FC236}">
                      <a16:creationId xmlns:a16="http://schemas.microsoft.com/office/drawing/2014/main" id="{71059A12-C893-A0CD-AA70-37309B2C07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25025" y="4079185"/>
                  <a:ext cx="33374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v"/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b="1" kern="0">
                      <a:solidFill>
                        <a:srgbClr val="000000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-</a:t>
                  </a:r>
                </a:p>
              </p:txBody>
            </p:sp>
            <p:sp>
              <p:nvSpPr>
                <p:cNvPr id="84" name="Text Box 16">
                  <a:extLst>
                    <a:ext uri="{FF2B5EF4-FFF2-40B4-BE49-F238E27FC236}">
                      <a16:creationId xmlns:a16="http://schemas.microsoft.com/office/drawing/2014/main" id="{E4875C57-2043-25FA-91B2-2F2A091C39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29788" y="3964885"/>
                  <a:ext cx="33374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v"/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b="1" kern="0">
                      <a:solidFill>
                        <a:srgbClr val="000000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-</a:t>
                  </a:r>
                </a:p>
              </p:txBody>
            </p:sp>
            <p:sp>
              <p:nvSpPr>
                <p:cNvPr id="85" name="Text Box 17">
                  <a:extLst>
                    <a:ext uri="{FF2B5EF4-FFF2-40B4-BE49-F238E27FC236}">
                      <a16:creationId xmlns:a16="http://schemas.microsoft.com/office/drawing/2014/main" id="{3EF070BC-ECD5-6137-DB7C-97678D4F35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12250" y="4868172"/>
                  <a:ext cx="1877437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v"/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latinLnBrk="0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b="1" kern="0">
                      <a:solidFill>
                        <a:srgbClr val="000000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Transistor</a:t>
                  </a:r>
                </a:p>
              </p:txBody>
            </p:sp>
            <p:grpSp>
              <p:nvGrpSpPr>
                <p:cNvPr id="86" name="Group 18">
                  <a:extLst>
                    <a:ext uri="{FF2B5EF4-FFF2-40B4-BE49-F238E27FC236}">
                      <a16:creationId xmlns:a16="http://schemas.microsoft.com/office/drawing/2014/main" id="{FF1F09F6-4C2F-B68C-4255-6426CD94EE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88363" y="3518797"/>
                  <a:ext cx="1123950" cy="788988"/>
                  <a:chOff x="887" y="1486"/>
                  <a:chExt cx="600" cy="521"/>
                </a:xfrm>
              </p:grpSpPr>
              <p:sp>
                <p:nvSpPr>
                  <p:cNvPr id="104" name="Freeform 19">
                    <a:extLst>
                      <a:ext uri="{FF2B5EF4-FFF2-40B4-BE49-F238E27FC236}">
                        <a16:creationId xmlns:a16="http://schemas.microsoft.com/office/drawing/2014/main" id="{F0A99662-B070-4B7B-E6C2-C60019AFD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7" y="1486"/>
                    <a:ext cx="600" cy="521"/>
                  </a:xfrm>
                  <a:custGeom>
                    <a:avLst/>
                    <a:gdLst>
                      <a:gd name="T0" fmla="*/ 30 w 525"/>
                      <a:gd name="T1" fmla="*/ 0 h 521"/>
                      <a:gd name="T2" fmla="*/ 66 w 525"/>
                      <a:gd name="T3" fmla="*/ 391 h 521"/>
                      <a:gd name="T4" fmla="*/ 431 w 525"/>
                      <a:gd name="T5" fmla="*/ 456 h 521"/>
                      <a:gd name="T6" fmla="*/ 686 w 525"/>
                      <a:gd name="T7" fmla="*/ 0 h 5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25" h="521">
                        <a:moveTo>
                          <a:pt x="23" y="0"/>
                        </a:moveTo>
                        <a:cubicBezTo>
                          <a:pt x="11" y="157"/>
                          <a:pt x="0" y="315"/>
                          <a:pt x="51" y="391"/>
                        </a:cubicBezTo>
                        <a:cubicBezTo>
                          <a:pt x="102" y="467"/>
                          <a:pt x="251" y="521"/>
                          <a:pt x="330" y="456"/>
                        </a:cubicBezTo>
                        <a:cubicBezTo>
                          <a:pt x="409" y="391"/>
                          <a:pt x="467" y="195"/>
                          <a:pt x="52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C0504D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" name="Text Box 20">
                    <a:extLst>
                      <a:ext uri="{FF2B5EF4-FFF2-40B4-BE49-F238E27FC236}">
                        <a16:creationId xmlns:a16="http://schemas.microsoft.com/office/drawing/2014/main" id="{232E3431-0DAB-71D0-F869-D23A76BC3DE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" y="1591"/>
                    <a:ext cx="341" cy="22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r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4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Wingdings" panose="05000000000000000000" pitchFamily="2" charset="2"/>
                      <a:buChar char="v"/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굴림" panose="020B0600000101010101" pitchFamily="50" charset="-127"/>
                        <a:cs typeface="Arial"/>
                        <a:sym typeface="Arial"/>
                      </a:rPr>
                      <a:t>source</a:t>
                    </a:r>
                  </a:p>
                </p:txBody>
              </p:sp>
            </p:grpSp>
            <p:grpSp>
              <p:nvGrpSpPr>
                <p:cNvPr id="87" name="Group 21">
                  <a:extLst>
                    <a:ext uri="{FF2B5EF4-FFF2-40B4-BE49-F238E27FC236}">
                      <a16:creationId xmlns:a16="http://schemas.microsoft.com/office/drawing/2014/main" id="{FDB2FC6D-629A-E61F-E21A-61D683CEB0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21900" y="3521972"/>
                  <a:ext cx="1166813" cy="817563"/>
                  <a:chOff x="2023" y="1480"/>
                  <a:chExt cx="600" cy="521"/>
                </a:xfrm>
              </p:grpSpPr>
              <p:sp>
                <p:nvSpPr>
                  <p:cNvPr id="102" name="Freeform 22">
                    <a:extLst>
                      <a:ext uri="{FF2B5EF4-FFF2-40B4-BE49-F238E27FC236}">
                        <a16:creationId xmlns:a16="http://schemas.microsoft.com/office/drawing/2014/main" id="{525AD814-DEEC-E31E-9A48-B36FD2275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023" y="1480"/>
                    <a:ext cx="600" cy="521"/>
                  </a:xfrm>
                  <a:custGeom>
                    <a:avLst/>
                    <a:gdLst>
                      <a:gd name="T0" fmla="*/ 30 w 525"/>
                      <a:gd name="T1" fmla="*/ 0 h 521"/>
                      <a:gd name="T2" fmla="*/ 66 w 525"/>
                      <a:gd name="T3" fmla="*/ 391 h 521"/>
                      <a:gd name="T4" fmla="*/ 431 w 525"/>
                      <a:gd name="T5" fmla="*/ 456 h 521"/>
                      <a:gd name="T6" fmla="*/ 686 w 525"/>
                      <a:gd name="T7" fmla="*/ 0 h 5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25" h="521">
                        <a:moveTo>
                          <a:pt x="23" y="0"/>
                        </a:moveTo>
                        <a:cubicBezTo>
                          <a:pt x="11" y="157"/>
                          <a:pt x="0" y="315"/>
                          <a:pt x="51" y="391"/>
                        </a:cubicBezTo>
                        <a:cubicBezTo>
                          <a:pt x="102" y="467"/>
                          <a:pt x="251" y="521"/>
                          <a:pt x="330" y="456"/>
                        </a:cubicBezTo>
                        <a:cubicBezTo>
                          <a:pt x="409" y="391"/>
                          <a:pt x="467" y="195"/>
                          <a:pt x="525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C0504D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" name="Text Box 23">
                    <a:extLst>
                      <a:ext uri="{FF2B5EF4-FFF2-40B4-BE49-F238E27FC236}">
                        <a16:creationId xmlns:a16="http://schemas.microsoft.com/office/drawing/2014/main" id="{7736ED11-2ADB-C514-D54E-2BB09581D76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77" y="1603"/>
                    <a:ext cx="353" cy="2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4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Wingdings" panose="05000000000000000000" pitchFamily="2" charset="2"/>
                      <a:buChar char="u"/>
                      <a:defRPr sz="20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Wingdings" panose="05000000000000000000" pitchFamily="2" charset="2"/>
                      <a:buChar char="v"/>
                      <a:defRPr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60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나눔고딕" panose="020D0604000000000000" pitchFamily="50" charset="-127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ko-KR" sz="16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굴림" panose="020B0600000101010101" pitchFamily="50" charset="-127"/>
                        <a:cs typeface="Arial"/>
                        <a:sym typeface="Arial"/>
                      </a:rPr>
                      <a:t>drain</a:t>
                    </a:r>
                  </a:p>
                </p:txBody>
              </p:sp>
            </p:grpSp>
            <p:sp>
              <p:nvSpPr>
                <p:cNvPr id="88" name="Line 25">
                  <a:extLst>
                    <a:ext uri="{FF2B5EF4-FFF2-40B4-BE49-F238E27FC236}">
                      <a16:creationId xmlns:a16="http://schemas.microsoft.com/office/drawing/2014/main" id="{473972D3-86DE-659C-C9E5-DEA60BC50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252592" y="3312206"/>
                  <a:ext cx="792162" cy="957263"/>
                </a:xfrm>
                <a:prstGeom prst="line">
                  <a:avLst/>
                </a:prstGeom>
                <a:noFill/>
                <a:ln w="63500">
                  <a:solidFill>
                    <a:srgbClr val="80008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Rectangle 7">
                  <a:extLst>
                    <a:ext uri="{FF2B5EF4-FFF2-40B4-BE49-F238E27FC236}">
                      <a16:creationId xmlns:a16="http://schemas.microsoft.com/office/drawing/2014/main" id="{B09CC654-79AD-3A5E-1B50-30FEC0CBC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39275" y="3172722"/>
                  <a:ext cx="863600" cy="153988"/>
                </a:xfrm>
                <a:prstGeom prst="rect">
                  <a:avLst/>
                </a:prstGeom>
                <a:solidFill>
                  <a:srgbClr val="000000"/>
                </a:solidFill>
                <a:ln w="19050" algn="ctr">
                  <a:solidFill>
                    <a:srgbClr val="C050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굴림" panose="020B0600000101010101" pitchFamily="50" charset="-127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Rectangle 2">
                  <a:extLst>
                    <a:ext uri="{FF2B5EF4-FFF2-40B4-BE49-F238E27FC236}">
                      <a16:creationId xmlns:a16="http://schemas.microsoft.com/office/drawing/2014/main" id="{B4B91944-733F-31E5-AC46-4EDB4770A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17375" y="3533085"/>
                  <a:ext cx="1465132" cy="1335087"/>
                </a:xfrm>
                <a:prstGeom prst="rect">
                  <a:avLst/>
                </a:prstGeom>
                <a:solidFill>
                  <a:srgbClr val="CC9900"/>
                </a:solidFill>
                <a:ln w="25400" algn="ctr">
                  <a:solidFill>
                    <a:srgbClr val="800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ko-K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굴림" panose="020B0600000101010101" pitchFamily="50" charset="-127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AutoShape 7">
                  <a:extLst>
                    <a:ext uri="{FF2B5EF4-FFF2-40B4-BE49-F238E27FC236}">
                      <a16:creationId xmlns:a16="http://schemas.microsoft.com/office/drawing/2014/main" id="{3299DCAE-FE2A-D13A-109D-DB0B80D40F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37209" flipH="1">
                  <a:off x="9091487" y="3054691"/>
                  <a:ext cx="550863" cy="774700"/>
                </a:xfrm>
                <a:prstGeom prst="lightningBolt">
                  <a:avLst/>
                </a:prstGeom>
                <a:solidFill>
                  <a:srgbClr val="FFC5C5"/>
                </a:solidFill>
                <a:ln w="25400">
                  <a:solidFill>
                    <a:srgbClr val="C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굴림" panose="020B0600000101010101" pitchFamily="50" charset="-127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Text Box 8">
                  <a:extLst>
                    <a:ext uri="{FF2B5EF4-FFF2-40B4-BE49-F238E27FC236}">
                      <a16:creationId xmlns:a16="http://schemas.microsoft.com/office/drawing/2014/main" id="{F56830DF-7079-B080-EBCD-D9BB9D4FE4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48248" y="3768035"/>
                  <a:ext cx="1527778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Wingdings" panose="05000000000000000000" pitchFamily="2" charset="2"/>
                    <a:buChar char="l"/>
                    <a:defRPr sz="28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u"/>
                    <a:defRPr sz="20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3pPr>
                  <a:lvl4pPr marL="1600200" indent="-228600">
                    <a:spcBef>
                      <a:spcPct val="20000"/>
                    </a:spcBef>
                    <a:buFont typeface="Wingdings" panose="05000000000000000000" pitchFamily="2" charset="2"/>
                    <a:buChar char="v"/>
                    <a:defRPr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60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나눔고딕" panose="020D0604000000000000" pitchFamily="50" charset="-127"/>
                    </a:defRPr>
                  </a:lvl9pPr>
                </a:lstStyle>
                <a:p>
                  <a:pPr latinLnBrk="0">
                    <a:spcBef>
                      <a:spcPct val="50000"/>
                    </a:spcBef>
                    <a:buFontTx/>
                    <a:buNone/>
                  </a:pPr>
                  <a:r>
                    <a:rPr lang="en-US" altLang="ko-KR" sz="4800" b="1" kern="0" dirty="0">
                      <a:solidFill>
                        <a:srgbClr val="FFFFFF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0</a:t>
                  </a:r>
                  <a:r>
                    <a:rPr lang="en-US" altLang="ko-KR" sz="4800" b="1" kern="0" dirty="0">
                      <a:solidFill>
                        <a:srgbClr val="FFFFFF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Wingdings" panose="05000000000000000000" pitchFamily="2" charset="2"/>
                    </a:rPr>
                    <a:t></a:t>
                  </a:r>
                  <a:r>
                    <a:rPr lang="en-US" altLang="ko-KR" sz="4800" b="1" kern="0" dirty="0">
                      <a:solidFill>
                        <a:srgbClr val="FFFFFF"/>
                      </a:solidFill>
                      <a:latin typeface="+mn-lt"/>
                      <a:ea typeface="굴림" panose="020B0600000101010101" pitchFamily="50" charset="-127"/>
                      <a:cs typeface="Arial"/>
                      <a:sym typeface="Arial"/>
                    </a:rPr>
                    <a:t>1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C28ED0C-7ACB-85BE-45B5-650D7A6472A7}"/>
                    </a:ext>
                  </a:extLst>
                </p:cNvPr>
                <p:cNvSpPr txBox="1"/>
                <p:nvPr/>
              </p:nvSpPr>
              <p:spPr>
                <a:xfrm>
                  <a:off x="4792779" y="2240582"/>
                  <a:ext cx="434766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latinLnBrk="0"/>
                  <a:r>
                    <a:rPr lang="en-US" altLang="ko-KR" sz="2000" kern="0" dirty="0">
                      <a:solidFill>
                        <a:srgbClr val="000000"/>
                      </a:solidFill>
                      <a:cs typeface="Arial"/>
                      <a:sym typeface="Arial"/>
                    </a:rPr>
                    <a:t>Strike of external particles</a:t>
                  </a:r>
                  <a:br>
                    <a:rPr lang="en-US" altLang="ko-KR" sz="2000" kern="0" dirty="0">
                      <a:solidFill>
                        <a:srgbClr val="000000"/>
                      </a:solidFill>
                      <a:cs typeface="Arial"/>
                      <a:sym typeface="Arial"/>
                    </a:rPr>
                  </a:br>
                  <a:r>
                    <a:rPr lang="en-US" altLang="ko-KR" sz="2000" kern="0" dirty="0">
                      <a:solidFill>
                        <a:srgbClr val="000000"/>
                      </a:solidFill>
                      <a:cs typeface="Arial"/>
                      <a:sym typeface="Arial"/>
                    </a:rPr>
                    <a:t>(e.g., alpha particles or cosmic rays)</a:t>
                  </a:r>
                  <a:endParaRPr lang="ko-KR" altLang="en-US" sz="2000" kern="0" dirty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F638AE1-1544-6C90-28D5-A13332C42C5E}"/>
                    </a:ext>
                  </a:extLst>
                </p:cNvPr>
                <p:cNvSpPr txBox="1"/>
                <p:nvPr/>
              </p:nvSpPr>
              <p:spPr>
                <a:xfrm>
                  <a:off x="7421275" y="4959215"/>
                  <a:ext cx="44037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atinLnBrk="0"/>
                  <a:r>
                    <a:rPr lang="en-US" altLang="ko-KR" sz="2000" kern="0" dirty="0">
                      <a:solidFill>
                        <a:srgbClr val="000000"/>
                      </a:solidFill>
                      <a:cs typeface="Arial"/>
                      <a:sym typeface="Arial"/>
                    </a:rPr>
                    <a:t>The saved bit is flipped from</a:t>
                  </a:r>
                  <a:r>
                    <a:rPr lang="ko-KR" altLang="en-US" sz="2000" kern="0" dirty="0">
                      <a:solidFill>
                        <a:srgbClr val="000000"/>
                      </a:solidFill>
                      <a:cs typeface="Arial"/>
                      <a:sym typeface="Arial"/>
                    </a:rPr>
                    <a:t> </a:t>
                  </a:r>
                  <a:r>
                    <a:rPr lang="en-US" altLang="ko-KR" sz="2000" kern="0" dirty="0">
                      <a:solidFill>
                        <a:srgbClr val="000000"/>
                      </a:solidFill>
                      <a:cs typeface="Arial"/>
                      <a:sym typeface="Arial"/>
                    </a:rPr>
                    <a:t>0</a:t>
                  </a:r>
                  <a:r>
                    <a:rPr lang="en-US" altLang="ko-KR" sz="2000" kern="0" dirty="0">
                      <a:solidFill>
                        <a:srgbClr val="000000"/>
                      </a:solidFill>
                      <a:cs typeface="Arial"/>
                      <a:sym typeface="Wingdings" panose="05000000000000000000" pitchFamily="2" charset="2"/>
                    </a:rPr>
                    <a:t> to 1,</a:t>
                  </a:r>
                  <a:endParaRPr lang="ko-KR" altLang="en-US" sz="2000" kern="0" dirty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E0190B48-3678-FF6F-EB16-B7DB4BC0167D}"/>
                    </a:ext>
                  </a:extLst>
                </p:cNvPr>
                <p:cNvSpPr txBox="1"/>
                <p:nvPr/>
              </p:nvSpPr>
              <p:spPr>
                <a:xfrm>
                  <a:off x="7427249" y="5277726"/>
                  <a:ext cx="186621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atinLnBrk="0"/>
                  <a:r>
                    <a:rPr lang="en-US" altLang="ko-KR" sz="2000" kern="0" dirty="0">
                      <a:solidFill>
                        <a:srgbClr val="000000"/>
                      </a:solidFill>
                      <a:cs typeface="Arial"/>
                      <a:sym typeface="Arial"/>
                    </a:rPr>
                    <a:t>or from 1 to 0</a:t>
                  </a:r>
                  <a:endParaRPr lang="ko-KR" altLang="en-US" sz="2000" kern="0" dirty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pic>
              <p:nvPicPr>
                <p:cNvPr id="97" name="Picture 2">
                  <a:extLst>
                    <a:ext uri="{FF2B5EF4-FFF2-40B4-BE49-F238E27FC236}">
                      <a16:creationId xmlns:a16="http://schemas.microsoft.com/office/drawing/2014/main" id="{111C36B8-B41F-AB09-9B0A-2F6DD10E45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73361" y="2565756"/>
                  <a:ext cx="2259094" cy="2259094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5386A9D8-B16E-CDF2-E017-1B1F00BDCD07}"/>
                    </a:ext>
                  </a:extLst>
                </p:cNvPr>
                <p:cNvSpPr txBox="1"/>
                <p:nvPr/>
              </p:nvSpPr>
              <p:spPr>
                <a:xfrm>
                  <a:off x="1331665" y="4881974"/>
                  <a:ext cx="16049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latinLnBrk="0"/>
                  <a:r>
                    <a:rPr lang="en-US" altLang="ko-KR" sz="2400" b="1" kern="0" dirty="0">
                      <a:solidFill>
                        <a:srgbClr val="000000"/>
                      </a:solidFill>
                      <a:cs typeface="Arial"/>
                      <a:sym typeface="Arial"/>
                    </a:rPr>
                    <a:t>Processor</a:t>
                  </a:r>
                  <a:endParaRPr lang="ko-KR" altLang="en-US" sz="2400" b="1" kern="0" dirty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cxnSp>
              <p:nvCxnSpPr>
                <p:cNvPr id="99" name="직선 연결선 98">
                  <a:extLst>
                    <a:ext uri="{FF2B5EF4-FFF2-40B4-BE49-F238E27FC236}">
                      <a16:creationId xmlns:a16="http://schemas.microsoft.com/office/drawing/2014/main" id="{9C161CD7-45FA-05E5-8ACA-6C52174D3308}"/>
                    </a:ext>
                  </a:extLst>
                </p:cNvPr>
                <p:cNvCxnSpPr>
                  <a:cxnSpLocks/>
                  <a:endCxn id="101" idx="7"/>
                </p:cNvCxnSpPr>
                <p:nvPr/>
              </p:nvCxnSpPr>
              <p:spPr>
                <a:xfrm flipH="1">
                  <a:off x="2256928" y="2337954"/>
                  <a:ext cx="1679406" cy="1344926"/>
                </a:xfrm>
                <a:prstGeom prst="line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0" name="직선 연결선 99">
                  <a:extLst>
                    <a:ext uri="{FF2B5EF4-FFF2-40B4-BE49-F238E27FC236}">
                      <a16:creationId xmlns:a16="http://schemas.microsoft.com/office/drawing/2014/main" id="{21E61F9E-BCD8-8F27-337F-FC9284A86A79}"/>
                    </a:ext>
                  </a:extLst>
                </p:cNvPr>
                <p:cNvCxnSpPr>
                  <a:cxnSpLocks/>
                  <a:endCxn id="101" idx="5"/>
                </p:cNvCxnSpPr>
                <p:nvPr/>
              </p:nvCxnSpPr>
              <p:spPr>
                <a:xfrm flipH="1" flipV="1">
                  <a:off x="2256928" y="3976096"/>
                  <a:ext cx="1654177" cy="1808912"/>
                </a:xfrm>
                <a:prstGeom prst="line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sp>
              <p:nvSpPr>
                <p:cNvPr id="101" name="타원 100">
                  <a:extLst>
                    <a:ext uri="{FF2B5EF4-FFF2-40B4-BE49-F238E27FC236}">
                      <a16:creationId xmlns:a16="http://schemas.microsoft.com/office/drawing/2014/main" id="{76094C55-E089-907C-6E11-28366B3C91B8}"/>
                    </a:ext>
                  </a:extLst>
                </p:cNvPr>
                <p:cNvSpPr/>
                <p:nvPr/>
              </p:nvSpPr>
              <p:spPr>
                <a:xfrm>
                  <a:off x="1902985" y="3622153"/>
                  <a:ext cx="414670" cy="414670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맑은 고딕" panose="020B0503020000020004" pitchFamily="50" charset="-127"/>
                    <a:cs typeface="+mn-cs"/>
                    <a:sym typeface="Arial"/>
                  </a:endParaRPr>
                </a:p>
              </p:txBody>
            </p:sp>
          </p:grp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BBA569A-8D68-A2FA-1E7F-1DAC37F41D9E}"/>
                </a:ext>
              </a:extLst>
            </p:cNvPr>
            <p:cNvSpPr txBox="1"/>
            <p:nvPr/>
          </p:nvSpPr>
          <p:spPr>
            <a:xfrm>
              <a:off x="451398" y="1152731"/>
              <a:ext cx="3531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/>
                <a:t>Soft error: transient bit-flip</a:t>
              </a:r>
              <a:endParaRPr lang="ko-KR" altLang="en-US" sz="2000" b="1" dirty="0"/>
            </a:p>
          </p:txBody>
        </p:sp>
      </p:grpSp>
      <p:sp>
        <p:nvSpPr>
          <p:cNvPr id="110" name="타원 109">
            <a:extLst>
              <a:ext uri="{FF2B5EF4-FFF2-40B4-BE49-F238E27FC236}">
                <a16:creationId xmlns:a16="http://schemas.microsoft.com/office/drawing/2014/main" id="{63C213C3-F414-73AD-F6E4-398808430677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타원 110">
            <a:extLst>
              <a:ext uri="{FF2B5EF4-FFF2-40B4-BE49-F238E27FC236}">
                <a16:creationId xmlns:a16="http://schemas.microsoft.com/office/drawing/2014/main" id="{0E79657B-0EFD-8CA7-56A9-2F15568A3E67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타원 111">
            <a:extLst>
              <a:ext uri="{FF2B5EF4-FFF2-40B4-BE49-F238E27FC236}">
                <a16:creationId xmlns:a16="http://schemas.microsoft.com/office/drawing/2014/main" id="{D183B42F-8A34-4403-A9D0-A05C9FFEA1C7}"/>
              </a:ext>
            </a:extLst>
          </p:cNvPr>
          <p:cNvSpPr/>
          <p:nvPr/>
        </p:nvSpPr>
        <p:spPr>
          <a:xfrm>
            <a:off x="4065234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06ED1AD1-39BA-E177-1DE7-A76C2037DC08}"/>
              </a:ext>
            </a:extLst>
          </p:cNvPr>
          <p:cNvSpPr/>
          <p:nvPr/>
        </p:nvSpPr>
        <p:spPr>
          <a:xfrm>
            <a:off x="4395071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32BB6274-D0B5-F414-0D90-9573B3C0FFCF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0F8B1EE3-350B-4C17-34A1-12B79994A412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80937009-CAAF-2AE6-2A8D-9D999072B7D2}"/>
              </a:ext>
            </a:extLst>
          </p:cNvPr>
          <p:cNvSpPr/>
          <p:nvPr/>
        </p:nvSpPr>
        <p:spPr>
          <a:xfrm>
            <a:off x="4034692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타원 116">
            <a:extLst>
              <a:ext uri="{FF2B5EF4-FFF2-40B4-BE49-F238E27FC236}">
                <a16:creationId xmlns:a16="http://schemas.microsoft.com/office/drawing/2014/main" id="{91B9B8EF-6CA3-D197-B589-969F77B4CE55}"/>
              </a:ext>
            </a:extLst>
          </p:cNvPr>
          <p:cNvSpPr/>
          <p:nvPr/>
        </p:nvSpPr>
        <p:spPr>
          <a:xfrm>
            <a:off x="4364529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2077C-949B-B3F3-A34D-CF0BAE62F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1283D-0E29-68FD-387B-F70C7748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2097096" cy="1325563"/>
          </a:xfrm>
        </p:spPr>
        <p:txBody>
          <a:bodyPr/>
          <a:lstStyle/>
          <a:p>
            <a:r>
              <a:rPr lang="en-US" altLang="ko-KR" dirty="0"/>
              <a:t>Soft Errors on GIP Solutions?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FBE35-7197-1F45-0CC8-FBA117D7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17B1615-26CD-F287-447C-98960D91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699CE8-8D9C-FB14-1D5F-0E3D85E0E95D}"/>
              </a:ext>
            </a:extLst>
          </p:cNvPr>
          <p:cNvSpPr/>
          <p:nvPr/>
        </p:nvSpPr>
        <p:spPr>
          <a:xfrm>
            <a:off x="2968763" y="1635280"/>
            <a:ext cx="4342923" cy="153384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7203190-58A2-BB1E-1EF9-1B328A73C487}"/>
              </a:ext>
            </a:extLst>
          </p:cNvPr>
          <p:cNvGrpSpPr/>
          <p:nvPr/>
        </p:nvGrpSpPr>
        <p:grpSpPr>
          <a:xfrm>
            <a:off x="3236225" y="1922915"/>
            <a:ext cx="1033566" cy="958575"/>
            <a:chOff x="2534169" y="3454525"/>
            <a:chExt cx="1754032" cy="162676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D0592FF-7469-8CFA-06E4-002B040AC839}"/>
                </a:ext>
              </a:extLst>
            </p:cNvPr>
            <p:cNvSpPr/>
            <p:nvPr/>
          </p:nvSpPr>
          <p:spPr>
            <a:xfrm>
              <a:off x="2534169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R="0" lvl="0" indent="0" algn="ctr" fontAlgn="auto" latinLnBrk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6" name="화살표: 오른쪽 25">
              <a:extLst>
                <a:ext uri="{FF2B5EF4-FFF2-40B4-BE49-F238E27FC236}">
                  <a16:creationId xmlns:a16="http://schemas.microsoft.com/office/drawing/2014/main" id="{3119D14E-84E1-E806-292D-70B801C66256}"/>
                </a:ext>
              </a:extLst>
            </p:cNvPr>
            <p:cNvSpPr/>
            <p:nvPr/>
          </p:nvSpPr>
          <p:spPr>
            <a:xfrm>
              <a:off x="2866899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137E3BB-319F-DB0A-D5AC-C5C1CAF89A09}"/>
              </a:ext>
            </a:extLst>
          </p:cNvPr>
          <p:cNvGrpSpPr/>
          <p:nvPr/>
        </p:nvGrpSpPr>
        <p:grpSpPr>
          <a:xfrm>
            <a:off x="4623442" y="1922915"/>
            <a:ext cx="1033566" cy="958575"/>
            <a:chOff x="4783535" y="3429000"/>
            <a:chExt cx="1754032" cy="1626768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5D8EB3F1-80AE-BEF4-4807-4EA5F1216528}"/>
                </a:ext>
              </a:extLst>
            </p:cNvPr>
            <p:cNvSpPr/>
            <p:nvPr/>
          </p:nvSpPr>
          <p:spPr>
            <a:xfrm>
              <a:off x="4783535" y="3429000"/>
              <a:ext cx="1754032" cy="1626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4" name="화살표: 오른쪽 23">
              <a:extLst>
                <a:ext uri="{FF2B5EF4-FFF2-40B4-BE49-F238E27FC236}">
                  <a16:creationId xmlns:a16="http://schemas.microsoft.com/office/drawing/2014/main" id="{F1FE65C4-832D-90C7-2BA1-A037C705947B}"/>
                </a:ext>
              </a:extLst>
            </p:cNvPr>
            <p:cNvSpPr/>
            <p:nvPr/>
          </p:nvSpPr>
          <p:spPr>
            <a:xfrm rot="10800000">
              <a:off x="5116266" y="3857755"/>
              <a:ext cx="1088572" cy="769258"/>
            </a:xfrm>
            <a:prstGeom prst="rightArrow">
              <a:avLst/>
            </a:prstGeom>
            <a:solidFill>
              <a:srgbClr val="FFDC79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FF2D15D-E580-0648-BE01-03F5FBB3EF7A}"/>
              </a:ext>
            </a:extLst>
          </p:cNvPr>
          <p:cNvGrpSpPr/>
          <p:nvPr/>
        </p:nvGrpSpPr>
        <p:grpSpPr>
          <a:xfrm>
            <a:off x="6010659" y="1922915"/>
            <a:ext cx="1033566" cy="958575"/>
            <a:chOff x="10174732" y="3454525"/>
            <a:chExt cx="1754032" cy="1626768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FA433522-7907-7354-A38F-F95F482F7F71}"/>
                </a:ext>
              </a:extLst>
            </p:cNvPr>
            <p:cNvSpPr/>
            <p:nvPr/>
          </p:nvSpPr>
          <p:spPr>
            <a:xfrm>
              <a:off x="10174732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2" name="화살표: 오른쪽 21">
              <a:extLst>
                <a:ext uri="{FF2B5EF4-FFF2-40B4-BE49-F238E27FC236}">
                  <a16:creationId xmlns:a16="http://schemas.microsoft.com/office/drawing/2014/main" id="{09AC2E0B-2881-5E2C-501B-2E48B5C7F3A5}"/>
                </a:ext>
              </a:extLst>
            </p:cNvPr>
            <p:cNvSpPr/>
            <p:nvPr/>
          </p:nvSpPr>
          <p:spPr>
            <a:xfrm>
              <a:off x="10507462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849ECA9-A06A-4D2E-0C18-70BC70FA326B}"/>
              </a:ext>
            </a:extLst>
          </p:cNvPr>
          <p:cNvCxnSpPr>
            <a:cxnSpLocks/>
          </p:cNvCxnSpPr>
          <p:nvPr/>
        </p:nvCxnSpPr>
        <p:spPr>
          <a:xfrm>
            <a:off x="4274739" y="2402203"/>
            <a:ext cx="33704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871DF1E-D2BD-EB88-7633-247105A9F812}"/>
              </a:ext>
            </a:extLst>
          </p:cNvPr>
          <p:cNvCxnSpPr>
            <a:cxnSpLocks/>
          </p:cNvCxnSpPr>
          <p:nvPr/>
        </p:nvCxnSpPr>
        <p:spPr>
          <a:xfrm>
            <a:off x="5660477" y="2402203"/>
            <a:ext cx="33704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5E1A94-0AC4-DB38-8EB4-7AABF9120EDB}"/>
              </a:ext>
            </a:extLst>
          </p:cNvPr>
          <p:cNvSpPr txBox="1"/>
          <p:nvPr/>
        </p:nvSpPr>
        <p:spPr>
          <a:xfrm>
            <a:off x="4208829" y="1169778"/>
            <a:ext cx="1862792" cy="432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GIP solution</a:t>
            </a:r>
            <a:endParaRPr lang="ko-KR" altLang="en-US" sz="2400" b="1" dirty="0"/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AA2BA13D-81FA-9522-C47F-F7D9B199E0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24374" y="1272627"/>
            <a:ext cx="515741" cy="725306"/>
          </a:xfrm>
          <a:prstGeom prst="lightningBolt">
            <a:avLst/>
          </a:prstGeom>
          <a:solidFill>
            <a:srgbClr val="FFC5C5"/>
          </a:solidFill>
          <a:ln w="254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굴림" panose="020B0600000101010101" pitchFamily="50" charset="-127"/>
              <a:cs typeface="Arial"/>
              <a:sym typeface="Arial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ADE39A10-1EFE-3749-737D-9C6EE6E18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57778" r="8626"/>
          <a:stretch>
            <a:fillRect/>
          </a:stretch>
        </p:blipFill>
        <p:spPr bwMode="auto">
          <a:xfrm>
            <a:off x="1030254" y="1663754"/>
            <a:ext cx="1476895" cy="1476894"/>
          </a:xfrm>
          <a:prstGeom prst="roundRect">
            <a:avLst>
              <a:gd name="adj" fmla="val 8122"/>
            </a:avLst>
          </a:prstGeom>
          <a:noFill/>
          <a:ln w="76200">
            <a:solidFill>
              <a:srgbClr val="6D8AB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58E20F7-6374-9062-5217-1864FEAEF8FE}"/>
              </a:ext>
            </a:extLst>
          </p:cNvPr>
          <p:cNvCxnSpPr>
            <a:cxnSpLocks/>
          </p:cNvCxnSpPr>
          <p:nvPr/>
        </p:nvCxnSpPr>
        <p:spPr>
          <a:xfrm>
            <a:off x="2583815" y="2378422"/>
            <a:ext cx="6480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800206-231D-6440-DCCD-B4F3D28DE177}"/>
              </a:ext>
            </a:extLst>
          </p:cNvPr>
          <p:cNvSpPr txBox="1"/>
          <p:nvPr/>
        </p:nvSpPr>
        <p:spPr>
          <a:xfrm>
            <a:off x="8023386" y="2053446"/>
            <a:ext cx="3597908" cy="1128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ID/OOD score: </a:t>
            </a:r>
            <a:r>
              <a:rPr lang="en-US" altLang="ko-KR" sz="2400" b="1" dirty="0"/>
              <a:t>0.85 (ID)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Classification: </a:t>
            </a:r>
            <a:r>
              <a:rPr lang="en-US" altLang="ko-KR" sz="2400" b="1" dirty="0"/>
              <a:t>Car</a:t>
            </a:r>
            <a:endParaRPr lang="ko-KR" altLang="en-US" sz="2400" b="1" dirty="0"/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18687BC4-21FE-B816-0156-21418CB3CD4C}"/>
              </a:ext>
            </a:extLst>
          </p:cNvPr>
          <p:cNvCxnSpPr>
            <a:cxnSpLocks/>
          </p:cNvCxnSpPr>
          <p:nvPr/>
        </p:nvCxnSpPr>
        <p:spPr>
          <a:xfrm>
            <a:off x="7042669" y="2402203"/>
            <a:ext cx="8323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자유형: 도형 46">
            <a:extLst>
              <a:ext uri="{FF2B5EF4-FFF2-40B4-BE49-F238E27FC236}">
                <a16:creationId xmlns:a16="http://schemas.microsoft.com/office/drawing/2014/main" id="{10114DEC-7484-B5C5-1E98-020B4D8681ED}"/>
              </a:ext>
            </a:extLst>
          </p:cNvPr>
          <p:cNvSpPr/>
          <p:nvPr/>
        </p:nvSpPr>
        <p:spPr>
          <a:xfrm>
            <a:off x="4369735" y="2391586"/>
            <a:ext cx="3573198" cy="1019166"/>
          </a:xfrm>
          <a:custGeom>
            <a:avLst/>
            <a:gdLst>
              <a:gd name="connsiteX0" fmla="*/ 0 w 3759200"/>
              <a:gd name="connsiteY0" fmla="*/ 0 h 1088571"/>
              <a:gd name="connsiteX1" fmla="*/ 0 w 3759200"/>
              <a:gd name="connsiteY1" fmla="*/ 1088571 h 1088571"/>
              <a:gd name="connsiteX2" fmla="*/ 3497943 w 3759200"/>
              <a:gd name="connsiteY2" fmla="*/ 1088571 h 1088571"/>
              <a:gd name="connsiteX3" fmla="*/ 3497943 w 3759200"/>
              <a:gd name="connsiteY3" fmla="*/ 508000 h 1088571"/>
              <a:gd name="connsiteX4" fmla="*/ 3759200 w 3759200"/>
              <a:gd name="connsiteY4" fmla="*/ 508000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200" h="1088571">
                <a:moveTo>
                  <a:pt x="0" y="0"/>
                </a:moveTo>
                <a:lnTo>
                  <a:pt x="0" y="1088571"/>
                </a:lnTo>
                <a:lnTo>
                  <a:pt x="3497943" y="1088571"/>
                </a:lnTo>
                <a:lnTo>
                  <a:pt x="3497943" y="508000"/>
                </a:lnTo>
                <a:lnTo>
                  <a:pt x="3759200" y="508000"/>
                </a:lnTo>
              </a:path>
            </a:pathLst>
          </a:cu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직사각형 197">
            <a:extLst>
              <a:ext uri="{FF2B5EF4-FFF2-40B4-BE49-F238E27FC236}">
                <a16:creationId xmlns:a16="http://schemas.microsoft.com/office/drawing/2014/main" id="{816A48AC-D06E-7292-AFD8-5099025953CF}"/>
              </a:ext>
            </a:extLst>
          </p:cNvPr>
          <p:cNvSpPr/>
          <p:nvPr/>
        </p:nvSpPr>
        <p:spPr>
          <a:xfrm>
            <a:off x="2968763" y="4200680"/>
            <a:ext cx="4342924" cy="153384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199" name="그룹 198">
            <a:extLst>
              <a:ext uri="{FF2B5EF4-FFF2-40B4-BE49-F238E27FC236}">
                <a16:creationId xmlns:a16="http://schemas.microsoft.com/office/drawing/2014/main" id="{A0BB7BD6-EAB5-D40B-BCAF-52E7576D9105}"/>
              </a:ext>
            </a:extLst>
          </p:cNvPr>
          <p:cNvGrpSpPr/>
          <p:nvPr/>
        </p:nvGrpSpPr>
        <p:grpSpPr>
          <a:xfrm>
            <a:off x="3236225" y="4488315"/>
            <a:ext cx="1033566" cy="958575"/>
            <a:chOff x="2534169" y="3454525"/>
            <a:chExt cx="1754032" cy="1626768"/>
          </a:xfrm>
        </p:grpSpPr>
        <p:sp>
          <p:nvSpPr>
            <p:cNvPr id="215" name="직사각형 214">
              <a:extLst>
                <a:ext uri="{FF2B5EF4-FFF2-40B4-BE49-F238E27FC236}">
                  <a16:creationId xmlns:a16="http://schemas.microsoft.com/office/drawing/2014/main" id="{ADA4A755-C120-B31E-E43B-934DBDE209AA}"/>
                </a:ext>
              </a:extLst>
            </p:cNvPr>
            <p:cNvSpPr/>
            <p:nvPr/>
          </p:nvSpPr>
          <p:spPr>
            <a:xfrm>
              <a:off x="2534169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R="0" lvl="0" indent="0" algn="ctr" fontAlgn="auto" latinLnBrk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16" name="화살표: 오른쪽 215">
              <a:extLst>
                <a:ext uri="{FF2B5EF4-FFF2-40B4-BE49-F238E27FC236}">
                  <a16:creationId xmlns:a16="http://schemas.microsoft.com/office/drawing/2014/main" id="{EF51232B-922C-2033-FA7D-A3B81E18432A}"/>
                </a:ext>
              </a:extLst>
            </p:cNvPr>
            <p:cNvSpPr/>
            <p:nvPr/>
          </p:nvSpPr>
          <p:spPr>
            <a:xfrm>
              <a:off x="2866899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6F83C238-4219-862F-9AAB-B2DD8AB00C06}"/>
              </a:ext>
            </a:extLst>
          </p:cNvPr>
          <p:cNvGrpSpPr/>
          <p:nvPr/>
        </p:nvGrpSpPr>
        <p:grpSpPr>
          <a:xfrm>
            <a:off x="4623442" y="4488315"/>
            <a:ext cx="1033566" cy="958575"/>
            <a:chOff x="4783535" y="3429000"/>
            <a:chExt cx="1754032" cy="1626768"/>
          </a:xfrm>
        </p:grpSpPr>
        <p:sp>
          <p:nvSpPr>
            <p:cNvPr id="213" name="직사각형 212">
              <a:extLst>
                <a:ext uri="{FF2B5EF4-FFF2-40B4-BE49-F238E27FC236}">
                  <a16:creationId xmlns:a16="http://schemas.microsoft.com/office/drawing/2014/main" id="{6744A16A-A9FC-2D9E-D0FF-3965448BF44D}"/>
                </a:ext>
              </a:extLst>
            </p:cNvPr>
            <p:cNvSpPr/>
            <p:nvPr/>
          </p:nvSpPr>
          <p:spPr>
            <a:xfrm>
              <a:off x="4783535" y="3429000"/>
              <a:ext cx="1754032" cy="1626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14" name="화살표: 오른쪽 213">
              <a:extLst>
                <a:ext uri="{FF2B5EF4-FFF2-40B4-BE49-F238E27FC236}">
                  <a16:creationId xmlns:a16="http://schemas.microsoft.com/office/drawing/2014/main" id="{07766925-6794-91B2-2570-53A6C5AEBA12}"/>
                </a:ext>
              </a:extLst>
            </p:cNvPr>
            <p:cNvSpPr/>
            <p:nvPr/>
          </p:nvSpPr>
          <p:spPr>
            <a:xfrm rot="10800000">
              <a:off x="5116266" y="3857755"/>
              <a:ext cx="1088572" cy="769258"/>
            </a:xfrm>
            <a:prstGeom prst="rightArrow">
              <a:avLst/>
            </a:prstGeom>
            <a:solidFill>
              <a:srgbClr val="FFDC79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3A6AF79D-30C8-BABD-F888-10A07B2C57DD}"/>
              </a:ext>
            </a:extLst>
          </p:cNvPr>
          <p:cNvGrpSpPr/>
          <p:nvPr/>
        </p:nvGrpSpPr>
        <p:grpSpPr>
          <a:xfrm>
            <a:off x="6010660" y="4488315"/>
            <a:ext cx="1033566" cy="958575"/>
            <a:chOff x="10174732" y="3454525"/>
            <a:chExt cx="1754032" cy="1626768"/>
          </a:xfrm>
        </p:grpSpPr>
        <p:sp>
          <p:nvSpPr>
            <p:cNvPr id="211" name="직사각형 210">
              <a:extLst>
                <a:ext uri="{FF2B5EF4-FFF2-40B4-BE49-F238E27FC236}">
                  <a16:creationId xmlns:a16="http://schemas.microsoft.com/office/drawing/2014/main" id="{D1FEEE6E-7409-AF32-956D-ECC1C4A2D240}"/>
                </a:ext>
              </a:extLst>
            </p:cNvPr>
            <p:cNvSpPr/>
            <p:nvPr/>
          </p:nvSpPr>
          <p:spPr>
            <a:xfrm>
              <a:off x="10174732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212" name="화살표: 오른쪽 211">
              <a:extLst>
                <a:ext uri="{FF2B5EF4-FFF2-40B4-BE49-F238E27FC236}">
                  <a16:creationId xmlns:a16="http://schemas.microsoft.com/office/drawing/2014/main" id="{6D66D52A-2391-9EC6-E401-E2136D73FA83}"/>
                </a:ext>
              </a:extLst>
            </p:cNvPr>
            <p:cNvSpPr/>
            <p:nvPr/>
          </p:nvSpPr>
          <p:spPr>
            <a:xfrm>
              <a:off x="10507462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cxnSp>
        <p:nvCxnSpPr>
          <p:cNvPr id="202" name="직선 화살표 연결선 201">
            <a:extLst>
              <a:ext uri="{FF2B5EF4-FFF2-40B4-BE49-F238E27FC236}">
                <a16:creationId xmlns:a16="http://schemas.microsoft.com/office/drawing/2014/main" id="{6B8F877D-B0F5-370B-E833-C7B652F165BC}"/>
              </a:ext>
            </a:extLst>
          </p:cNvPr>
          <p:cNvCxnSpPr>
            <a:cxnSpLocks/>
          </p:cNvCxnSpPr>
          <p:nvPr/>
        </p:nvCxnSpPr>
        <p:spPr>
          <a:xfrm>
            <a:off x="4274739" y="4967603"/>
            <a:ext cx="33704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직선 화살표 연결선 202">
            <a:extLst>
              <a:ext uri="{FF2B5EF4-FFF2-40B4-BE49-F238E27FC236}">
                <a16:creationId xmlns:a16="http://schemas.microsoft.com/office/drawing/2014/main" id="{8DC3F8CE-DD71-D284-F8C3-522B7B4FEED1}"/>
              </a:ext>
            </a:extLst>
          </p:cNvPr>
          <p:cNvCxnSpPr>
            <a:cxnSpLocks/>
          </p:cNvCxnSpPr>
          <p:nvPr/>
        </p:nvCxnSpPr>
        <p:spPr>
          <a:xfrm>
            <a:off x="5660478" y="4967603"/>
            <a:ext cx="33704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9103267B-2501-5555-F9EA-3E143FF05378}"/>
              </a:ext>
            </a:extLst>
          </p:cNvPr>
          <p:cNvSpPr txBox="1"/>
          <p:nvPr/>
        </p:nvSpPr>
        <p:spPr>
          <a:xfrm>
            <a:off x="4208829" y="3735178"/>
            <a:ext cx="1862792" cy="432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GIP solution</a:t>
            </a:r>
            <a:endParaRPr lang="ko-KR" altLang="en-US" sz="2400" b="1" dirty="0"/>
          </a:p>
        </p:txBody>
      </p:sp>
      <p:sp>
        <p:nvSpPr>
          <p:cNvPr id="205" name="AutoShape 7">
            <a:extLst>
              <a:ext uri="{FF2B5EF4-FFF2-40B4-BE49-F238E27FC236}">
                <a16:creationId xmlns:a16="http://schemas.microsoft.com/office/drawing/2014/main" id="{DA8048C1-675E-FC5C-2977-4FECF6CD2C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24374" y="3838027"/>
            <a:ext cx="515741" cy="725306"/>
          </a:xfrm>
          <a:prstGeom prst="lightningBolt">
            <a:avLst/>
          </a:prstGeom>
          <a:solidFill>
            <a:srgbClr val="FFC5C5"/>
          </a:solidFill>
          <a:ln w="254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굴림" panose="020B0600000101010101" pitchFamily="50" charset="-127"/>
              <a:cs typeface="Arial"/>
              <a:sym typeface="Arial"/>
            </a:endParaRPr>
          </a:p>
        </p:txBody>
      </p:sp>
      <p:cxnSp>
        <p:nvCxnSpPr>
          <p:cNvPr id="207" name="직선 화살표 연결선 206">
            <a:extLst>
              <a:ext uri="{FF2B5EF4-FFF2-40B4-BE49-F238E27FC236}">
                <a16:creationId xmlns:a16="http://schemas.microsoft.com/office/drawing/2014/main" id="{FBD67807-7D20-A934-2B65-9EB2CA25FC3A}"/>
              </a:ext>
            </a:extLst>
          </p:cNvPr>
          <p:cNvCxnSpPr>
            <a:cxnSpLocks/>
          </p:cNvCxnSpPr>
          <p:nvPr/>
        </p:nvCxnSpPr>
        <p:spPr>
          <a:xfrm>
            <a:off x="2583815" y="4943822"/>
            <a:ext cx="6480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F212CE32-A4F5-EBA3-DBFA-B154E1209685}"/>
              </a:ext>
            </a:extLst>
          </p:cNvPr>
          <p:cNvSpPr txBox="1"/>
          <p:nvPr/>
        </p:nvSpPr>
        <p:spPr>
          <a:xfrm>
            <a:off x="8023387" y="4618846"/>
            <a:ext cx="4039119" cy="1128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/>
              <a:t>ID/OOD score: </a:t>
            </a:r>
            <a:r>
              <a:rPr lang="en-US" altLang="ko-KR" sz="2400" b="1" dirty="0"/>
              <a:t>0.40 (OOD)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Classification: </a:t>
            </a:r>
            <a:r>
              <a:rPr lang="en-US" altLang="ko-KR" sz="2400" b="1" dirty="0"/>
              <a:t>Empty Road</a:t>
            </a:r>
            <a:endParaRPr lang="ko-KR" altLang="en-US" sz="2400" b="1" dirty="0"/>
          </a:p>
        </p:txBody>
      </p:sp>
      <p:cxnSp>
        <p:nvCxnSpPr>
          <p:cNvPr id="209" name="직선 화살표 연결선 208">
            <a:extLst>
              <a:ext uri="{FF2B5EF4-FFF2-40B4-BE49-F238E27FC236}">
                <a16:creationId xmlns:a16="http://schemas.microsoft.com/office/drawing/2014/main" id="{5507B356-D68B-D01D-7FEB-CB2B67234A9B}"/>
              </a:ext>
            </a:extLst>
          </p:cNvPr>
          <p:cNvCxnSpPr>
            <a:cxnSpLocks/>
          </p:cNvCxnSpPr>
          <p:nvPr/>
        </p:nvCxnSpPr>
        <p:spPr>
          <a:xfrm>
            <a:off x="7042669" y="4967603"/>
            <a:ext cx="8323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자유형: 도형 209">
            <a:extLst>
              <a:ext uri="{FF2B5EF4-FFF2-40B4-BE49-F238E27FC236}">
                <a16:creationId xmlns:a16="http://schemas.microsoft.com/office/drawing/2014/main" id="{31F848B7-A9A1-E9C0-6FB1-E1D866763A0F}"/>
              </a:ext>
            </a:extLst>
          </p:cNvPr>
          <p:cNvSpPr/>
          <p:nvPr/>
        </p:nvSpPr>
        <p:spPr>
          <a:xfrm>
            <a:off x="4369735" y="4956986"/>
            <a:ext cx="3573198" cy="1019166"/>
          </a:xfrm>
          <a:custGeom>
            <a:avLst/>
            <a:gdLst>
              <a:gd name="connsiteX0" fmla="*/ 0 w 3759200"/>
              <a:gd name="connsiteY0" fmla="*/ 0 h 1088571"/>
              <a:gd name="connsiteX1" fmla="*/ 0 w 3759200"/>
              <a:gd name="connsiteY1" fmla="*/ 1088571 h 1088571"/>
              <a:gd name="connsiteX2" fmla="*/ 3497943 w 3759200"/>
              <a:gd name="connsiteY2" fmla="*/ 1088571 h 1088571"/>
              <a:gd name="connsiteX3" fmla="*/ 3497943 w 3759200"/>
              <a:gd name="connsiteY3" fmla="*/ 508000 h 1088571"/>
              <a:gd name="connsiteX4" fmla="*/ 3759200 w 3759200"/>
              <a:gd name="connsiteY4" fmla="*/ 508000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200" h="1088571">
                <a:moveTo>
                  <a:pt x="0" y="0"/>
                </a:moveTo>
                <a:lnTo>
                  <a:pt x="0" y="1088571"/>
                </a:lnTo>
                <a:lnTo>
                  <a:pt x="3497943" y="1088571"/>
                </a:lnTo>
                <a:lnTo>
                  <a:pt x="3497943" y="508000"/>
                </a:lnTo>
                <a:lnTo>
                  <a:pt x="3759200" y="508000"/>
                </a:lnTo>
              </a:path>
            </a:pathLst>
          </a:cu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3" name="Picture 32" descr="Free Cow On The Road Nature photo and picture">
            <a:extLst>
              <a:ext uri="{FF2B5EF4-FFF2-40B4-BE49-F238E27FC236}">
                <a16:creationId xmlns:a16="http://schemas.microsoft.com/office/drawing/2014/main" id="{592E37D8-878F-8057-09C9-C86ADAD29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t="1276" r="29929" b="30077"/>
          <a:stretch>
            <a:fillRect/>
          </a:stretch>
        </p:blipFill>
        <p:spPr bwMode="auto">
          <a:xfrm>
            <a:off x="999777" y="4171394"/>
            <a:ext cx="1577471" cy="1577471"/>
          </a:xfrm>
          <a:prstGeom prst="roundRect">
            <a:avLst>
              <a:gd name="adj" fmla="val 8122"/>
            </a:avLst>
          </a:prstGeom>
          <a:noFill/>
          <a:ln w="76200">
            <a:solidFill>
              <a:srgbClr val="CE695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" name="사각형: 둥근 모서리 255">
            <a:extLst>
              <a:ext uri="{FF2B5EF4-FFF2-40B4-BE49-F238E27FC236}">
                <a16:creationId xmlns:a16="http://schemas.microsoft.com/office/drawing/2014/main" id="{5B93B12E-2E40-BD2F-0AA7-24CF5956C710}"/>
              </a:ext>
            </a:extLst>
          </p:cNvPr>
          <p:cNvSpPr/>
          <p:nvPr/>
        </p:nvSpPr>
        <p:spPr>
          <a:xfrm>
            <a:off x="10033000" y="2687869"/>
            <a:ext cx="1397000" cy="779232"/>
          </a:xfrm>
          <a:prstGeom prst="roundRect">
            <a:avLst/>
          </a:prstGeom>
          <a:solidFill>
            <a:srgbClr val="FFB7B7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Empty</a:t>
            </a:r>
            <a:br>
              <a:rPr lang="en-US" altLang="ko-KR" sz="2400" dirty="0">
                <a:solidFill>
                  <a:schemeClr val="tx1"/>
                </a:solidFill>
              </a:rPr>
            </a:br>
            <a:r>
              <a:rPr lang="en-US" altLang="ko-KR" sz="2400" dirty="0">
                <a:solidFill>
                  <a:schemeClr val="tx1"/>
                </a:solidFill>
              </a:rPr>
              <a:t>Road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57" name="사각형: 둥근 모서리 256">
            <a:extLst>
              <a:ext uri="{FF2B5EF4-FFF2-40B4-BE49-F238E27FC236}">
                <a16:creationId xmlns:a16="http://schemas.microsoft.com/office/drawing/2014/main" id="{D0ED6AE2-7D63-3E79-D553-8B13175CA679}"/>
              </a:ext>
            </a:extLst>
          </p:cNvPr>
          <p:cNvSpPr/>
          <p:nvPr/>
        </p:nvSpPr>
        <p:spPr>
          <a:xfrm>
            <a:off x="10220746" y="4427247"/>
            <a:ext cx="1653754" cy="779232"/>
          </a:xfrm>
          <a:prstGeom prst="roundRect">
            <a:avLst/>
          </a:prstGeom>
          <a:solidFill>
            <a:srgbClr val="FFB7B7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0.98</a:t>
            </a:r>
            <a:br>
              <a:rPr lang="en-US" altLang="ko-KR" sz="2400" dirty="0">
                <a:solidFill>
                  <a:schemeClr val="tx1"/>
                </a:solidFill>
              </a:rPr>
            </a:br>
            <a:r>
              <a:rPr lang="en-US" altLang="ko-KR" sz="2400" dirty="0">
                <a:solidFill>
                  <a:schemeClr val="tx1"/>
                </a:solidFill>
              </a:rPr>
              <a:t>(ID)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58" name="사각형: 둥근 모서리 257">
            <a:extLst>
              <a:ext uri="{FF2B5EF4-FFF2-40B4-BE49-F238E27FC236}">
                <a16:creationId xmlns:a16="http://schemas.microsoft.com/office/drawing/2014/main" id="{CF3B6CD1-2B39-6994-9832-985C53C24CF6}"/>
              </a:ext>
            </a:extLst>
          </p:cNvPr>
          <p:cNvSpPr/>
          <p:nvPr/>
        </p:nvSpPr>
        <p:spPr>
          <a:xfrm>
            <a:off x="7603906" y="1231900"/>
            <a:ext cx="4207093" cy="520700"/>
          </a:xfrm>
          <a:prstGeom prst="roundRect">
            <a:avLst>
              <a:gd name="adj" fmla="val 0"/>
            </a:avLst>
          </a:prstGeom>
          <a:solidFill>
            <a:srgbClr val="FFB7B7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Classification failure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59" name="사각형: 둥근 모서리 258">
            <a:extLst>
              <a:ext uri="{FF2B5EF4-FFF2-40B4-BE49-F238E27FC236}">
                <a16:creationId xmlns:a16="http://schemas.microsoft.com/office/drawing/2014/main" id="{C66C2BC5-0D87-115D-0F23-DB2C533060A9}"/>
              </a:ext>
            </a:extLst>
          </p:cNvPr>
          <p:cNvSpPr/>
          <p:nvPr/>
        </p:nvSpPr>
        <p:spPr>
          <a:xfrm>
            <a:off x="7603906" y="3785194"/>
            <a:ext cx="4207093" cy="520700"/>
          </a:xfrm>
          <a:prstGeom prst="roundRect">
            <a:avLst>
              <a:gd name="adj" fmla="val 0"/>
            </a:avLst>
          </a:prstGeom>
          <a:solidFill>
            <a:srgbClr val="FFB7B7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ID/OOD detection failure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43177AC0-AEC4-2C74-D42B-49272FBA6361}"/>
              </a:ext>
            </a:extLst>
          </p:cNvPr>
          <p:cNvSpPr txBox="1"/>
          <p:nvPr/>
        </p:nvSpPr>
        <p:spPr>
          <a:xfrm>
            <a:off x="9388273" y="39658"/>
            <a:ext cx="2613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Images from </a:t>
            </a:r>
            <a:r>
              <a:rPr lang="en-US" altLang="ko-KR" sz="2000" dirty="0" err="1"/>
              <a:t>Pixabay</a:t>
            </a:r>
            <a:endParaRPr lang="ko-KR" altLang="en-US" sz="2000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2AA4353B-37A1-9BA6-D782-CBC1FBD00588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685C110-D329-0C9D-7B05-E9E55AA810A3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945C23E-DD1E-CA87-306F-4D9F95A91E75}"/>
              </a:ext>
            </a:extLst>
          </p:cNvPr>
          <p:cNvSpPr/>
          <p:nvPr/>
        </p:nvSpPr>
        <p:spPr>
          <a:xfrm>
            <a:off x="4065234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64B6CE80-3EB5-75B7-6683-21A6F07E2CEB}"/>
              </a:ext>
            </a:extLst>
          </p:cNvPr>
          <p:cNvSpPr/>
          <p:nvPr/>
        </p:nvSpPr>
        <p:spPr>
          <a:xfrm>
            <a:off x="4395071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6EE0AB2-9D19-8A0A-F92D-4487FDA2A31D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FBCD3E87-3A0C-62C4-58F0-3E82C43B4A6F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9DFFE75-8C77-177A-04C6-98FA86E94AF0}"/>
              </a:ext>
            </a:extLst>
          </p:cNvPr>
          <p:cNvSpPr/>
          <p:nvPr/>
        </p:nvSpPr>
        <p:spPr>
          <a:xfrm>
            <a:off x="4034692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5C1AC72C-A0F8-D4FC-E0FC-9078095622FC}"/>
              </a:ext>
            </a:extLst>
          </p:cNvPr>
          <p:cNvSpPr/>
          <p:nvPr/>
        </p:nvSpPr>
        <p:spPr>
          <a:xfrm>
            <a:off x="4364529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1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05" grpId="0" animBg="1"/>
      <p:bldP spid="256" grpId="0" animBg="1"/>
      <p:bldP spid="257" grpId="0" animBg="1"/>
      <p:bldP spid="258" grpId="0" animBg="1"/>
      <p:bldP spid="259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6A71A-F108-6942-428C-5B429383B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BDB1-6542-AD0C-E502-DFBC8913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/>
              <a:t>Our Solution: </a:t>
            </a:r>
            <a:r>
              <a:rPr lang="en-US" altLang="ko-KR" dirty="0" err="1"/>
              <a:t>ProGIP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797FD-F5DC-38A8-B25B-F88BECB8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470025"/>
            <a:ext cx="11088652" cy="4351338"/>
          </a:xfrm>
        </p:spPr>
        <p:txBody>
          <a:bodyPr/>
          <a:lstStyle/>
          <a:p>
            <a:r>
              <a:rPr lang="en-US" altLang="ko-KR" b="1" u="sng" dirty="0"/>
              <a:t>Pro</a:t>
            </a:r>
            <a:r>
              <a:rPr lang="en-US" altLang="ko-KR" dirty="0"/>
              <a:t>tecting </a:t>
            </a:r>
            <a:r>
              <a:rPr lang="en-US" altLang="ko-KR" b="1" u="sng" dirty="0"/>
              <a:t>GIP</a:t>
            </a:r>
            <a:r>
              <a:rPr lang="en-US" altLang="ko-KR" dirty="0"/>
              <a:t> solutions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OOD</a:t>
            </a:r>
            <a:r>
              <a:rPr lang="ko-KR" altLang="en-US" dirty="0"/>
              <a:t> </a:t>
            </a:r>
            <a:r>
              <a:rPr lang="en-US" altLang="ko-KR" dirty="0"/>
              <a:t>detection against soft errors</a:t>
            </a:r>
          </a:p>
          <a:p>
            <a:pPr lvl="1"/>
            <a:r>
              <a:rPr lang="en-US" altLang="ko-KR" dirty="0"/>
              <a:t>Goal: </a:t>
            </a:r>
            <a:r>
              <a:rPr lang="en-US" altLang="ko-KR" b="1" u="sng" dirty="0"/>
              <a:t>efficiently</a:t>
            </a:r>
            <a:r>
              <a:rPr lang="en-US" altLang="ko-KR" dirty="0"/>
              <a:t> detecting soft errors on GIP solutions</a:t>
            </a:r>
          </a:p>
          <a:p>
            <a:pPr lvl="1"/>
            <a:r>
              <a:rPr lang="en-US" altLang="ko-KR" dirty="0" err="1"/>
              <a:t>ProGIP</a:t>
            </a:r>
            <a:r>
              <a:rPr lang="en-US" altLang="ko-KR" dirty="0"/>
              <a:t> adds only </a:t>
            </a:r>
            <a:r>
              <a:rPr lang="en-US" altLang="ko-KR" b="1" u="sng" dirty="0"/>
              <a:t>two</a:t>
            </a:r>
            <a:r>
              <a:rPr lang="en-US" altLang="ko-KR" dirty="0"/>
              <a:t> detectors to protect </a:t>
            </a:r>
            <a:r>
              <a:rPr lang="en-US" altLang="ko-KR" b="1" u="sng" dirty="0"/>
              <a:t>three</a:t>
            </a:r>
            <a:r>
              <a:rPr lang="en-US" altLang="ko-KR" dirty="0"/>
              <a:t> passes in GIP solutions</a:t>
            </a:r>
          </a:p>
          <a:p>
            <a:pPr lvl="3"/>
            <a:endParaRPr lang="en-US" alt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F81AB-77AB-BE68-1E50-84A9095C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60E4EA4-BAFD-D6C0-CCFA-DD41E747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31B30A-A2C0-607D-708B-F3920A924B61}"/>
              </a:ext>
            </a:extLst>
          </p:cNvPr>
          <p:cNvSpPr/>
          <p:nvPr/>
        </p:nvSpPr>
        <p:spPr>
          <a:xfrm>
            <a:off x="799785" y="3632201"/>
            <a:ext cx="10557479" cy="174910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endParaRPr lang="ko-KR" alt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E698CAE-DFFB-86B2-90C1-903D7A158017}"/>
              </a:ext>
            </a:extLst>
          </p:cNvPr>
          <p:cNvGrpSpPr/>
          <p:nvPr/>
        </p:nvGrpSpPr>
        <p:grpSpPr>
          <a:xfrm>
            <a:off x="1094309" y="3960203"/>
            <a:ext cx="1178617" cy="1093101"/>
            <a:chOff x="2534169" y="3454525"/>
            <a:chExt cx="1754032" cy="1626768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6D33CB8-B77A-9F64-CE3C-BBCCCAAEF80F}"/>
                </a:ext>
              </a:extLst>
            </p:cNvPr>
            <p:cNvSpPr/>
            <p:nvPr/>
          </p:nvSpPr>
          <p:spPr>
            <a:xfrm>
              <a:off x="2534169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R="0" lvl="0" indent="0" algn="ctr" fontAlgn="auto" latinLnBrk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9" name="화살표: 오른쪽 8">
              <a:extLst>
                <a:ext uri="{FF2B5EF4-FFF2-40B4-BE49-F238E27FC236}">
                  <a16:creationId xmlns:a16="http://schemas.microsoft.com/office/drawing/2014/main" id="{E94457E7-7969-1F31-20C7-1954EEBD8993}"/>
                </a:ext>
              </a:extLst>
            </p:cNvPr>
            <p:cNvSpPr/>
            <p:nvPr/>
          </p:nvSpPr>
          <p:spPr>
            <a:xfrm>
              <a:off x="2866899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751F47E-77CE-F2A2-E4A4-9CFBF8C56FDB}"/>
              </a:ext>
            </a:extLst>
          </p:cNvPr>
          <p:cNvGrpSpPr/>
          <p:nvPr/>
        </p:nvGrpSpPr>
        <p:grpSpPr>
          <a:xfrm>
            <a:off x="2676208" y="3960203"/>
            <a:ext cx="1178617" cy="1093101"/>
            <a:chOff x="4783535" y="3429000"/>
            <a:chExt cx="1754032" cy="1626768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F552BDF-1980-EB4B-DCFD-E16C7320E296}"/>
                </a:ext>
              </a:extLst>
            </p:cNvPr>
            <p:cNvSpPr/>
            <p:nvPr/>
          </p:nvSpPr>
          <p:spPr>
            <a:xfrm>
              <a:off x="4783535" y="3429000"/>
              <a:ext cx="1754032" cy="1626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6FBEEC7E-4C31-4F1F-0020-2029CB4CA82B}"/>
                </a:ext>
              </a:extLst>
            </p:cNvPr>
            <p:cNvSpPr/>
            <p:nvPr/>
          </p:nvSpPr>
          <p:spPr>
            <a:xfrm rot="10800000">
              <a:off x="5116266" y="3857755"/>
              <a:ext cx="1088572" cy="769258"/>
            </a:xfrm>
            <a:prstGeom prst="rightArrow">
              <a:avLst/>
            </a:prstGeom>
            <a:solidFill>
              <a:srgbClr val="FFDC79"/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EAD951D-3007-563F-478F-E5C3B3B850F9}"/>
              </a:ext>
            </a:extLst>
          </p:cNvPr>
          <p:cNvGrpSpPr/>
          <p:nvPr/>
        </p:nvGrpSpPr>
        <p:grpSpPr>
          <a:xfrm>
            <a:off x="7955451" y="3960203"/>
            <a:ext cx="1178617" cy="1093101"/>
            <a:chOff x="10174732" y="3454525"/>
            <a:chExt cx="1754032" cy="1626768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7405E36-6CB8-144C-27C9-61CE7CC9A87A}"/>
                </a:ext>
              </a:extLst>
            </p:cNvPr>
            <p:cNvSpPr/>
            <p:nvPr/>
          </p:nvSpPr>
          <p:spPr>
            <a:xfrm>
              <a:off x="10174732" y="3454525"/>
              <a:ext cx="1754032" cy="16267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 dirty="0">
                <a:sym typeface="Arial"/>
              </a:endParaRPr>
            </a:p>
          </p:txBody>
        </p:sp>
        <p:sp>
          <p:nvSpPr>
            <p:cNvPr id="15" name="화살표: 오른쪽 14">
              <a:extLst>
                <a:ext uri="{FF2B5EF4-FFF2-40B4-BE49-F238E27FC236}">
                  <a16:creationId xmlns:a16="http://schemas.microsoft.com/office/drawing/2014/main" id="{35F94F33-B42C-13F3-F4EE-DD99767AA8AA}"/>
                </a:ext>
              </a:extLst>
            </p:cNvPr>
            <p:cNvSpPr/>
            <p:nvPr/>
          </p:nvSpPr>
          <p:spPr>
            <a:xfrm>
              <a:off x="10507462" y="3883280"/>
              <a:ext cx="1088572" cy="769258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65D74D51-A65E-E0FD-198B-DA06F18D8599}"/>
              </a:ext>
            </a:extLst>
          </p:cNvPr>
          <p:cNvCxnSpPr>
            <a:cxnSpLocks/>
          </p:cNvCxnSpPr>
          <p:nvPr/>
        </p:nvCxnSpPr>
        <p:spPr>
          <a:xfrm>
            <a:off x="2278568" y="4506754"/>
            <a:ext cx="384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5B82289-E485-26A1-6C3C-C839B26B3EFB}"/>
              </a:ext>
            </a:extLst>
          </p:cNvPr>
          <p:cNvCxnSpPr>
            <a:cxnSpLocks/>
          </p:cNvCxnSpPr>
          <p:nvPr/>
        </p:nvCxnSpPr>
        <p:spPr>
          <a:xfrm>
            <a:off x="5654588" y="4506754"/>
            <a:ext cx="384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172EE82-F096-0066-ADFC-F53D28DB6D5E}"/>
              </a:ext>
            </a:extLst>
          </p:cNvPr>
          <p:cNvCxnSpPr>
            <a:cxnSpLocks/>
          </p:cNvCxnSpPr>
          <p:nvPr/>
        </p:nvCxnSpPr>
        <p:spPr>
          <a:xfrm>
            <a:off x="9134068" y="4506754"/>
            <a:ext cx="384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6BCA5B6-F99B-3FA4-0862-710918967EAC}"/>
              </a:ext>
            </a:extLst>
          </p:cNvPr>
          <p:cNvSpPr/>
          <p:nvPr/>
        </p:nvSpPr>
        <p:spPr>
          <a:xfrm>
            <a:off x="4248439" y="3960203"/>
            <a:ext cx="1391171" cy="1093101"/>
          </a:xfrm>
          <a:prstGeom prst="rect">
            <a:avLst/>
          </a:prstGeom>
          <a:solidFill>
            <a:srgbClr val="E4D2F2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 err="1">
                <a:sym typeface="Arial"/>
              </a:rPr>
              <a:t>ProGIP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1st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detector</a:t>
            </a:r>
            <a:endParaRPr lang="ko-KR" altLang="en-US" sz="2400" dirty="0">
              <a:sym typeface="Arial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23ACA9A-46BC-837F-24F0-F461FBA38F30}"/>
              </a:ext>
            </a:extLst>
          </p:cNvPr>
          <p:cNvSpPr/>
          <p:nvPr/>
        </p:nvSpPr>
        <p:spPr>
          <a:xfrm>
            <a:off x="9623863" y="3966286"/>
            <a:ext cx="1391171" cy="1093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 err="1">
                <a:sym typeface="Arial"/>
              </a:rPr>
              <a:t>ProGIP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2nd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detector</a:t>
            </a:r>
            <a:endParaRPr lang="ko-KR" altLang="en-US" sz="2400" dirty="0">
              <a:sym typeface="Arial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78550AF-BF35-B660-B7A4-8956B206DC17}"/>
              </a:ext>
            </a:extLst>
          </p:cNvPr>
          <p:cNvCxnSpPr>
            <a:cxnSpLocks/>
          </p:cNvCxnSpPr>
          <p:nvPr/>
        </p:nvCxnSpPr>
        <p:spPr>
          <a:xfrm>
            <a:off x="3854332" y="4506754"/>
            <a:ext cx="384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0E9C159-6C64-F399-8016-F21CE748DF06}"/>
              </a:ext>
            </a:extLst>
          </p:cNvPr>
          <p:cNvGrpSpPr/>
          <p:nvPr/>
        </p:nvGrpSpPr>
        <p:grpSpPr>
          <a:xfrm>
            <a:off x="1698655" y="3365500"/>
            <a:ext cx="3238500" cy="596900"/>
            <a:chOff x="2692400" y="3530600"/>
            <a:chExt cx="3238500" cy="736600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2A2B654-43A6-580F-7C46-2DF1E8C517C6}"/>
                </a:ext>
              </a:extLst>
            </p:cNvPr>
            <p:cNvSpPr/>
            <p:nvPr/>
          </p:nvSpPr>
          <p:spPr>
            <a:xfrm>
              <a:off x="2692400" y="3530600"/>
              <a:ext cx="3238500" cy="736600"/>
            </a:xfrm>
            <a:custGeom>
              <a:avLst/>
              <a:gdLst>
                <a:gd name="connsiteX0" fmla="*/ 3263900 w 3263900"/>
                <a:gd name="connsiteY0" fmla="*/ 736600 h 736600"/>
                <a:gd name="connsiteX1" fmla="*/ 3263900 w 3263900"/>
                <a:gd name="connsiteY1" fmla="*/ 0 h 736600"/>
                <a:gd name="connsiteX2" fmla="*/ 0 w 3263900"/>
                <a:gd name="connsiteY2" fmla="*/ 0 h 736600"/>
                <a:gd name="connsiteX3" fmla="*/ 0 w 3263900"/>
                <a:gd name="connsiteY3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3900" h="736600">
                  <a:moveTo>
                    <a:pt x="3263900" y="736600"/>
                  </a:moveTo>
                  <a:lnTo>
                    <a:pt x="3263900" y="0"/>
                  </a:lnTo>
                  <a:lnTo>
                    <a:pt x="0" y="0"/>
                  </a:lnTo>
                  <a:lnTo>
                    <a:pt x="0" y="736600"/>
                  </a:lnTo>
                </a:path>
              </a:pathLst>
            </a:custGeom>
            <a:noFill/>
            <a:ln w="38100" cap="flat" cmpd="sng" algn="ctr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lIns="0" rIns="0" rtlCol="0" anchor="ctr"/>
            <a:lstStyle/>
            <a:p>
              <a:pPr algn="ctr" latinLnBrk="0">
                <a:lnSpc>
                  <a:spcPct val="85000"/>
                </a:lnSpc>
                <a:buClr>
                  <a:srgbClr val="000000"/>
                </a:buClr>
              </a:pPr>
              <a:endParaRPr lang="ko-KR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3C845BBC-14ED-D373-6869-382417FBF7EC}"/>
                </a:ext>
              </a:extLst>
            </p:cNvPr>
            <p:cNvCxnSpPr>
              <a:cxnSpLocks/>
            </p:cNvCxnSpPr>
            <p:nvPr/>
          </p:nvCxnSpPr>
          <p:spPr>
            <a:xfrm>
              <a:off x="4279900" y="3530600"/>
              <a:ext cx="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0A2C88CD-5255-7593-952E-97A69F8F0525}"/>
              </a:ext>
            </a:extLst>
          </p:cNvPr>
          <p:cNvSpPr/>
          <p:nvPr/>
        </p:nvSpPr>
        <p:spPr>
          <a:xfrm flipV="1">
            <a:off x="8565891" y="5079499"/>
            <a:ext cx="1795722" cy="596900"/>
          </a:xfrm>
          <a:custGeom>
            <a:avLst/>
            <a:gdLst>
              <a:gd name="connsiteX0" fmla="*/ 3263900 w 3263900"/>
              <a:gd name="connsiteY0" fmla="*/ 736600 h 736600"/>
              <a:gd name="connsiteX1" fmla="*/ 3263900 w 3263900"/>
              <a:gd name="connsiteY1" fmla="*/ 0 h 736600"/>
              <a:gd name="connsiteX2" fmla="*/ 0 w 3263900"/>
              <a:gd name="connsiteY2" fmla="*/ 0 h 736600"/>
              <a:gd name="connsiteX3" fmla="*/ 0 w 3263900"/>
              <a:gd name="connsiteY3" fmla="*/ 73660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736600">
                <a:moveTo>
                  <a:pt x="3263900" y="736600"/>
                </a:moveTo>
                <a:lnTo>
                  <a:pt x="3263900" y="0"/>
                </a:lnTo>
                <a:lnTo>
                  <a:pt x="0" y="0"/>
                </a:lnTo>
                <a:lnTo>
                  <a:pt x="0" y="736600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0B38C42-9E5E-DF67-58DF-9FADE366A2E8}"/>
              </a:ext>
            </a:extLst>
          </p:cNvPr>
          <p:cNvSpPr/>
          <p:nvPr/>
        </p:nvSpPr>
        <p:spPr>
          <a:xfrm>
            <a:off x="6064211" y="3960202"/>
            <a:ext cx="1391171" cy="1093101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latinLnBrk="0">
              <a:lnSpc>
                <a:spcPct val="85000"/>
              </a:lnSpc>
              <a:buClr>
                <a:srgbClr val="000000"/>
              </a:buClr>
            </a:pPr>
            <a:r>
              <a:rPr lang="en-US" altLang="ko-KR" sz="2400" dirty="0">
                <a:sym typeface="Arial"/>
              </a:rPr>
              <a:t>GIP</a:t>
            </a:r>
            <a:br>
              <a:rPr lang="en-US" altLang="ko-KR" sz="2400" dirty="0">
                <a:sym typeface="Arial"/>
              </a:rPr>
            </a:br>
            <a:r>
              <a:rPr lang="en-US" altLang="ko-KR" sz="2400" dirty="0">
                <a:sym typeface="Arial"/>
              </a:rPr>
              <a:t>process</a:t>
            </a:r>
            <a:endParaRPr lang="ko-KR" altLang="en-US" sz="2400" dirty="0">
              <a:sym typeface="Arial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F83CAB1-C74A-EE56-F2BD-83B8B568729D}"/>
              </a:ext>
            </a:extLst>
          </p:cNvPr>
          <p:cNvCxnSpPr>
            <a:cxnSpLocks/>
          </p:cNvCxnSpPr>
          <p:nvPr/>
        </p:nvCxnSpPr>
        <p:spPr>
          <a:xfrm>
            <a:off x="7455382" y="4499235"/>
            <a:ext cx="384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21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449AD-2C8D-1F77-B06F-E14569C98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3048-4C36-72E8-C33E-6B9F2DE09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470025"/>
            <a:ext cx="11088652" cy="4351338"/>
          </a:xfrm>
        </p:spPr>
        <p:txBody>
          <a:bodyPr/>
          <a:lstStyle/>
          <a:p>
            <a:r>
              <a:rPr lang="en-US" altLang="ko-KR" dirty="0"/>
              <a:t>Observation in Prior Studies </a:t>
            </a:r>
            <a:r>
              <a:rPr lang="en-US" altLang="ko-KR" baseline="30000" dirty="0"/>
              <a:t>[Chen et al. (2021), Ghavami et al. (2022)]</a:t>
            </a:r>
          </a:p>
          <a:p>
            <a:pPr lvl="1"/>
            <a:r>
              <a:rPr lang="en-US" altLang="ko-KR" dirty="0"/>
              <a:t>High-order bit-flips primarily contribute to failures in ML models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pPr lvl="3"/>
            <a:endParaRPr lang="en-US" altLang="ko-KR" dirty="0"/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64BFA20-D85F-FE33-9960-A457666D73ED}"/>
              </a:ext>
            </a:extLst>
          </p:cNvPr>
          <p:cNvGrpSpPr/>
          <p:nvPr/>
        </p:nvGrpSpPr>
        <p:grpSpPr>
          <a:xfrm>
            <a:off x="1586147" y="2425701"/>
            <a:ext cx="7049853" cy="3352801"/>
            <a:chOff x="811447" y="2552701"/>
            <a:chExt cx="7049853" cy="3352801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EE66C1C0-83A8-36E3-B429-FE12F24EC471}"/>
                </a:ext>
              </a:extLst>
            </p:cNvPr>
            <p:cNvGrpSpPr/>
            <p:nvPr/>
          </p:nvGrpSpPr>
          <p:grpSpPr>
            <a:xfrm>
              <a:off x="811447" y="2552701"/>
              <a:ext cx="7049853" cy="3352801"/>
              <a:chOff x="811447" y="2828726"/>
              <a:chExt cx="7049853" cy="2626122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A8AE4C8B-3E12-C597-C050-5ECC2BF15D05}"/>
                  </a:ext>
                </a:extLst>
              </p:cNvPr>
              <p:cNvSpPr/>
              <p:nvPr/>
            </p:nvSpPr>
            <p:spPr>
              <a:xfrm>
                <a:off x="811447" y="2828726"/>
                <a:ext cx="5323083" cy="262612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55B71057-B57D-F9E0-8DB9-3373CDE318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34100" y="2832100"/>
                <a:ext cx="1676400" cy="563629"/>
              </a:xfrm>
              <a:prstGeom prst="lin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0942D638-6291-998D-46F8-E2362FE548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34100" y="3886200"/>
                <a:ext cx="1727200" cy="1562100"/>
              </a:xfrm>
              <a:prstGeom prst="lin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A61005-47F7-75F0-2256-B85CA9DBF47B}"/>
                </a:ext>
              </a:extLst>
            </p:cNvPr>
            <p:cNvSpPr txBox="1"/>
            <p:nvPr/>
          </p:nvSpPr>
          <p:spPr>
            <a:xfrm>
              <a:off x="2440119" y="2587109"/>
              <a:ext cx="206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Original value: 0.5</a:t>
              </a:r>
              <a:endParaRPr lang="ko-KR" alt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A2E47C-2C65-0664-9A6E-C955CC4D7AE8}"/>
                </a:ext>
              </a:extLst>
            </p:cNvPr>
            <p:cNvSpPr txBox="1"/>
            <p:nvPr/>
          </p:nvSpPr>
          <p:spPr>
            <a:xfrm>
              <a:off x="878122" y="3607738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Sign</a:t>
              </a:r>
              <a:endParaRPr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D8DF5B-1546-ED7F-E5F3-7AA3EFD457D0}"/>
                </a:ext>
              </a:extLst>
            </p:cNvPr>
            <p:cNvSpPr txBox="1"/>
            <p:nvPr/>
          </p:nvSpPr>
          <p:spPr>
            <a:xfrm>
              <a:off x="2075188" y="3607738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Exponent</a:t>
              </a:r>
              <a:endParaRPr lang="ko-KR" alt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9A9E0F-5CA0-CE2D-2F91-12B49703C4D5}"/>
                </a:ext>
              </a:extLst>
            </p:cNvPr>
            <p:cNvSpPr txBox="1"/>
            <p:nvPr/>
          </p:nvSpPr>
          <p:spPr>
            <a:xfrm>
              <a:off x="4307083" y="3607738"/>
              <a:ext cx="1104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Mantissa</a:t>
              </a:r>
              <a:endParaRPr lang="ko-KR" altLang="en-US" dirty="0"/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9BA9C683-DBE4-4B21-CC58-837F09791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8831" y="3354745"/>
              <a:ext cx="0" cy="3504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왼쪽 대괄호 52">
              <a:extLst>
                <a:ext uri="{FF2B5EF4-FFF2-40B4-BE49-F238E27FC236}">
                  <a16:creationId xmlns:a16="http://schemas.microsoft.com/office/drawing/2014/main" id="{D3D2B682-461F-A79A-744A-D8B096D0B8F3}"/>
                </a:ext>
              </a:extLst>
            </p:cNvPr>
            <p:cNvSpPr/>
            <p:nvPr/>
          </p:nvSpPr>
          <p:spPr>
            <a:xfrm rot="16200000">
              <a:off x="2467081" y="2364477"/>
              <a:ext cx="268668" cy="2245727"/>
            </a:xfrm>
            <a:prstGeom prst="leftBracket">
              <a:avLst>
                <a:gd name="adj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왼쪽 대괄호 56">
              <a:extLst>
                <a:ext uri="{FF2B5EF4-FFF2-40B4-BE49-F238E27FC236}">
                  <a16:creationId xmlns:a16="http://schemas.microsoft.com/office/drawing/2014/main" id="{1B6D3098-13C9-0002-BB4E-9337913AB2FA}"/>
                </a:ext>
              </a:extLst>
            </p:cNvPr>
            <p:cNvSpPr/>
            <p:nvPr/>
          </p:nvSpPr>
          <p:spPr>
            <a:xfrm rot="16200000">
              <a:off x="4743557" y="2516879"/>
              <a:ext cx="268668" cy="1959975"/>
            </a:xfrm>
            <a:prstGeom prst="leftBracket">
              <a:avLst>
                <a:gd name="adj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6F2FFF-D637-195F-D3FB-059CF616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4" y="22225"/>
            <a:ext cx="11130741" cy="1325563"/>
          </a:xfrm>
        </p:spPr>
        <p:txBody>
          <a:bodyPr/>
          <a:lstStyle/>
          <a:p>
            <a:r>
              <a:rPr lang="en-US" altLang="ko-KR" dirty="0" err="1"/>
              <a:t>ProGIP</a:t>
            </a:r>
            <a:r>
              <a:rPr lang="en-US" altLang="ko-KR" dirty="0"/>
              <a:t>: Design Principle</a:t>
            </a:r>
            <a:endParaRPr lang="ko-KR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75ADB-E73B-1B40-5B12-7892C79D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1F0A-AEBD-4DC7-AEF7-9156CF76924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8E13C485-C7D8-8D60-3782-7905DDF5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DB7A-0C72-46B2-AC89-56FA705F6A57}" type="datetime1">
              <a:rPr lang="ko-KR" altLang="en-US" smtClean="0"/>
              <a:t>2025-09-29</a:t>
            </a:fld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CBE87256-58BE-1107-7B1D-704E919440D6}"/>
              </a:ext>
            </a:extLst>
          </p:cNvPr>
          <p:cNvSpPr/>
          <p:nvPr/>
        </p:nvSpPr>
        <p:spPr>
          <a:xfrm>
            <a:off x="8433494" y="3060700"/>
            <a:ext cx="750094" cy="7500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C3F18B8-BFD3-6808-851F-D8AD56339B42}"/>
              </a:ext>
            </a:extLst>
          </p:cNvPr>
          <p:cNvSpPr/>
          <p:nvPr/>
        </p:nvSpPr>
        <p:spPr>
          <a:xfrm>
            <a:off x="8433494" y="4148534"/>
            <a:ext cx="750094" cy="7500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D10B33-9ADF-E8AD-6C51-234BA1ECB328}"/>
              </a:ext>
            </a:extLst>
          </p:cNvPr>
          <p:cNvSpPr txBox="1"/>
          <p:nvPr/>
        </p:nvSpPr>
        <p:spPr>
          <a:xfrm>
            <a:off x="8614417" y="5183743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…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7051F-704D-8996-1136-FCA2E5599569}"/>
              </a:ext>
            </a:extLst>
          </p:cNvPr>
          <p:cNvSpPr txBox="1"/>
          <p:nvPr/>
        </p:nvSpPr>
        <p:spPr>
          <a:xfrm>
            <a:off x="10214617" y="576262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…</a:t>
            </a:r>
            <a:endParaRPr lang="ko-KR" altLang="en-US" b="1" dirty="0"/>
          </a:p>
        </p:txBody>
      </p:sp>
      <p:graphicFrame>
        <p:nvGraphicFramePr>
          <p:cNvPr id="42" name="표 41">
            <a:extLst>
              <a:ext uri="{FF2B5EF4-FFF2-40B4-BE49-F238E27FC236}">
                <a16:creationId xmlns:a16="http://schemas.microsoft.com/office/drawing/2014/main" id="{B0216514-699C-A248-C561-AD734AD36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670822"/>
              </p:ext>
            </p:extLst>
          </p:nvPr>
        </p:nvGraphicFramePr>
        <p:xfrm>
          <a:off x="1789751" y="2856905"/>
          <a:ext cx="489777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841">
                  <a:extLst>
                    <a:ext uri="{9D8B030D-6E8A-4147-A177-3AD203B41FA5}">
                      <a16:colId xmlns:a16="http://schemas.microsoft.com/office/drawing/2014/main" val="1744619342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3090284189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13676631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11979930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083894525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007727411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3274813241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2707327454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895074155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3425796052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2825907801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365636539"/>
                    </a:ext>
                  </a:extLst>
                </a:gridCol>
                <a:gridCol w="699682">
                  <a:extLst>
                    <a:ext uri="{9D8B030D-6E8A-4147-A177-3AD203B41FA5}">
                      <a16:colId xmlns:a16="http://schemas.microsoft.com/office/drawing/2014/main" val="1633875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…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8874327"/>
                  </a:ext>
                </a:extLst>
              </a:tr>
            </a:tbl>
          </a:graphicData>
        </a:graphic>
      </p:graphicFrame>
      <p:graphicFrame>
        <p:nvGraphicFramePr>
          <p:cNvPr id="80" name="표 79">
            <a:extLst>
              <a:ext uri="{FF2B5EF4-FFF2-40B4-BE49-F238E27FC236}">
                <a16:creationId xmlns:a16="http://schemas.microsoft.com/office/drawing/2014/main" id="{861931B2-7CCE-6195-F216-EABEAADD8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60891"/>
              </p:ext>
            </p:extLst>
          </p:nvPr>
        </p:nvGraphicFramePr>
        <p:xfrm>
          <a:off x="1789751" y="4713208"/>
          <a:ext cx="489777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841">
                  <a:extLst>
                    <a:ext uri="{9D8B030D-6E8A-4147-A177-3AD203B41FA5}">
                      <a16:colId xmlns:a16="http://schemas.microsoft.com/office/drawing/2014/main" val="1744619342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3090284189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13676631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11979930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083894525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007727411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3274813241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2707327454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895074155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3425796052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2825907801"/>
                    </a:ext>
                  </a:extLst>
                </a:gridCol>
                <a:gridCol w="349841">
                  <a:extLst>
                    <a:ext uri="{9D8B030D-6E8A-4147-A177-3AD203B41FA5}">
                      <a16:colId xmlns:a16="http://schemas.microsoft.com/office/drawing/2014/main" val="1365636539"/>
                    </a:ext>
                  </a:extLst>
                </a:gridCol>
                <a:gridCol w="699682">
                  <a:extLst>
                    <a:ext uri="{9D8B030D-6E8A-4147-A177-3AD203B41FA5}">
                      <a16:colId xmlns:a16="http://schemas.microsoft.com/office/drawing/2014/main" val="1633875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…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8874327"/>
                  </a:ext>
                </a:extLst>
              </a:tr>
            </a:tbl>
          </a:graphicData>
        </a:graphic>
      </p:graphicFrame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B0703532-22F4-3956-6AC4-D3BB0E00EE24}"/>
              </a:ext>
            </a:extLst>
          </p:cNvPr>
          <p:cNvGrpSpPr/>
          <p:nvPr/>
        </p:nvGrpSpPr>
        <p:grpSpPr>
          <a:xfrm>
            <a:off x="1652822" y="3873500"/>
            <a:ext cx="4979756" cy="1832873"/>
            <a:chOff x="878122" y="4000500"/>
            <a:chExt cx="4979756" cy="183287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D29C469-F967-5036-CA98-33FC819AB2BA}"/>
                </a:ext>
              </a:extLst>
            </p:cNvPr>
            <p:cNvSpPr txBox="1"/>
            <p:nvPr/>
          </p:nvSpPr>
          <p:spPr>
            <a:xfrm>
              <a:off x="1701460" y="4443412"/>
              <a:ext cx="354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C00000"/>
                  </a:solidFill>
                </a:rPr>
                <a:t>Faulty value: 1.7014118 × 10</a:t>
              </a:r>
              <a:r>
                <a:rPr lang="en-US" altLang="ko-KR" b="1" baseline="30000" dirty="0">
                  <a:solidFill>
                    <a:srgbClr val="C00000"/>
                  </a:solidFill>
                </a:rPr>
                <a:t>38</a:t>
              </a:r>
              <a:endParaRPr lang="ko-KR" altLang="en-US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72426BF-383A-A3F7-FB13-DFB3C7574561}"/>
                </a:ext>
              </a:extLst>
            </p:cNvPr>
            <p:cNvSpPr txBox="1"/>
            <p:nvPr/>
          </p:nvSpPr>
          <p:spPr>
            <a:xfrm>
              <a:off x="878122" y="5464041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Sign</a:t>
              </a:r>
              <a:endParaRPr lang="ko-KR" alt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A47F814-7D50-50EE-0D27-C03E0B566EE4}"/>
                </a:ext>
              </a:extLst>
            </p:cNvPr>
            <p:cNvSpPr txBox="1"/>
            <p:nvPr/>
          </p:nvSpPr>
          <p:spPr>
            <a:xfrm>
              <a:off x="2075188" y="5464041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Exponent</a:t>
              </a:r>
              <a:endParaRPr lang="ko-KR" alt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1A04FF-2BC6-CD1C-7B39-CD92DBF0CD5D}"/>
                </a:ext>
              </a:extLst>
            </p:cNvPr>
            <p:cNvSpPr txBox="1"/>
            <p:nvPr/>
          </p:nvSpPr>
          <p:spPr>
            <a:xfrm>
              <a:off x="4307083" y="5464041"/>
              <a:ext cx="1104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Mantissa</a:t>
              </a:r>
              <a:endParaRPr lang="ko-KR" altLang="en-US" dirty="0"/>
            </a:p>
          </p:txBody>
        </p:sp>
        <p:cxnSp>
          <p:nvCxnSpPr>
            <p:cNvPr id="77" name="직선 화살표 연결선 76">
              <a:extLst>
                <a:ext uri="{FF2B5EF4-FFF2-40B4-BE49-F238E27FC236}">
                  <a16:creationId xmlns:a16="http://schemas.microsoft.com/office/drawing/2014/main" id="{9A3895FD-314E-C191-E94A-144B2C9039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8831" y="5211048"/>
              <a:ext cx="0" cy="3504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왼쪽 대괄호 77">
              <a:extLst>
                <a:ext uri="{FF2B5EF4-FFF2-40B4-BE49-F238E27FC236}">
                  <a16:creationId xmlns:a16="http://schemas.microsoft.com/office/drawing/2014/main" id="{F242924F-3003-0189-3FB1-65E684CC4DC4}"/>
                </a:ext>
              </a:extLst>
            </p:cNvPr>
            <p:cNvSpPr/>
            <p:nvPr/>
          </p:nvSpPr>
          <p:spPr>
            <a:xfrm rot="16200000">
              <a:off x="2467081" y="4220780"/>
              <a:ext cx="268668" cy="2245727"/>
            </a:xfrm>
            <a:prstGeom prst="leftBracket">
              <a:avLst>
                <a:gd name="adj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왼쪽 대괄호 78">
              <a:extLst>
                <a:ext uri="{FF2B5EF4-FFF2-40B4-BE49-F238E27FC236}">
                  <a16:creationId xmlns:a16="http://schemas.microsoft.com/office/drawing/2014/main" id="{3D8F1AA6-A2E1-2FD9-4BDB-7C62136891FA}"/>
                </a:ext>
              </a:extLst>
            </p:cNvPr>
            <p:cNvSpPr/>
            <p:nvPr/>
          </p:nvSpPr>
          <p:spPr>
            <a:xfrm rot="16200000">
              <a:off x="4743557" y="4373182"/>
              <a:ext cx="268668" cy="1959975"/>
            </a:xfrm>
            <a:prstGeom prst="leftBracket">
              <a:avLst>
                <a:gd name="adj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화살표: 아래쪽 80">
              <a:extLst>
                <a:ext uri="{FF2B5EF4-FFF2-40B4-BE49-F238E27FC236}">
                  <a16:creationId xmlns:a16="http://schemas.microsoft.com/office/drawing/2014/main" id="{A7AADDD8-1423-4174-6B76-2C4EA097BB58}"/>
                </a:ext>
              </a:extLst>
            </p:cNvPr>
            <p:cNvSpPr/>
            <p:nvPr/>
          </p:nvSpPr>
          <p:spPr>
            <a:xfrm>
              <a:off x="3259372" y="4000500"/>
              <a:ext cx="426804" cy="400050"/>
            </a:xfrm>
            <a:prstGeom prst="downArrow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latinLnBrk="0"/>
              <a:endParaRPr lang="ko-KR" altLang="en-US" sz="1600" kern="0" dirty="0">
                <a:solidFill>
                  <a:srgbClr val="000000"/>
                </a:solidFill>
                <a:ea typeface="굴림" panose="020B0600000101010101" pitchFamily="50" charset="-127"/>
                <a:cs typeface="Arial"/>
              </a:endParaRPr>
            </a:p>
          </p:txBody>
        </p:sp>
      </p:grpSp>
      <p:sp>
        <p:nvSpPr>
          <p:cNvPr id="82" name="타원 81">
            <a:extLst>
              <a:ext uri="{FF2B5EF4-FFF2-40B4-BE49-F238E27FC236}">
                <a16:creationId xmlns:a16="http://schemas.microsoft.com/office/drawing/2014/main" id="{3ED42E5D-2825-BD7E-1317-7BABE39F66A5}"/>
              </a:ext>
            </a:extLst>
          </p:cNvPr>
          <p:cNvSpPr/>
          <p:nvPr/>
        </p:nvSpPr>
        <p:spPr>
          <a:xfrm>
            <a:off x="8433494" y="3057832"/>
            <a:ext cx="750094" cy="750094"/>
          </a:xfrm>
          <a:prstGeom prst="ellipse">
            <a:avLst/>
          </a:prstGeom>
          <a:solidFill>
            <a:srgbClr val="FFC5C5"/>
          </a:solidFill>
          <a:ln w="254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/>
            <a:endParaRPr lang="ko-KR" altLang="en-US" sz="1600" kern="0">
              <a:solidFill>
                <a:srgbClr val="000000"/>
              </a:solidFill>
              <a:ea typeface="굴림" panose="020B0600000101010101" pitchFamily="50" charset="-127"/>
              <a:cs typeface="Arial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5A1DC94F-9A6D-1C20-AFAA-EC4C53EBBC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25717" y="2636929"/>
            <a:ext cx="515741" cy="725306"/>
          </a:xfrm>
          <a:prstGeom prst="lightningBolt">
            <a:avLst/>
          </a:prstGeom>
          <a:solidFill>
            <a:srgbClr val="FFC5C5"/>
          </a:solidFill>
          <a:ln w="254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나눔고딕" panose="020D0604000000000000" pitchFamily="50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굴림" panose="020B0600000101010101" pitchFamily="50" charset="-127"/>
              <a:cs typeface="Arial"/>
              <a:sym typeface="Arial"/>
            </a:endParaRP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4117B4C7-4D58-25F1-49C4-62B7F6EAEAA1}"/>
              </a:ext>
            </a:extLst>
          </p:cNvPr>
          <p:cNvGrpSpPr/>
          <p:nvPr/>
        </p:nvGrpSpPr>
        <p:grpSpPr>
          <a:xfrm>
            <a:off x="9175750" y="2551906"/>
            <a:ext cx="1608038" cy="2925762"/>
            <a:chOff x="8401050" y="2678906"/>
            <a:chExt cx="1608038" cy="2925762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330A2C69-F353-78FF-674E-220D8D4CF119}"/>
                </a:ext>
              </a:extLst>
            </p:cNvPr>
            <p:cNvSpPr/>
            <p:nvPr/>
          </p:nvSpPr>
          <p:spPr>
            <a:xfrm>
              <a:off x="9258994" y="2678906"/>
              <a:ext cx="750094" cy="7500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01013D0A-07FF-366C-E696-31CFB96FB1F4}"/>
                </a:ext>
              </a:extLst>
            </p:cNvPr>
            <p:cNvSpPr/>
            <p:nvPr/>
          </p:nvSpPr>
          <p:spPr>
            <a:xfrm>
              <a:off x="9258994" y="3766740"/>
              <a:ext cx="750094" cy="7500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BCDF67BB-74BB-1F2D-B362-82889E944FB1}"/>
                </a:ext>
              </a:extLst>
            </p:cNvPr>
            <p:cNvSpPr/>
            <p:nvPr/>
          </p:nvSpPr>
          <p:spPr>
            <a:xfrm>
              <a:off x="9258994" y="4854574"/>
              <a:ext cx="750094" cy="7500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02D85606-60BE-ABA7-28BC-9397D00F6BA9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8401050" y="3053953"/>
              <a:ext cx="857944" cy="4798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>
              <a:extLst>
                <a:ext uri="{FF2B5EF4-FFF2-40B4-BE49-F238E27FC236}">
                  <a16:creationId xmlns:a16="http://schemas.microsoft.com/office/drawing/2014/main" id="{CA28C4D7-B8EB-50C6-3A2A-F1E83DDEFC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0575" y="4177903"/>
              <a:ext cx="857944" cy="4798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>
              <a:extLst>
                <a:ext uri="{FF2B5EF4-FFF2-40B4-BE49-F238E27FC236}">
                  <a16:creationId xmlns:a16="http://schemas.microsoft.com/office/drawing/2014/main" id="{15B85071-FC2C-81F7-7897-A20A06308582}"/>
                </a:ext>
              </a:extLst>
            </p:cNvPr>
            <p:cNvCxnSpPr>
              <a:cxnSpLocks/>
            </p:cNvCxnSpPr>
            <p:nvPr/>
          </p:nvCxnSpPr>
          <p:spPr>
            <a:xfrm>
              <a:off x="8401050" y="3543140"/>
              <a:ext cx="838200" cy="6478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CFEDF371-04F4-FD0B-0C6D-95EB66D05098}"/>
                </a:ext>
              </a:extLst>
            </p:cNvPr>
            <p:cNvCxnSpPr>
              <a:cxnSpLocks/>
            </p:cNvCxnSpPr>
            <p:nvPr/>
          </p:nvCxnSpPr>
          <p:spPr>
            <a:xfrm>
              <a:off x="8401050" y="3543140"/>
              <a:ext cx="866775" cy="16765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>
              <a:extLst>
                <a:ext uri="{FF2B5EF4-FFF2-40B4-BE49-F238E27FC236}">
                  <a16:creationId xmlns:a16="http://schemas.microsoft.com/office/drawing/2014/main" id="{1703FA24-9871-3018-3702-899C62299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0100" y="3067050"/>
              <a:ext cx="847725" cy="1600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5D28E0D4-51A7-F50F-C7FF-4A4D6F0ECC04}"/>
                </a:ext>
              </a:extLst>
            </p:cNvPr>
            <p:cNvCxnSpPr>
              <a:cxnSpLocks/>
            </p:cNvCxnSpPr>
            <p:nvPr/>
          </p:nvCxnSpPr>
          <p:spPr>
            <a:xfrm>
              <a:off x="8401050" y="4714715"/>
              <a:ext cx="857250" cy="4668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FE87FD51-EADC-7582-01DF-AB451BFFD507}"/>
              </a:ext>
            </a:extLst>
          </p:cNvPr>
          <p:cNvGrpSpPr/>
          <p:nvPr/>
        </p:nvGrpSpPr>
        <p:grpSpPr>
          <a:xfrm>
            <a:off x="9175750" y="2551906"/>
            <a:ext cx="1608038" cy="2925762"/>
            <a:chOff x="8401050" y="2678906"/>
            <a:chExt cx="1608038" cy="2925762"/>
          </a:xfrm>
        </p:grpSpPr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CF930DDE-7548-9587-494B-F7BDBD6BEA8D}"/>
                </a:ext>
              </a:extLst>
            </p:cNvPr>
            <p:cNvSpPr/>
            <p:nvPr/>
          </p:nvSpPr>
          <p:spPr>
            <a:xfrm>
              <a:off x="9258994" y="2678906"/>
              <a:ext cx="750094" cy="750094"/>
            </a:xfrm>
            <a:prstGeom prst="ellipse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latinLnBrk="0"/>
              <a:endParaRPr lang="ko-KR" altLang="en-US" sz="1600" kern="0">
                <a:solidFill>
                  <a:srgbClr val="000000"/>
                </a:solidFill>
                <a:ea typeface="굴림" panose="020B0600000101010101" pitchFamily="50" charset="-127"/>
                <a:cs typeface="Arial"/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C2A1A7B1-8A80-1F42-E86E-03CA977FF0C1}"/>
                </a:ext>
              </a:extLst>
            </p:cNvPr>
            <p:cNvSpPr/>
            <p:nvPr/>
          </p:nvSpPr>
          <p:spPr>
            <a:xfrm>
              <a:off x="9258994" y="3766740"/>
              <a:ext cx="750094" cy="750094"/>
            </a:xfrm>
            <a:prstGeom prst="ellipse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latinLnBrk="0"/>
              <a:endParaRPr lang="ko-KR" altLang="en-US" sz="1600" kern="0" dirty="0">
                <a:solidFill>
                  <a:srgbClr val="000000"/>
                </a:solidFill>
                <a:ea typeface="굴림" panose="020B0600000101010101" pitchFamily="50" charset="-127"/>
                <a:cs typeface="Arial"/>
              </a:endParaRP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AB492ACA-76ED-D656-479E-D6C6D5DAC8D7}"/>
                </a:ext>
              </a:extLst>
            </p:cNvPr>
            <p:cNvSpPr/>
            <p:nvPr/>
          </p:nvSpPr>
          <p:spPr>
            <a:xfrm>
              <a:off x="9258994" y="4854574"/>
              <a:ext cx="750094" cy="750094"/>
            </a:xfrm>
            <a:prstGeom prst="ellipse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latinLnBrk="0"/>
              <a:endParaRPr lang="ko-KR" altLang="en-US" sz="1600" kern="0" dirty="0">
                <a:solidFill>
                  <a:srgbClr val="000000"/>
                </a:solidFill>
                <a:ea typeface="굴림" panose="020B0600000101010101" pitchFamily="50" charset="-127"/>
                <a:cs typeface="Arial"/>
              </a:endParaRPr>
            </a:p>
          </p:txBody>
        </p: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4CEC9BAE-A959-A487-390E-58FD184EF2C6}"/>
                </a:ext>
              </a:extLst>
            </p:cNvPr>
            <p:cNvCxnSpPr>
              <a:cxnSpLocks/>
              <a:endCxn id="98" idx="2"/>
            </p:cNvCxnSpPr>
            <p:nvPr/>
          </p:nvCxnSpPr>
          <p:spPr>
            <a:xfrm flipV="1">
              <a:off x="8401050" y="3053953"/>
              <a:ext cx="857944" cy="479822"/>
            </a:xfrm>
            <a:prstGeom prst="line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F9335F77-3A3E-E32C-9D2D-6C23947BE688}"/>
                </a:ext>
              </a:extLst>
            </p:cNvPr>
            <p:cNvCxnSpPr>
              <a:cxnSpLocks/>
            </p:cNvCxnSpPr>
            <p:nvPr/>
          </p:nvCxnSpPr>
          <p:spPr>
            <a:xfrm>
              <a:off x="8401050" y="3543140"/>
              <a:ext cx="838200" cy="647860"/>
            </a:xfrm>
            <a:prstGeom prst="line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E33975A8-D2CE-3579-5156-3EC2E8561CB9}"/>
                </a:ext>
              </a:extLst>
            </p:cNvPr>
            <p:cNvCxnSpPr>
              <a:cxnSpLocks/>
            </p:cNvCxnSpPr>
            <p:nvPr/>
          </p:nvCxnSpPr>
          <p:spPr>
            <a:xfrm>
              <a:off x="8401050" y="3543140"/>
              <a:ext cx="866775" cy="1676560"/>
            </a:xfrm>
            <a:prstGeom prst="line">
              <a:avLst/>
            </a:prstGeom>
            <a:solidFill>
              <a:srgbClr val="FFC5C5"/>
            </a:solidFill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BF98319A-65BB-0815-8D79-D2A5DF8C902B}"/>
              </a:ext>
            </a:extLst>
          </p:cNvPr>
          <p:cNvGrpSpPr/>
          <p:nvPr/>
        </p:nvGrpSpPr>
        <p:grpSpPr>
          <a:xfrm>
            <a:off x="3214819" y="5656258"/>
            <a:ext cx="6399081" cy="812087"/>
            <a:chOff x="3214819" y="5656258"/>
            <a:chExt cx="6399081" cy="812087"/>
          </a:xfrm>
        </p:grpSpPr>
        <p:sp>
          <p:nvSpPr>
            <p:cNvPr id="112" name="사각형: 둥근 모서리 111">
              <a:extLst>
                <a:ext uri="{FF2B5EF4-FFF2-40B4-BE49-F238E27FC236}">
                  <a16:creationId xmlns:a16="http://schemas.microsoft.com/office/drawing/2014/main" id="{C00BCA50-F12E-9C19-D9D7-2D4075B327A6}"/>
                </a:ext>
              </a:extLst>
            </p:cNvPr>
            <p:cNvSpPr/>
            <p:nvPr/>
          </p:nvSpPr>
          <p:spPr>
            <a:xfrm>
              <a:off x="6654800" y="5656258"/>
              <a:ext cx="2959100" cy="735917"/>
            </a:xfrm>
            <a:prstGeom prst="roundRect">
              <a:avLst/>
            </a:prstGeom>
            <a:solidFill>
              <a:srgbClr val="FFB7B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Abnormally high values*</a:t>
              </a:r>
              <a:br>
                <a:rPr lang="en-US" altLang="ko-KR" b="1" dirty="0">
                  <a:solidFill>
                    <a:schemeClr val="tx1"/>
                  </a:solidFill>
                </a:rPr>
              </a:br>
              <a:r>
                <a:rPr lang="en-US" altLang="ko-KR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 Symptoms of failures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C53C19F-5DC0-DAEE-C6EA-E2AA1E6C65ED}"/>
                </a:ext>
              </a:extLst>
            </p:cNvPr>
            <p:cNvSpPr txBox="1"/>
            <p:nvPr/>
          </p:nvSpPr>
          <p:spPr>
            <a:xfrm>
              <a:off x="3214819" y="5822014"/>
              <a:ext cx="32945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*Both Extremely positive and</a:t>
              </a:r>
              <a:br>
                <a:rPr lang="en-US" altLang="ko-KR" dirty="0"/>
              </a:br>
              <a:r>
                <a:rPr lang="en-US" altLang="ko-KR" dirty="0"/>
                <a:t> extremely negative values</a:t>
              </a:r>
              <a:endParaRPr lang="ko-KR" altLang="en-US" dirty="0"/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58552938-29DD-2142-9EDB-422934EDD9C7}"/>
              </a:ext>
            </a:extLst>
          </p:cNvPr>
          <p:cNvSpPr/>
          <p:nvPr/>
        </p:nvSpPr>
        <p:spPr>
          <a:xfrm>
            <a:off x="3405560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33B70356-EC29-7213-12E7-14C69BC15AE9}"/>
              </a:ext>
            </a:extLst>
          </p:cNvPr>
          <p:cNvSpPr/>
          <p:nvPr/>
        </p:nvSpPr>
        <p:spPr>
          <a:xfrm>
            <a:off x="3735397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7BCDC7E1-F116-84EF-7C20-D977C6F91488}"/>
              </a:ext>
            </a:extLst>
          </p:cNvPr>
          <p:cNvSpPr/>
          <p:nvPr/>
        </p:nvSpPr>
        <p:spPr>
          <a:xfrm>
            <a:off x="4065234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6F3E9FAF-63D0-323A-E69B-2953ED1046ED}"/>
              </a:ext>
            </a:extLst>
          </p:cNvPr>
          <p:cNvSpPr/>
          <p:nvPr/>
        </p:nvSpPr>
        <p:spPr>
          <a:xfrm>
            <a:off x="4395071" y="6546850"/>
            <a:ext cx="129416" cy="1294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CDC47FF3-95E6-409C-1AE2-4E4432E33498}"/>
              </a:ext>
            </a:extLst>
          </p:cNvPr>
          <p:cNvSpPr/>
          <p:nvPr/>
        </p:nvSpPr>
        <p:spPr>
          <a:xfrm>
            <a:off x="3375018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7B8669C-55B3-0325-790B-2121F8D71888}"/>
              </a:ext>
            </a:extLst>
          </p:cNvPr>
          <p:cNvSpPr/>
          <p:nvPr/>
        </p:nvSpPr>
        <p:spPr>
          <a:xfrm>
            <a:off x="3704855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F6FBD083-38AE-A845-3B8A-54EC2BF94273}"/>
              </a:ext>
            </a:extLst>
          </p:cNvPr>
          <p:cNvSpPr/>
          <p:nvPr/>
        </p:nvSpPr>
        <p:spPr>
          <a:xfrm>
            <a:off x="4034692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DEBCBB07-071F-74F4-4966-99AF621A81BF}"/>
              </a:ext>
            </a:extLst>
          </p:cNvPr>
          <p:cNvSpPr/>
          <p:nvPr/>
        </p:nvSpPr>
        <p:spPr>
          <a:xfrm>
            <a:off x="4364529" y="6516308"/>
            <a:ext cx="1905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6E571-83A4-C45C-2B0F-146E611A6ACD}"/>
              </a:ext>
            </a:extLst>
          </p:cNvPr>
          <p:cNvSpPr txBox="1"/>
          <p:nvPr/>
        </p:nvSpPr>
        <p:spPr>
          <a:xfrm>
            <a:off x="1663969" y="3883939"/>
            <a:ext cx="231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Bit-flip on higher bit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4" grpId="0" animBg="1"/>
      <p:bldP spid="29" grpId="0" animBg="1"/>
      <p:bldP spid="30" grpId="0" animBg="1"/>
      <p:bldP spid="31" grpId="0" animBg="1"/>
      <p:bldP spid="3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7482</TotalTime>
  <Words>2021</Words>
  <Application>Microsoft Office PowerPoint</Application>
  <PresentationFormat>와이드스크린</PresentationFormat>
  <Paragraphs>378</Paragraphs>
  <Slides>22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LibertineMathMI</vt:lpstr>
      <vt:lpstr>굴림</vt:lpstr>
      <vt:lpstr>맑은 고딕</vt:lpstr>
      <vt:lpstr>Arial</vt:lpstr>
      <vt:lpstr>Calibri Light</vt:lpstr>
      <vt:lpstr>Wingdings</vt:lpstr>
      <vt:lpstr>Office Theme</vt:lpstr>
      <vt:lpstr>CODES+ISSS 2: Reliable Neural Networks ProGIP: Protecting Gradient-based Input Perturbation Approaches for Out-of-distribution Detection From Soft Errors</vt:lpstr>
      <vt:lpstr>Agenda</vt:lpstr>
      <vt:lpstr>Out-of-distribution (OOD)</vt:lpstr>
      <vt:lpstr>OOD Detection for Deep Learning Models</vt:lpstr>
      <vt:lpstr>Gradient-based Input Perturbation (GIP)</vt:lpstr>
      <vt:lpstr>GIP Solutions: Drawback</vt:lpstr>
      <vt:lpstr>Soft Errors on GIP Solutions?</vt:lpstr>
      <vt:lpstr>Our Solution: ProGIP</vt:lpstr>
      <vt:lpstr>ProGIP: Design Principle</vt:lpstr>
      <vt:lpstr>ProGIP: GIP Process and High Values</vt:lpstr>
      <vt:lpstr>ProGIP: Two Detectors</vt:lpstr>
      <vt:lpstr>First Detector for First Forward Pass</vt:lpstr>
      <vt:lpstr>First Detector for Covering Backward Pass</vt:lpstr>
      <vt:lpstr>Second Detector for Second Forward Pass</vt:lpstr>
      <vt:lpstr>Experiments: Setup</vt:lpstr>
      <vt:lpstr>Experiments: Results</vt:lpstr>
      <vt:lpstr>Experiments: Ablation Study</vt:lpstr>
      <vt:lpstr>Applicability: Activation Modification Schemes</vt:lpstr>
      <vt:lpstr>Conclusion</vt:lpstr>
      <vt:lpstr>References (1/2)</vt:lpstr>
      <vt:lpstr>References (2/2)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Solutions for Electronics Engineering Research Writing</dc:title>
  <dc:creator>Park Sang-hyo</dc:creator>
  <cp:lastModifiedBy>휘수 소</cp:lastModifiedBy>
  <cp:revision>411</cp:revision>
  <dcterms:created xsi:type="dcterms:W3CDTF">2019-07-12T04:14:46Z</dcterms:created>
  <dcterms:modified xsi:type="dcterms:W3CDTF">2025-09-29T03:20:20Z</dcterms:modified>
</cp:coreProperties>
</file>