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76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8" r:id="rId13"/>
    <p:sldId id="269" r:id="rId14"/>
    <p:sldId id="270" r:id="rId15"/>
    <p:sldId id="271" r:id="rId16"/>
    <p:sldId id="273" r:id="rId17"/>
    <p:sldId id="272" r:id="rId18"/>
    <p:sldId id="27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1229" autoAdjust="0"/>
  </p:normalViewPr>
  <p:slideViewPr>
    <p:cSldViewPr>
      <p:cViewPr varScale="1">
        <p:scale>
          <a:sx n="108" d="100"/>
          <a:sy n="108" d="100"/>
        </p:scale>
        <p:origin x="-17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357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5EEF156-3EE2-4102-AF1A-DB5936B3773C}" type="datetimeFigureOut">
              <a:rPr lang="en-GB"/>
              <a:pPr>
                <a:defRPr/>
              </a:pPr>
              <a:t>03/01/2011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7A90805-7F3D-4013-8C2B-796DB1238B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A90805-7F3D-4013-8C2B-796DB1238B97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A90805-7F3D-4013-8C2B-796DB1238B97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A90805-7F3D-4013-8C2B-796DB1238B97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A90805-7F3D-4013-8C2B-796DB1238B97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A90805-7F3D-4013-8C2B-796DB1238B97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A90805-7F3D-4013-8C2B-796DB1238B97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A90805-7F3D-4013-8C2B-796DB1238B97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A90805-7F3D-4013-8C2B-796DB1238B97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A90805-7F3D-4013-8C2B-796DB1238B97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A90805-7F3D-4013-8C2B-796DB1238B97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A90805-7F3D-4013-8C2B-796DB1238B97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A90805-7F3D-4013-8C2B-796DB1238B97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A90805-7F3D-4013-8C2B-796DB1238B97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A90805-7F3D-4013-8C2B-796DB1238B97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A90805-7F3D-4013-8C2B-796DB1238B97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A90805-7F3D-4013-8C2B-796DB1238B97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A90805-7F3D-4013-8C2B-796DB1238B97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A90805-7F3D-4013-8C2B-796DB1238B97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Ian Davenport\Desktop\ppt assets\spectru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57338"/>
            <a:ext cx="914400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9" name="Picture 3" descr="C:\Users\Ian Davenport\Desktop\ppt assets\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88913"/>
            <a:ext cx="1008063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7772400" cy="504056"/>
          </a:xfrm>
        </p:spPr>
        <p:txBody>
          <a:bodyPr>
            <a:normAutofit/>
          </a:bodyPr>
          <a:lstStyle>
            <a:lvl1pPr algn="r">
              <a:defRPr sz="3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5552" y="2808111"/>
            <a:ext cx="5752728" cy="360040"/>
          </a:xfrm>
        </p:spPr>
        <p:txBody>
          <a:bodyPr>
            <a:normAutofit/>
          </a:bodyPr>
          <a:lstStyle>
            <a:lvl1pPr marL="0" indent="0" algn="r">
              <a:buNone/>
              <a:defRPr sz="20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5004048" y="3212976"/>
            <a:ext cx="3384550" cy="288032"/>
          </a:xfrm>
        </p:spPr>
        <p:txBody>
          <a:bodyPr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57A3"/>
              </a:buClr>
              <a:buSzPct val="120000"/>
              <a:buFont typeface="Wingdings" pitchFamily="2" charset="2"/>
              <a:buNone/>
              <a:tabLst/>
              <a:defRPr sz="1800"/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5003800" y="3555086"/>
            <a:ext cx="3384550" cy="312418"/>
          </a:xfrm>
        </p:spPr>
        <p:txBody>
          <a:bodyPr>
            <a:no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57A3"/>
              </a:buClr>
              <a:buSzPct val="120000"/>
              <a:buFont typeface="Wingdings" pitchFamily="2" charset="2"/>
              <a:buNone/>
              <a:tabLst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pic>
        <p:nvPicPr>
          <p:cNvPr id="10" name="Picture 6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457200"/>
            <a:ext cx="23622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 userDrawn="1"/>
        </p:nvSpPr>
        <p:spPr>
          <a:xfrm>
            <a:off x="6781800" y="6372664"/>
            <a:ext cx="22098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Ian Davenport\Desktop\ppt assets\spectru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33600"/>
            <a:ext cx="91440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Ian Davenport\Desktop\ppt assets\footer-gra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92825"/>
            <a:ext cx="9144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924944"/>
            <a:ext cx="7772400" cy="576064"/>
          </a:xfrm>
        </p:spPr>
        <p:txBody>
          <a:bodyPr>
            <a:normAutofit/>
          </a:bodyPr>
          <a:lstStyle>
            <a:lvl1pPr algn="r">
              <a:defRPr sz="3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5552" y="3501008"/>
            <a:ext cx="5752728" cy="360040"/>
          </a:xfrm>
        </p:spPr>
        <p:txBody>
          <a:bodyPr>
            <a:normAutofit/>
          </a:bodyPr>
          <a:lstStyle>
            <a:lvl1pPr marL="0" indent="0" algn="r">
              <a:buNone/>
              <a:defRPr sz="20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0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GB" dirty="0" smtClean="0"/>
              <a:t>Page </a:t>
            </a:r>
            <a:fld id="{2653D02A-644E-4AAE-992A-D80C22CA6C44}" type="slidenum">
              <a:rPr lang="en-GB" smtClean="0"/>
              <a:pPr algn="l"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4176464" cy="5184576"/>
          </a:xfrm>
        </p:spPr>
        <p:txBody>
          <a:bodyPr/>
          <a:lstStyle>
            <a:lvl1pPr marL="0" indent="0">
              <a:buNone/>
              <a:defRPr sz="1800" b="1"/>
            </a:lvl1pPr>
            <a:lvl2pPr marL="268288" indent="-179388">
              <a:buClr>
                <a:srgbClr val="0057A3"/>
              </a:buClr>
              <a:buFont typeface="Wingdings" pitchFamily="2" charset="2"/>
              <a:buChar char="§"/>
              <a:tabLst>
                <a:tab pos="268288" algn="l"/>
              </a:tabLst>
              <a:defRPr sz="1600"/>
            </a:lvl2pPr>
            <a:lvl3pPr marL="538163" indent="-179388">
              <a:defRPr sz="1400">
                <a:solidFill>
                  <a:schemeClr val="bg1">
                    <a:lumMod val="50000"/>
                  </a:schemeClr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4716016" y="836712"/>
            <a:ext cx="4176464" cy="5184576"/>
          </a:xfrm>
        </p:spPr>
        <p:txBody>
          <a:bodyPr/>
          <a:lstStyle>
            <a:lvl1pPr marL="0" indent="0">
              <a:buNone/>
              <a:defRPr sz="1800" b="1"/>
            </a:lvl1pPr>
            <a:lvl2pPr marL="268288" indent="-179388">
              <a:buClr>
                <a:srgbClr val="0057A3"/>
              </a:buClr>
              <a:buFont typeface="Wingdings" pitchFamily="2" charset="2"/>
              <a:buChar char="§"/>
              <a:tabLst>
                <a:tab pos="268288" algn="l"/>
              </a:tabLst>
              <a:defRPr sz="1600"/>
            </a:lvl2pPr>
            <a:lvl3pPr marL="538163" indent="-179388">
              <a:defRPr sz="1400">
                <a:solidFill>
                  <a:schemeClr val="bg1">
                    <a:lumMod val="50000"/>
                  </a:schemeClr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0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GB" dirty="0" smtClean="0"/>
              <a:t>Page </a:t>
            </a:r>
            <a:fld id="{79BAE496-101B-44AA-B175-B03B27A91D64}" type="slidenum">
              <a:rPr lang="en-GB" smtClean="0"/>
              <a:pPr algn="l"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bjec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6136" y="764704"/>
            <a:ext cx="3189040" cy="5184576"/>
          </a:xfrm>
        </p:spPr>
        <p:txBody>
          <a:bodyPr/>
          <a:lstStyle>
            <a:lvl1pPr marL="0" indent="0">
              <a:buNone/>
              <a:defRPr sz="1800" b="1"/>
            </a:lvl1pPr>
            <a:lvl2pPr marL="268288" indent="-179388">
              <a:buClr>
                <a:srgbClr val="0057A3"/>
              </a:buClr>
              <a:buFont typeface="Wingdings" pitchFamily="2" charset="2"/>
              <a:buChar char="§"/>
              <a:tabLst>
                <a:tab pos="268288" algn="l"/>
              </a:tabLst>
              <a:defRPr sz="1600"/>
            </a:lvl2pPr>
            <a:lvl3pPr marL="538163" indent="-179388">
              <a:defRPr sz="1400">
                <a:solidFill>
                  <a:schemeClr val="bg1">
                    <a:lumMod val="50000"/>
                  </a:schemeClr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79512" y="764704"/>
            <a:ext cx="5544616" cy="5184576"/>
          </a:xfrm>
        </p:spPr>
        <p:txBody>
          <a:bodyPr/>
          <a:lstStyle>
            <a:lvl1pPr marL="0" indent="0">
              <a:buNone/>
              <a:defRPr sz="1800" b="1"/>
            </a:lvl1pPr>
            <a:lvl2pPr marL="268288" indent="-179388">
              <a:buClr>
                <a:srgbClr val="0057A3"/>
              </a:buClr>
              <a:buFont typeface="Wingdings" pitchFamily="2" charset="2"/>
              <a:buChar char="§"/>
              <a:tabLst>
                <a:tab pos="268288" algn="l"/>
              </a:tabLst>
              <a:defRPr sz="1600"/>
            </a:lvl2pPr>
            <a:lvl3pPr marL="538163" indent="-179388">
              <a:defRPr sz="1400">
                <a:solidFill>
                  <a:schemeClr val="bg1">
                    <a:lumMod val="50000"/>
                  </a:schemeClr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r">
              <a:defRPr sz="10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GB" dirty="0" smtClean="0"/>
              <a:t>Page </a:t>
            </a:r>
            <a:fld id="{64E61765-D491-445A-9B07-DED1521CB2FC}" type="slidenum">
              <a:rPr lang="en-GB" smtClean="0"/>
              <a:pPr algn="l"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0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GB" dirty="0" smtClean="0"/>
              <a:t>Page </a:t>
            </a:r>
            <a:fld id="{EB85EDE2-DB77-4B4B-945B-BC6156AF6499}" type="slidenum">
              <a:rPr lang="en-GB" smtClean="0"/>
              <a:pPr algn="l"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an Davenport\Desktop\ppt assets\header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9144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2" descr="C:\Users\Ian Davenport\Desktop\ppt assets\spectrum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6154738"/>
            <a:ext cx="9144000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179388" y="63500"/>
            <a:ext cx="8964612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30188" y="765175"/>
            <a:ext cx="8518525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440488"/>
            <a:ext cx="1439862" cy="188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defRPr>
            </a:lvl1pPr>
          </a:lstStyle>
          <a:p>
            <a:pPr algn="l">
              <a:defRPr/>
            </a:pPr>
            <a:r>
              <a:rPr lang="en-GB" dirty="0" smtClean="0"/>
              <a:t>Page </a:t>
            </a:r>
            <a:fld id="{CBD381EC-8D91-41E2-8BCD-64C762068007}" type="slidenum">
              <a:rPr lang="en-GB" smtClean="0"/>
              <a:pPr algn="l">
                <a:defRPr/>
              </a:pPr>
              <a:t>‹#›</a:t>
            </a:fld>
            <a:endParaRPr lang="en-GB" dirty="0"/>
          </a:p>
        </p:txBody>
      </p:sp>
      <p:pic>
        <p:nvPicPr>
          <p:cNvPr id="1031" name="Picture 3" descr="C:\Users\Ian Davenport\Desktop\ppt assets\logo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459788" y="6345238"/>
            <a:ext cx="468312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6858000" y="6400800"/>
            <a:ext cx="1524000" cy="325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</p:sldLayoutIdLst>
  <p:transition>
    <p:fade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9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bg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bg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bg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bg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bg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bg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bg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bg1"/>
          </a:solidFill>
          <a:latin typeface="Arial" pitchFamily="34" charset="0"/>
        </a:defRPr>
      </a:lvl9pPr>
    </p:titleStyle>
    <p:bodyStyle>
      <a:lvl1pPr marL="268288" indent="-268288" algn="l" rtl="0" eaLnBrk="1" fontAlgn="base" hangingPunct="1">
        <a:spcBef>
          <a:spcPct val="20000"/>
        </a:spcBef>
        <a:spcAft>
          <a:spcPct val="0"/>
        </a:spcAft>
        <a:buClr>
          <a:srgbClr val="0057A3"/>
        </a:buClr>
        <a:buSzPct val="120000"/>
        <a:buFont typeface="Wingdings" pitchFamily="2" charset="2"/>
        <a:buChar char="§"/>
        <a:defRPr sz="2400" kern="1200">
          <a:solidFill>
            <a:srgbClr val="4F4F4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666666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666666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666666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611188" y="2606675"/>
            <a:ext cx="7772400" cy="5048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000" dirty="0" smtClean="0"/>
              <a:t>LA-LRU: A Latency-Aware Replacement Policy for Variation Tolerant Caches</a:t>
            </a:r>
            <a:endParaRPr lang="en-GB" sz="3000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514600" y="3683000"/>
            <a:ext cx="5873750" cy="2921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Aarul Jain, Cambridge Silicon Radio, Phoenix </a:t>
            </a: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1981200" y="3960444"/>
            <a:ext cx="6407150" cy="2921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Aviral Shrivastava, Arizona State University, Tempe </a:t>
            </a: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09600" y="4267200"/>
            <a:ext cx="7772400" cy="2921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GB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Chaitali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Chakrabarti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Arizona State University, Tempe </a:t>
            </a: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LA-LRU (3/6)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Latency-Aware Least Recently Used Replacement Policy (LA-LRU)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LRU data is always in high latency ways.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Page </a:t>
            </a:r>
            <a:fld id="{2653D02A-644E-4AAE-992A-D80C22CA6C44}" type="slidenum">
              <a:rPr lang="en-GB" smtClean="0"/>
              <a:pPr algn="l">
                <a:defRPr/>
              </a:pPr>
              <a:t>10</a:t>
            </a:fld>
            <a:endParaRPr lang="en-GB" dirty="0"/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2514600" y="4343400"/>
            <a:ext cx="4343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           </a:t>
            </a:r>
            <a:r>
              <a:rPr lang="en-US" i="1" dirty="0"/>
              <a:t>LA-LRU</a:t>
            </a:r>
            <a:r>
              <a:rPr lang="en-US" dirty="0"/>
              <a:t> mechanism </a:t>
            </a:r>
          </a:p>
          <a:p>
            <a:r>
              <a:rPr lang="en-US" dirty="0"/>
              <a:t>(000 -&gt; MRU data, 111-&gt;LRU data)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5" y="1828800"/>
            <a:ext cx="840105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LA-LRU (4/6)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Cache Access Distribution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Significant increase in one cycle accesses.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Page </a:t>
            </a:r>
            <a:fld id="{2653D02A-644E-4AAE-992A-D80C22CA6C44}" type="slidenum">
              <a:rPr lang="en-GB" smtClean="0"/>
              <a:pPr algn="l">
                <a:defRPr/>
              </a:pPr>
              <a:t>11</a:t>
            </a:fld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71600" y="1600200"/>
          <a:ext cx="591566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8780"/>
                <a:gridCol w="1633220"/>
                <a:gridCol w="13436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 of Access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%of Cache Accesses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LA-LRU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Hit with</a:t>
                      </a:r>
                      <a:r>
                        <a:rPr lang="en-US" baseline="0" dirty="0" smtClean="0"/>
                        <a:t> one cycle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77.076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99.034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Hit with two cycle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19.940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Hit with three cycle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2.224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0.760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LA-LRU (5/6)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Architecture Block Diagram: 64KB/8/32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Page </a:t>
            </a:r>
            <a:fld id="{2653D02A-644E-4AAE-992A-D80C22CA6C44}" type="slidenum">
              <a:rPr lang="en-GB" smtClean="0"/>
              <a:pPr algn="l">
                <a:defRPr/>
              </a:pPr>
              <a:t>12</a:t>
            </a:fld>
            <a:endParaRPr lang="en-GB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395412"/>
            <a:ext cx="7277100" cy="454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LA-LRU (6/6)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Latency overhead with LA-LRU</a:t>
            </a:r>
          </a:p>
          <a:p>
            <a:pPr lvl="1"/>
            <a:r>
              <a:rPr lang="en-US" sz="2200" dirty="0" smtClean="0"/>
              <a:t>Hit in ways with latency 1 = 1 cycle</a:t>
            </a:r>
          </a:p>
          <a:p>
            <a:pPr lvl="1"/>
            <a:r>
              <a:rPr lang="en-US" sz="2200" dirty="0" smtClean="0"/>
              <a:t>Hit in ways with latency 2 = 2-4 cycles</a:t>
            </a:r>
          </a:p>
          <a:p>
            <a:pPr lvl="1"/>
            <a:r>
              <a:rPr lang="en-US" sz="2200" dirty="0" smtClean="0"/>
              <a:t>Hit in ways with latency 3 = 3-6 cycles</a:t>
            </a:r>
          </a:p>
          <a:p>
            <a:pPr lvl="1"/>
            <a:r>
              <a:rPr lang="en-US" sz="2200" dirty="0" smtClean="0"/>
              <a:t>Miss in cache = cache miss penalty</a:t>
            </a:r>
          </a:p>
          <a:p>
            <a:r>
              <a:rPr lang="en-US" sz="2600" dirty="0" smtClean="0"/>
              <a:t>Assume tag array is unaffected by process variation and exchanges in it can be made within one cycle.</a:t>
            </a:r>
          </a:p>
          <a:p>
            <a:r>
              <a:rPr lang="en-US" sz="2600" dirty="0" smtClean="0"/>
              <a:t>Synthesis using Synopsys shows that power overhead is only 3.5% of the total LRU logic.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Page </a:t>
            </a:r>
            <a:fld id="{2653D02A-644E-4AAE-992A-D80C22CA6C44}" type="slidenum">
              <a:rPr lang="en-GB" smtClean="0"/>
              <a:pPr algn="l">
                <a:defRPr/>
              </a:pPr>
              <a:t>13</a:t>
            </a:fld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Rearrangement (1/1)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Latency blocks randomly distributed. </a:t>
            </a:r>
          </a:p>
          <a:p>
            <a:r>
              <a:rPr lang="en-US" dirty="0" smtClean="0"/>
              <a:t>Modify Address decoder to have uniform distribution of high latency ways among sets.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Overhead of Perfect BRT: (log</a:t>
            </a:r>
            <a:r>
              <a:rPr lang="en-US" baseline="-25000" dirty="0" smtClean="0"/>
              <a:t>2</a:t>
            </a:r>
            <a:r>
              <a:rPr lang="en-US" dirty="0" smtClean="0"/>
              <a:t>(number of sets)) </a:t>
            </a:r>
            <a:r>
              <a:rPr lang="en-US" dirty="0" err="1" smtClean="0"/>
              <a:t>mux</a:t>
            </a:r>
            <a:r>
              <a:rPr lang="en-US" dirty="0" smtClean="0"/>
              <a:t> stages in decoder.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Page </a:t>
            </a:r>
            <a:fld id="{2653D02A-644E-4AAE-992A-D80C22CA6C44}" type="slidenum">
              <a:rPr lang="en-GB" smtClean="0"/>
              <a:pPr algn="l">
                <a:defRPr/>
              </a:pPr>
              <a:t>14</a:t>
            </a:fld>
            <a:endParaRPr lang="en-GB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008532"/>
            <a:ext cx="8139113" cy="2944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457200" y="4876800"/>
            <a:ext cx="2819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No block </a:t>
            </a:r>
          </a:p>
          <a:p>
            <a:pPr algn="ctr"/>
            <a:r>
              <a:rPr lang="en-US" dirty="0" smtClean="0"/>
              <a:t>rearrangement</a:t>
            </a:r>
            <a:endParaRPr lang="en-US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810000" y="48768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Perfect block </a:t>
            </a:r>
          </a:p>
          <a:p>
            <a:pPr algn="ctr"/>
            <a:r>
              <a:rPr lang="en-US" dirty="0" smtClean="0"/>
              <a:t>rearrangement</a:t>
            </a:r>
            <a:endParaRPr lang="en-US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705600" y="48768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Paired block </a:t>
            </a:r>
          </a:p>
          <a:p>
            <a:pPr algn="ctr"/>
            <a:r>
              <a:rPr lang="en-US" dirty="0" smtClean="0"/>
              <a:t>rearrangement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 (1/3)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Comparing following architectures:</a:t>
            </a:r>
          </a:p>
          <a:p>
            <a:pPr lvl="1"/>
            <a:r>
              <a:rPr lang="en-US" sz="2400" dirty="0" smtClean="0"/>
              <a:t>NPV : No process variation.</a:t>
            </a:r>
          </a:p>
          <a:p>
            <a:pPr lvl="1"/>
            <a:r>
              <a:rPr lang="en-US" sz="2400" dirty="0" smtClean="0"/>
              <a:t>WORST: Each access takes three cycles.</a:t>
            </a:r>
          </a:p>
          <a:p>
            <a:pPr lvl="1"/>
            <a:r>
              <a:rPr lang="en-US" sz="2400" dirty="0" smtClean="0"/>
              <a:t>ADAPT: Cache access depends on the latency of block.</a:t>
            </a:r>
          </a:p>
          <a:p>
            <a:pPr lvl="1"/>
            <a:r>
              <a:rPr lang="en-US" sz="2400" dirty="0" smtClean="0"/>
              <a:t>LA-LRU: The proposed replacement policy.</a:t>
            </a:r>
          </a:p>
          <a:p>
            <a:pPr lvl="1"/>
            <a:r>
              <a:rPr lang="en-US" sz="2400" dirty="0" smtClean="0"/>
              <a:t>LA-LRU with </a:t>
            </a:r>
            <a:r>
              <a:rPr lang="en-US" sz="2400" dirty="0" err="1" smtClean="0"/>
              <a:t>PairedBRT</a:t>
            </a:r>
            <a:r>
              <a:rPr lang="en-US" sz="2400" dirty="0" smtClean="0"/>
              <a:t>: LA-LRU with block re-arrangement within two adjacent sets.</a:t>
            </a:r>
          </a:p>
          <a:p>
            <a:pPr lvl="1"/>
            <a:r>
              <a:rPr lang="en-US" sz="2400" dirty="0" smtClean="0"/>
              <a:t>LA-LRU with </a:t>
            </a:r>
            <a:r>
              <a:rPr lang="en-US" sz="2400" dirty="0" err="1" smtClean="0"/>
              <a:t>PerfectBRT</a:t>
            </a:r>
            <a:r>
              <a:rPr lang="en-US" sz="2400" dirty="0" smtClean="0"/>
              <a:t>: LA-LRU with block re-arrangement amongst all sets.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dirty="0" smtClean="0"/>
              <a:t>Page </a:t>
            </a:r>
            <a:fld id="{2653D02A-644E-4AAE-992A-D80C22CA6C44}" type="slidenum">
              <a:rPr lang="en-GB" smtClean="0"/>
              <a:pPr algn="l">
                <a:defRPr/>
              </a:pPr>
              <a:t>15</a:t>
            </a:fld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 (2/3)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Simulation Environment</a:t>
            </a:r>
          </a:p>
          <a:p>
            <a:pPr lvl="1"/>
            <a:r>
              <a:rPr lang="en-US" dirty="0" smtClean="0"/>
              <a:t>Modified </a:t>
            </a:r>
            <a:r>
              <a:rPr lang="en-US" dirty="0" err="1" smtClean="0"/>
              <a:t>Wattch</a:t>
            </a:r>
            <a:r>
              <a:rPr lang="en-US" dirty="0" smtClean="0"/>
              <a:t> </a:t>
            </a:r>
            <a:r>
              <a:rPr lang="en-US" dirty="0" err="1" smtClean="0"/>
              <a:t>Simplescalar</a:t>
            </a:r>
            <a:r>
              <a:rPr lang="en-US" dirty="0" smtClean="0"/>
              <a:t> to measure performance for </a:t>
            </a:r>
            <a:r>
              <a:rPr lang="en-US" dirty="0" err="1" smtClean="0"/>
              <a:t>Xscale</a:t>
            </a:r>
            <a:r>
              <a:rPr lang="en-US" dirty="0" smtClean="0"/>
              <a:t>, PowerPC and Alpha21265 like processor configurations using SPEC2000 benchmarks. </a:t>
            </a:r>
          </a:p>
          <a:p>
            <a:pPr lvl="1"/>
            <a:r>
              <a:rPr lang="en-US" dirty="0" smtClean="0"/>
              <a:t>Generate random distribution of latency for following two variation models: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 smtClean="0"/>
              <a:t>15% two cycle and 0% three cycle latency blocks.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 smtClean="0"/>
              <a:t>25% two cycle and 1% three cycle latency blocks.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Page </a:t>
            </a:r>
            <a:fld id="{2653D02A-644E-4AAE-992A-D80C22CA6C44}" type="slidenum">
              <a:rPr lang="en-GB" smtClean="0"/>
              <a:pPr algn="l">
                <a:defRPr/>
              </a:pPr>
              <a:t>16</a:t>
            </a:fld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 (3/3)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Page </a:t>
            </a:r>
            <a:fld id="{2653D02A-644E-4AAE-992A-D80C22CA6C44}" type="slidenum">
              <a:rPr lang="en-GB" smtClean="0"/>
              <a:pPr algn="l">
                <a:defRPr/>
              </a:pPr>
              <a:t>17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30188" y="765175"/>
            <a:ext cx="8518525" cy="4340225"/>
          </a:xfrm>
        </p:spPr>
        <p:txBody>
          <a:bodyPr/>
          <a:lstStyle/>
          <a:p>
            <a:r>
              <a:rPr lang="en-US" dirty="0" smtClean="0"/>
              <a:t>Average Degradation in Memory Access Latency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LA-LRU is sufficient for </a:t>
            </a:r>
            <a:r>
              <a:rPr lang="en-US" dirty="0" err="1" smtClean="0"/>
              <a:t>Xscale</a:t>
            </a:r>
            <a:r>
              <a:rPr lang="en-US" dirty="0" smtClean="0"/>
              <a:t> and PowerPC.</a:t>
            </a:r>
          </a:p>
          <a:p>
            <a:r>
              <a:rPr lang="en-US" dirty="0" smtClean="0"/>
              <a:t>LA-LRU + </a:t>
            </a:r>
            <a:r>
              <a:rPr lang="en-US" dirty="0" err="1" smtClean="0"/>
              <a:t>PerfectBRT</a:t>
            </a:r>
            <a:r>
              <a:rPr lang="en-US" dirty="0" smtClean="0"/>
              <a:t> is better than LA-LRU for Alpha21265. </a:t>
            </a:r>
            <a:endParaRPr lang="en-US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/>
        </p:nvGraphicFramePr>
        <p:xfrm>
          <a:off x="304800" y="1295397"/>
          <a:ext cx="8458201" cy="3733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4346"/>
                <a:gridCol w="948462"/>
                <a:gridCol w="948462"/>
                <a:gridCol w="948462"/>
                <a:gridCol w="948462"/>
                <a:gridCol w="948462"/>
                <a:gridCol w="1221545"/>
              </a:tblGrid>
              <a:tr h="972625">
                <a:tc>
                  <a:txBody>
                    <a:bodyPr/>
                    <a:lstStyle/>
                    <a:p>
                      <a:r>
                        <a:rPr lang="en-US" dirty="0" smtClean="0"/>
                        <a:t>Cache Architecture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%degradation </a:t>
                      </a:r>
                    </a:p>
                    <a:p>
                      <a:r>
                        <a:rPr lang="en-US" dirty="0" smtClean="0"/>
                        <a:t>for </a:t>
                      </a:r>
                      <a:r>
                        <a:rPr lang="en-US" dirty="0" err="1" smtClean="0"/>
                        <a:t>Xscale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(32K/32/32)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%degradation </a:t>
                      </a:r>
                    </a:p>
                    <a:p>
                      <a:r>
                        <a:rPr lang="en-US" dirty="0" smtClean="0"/>
                        <a:t>for PowerPC</a:t>
                      </a:r>
                    </a:p>
                    <a:p>
                      <a:r>
                        <a:rPr lang="en-US" dirty="0" smtClean="0"/>
                        <a:t>(32K/8/32)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%</a:t>
                      </a:r>
                      <a:r>
                        <a:rPr lang="en-US" smtClean="0"/>
                        <a:t>degradation </a:t>
                      </a:r>
                    </a:p>
                    <a:p>
                      <a:r>
                        <a:rPr lang="en-US" smtClean="0"/>
                        <a:t>for Alpha21265</a:t>
                      </a:r>
                    </a:p>
                    <a:p>
                      <a:r>
                        <a:rPr lang="en-US" smtClean="0"/>
                        <a:t>(64K/2/64)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44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(b)</a:t>
                      </a:r>
                      <a:endParaRPr lang="en-US" dirty="0"/>
                    </a:p>
                  </a:txBody>
                  <a:tcPr/>
                </a:tc>
              </a:tr>
              <a:tr h="394454">
                <a:tc>
                  <a:txBody>
                    <a:bodyPr/>
                    <a:lstStyle/>
                    <a:p>
                      <a:r>
                        <a:rPr lang="en-US" dirty="0" smtClean="0"/>
                        <a:t>NPV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</a:t>
                      </a:r>
                      <a:endParaRPr lang="en-US" dirty="0"/>
                    </a:p>
                  </a:txBody>
                  <a:tcPr/>
                </a:tc>
              </a:tr>
              <a:tr h="394454">
                <a:tc>
                  <a:txBody>
                    <a:bodyPr/>
                    <a:lstStyle/>
                    <a:p>
                      <a:r>
                        <a:rPr lang="en-US" dirty="0" smtClean="0"/>
                        <a:t>WORST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161.86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161.86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158.94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158.94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172.57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172.57</a:t>
                      </a:r>
                      <a:endParaRPr lang="en-US" dirty="0"/>
                    </a:p>
                  </a:txBody>
                  <a:tcPr/>
                </a:tc>
              </a:tr>
              <a:tr h="394454">
                <a:tc>
                  <a:txBody>
                    <a:bodyPr/>
                    <a:lstStyle/>
                    <a:p>
                      <a:r>
                        <a:rPr lang="en-US" dirty="0" smtClean="0"/>
                        <a:t>ADAPT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21.31</a:t>
                      </a:r>
                      <a:endParaRPr lang="en-US" dirty="0"/>
                    </a:p>
                  </a:txBody>
                  <a:tcPr/>
                </a:tc>
              </a:tr>
              <a:tr h="394454">
                <a:tc>
                  <a:txBody>
                    <a:bodyPr/>
                    <a:lstStyle/>
                    <a:p>
                      <a:r>
                        <a:rPr lang="en-US" dirty="0" smtClean="0"/>
                        <a:t>LA-LRU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7.53</a:t>
                      </a:r>
                      <a:endParaRPr lang="en-US" dirty="0"/>
                    </a:p>
                  </a:txBody>
                  <a:tcPr/>
                </a:tc>
              </a:tr>
              <a:tr h="394454">
                <a:tc>
                  <a:txBody>
                    <a:bodyPr/>
                    <a:lstStyle/>
                    <a:p>
                      <a:r>
                        <a:rPr lang="en-US" dirty="0" smtClean="0"/>
                        <a:t>LA-</a:t>
                      </a:r>
                      <a:r>
                        <a:rPr lang="en-US" dirty="0" err="1" smtClean="0"/>
                        <a:t>LRU+PairedBRT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2.69</a:t>
                      </a:r>
                      <a:endParaRPr lang="en-US" dirty="0"/>
                    </a:p>
                  </a:txBody>
                  <a:tcPr/>
                </a:tc>
              </a:tr>
              <a:tr h="394454">
                <a:tc>
                  <a:txBody>
                    <a:bodyPr/>
                    <a:lstStyle/>
                    <a:p>
                      <a:r>
                        <a:rPr lang="en-US" dirty="0" smtClean="0"/>
                        <a:t>LA-</a:t>
                      </a:r>
                      <a:r>
                        <a:rPr lang="en-US" dirty="0" err="1" smtClean="0"/>
                        <a:t>LRU+PerfectBRT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(1/1)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188" y="609600"/>
            <a:ext cx="8518525" cy="5256213"/>
          </a:xfrm>
        </p:spPr>
        <p:txBody>
          <a:bodyPr/>
          <a:lstStyle/>
          <a:p>
            <a:r>
              <a:rPr lang="en-US" dirty="0" smtClean="0"/>
              <a:t>LA-LRU combined with adaptive techniques to vary cache access latency, improves performance of cache affected by variation significantly. </a:t>
            </a:r>
          </a:p>
          <a:p>
            <a:r>
              <a:rPr lang="en-US" dirty="0" smtClean="0"/>
              <a:t>LA-LRU reduces memory access latency degradation due to variation to almost 0 for almost any cache configuration.</a:t>
            </a:r>
          </a:p>
          <a:p>
            <a:r>
              <a:rPr lang="en-US" dirty="0" smtClean="0"/>
              <a:t>For low-associative caches, block rearrangement with LA-LRU may be used to further reduce any performance degradation. </a:t>
            </a:r>
          </a:p>
          <a:p>
            <a:r>
              <a:rPr lang="en-US" dirty="0" smtClean="0"/>
              <a:t>The power overhead of implementing the LA-LRU scheme is negligible because LA-LRU logic is excited less than 1% of time and is only 3.5% of the power consumption of LRU logic.</a:t>
            </a:r>
          </a:p>
          <a:p>
            <a:r>
              <a:rPr lang="en-US" dirty="0" smtClean="0"/>
              <a:t>Observed similar results for policies such as FIFO 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Page </a:t>
            </a:r>
            <a:fld id="{2653D02A-644E-4AAE-992A-D80C22CA6C44}" type="slidenum">
              <a:rPr lang="en-GB" smtClean="0"/>
              <a:pPr algn="l">
                <a:defRPr/>
              </a:pPr>
              <a:t>18</a:t>
            </a:fld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Introduction: Variations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800" dirty="0" smtClean="0"/>
              <a:t>Process Variation: Due to loss of control in manufacturing process. Variation in channel length, oxide thickness and doping concentration. 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Systematic Variation: wafer to wafer variation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Random Variation: within-die variation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Voltage Variation: Voltage within a chip varies.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IR drop ~ 3%.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LDO tolerance ~ 5%.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Temperature Variation.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Introduction: Variations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To design reliable circuits, we use worst case corner as a sign-off criteria.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The worst case corner is a compromise between yield and performance.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The delay variation in sub 100nm impacts maximum operable frequency significantly.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600200" y="4953000"/>
          <a:ext cx="5484229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4280"/>
                <a:gridCol w="932180"/>
                <a:gridCol w="1059180"/>
                <a:gridCol w="998589"/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 smtClean="0"/>
                        <a:t>Cell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SEN_INV_1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6.11ps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7.97ps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10.95ps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8192x16 memory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960ps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1330ps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2110ps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1" name="Picture 20" descr="Figur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587535"/>
            <a:ext cx="5867400" cy="284146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Introduction: Techniques to Compensate for 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level techniques for compensating variation at expense of performance. [Roy, VLSI Design ‘09]</a:t>
            </a:r>
          </a:p>
          <a:p>
            <a:pPr lvl="1"/>
            <a:r>
              <a:rPr lang="en-US" dirty="0" smtClean="0"/>
              <a:t>CRISTA: Critical Path Isolation for Timing </a:t>
            </a:r>
            <a:r>
              <a:rPr lang="en-US" dirty="0" err="1" smtClean="0"/>
              <a:t>Adaptiveness</a:t>
            </a:r>
            <a:endParaRPr lang="en-US" dirty="0" smtClean="0"/>
          </a:p>
          <a:p>
            <a:pPr lvl="1"/>
            <a:r>
              <a:rPr lang="en-US" dirty="0" smtClean="0"/>
              <a:t>Variation Tolerance by Trading Off Quality of Results.</a:t>
            </a:r>
          </a:p>
          <a:p>
            <a:r>
              <a:rPr lang="en-US" dirty="0" smtClean="0"/>
              <a:t>Memories suffer from more variation than logic due to small transistor size and caches often decide the maximum operable frequency of a system. </a:t>
            </a:r>
          </a:p>
          <a:p>
            <a:r>
              <a:rPr lang="en-US" dirty="0" smtClean="0"/>
              <a:t>Our paper present system-level techniques to improve performance of a variation-tolerant cache by reducing usage of cache blocks having large delay variation.</a:t>
            </a:r>
          </a:p>
          <a:p>
            <a:pPr lvl="1"/>
            <a:r>
              <a:rPr lang="en-US" dirty="0" smtClean="0"/>
              <a:t>LA-LRU: Latency Aware LRU policy.</a:t>
            </a:r>
          </a:p>
          <a:p>
            <a:pPr lvl="1"/>
            <a:r>
              <a:rPr lang="en-US" dirty="0" smtClean="0"/>
              <a:t>Block Rearrangement.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Page </a:t>
            </a:r>
            <a:fld id="{2653D02A-644E-4AAE-992A-D80C22CA6C44}" type="slidenum">
              <a:rPr lang="en-GB" smtClean="0"/>
              <a:pPr algn="l">
                <a:defRPr/>
              </a:pPr>
              <a:t>4</a:t>
            </a:fld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Adaptive Cache Architecture [Ben </a:t>
            </a:r>
            <a:r>
              <a:rPr lang="en-US" dirty="0" err="1" smtClean="0"/>
              <a:t>Naser</a:t>
            </a:r>
            <a:r>
              <a:rPr lang="en-US" dirty="0" smtClean="0"/>
              <a:t>, TVLSI ‘08]</a:t>
            </a:r>
          </a:p>
          <a:p>
            <a:r>
              <a:rPr lang="en-US" dirty="0" smtClean="0"/>
              <a:t>LA-LRU</a:t>
            </a:r>
          </a:p>
          <a:p>
            <a:r>
              <a:rPr lang="en-US" dirty="0" smtClean="0"/>
              <a:t>Block Rearrangement</a:t>
            </a:r>
          </a:p>
          <a:p>
            <a:r>
              <a:rPr lang="en-US" dirty="0" smtClean="0"/>
              <a:t>Simulation Results</a:t>
            </a:r>
          </a:p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Page </a:t>
            </a:r>
            <a:fld id="{2653D02A-644E-4AAE-992A-D80C22CA6C44}" type="slidenum">
              <a:rPr lang="en-GB" smtClean="0"/>
              <a:pPr algn="l">
                <a:defRPr/>
              </a:pPr>
              <a:t>5</a:t>
            </a:fld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2667000"/>
            <a:ext cx="7081254" cy="350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Cache Architecture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[Ben </a:t>
            </a:r>
            <a:r>
              <a:rPr lang="en-US" dirty="0" err="1" smtClean="0"/>
              <a:t>Naser</a:t>
            </a:r>
            <a:r>
              <a:rPr lang="en-US" dirty="0" smtClean="0"/>
              <a:t>, TVLSI ‘08]: Monte Carlo simulations using 32nm PTM models showed that access to 25% of cache blocks requires two cycle access and occasionally even three cycle accesses to account for delay variability.  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Page </a:t>
            </a:r>
            <a:fld id="{2653D02A-644E-4AAE-992A-D80C22CA6C44}" type="slidenum">
              <a:rPr lang="en-GB" smtClean="0"/>
              <a:pPr algn="l">
                <a:defRPr/>
              </a:pPr>
              <a:t>6</a:t>
            </a:fld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Cache Architecture (2/2)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Page </a:t>
            </a:r>
            <a:fld id="{2653D02A-644E-4AAE-992A-D80C22CA6C44}" type="slidenum">
              <a:rPr lang="en-GB" smtClean="0"/>
              <a:pPr algn="l">
                <a:defRPr/>
              </a:pPr>
              <a:t>7</a:t>
            </a:fld>
            <a:endParaRPr lang="en-GB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799" y="1066800"/>
            <a:ext cx="460066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40431" y="1066800"/>
            <a:ext cx="4174969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LA-LRU (1/6)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Adaptive Cache architecture with LRU policy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delay storage provides information on latency of each cache block which can be used to modify the replacement policy to increase single cycle access.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Page </a:t>
            </a:r>
            <a:fld id="{2653D02A-644E-4AAE-992A-D80C22CA6C44}" type="slidenum">
              <a:rPr lang="en-GB" smtClean="0"/>
              <a:pPr algn="l">
                <a:defRPr/>
              </a:pPr>
              <a:t>8</a:t>
            </a:fld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47800" y="13716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 of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%of Cache Accesses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Hit with</a:t>
                      </a:r>
                      <a:r>
                        <a:rPr lang="en-US" baseline="0" dirty="0" smtClean="0"/>
                        <a:t> one cycle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77.076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Hit with two cycle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19.940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Hit with three cycle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2.224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0.760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LA-LRU (2/6)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Conventional Least Recently Used Replacement Policy (LRU)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MRU data can be in high latency ways.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>
              <a:defRPr/>
            </a:pPr>
            <a:r>
              <a:rPr lang="en-GB" smtClean="0"/>
              <a:t>Page </a:t>
            </a:r>
            <a:fld id="{2653D02A-644E-4AAE-992A-D80C22CA6C44}" type="slidenum">
              <a:rPr lang="en-GB" smtClean="0"/>
              <a:pPr algn="l">
                <a:defRPr/>
              </a:pPr>
              <a:t>9</a:t>
            </a:fld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828800"/>
            <a:ext cx="6981825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2362200" y="4687887"/>
            <a:ext cx="4343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LRU mechanism in conventional Cache</a:t>
            </a:r>
          </a:p>
          <a:p>
            <a:r>
              <a:rPr lang="en-US" dirty="0"/>
              <a:t>    (000 -&gt; MRU data, 111-&gt;LRU data)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B-415027-FR-10">
  <a:themeElements>
    <a:clrScheme name="CSR">
      <a:dk1>
        <a:srgbClr val="141414"/>
      </a:dk1>
      <a:lt1>
        <a:sysClr val="window" lastClr="FFFFFF"/>
      </a:lt1>
      <a:dk2>
        <a:srgbClr val="0057A3"/>
      </a:dk2>
      <a:lt2>
        <a:srgbClr val="B4B2B5"/>
      </a:lt2>
      <a:accent1>
        <a:srgbClr val="0057A3"/>
      </a:accent1>
      <a:accent2>
        <a:srgbClr val="B4B2B5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800080"/>
      </a:folHlink>
    </a:clrScheme>
    <a:fontScheme name="Custom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CB-415027-FR-10</Template>
  <TotalTime>2151</TotalTime>
  <Words>1034</Words>
  <Application>Microsoft Office PowerPoint</Application>
  <PresentationFormat>On-screen Show (4:3)</PresentationFormat>
  <Paragraphs>280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CB-415027-FR-10</vt:lpstr>
      <vt:lpstr>LA-LRU: A Latency-Aware Replacement Policy for Variation Tolerant Caches</vt:lpstr>
      <vt:lpstr>Introduction: Variations</vt:lpstr>
      <vt:lpstr>Introduction: Variations</vt:lpstr>
      <vt:lpstr>Introduction: Techniques to Compensate for Variation</vt:lpstr>
      <vt:lpstr>Agenda</vt:lpstr>
      <vt:lpstr>Adaptive Cache Architecture (1/2)</vt:lpstr>
      <vt:lpstr>Adaptive Cache Architecture (2/2)</vt:lpstr>
      <vt:lpstr>LA-LRU (1/6)</vt:lpstr>
      <vt:lpstr>LA-LRU (2/6)</vt:lpstr>
      <vt:lpstr>LA-LRU (3/6)</vt:lpstr>
      <vt:lpstr>LA-LRU (4/6)</vt:lpstr>
      <vt:lpstr>LA-LRU (5/6)</vt:lpstr>
      <vt:lpstr>LA-LRU (6/6)</vt:lpstr>
      <vt:lpstr>Block Rearrangement (1/1)</vt:lpstr>
      <vt:lpstr>Simulation Results (1/3)</vt:lpstr>
      <vt:lpstr>Simulation Results (2/3)</vt:lpstr>
      <vt:lpstr>Simulation Results (3/3)</vt:lpstr>
      <vt:lpstr>Summary (1/1)</vt:lpstr>
    </vt:vector>
  </TitlesOfParts>
  <Company>Cambridge Silicon Radio,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Aarul Jain</dc:creator>
  <cp:lastModifiedBy>Aarul Jain</cp:lastModifiedBy>
  <cp:revision>148</cp:revision>
  <dcterms:created xsi:type="dcterms:W3CDTF">2010-12-21T18:44:18Z</dcterms:created>
  <dcterms:modified xsi:type="dcterms:W3CDTF">2011-01-04T06:26:41Z</dcterms:modified>
</cp:coreProperties>
</file>