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image12.jpg" ContentType="image/png"/>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0"/>
  </p:notesMasterIdLst>
  <p:sldIdLst>
    <p:sldId id="256" r:id="rId2"/>
    <p:sldId id="257" r:id="rId3"/>
    <p:sldId id="288" r:id="rId4"/>
    <p:sldId id="260" r:id="rId5"/>
    <p:sldId id="265" r:id="rId6"/>
    <p:sldId id="261" r:id="rId7"/>
    <p:sldId id="284" r:id="rId8"/>
    <p:sldId id="271" r:id="rId9"/>
    <p:sldId id="269" r:id="rId10"/>
    <p:sldId id="290" r:id="rId11"/>
    <p:sldId id="291" r:id="rId12"/>
    <p:sldId id="275" r:id="rId13"/>
    <p:sldId id="277" r:id="rId14"/>
    <p:sldId id="278" r:id="rId15"/>
    <p:sldId id="282" r:id="rId16"/>
    <p:sldId id="293" r:id="rId17"/>
    <p:sldId id="283" r:id="rId18"/>
    <p:sldId id="285"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90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56"/>
    <p:restoredTop sz="77778" autoAdjust="0"/>
  </p:normalViewPr>
  <p:slideViewPr>
    <p:cSldViewPr snapToGrid="0" snapToObjects="1">
      <p:cViewPr varScale="1">
        <p:scale>
          <a:sx n="52" d="100"/>
          <a:sy n="52" d="100"/>
        </p:scale>
        <p:origin x="262" y="5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40" d="100"/>
        <a:sy n="40" d="100"/>
      </p:scale>
      <p:origin x="0" y="-8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16023\Comparison%20Study\Comparison%20Study\excel%20charts\rmse.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Real</a:t>
            </a:r>
            <a:r>
              <a:rPr lang="en-US" baseline="0"/>
              <a:t> World RMSE Results</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Sheet1!$A$104</c:f>
              <c:strCache>
                <c:ptCount val="1"/>
                <c:pt idx="0">
                  <c:v>Day </c:v>
                </c:pt>
              </c:strCache>
            </c:strRef>
          </c:tx>
          <c:spPr>
            <a:solidFill>
              <a:schemeClr val="accent1"/>
            </a:solidFill>
            <a:ln>
              <a:noFill/>
            </a:ln>
            <a:effectLst/>
          </c:spPr>
          <c:invertIfNegative val="0"/>
          <c:cat>
            <c:strRef>
              <c:f>Sheet1!$B$103:$E$103</c:f>
              <c:strCache>
                <c:ptCount val="4"/>
                <c:pt idx="0">
                  <c:v>RMSE for PAN angles TIPANGLE</c:v>
                </c:pt>
                <c:pt idx="1">
                  <c:v>RMSE for PAN angles ResNet18</c:v>
                </c:pt>
                <c:pt idx="2">
                  <c:v>RMSE for TILT angles TIPANGLE</c:v>
                </c:pt>
                <c:pt idx="3">
                  <c:v>RMSE for TILT angles ResNet18</c:v>
                </c:pt>
              </c:strCache>
            </c:strRef>
          </c:cat>
          <c:val>
            <c:numRef>
              <c:f>Sheet1!$B$104:$E$104</c:f>
              <c:numCache>
                <c:formatCode>General</c:formatCode>
                <c:ptCount val="4"/>
                <c:pt idx="0">
                  <c:v>0.3145</c:v>
                </c:pt>
                <c:pt idx="1">
                  <c:v>2.4300000000000002</c:v>
                </c:pt>
                <c:pt idx="2">
                  <c:v>0.84</c:v>
                </c:pt>
                <c:pt idx="3">
                  <c:v>3.14</c:v>
                </c:pt>
              </c:numCache>
            </c:numRef>
          </c:val>
          <c:extLst>
            <c:ext xmlns:c16="http://schemas.microsoft.com/office/drawing/2014/chart" uri="{C3380CC4-5D6E-409C-BE32-E72D297353CC}">
              <c16:uniqueId val="{00000000-E25C-428B-AD31-F2BDAFEA3269}"/>
            </c:ext>
          </c:extLst>
        </c:ser>
        <c:ser>
          <c:idx val="1"/>
          <c:order val="1"/>
          <c:tx>
            <c:strRef>
              <c:f>Sheet1!$A$105</c:f>
              <c:strCache>
                <c:ptCount val="1"/>
                <c:pt idx="0">
                  <c:v>Dusk </c:v>
                </c:pt>
              </c:strCache>
            </c:strRef>
          </c:tx>
          <c:spPr>
            <a:solidFill>
              <a:schemeClr val="accent3"/>
            </a:solidFill>
            <a:ln>
              <a:noFill/>
            </a:ln>
            <a:effectLst/>
          </c:spPr>
          <c:invertIfNegative val="0"/>
          <c:cat>
            <c:strRef>
              <c:f>Sheet1!$B$103:$E$103</c:f>
              <c:strCache>
                <c:ptCount val="4"/>
                <c:pt idx="0">
                  <c:v>RMSE for PAN angles TIPANGLE</c:v>
                </c:pt>
                <c:pt idx="1">
                  <c:v>RMSE for PAN angles ResNet18</c:v>
                </c:pt>
                <c:pt idx="2">
                  <c:v>RMSE for TILT angles TIPANGLE</c:v>
                </c:pt>
                <c:pt idx="3">
                  <c:v>RMSE for TILT angles ResNet18</c:v>
                </c:pt>
              </c:strCache>
            </c:strRef>
          </c:cat>
          <c:val>
            <c:numRef>
              <c:f>Sheet1!$B$105:$E$105</c:f>
              <c:numCache>
                <c:formatCode>General</c:formatCode>
                <c:ptCount val="4"/>
                <c:pt idx="0">
                  <c:v>0.34150000000000003</c:v>
                </c:pt>
                <c:pt idx="1">
                  <c:v>2.89</c:v>
                </c:pt>
                <c:pt idx="2">
                  <c:v>0.96</c:v>
                </c:pt>
                <c:pt idx="3">
                  <c:v>4.25</c:v>
                </c:pt>
              </c:numCache>
            </c:numRef>
          </c:val>
          <c:extLst>
            <c:ext xmlns:c16="http://schemas.microsoft.com/office/drawing/2014/chart" uri="{C3380CC4-5D6E-409C-BE32-E72D297353CC}">
              <c16:uniqueId val="{00000001-E25C-428B-AD31-F2BDAFEA3269}"/>
            </c:ext>
          </c:extLst>
        </c:ser>
        <c:ser>
          <c:idx val="2"/>
          <c:order val="2"/>
          <c:tx>
            <c:strRef>
              <c:f>Sheet1!$A$106</c:f>
              <c:strCache>
                <c:ptCount val="1"/>
                <c:pt idx="0">
                  <c:v>Night</c:v>
                </c:pt>
              </c:strCache>
            </c:strRef>
          </c:tx>
          <c:spPr>
            <a:solidFill>
              <a:schemeClr val="accent5"/>
            </a:solidFill>
            <a:ln>
              <a:noFill/>
            </a:ln>
            <a:effectLst/>
          </c:spPr>
          <c:invertIfNegative val="0"/>
          <c:cat>
            <c:strRef>
              <c:f>Sheet1!$B$103:$E$103</c:f>
              <c:strCache>
                <c:ptCount val="4"/>
                <c:pt idx="0">
                  <c:v>RMSE for PAN angles TIPANGLE</c:v>
                </c:pt>
                <c:pt idx="1">
                  <c:v>RMSE for PAN angles ResNet18</c:v>
                </c:pt>
                <c:pt idx="2">
                  <c:v>RMSE for TILT angles TIPANGLE</c:v>
                </c:pt>
                <c:pt idx="3">
                  <c:v>RMSE for TILT angles ResNet18</c:v>
                </c:pt>
              </c:strCache>
            </c:strRef>
          </c:cat>
          <c:val>
            <c:numRef>
              <c:f>Sheet1!$B$106:$E$106</c:f>
              <c:numCache>
                <c:formatCode>General</c:formatCode>
                <c:ptCount val="4"/>
                <c:pt idx="0">
                  <c:v>0.54</c:v>
                </c:pt>
                <c:pt idx="1">
                  <c:v>4.54</c:v>
                </c:pt>
                <c:pt idx="2">
                  <c:v>1.45</c:v>
                </c:pt>
                <c:pt idx="3">
                  <c:v>5.48</c:v>
                </c:pt>
              </c:numCache>
            </c:numRef>
          </c:val>
          <c:extLst>
            <c:ext xmlns:c16="http://schemas.microsoft.com/office/drawing/2014/chart" uri="{C3380CC4-5D6E-409C-BE32-E72D297353CC}">
              <c16:uniqueId val="{00000002-E25C-428B-AD31-F2BDAFEA3269}"/>
            </c:ext>
          </c:extLst>
        </c:ser>
        <c:dLbls>
          <c:showLegendKey val="0"/>
          <c:showVal val="0"/>
          <c:showCatName val="0"/>
          <c:showSerName val="0"/>
          <c:showPercent val="0"/>
          <c:showBubbleSize val="0"/>
        </c:dLbls>
        <c:gapWidth val="219"/>
        <c:overlap val="-27"/>
        <c:axId val="1953855295"/>
        <c:axId val="938851375"/>
      </c:barChart>
      <c:catAx>
        <c:axId val="195385529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38851375"/>
        <c:crosses val="autoZero"/>
        <c:auto val="1"/>
        <c:lblAlgn val="ctr"/>
        <c:lblOffset val="100"/>
        <c:noMultiLvlLbl val="0"/>
      </c:catAx>
      <c:valAx>
        <c:axId val="93885137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5385529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4DA7DF-F0FC-4B12-A20E-E8261EAF4A09}" type="datetimeFigureOut">
              <a:rPr lang="en-US" smtClean="0"/>
              <a:t>10/30/2023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C32B5B-EABF-47C1-B437-2F953FF21D02}" type="slidenum">
              <a:rPr lang="en-US" smtClean="0"/>
              <a:t>‹#›</a:t>
            </a:fld>
            <a:endParaRPr lang="en-US"/>
          </a:p>
        </p:txBody>
      </p:sp>
    </p:spTree>
    <p:extLst>
      <p:ext uri="{BB962C8B-B14F-4D97-AF65-F5344CB8AC3E}">
        <p14:creationId xmlns:p14="http://schemas.microsoft.com/office/powerpoint/2010/main" val="31265580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 Respected Chair Professor Aviral Shrivastava and Committee members Professor Aman Arora and Professor Nakul Gopalan, I welcome you to my defense presentation. </a:t>
            </a:r>
          </a:p>
        </p:txBody>
      </p:sp>
      <p:sp>
        <p:nvSpPr>
          <p:cNvPr id="4" name="Slide Number Placeholder 3"/>
          <p:cNvSpPr>
            <a:spLocks noGrp="1"/>
          </p:cNvSpPr>
          <p:nvPr>
            <p:ph type="sldNum" sz="quarter" idx="5"/>
          </p:nvPr>
        </p:nvSpPr>
        <p:spPr/>
        <p:txBody>
          <a:bodyPr/>
          <a:lstStyle/>
          <a:p>
            <a:fld id="{DFC32B5B-EABF-47C1-B437-2F953FF21D02}" type="slidenum">
              <a:rPr lang="en-US" smtClean="0"/>
              <a:t>1</a:t>
            </a:fld>
            <a:endParaRPr lang="en-US"/>
          </a:p>
        </p:txBody>
      </p:sp>
    </p:spTree>
    <p:extLst>
      <p:ext uri="{BB962C8B-B14F-4D97-AF65-F5344CB8AC3E}">
        <p14:creationId xmlns:p14="http://schemas.microsoft.com/office/powerpoint/2010/main" val="19446073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Rise in number of vehicles.</a:t>
            </a:r>
          </a:p>
          <a:p>
            <a:endParaRPr lang="en-US" dirty="0"/>
          </a:p>
          <a:p>
            <a:r>
              <a:rPr lang="en-US" dirty="0"/>
              <a:t>Managing would become an issue.</a:t>
            </a:r>
          </a:p>
          <a:p>
            <a:endParaRPr lang="en-US" dirty="0"/>
          </a:p>
          <a:p>
            <a:r>
              <a:rPr lang="en-US" dirty="0"/>
              <a:t>Hence use of digitalization.</a:t>
            </a:r>
          </a:p>
          <a:p>
            <a:endParaRPr lang="en-US" dirty="0"/>
          </a:p>
          <a:p>
            <a:r>
              <a:rPr lang="en-US" dirty="0"/>
              <a:t>Because of this, use of number of traffic cameras increases steadily.</a:t>
            </a:r>
          </a:p>
          <a:p>
            <a:endParaRPr lang="en-US" dirty="0"/>
          </a:p>
          <a:p>
            <a:r>
              <a:rPr lang="en-US" dirty="0"/>
              <a:t>Monitoring all traffic cameras by personal only would not be possible.</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FC32B5B-EABF-47C1-B437-2F953FF21D02}" type="slidenum">
              <a:rPr lang="en-US" smtClean="0"/>
              <a:t>2</a:t>
            </a:fld>
            <a:endParaRPr lang="en-US"/>
          </a:p>
        </p:txBody>
      </p:sp>
    </p:spTree>
    <p:extLst>
      <p:ext uri="{BB962C8B-B14F-4D97-AF65-F5344CB8AC3E}">
        <p14:creationId xmlns:p14="http://schemas.microsoft.com/office/powerpoint/2010/main" val="33235501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Usage of traffic cameras brings in a lot opportunities in the field of research to increase safety.</a:t>
            </a:r>
          </a:p>
          <a:p>
            <a:endParaRPr lang="en-US" dirty="0"/>
          </a:p>
        </p:txBody>
      </p:sp>
      <p:sp>
        <p:nvSpPr>
          <p:cNvPr id="4" name="Slide Number Placeholder 3"/>
          <p:cNvSpPr>
            <a:spLocks noGrp="1"/>
          </p:cNvSpPr>
          <p:nvPr>
            <p:ph type="sldNum" sz="quarter" idx="5"/>
          </p:nvPr>
        </p:nvSpPr>
        <p:spPr/>
        <p:txBody>
          <a:bodyPr/>
          <a:lstStyle/>
          <a:p>
            <a:fld id="{DFC32B5B-EABF-47C1-B437-2F953FF21D02}" type="slidenum">
              <a:rPr lang="en-US" smtClean="0"/>
              <a:t>3</a:t>
            </a:fld>
            <a:endParaRPr lang="en-US"/>
          </a:p>
        </p:txBody>
      </p:sp>
    </p:spTree>
    <p:extLst>
      <p:ext uri="{BB962C8B-B14F-4D97-AF65-F5344CB8AC3E}">
        <p14:creationId xmlns:p14="http://schemas.microsoft.com/office/powerpoint/2010/main" val="3793768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C32B5B-EABF-47C1-B437-2F953FF21D02}" type="slidenum">
              <a:rPr lang="en-US" smtClean="0"/>
              <a:t>4</a:t>
            </a:fld>
            <a:endParaRPr lang="en-US"/>
          </a:p>
        </p:txBody>
      </p:sp>
    </p:spTree>
    <p:extLst>
      <p:ext uri="{BB962C8B-B14F-4D97-AF65-F5344CB8AC3E}">
        <p14:creationId xmlns:p14="http://schemas.microsoft.com/office/powerpoint/2010/main" val="37251462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data obtained from traffic camera must be venerable/dependable.</a:t>
            </a:r>
          </a:p>
          <a:p>
            <a:endParaRPr lang="en-US" dirty="0"/>
          </a:p>
          <a:p>
            <a:r>
              <a:rPr lang="en-US" dirty="0"/>
              <a:t>If the data obtained from the camera is faulty, errors are induced while localizing.</a:t>
            </a:r>
          </a:p>
          <a:p>
            <a:endParaRPr lang="en-US" dirty="0"/>
          </a:p>
          <a:p>
            <a:r>
              <a:rPr lang="en-US" dirty="0"/>
              <a:t>Before localizing accurate camera pose must be known. </a:t>
            </a:r>
          </a:p>
          <a:p>
            <a:endParaRPr lang="en-US" dirty="0"/>
          </a:p>
          <a:p>
            <a:r>
              <a:rPr lang="en-US" dirty="0"/>
              <a:t>However, Camera pose are often changed due to both natural and traffic personal causes and most often cameras lack encoders or IMU in them to track their pose change.</a:t>
            </a:r>
          </a:p>
          <a:p>
            <a:endParaRPr lang="en-US" dirty="0"/>
          </a:p>
          <a:p>
            <a:r>
              <a:rPr lang="en-US" dirty="0"/>
              <a:t> </a:t>
            </a:r>
          </a:p>
          <a:p>
            <a:endParaRPr lang="en-US" dirty="0"/>
          </a:p>
          <a:p>
            <a:endParaRPr lang="en-US" dirty="0"/>
          </a:p>
        </p:txBody>
      </p:sp>
      <p:sp>
        <p:nvSpPr>
          <p:cNvPr id="4" name="Slide Number Placeholder 3"/>
          <p:cNvSpPr>
            <a:spLocks noGrp="1"/>
          </p:cNvSpPr>
          <p:nvPr>
            <p:ph type="sldNum" sz="quarter" idx="5"/>
          </p:nvPr>
        </p:nvSpPr>
        <p:spPr/>
        <p:txBody>
          <a:bodyPr/>
          <a:lstStyle/>
          <a:p>
            <a:fld id="{DFC32B5B-EABF-47C1-B437-2F953FF21D02}" type="slidenum">
              <a:rPr lang="en-US" smtClean="0"/>
              <a:t>5</a:t>
            </a:fld>
            <a:endParaRPr lang="en-US"/>
          </a:p>
        </p:txBody>
      </p:sp>
    </p:spTree>
    <p:extLst>
      <p:ext uri="{BB962C8B-B14F-4D97-AF65-F5344CB8AC3E}">
        <p14:creationId xmlns:p14="http://schemas.microsoft.com/office/powerpoint/2010/main" val="21028818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C32B5B-EABF-47C1-B437-2F953FF21D02}" type="slidenum">
              <a:rPr lang="en-US" smtClean="0"/>
              <a:t>6</a:t>
            </a:fld>
            <a:endParaRPr lang="en-US"/>
          </a:p>
        </p:txBody>
      </p:sp>
    </p:spTree>
    <p:extLst>
      <p:ext uri="{BB962C8B-B14F-4D97-AF65-F5344CB8AC3E}">
        <p14:creationId xmlns:p14="http://schemas.microsoft.com/office/powerpoint/2010/main" val="41158516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completely new and accurate dataset has been collected at the bridge over the university drive from where the University Drive and Rural Road intersection can be completely covered by the camera.</a:t>
            </a:r>
          </a:p>
          <a:p>
            <a:endParaRPr lang="en-US" dirty="0"/>
          </a:p>
          <a:p>
            <a:r>
              <a:rPr lang="en-US" dirty="0"/>
              <a:t>A DSLR placed on steady tripod is used such that the pose and the location of the camera does not change randomly. The tripod has a PAN angle measurement scale with a 2.5 degree of step measurement between angles. </a:t>
            </a:r>
          </a:p>
        </p:txBody>
      </p:sp>
      <p:sp>
        <p:nvSpPr>
          <p:cNvPr id="4" name="Slide Number Placeholder 3"/>
          <p:cNvSpPr>
            <a:spLocks noGrp="1"/>
          </p:cNvSpPr>
          <p:nvPr>
            <p:ph type="sldNum" sz="quarter" idx="5"/>
          </p:nvPr>
        </p:nvSpPr>
        <p:spPr/>
        <p:txBody>
          <a:bodyPr/>
          <a:lstStyle/>
          <a:p>
            <a:fld id="{DFC32B5B-EABF-47C1-B437-2F953FF21D02}" type="slidenum">
              <a:rPr lang="en-US" smtClean="0"/>
              <a:t>8</a:t>
            </a:fld>
            <a:endParaRPr lang="en-US"/>
          </a:p>
        </p:txBody>
      </p:sp>
    </p:spTree>
    <p:extLst>
      <p:ext uri="{BB962C8B-B14F-4D97-AF65-F5344CB8AC3E}">
        <p14:creationId xmlns:p14="http://schemas.microsoft.com/office/powerpoint/2010/main" val="29887810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can clearly be seen here from the chart that ResNet18 performs poorly as opposed to TIPANGLE. </a:t>
            </a:r>
          </a:p>
          <a:p>
            <a:endParaRPr lang="en-US" dirty="0"/>
          </a:p>
          <a:p>
            <a:r>
              <a:rPr lang="en-US" dirty="0"/>
              <a:t>This is mainly due to the fact that ResNet18 requires large set of images as dataset for training. </a:t>
            </a:r>
          </a:p>
          <a:p>
            <a:endParaRPr lang="en-US" dirty="0"/>
          </a:p>
          <a:p>
            <a:r>
              <a:rPr lang="en-US" dirty="0"/>
              <a:t>Inference time is also poor for ResNet18, however the inference time of </a:t>
            </a:r>
            <a:r>
              <a:rPr lang="en-US" dirty="0" err="1"/>
              <a:t>ResNet</a:t>
            </a:r>
            <a:r>
              <a:rPr lang="en-US" dirty="0"/>
              <a:t> would not matter as the results are poor when compared to TIPANGLE. </a:t>
            </a:r>
          </a:p>
        </p:txBody>
      </p:sp>
      <p:sp>
        <p:nvSpPr>
          <p:cNvPr id="4" name="Slide Number Placeholder 3"/>
          <p:cNvSpPr>
            <a:spLocks noGrp="1"/>
          </p:cNvSpPr>
          <p:nvPr>
            <p:ph type="sldNum" sz="quarter" idx="5"/>
          </p:nvPr>
        </p:nvSpPr>
        <p:spPr/>
        <p:txBody>
          <a:bodyPr/>
          <a:lstStyle/>
          <a:p>
            <a:fld id="{DFC32B5B-EABF-47C1-B437-2F953FF21D02}" type="slidenum">
              <a:rPr lang="en-US" smtClean="0"/>
              <a:t>14</a:t>
            </a:fld>
            <a:endParaRPr lang="en-US"/>
          </a:p>
        </p:txBody>
      </p:sp>
    </p:spTree>
    <p:extLst>
      <p:ext uri="{BB962C8B-B14F-4D97-AF65-F5344CB8AC3E}">
        <p14:creationId xmlns:p14="http://schemas.microsoft.com/office/powerpoint/2010/main" val="31493594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Pruning basically is removing neurons and their weights which contribute to actual prediction.</a:t>
            </a:r>
          </a:p>
          <a:p>
            <a:endParaRPr lang="en-US" dirty="0"/>
          </a:p>
          <a:p>
            <a:r>
              <a:rPr lang="en-US" dirty="0"/>
              <a:t>On implementing the inference on raspberry Pi3 and using pruning reduces the inference time drastically </a:t>
            </a:r>
          </a:p>
        </p:txBody>
      </p:sp>
      <p:sp>
        <p:nvSpPr>
          <p:cNvPr id="4" name="Slide Number Placeholder 3"/>
          <p:cNvSpPr>
            <a:spLocks noGrp="1"/>
          </p:cNvSpPr>
          <p:nvPr>
            <p:ph type="sldNum" sz="quarter" idx="5"/>
          </p:nvPr>
        </p:nvSpPr>
        <p:spPr/>
        <p:txBody>
          <a:bodyPr/>
          <a:lstStyle/>
          <a:p>
            <a:fld id="{DFC32B5B-EABF-47C1-B437-2F953FF21D02}" type="slidenum">
              <a:rPr lang="en-US" smtClean="0"/>
              <a:t>17</a:t>
            </a:fld>
            <a:endParaRPr lang="en-US"/>
          </a:p>
        </p:txBody>
      </p:sp>
    </p:spTree>
    <p:extLst>
      <p:ext uri="{BB962C8B-B14F-4D97-AF65-F5344CB8AC3E}">
        <p14:creationId xmlns:p14="http://schemas.microsoft.com/office/powerpoint/2010/main" val="9651390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aviral.lab.asu.edu/" TargetMode="Externa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hyperlink" Target="http://aviral.lab.asu.edu/" TargetMode="Externa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aviral.lab.asu.edu/" TargetMode="Externa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hyperlink" Target="http://aviral.lab.asu.edu/" TargetMode="Externa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hyperlink" Target="http://aviral.lab.asu.edu/" TargetMode="Externa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hyperlink" Target="http://aviral.lab.asu.edu/" TargetMode="Externa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aviral.lab.asu.edu/" TargetMode="Externa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511300" y="1114425"/>
            <a:ext cx="9448800" cy="1280160"/>
          </a:xfrm>
        </p:spPr>
        <p:txBody>
          <a:bodyPr anchor="t" anchorCtr="0"/>
          <a:lstStyle>
            <a:lvl1pPr algn="r">
              <a:defRPr sz="3200">
                <a:solidFill>
                  <a:schemeClr val="tx1"/>
                </a:solidFill>
              </a:defRPr>
            </a:lvl1pPr>
          </a:lstStyle>
          <a:p>
            <a:r>
              <a:rPr kumimoji="0" lang="en-US" dirty="0"/>
              <a:t>Click to edit Master title style</a:t>
            </a:r>
          </a:p>
        </p:txBody>
      </p:sp>
      <p:sp>
        <p:nvSpPr>
          <p:cNvPr id="9" name="Subtitle 8"/>
          <p:cNvSpPr>
            <a:spLocks noGrp="1"/>
          </p:cNvSpPr>
          <p:nvPr>
            <p:ph type="subTitle" idx="1"/>
          </p:nvPr>
        </p:nvSpPr>
        <p:spPr>
          <a:xfrm>
            <a:off x="1524000" y="3124200"/>
            <a:ext cx="9436100" cy="762000"/>
          </a:xfrm>
        </p:spPr>
        <p:txBody>
          <a:bodyPr/>
          <a:lstStyle>
            <a:lvl1pPr marL="0" indent="0" algn="r">
              <a:buNone/>
              <a:defRPr sz="2000">
                <a:solidFill>
                  <a:schemeClr val="tx2"/>
                </a:solidFill>
                <a:latin typeface="Candara" panose="020E050203030302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
        <p:nvSpPr>
          <p:cNvPr id="21" name="Rectangle 20"/>
          <p:cNvSpPr/>
          <p:nvPr/>
        </p:nvSpPr>
        <p:spPr>
          <a:xfrm>
            <a:off x="1206500" y="1114425"/>
            <a:ext cx="97536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3" name="Rectangle 32"/>
          <p:cNvSpPr/>
          <p:nvPr/>
        </p:nvSpPr>
        <p:spPr>
          <a:xfrm>
            <a:off x="1219200" y="3124200"/>
            <a:ext cx="9753600" cy="7620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2" name="Rectangle 21"/>
          <p:cNvSpPr/>
          <p:nvPr/>
        </p:nvSpPr>
        <p:spPr>
          <a:xfrm>
            <a:off x="1206500" y="1114425"/>
            <a:ext cx="3048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2" name="Rectangle 31"/>
          <p:cNvSpPr/>
          <p:nvPr/>
        </p:nvSpPr>
        <p:spPr>
          <a:xfrm>
            <a:off x="1219200" y="3124200"/>
            <a:ext cx="304800" cy="7620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5" name="Date Placeholder 27">
            <a:extLst>
              <a:ext uri="{FF2B5EF4-FFF2-40B4-BE49-F238E27FC236}">
                <a16:creationId xmlns:a16="http://schemas.microsoft.com/office/drawing/2014/main" id="{BCE0B330-C09A-8B4E-AA0B-69C4967F3F7C}"/>
              </a:ext>
            </a:extLst>
          </p:cNvPr>
          <p:cNvSpPr>
            <a:spLocks noGrp="1"/>
          </p:cNvSpPr>
          <p:nvPr>
            <p:ph type="dt" sz="half" idx="10"/>
          </p:nvPr>
        </p:nvSpPr>
        <p:spPr>
          <a:xfrm>
            <a:off x="4820050" y="6365810"/>
            <a:ext cx="2551899" cy="365760"/>
          </a:xfrm>
          <a:prstGeom prst="rect">
            <a:avLst/>
          </a:prstGeom>
        </p:spPr>
        <p:txBody>
          <a:bodyPr/>
          <a:lstStyle>
            <a:lvl1pPr algn="ctr">
              <a:defRPr sz="1800"/>
            </a:lvl1pPr>
          </a:lstStyle>
          <a:p>
            <a:r>
              <a:rPr lang="en-US">
                <a:hlinkClick r:id="rId2"/>
              </a:rPr>
              <a:t>http://aviral.lab.asu.edu/</a:t>
            </a:r>
            <a:endParaRPr lang="en-US" dirty="0"/>
          </a:p>
        </p:txBody>
      </p:sp>
      <p:pic>
        <p:nvPicPr>
          <p:cNvPr id="17" name="Picture 16" descr="A picture containing object, clock, screen, room&#10;&#10;Description automatically generated">
            <a:extLst>
              <a:ext uri="{FF2B5EF4-FFF2-40B4-BE49-F238E27FC236}">
                <a16:creationId xmlns:a16="http://schemas.microsoft.com/office/drawing/2014/main" id="{CDD5D102-CB1C-F145-B6F8-B83F3880C7D9}"/>
              </a:ext>
            </a:extLst>
          </p:cNvPr>
          <p:cNvPicPr>
            <a:picLocks noChangeAspect="1"/>
          </p:cNvPicPr>
          <p:nvPr userDrawn="1"/>
        </p:nvPicPr>
        <p:blipFill>
          <a:blip r:embed="rId3"/>
          <a:stretch>
            <a:fillRect/>
          </a:stretch>
        </p:blipFill>
        <p:spPr>
          <a:xfrm>
            <a:off x="9009128" y="5797598"/>
            <a:ext cx="3315392" cy="1044111"/>
          </a:xfrm>
          <a:prstGeom prst="rect">
            <a:avLst/>
          </a:prstGeom>
        </p:spPr>
      </p:pic>
    </p:spTree>
    <p:extLst>
      <p:ext uri="{BB962C8B-B14F-4D97-AF65-F5344CB8AC3E}">
        <p14:creationId xmlns:p14="http://schemas.microsoft.com/office/powerpoint/2010/main" val="21437057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endParaRPr kumimoji="0" lang="en-US" dirty="0"/>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Slide Number Placeholder 5"/>
          <p:cNvSpPr>
            <a:spLocks noGrp="1"/>
          </p:cNvSpPr>
          <p:nvPr>
            <p:ph type="sldNum" sz="quarter" idx="12"/>
          </p:nvPr>
        </p:nvSpPr>
        <p:spPr>
          <a:xfrm>
            <a:off x="816864" y="6356350"/>
            <a:ext cx="1723136" cy="365760"/>
          </a:xfrm>
          <a:prstGeom prst="rect">
            <a:avLst/>
          </a:prstGeom>
        </p:spPr>
        <p:txBody>
          <a:bodyPr/>
          <a:lstStyle/>
          <a:p>
            <a:fld id="{86E00D81-A243-204E-9897-44BD133A87DB}" type="slidenum">
              <a:rPr lang="en-US" smtClean="0"/>
              <a:t>‹#›</a:t>
            </a:fld>
            <a:endParaRPr lang="en-US"/>
          </a:p>
        </p:txBody>
      </p:sp>
      <p:grpSp>
        <p:nvGrpSpPr>
          <p:cNvPr id="8" name="Group 13"/>
          <p:cNvGrpSpPr>
            <a:grpSpLocks/>
          </p:cNvGrpSpPr>
          <p:nvPr/>
        </p:nvGrpSpPr>
        <p:grpSpPr bwMode="auto">
          <a:xfrm>
            <a:off x="10570634" y="5932488"/>
            <a:ext cx="1722966" cy="1008062"/>
            <a:chOff x="4850" y="3497"/>
            <a:chExt cx="814" cy="635"/>
          </a:xfrm>
        </p:grpSpPr>
        <p:sp>
          <p:nvSpPr>
            <p:cNvPr id="9" name="Text Box 8"/>
            <p:cNvSpPr txBox="1">
              <a:spLocks noChangeAspect="1" noChangeArrowheads="1"/>
            </p:cNvSpPr>
            <p:nvPr/>
          </p:nvSpPr>
          <p:spPr bwMode="auto">
            <a:xfrm>
              <a:off x="4850" y="3634"/>
              <a:ext cx="298" cy="491"/>
            </a:xfrm>
            <a:prstGeom prst="rect">
              <a:avLst/>
            </a:prstGeom>
            <a:noFill/>
            <a:ln w="9525">
              <a:noFill/>
              <a:miter lim="800000"/>
              <a:headEnd/>
              <a:tailEnd/>
            </a:ln>
            <a:effectLst/>
          </p:spPr>
          <p:txBody>
            <a:bodyPr wrap="none" lIns="92075" tIns="46038" rIns="92075" bIns="46038">
              <a:spAutoFit/>
            </a:bodyPr>
            <a:lstStyle/>
            <a:p>
              <a:pPr algn="r" fontAlgn="auto">
                <a:lnSpc>
                  <a:spcPct val="93000"/>
                </a:lnSpc>
                <a:spcBef>
                  <a:spcPct val="30000"/>
                </a:spcBef>
                <a:spcAft>
                  <a:spcPts val="0"/>
                </a:spcAft>
                <a:buClr>
                  <a:schemeClr val="tx1"/>
                </a:buClr>
                <a:buSzPct val="56000"/>
                <a:buFont typeface="Wingdings" pitchFamily="2" charset="2"/>
                <a:buNone/>
                <a:defRPr/>
              </a:pPr>
              <a:r>
                <a:rPr lang="en-US" sz="4800" b="1" dirty="0">
                  <a:solidFill>
                    <a:srgbClr val="0000FF"/>
                  </a:solidFill>
                  <a:effectLst>
                    <a:outerShdw blurRad="38100" dist="38100" dir="2700000" algn="tl">
                      <a:srgbClr val="C0C0C0"/>
                    </a:outerShdw>
                  </a:effectLst>
                  <a:latin typeface="Times New Roman" pitchFamily="18" charset="0"/>
                  <a:cs typeface="+mn-cs"/>
                </a:rPr>
                <a:t>C</a:t>
              </a:r>
            </a:p>
          </p:txBody>
        </p:sp>
        <p:sp>
          <p:nvSpPr>
            <p:cNvPr id="10" name="Text Box 9"/>
            <p:cNvSpPr txBox="1">
              <a:spLocks noChangeAspect="1" noChangeArrowheads="1"/>
            </p:cNvSpPr>
            <p:nvPr/>
          </p:nvSpPr>
          <p:spPr bwMode="auto">
            <a:xfrm>
              <a:off x="5089" y="3497"/>
              <a:ext cx="362" cy="491"/>
            </a:xfrm>
            <a:prstGeom prst="rect">
              <a:avLst/>
            </a:prstGeom>
            <a:noFill/>
            <a:ln w="9525">
              <a:noFill/>
              <a:miter lim="800000"/>
              <a:headEnd/>
              <a:tailEnd/>
            </a:ln>
            <a:effectLst/>
          </p:spPr>
          <p:txBody>
            <a:bodyPr wrap="none" lIns="92075" tIns="46038" rIns="92075" bIns="46038">
              <a:spAutoFit/>
            </a:bodyPr>
            <a:lstStyle/>
            <a:p>
              <a:pPr algn="r" fontAlgn="auto">
                <a:lnSpc>
                  <a:spcPct val="93000"/>
                </a:lnSpc>
                <a:spcBef>
                  <a:spcPct val="30000"/>
                </a:spcBef>
                <a:spcAft>
                  <a:spcPts val="0"/>
                </a:spcAft>
                <a:buClr>
                  <a:schemeClr val="tx1"/>
                </a:buClr>
                <a:buSzPct val="56000"/>
                <a:buFont typeface="Wingdings" pitchFamily="2" charset="2"/>
                <a:buNone/>
                <a:defRPr/>
              </a:pPr>
              <a:r>
                <a:rPr lang="en-US" sz="4800" b="1" dirty="0">
                  <a:solidFill>
                    <a:srgbClr val="0000FF"/>
                  </a:solidFill>
                  <a:effectLst>
                    <a:outerShdw blurRad="38100" dist="38100" dir="2700000" algn="tl">
                      <a:srgbClr val="C0C0C0"/>
                    </a:outerShdw>
                  </a:effectLst>
                  <a:latin typeface="Times New Roman" pitchFamily="18" charset="0"/>
                  <a:cs typeface="+mn-cs"/>
                </a:rPr>
                <a:t>M</a:t>
              </a:r>
            </a:p>
          </p:txBody>
        </p:sp>
        <p:sp>
          <p:nvSpPr>
            <p:cNvPr id="11" name="Text Box 10"/>
            <p:cNvSpPr txBox="1">
              <a:spLocks noChangeAspect="1" noChangeArrowheads="1"/>
            </p:cNvSpPr>
            <p:nvPr/>
          </p:nvSpPr>
          <p:spPr bwMode="auto">
            <a:xfrm>
              <a:off x="5382" y="3641"/>
              <a:ext cx="282" cy="491"/>
            </a:xfrm>
            <a:prstGeom prst="rect">
              <a:avLst/>
            </a:prstGeom>
            <a:noFill/>
            <a:ln w="9525">
              <a:noFill/>
              <a:miter lim="800000"/>
              <a:headEnd/>
              <a:tailEnd/>
            </a:ln>
            <a:effectLst/>
          </p:spPr>
          <p:txBody>
            <a:bodyPr wrap="none" lIns="92075" tIns="46038" rIns="92075" bIns="46038">
              <a:spAutoFit/>
            </a:bodyPr>
            <a:lstStyle/>
            <a:p>
              <a:pPr algn="r" fontAlgn="auto">
                <a:lnSpc>
                  <a:spcPct val="93000"/>
                </a:lnSpc>
                <a:spcBef>
                  <a:spcPct val="30000"/>
                </a:spcBef>
                <a:spcAft>
                  <a:spcPts val="0"/>
                </a:spcAft>
                <a:buClr>
                  <a:schemeClr val="tx1"/>
                </a:buClr>
                <a:buSzPct val="56000"/>
                <a:buFont typeface="Wingdings" pitchFamily="2" charset="2"/>
                <a:buNone/>
                <a:defRPr/>
              </a:pPr>
              <a:r>
                <a:rPr lang="en-US" sz="4800" b="1" dirty="0">
                  <a:solidFill>
                    <a:srgbClr val="0000FF"/>
                  </a:solidFill>
                  <a:effectLst>
                    <a:outerShdw blurRad="38100" dist="38100" dir="2700000" algn="tl">
                      <a:srgbClr val="C0C0C0"/>
                    </a:outerShdw>
                  </a:effectLst>
                  <a:latin typeface="Times New Roman" pitchFamily="18" charset="0"/>
                  <a:cs typeface="+mn-cs"/>
                </a:rPr>
                <a:t>L</a:t>
              </a:r>
            </a:p>
          </p:txBody>
        </p:sp>
      </p:grpSp>
      <p:sp>
        <p:nvSpPr>
          <p:cNvPr id="12" name="Date Placeholder 27"/>
          <p:cNvSpPr>
            <a:spLocks noGrp="1"/>
          </p:cNvSpPr>
          <p:nvPr>
            <p:ph type="dt" sz="half" idx="10"/>
          </p:nvPr>
        </p:nvSpPr>
        <p:spPr>
          <a:xfrm>
            <a:off x="7209536" y="6355080"/>
            <a:ext cx="3048000" cy="365760"/>
          </a:xfrm>
          <a:prstGeom prst="rect">
            <a:avLst/>
          </a:prstGeom>
        </p:spPr>
        <p:txBody>
          <a:bodyPr/>
          <a:lstStyle>
            <a:lvl1pPr algn="ctr">
              <a:defRPr sz="1400"/>
            </a:lvl1pPr>
          </a:lstStyle>
          <a:p>
            <a:r>
              <a:rPr lang="en-US"/>
              <a:t>http://aviral.lab.asu.edu/</a:t>
            </a:r>
          </a:p>
        </p:txBody>
      </p:sp>
    </p:spTree>
    <p:extLst>
      <p:ext uri="{BB962C8B-B14F-4D97-AF65-F5344CB8AC3E}">
        <p14:creationId xmlns:p14="http://schemas.microsoft.com/office/powerpoint/2010/main" val="26935991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kumimoji="0" lang="en-US"/>
              <a:t>Click to edit Master title style</a:t>
            </a:r>
            <a:endParaRPr kumimoji="0" lang="en-US" dirty="0"/>
          </a:p>
        </p:txBody>
      </p:sp>
      <p:sp>
        <p:nvSpPr>
          <p:cNvPr id="3" name="Vertical Text Placeholder 2"/>
          <p:cNvSpPr>
            <a:spLocks noGrp="1"/>
          </p:cNvSpPr>
          <p:nvPr>
            <p:ph type="body" orient="vert" idx="1"/>
          </p:nvPr>
        </p:nvSpPr>
        <p:spPr>
          <a:xfrm>
            <a:off x="609600" y="274639"/>
            <a:ext cx="80264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Straight Connector 6"/>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sz="1800"/>
          </a:p>
        </p:txBody>
      </p:sp>
      <p:sp>
        <p:nvSpPr>
          <p:cNvPr id="8" name="Isosceles Triangle 7"/>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Straight Connector 8"/>
          <p:cNvSpPr>
            <a:spLocks noChangeShapeType="1"/>
          </p:cNvSpPr>
          <p:nvPr/>
        </p:nvSpPr>
        <p:spPr bwMode="auto">
          <a:xfrm rot="5400000">
            <a:off x="5814836"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sz="1800"/>
          </a:p>
        </p:txBody>
      </p:sp>
      <p:sp>
        <p:nvSpPr>
          <p:cNvPr id="10" name="Slide Number Placeholder 5"/>
          <p:cNvSpPr>
            <a:spLocks noGrp="1"/>
          </p:cNvSpPr>
          <p:nvPr>
            <p:ph type="sldNum" sz="quarter" idx="12"/>
          </p:nvPr>
        </p:nvSpPr>
        <p:spPr>
          <a:xfrm>
            <a:off x="816864" y="6356350"/>
            <a:ext cx="1723136" cy="365760"/>
          </a:xfrm>
          <a:prstGeom prst="rect">
            <a:avLst/>
          </a:prstGeom>
        </p:spPr>
        <p:txBody>
          <a:bodyPr/>
          <a:lstStyle/>
          <a:p>
            <a:fld id="{86E00D81-A243-204E-9897-44BD133A87DB}" type="slidenum">
              <a:rPr lang="en-US" smtClean="0"/>
              <a:t>‹#›</a:t>
            </a:fld>
            <a:endParaRPr lang="en-US"/>
          </a:p>
        </p:txBody>
      </p:sp>
      <p:grpSp>
        <p:nvGrpSpPr>
          <p:cNvPr id="11" name="Group 13"/>
          <p:cNvGrpSpPr>
            <a:grpSpLocks/>
          </p:cNvGrpSpPr>
          <p:nvPr/>
        </p:nvGrpSpPr>
        <p:grpSpPr bwMode="auto">
          <a:xfrm>
            <a:off x="10570634" y="5932488"/>
            <a:ext cx="1722966" cy="1008062"/>
            <a:chOff x="4850" y="3497"/>
            <a:chExt cx="814" cy="635"/>
          </a:xfrm>
        </p:grpSpPr>
        <p:sp>
          <p:nvSpPr>
            <p:cNvPr id="12" name="Text Box 8"/>
            <p:cNvSpPr txBox="1">
              <a:spLocks noChangeAspect="1" noChangeArrowheads="1"/>
            </p:cNvSpPr>
            <p:nvPr/>
          </p:nvSpPr>
          <p:spPr bwMode="auto">
            <a:xfrm>
              <a:off x="4850" y="3634"/>
              <a:ext cx="298" cy="491"/>
            </a:xfrm>
            <a:prstGeom prst="rect">
              <a:avLst/>
            </a:prstGeom>
            <a:noFill/>
            <a:ln w="9525">
              <a:noFill/>
              <a:miter lim="800000"/>
              <a:headEnd/>
              <a:tailEnd/>
            </a:ln>
            <a:effectLst/>
          </p:spPr>
          <p:txBody>
            <a:bodyPr wrap="none" lIns="92075" tIns="46038" rIns="92075" bIns="46038">
              <a:spAutoFit/>
            </a:bodyPr>
            <a:lstStyle/>
            <a:p>
              <a:pPr algn="r" fontAlgn="auto">
                <a:lnSpc>
                  <a:spcPct val="93000"/>
                </a:lnSpc>
                <a:spcBef>
                  <a:spcPct val="30000"/>
                </a:spcBef>
                <a:spcAft>
                  <a:spcPts val="0"/>
                </a:spcAft>
                <a:buClr>
                  <a:schemeClr val="tx1"/>
                </a:buClr>
                <a:buSzPct val="56000"/>
                <a:buFont typeface="Wingdings" pitchFamily="2" charset="2"/>
                <a:buNone/>
                <a:defRPr/>
              </a:pPr>
              <a:r>
                <a:rPr lang="en-US" sz="4800" b="1" dirty="0">
                  <a:solidFill>
                    <a:srgbClr val="0000FF"/>
                  </a:solidFill>
                  <a:effectLst>
                    <a:outerShdw blurRad="38100" dist="38100" dir="2700000" algn="tl">
                      <a:srgbClr val="C0C0C0"/>
                    </a:outerShdw>
                  </a:effectLst>
                  <a:latin typeface="Times New Roman" pitchFamily="18" charset="0"/>
                  <a:cs typeface="+mn-cs"/>
                </a:rPr>
                <a:t>C</a:t>
              </a:r>
            </a:p>
          </p:txBody>
        </p:sp>
        <p:sp>
          <p:nvSpPr>
            <p:cNvPr id="13" name="Text Box 9"/>
            <p:cNvSpPr txBox="1">
              <a:spLocks noChangeAspect="1" noChangeArrowheads="1"/>
            </p:cNvSpPr>
            <p:nvPr/>
          </p:nvSpPr>
          <p:spPr bwMode="auto">
            <a:xfrm>
              <a:off x="5089" y="3497"/>
              <a:ext cx="362" cy="491"/>
            </a:xfrm>
            <a:prstGeom prst="rect">
              <a:avLst/>
            </a:prstGeom>
            <a:noFill/>
            <a:ln w="9525">
              <a:noFill/>
              <a:miter lim="800000"/>
              <a:headEnd/>
              <a:tailEnd/>
            </a:ln>
            <a:effectLst/>
          </p:spPr>
          <p:txBody>
            <a:bodyPr wrap="none" lIns="92075" tIns="46038" rIns="92075" bIns="46038">
              <a:spAutoFit/>
            </a:bodyPr>
            <a:lstStyle/>
            <a:p>
              <a:pPr algn="r" fontAlgn="auto">
                <a:lnSpc>
                  <a:spcPct val="93000"/>
                </a:lnSpc>
                <a:spcBef>
                  <a:spcPct val="30000"/>
                </a:spcBef>
                <a:spcAft>
                  <a:spcPts val="0"/>
                </a:spcAft>
                <a:buClr>
                  <a:schemeClr val="tx1"/>
                </a:buClr>
                <a:buSzPct val="56000"/>
                <a:buFont typeface="Wingdings" pitchFamily="2" charset="2"/>
                <a:buNone/>
                <a:defRPr/>
              </a:pPr>
              <a:r>
                <a:rPr lang="en-US" sz="4800" b="1" dirty="0">
                  <a:solidFill>
                    <a:srgbClr val="0000FF"/>
                  </a:solidFill>
                  <a:effectLst>
                    <a:outerShdw blurRad="38100" dist="38100" dir="2700000" algn="tl">
                      <a:srgbClr val="C0C0C0"/>
                    </a:outerShdw>
                  </a:effectLst>
                  <a:latin typeface="Times New Roman" pitchFamily="18" charset="0"/>
                  <a:cs typeface="+mn-cs"/>
                </a:rPr>
                <a:t>M</a:t>
              </a:r>
            </a:p>
          </p:txBody>
        </p:sp>
        <p:sp>
          <p:nvSpPr>
            <p:cNvPr id="14" name="Text Box 10"/>
            <p:cNvSpPr txBox="1">
              <a:spLocks noChangeAspect="1" noChangeArrowheads="1"/>
            </p:cNvSpPr>
            <p:nvPr/>
          </p:nvSpPr>
          <p:spPr bwMode="auto">
            <a:xfrm>
              <a:off x="5382" y="3641"/>
              <a:ext cx="282" cy="491"/>
            </a:xfrm>
            <a:prstGeom prst="rect">
              <a:avLst/>
            </a:prstGeom>
            <a:noFill/>
            <a:ln w="9525">
              <a:noFill/>
              <a:miter lim="800000"/>
              <a:headEnd/>
              <a:tailEnd/>
            </a:ln>
            <a:effectLst/>
          </p:spPr>
          <p:txBody>
            <a:bodyPr wrap="none" lIns="92075" tIns="46038" rIns="92075" bIns="46038">
              <a:spAutoFit/>
            </a:bodyPr>
            <a:lstStyle/>
            <a:p>
              <a:pPr algn="r" fontAlgn="auto">
                <a:lnSpc>
                  <a:spcPct val="93000"/>
                </a:lnSpc>
                <a:spcBef>
                  <a:spcPct val="30000"/>
                </a:spcBef>
                <a:spcAft>
                  <a:spcPts val="0"/>
                </a:spcAft>
                <a:buClr>
                  <a:schemeClr val="tx1"/>
                </a:buClr>
                <a:buSzPct val="56000"/>
                <a:buFont typeface="Wingdings" pitchFamily="2" charset="2"/>
                <a:buNone/>
                <a:defRPr/>
              </a:pPr>
              <a:r>
                <a:rPr lang="en-US" sz="4800" b="1" dirty="0">
                  <a:solidFill>
                    <a:srgbClr val="0000FF"/>
                  </a:solidFill>
                  <a:effectLst>
                    <a:outerShdw blurRad="38100" dist="38100" dir="2700000" algn="tl">
                      <a:srgbClr val="C0C0C0"/>
                    </a:outerShdw>
                  </a:effectLst>
                  <a:latin typeface="Times New Roman" pitchFamily="18" charset="0"/>
                  <a:cs typeface="+mn-cs"/>
                </a:rPr>
                <a:t>L</a:t>
              </a:r>
            </a:p>
          </p:txBody>
        </p:sp>
      </p:grpSp>
      <p:sp>
        <p:nvSpPr>
          <p:cNvPr id="15" name="Date Placeholder 27"/>
          <p:cNvSpPr>
            <a:spLocks noGrp="1"/>
          </p:cNvSpPr>
          <p:nvPr>
            <p:ph type="dt" sz="half" idx="10"/>
          </p:nvPr>
        </p:nvSpPr>
        <p:spPr>
          <a:xfrm>
            <a:off x="7209536" y="6355080"/>
            <a:ext cx="3048000" cy="365760"/>
          </a:xfrm>
          <a:prstGeom prst="rect">
            <a:avLst/>
          </a:prstGeom>
        </p:spPr>
        <p:txBody>
          <a:bodyPr/>
          <a:lstStyle>
            <a:lvl1pPr algn="ctr">
              <a:defRPr sz="1400"/>
            </a:lvl1pPr>
          </a:lstStyle>
          <a:p>
            <a:r>
              <a:rPr lang="en-US"/>
              <a:t>http://aviral.lab.asu.edu/</a:t>
            </a:r>
          </a:p>
        </p:txBody>
      </p:sp>
      <p:sp>
        <p:nvSpPr>
          <p:cNvPr id="17" name="TextBox 16"/>
          <p:cNvSpPr txBox="1"/>
          <p:nvPr/>
        </p:nvSpPr>
        <p:spPr>
          <a:xfrm>
            <a:off x="2540000" y="6397824"/>
            <a:ext cx="4572000" cy="307777"/>
          </a:xfrm>
          <a:prstGeom prst="rect">
            <a:avLst/>
          </a:prstGeom>
          <a:noFill/>
        </p:spPr>
        <p:txBody>
          <a:bodyPr wrap="square" rtlCol="0">
            <a:spAutoFit/>
          </a:bodyPr>
          <a:lstStyle/>
          <a:p>
            <a:r>
              <a:rPr kumimoji="0" lang="en-US" sz="1400" kern="1200" dirty="0">
                <a:solidFill>
                  <a:srgbClr val="0808C0"/>
                </a:solidFill>
                <a:latin typeface="Comic Sans MS" pitchFamily="66" charset="0"/>
                <a:ea typeface="+mn-ea"/>
                <a:cs typeface="+mn-cs"/>
              </a:rPr>
              <a:t>Web page:  aviral.lab.asu.edu</a:t>
            </a:r>
          </a:p>
        </p:txBody>
      </p:sp>
    </p:spTree>
    <p:extLst>
      <p:ext uri="{BB962C8B-B14F-4D97-AF65-F5344CB8AC3E}">
        <p14:creationId xmlns:p14="http://schemas.microsoft.com/office/powerpoint/2010/main" val="7905584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816610"/>
          </a:xfrm>
        </p:spPr>
        <p:txBody>
          <a:bodyPr/>
          <a:lstStyle/>
          <a:p>
            <a:r>
              <a:rPr kumimoji="0" lang="en-US" dirty="0"/>
              <a:t>Click to edit Master title style</a:t>
            </a:r>
          </a:p>
        </p:txBody>
      </p:sp>
      <p:sp>
        <p:nvSpPr>
          <p:cNvPr id="6" name="Slide Number Placeholder 5"/>
          <p:cNvSpPr>
            <a:spLocks noGrp="1"/>
          </p:cNvSpPr>
          <p:nvPr>
            <p:ph type="sldNum" sz="quarter" idx="12"/>
          </p:nvPr>
        </p:nvSpPr>
        <p:spPr>
          <a:xfrm>
            <a:off x="886950" y="6338389"/>
            <a:ext cx="1261164" cy="365760"/>
          </a:xfrm>
          <a:prstGeom prst="rect">
            <a:avLst/>
          </a:prstGeom>
        </p:spPr>
        <p:txBody>
          <a:bodyPr/>
          <a:lstStyle/>
          <a:p>
            <a:fld id="{86E00D81-A243-204E-9897-44BD133A87DB}" type="slidenum">
              <a:rPr lang="en-US" smtClean="0"/>
              <a:t>‹#›</a:t>
            </a:fld>
            <a:endParaRPr lang="en-US" dirty="0"/>
          </a:p>
        </p:txBody>
      </p:sp>
      <p:sp>
        <p:nvSpPr>
          <p:cNvPr id="8" name="Content Placeholder 7"/>
          <p:cNvSpPr>
            <a:spLocks noGrp="1"/>
          </p:cNvSpPr>
          <p:nvPr>
            <p:ph sz="quarter" idx="1"/>
          </p:nvPr>
        </p:nvSpPr>
        <p:spPr>
          <a:xfrm>
            <a:off x="157507" y="1032691"/>
            <a:ext cx="11508922" cy="4792617"/>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4" name="Date Placeholder 27"/>
          <p:cNvSpPr>
            <a:spLocks noGrp="1"/>
          </p:cNvSpPr>
          <p:nvPr>
            <p:ph type="dt" sz="half" idx="10"/>
          </p:nvPr>
        </p:nvSpPr>
        <p:spPr>
          <a:xfrm>
            <a:off x="4820050" y="6365810"/>
            <a:ext cx="2551899" cy="365760"/>
          </a:xfrm>
          <a:prstGeom prst="rect">
            <a:avLst/>
          </a:prstGeom>
        </p:spPr>
        <p:txBody>
          <a:bodyPr/>
          <a:lstStyle>
            <a:lvl1pPr algn="ctr">
              <a:defRPr sz="1800">
                <a:latin typeface="Candara" panose="020E0502030303020204" pitchFamily="34" charset="0"/>
              </a:defRPr>
            </a:lvl1pPr>
          </a:lstStyle>
          <a:p>
            <a:r>
              <a:rPr lang="en-US">
                <a:hlinkClick r:id="rId2"/>
              </a:rPr>
              <a:t>http://aviral.lab.asu.edu/</a:t>
            </a:r>
            <a:endParaRPr lang="en-US" dirty="0"/>
          </a:p>
        </p:txBody>
      </p:sp>
    </p:spTree>
    <p:extLst>
      <p:ext uri="{BB962C8B-B14F-4D97-AF65-F5344CB8AC3E}">
        <p14:creationId xmlns:p14="http://schemas.microsoft.com/office/powerpoint/2010/main" val="38884475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1066800"/>
            <a:ext cx="9448800" cy="1280160"/>
          </a:xfrm>
        </p:spPr>
        <p:txBody>
          <a:bodyPr anchor="t" anchorCtr="0"/>
          <a:lstStyle>
            <a:lvl1pPr algn="r">
              <a:buNone/>
              <a:defRPr sz="3200" b="0" cap="none" baseline="0">
                <a:effectLst>
                  <a:outerShdw blurRad="38100" dist="38100" dir="2700000" algn="tl">
                    <a:srgbClr val="000000">
                      <a:alpha val="43137"/>
                    </a:srgbClr>
                  </a:outerShdw>
                </a:effectLst>
              </a:defRPr>
            </a:lvl1pPr>
          </a:lstStyle>
          <a:p>
            <a:r>
              <a:rPr kumimoji="0" lang="en-US" dirty="0"/>
              <a:t>Click to edit Master title style</a:t>
            </a:r>
          </a:p>
        </p:txBody>
      </p:sp>
      <p:sp>
        <p:nvSpPr>
          <p:cNvPr id="3" name="Text Placeholder 2"/>
          <p:cNvSpPr>
            <a:spLocks noGrp="1"/>
          </p:cNvSpPr>
          <p:nvPr>
            <p:ph type="body" idx="1"/>
          </p:nvPr>
        </p:nvSpPr>
        <p:spPr>
          <a:xfrm>
            <a:off x="1727200" y="2895600"/>
            <a:ext cx="90424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1219200" y="1066800"/>
            <a:ext cx="97536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Rectangle 7"/>
          <p:cNvSpPr/>
          <p:nvPr/>
        </p:nvSpPr>
        <p:spPr>
          <a:xfrm>
            <a:off x="1219200" y="1066800"/>
            <a:ext cx="3048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5" name="Date Placeholder 27">
            <a:extLst>
              <a:ext uri="{FF2B5EF4-FFF2-40B4-BE49-F238E27FC236}">
                <a16:creationId xmlns:a16="http://schemas.microsoft.com/office/drawing/2014/main" id="{8092CCAB-AB79-FF48-BB64-9B731D39FE94}"/>
              </a:ext>
            </a:extLst>
          </p:cNvPr>
          <p:cNvSpPr>
            <a:spLocks noGrp="1"/>
          </p:cNvSpPr>
          <p:nvPr>
            <p:ph type="dt" sz="half" idx="10"/>
          </p:nvPr>
        </p:nvSpPr>
        <p:spPr>
          <a:xfrm>
            <a:off x="4820050" y="6365810"/>
            <a:ext cx="2551899" cy="365760"/>
          </a:xfrm>
          <a:prstGeom prst="rect">
            <a:avLst/>
          </a:prstGeom>
        </p:spPr>
        <p:txBody>
          <a:bodyPr/>
          <a:lstStyle>
            <a:lvl1pPr algn="ctr">
              <a:defRPr sz="1800"/>
            </a:lvl1pPr>
          </a:lstStyle>
          <a:p>
            <a:r>
              <a:rPr lang="en-US">
                <a:hlinkClick r:id="rId2"/>
              </a:rPr>
              <a:t>http://aviral.lab.asu.edu/</a:t>
            </a:r>
            <a:endParaRPr lang="en-US" dirty="0"/>
          </a:p>
        </p:txBody>
      </p:sp>
      <p:pic>
        <p:nvPicPr>
          <p:cNvPr id="18" name="Picture 17" descr="A picture containing object, clock, screen, room&#10;&#10;Description automatically generated">
            <a:extLst>
              <a:ext uri="{FF2B5EF4-FFF2-40B4-BE49-F238E27FC236}">
                <a16:creationId xmlns:a16="http://schemas.microsoft.com/office/drawing/2014/main" id="{3A78478A-CCF5-A64D-882E-20C5BAD06934}"/>
              </a:ext>
            </a:extLst>
          </p:cNvPr>
          <p:cNvPicPr>
            <a:picLocks noChangeAspect="1"/>
          </p:cNvPicPr>
          <p:nvPr userDrawn="1"/>
        </p:nvPicPr>
        <p:blipFill>
          <a:blip r:embed="rId3"/>
          <a:stretch>
            <a:fillRect/>
          </a:stretch>
        </p:blipFill>
        <p:spPr>
          <a:xfrm>
            <a:off x="9009128" y="5797598"/>
            <a:ext cx="3315392" cy="1044111"/>
          </a:xfrm>
          <a:prstGeom prst="rect">
            <a:avLst/>
          </a:prstGeom>
        </p:spPr>
      </p:pic>
    </p:spTree>
    <p:extLst>
      <p:ext uri="{BB962C8B-B14F-4D97-AF65-F5344CB8AC3E}">
        <p14:creationId xmlns:p14="http://schemas.microsoft.com/office/powerpoint/2010/main" val="1103226153"/>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885371"/>
          </a:xfrm>
        </p:spPr>
        <p:txBody>
          <a:bodyPr/>
          <a:lstStyle/>
          <a:p>
            <a:r>
              <a:rPr kumimoji="0" lang="en-US" dirty="0"/>
              <a:t>Click to edit Master title style</a:t>
            </a:r>
          </a:p>
        </p:txBody>
      </p:sp>
      <p:sp>
        <p:nvSpPr>
          <p:cNvPr id="9" name="Content Placeholder 8"/>
          <p:cNvSpPr>
            <a:spLocks noGrp="1"/>
          </p:cNvSpPr>
          <p:nvPr>
            <p:ph sz="quarter" idx="1"/>
          </p:nvPr>
        </p:nvSpPr>
        <p:spPr>
          <a:xfrm>
            <a:off x="336550" y="1007758"/>
            <a:ext cx="5388864" cy="493776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1" name="Content Placeholder 10"/>
          <p:cNvSpPr>
            <a:spLocks noGrp="1"/>
          </p:cNvSpPr>
          <p:nvPr>
            <p:ph sz="quarter" idx="2"/>
          </p:nvPr>
        </p:nvSpPr>
        <p:spPr>
          <a:xfrm>
            <a:off x="6231297" y="1048793"/>
            <a:ext cx="5388864" cy="493776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8" name="Slide Number Placeholder 5"/>
          <p:cNvSpPr>
            <a:spLocks noGrp="1"/>
          </p:cNvSpPr>
          <p:nvPr>
            <p:ph type="sldNum" sz="quarter" idx="12"/>
          </p:nvPr>
        </p:nvSpPr>
        <p:spPr>
          <a:xfrm>
            <a:off x="816864" y="6356350"/>
            <a:ext cx="1723136" cy="365760"/>
          </a:xfrm>
          <a:prstGeom prst="rect">
            <a:avLst/>
          </a:prstGeom>
        </p:spPr>
        <p:txBody>
          <a:bodyPr/>
          <a:lstStyle/>
          <a:p>
            <a:fld id="{86E00D81-A243-204E-9897-44BD133A87DB}" type="slidenum">
              <a:rPr lang="en-US" smtClean="0"/>
              <a:t>‹#›</a:t>
            </a:fld>
            <a:endParaRPr lang="en-US"/>
          </a:p>
        </p:txBody>
      </p:sp>
      <p:sp>
        <p:nvSpPr>
          <p:cNvPr id="16" name="Date Placeholder 27">
            <a:extLst>
              <a:ext uri="{FF2B5EF4-FFF2-40B4-BE49-F238E27FC236}">
                <a16:creationId xmlns:a16="http://schemas.microsoft.com/office/drawing/2014/main" id="{AF625E83-E07C-2D4D-BD0C-10946C3C975A}"/>
              </a:ext>
            </a:extLst>
          </p:cNvPr>
          <p:cNvSpPr>
            <a:spLocks noGrp="1"/>
          </p:cNvSpPr>
          <p:nvPr>
            <p:ph type="dt" sz="half" idx="10"/>
          </p:nvPr>
        </p:nvSpPr>
        <p:spPr>
          <a:xfrm>
            <a:off x="4820050" y="6365810"/>
            <a:ext cx="2551899" cy="365760"/>
          </a:xfrm>
          <a:prstGeom prst="rect">
            <a:avLst/>
          </a:prstGeom>
        </p:spPr>
        <p:txBody>
          <a:bodyPr/>
          <a:lstStyle>
            <a:lvl1pPr algn="ctr">
              <a:defRPr sz="1800"/>
            </a:lvl1pPr>
          </a:lstStyle>
          <a:p>
            <a:r>
              <a:rPr lang="en-US">
                <a:hlinkClick r:id="rId2"/>
              </a:rPr>
              <a:t>http://aviral.lab.asu.edu/</a:t>
            </a:r>
            <a:endParaRPr lang="en-US" dirty="0"/>
          </a:p>
        </p:txBody>
      </p:sp>
    </p:spTree>
    <p:extLst>
      <p:ext uri="{BB962C8B-B14F-4D97-AF65-F5344CB8AC3E}">
        <p14:creationId xmlns:p14="http://schemas.microsoft.com/office/powerpoint/2010/main" val="1822152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870857"/>
          </a:xfrm>
        </p:spPr>
        <p:txBody>
          <a:bodyPr anchor="ctr"/>
          <a:lstStyle>
            <a:lvl1pPr>
              <a:defRPr/>
            </a:lvl1pPr>
          </a:lstStyle>
          <a:p>
            <a:r>
              <a:rPr kumimoji="0" lang="en-US" dirty="0"/>
              <a:t>Click to edit Master title style</a:t>
            </a:r>
          </a:p>
        </p:txBody>
      </p:sp>
      <p:sp>
        <p:nvSpPr>
          <p:cNvPr id="3" name="Text Placeholder 2"/>
          <p:cNvSpPr>
            <a:spLocks noGrp="1"/>
          </p:cNvSpPr>
          <p:nvPr>
            <p:ph type="body" idx="1"/>
          </p:nvPr>
        </p:nvSpPr>
        <p:spPr>
          <a:xfrm>
            <a:off x="609600" y="1285875"/>
            <a:ext cx="5386917"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 Master text styles</a:t>
            </a:r>
          </a:p>
        </p:txBody>
      </p:sp>
      <p:sp>
        <p:nvSpPr>
          <p:cNvPr id="4" name="Text Placeholder 3"/>
          <p:cNvSpPr>
            <a:spLocks noGrp="1"/>
          </p:cNvSpPr>
          <p:nvPr>
            <p:ph type="body" sz="half" idx="3"/>
          </p:nvPr>
        </p:nvSpPr>
        <p:spPr>
          <a:xfrm>
            <a:off x="6197601" y="1295400"/>
            <a:ext cx="5389033"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 Master text styles</a:t>
            </a:r>
          </a:p>
        </p:txBody>
      </p:sp>
      <p:sp>
        <p:nvSpPr>
          <p:cNvPr id="11" name="Content Placeholder 10"/>
          <p:cNvSpPr>
            <a:spLocks noGrp="1"/>
          </p:cNvSpPr>
          <p:nvPr>
            <p:ph sz="quarter" idx="2"/>
          </p:nvPr>
        </p:nvSpPr>
        <p:spPr>
          <a:xfrm>
            <a:off x="609600" y="2133600"/>
            <a:ext cx="53848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6197600" y="2133600"/>
            <a:ext cx="53848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0" name="Slide Number Placeholder 5"/>
          <p:cNvSpPr>
            <a:spLocks noGrp="1"/>
          </p:cNvSpPr>
          <p:nvPr>
            <p:ph type="sldNum" sz="quarter" idx="12"/>
          </p:nvPr>
        </p:nvSpPr>
        <p:spPr>
          <a:xfrm>
            <a:off x="816864" y="6356350"/>
            <a:ext cx="1723136" cy="365760"/>
          </a:xfrm>
          <a:prstGeom prst="rect">
            <a:avLst/>
          </a:prstGeom>
        </p:spPr>
        <p:txBody>
          <a:bodyPr/>
          <a:lstStyle/>
          <a:p>
            <a:fld id="{86E00D81-A243-204E-9897-44BD133A87DB}" type="slidenum">
              <a:rPr lang="en-US" smtClean="0"/>
              <a:t>‹#›</a:t>
            </a:fld>
            <a:endParaRPr lang="en-US" dirty="0"/>
          </a:p>
        </p:txBody>
      </p:sp>
      <p:sp>
        <p:nvSpPr>
          <p:cNvPr id="18" name="Date Placeholder 27">
            <a:extLst>
              <a:ext uri="{FF2B5EF4-FFF2-40B4-BE49-F238E27FC236}">
                <a16:creationId xmlns:a16="http://schemas.microsoft.com/office/drawing/2014/main" id="{E7970657-EC88-024C-8290-A7B6534FF319}"/>
              </a:ext>
            </a:extLst>
          </p:cNvPr>
          <p:cNvSpPr>
            <a:spLocks noGrp="1"/>
          </p:cNvSpPr>
          <p:nvPr>
            <p:ph type="dt" sz="half" idx="10"/>
          </p:nvPr>
        </p:nvSpPr>
        <p:spPr>
          <a:xfrm>
            <a:off x="4820050" y="6365810"/>
            <a:ext cx="2551899" cy="365760"/>
          </a:xfrm>
          <a:prstGeom prst="rect">
            <a:avLst/>
          </a:prstGeom>
        </p:spPr>
        <p:txBody>
          <a:bodyPr/>
          <a:lstStyle>
            <a:lvl1pPr algn="ctr">
              <a:defRPr sz="1800"/>
            </a:lvl1pPr>
          </a:lstStyle>
          <a:p>
            <a:r>
              <a:rPr lang="en-US">
                <a:hlinkClick r:id="rId2"/>
              </a:rPr>
              <a:t>http://aviral.lab.asu.edu/</a:t>
            </a:r>
            <a:endParaRPr lang="en-US" dirty="0"/>
          </a:p>
        </p:txBody>
      </p:sp>
    </p:spTree>
    <p:extLst>
      <p:ext uri="{BB962C8B-B14F-4D97-AF65-F5344CB8AC3E}">
        <p14:creationId xmlns:p14="http://schemas.microsoft.com/office/powerpoint/2010/main" val="33050194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885371"/>
          </a:xfrm>
        </p:spPr>
        <p:txBody>
          <a:bodyPr/>
          <a:lstStyle/>
          <a:p>
            <a:r>
              <a:rPr kumimoji="0" lang="en-US" dirty="0"/>
              <a:t>Click to edit Master title style</a:t>
            </a:r>
          </a:p>
        </p:txBody>
      </p:sp>
      <p:sp>
        <p:nvSpPr>
          <p:cNvPr id="6" name="Isosceles Triangle 5"/>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7" name="Slide Number Placeholder 5"/>
          <p:cNvSpPr>
            <a:spLocks noGrp="1"/>
          </p:cNvSpPr>
          <p:nvPr>
            <p:ph type="sldNum" sz="quarter" idx="12"/>
          </p:nvPr>
        </p:nvSpPr>
        <p:spPr>
          <a:xfrm>
            <a:off x="816864" y="6356350"/>
            <a:ext cx="1723136" cy="365760"/>
          </a:xfrm>
          <a:prstGeom prst="rect">
            <a:avLst/>
          </a:prstGeom>
        </p:spPr>
        <p:txBody>
          <a:bodyPr/>
          <a:lstStyle/>
          <a:p>
            <a:fld id="{86E00D81-A243-204E-9897-44BD133A87DB}" type="slidenum">
              <a:rPr lang="en-US" smtClean="0"/>
              <a:t>‹#›</a:t>
            </a:fld>
            <a:endParaRPr lang="en-US" dirty="0"/>
          </a:p>
        </p:txBody>
      </p:sp>
      <p:sp>
        <p:nvSpPr>
          <p:cNvPr id="13" name="Date Placeholder 27">
            <a:extLst>
              <a:ext uri="{FF2B5EF4-FFF2-40B4-BE49-F238E27FC236}">
                <a16:creationId xmlns:a16="http://schemas.microsoft.com/office/drawing/2014/main" id="{CAF2259C-C183-3640-A509-F39E34FA1F70}"/>
              </a:ext>
            </a:extLst>
          </p:cNvPr>
          <p:cNvSpPr>
            <a:spLocks noGrp="1"/>
          </p:cNvSpPr>
          <p:nvPr>
            <p:ph type="dt" sz="half" idx="10"/>
          </p:nvPr>
        </p:nvSpPr>
        <p:spPr>
          <a:xfrm>
            <a:off x="4820050" y="6365810"/>
            <a:ext cx="2551899" cy="365760"/>
          </a:xfrm>
          <a:prstGeom prst="rect">
            <a:avLst/>
          </a:prstGeom>
        </p:spPr>
        <p:txBody>
          <a:bodyPr/>
          <a:lstStyle>
            <a:lvl1pPr algn="ctr">
              <a:defRPr sz="1800"/>
            </a:lvl1pPr>
          </a:lstStyle>
          <a:p>
            <a:r>
              <a:rPr lang="en-US">
                <a:hlinkClick r:id="rId2"/>
              </a:rPr>
              <a:t>http://aviral.lab.asu.edu/</a:t>
            </a:r>
            <a:endParaRPr lang="en-US" dirty="0"/>
          </a:p>
        </p:txBody>
      </p:sp>
    </p:spTree>
    <p:extLst>
      <p:ext uri="{BB962C8B-B14F-4D97-AF65-F5344CB8AC3E}">
        <p14:creationId xmlns:p14="http://schemas.microsoft.com/office/powerpoint/2010/main" val="2844648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Straight Connector 4"/>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sz="1800"/>
          </a:p>
        </p:txBody>
      </p:sp>
      <p:sp>
        <p:nvSpPr>
          <p:cNvPr id="6" name="Isosceles Triangle 5"/>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7" name="Slide Number Placeholder 5"/>
          <p:cNvSpPr>
            <a:spLocks noGrp="1"/>
          </p:cNvSpPr>
          <p:nvPr>
            <p:ph type="sldNum" sz="quarter" idx="12"/>
          </p:nvPr>
        </p:nvSpPr>
        <p:spPr>
          <a:xfrm>
            <a:off x="816864" y="6356350"/>
            <a:ext cx="1723136" cy="365760"/>
          </a:xfrm>
          <a:prstGeom prst="rect">
            <a:avLst/>
          </a:prstGeom>
        </p:spPr>
        <p:txBody>
          <a:bodyPr/>
          <a:lstStyle/>
          <a:p>
            <a:fld id="{86E00D81-A243-204E-9897-44BD133A87DB}" type="slidenum">
              <a:rPr lang="en-US" smtClean="0"/>
              <a:t>‹#›</a:t>
            </a:fld>
            <a:endParaRPr lang="en-US"/>
          </a:p>
        </p:txBody>
      </p:sp>
      <p:sp>
        <p:nvSpPr>
          <p:cNvPr id="13" name="Date Placeholder 27">
            <a:extLst>
              <a:ext uri="{FF2B5EF4-FFF2-40B4-BE49-F238E27FC236}">
                <a16:creationId xmlns:a16="http://schemas.microsoft.com/office/drawing/2014/main" id="{483D13DE-6015-8A4F-BDFC-71BF62E8204A}"/>
              </a:ext>
            </a:extLst>
          </p:cNvPr>
          <p:cNvSpPr>
            <a:spLocks noGrp="1"/>
          </p:cNvSpPr>
          <p:nvPr>
            <p:ph type="dt" sz="half" idx="10"/>
          </p:nvPr>
        </p:nvSpPr>
        <p:spPr>
          <a:xfrm>
            <a:off x="4820050" y="6365810"/>
            <a:ext cx="2551899" cy="365760"/>
          </a:xfrm>
          <a:prstGeom prst="rect">
            <a:avLst/>
          </a:prstGeom>
        </p:spPr>
        <p:txBody>
          <a:bodyPr/>
          <a:lstStyle>
            <a:lvl1pPr algn="ctr">
              <a:defRPr sz="1800"/>
            </a:lvl1pPr>
          </a:lstStyle>
          <a:p>
            <a:r>
              <a:rPr lang="en-US">
                <a:hlinkClick r:id="rId2"/>
              </a:rPr>
              <a:t>http://aviral.lab.asu.edu/</a:t>
            </a:r>
            <a:endParaRPr lang="en-US" dirty="0"/>
          </a:p>
        </p:txBody>
      </p:sp>
      <p:pic>
        <p:nvPicPr>
          <p:cNvPr id="16" name="Picture 15" descr="A picture containing object, clock, screen, room&#10;&#10;Description automatically generated">
            <a:extLst>
              <a:ext uri="{FF2B5EF4-FFF2-40B4-BE49-F238E27FC236}">
                <a16:creationId xmlns:a16="http://schemas.microsoft.com/office/drawing/2014/main" id="{29EBD462-D640-5448-9ABD-588D241C240E}"/>
              </a:ext>
            </a:extLst>
          </p:cNvPr>
          <p:cNvPicPr>
            <a:picLocks noChangeAspect="1"/>
          </p:cNvPicPr>
          <p:nvPr userDrawn="1"/>
        </p:nvPicPr>
        <p:blipFill>
          <a:blip r:embed="rId3"/>
          <a:stretch>
            <a:fillRect/>
          </a:stretch>
        </p:blipFill>
        <p:spPr>
          <a:xfrm>
            <a:off x="9009128" y="5797598"/>
            <a:ext cx="3315392" cy="1044111"/>
          </a:xfrm>
          <a:prstGeom prst="rect">
            <a:avLst/>
          </a:prstGeom>
        </p:spPr>
      </p:pic>
    </p:spTree>
    <p:extLst>
      <p:ext uri="{BB962C8B-B14F-4D97-AF65-F5344CB8AC3E}">
        <p14:creationId xmlns:p14="http://schemas.microsoft.com/office/powerpoint/2010/main" val="33509352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32800" y="304800"/>
            <a:ext cx="3352800" cy="838200"/>
          </a:xfrm>
        </p:spPr>
        <p:txBody>
          <a:bodyPr anchor="b" anchorCtr="0">
            <a:noAutofit/>
          </a:bodyPr>
          <a:lstStyle>
            <a:lvl1pPr algn="l">
              <a:buNone/>
              <a:defRPr sz="2000" b="1">
                <a:solidFill>
                  <a:schemeClr val="tx2"/>
                </a:solidFill>
                <a:latin typeface="+mn-lt"/>
                <a:ea typeface="+mn-ea"/>
                <a:cs typeface="+mn-cs"/>
              </a:defRPr>
            </a:lvl1pPr>
          </a:lstStyle>
          <a:p>
            <a:r>
              <a:rPr kumimoji="0" lang="en-US"/>
              <a:t>Click to edit Master title style</a:t>
            </a:r>
            <a:endParaRPr kumimoji="0" lang="en-US" dirty="0"/>
          </a:p>
        </p:txBody>
      </p:sp>
      <p:sp>
        <p:nvSpPr>
          <p:cNvPr id="3" name="Text Placeholder 2"/>
          <p:cNvSpPr>
            <a:spLocks noGrp="1"/>
          </p:cNvSpPr>
          <p:nvPr>
            <p:ph type="body" idx="2"/>
          </p:nvPr>
        </p:nvSpPr>
        <p:spPr>
          <a:xfrm>
            <a:off x="8432800" y="1219201"/>
            <a:ext cx="33528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8" name="Straight Connector 7"/>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sz="1800"/>
          </a:p>
        </p:txBody>
      </p:sp>
      <p:sp>
        <p:nvSpPr>
          <p:cNvPr id="10" name="Straight Connector 9"/>
          <p:cNvSpPr>
            <a:spLocks noChangeShapeType="1"/>
          </p:cNvSpPr>
          <p:nvPr/>
        </p:nvSpPr>
        <p:spPr bwMode="auto">
          <a:xfrm rot="5400000">
            <a:off x="5220033"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sz="1800" dirty="0"/>
          </a:p>
        </p:txBody>
      </p:sp>
      <p:sp>
        <p:nvSpPr>
          <p:cNvPr id="9" name="Isosceles Triangle 8"/>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2" name="Content Placeholder 11"/>
          <p:cNvSpPr>
            <a:spLocks noGrp="1"/>
          </p:cNvSpPr>
          <p:nvPr>
            <p:ph sz="quarter" idx="1"/>
          </p:nvPr>
        </p:nvSpPr>
        <p:spPr>
          <a:xfrm>
            <a:off x="406400" y="304800"/>
            <a:ext cx="7620000" cy="5715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Slide Number Placeholder 5"/>
          <p:cNvSpPr>
            <a:spLocks noGrp="1"/>
          </p:cNvSpPr>
          <p:nvPr>
            <p:ph type="sldNum" sz="quarter" idx="12"/>
          </p:nvPr>
        </p:nvSpPr>
        <p:spPr>
          <a:xfrm>
            <a:off x="816864" y="6356350"/>
            <a:ext cx="1723136" cy="365760"/>
          </a:xfrm>
          <a:prstGeom prst="rect">
            <a:avLst/>
          </a:prstGeom>
        </p:spPr>
        <p:txBody>
          <a:bodyPr/>
          <a:lstStyle/>
          <a:p>
            <a:fld id="{86E00D81-A243-204E-9897-44BD133A87DB}" type="slidenum">
              <a:rPr lang="en-US" smtClean="0"/>
              <a:t>‹#›</a:t>
            </a:fld>
            <a:endParaRPr lang="en-US"/>
          </a:p>
        </p:txBody>
      </p:sp>
      <p:sp>
        <p:nvSpPr>
          <p:cNvPr id="19" name="TextBox 18"/>
          <p:cNvSpPr txBox="1"/>
          <p:nvPr/>
        </p:nvSpPr>
        <p:spPr>
          <a:xfrm>
            <a:off x="5234432" y="6353175"/>
            <a:ext cx="1723136" cy="338554"/>
          </a:xfrm>
          <a:prstGeom prst="rect">
            <a:avLst/>
          </a:prstGeom>
          <a:noFill/>
        </p:spPr>
        <p:txBody>
          <a:bodyPr wrap="square" rtlCol="0">
            <a:spAutoFit/>
          </a:bodyPr>
          <a:lstStyle/>
          <a:p>
            <a:r>
              <a:rPr kumimoji="0" lang="en-US" sz="1600" kern="1200" dirty="0" err="1">
                <a:solidFill>
                  <a:srgbClr val="0808C0"/>
                </a:solidFill>
                <a:latin typeface="Candara" panose="020E0502030303020204" pitchFamily="34" charset="0"/>
                <a:ea typeface="+mn-ea"/>
                <a:cs typeface="+mn-cs"/>
              </a:rPr>
              <a:t>aviral.lab.asu.edu</a:t>
            </a:r>
            <a:endParaRPr kumimoji="0" lang="en-US" sz="1600" kern="1200" dirty="0">
              <a:solidFill>
                <a:srgbClr val="0808C0"/>
              </a:solidFill>
              <a:latin typeface="Candara" panose="020E0502030303020204" pitchFamily="34" charset="0"/>
              <a:ea typeface="+mn-ea"/>
              <a:cs typeface="+mn-cs"/>
            </a:endParaRPr>
          </a:p>
        </p:txBody>
      </p:sp>
      <p:pic>
        <p:nvPicPr>
          <p:cNvPr id="18" name="Picture 17" descr="A picture containing object, clock, screen, room&#10;&#10;Description automatically generated">
            <a:extLst>
              <a:ext uri="{FF2B5EF4-FFF2-40B4-BE49-F238E27FC236}">
                <a16:creationId xmlns:a16="http://schemas.microsoft.com/office/drawing/2014/main" id="{732FA9EB-AFF4-3F4C-84AF-EC57F8F87443}"/>
              </a:ext>
            </a:extLst>
          </p:cNvPr>
          <p:cNvPicPr>
            <a:picLocks noChangeAspect="1"/>
          </p:cNvPicPr>
          <p:nvPr userDrawn="1"/>
        </p:nvPicPr>
        <p:blipFill>
          <a:blip r:embed="rId2"/>
          <a:stretch>
            <a:fillRect/>
          </a:stretch>
        </p:blipFill>
        <p:spPr>
          <a:xfrm>
            <a:off x="9009128" y="5797598"/>
            <a:ext cx="3315392" cy="1044111"/>
          </a:xfrm>
          <a:prstGeom prst="rect">
            <a:avLst/>
          </a:prstGeom>
        </p:spPr>
      </p:pic>
    </p:spTree>
    <p:extLst>
      <p:ext uri="{BB962C8B-B14F-4D97-AF65-F5344CB8AC3E}">
        <p14:creationId xmlns:p14="http://schemas.microsoft.com/office/powerpoint/2010/main" val="5098937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500856"/>
            <a:ext cx="10972800" cy="674688"/>
          </a:xfrm>
          <a:ln>
            <a:solidFill>
              <a:schemeClr val="accent1"/>
            </a:solidFill>
          </a:ln>
        </p:spPr>
        <p:txBody>
          <a:bodyPr lIns="274320" anchor="ctr"/>
          <a:lstStyle>
            <a:lvl1pPr algn="r">
              <a:buNone/>
              <a:defRPr sz="2000" b="0">
                <a:solidFill>
                  <a:schemeClr val="tx1"/>
                </a:solidFill>
              </a:defRPr>
            </a:lvl1pPr>
          </a:lstStyle>
          <a:p>
            <a:r>
              <a:rPr kumimoji="0" lang="en-US"/>
              <a:t>Click to edit Master title style</a:t>
            </a:r>
            <a:endParaRPr kumimoji="0" lang="en-US" dirty="0"/>
          </a:p>
        </p:txBody>
      </p:sp>
      <p:sp>
        <p:nvSpPr>
          <p:cNvPr id="3" name="Picture Placeholder 2"/>
          <p:cNvSpPr>
            <a:spLocks noGrp="1"/>
          </p:cNvSpPr>
          <p:nvPr>
            <p:ph type="pic" idx="1"/>
          </p:nvPr>
        </p:nvSpPr>
        <p:spPr>
          <a:xfrm>
            <a:off x="609600" y="1905000"/>
            <a:ext cx="10972800" cy="4270248"/>
          </a:xfrm>
          <a:solidFill>
            <a:schemeClr val="tx1">
              <a:shade val="50000"/>
            </a:schemeClr>
          </a:solidFill>
          <a:ln>
            <a:noFill/>
          </a:ln>
          <a:effectLst/>
        </p:spPr>
        <p:txBody>
          <a:bodyPr/>
          <a:lstStyle>
            <a:lvl1pPr marL="0" indent="0">
              <a:spcBef>
                <a:spcPts val="600"/>
              </a:spcBef>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609600" y="1219200"/>
            <a:ext cx="109728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8" name="Straight Connector 7"/>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sz="1800"/>
          </a:p>
        </p:txBody>
      </p:sp>
      <p:sp>
        <p:nvSpPr>
          <p:cNvPr id="9" name="Isosceles Triangle 8"/>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Rectangle 9"/>
          <p:cNvSpPr/>
          <p:nvPr/>
        </p:nvSpPr>
        <p:spPr>
          <a:xfrm>
            <a:off x="609600" y="500856"/>
            <a:ext cx="24384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Slide Number Placeholder 5"/>
          <p:cNvSpPr>
            <a:spLocks noGrp="1"/>
          </p:cNvSpPr>
          <p:nvPr>
            <p:ph type="sldNum" sz="quarter" idx="12"/>
          </p:nvPr>
        </p:nvSpPr>
        <p:spPr>
          <a:xfrm>
            <a:off x="816864" y="6356350"/>
            <a:ext cx="1723136" cy="365760"/>
          </a:xfrm>
          <a:prstGeom prst="rect">
            <a:avLst/>
          </a:prstGeom>
        </p:spPr>
        <p:txBody>
          <a:bodyPr/>
          <a:lstStyle/>
          <a:p>
            <a:fld id="{86E00D81-A243-204E-9897-44BD133A87DB}" type="slidenum">
              <a:rPr lang="en-US" smtClean="0"/>
              <a:t>‹#›</a:t>
            </a:fld>
            <a:endParaRPr lang="en-US"/>
          </a:p>
        </p:txBody>
      </p:sp>
      <p:grpSp>
        <p:nvGrpSpPr>
          <p:cNvPr id="12" name="Group 13"/>
          <p:cNvGrpSpPr>
            <a:grpSpLocks/>
          </p:cNvGrpSpPr>
          <p:nvPr/>
        </p:nvGrpSpPr>
        <p:grpSpPr bwMode="auto">
          <a:xfrm>
            <a:off x="10570634" y="5932488"/>
            <a:ext cx="1722966" cy="1008062"/>
            <a:chOff x="4850" y="3497"/>
            <a:chExt cx="814" cy="635"/>
          </a:xfrm>
        </p:grpSpPr>
        <p:sp>
          <p:nvSpPr>
            <p:cNvPr id="13" name="Text Box 8"/>
            <p:cNvSpPr txBox="1">
              <a:spLocks noChangeAspect="1" noChangeArrowheads="1"/>
            </p:cNvSpPr>
            <p:nvPr/>
          </p:nvSpPr>
          <p:spPr bwMode="auto">
            <a:xfrm>
              <a:off x="4850" y="3634"/>
              <a:ext cx="298" cy="491"/>
            </a:xfrm>
            <a:prstGeom prst="rect">
              <a:avLst/>
            </a:prstGeom>
            <a:noFill/>
            <a:ln w="9525">
              <a:noFill/>
              <a:miter lim="800000"/>
              <a:headEnd/>
              <a:tailEnd/>
            </a:ln>
            <a:effectLst/>
          </p:spPr>
          <p:txBody>
            <a:bodyPr wrap="none" lIns="92075" tIns="46038" rIns="92075" bIns="46038">
              <a:spAutoFit/>
            </a:bodyPr>
            <a:lstStyle/>
            <a:p>
              <a:pPr algn="r" fontAlgn="auto">
                <a:lnSpc>
                  <a:spcPct val="93000"/>
                </a:lnSpc>
                <a:spcBef>
                  <a:spcPct val="30000"/>
                </a:spcBef>
                <a:spcAft>
                  <a:spcPts val="0"/>
                </a:spcAft>
                <a:buClr>
                  <a:schemeClr val="tx1"/>
                </a:buClr>
                <a:buSzPct val="56000"/>
                <a:buFont typeface="Wingdings" pitchFamily="2" charset="2"/>
                <a:buNone/>
                <a:defRPr/>
              </a:pPr>
              <a:r>
                <a:rPr lang="en-US" sz="4800" b="1" dirty="0">
                  <a:solidFill>
                    <a:srgbClr val="0000FF"/>
                  </a:solidFill>
                  <a:effectLst>
                    <a:outerShdw blurRad="38100" dist="38100" dir="2700000" algn="tl">
                      <a:srgbClr val="C0C0C0"/>
                    </a:outerShdw>
                  </a:effectLst>
                  <a:latin typeface="Times New Roman" pitchFamily="18" charset="0"/>
                  <a:cs typeface="+mn-cs"/>
                </a:rPr>
                <a:t>C</a:t>
              </a:r>
            </a:p>
          </p:txBody>
        </p:sp>
        <p:sp>
          <p:nvSpPr>
            <p:cNvPr id="14" name="Text Box 9"/>
            <p:cNvSpPr txBox="1">
              <a:spLocks noChangeAspect="1" noChangeArrowheads="1"/>
            </p:cNvSpPr>
            <p:nvPr/>
          </p:nvSpPr>
          <p:spPr bwMode="auto">
            <a:xfrm>
              <a:off x="5089" y="3497"/>
              <a:ext cx="362" cy="491"/>
            </a:xfrm>
            <a:prstGeom prst="rect">
              <a:avLst/>
            </a:prstGeom>
            <a:noFill/>
            <a:ln w="9525">
              <a:noFill/>
              <a:miter lim="800000"/>
              <a:headEnd/>
              <a:tailEnd/>
            </a:ln>
            <a:effectLst/>
          </p:spPr>
          <p:txBody>
            <a:bodyPr wrap="none" lIns="92075" tIns="46038" rIns="92075" bIns="46038">
              <a:spAutoFit/>
            </a:bodyPr>
            <a:lstStyle/>
            <a:p>
              <a:pPr algn="r" fontAlgn="auto">
                <a:lnSpc>
                  <a:spcPct val="93000"/>
                </a:lnSpc>
                <a:spcBef>
                  <a:spcPct val="30000"/>
                </a:spcBef>
                <a:spcAft>
                  <a:spcPts val="0"/>
                </a:spcAft>
                <a:buClr>
                  <a:schemeClr val="tx1"/>
                </a:buClr>
                <a:buSzPct val="56000"/>
                <a:buFont typeface="Wingdings" pitchFamily="2" charset="2"/>
                <a:buNone/>
                <a:defRPr/>
              </a:pPr>
              <a:r>
                <a:rPr lang="en-US" sz="4800" b="1" dirty="0">
                  <a:solidFill>
                    <a:srgbClr val="0000FF"/>
                  </a:solidFill>
                  <a:effectLst>
                    <a:outerShdw blurRad="38100" dist="38100" dir="2700000" algn="tl">
                      <a:srgbClr val="C0C0C0"/>
                    </a:outerShdw>
                  </a:effectLst>
                  <a:latin typeface="Times New Roman" pitchFamily="18" charset="0"/>
                  <a:cs typeface="+mn-cs"/>
                </a:rPr>
                <a:t>M</a:t>
              </a:r>
            </a:p>
          </p:txBody>
        </p:sp>
        <p:sp>
          <p:nvSpPr>
            <p:cNvPr id="15" name="Text Box 10"/>
            <p:cNvSpPr txBox="1">
              <a:spLocks noChangeAspect="1" noChangeArrowheads="1"/>
            </p:cNvSpPr>
            <p:nvPr/>
          </p:nvSpPr>
          <p:spPr bwMode="auto">
            <a:xfrm>
              <a:off x="5382" y="3641"/>
              <a:ext cx="282" cy="491"/>
            </a:xfrm>
            <a:prstGeom prst="rect">
              <a:avLst/>
            </a:prstGeom>
            <a:noFill/>
            <a:ln w="9525">
              <a:noFill/>
              <a:miter lim="800000"/>
              <a:headEnd/>
              <a:tailEnd/>
            </a:ln>
            <a:effectLst/>
          </p:spPr>
          <p:txBody>
            <a:bodyPr wrap="none" lIns="92075" tIns="46038" rIns="92075" bIns="46038">
              <a:spAutoFit/>
            </a:bodyPr>
            <a:lstStyle/>
            <a:p>
              <a:pPr algn="r" fontAlgn="auto">
                <a:lnSpc>
                  <a:spcPct val="93000"/>
                </a:lnSpc>
                <a:spcBef>
                  <a:spcPct val="30000"/>
                </a:spcBef>
                <a:spcAft>
                  <a:spcPts val="0"/>
                </a:spcAft>
                <a:buClr>
                  <a:schemeClr val="tx1"/>
                </a:buClr>
                <a:buSzPct val="56000"/>
                <a:buFont typeface="Wingdings" pitchFamily="2" charset="2"/>
                <a:buNone/>
                <a:defRPr/>
              </a:pPr>
              <a:r>
                <a:rPr lang="en-US" sz="4800" b="1" dirty="0">
                  <a:solidFill>
                    <a:srgbClr val="0000FF"/>
                  </a:solidFill>
                  <a:effectLst>
                    <a:outerShdw blurRad="38100" dist="38100" dir="2700000" algn="tl">
                      <a:srgbClr val="C0C0C0"/>
                    </a:outerShdw>
                  </a:effectLst>
                  <a:latin typeface="Times New Roman" pitchFamily="18" charset="0"/>
                  <a:cs typeface="+mn-cs"/>
                </a:rPr>
                <a:t>L</a:t>
              </a:r>
            </a:p>
          </p:txBody>
        </p:sp>
      </p:grpSp>
      <p:sp>
        <p:nvSpPr>
          <p:cNvPr id="16" name="Date Placeholder 27"/>
          <p:cNvSpPr>
            <a:spLocks noGrp="1"/>
          </p:cNvSpPr>
          <p:nvPr>
            <p:ph type="dt" sz="half" idx="10"/>
          </p:nvPr>
        </p:nvSpPr>
        <p:spPr>
          <a:xfrm>
            <a:off x="7209536" y="6355080"/>
            <a:ext cx="3048000" cy="365760"/>
          </a:xfrm>
          <a:prstGeom prst="rect">
            <a:avLst/>
          </a:prstGeom>
        </p:spPr>
        <p:txBody>
          <a:bodyPr/>
          <a:lstStyle>
            <a:lvl1pPr algn="ctr">
              <a:defRPr sz="1400"/>
            </a:lvl1pPr>
          </a:lstStyle>
          <a:p>
            <a:r>
              <a:rPr lang="en-US"/>
              <a:t>http://aviral.lab.asu.edu/</a:t>
            </a:r>
          </a:p>
        </p:txBody>
      </p:sp>
      <p:sp>
        <p:nvSpPr>
          <p:cNvPr id="18" name="TextBox 17"/>
          <p:cNvSpPr txBox="1"/>
          <p:nvPr/>
        </p:nvSpPr>
        <p:spPr>
          <a:xfrm>
            <a:off x="2540000" y="6397824"/>
            <a:ext cx="4572000" cy="307777"/>
          </a:xfrm>
          <a:prstGeom prst="rect">
            <a:avLst/>
          </a:prstGeom>
          <a:noFill/>
        </p:spPr>
        <p:txBody>
          <a:bodyPr wrap="square" rtlCol="0">
            <a:spAutoFit/>
          </a:bodyPr>
          <a:lstStyle/>
          <a:p>
            <a:r>
              <a:rPr kumimoji="0" lang="en-US" sz="1400" kern="1200" dirty="0">
                <a:solidFill>
                  <a:schemeClr val="tx1"/>
                </a:solidFill>
                <a:latin typeface="Comic Sans MS" pitchFamily="66" charset="0"/>
                <a:ea typeface="+mn-ea"/>
                <a:cs typeface="+mn-cs"/>
              </a:rPr>
              <a:t>Web page:  aviral.lab.asu.edu</a:t>
            </a:r>
          </a:p>
        </p:txBody>
      </p:sp>
    </p:spTree>
    <p:extLst>
      <p:ext uri="{BB962C8B-B14F-4D97-AF65-F5344CB8AC3E}">
        <p14:creationId xmlns:p14="http://schemas.microsoft.com/office/powerpoint/2010/main" val="968317538"/>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http://aviral.lab.asu.edu/"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0" y="0"/>
            <a:ext cx="12192000" cy="838200"/>
          </a:xfrm>
          <a:prstGeom prst="rect">
            <a:avLst/>
          </a:prstGeom>
        </p:spPr>
        <p:txBody>
          <a:bodyPr vert="horz" anchor="b" anchorCtr="0">
            <a:noAutofit/>
          </a:bodyPr>
          <a:lstStyle/>
          <a:p>
            <a:r>
              <a:rPr kumimoji="0" lang="en-US" dirty="0"/>
              <a:t>Click to edit Master title style</a:t>
            </a:r>
          </a:p>
        </p:txBody>
      </p:sp>
      <p:sp>
        <p:nvSpPr>
          <p:cNvPr id="13" name="Text Placeholder 12"/>
          <p:cNvSpPr>
            <a:spLocks noGrp="1"/>
          </p:cNvSpPr>
          <p:nvPr>
            <p:ph type="body" idx="1"/>
          </p:nvPr>
        </p:nvSpPr>
        <p:spPr>
          <a:xfrm>
            <a:off x="203201" y="990600"/>
            <a:ext cx="11696700" cy="5257800"/>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8" name="Straight Connector 27"/>
          <p:cNvSpPr>
            <a:spLocks noChangeShapeType="1"/>
          </p:cNvSpPr>
          <p:nvPr/>
        </p:nvSpPr>
        <p:spPr bwMode="auto">
          <a:xfrm>
            <a:off x="609600" y="6353174"/>
            <a:ext cx="8295861" cy="3175"/>
          </a:xfrm>
          <a:prstGeom prst="line">
            <a:avLst/>
          </a:prstGeom>
          <a:noFill/>
          <a:ln w="12700" cap="flat" cmpd="sng" algn="ctr">
            <a:solidFill>
              <a:schemeClr val="accent2"/>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29" name="Straight Connector 28"/>
          <p:cNvSpPr>
            <a:spLocks noChangeShapeType="1"/>
          </p:cNvSpPr>
          <p:nvPr/>
        </p:nvSpPr>
        <p:spPr bwMode="auto">
          <a:xfrm>
            <a:off x="0" y="838200"/>
            <a:ext cx="12192000" cy="0"/>
          </a:xfrm>
          <a:prstGeom prst="line">
            <a:avLst/>
          </a:prstGeom>
          <a:noFill/>
          <a:ln w="63500" cap="flat" cmpd="sng" algn="ctr">
            <a:gradFill flip="none" rotWithShape="1">
              <a:gsLst>
                <a:gs pos="0">
                  <a:srgbClr val="0808C0"/>
                </a:gs>
                <a:gs pos="50000">
                  <a:schemeClr val="accent1">
                    <a:tint val="44500"/>
                    <a:satMod val="160000"/>
                  </a:schemeClr>
                </a:gs>
                <a:gs pos="100000">
                  <a:schemeClr val="accent1">
                    <a:tint val="23500"/>
                    <a:satMod val="160000"/>
                  </a:schemeClr>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0" name="Isosceles Triangle 9"/>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Slide Number Placeholder 5"/>
          <p:cNvSpPr>
            <a:spLocks noGrp="1"/>
          </p:cNvSpPr>
          <p:nvPr>
            <p:ph type="sldNum" sz="quarter" idx="4"/>
          </p:nvPr>
        </p:nvSpPr>
        <p:spPr>
          <a:xfrm>
            <a:off x="816864" y="6356350"/>
            <a:ext cx="1723136" cy="365760"/>
          </a:xfrm>
          <a:prstGeom prst="rect">
            <a:avLst/>
          </a:prstGeom>
        </p:spPr>
        <p:txBody>
          <a:bodyPr/>
          <a:lstStyle>
            <a:lvl1pPr>
              <a:defRPr>
                <a:latin typeface="Candara" panose="020E0502030303020204" pitchFamily="34" charset="0"/>
              </a:defRPr>
            </a:lvl1pPr>
          </a:lstStyle>
          <a:p>
            <a:fld id="{86E00D81-A243-204E-9897-44BD133A87DB}" type="slidenum">
              <a:rPr lang="en-US" smtClean="0"/>
              <a:pPr/>
              <a:t>‹#›</a:t>
            </a:fld>
            <a:endParaRPr lang="en-US"/>
          </a:p>
        </p:txBody>
      </p:sp>
      <p:pic>
        <p:nvPicPr>
          <p:cNvPr id="3" name="Picture 2" descr="A picture containing object, clock, screen, room&#10;&#10;Description automatically generated">
            <a:extLst>
              <a:ext uri="{FF2B5EF4-FFF2-40B4-BE49-F238E27FC236}">
                <a16:creationId xmlns:a16="http://schemas.microsoft.com/office/drawing/2014/main" id="{08BFDCC2-5E3C-F64F-A838-CACDA0738A6A}"/>
              </a:ext>
            </a:extLst>
          </p:cNvPr>
          <p:cNvPicPr>
            <a:picLocks noChangeAspect="1"/>
          </p:cNvPicPr>
          <p:nvPr userDrawn="1"/>
        </p:nvPicPr>
        <p:blipFill>
          <a:blip r:embed="rId13"/>
          <a:stretch>
            <a:fillRect/>
          </a:stretch>
        </p:blipFill>
        <p:spPr>
          <a:xfrm>
            <a:off x="9009128" y="5797598"/>
            <a:ext cx="3315392" cy="1044111"/>
          </a:xfrm>
          <a:prstGeom prst="rect">
            <a:avLst/>
          </a:prstGeom>
        </p:spPr>
      </p:pic>
      <p:sp>
        <p:nvSpPr>
          <p:cNvPr id="21" name="Date Placeholder 27">
            <a:extLst>
              <a:ext uri="{FF2B5EF4-FFF2-40B4-BE49-F238E27FC236}">
                <a16:creationId xmlns:a16="http://schemas.microsoft.com/office/drawing/2014/main" id="{301C601F-B298-1347-BC11-1F805E41861E}"/>
              </a:ext>
            </a:extLst>
          </p:cNvPr>
          <p:cNvSpPr>
            <a:spLocks noGrp="1"/>
          </p:cNvSpPr>
          <p:nvPr>
            <p:ph type="dt" sz="half" idx="2"/>
          </p:nvPr>
        </p:nvSpPr>
        <p:spPr>
          <a:xfrm>
            <a:off x="4820050" y="6365810"/>
            <a:ext cx="2551899" cy="365760"/>
          </a:xfrm>
          <a:prstGeom prst="rect">
            <a:avLst/>
          </a:prstGeom>
        </p:spPr>
        <p:txBody>
          <a:bodyPr/>
          <a:lstStyle>
            <a:lvl1pPr algn="ctr">
              <a:defRPr sz="1800"/>
            </a:lvl1pPr>
          </a:lstStyle>
          <a:p>
            <a:r>
              <a:rPr lang="en-US">
                <a:hlinkClick r:id="rId14"/>
              </a:rPr>
              <a:t>http://aviral.lab.asu.edu/</a:t>
            </a:r>
            <a:endParaRPr lang="en-US" dirty="0"/>
          </a:p>
        </p:txBody>
      </p:sp>
    </p:spTree>
    <p:extLst>
      <p:ext uri="{BB962C8B-B14F-4D97-AF65-F5344CB8AC3E}">
        <p14:creationId xmlns:p14="http://schemas.microsoft.com/office/powerpoint/2010/main" val="13032961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rtl="0" eaLnBrk="1" latinLnBrk="0" hangingPunct="1">
        <a:spcBef>
          <a:spcPct val="0"/>
        </a:spcBef>
        <a:buNone/>
        <a:defRPr kumimoji="0" sz="4400" b="1" kern="1200">
          <a:solidFill>
            <a:srgbClr val="000066"/>
          </a:solidFill>
          <a:effectLst>
            <a:outerShdw blurRad="38100" dist="38100" dir="2700000" algn="tl">
              <a:srgbClr val="000000">
                <a:alpha val="43137"/>
              </a:srgbClr>
            </a:outerShdw>
          </a:effectLst>
          <a:latin typeface="Candara" pitchFamily="34" charset="0"/>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800" kern="1200">
          <a:solidFill>
            <a:schemeClr val="tx1"/>
          </a:solidFill>
          <a:latin typeface="Candara" pitchFamily="34" charset="0"/>
          <a:ea typeface="+mn-ea"/>
          <a:cs typeface="+mn-cs"/>
        </a:defRPr>
      </a:lvl1pPr>
      <a:lvl2pPr marL="548640" indent="-274320" algn="l" rtl="0" eaLnBrk="1" latinLnBrk="0" hangingPunct="1">
        <a:spcBef>
          <a:spcPts val="500"/>
        </a:spcBef>
        <a:buClr>
          <a:schemeClr val="accent2"/>
        </a:buClr>
        <a:buSzPct val="76000"/>
        <a:buFont typeface="Wingdings 3"/>
        <a:buChar char=""/>
        <a:defRPr kumimoji="0" sz="2400" kern="1200">
          <a:solidFill>
            <a:srgbClr val="002060"/>
          </a:solidFill>
          <a:latin typeface="Candara" pitchFamily="34" charset="0"/>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400" kern="1200">
          <a:solidFill>
            <a:srgbClr val="006600"/>
          </a:solidFill>
          <a:latin typeface="Candara" pitchFamily="34" charset="0"/>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2000" kern="1200">
          <a:solidFill>
            <a:schemeClr val="tx1"/>
          </a:solidFill>
          <a:latin typeface="Candara" pitchFamily="34" charset="0"/>
          <a:ea typeface="+mn-ea"/>
          <a:cs typeface="+mn-cs"/>
        </a:defRPr>
      </a:lvl4pPr>
      <a:lvl5pPr marL="1371600" indent="-228600" algn="l" rtl="0" eaLnBrk="1" latinLnBrk="0" hangingPunct="1">
        <a:spcBef>
          <a:spcPts val="300"/>
        </a:spcBef>
        <a:buClr>
          <a:schemeClr val="accent2"/>
        </a:buClr>
        <a:buSzPct val="70000"/>
        <a:buFont typeface="Wingdings"/>
        <a:buChar char=""/>
        <a:defRPr kumimoji="0" sz="1800" kern="1200">
          <a:solidFill>
            <a:schemeClr val="tx1"/>
          </a:solidFill>
          <a:latin typeface="Candara"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hyperlink" Target="https://drive.google.com/drive/folders/1TIe8GfXi5AwS-wBJ8T7HbgSN4X-p5KB2?usp=drive_link" TargetMode="External"/><Relationship Id="rId7"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hyperlink" Target="https://drive.google.com/drive/folders/1_Ddd1OhZA-L0yIKtUWKoBHWzJYRQkaLG?usp=drive_link"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70C93-2D3C-2944-8D8E-E6F2A5DB74E4}"/>
              </a:ext>
            </a:extLst>
          </p:cNvPr>
          <p:cNvSpPr>
            <a:spLocks noGrp="1"/>
          </p:cNvSpPr>
          <p:nvPr>
            <p:ph type="ctrTitle"/>
          </p:nvPr>
        </p:nvSpPr>
        <p:spPr>
          <a:xfrm>
            <a:off x="1511300" y="1129367"/>
            <a:ext cx="9448800" cy="1280160"/>
          </a:xfrm>
        </p:spPr>
        <p:txBody>
          <a:bodyPr vert="horz" anchor="t" anchorCtr="0">
            <a:noAutofit/>
          </a:bodyPr>
          <a:lstStyle/>
          <a:p>
            <a:pPr algn="ctr"/>
            <a:r>
              <a:rPr lang="en-US" dirty="0"/>
              <a:t>TIPANGLE: Accurate Pan and Tilt angle determination of Traffic Cameras</a:t>
            </a:r>
          </a:p>
        </p:txBody>
      </p:sp>
      <p:sp>
        <p:nvSpPr>
          <p:cNvPr id="3" name="Subtitle 2">
            <a:extLst>
              <a:ext uri="{FF2B5EF4-FFF2-40B4-BE49-F238E27FC236}">
                <a16:creationId xmlns:a16="http://schemas.microsoft.com/office/drawing/2014/main" id="{CFB08AA6-9C7D-CE48-885A-93F4C83995DA}"/>
              </a:ext>
            </a:extLst>
          </p:cNvPr>
          <p:cNvSpPr>
            <a:spLocks noGrp="1"/>
          </p:cNvSpPr>
          <p:nvPr>
            <p:ph type="subTitle" idx="1"/>
          </p:nvPr>
        </p:nvSpPr>
        <p:spPr/>
        <p:txBody>
          <a:bodyPr>
            <a:noAutofit/>
          </a:bodyPr>
          <a:lstStyle/>
          <a:p>
            <a:pPr marL="0" indent="0" algn="ctr">
              <a:buNone/>
            </a:pPr>
            <a:r>
              <a:rPr lang="en-US" sz="1800" b="1" dirty="0"/>
              <a:t>Presenter: Shreehari Jagadeesha</a:t>
            </a:r>
          </a:p>
          <a:p>
            <a:pPr marL="0" indent="0" algn="ctr">
              <a:buNone/>
            </a:pPr>
            <a:r>
              <a:rPr lang="en-US" sz="1800" b="1" dirty="0"/>
              <a:t>Committee Faculty: Chair Aviral Shrivastava, Professor Nakul Gopalan, Professor Aman Arora</a:t>
            </a:r>
          </a:p>
          <a:p>
            <a:endParaRPr lang="en-US" sz="1800" b="1" dirty="0"/>
          </a:p>
        </p:txBody>
      </p:sp>
      <p:pic>
        <p:nvPicPr>
          <p:cNvPr id="4" name="object 9">
            <a:extLst>
              <a:ext uri="{FF2B5EF4-FFF2-40B4-BE49-F238E27FC236}">
                <a16:creationId xmlns:a16="http://schemas.microsoft.com/office/drawing/2014/main" id="{AC064E57-E976-DA17-2FE5-ED32F0B9890D}"/>
              </a:ext>
            </a:extLst>
          </p:cNvPr>
          <p:cNvPicPr/>
          <p:nvPr/>
        </p:nvPicPr>
        <p:blipFill>
          <a:blip r:embed="rId3" cstate="print"/>
          <a:stretch>
            <a:fillRect/>
          </a:stretch>
        </p:blipFill>
        <p:spPr>
          <a:xfrm>
            <a:off x="185500" y="5938092"/>
            <a:ext cx="1202626" cy="852715"/>
          </a:xfrm>
          <a:prstGeom prst="rect">
            <a:avLst/>
          </a:prstGeom>
        </p:spPr>
      </p:pic>
    </p:spTree>
    <p:extLst>
      <p:ext uri="{BB962C8B-B14F-4D97-AF65-F5344CB8AC3E}">
        <p14:creationId xmlns:p14="http://schemas.microsoft.com/office/powerpoint/2010/main" val="11834336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1490C-CEA6-06A8-3647-B879F79211D0}"/>
              </a:ext>
            </a:extLst>
          </p:cNvPr>
          <p:cNvSpPr>
            <a:spLocks noGrp="1"/>
          </p:cNvSpPr>
          <p:nvPr>
            <p:ph type="title"/>
          </p:nvPr>
        </p:nvSpPr>
        <p:spPr/>
        <p:txBody>
          <a:bodyPr/>
          <a:lstStyle/>
          <a:p>
            <a:r>
              <a:rPr lang="en-US" dirty="0"/>
              <a:t>Step 3 - Inference</a:t>
            </a:r>
          </a:p>
        </p:txBody>
      </p:sp>
      <p:sp>
        <p:nvSpPr>
          <p:cNvPr id="3" name="Content Placeholder 2">
            <a:extLst>
              <a:ext uri="{FF2B5EF4-FFF2-40B4-BE49-F238E27FC236}">
                <a16:creationId xmlns:a16="http://schemas.microsoft.com/office/drawing/2014/main" id="{F02557C0-C20B-202E-15A4-544DCDB89D22}"/>
              </a:ext>
            </a:extLst>
          </p:cNvPr>
          <p:cNvSpPr>
            <a:spLocks noGrp="1"/>
          </p:cNvSpPr>
          <p:nvPr>
            <p:ph sz="quarter" idx="1"/>
          </p:nvPr>
        </p:nvSpPr>
        <p:spPr/>
        <p:txBody>
          <a:bodyPr/>
          <a:lstStyle/>
          <a:p>
            <a:r>
              <a:rPr lang="en-US" dirty="0"/>
              <a:t>The same 195 images collected for the training are used as search space images.</a:t>
            </a:r>
          </a:p>
          <a:p>
            <a:r>
              <a:rPr lang="en-US" dirty="0"/>
              <a:t>An image is provided to the network for determining its pose.</a:t>
            </a:r>
          </a:p>
          <a:p>
            <a:r>
              <a:rPr lang="en-US" dirty="0"/>
              <a:t>Euclidian Distance between Input image embedding, and search space images embeddings is calculated.</a:t>
            </a:r>
          </a:p>
          <a:p>
            <a:r>
              <a:rPr lang="en-US" dirty="0"/>
              <a:t>Search space images are chosen using the gradient descent approach.</a:t>
            </a:r>
          </a:p>
          <a:p>
            <a:r>
              <a:rPr lang="en-US" dirty="0"/>
              <a:t>The search space image embedding having least Euclidian Distance with input image embedding would be the nearest matching image.</a:t>
            </a:r>
          </a:p>
          <a:p>
            <a:r>
              <a:rPr lang="en-US" dirty="0"/>
              <a:t>PAN and TILT angle from the nearest matching image is obtained as the solution. </a:t>
            </a:r>
          </a:p>
        </p:txBody>
      </p:sp>
      <p:sp>
        <p:nvSpPr>
          <p:cNvPr id="4" name="Slide Number Placeholder 3">
            <a:extLst>
              <a:ext uri="{FF2B5EF4-FFF2-40B4-BE49-F238E27FC236}">
                <a16:creationId xmlns:a16="http://schemas.microsoft.com/office/drawing/2014/main" id="{8774BCDD-2290-516E-1C7F-AB6ED944D648}"/>
              </a:ext>
            </a:extLst>
          </p:cNvPr>
          <p:cNvSpPr>
            <a:spLocks noGrp="1"/>
          </p:cNvSpPr>
          <p:nvPr>
            <p:ph type="sldNum" sz="quarter" idx="12"/>
          </p:nvPr>
        </p:nvSpPr>
        <p:spPr/>
        <p:txBody>
          <a:bodyPr/>
          <a:lstStyle/>
          <a:p>
            <a:fld id="{86E00D81-A243-204E-9897-44BD133A87DB}" type="slidenum">
              <a:rPr lang="en-US" smtClean="0"/>
              <a:t>10</a:t>
            </a:fld>
            <a:endParaRPr lang="en-US" dirty="0"/>
          </a:p>
        </p:txBody>
      </p:sp>
    </p:spTree>
    <p:extLst>
      <p:ext uri="{BB962C8B-B14F-4D97-AF65-F5344CB8AC3E}">
        <p14:creationId xmlns:p14="http://schemas.microsoft.com/office/powerpoint/2010/main" val="20606119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0AB46C1-EF2B-CFBF-172D-731AF04428CF}"/>
              </a:ext>
            </a:extLst>
          </p:cNvPr>
          <p:cNvSpPr txBox="1"/>
          <p:nvPr/>
        </p:nvSpPr>
        <p:spPr>
          <a:xfrm>
            <a:off x="3014032" y="2156180"/>
            <a:ext cx="6163936" cy="1323439"/>
          </a:xfrm>
          <a:prstGeom prst="rect">
            <a:avLst/>
          </a:prstGeom>
          <a:noFill/>
        </p:spPr>
        <p:txBody>
          <a:bodyPr wrap="square">
            <a:spAutoFit/>
          </a:bodyPr>
          <a:lstStyle/>
          <a:p>
            <a:pPr marL="0" indent="0" algn="ctr">
              <a:buNone/>
            </a:pPr>
            <a:endParaRPr lang="en-US" sz="1800" dirty="0">
              <a:solidFill>
                <a:srgbClr val="374151"/>
              </a:solidFill>
              <a:latin typeface="Söhne"/>
              <a:ea typeface="+mj-ea"/>
              <a:cs typeface="+mj-cs"/>
            </a:endParaRPr>
          </a:p>
          <a:p>
            <a:pPr marL="0" indent="0" algn="ctr">
              <a:buNone/>
            </a:pPr>
            <a:endParaRPr lang="en-US" sz="1800" dirty="0">
              <a:solidFill>
                <a:srgbClr val="374151"/>
              </a:solidFill>
              <a:latin typeface="Söhne"/>
              <a:ea typeface="+mj-ea"/>
              <a:cs typeface="+mj-cs"/>
            </a:endParaRPr>
          </a:p>
          <a:p>
            <a:pPr marL="0" indent="0" algn="ctr">
              <a:buNone/>
            </a:pPr>
            <a:r>
              <a:rPr lang="en-US" sz="4400" b="1" dirty="0">
                <a:solidFill>
                  <a:srgbClr val="000066"/>
                </a:solidFill>
                <a:effectLst>
                  <a:outerShdw blurRad="38100" dist="38100" dir="2700000" algn="tl">
                    <a:srgbClr val="000000">
                      <a:alpha val="43137"/>
                    </a:srgbClr>
                  </a:outerShdw>
                </a:effectLst>
                <a:latin typeface="Candara" pitchFamily="34" charset="0"/>
                <a:ea typeface="+mj-ea"/>
                <a:cs typeface="+mj-cs"/>
              </a:rPr>
              <a:t>Experiments and Results</a:t>
            </a:r>
          </a:p>
        </p:txBody>
      </p:sp>
      <p:sp>
        <p:nvSpPr>
          <p:cNvPr id="2" name="Slide Number Placeholder 1">
            <a:extLst>
              <a:ext uri="{FF2B5EF4-FFF2-40B4-BE49-F238E27FC236}">
                <a16:creationId xmlns:a16="http://schemas.microsoft.com/office/drawing/2014/main" id="{63C4B9A1-6A8C-5BDC-8F92-2930C86A1927}"/>
              </a:ext>
            </a:extLst>
          </p:cNvPr>
          <p:cNvSpPr>
            <a:spLocks noGrp="1"/>
          </p:cNvSpPr>
          <p:nvPr>
            <p:ph type="sldNum" sz="quarter" idx="12"/>
          </p:nvPr>
        </p:nvSpPr>
        <p:spPr/>
        <p:txBody>
          <a:bodyPr/>
          <a:lstStyle/>
          <a:p>
            <a:fld id="{86E00D81-A243-204E-9897-44BD133A87DB}" type="slidenum">
              <a:rPr lang="en-US" smtClean="0"/>
              <a:t>11</a:t>
            </a:fld>
            <a:endParaRPr lang="en-US"/>
          </a:p>
        </p:txBody>
      </p:sp>
    </p:spTree>
    <p:extLst>
      <p:ext uri="{BB962C8B-B14F-4D97-AF65-F5344CB8AC3E}">
        <p14:creationId xmlns:p14="http://schemas.microsoft.com/office/powerpoint/2010/main" val="38662402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Used Siamese Neural Network Parameters</a:t>
            </a:r>
          </a:p>
        </p:txBody>
      </p:sp>
      <p:pic>
        <p:nvPicPr>
          <p:cNvPr id="6" name="Content Placeholder 6" descr="A table with numbers and letters&#10;&#10;Description automatically generated">
            <a:extLst>
              <a:ext uri="{FF2B5EF4-FFF2-40B4-BE49-F238E27FC236}">
                <a16:creationId xmlns:a16="http://schemas.microsoft.com/office/drawing/2014/main" id="{232114B0-9CFE-76C4-F38F-5B7ED71640C9}"/>
              </a:ext>
            </a:extLst>
          </p:cNvPr>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571015" y="1095658"/>
            <a:ext cx="11049970" cy="2333342"/>
          </a:xfrm>
        </p:spPr>
      </p:pic>
      <p:pic>
        <p:nvPicPr>
          <p:cNvPr id="7" name="Picture 6" descr="A table with text on it&#10;&#10;Description automatically generated">
            <a:extLst>
              <a:ext uri="{FF2B5EF4-FFF2-40B4-BE49-F238E27FC236}">
                <a16:creationId xmlns:a16="http://schemas.microsoft.com/office/drawing/2014/main" id="{1A795D2E-F8C3-7775-6495-25C2C18E0E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2800" y="3429000"/>
            <a:ext cx="4030623" cy="2192482"/>
          </a:xfrm>
          <a:prstGeom prst="rect">
            <a:avLst/>
          </a:prstGeom>
        </p:spPr>
      </p:pic>
      <p:sp>
        <p:nvSpPr>
          <p:cNvPr id="3" name="Slide Number Placeholder 2">
            <a:extLst>
              <a:ext uri="{FF2B5EF4-FFF2-40B4-BE49-F238E27FC236}">
                <a16:creationId xmlns:a16="http://schemas.microsoft.com/office/drawing/2014/main" id="{BB4BBE5A-8E71-F833-74CE-12F3D0169B25}"/>
              </a:ext>
            </a:extLst>
          </p:cNvPr>
          <p:cNvSpPr>
            <a:spLocks noGrp="1"/>
          </p:cNvSpPr>
          <p:nvPr>
            <p:ph type="sldNum" sz="quarter" idx="12"/>
          </p:nvPr>
        </p:nvSpPr>
        <p:spPr/>
        <p:txBody>
          <a:bodyPr/>
          <a:lstStyle/>
          <a:p>
            <a:fld id="{86E00D81-A243-204E-9897-44BD133A87DB}" type="slidenum">
              <a:rPr lang="en-US" smtClean="0"/>
              <a:t>12</a:t>
            </a:fld>
            <a:endParaRPr lang="en-US" dirty="0"/>
          </a:p>
        </p:txBody>
      </p:sp>
    </p:spTree>
    <p:extLst>
      <p:ext uri="{BB962C8B-B14F-4D97-AF65-F5344CB8AC3E}">
        <p14:creationId xmlns:p14="http://schemas.microsoft.com/office/powerpoint/2010/main" val="20102398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Training Results</a:t>
            </a:r>
          </a:p>
        </p:txBody>
      </p:sp>
      <p:pic>
        <p:nvPicPr>
          <p:cNvPr id="4" name="Content Placeholder 13" descr="A graph with blue lines&#10;&#10;Description automatically generated">
            <a:extLst>
              <a:ext uri="{FF2B5EF4-FFF2-40B4-BE49-F238E27FC236}">
                <a16:creationId xmlns:a16="http://schemas.microsoft.com/office/drawing/2014/main" id="{01240AEA-41EA-671A-360F-906B7F900E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0496" y="1374913"/>
            <a:ext cx="4850075" cy="4541644"/>
          </a:xfrm>
          <a:prstGeom prst="rect">
            <a:avLst/>
          </a:prstGeom>
        </p:spPr>
      </p:pic>
      <p:pic>
        <p:nvPicPr>
          <p:cNvPr id="5" name="Picture 4" descr="A graph of a graph&#10;&#10;Description automatically generated">
            <a:extLst>
              <a:ext uri="{FF2B5EF4-FFF2-40B4-BE49-F238E27FC236}">
                <a16:creationId xmlns:a16="http://schemas.microsoft.com/office/drawing/2014/main" id="{E109FF2C-76DD-D6DB-CC47-15A91C3E02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5925" y="1374913"/>
            <a:ext cx="4850075" cy="4541644"/>
          </a:xfrm>
          <a:prstGeom prst="rect">
            <a:avLst/>
          </a:prstGeom>
        </p:spPr>
      </p:pic>
      <p:sp>
        <p:nvSpPr>
          <p:cNvPr id="3" name="Slide Number Placeholder 2">
            <a:extLst>
              <a:ext uri="{FF2B5EF4-FFF2-40B4-BE49-F238E27FC236}">
                <a16:creationId xmlns:a16="http://schemas.microsoft.com/office/drawing/2014/main" id="{7F5A58E1-F3E7-4E1C-8800-DFEE41E4E512}"/>
              </a:ext>
            </a:extLst>
          </p:cNvPr>
          <p:cNvSpPr>
            <a:spLocks noGrp="1"/>
          </p:cNvSpPr>
          <p:nvPr>
            <p:ph type="sldNum" sz="quarter" idx="12"/>
          </p:nvPr>
        </p:nvSpPr>
        <p:spPr/>
        <p:txBody>
          <a:bodyPr/>
          <a:lstStyle/>
          <a:p>
            <a:fld id="{86E00D81-A243-204E-9897-44BD133A87DB}" type="slidenum">
              <a:rPr lang="en-US" smtClean="0"/>
              <a:t>13</a:t>
            </a:fld>
            <a:endParaRPr lang="en-US" dirty="0"/>
          </a:p>
        </p:txBody>
      </p:sp>
    </p:spTree>
    <p:extLst>
      <p:ext uri="{BB962C8B-B14F-4D97-AF65-F5344CB8AC3E}">
        <p14:creationId xmlns:p14="http://schemas.microsoft.com/office/powerpoint/2010/main" val="33008007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900" dirty="0"/>
              <a:t>TIPANGLE predicts PAN and TILT angles 4X more accurately and 2.5x faster</a:t>
            </a:r>
          </a:p>
        </p:txBody>
      </p:sp>
      <p:graphicFrame>
        <p:nvGraphicFramePr>
          <p:cNvPr id="8" name="Chart 7">
            <a:extLst>
              <a:ext uri="{FF2B5EF4-FFF2-40B4-BE49-F238E27FC236}">
                <a16:creationId xmlns:a16="http://schemas.microsoft.com/office/drawing/2014/main" id="{431DB283-3AC5-66BF-02CB-5E9A05B033B1}"/>
              </a:ext>
            </a:extLst>
          </p:cNvPr>
          <p:cNvGraphicFramePr>
            <a:graphicFrameLocks/>
          </p:cNvGraphicFramePr>
          <p:nvPr>
            <p:extLst>
              <p:ext uri="{D42A27DB-BD31-4B8C-83A1-F6EECF244321}">
                <p14:modId xmlns:p14="http://schemas.microsoft.com/office/powerpoint/2010/main" val="3813252013"/>
              </p:ext>
            </p:extLst>
          </p:nvPr>
        </p:nvGraphicFramePr>
        <p:xfrm>
          <a:off x="309907" y="1587500"/>
          <a:ext cx="6281629" cy="407288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ontent Placeholder 7">
            <a:extLst>
              <a:ext uri="{FF2B5EF4-FFF2-40B4-BE49-F238E27FC236}">
                <a16:creationId xmlns:a16="http://schemas.microsoft.com/office/drawing/2014/main" id="{07E3A4F8-17E8-ADC2-F183-F727A5B1B720}"/>
              </a:ext>
            </a:extLst>
          </p:cNvPr>
          <p:cNvGraphicFramePr>
            <a:graphicFrameLocks/>
          </p:cNvGraphicFramePr>
          <p:nvPr>
            <p:extLst>
              <p:ext uri="{D42A27DB-BD31-4B8C-83A1-F6EECF244321}">
                <p14:modId xmlns:p14="http://schemas.microsoft.com/office/powerpoint/2010/main" val="3024018227"/>
              </p:ext>
            </p:extLst>
          </p:nvPr>
        </p:nvGraphicFramePr>
        <p:xfrm>
          <a:off x="6591536" y="2764789"/>
          <a:ext cx="5074893" cy="1328421"/>
        </p:xfrm>
        <a:graphic>
          <a:graphicData uri="http://schemas.openxmlformats.org/drawingml/2006/table">
            <a:tbl>
              <a:tblPr firstRow="1" bandRow="1">
                <a:tableStyleId>{2D5ABB26-0587-4C30-8999-92F81FD0307C}</a:tableStyleId>
              </a:tblPr>
              <a:tblGrid>
                <a:gridCol w="1691631">
                  <a:extLst>
                    <a:ext uri="{9D8B030D-6E8A-4147-A177-3AD203B41FA5}">
                      <a16:colId xmlns:a16="http://schemas.microsoft.com/office/drawing/2014/main" val="234925917"/>
                    </a:ext>
                  </a:extLst>
                </a:gridCol>
                <a:gridCol w="1691631">
                  <a:extLst>
                    <a:ext uri="{9D8B030D-6E8A-4147-A177-3AD203B41FA5}">
                      <a16:colId xmlns:a16="http://schemas.microsoft.com/office/drawing/2014/main" val="3842773440"/>
                    </a:ext>
                  </a:extLst>
                </a:gridCol>
                <a:gridCol w="1691631">
                  <a:extLst>
                    <a:ext uri="{9D8B030D-6E8A-4147-A177-3AD203B41FA5}">
                      <a16:colId xmlns:a16="http://schemas.microsoft.com/office/drawing/2014/main" val="15129774"/>
                    </a:ext>
                  </a:extLst>
                </a:gridCol>
              </a:tblGrid>
              <a:tr h="442807">
                <a:tc>
                  <a:txBody>
                    <a:bodyPr/>
                    <a:lstStyle/>
                    <a:p>
                      <a:pPr algn="ctr"/>
                      <a:r>
                        <a:rPr lang="en-US" dirty="0"/>
                        <a:t>Approach/Time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TIPANGLE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RESNET18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4359888"/>
                  </a:ext>
                </a:extLst>
              </a:tr>
              <a:tr h="442807">
                <a:tc>
                  <a:txBody>
                    <a:bodyPr/>
                    <a:lstStyle/>
                    <a:p>
                      <a:pPr algn="ctr"/>
                      <a:r>
                        <a:rPr lang="en-US" dirty="0"/>
                        <a:t>Training Time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6:48 Minutes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37:26 Minutes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07741142"/>
                  </a:ext>
                </a:extLst>
              </a:tr>
              <a:tr h="442807">
                <a:tc>
                  <a:txBody>
                    <a:bodyPr/>
                    <a:lstStyle/>
                    <a:p>
                      <a:pPr algn="ctr"/>
                      <a:r>
                        <a:rPr lang="en-US" dirty="0"/>
                        <a:t>Inference Time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1.627s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3.713s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88500900"/>
                  </a:ext>
                </a:extLst>
              </a:tr>
            </a:tbl>
          </a:graphicData>
        </a:graphic>
      </p:graphicFrame>
      <p:sp>
        <p:nvSpPr>
          <p:cNvPr id="12" name="Slide Number Placeholder 11">
            <a:extLst>
              <a:ext uri="{FF2B5EF4-FFF2-40B4-BE49-F238E27FC236}">
                <a16:creationId xmlns:a16="http://schemas.microsoft.com/office/drawing/2014/main" id="{FAE5AE10-3724-95CD-5732-F5E881502FEF}"/>
              </a:ext>
            </a:extLst>
          </p:cNvPr>
          <p:cNvSpPr>
            <a:spLocks noGrp="1"/>
          </p:cNvSpPr>
          <p:nvPr>
            <p:ph type="sldNum" sz="quarter" idx="12"/>
          </p:nvPr>
        </p:nvSpPr>
        <p:spPr/>
        <p:txBody>
          <a:bodyPr/>
          <a:lstStyle/>
          <a:p>
            <a:fld id="{86E00D81-A243-204E-9897-44BD133A87DB}" type="slidenum">
              <a:rPr lang="en-US" smtClean="0"/>
              <a:t>14</a:t>
            </a:fld>
            <a:endParaRPr lang="en-US" dirty="0"/>
          </a:p>
        </p:txBody>
      </p:sp>
    </p:spTree>
    <p:extLst>
      <p:ext uri="{BB962C8B-B14F-4D97-AF65-F5344CB8AC3E}">
        <p14:creationId xmlns:p14="http://schemas.microsoft.com/office/powerpoint/2010/main" val="41116754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Gradient Descent decreased Inference Time by 2x</a:t>
            </a:r>
          </a:p>
        </p:txBody>
      </p:sp>
      <p:sp>
        <p:nvSpPr>
          <p:cNvPr id="4" name="Content Placeholder 3">
            <a:extLst>
              <a:ext uri="{FF2B5EF4-FFF2-40B4-BE49-F238E27FC236}">
                <a16:creationId xmlns:a16="http://schemas.microsoft.com/office/drawing/2014/main" id="{94D743D3-36F8-4E95-6D39-D7BB235584BF}"/>
              </a:ext>
            </a:extLst>
          </p:cNvPr>
          <p:cNvSpPr>
            <a:spLocks noGrp="1"/>
          </p:cNvSpPr>
          <p:nvPr>
            <p:ph sz="quarter" idx="1"/>
          </p:nvPr>
        </p:nvSpPr>
        <p:spPr>
          <a:xfrm>
            <a:off x="157507" y="1032692"/>
            <a:ext cx="11508922" cy="2552172"/>
          </a:xfrm>
        </p:spPr>
        <p:txBody>
          <a:bodyPr>
            <a:normAutofit fontScale="92500" lnSpcReduction="20000"/>
          </a:bodyPr>
          <a:lstStyle/>
          <a:p>
            <a:pPr rtl="0" fontAlgn="base">
              <a:spcBef>
                <a:spcPts val="0"/>
              </a:spcBef>
              <a:spcAft>
                <a:spcPts val="0"/>
              </a:spcAft>
              <a:buFont typeface="Arial" panose="020B0604020202020204" pitchFamily="34" charset="0"/>
              <a:buChar char="•"/>
            </a:pPr>
            <a:r>
              <a:rPr lang="en-US" sz="2800" b="0" i="0" u="none" strike="noStrike" dirty="0">
                <a:solidFill>
                  <a:srgbClr val="000000"/>
                </a:solidFill>
                <a:effectLst/>
                <a:latin typeface="Candara" panose="020E0502030303020204" pitchFamily="34" charset="0"/>
              </a:rPr>
              <a:t>Taking matched images as a grid, we can treat the problem as a search</a:t>
            </a:r>
            <a:endParaRPr lang="en-US" sz="1368" b="0" i="0" u="none" strike="noStrike" dirty="0">
              <a:solidFill>
                <a:srgbClr val="727CA3"/>
              </a:solidFill>
              <a:effectLst/>
              <a:latin typeface="Noto Sans Symbols"/>
            </a:endParaRPr>
          </a:p>
          <a:p>
            <a:pPr marL="742950" lvl="1" indent="-285750" rtl="0" fontAlgn="base">
              <a:spcBef>
                <a:spcPts val="0"/>
              </a:spcBef>
              <a:spcAft>
                <a:spcPts val="0"/>
              </a:spcAft>
              <a:buFont typeface="Arial" panose="020B0604020202020204" pitchFamily="34" charset="0"/>
              <a:buChar char="•"/>
            </a:pPr>
            <a:r>
              <a:rPr lang="en-US" sz="2400" b="0" i="0" u="none" strike="noStrike" dirty="0">
                <a:solidFill>
                  <a:srgbClr val="002060"/>
                </a:solidFill>
                <a:effectLst/>
                <a:latin typeface="Candara" panose="020E0502030303020204" pitchFamily="34" charset="0"/>
              </a:rPr>
              <a:t>The heuristic is whether the matching score is still falling or equal.</a:t>
            </a:r>
            <a:endParaRPr lang="en-US" sz="1368" b="0" i="0" u="none" strike="noStrike" dirty="0">
              <a:solidFill>
                <a:srgbClr val="9FB8CD"/>
              </a:solidFill>
              <a:effectLst/>
              <a:latin typeface="Noto Sans Symbols"/>
            </a:endParaRPr>
          </a:p>
          <a:p>
            <a:pPr marL="742950" lvl="1" indent="-285750" rtl="0" fontAlgn="base">
              <a:spcBef>
                <a:spcPts val="0"/>
              </a:spcBef>
              <a:spcAft>
                <a:spcPts val="0"/>
              </a:spcAft>
              <a:buFont typeface="Arial" panose="020B0604020202020204" pitchFamily="34" charset="0"/>
              <a:buChar char="•"/>
            </a:pPr>
            <a:r>
              <a:rPr lang="en-US" sz="2400" b="0" i="0" u="none" strike="noStrike" dirty="0">
                <a:solidFill>
                  <a:srgbClr val="002060"/>
                </a:solidFill>
                <a:effectLst/>
                <a:latin typeface="Candara" panose="020E0502030303020204" pitchFamily="34" charset="0"/>
              </a:rPr>
              <a:t>We start our search where the last best match was because it is more likely the camera did not move.</a:t>
            </a:r>
            <a:endParaRPr lang="en-US" sz="1368" b="0" i="0" u="none" strike="noStrike" dirty="0">
              <a:solidFill>
                <a:srgbClr val="9FB8CD"/>
              </a:solidFill>
              <a:effectLst/>
              <a:latin typeface="Noto Sans Symbols"/>
            </a:endParaRPr>
          </a:p>
          <a:p>
            <a:pPr marL="742950" lvl="1" indent="-285750" rtl="0" fontAlgn="base">
              <a:spcBef>
                <a:spcPts val="0"/>
              </a:spcBef>
              <a:spcAft>
                <a:spcPts val="0"/>
              </a:spcAft>
              <a:buFont typeface="Arial" panose="020B0604020202020204" pitchFamily="34" charset="0"/>
              <a:buChar char="•"/>
            </a:pPr>
            <a:r>
              <a:rPr lang="en-US" sz="2400" b="0" i="0" u="none" strike="noStrike" dirty="0">
                <a:solidFill>
                  <a:srgbClr val="002060"/>
                </a:solidFill>
                <a:effectLst/>
                <a:latin typeface="Candara" panose="020E0502030303020204" pitchFamily="34" charset="0"/>
              </a:rPr>
              <a:t>Here we see an example, in round 1 we explored the blue box, in round two we explored the yellow box, and in round 3 we explored the green and ended.</a:t>
            </a:r>
          </a:p>
          <a:p>
            <a:pPr marL="742950" lvl="1" indent="-285750" rtl="0" fontAlgn="base">
              <a:spcBef>
                <a:spcPts val="0"/>
              </a:spcBef>
              <a:spcAft>
                <a:spcPts val="0"/>
              </a:spcAft>
              <a:buFont typeface="Arial" panose="020B0604020202020204" pitchFamily="34" charset="0"/>
              <a:buChar char="•"/>
            </a:pPr>
            <a:endParaRPr lang="en-US" sz="2400" b="0" i="0" u="none" strike="noStrike" dirty="0">
              <a:solidFill>
                <a:srgbClr val="002060"/>
              </a:solidFill>
              <a:effectLst/>
              <a:latin typeface="Candara" panose="020E0502030303020204" pitchFamily="34" charset="0"/>
            </a:endParaRPr>
          </a:p>
          <a:p>
            <a:pPr fontAlgn="base">
              <a:spcBef>
                <a:spcPts val="0"/>
              </a:spcBef>
              <a:buFont typeface="Arial" panose="020B0604020202020204" pitchFamily="34" charset="0"/>
              <a:buChar char="•"/>
            </a:pPr>
            <a:r>
              <a:rPr lang="en-US" dirty="0">
                <a:solidFill>
                  <a:srgbClr val="000000"/>
                </a:solidFill>
              </a:rPr>
              <a:t>Performance with search heuristics decreases inference time by 2x </a:t>
            </a:r>
          </a:p>
        </p:txBody>
      </p:sp>
      <p:graphicFrame>
        <p:nvGraphicFramePr>
          <p:cNvPr id="13" name="Table 12">
            <a:extLst>
              <a:ext uri="{FF2B5EF4-FFF2-40B4-BE49-F238E27FC236}">
                <a16:creationId xmlns:a16="http://schemas.microsoft.com/office/drawing/2014/main" id="{46E7875A-1454-767D-D279-A0D0E680A1C0}"/>
              </a:ext>
            </a:extLst>
          </p:cNvPr>
          <p:cNvGraphicFramePr>
            <a:graphicFrameLocks noGrp="1"/>
          </p:cNvGraphicFramePr>
          <p:nvPr>
            <p:extLst>
              <p:ext uri="{D42A27DB-BD31-4B8C-83A1-F6EECF244321}">
                <p14:modId xmlns:p14="http://schemas.microsoft.com/office/powerpoint/2010/main" val="847059339"/>
              </p:ext>
            </p:extLst>
          </p:nvPr>
        </p:nvGraphicFramePr>
        <p:xfrm>
          <a:off x="1570128" y="3622689"/>
          <a:ext cx="9051744" cy="2352085"/>
        </p:xfrm>
        <a:graphic>
          <a:graphicData uri="http://schemas.openxmlformats.org/drawingml/2006/table">
            <a:tbl>
              <a:tblPr firstRow="1" bandRow="1"/>
              <a:tblGrid>
                <a:gridCol w="921555">
                  <a:extLst>
                    <a:ext uri="{9D8B030D-6E8A-4147-A177-3AD203B41FA5}">
                      <a16:colId xmlns:a16="http://schemas.microsoft.com/office/drawing/2014/main" val="3242582876"/>
                    </a:ext>
                  </a:extLst>
                </a:gridCol>
                <a:gridCol w="208280">
                  <a:extLst>
                    <a:ext uri="{9D8B030D-6E8A-4147-A177-3AD203B41FA5}">
                      <a16:colId xmlns:a16="http://schemas.microsoft.com/office/drawing/2014/main" val="996957838"/>
                    </a:ext>
                  </a:extLst>
                </a:gridCol>
                <a:gridCol w="208280">
                  <a:extLst>
                    <a:ext uri="{9D8B030D-6E8A-4147-A177-3AD203B41FA5}">
                      <a16:colId xmlns:a16="http://schemas.microsoft.com/office/drawing/2014/main" val="248565994"/>
                    </a:ext>
                  </a:extLst>
                </a:gridCol>
                <a:gridCol w="208280">
                  <a:extLst>
                    <a:ext uri="{9D8B030D-6E8A-4147-A177-3AD203B41FA5}">
                      <a16:colId xmlns:a16="http://schemas.microsoft.com/office/drawing/2014/main" val="1837408642"/>
                    </a:ext>
                  </a:extLst>
                </a:gridCol>
                <a:gridCol w="1081404">
                  <a:extLst>
                    <a:ext uri="{9D8B030D-6E8A-4147-A177-3AD203B41FA5}">
                      <a16:colId xmlns:a16="http://schemas.microsoft.com/office/drawing/2014/main" val="2239540851"/>
                    </a:ext>
                  </a:extLst>
                </a:gridCol>
                <a:gridCol w="1176656">
                  <a:extLst>
                    <a:ext uri="{9D8B030D-6E8A-4147-A177-3AD203B41FA5}">
                      <a16:colId xmlns:a16="http://schemas.microsoft.com/office/drawing/2014/main" val="3456396738"/>
                    </a:ext>
                  </a:extLst>
                </a:gridCol>
                <a:gridCol w="1397000">
                  <a:extLst>
                    <a:ext uri="{9D8B030D-6E8A-4147-A177-3AD203B41FA5}">
                      <a16:colId xmlns:a16="http://schemas.microsoft.com/office/drawing/2014/main" val="3471461977"/>
                    </a:ext>
                  </a:extLst>
                </a:gridCol>
                <a:gridCol w="1281372">
                  <a:extLst>
                    <a:ext uri="{9D8B030D-6E8A-4147-A177-3AD203B41FA5}">
                      <a16:colId xmlns:a16="http://schemas.microsoft.com/office/drawing/2014/main" val="168042967"/>
                    </a:ext>
                  </a:extLst>
                </a:gridCol>
                <a:gridCol w="768003">
                  <a:extLst>
                    <a:ext uri="{9D8B030D-6E8A-4147-A177-3AD203B41FA5}">
                      <a16:colId xmlns:a16="http://schemas.microsoft.com/office/drawing/2014/main" val="3523745666"/>
                    </a:ext>
                  </a:extLst>
                </a:gridCol>
                <a:gridCol w="208280">
                  <a:extLst>
                    <a:ext uri="{9D8B030D-6E8A-4147-A177-3AD203B41FA5}">
                      <a16:colId xmlns:a16="http://schemas.microsoft.com/office/drawing/2014/main" val="2922626054"/>
                    </a:ext>
                  </a:extLst>
                </a:gridCol>
                <a:gridCol w="208280">
                  <a:extLst>
                    <a:ext uri="{9D8B030D-6E8A-4147-A177-3AD203B41FA5}">
                      <a16:colId xmlns:a16="http://schemas.microsoft.com/office/drawing/2014/main" val="1653993721"/>
                    </a:ext>
                  </a:extLst>
                </a:gridCol>
                <a:gridCol w="391565">
                  <a:extLst>
                    <a:ext uri="{9D8B030D-6E8A-4147-A177-3AD203B41FA5}">
                      <a16:colId xmlns:a16="http://schemas.microsoft.com/office/drawing/2014/main" val="3971397457"/>
                    </a:ext>
                  </a:extLst>
                </a:gridCol>
                <a:gridCol w="992789">
                  <a:extLst>
                    <a:ext uri="{9D8B030D-6E8A-4147-A177-3AD203B41FA5}">
                      <a16:colId xmlns:a16="http://schemas.microsoft.com/office/drawing/2014/main" val="3049128528"/>
                    </a:ext>
                  </a:extLst>
                </a:gridCol>
              </a:tblGrid>
              <a:tr h="470417">
                <a:tc>
                  <a:txBody>
                    <a:bodyPr/>
                    <a:lstStyle/>
                    <a:p>
                      <a:pPr algn="ctr"/>
                      <a:r>
                        <a:rPr lang="en-US" dirty="0"/>
                        <a:t>0,-0.5</a:t>
                      </a:r>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r>
                        <a:rPr lang="en-US" dirty="0"/>
                        <a:t>12.5,-0.5</a:t>
                      </a:r>
                    </a:p>
                  </a:txBody>
                  <a:tcPr/>
                </a:tc>
                <a:tc>
                  <a:txBody>
                    <a:bodyPr/>
                    <a:lstStyle/>
                    <a:p>
                      <a:pPr algn="ctr"/>
                      <a:r>
                        <a:rPr lang="en-US" dirty="0"/>
                        <a:t>15,-0.5</a:t>
                      </a:r>
                    </a:p>
                  </a:txBody>
                  <a:tcPr/>
                </a:tc>
                <a:tc>
                  <a:txBody>
                    <a:bodyPr/>
                    <a:lstStyle/>
                    <a:p>
                      <a:pPr algn="ctr"/>
                      <a:r>
                        <a:rPr lang="en-US" dirty="0"/>
                        <a:t>17.5,-0.5</a:t>
                      </a:r>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pPr algn="ctr"/>
                      <a:endParaRPr lang="en-US" dirty="0"/>
                    </a:p>
                  </a:txBody>
                  <a:tcPr/>
                </a:tc>
                <a:tc>
                  <a:txBody>
                    <a:bodyPr/>
                    <a:lstStyle/>
                    <a:p>
                      <a:pPr algn="ctr"/>
                      <a:r>
                        <a:rPr lang="en-US" dirty="0"/>
                        <a:t>30,-0.5</a:t>
                      </a:r>
                    </a:p>
                  </a:txBody>
                  <a:tcPr/>
                </a:tc>
                <a:extLst>
                  <a:ext uri="{0D108BD9-81ED-4DB2-BD59-A6C34878D82A}">
                    <a16:rowId xmlns:a16="http://schemas.microsoft.com/office/drawing/2014/main" val="3335177483"/>
                  </a:ext>
                </a:extLst>
              </a:tr>
              <a:tr h="470417">
                <a:tc>
                  <a:txBody>
                    <a:bodyPr/>
                    <a:lstStyle/>
                    <a:p>
                      <a:pPr algn="ctr"/>
                      <a:r>
                        <a:rPr lang="en-US" dirty="0">
                          <a:solidFill>
                            <a:srgbClr val="FF0000"/>
                          </a:solidFill>
                        </a:rPr>
                        <a:t>0,-3.0</a:t>
                      </a:r>
                    </a:p>
                  </a:txBody>
                  <a:tcPr/>
                </a:tc>
                <a:tc>
                  <a:txBody>
                    <a:bodyPr/>
                    <a:lstStyle/>
                    <a:p>
                      <a:pPr algn="ctr"/>
                      <a:endParaRPr lang="en-US" dirty="0"/>
                    </a:p>
                  </a:txBody>
                  <a:tcPr/>
                </a:tc>
                <a:tc>
                  <a:txBody>
                    <a:bodyPr/>
                    <a:lstStyle/>
                    <a:p>
                      <a:pPr algn="ctr"/>
                      <a:endParaRPr lang="en-US"/>
                    </a:p>
                  </a:txBody>
                  <a:tcPr/>
                </a:tc>
                <a:tc>
                  <a:txBody>
                    <a:bodyPr/>
                    <a:lstStyle/>
                    <a:p>
                      <a:pPr algn="ctr"/>
                      <a:endParaRPr lang="en-US"/>
                    </a:p>
                  </a:txBody>
                  <a:tcPr/>
                </a:tc>
                <a:tc>
                  <a:txBody>
                    <a:bodyPr/>
                    <a:lstStyle/>
                    <a:p>
                      <a:pPr algn="ctr"/>
                      <a:endParaRPr lang="en-US"/>
                    </a:p>
                  </a:txBody>
                  <a:tcPr/>
                </a:tc>
                <a:tc>
                  <a:txBody>
                    <a:bodyPr/>
                    <a:lstStyle/>
                    <a:p>
                      <a:pPr algn="ctr"/>
                      <a:r>
                        <a:rPr lang="en-US" dirty="0"/>
                        <a:t>12.5,-3</a:t>
                      </a:r>
                    </a:p>
                  </a:txBody>
                  <a:tcPr/>
                </a:tc>
                <a:tc>
                  <a:txBody>
                    <a:bodyPr/>
                    <a:lstStyle/>
                    <a:p>
                      <a:pPr algn="ctr"/>
                      <a:r>
                        <a:rPr lang="en-US" dirty="0"/>
                        <a:t>15,-3</a:t>
                      </a:r>
                    </a:p>
                  </a:txBody>
                  <a:tcPr>
                    <a:solidFill>
                      <a:srgbClr val="FFFF00"/>
                    </a:solidFill>
                  </a:tcPr>
                </a:tc>
                <a:tc>
                  <a:txBody>
                    <a:bodyPr/>
                    <a:lstStyle/>
                    <a:p>
                      <a:pPr algn="ctr"/>
                      <a:r>
                        <a:rPr lang="en-US" dirty="0"/>
                        <a:t>17.5,-3</a:t>
                      </a:r>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pPr algn="ctr"/>
                      <a:endParaRPr lang="en-US" dirty="0"/>
                    </a:p>
                  </a:txBody>
                  <a:tcPr/>
                </a:tc>
                <a:tc>
                  <a:txBody>
                    <a:bodyPr/>
                    <a:lstStyle/>
                    <a:p>
                      <a:pPr algn="ctr"/>
                      <a:r>
                        <a:rPr lang="en-US" dirty="0"/>
                        <a:t>30,-3.0</a:t>
                      </a:r>
                    </a:p>
                  </a:txBody>
                  <a:tcPr/>
                </a:tc>
                <a:extLst>
                  <a:ext uri="{0D108BD9-81ED-4DB2-BD59-A6C34878D82A}">
                    <a16:rowId xmlns:a16="http://schemas.microsoft.com/office/drawing/2014/main" val="3678791961"/>
                  </a:ext>
                </a:extLst>
              </a:tr>
              <a:tr h="470417">
                <a:tc>
                  <a:txBody>
                    <a:bodyPr/>
                    <a:lstStyle/>
                    <a:p>
                      <a:pPr algn="ctr"/>
                      <a:r>
                        <a:rPr lang="en-US" dirty="0"/>
                        <a:t>0,-5.5</a:t>
                      </a:r>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r>
                        <a:rPr lang="en-US" dirty="0"/>
                        <a:t>12.5,-5.5</a:t>
                      </a:r>
                    </a:p>
                  </a:txBody>
                  <a:tcPr>
                    <a:solidFill>
                      <a:srgbClr val="FFFF00"/>
                    </a:solidFill>
                  </a:tcPr>
                </a:tc>
                <a:tc>
                  <a:txBody>
                    <a:bodyPr/>
                    <a:lstStyle/>
                    <a:p>
                      <a:pPr algn="ctr"/>
                      <a:r>
                        <a:rPr lang="en-US" dirty="0"/>
                        <a:t>15,-5.5</a:t>
                      </a:r>
                    </a:p>
                  </a:txBody>
                  <a:tcPr>
                    <a:solidFill>
                      <a:srgbClr val="00B0F0"/>
                    </a:solidFill>
                  </a:tcPr>
                </a:tc>
                <a:tc>
                  <a:txBody>
                    <a:bodyPr/>
                    <a:lstStyle/>
                    <a:p>
                      <a:pPr algn="ctr"/>
                      <a:r>
                        <a:rPr lang="en-US" dirty="0"/>
                        <a:t>17.5,-5.5</a:t>
                      </a:r>
                    </a:p>
                  </a:txBody>
                  <a:tcPr>
                    <a:solidFill>
                      <a:srgbClr val="FFFF00"/>
                    </a:solidFill>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pPr algn="ctr"/>
                      <a:endParaRPr lang="en-US" dirty="0"/>
                    </a:p>
                  </a:txBody>
                  <a:tcPr/>
                </a:tc>
                <a:tc>
                  <a:txBody>
                    <a:bodyPr/>
                    <a:lstStyle/>
                    <a:p>
                      <a:pPr algn="ctr"/>
                      <a:r>
                        <a:rPr lang="en-US" dirty="0"/>
                        <a:t>30,-5.5</a:t>
                      </a:r>
                    </a:p>
                  </a:txBody>
                  <a:tcPr/>
                </a:tc>
                <a:extLst>
                  <a:ext uri="{0D108BD9-81ED-4DB2-BD59-A6C34878D82A}">
                    <a16:rowId xmlns:a16="http://schemas.microsoft.com/office/drawing/2014/main" val="3442969700"/>
                  </a:ext>
                </a:extLst>
              </a:tr>
              <a:tr h="470417">
                <a:tc>
                  <a:txBody>
                    <a:bodyPr/>
                    <a:lstStyle/>
                    <a:p>
                      <a:pPr algn="ctr"/>
                      <a:r>
                        <a:rPr lang="en-US" dirty="0"/>
                        <a:t>0,-8.0</a:t>
                      </a:r>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r>
                        <a:rPr lang="en-US" dirty="0"/>
                        <a:t>12.5,-8</a:t>
                      </a:r>
                    </a:p>
                  </a:txBody>
                  <a:tcPr>
                    <a:solidFill>
                      <a:srgbClr val="00B050"/>
                    </a:solidFill>
                  </a:tcPr>
                </a:tc>
                <a:tc>
                  <a:txBody>
                    <a:bodyPr/>
                    <a:lstStyle/>
                    <a:p>
                      <a:pPr algn="ctr"/>
                      <a:r>
                        <a:rPr lang="en-US" dirty="0"/>
                        <a:t>15,-8</a:t>
                      </a:r>
                    </a:p>
                  </a:txBody>
                  <a:tcPr>
                    <a:solidFill>
                      <a:srgbClr val="FFFF00"/>
                    </a:solidFill>
                  </a:tcPr>
                </a:tc>
                <a:tc>
                  <a:txBody>
                    <a:bodyPr/>
                    <a:lstStyle/>
                    <a:p>
                      <a:pPr algn="ctr"/>
                      <a:r>
                        <a:rPr lang="en-US" dirty="0"/>
                        <a:t>17.5,-8</a:t>
                      </a:r>
                    </a:p>
                  </a:txBody>
                  <a:tcPr>
                    <a:solidFill>
                      <a:srgbClr val="00B050"/>
                    </a:solidFill>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pPr algn="ctr"/>
                      <a:endParaRPr lang="en-US" dirty="0"/>
                    </a:p>
                  </a:txBody>
                  <a:tcPr/>
                </a:tc>
                <a:tc>
                  <a:txBody>
                    <a:bodyPr/>
                    <a:lstStyle/>
                    <a:p>
                      <a:pPr algn="ctr"/>
                      <a:r>
                        <a:rPr lang="en-US" dirty="0"/>
                        <a:t>30,-8.0</a:t>
                      </a:r>
                    </a:p>
                  </a:txBody>
                  <a:tcPr/>
                </a:tc>
                <a:extLst>
                  <a:ext uri="{0D108BD9-81ED-4DB2-BD59-A6C34878D82A}">
                    <a16:rowId xmlns:a16="http://schemas.microsoft.com/office/drawing/2014/main" val="2596655037"/>
                  </a:ext>
                </a:extLst>
              </a:tr>
              <a:tr h="470417">
                <a:tc>
                  <a:txBody>
                    <a:bodyPr/>
                    <a:lstStyle/>
                    <a:p>
                      <a:pPr algn="ctr"/>
                      <a:r>
                        <a:rPr lang="en-US" dirty="0"/>
                        <a:t>0,-10.5</a:t>
                      </a:r>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r>
                        <a:rPr lang="en-US" dirty="0"/>
                        <a:t>12.5,-10.5</a:t>
                      </a:r>
                    </a:p>
                  </a:txBody>
                  <a:tcPr/>
                </a:tc>
                <a:tc>
                  <a:txBody>
                    <a:bodyPr/>
                    <a:lstStyle/>
                    <a:p>
                      <a:pPr algn="ctr"/>
                      <a:r>
                        <a:rPr lang="en-US" dirty="0"/>
                        <a:t>15,-10.5</a:t>
                      </a:r>
                    </a:p>
                  </a:txBody>
                  <a:tcPr>
                    <a:solidFill>
                      <a:srgbClr val="00B050"/>
                    </a:solidFill>
                  </a:tcPr>
                </a:tc>
                <a:tc>
                  <a:txBody>
                    <a:bodyPr/>
                    <a:lstStyle/>
                    <a:p>
                      <a:pPr algn="ctr"/>
                      <a:r>
                        <a:rPr lang="en-US" dirty="0"/>
                        <a:t>17.5,-10.5</a:t>
                      </a:r>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pPr algn="ctr"/>
                      <a:endParaRPr lang="en-US" dirty="0"/>
                    </a:p>
                  </a:txBody>
                  <a:tcPr/>
                </a:tc>
                <a:tc>
                  <a:txBody>
                    <a:bodyPr/>
                    <a:lstStyle/>
                    <a:p>
                      <a:pPr algn="ctr"/>
                      <a:r>
                        <a:rPr lang="en-US" dirty="0"/>
                        <a:t>30,-10.5</a:t>
                      </a:r>
                    </a:p>
                  </a:txBody>
                  <a:tcPr/>
                </a:tc>
                <a:extLst>
                  <a:ext uri="{0D108BD9-81ED-4DB2-BD59-A6C34878D82A}">
                    <a16:rowId xmlns:a16="http://schemas.microsoft.com/office/drawing/2014/main" val="4240226259"/>
                  </a:ext>
                </a:extLst>
              </a:tr>
            </a:tbl>
          </a:graphicData>
        </a:graphic>
      </p:graphicFrame>
      <p:sp>
        <p:nvSpPr>
          <p:cNvPr id="16" name="Slide Number Placeholder 15">
            <a:extLst>
              <a:ext uri="{FF2B5EF4-FFF2-40B4-BE49-F238E27FC236}">
                <a16:creationId xmlns:a16="http://schemas.microsoft.com/office/drawing/2014/main" id="{7469D09C-124B-5591-14EF-52BE20EEC7E6}"/>
              </a:ext>
            </a:extLst>
          </p:cNvPr>
          <p:cNvSpPr>
            <a:spLocks noGrp="1"/>
          </p:cNvSpPr>
          <p:nvPr>
            <p:ph type="sldNum" sz="quarter" idx="12"/>
          </p:nvPr>
        </p:nvSpPr>
        <p:spPr/>
        <p:txBody>
          <a:bodyPr/>
          <a:lstStyle/>
          <a:p>
            <a:fld id="{86E00D81-A243-204E-9897-44BD133A87DB}" type="slidenum">
              <a:rPr lang="en-US" smtClean="0"/>
              <a:t>15</a:t>
            </a:fld>
            <a:endParaRPr lang="en-US" dirty="0"/>
          </a:p>
        </p:txBody>
      </p:sp>
    </p:spTree>
    <p:extLst>
      <p:ext uri="{BB962C8B-B14F-4D97-AF65-F5344CB8AC3E}">
        <p14:creationId xmlns:p14="http://schemas.microsoft.com/office/powerpoint/2010/main" val="26128335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75040-519D-8AD0-12DB-406237400846}"/>
              </a:ext>
            </a:extLst>
          </p:cNvPr>
          <p:cNvSpPr>
            <a:spLocks noGrp="1"/>
          </p:cNvSpPr>
          <p:nvPr>
            <p:ph type="title"/>
          </p:nvPr>
        </p:nvSpPr>
        <p:spPr/>
        <p:txBody>
          <a:bodyPr/>
          <a:lstStyle/>
          <a:p>
            <a:pPr rtl="0">
              <a:spcBef>
                <a:spcPts val="0"/>
              </a:spcBef>
              <a:spcAft>
                <a:spcPts val="0"/>
              </a:spcAft>
            </a:pPr>
            <a:r>
              <a:rPr lang="en-US" dirty="0"/>
              <a:t>Using the Pose for Localization</a:t>
            </a:r>
          </a:p>
        </p:txBody>
      </p:sp>
      <p:pic>
        <p:nvPicPr>
          <p:cNvPr id="3074" name="Picture 2">
            <a:extLst>
              <a:ext uri="{FF2B5EF4-FFF2-40B4-BE49-F238E27FC236}">
                <a16:creationId xmlns:a16="http://schemas.microsoft.com/office/drawing/2014/main" id="{980B9CD5-60DD-04CE-B24F-487D430C13FC}"/>
              </a:ext>
            </a:extLst>
          </p:cNvPr>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791543" y="925286"/>
            <a:ext cx="4290166" cy="250371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C33DB229-0587-83F9-90F5-B7621DFDA0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0291" y="925286"/>
            <a:ext cx="3875541" cy="237952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EAF50AF4-D2F0-AC7A-8BE7-F84960DA90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58229" y="3733800"/>
            <a:ext cx="3875541" cy="2503714"/>
          </a:xfrm>
          <a:prstGeom prst="rect">
            <a:avLst/>
          </a:prstGeom>
          <a:noFill/>
          <a:extLst>
            <a:ext uri="{909E8E84-426E-40DD-AFC4-6F175D3DCCD1}">
              <a14:hiddenFill xmlns:a14="http://schemas.microsoft.com/office/drawing/2010/main">
                <a:solidFill>
                  <a:srgbClr val="FFFFFF"/>
                </a:solidFill>
              </a14:hiddenFill>
            </a:ext>
          </a:extLst>
        </p:spPr>
      </p:pic>
      <p:sp>
        <p:nvSpPr>
          <p:cNvPr id="8" name="Arrow: Right 7">
            <a:extLst>
              <a:ext uri="{FF2B5EF4-FFF2-40B4-BE49-F238E27FC236}">
                <a16:creationId xmlns:a16="http://schemas.microsoft.com/office/drawing/2014/main" id="{7C4F9A76-97D0-D218-8832-EE007A4F8C61}"/>
              </a:ext>
            </a:extLst>
          </p:cNvPr>
          <p:cNvSpPr/>
          <p:nvPr/>
        </p:nvSpPr>
        <p:spPr>
          <a:xfrm>
            <a:off x="7550295" y="2022924"/>
            <a:ext cx="1824933" cy="252248"/>
          </a:xfrm>
          <a:prstGeom prst="righ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lus Sign 8">
            <a:extLst>
              <a:ext uri="{FF2B5EF4-FFF2-40B4-BE49-F238E27FC236}">
                <a16:creationId xmlns:a16="http://schemas.microsoft.com/office/drawing/2014/main" id="{9A92F039-628E-5909-B07D-46F1C6A89710}"/>
              </a:ext>
            </a:extLst>
          </p:cNvPr>
          <p:cNvSpPr/>
          <p:nvPr/>
        </p:nvSpPr>
        <p:spPr>
          <a:xfrm>
            <a:off x="5402317" y="1733922"/>
            <a:ext cx="1229711" cy="1082566"/>
          </a:xfrm>
          <a:prstGeom prst="mathPlus">
            <a:avLst/>
          </a:prstGeom>
          <a:solidFill>
            <a:schemeClr val="tx1">
              <a:lumMod val="95000"/>
              <a:lumOff val="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endParaRPr>
          </a:p>
        </p:txBody>
      </p:sp>
      <p:sp>
        <p:nvSpPr>
          <p:cNvPr id="10" name="Equals 9">
            <a:extLst>
              <a:ext uri="{FF2B5EF4-FFF2-40B4-BE49-F238E27FC236}">
                <a16:creationId xmlns:a16="http://schemas.microsoft.com/office/drawing/2014/main" id="{3B99640B-BB39-48D3-9FD1-E2010107D77A}"/>
              </a:ext>
            </a:extLst>
          </p:cNvPr>
          <p:cNvSpPr/>
          <p:nvPr/>
        </p:nvSpPr>
        <p:spPr>
          <a:xfrm>
            <a:off x="2248198" y="4391822"/>
            <a:ext cx="1566041" cy="977462"/>
          </a:xfrm>
          <a:prstGeom prst="mathEqual">
            <a:avLst/>
          </a:prstGeom>
          <a:solidFill>
            <a:schemeClr val="tx1">
              <a:lumMod val="95000"/>
              <a:lumOff val="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Slide Number Placeholder 10">
            <a:extLst>
              <a:ext uri="{FF2B5EF4-FFF2-40B4-BE49-F238E27FC236}">
                <a16:creationId xmlns:a16="http://schemas.microsoft.com/office/drawing/2014/main" id="{A17CD0BA-4416-51B6-32FC-09AB6FD2DCF8}"/>
              </a:ext>
            </a:extLst>
          </p:cNvPr>
          <p:cNvSpPr>
            <a:spLocks noGrp="1"/>
          </p:cNvSpPr>
          <p:nvPr>
            <p:ph type="sldNum" sz="quarter" idx="12"/>
          </p:nvPr>
        </p:nvSpPr>
        <p:spPr/>
        <p:txBody>
          <a:bodyPr/>
          <a:lstStyle/>
          <a:p>
            <a:fld id="{86E00D81-A243-204E-9897-44BD133A87DB}" type="slidenum">
              <a:rPr lang="en-US" smtClean="0"/>
              <a:t>16</a:t>
            </a:fld>
            <a:endParaRPr lang="en-US" dirty="0"/>
          </a:p>
        </p:txBody>
      </p:sp>
    </p:spTree>
    <p:extLst>
      <p:ext uri="{BB962C8B-B14F-4D97-AF65-F5344CB8AC3E}">
        <p14:creationId xmlns:p14="http://schemas.microsoft.com/office/powerpoint/2010/main" val="27693375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20" y="0"/>
            <a:ext cx="12192000" cy="816610"/>
          </a:xfrm>
        </p:spPr>
        <p:txBody>
          <a:bodyPr/>
          <a:lstStyle/>
          <a:p>
            <a:r>
              <a:rPr lang="en-US" sz="3600" dirty="0"/>
              <a:t>Pruning and Parallelization reduces Inference Time by 1/3</a:t>
            </a:r>
            <a:r>
              <a:rPr lang="en-US" sz="3600" baseline="30000" dirty="0"/>
              <a:t>rd</a:t>
            </a:r>
            <a:r>
              <a:rPr lang="en-US" sz="3600" dirty="0"/>
              <a:t> :</a:t>
            </a:r>
          </a:p>
        </p:txBody>
      </p:sp>
      <p:sp>
        <p:nvSpPr>
          <p:cNvPr id="3" name="Content Placeholder 2"/>
          <p:cNvSpPr>
            <a:spLocks noGrp="1"/>
          </p:cNvSpPr>
          <p:nvPr>
            <p:ph sz="quarter" idx="1"/>
          </p:nvPr>
        </p:nvSpPr>
        <p:spPr>
          <a:xfrm>
            <a:off x="178527" y="1032691"/>
            <a:ext cx="4404359" cy="4792617"/>
          </a:xfrm>
        </p:spPr>
        <p:txBody>
          <a:bodyPr>
            <a:normAutofit fontScale="77500" lnSpcReduction="20000"/>
          </a:bodyPr>
          <a:lstStyle/>
          <a:p>
            <a:r>
              <a:rPr lang="en-US" dirty="0"/>
              <a:t>Pruning refers to removal of unnecessary nodes whose weights are not helpful in inference.</a:t>
            </a:r>
          </a:p>
          <a:p>
            <a:r>
              <a:rPr lang="en-US" dirty="0"/>
              <a:t>The trained model is pruned for faster inference execution (60.43s  to  54.28s).</a:t>
            </a:r>
          </a:p>
          <a:p>
            <a:r>
              <a:rPr lang="en-US" dirty="0"/>
              <a:t>Once pruned the model size is also reduced by 1/3</a:t>
            </a:r>
            <a:r>
              <a:rPr lang="en-US" baseline="30000" dirty="0"/>
              <a:t>rd</a:t>
            </a:r>
            <a:r>
              <a:rPr lang="en-US" dirty="0"/>
              <a:t>.</a:t>
            </a:r>
          </a:p>
          <a:p>
            <a:r>
              <a:rPr lang="en-US" dirty="0"/>
              <a:t>As Raspberry Pi3 has 4 cores, exploiting the parallel processor would yield beneficial results in reducing the inference time</a:t>
            </a:r>
          </a:p>
          <a:p>
            <a:r>
              <a:rPr lang="en-US" dirty="0"/>
              <a:t>Parallelization is exploited for faster inference (54.28s   to   38.18s).</a:t>
            </a:r>
          </a:p>
          <a:p>
            <a:endParaRPr lang="en-US" dirty="0"/>
          </a:p>
          <a:p>
            <a:endParaRPr lang="en-US" dirty="0"/>
          </a:p>
        </p:txBody>
      </p:sp>
      <p:pic>
        <p:nvPicPr>
          <p:cNvPr id="7" name="Picture 6">
            <a:extLst>
              <a:ext uri="{FF2B5EF4-FFF2-40B4-BE49-F238E27FC236}">
                <a16:creationId xmlns:a16="http://schemas.microsoft.com/office/drawing/2014/main" id="{17745E91-7A72-2B63-DA27-C1E23B2ABB03}"/>
              </a:ext>
            </a:extLst>
          </p:cNvPr>
          <p:cNvPicPr>
            <a:picLocks noChangeAspect="1"/>
          </p:cNvPicPr>
          <p:nvPr/>
        </p:nvPicPr>
        <p:blipFill>
          <a:blip r:embed="rId3"/>
          <a:stretch>
            <a:fillRect/>
          </a:stretch>
        </p:blipFill>
        <p:spPr>
          <a:xfrm>
            <a:off x="6226209" y="1358510"/>
            <a:ext cx="5567218" cy="2561847"/>
          </a:xfrm>
          <a:prstGeom prst="rect">
            <a:avLst/>
          </a:prstGeom>
        </p:spPr>
      </p:pic>
      <p:sp>
        <p:nvSpPr>
          <p:cNvPr id="8" name="Slide Number Placeholder 7">
            <a:extLst>
              <a:ext uri="{FF2B5EF4-FFF2-40B4-BE49-F238E27FC236}">
                <a16:creationId xmlns:a16="http://schemas.microsoft.com/office/drawing/2014/main" id="{457CA6C4-D95B-ADA6-BA67-85DDB92361BE}"/>
              </a:ext>
            </a:extLst>
          </p:cNvPr>
          <p:cNvSpPr>
            <a:spLocks noGrp="1"/>
          </p:cNvSpPr>
          <p:nvPr>
            <p:ph type="sldNum" sz="quarter" idx="12"/>
          </p:nvPr>
        </p:nvSpPr>
        <p:spPr/>
        <p:txBody>
          <a:bodyPr/>
          <a:lstStyle/>
          <a:p>
            <a:fld id="{86E00D81-A243-204E-9897-44BD133A87DB}" type="slidenum">
              <a:rPr lang="en-US" smtClean="0"/>
              <a:t>17</a:t>
            </a:fld>
            <a:endParaRPr lang="en-US" dirty="0"/>
          </a:p>
        </p:txBody>
      </p:sp>
    </p:spTree>
    <p:extLst>
      <p:ext uri="{BB962C8B-B14F-4D97-AF65-F5344CB8AC3E}">
        <p14:creationId xmlns:p14="http://schemas.microsoft.com/office/powerpoint/2010/main" val="7549566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2765C-8A29-4D78-31E4-DCA974993859}"/>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E39F14F5-DC8B-BB94-513A-ABDAD2B962B0}"/>
              </a:ext>
            </a:extLst>
          </p:cNvPr>
          <p:cNvSpPr>
            <a:spLocks noGrp="1"/>
          </p:cNvSpPr>
          <p:nvPr>
            <p:ph sz="quarter" idx="1"/>
          </p:nvPr>
        </p:nvSpPr>
        <p:spPr>
          <a:xfrm>
            <a:off x="157507" y="1032692"/>
            <a:ext cx="11508922" cy="6257108"/>
          </a:xfrm>
        </p:spPr>
        <p:txBody>
          <a:bodyPr>
            <a:noAutofit/>
          </a:bodyPr>
          <a:lstStyle/>
          <a:p>
            <a:r>
              <a:rPr lang="en-US" sz="1800" dirty="0"/>
              <a:t>Use of Digitization in Traffic monitoring has greatly improved the ability to effectively monitor traffic and has opened new opportunities in the field of research. With the advent of Machine Learning and use of traffic camera data, Localization of traffic into map is beneficial in many instances including easing congestion at a mass gathering events and tracking the suspect vehicle.</a:t>
            </a:r>
          </a:p>
          <a:p>
            <a:r>
              <a:rPr lang="en-US" sz="1800" dirty="0"/>
              <a:t>TIPANGLE an approach is proposed to determine accurate PAN and TILT angle of Pan Tilt Traffic Cameras which,</a:t>
            </a:r>
          </a:p>
          <a:p>
            <a:pPr lvl="1"/>
            <a:r>
              <a:rPr lang="en-US" sz="1800" dirty="0"/>
              <a:t> Avoids the need for estimating Intrinsic camera properties i.e., focal length and optical center. </a:t>
            </a:r>
          </a:p>
          <a:p>
            <a:pPr lvl="1"/>
            <a:r>
              <a:rPr lang="en-US" sz="1800" dirty="0"/>
              <a:t>Does not require IMU or Encoder units embedded in the camera.</a:t>
            </a:r>
          </a:p>
          <a:p>
            <a:pPr lvl="1"/>
            <a:r>
              <a:rPr lang="en-US" sz="1800" dirty="0"/>
              <a:t>Does not depend on the lane markings painted on the road.</a:t>
            </a:r>
          </a:p>
          <a:p>
            <a:pPr lvl="1"/>
            <a:r>
              <a:rPr lang="en-US" sz="1800" dirty="0"/>
              <a:t>Does not require the use of multiple cameras and markers placed on target camera.</a:t>
            </a:r>
          </a:p>
          <a:p>
            <a:pPr lvl="1"/>
            <a:r>
              <a:rPr lang="en-US" sz="1800" dirty="0"/>
              <a:t>Is ubiquitous and not specific to only roundabouts.</a:t>
            </a:r>
          </a:p>
          <a:p>
            <a:pPr lvl="1"/>
            <a:r>
              <a:rPr lang="en-US" sz="1800" dirty="0"/>
              <a:t>Performs 4x better on accuracy and 2.5x faster in time when compared to ResNet18</a:t>
            </a:r>
          </a:p>
          <a:p>
            <a:r>
              <a:rPr lang="en-US" sz="1800" dirty="0"/>
              <a:t>Gradient descent approach used reduce inference time by 4x</a:t>
            </a:r>
          </a:p>
          <a:p>
            <a:r>
              <a:rPr lang="en-US" sz="1800" dirty="0"/>
              <a:t>Pruning and parallel execution of the inference reduces inference time 1/3rd </a:t>
            </a:r>
          </a:p>
          <a:p>
            <a:r>
              <a:rPr lang="en-US" sz="1800" dirty="0"/>
              <a:t>Deployed on embedded system i.e., Raspberry Pi 3 show the light nature of the approach</a:t>
            </a:r>
          </a:p>
        </p:txBody>
      </p:sp>
      <p:sp>
        <p:nvSpPr>
          <p:cNvPr id="4" name="Slide Number Placeholder 3">
            <a:extLst>
              <a:ext uri="{FF2B5EF4-FFF2-40B4-BE49-F238E27FC236}">
                <a16:creationId xmlns:a16="http://schemas.microsoft.com/office/drawing/2014/main" id="{9331D612-E974-ED1D-3C35-93D84CB3B93C}"/>
              </a:ext>
            </a:extLst>
          </p:cNvPr>
          <p:cNvSpPr>
            <a:spLocks noGrp="1"/>
          </p:cNvSpPr>
          <p:nvPr>
            <p:ph type="sldNum" sz="quarter" idx="12"/>
          </p:nvPr>
        </p:nvSpPr>
        <p:spPr/>
        <p:txBody>
          <a:bodyPr/>
          <a:lstStyle/>
          <a:p>
            <a:fld id="{86E00D81-A243-204E-9897-44BD133A87DB}" type="slidenum">
              <a:rPr lang="en-US" smtClean="0"/>
              <a:t>18</a:t>
            </a:fld>
            <a:endParaRPr lang="en-US" dirty="0"/>
          </a:p>
        </p:txBody>
      </p:sp>
    </p:spTree>
    <p:extLst>
      <p:ext uri="{BB962C8B-B14F-4D97-AF65-F5344CB8AC3E}">
        <p14:creationId xmlns:p14="http://schemas.microsoft.com/office/powerpoint/2010/main" val="36022456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5D9A5-42B3-A341-B3E5-988931B99853}"/>
              </a:ext>
            </a:extLst>
          </p:cNvPr>
          <p:cNvSpPr>
            <a:spLocks noGrp="1"/>
          </p:cNvSpPr>
          <p:nvPr>
            <p:ph type="title"/>
          </p:nvPr>
        </p:nvSpPr>
        <p:spPr/>
        <p:txBody>
          <a:bodyPr/>
          <a:lstStyle/>
          <a:p>
            <a:r>
              <a:rPr lang="en-US" dirty="0"/>
              <a:t>Increasing Digitization for Traffic Monitoring</a:t>
            </a:r>
          </a:p>
        </p:txBody>
      </p:sp>
      <p:sp>
        <p:nvSpPr>
          <p:cNvPr id="3" name="Content Placeholder 2">
            <a:extLst>
              <a:ext uri="{FF2B5EF4-FFF2-40B4-BE49-F238E27FC236}">
                <a16:creationId xmlns:a16="http://schemas.microsoft.com/office/drawing/2014/main" id="{D315A581-C613-9746-981E-9EEDA4674A8A}"/>
              </a:ext>
            </a:extLst>
          </p:cNvPr>
          <p:cNvSpPr>
            <a:spLocks noGrp="1"/>
          </p:cNvSpPr>
          <p:nvPr>
            <p:ph sz="quarter" idx="1"/>
          </p:nvPr>
        </p:nvSpPr>
        <p:spPr>
          <a:xfrm>
            <a:off x="157507" y="1032691"/>
            <a:ext cx="5132950" cy="5542280"/>
          </a:xfrm>
        </p:spPr>
        <p:txBody>
          <a:bodyPr>
            <a:normAutofit fontScale="85000" lnSpcReduction="20000"/>
          </a:bodyPr>
          <a:lstStyle/>
          <a:p>
            <a:r>
              <a:rPr lang="en-US" sz="2900" dirty="0"/>
              <a:t>Traffic Management &amp; Safety is a major concern which cannot be ignored in a world of ever-growing number of vehicles on the road.</a:t>
            </a:r>
          </a:p>
          <a:p>
            <a:r>
              <a:rPr lang="en-US" sz="2900" dirty="0"/>
              <a:t>Traffic Control Divisions throughout the world rely on digitalization because of the benefits it brings in managing traffic. For example,</a:t>
            </a:r>
          </a:p>
          <a:p>
            <a:pPr lvl="1"/>
            <a:r>
              <a:rPr lang="en-US" sz="2900" dirty="0">
                <a:solidFill>
                  <a:schemeClr val="tx1"/>
                </a:solidFill>
              </a:rPr>
              <a:t>Easing congestion.</a:t>
            </a:r>
          </a:p>
          <a:p>
            <a:pPr lvl="1"/>
            <a:r>
              <a:rPr lang="en-US" sz="2900" dirty="0">
                <a:solidFill>
                  <a:schemeClr val="tx1"/>
                </a:solidFill>
              </a:rPr>
              <a:t>Detecting accidents and notifying emergency services.</a:t>
            </a:r>
          </a:p>
          <a:p>
            <a:r>
              <a:rPr lang="en-US" sz="2900" dirty="0"/>
              <a:t>Thereby, use of traffic cameras are a at steady rise.</a:t>
            </a:r>
          </a:p>
          <a:p>
            <a:pPr lvl="1"/>
            <a:r>
              <a:rPr lang="en-US" sz="2900" dirty="0">
                <a:solidFill>
                  <a:schemeClr val="tx1"/>
                </a:solidFill>
              </a:rPr>
              <a:t>Manhattan in NY alone has 868 traffic cameras.</a:t>
            </a:r>
            <a:endParaRPr lang="en-US" dirty="0"/>
          </a:p>
          <a:p>
            <a:endParaRPr lang="en-US" dirty="0"/>
          </a:p>
        </p:txBody>
      </p:sp>
      <p:pic>
        <p:nvPicPr>
          <p:cNvPr id="4" name="Picture 4" descr="Huge Panasonic videowall for Portuguese traffic control hub">
            <a:extLst>
              <a:ext uri="{FF2B5EF4-FFF2-40B4-BE49-F238E27FC236}">
                <a16:creationId xmlns:a16="http://schemas.microsoft.com/office/drawing/2014/main" id="{0678AA86-0358-C2D8-51B0-87EF5037B9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1807" y="1367325"/>
            <a:ext cx="6165993" cy="4123350"/>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3C22B4E7-60BE-5512-B443-BDDD43E27047}"/>
              </a:ext>
            </a:extLst>
          </p:cNvPr>
          <p:cNvSpPr>
            <a:spLocks noGrp="1"/>
          </p:cNvSpPr>
          <p:nvPr>
            <p:ph type="sldNum" sz="quarter" idx="12"/>
          </p:nvPr>
        </p:nvSpPr>
        <p:spPr/>
        <p:txBody>
          <a:bodyPr/>
          <a:lstStyle/>
          <a:p>
            <a:fld id="{86E00D81-A243-204E-9897-44BD133A87DB}" type="slidenum">
              <a:rPr lang="en-US" smtClean="0"/>
              <a:t>2</a:t>
            </a:fld>
            <a:endParaRPr lang="en-US" dirty="0"/>
          </a:p>
        </p:txBody>
      </p:sp>
    </p:spTree>
    <p:extLst>
      <p:ext uri="{BB962C8B-B14F-4D97-AF65-F5344CB8AC3E}">
        <p14:creationId xmlns:p14="http://schemas.microsoft.com/office/powerpoint/2010/main" val="14642173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142D9-78CF-D363-94C0-BAD39374A99D}"/>
              </a:ext>
            </a:extLst>
          </p:cNvPr>
          <p:cNvSpPr>
            <a:spLocks noGrp="1"/>
          </p:cNvSpPr>
          <p:nvPr>
            <p:ph type="title"/>
          </p:nvPr>
        </p:nvSpPr>
        <p:spPr/>
        <p:txBody>
          <a:bodyPr/>
          <a:lstStyle/>
          <a:p>
            <a:r>
              <a:rPr lang="en-US" dirty="0"/>
              <a:t>Opportunities Using the Traffic Camera</a:t>
            </a:r>
          </a:p>
        </p:txBody>
      </p:sp>
      <p:sp>
        <p:nvSpPr>
          <p:cNvPr id="3" name="Content Placeholder 2">
            <a:extLst>
              <a:ext uri="{FF2B5EF4-FFF2-40B4-BE49-F238E27FC236}">
                <a16:creationId xmlns:a16="http://schemas.microsoft.com/office/drawing/2014/main" id="{35698C4A-51FA-744D-0C7F-635D3683DBD6}"/>
              </a:ext>
            </a:extLst>
          </p:cNvPr>
          <p:cNvSpPr>
            <a:spLocks noGrp="1"/>
          </p:cNvSpPr>
          <p:nvPr>
            <p:ph sz="quarter" idx="1"/>
          </p:nvPr>
        </p:nvSpPr>
        <p:spPr/>
        <p:txBody>
          <a:bodyPr>
            <a:normAutofit fontScale="92500"/>
          </a:bodyPr>
          <a:lstStyle/>
          <a:p>
            <a:r>
              <a:rPr lang="en-US" dirty="0"/>
              <a:t>Tracking anomalies in traffic flow.</a:t>
            </a:r>
          </a:p>
          <a:p>
            <a:r>
              <a:rPr lang="en-US" dirty="0"/>
              <a:t>Effective traffic light management using the traffic data.</a:t>
            </a:r>
          </a:p>
          <a:p>
            <a:pPr lvl="1"/>
            <a:r>
              <a:rPr lang="en-US" dirty="0"/>
              <a:t>Rerouting traffic. i.e., Easing Congestion at mass gathering events such as match day.</a:t>
            </a:r>
          </a:p>
          <a:p>
            <a:pPr lvl="1"/>
            <a:r>
              <a:rPr lang="en-US" dirty="0"/>
              <a:t>Estimating Travel times based on real time data without using actual GPS data of the traffic.</a:t>
            </a:r>
          </a:p>
          <a:p>
            <a:r>
              <a:rPr lang="en-US" dirty="0"/>
              <a:t>Tracking suspect vehicles in a city without the need of actual need of chasing/pursuit.</a:t>
            </a:r>
          </a:p>
          <a:p>
            <a:pPr lvl="1"/>
            <a:r>
              <a:rPr lang="en-US" dirty="0"/>
              <a:t>Multiple vehicles can be tracked as POLICE personal is limited in no for chasing.</a:t>
            </a:r>
          </a:p>
          <a:p>
            <a:r>
              <a:rPr lang="en-US" dirty="0"/>
              <a:t>Autonomous vehicles can be tracked by MVD to check if they are functioning properly and have not gone rouge.</a:t>
            </a:r>
          </a:p>
          <a:p>
            <a:r>
              <a:rPr lang="en-US" dirty="0"/>
              <a:t>Effectively noting incidents and immediately notifying emergency services for a quick response.</a:t>
            </a:r>
          </a:p>
          <a:p>
            <a:endParaRPr lang="en-US" dirty="0"/>
          </a:p>
          <a:p>
            <a:endParaRPr lang="en-US" dirty="0"/>
          </a:p>
          <a:p>
            <a:endParaRPr lang="en-US" dirty="0"/>
          </a:p>
          <a:p>
            <a:endParaRPr lang="en-US" dirty="0"/>
          </a:p>
        </p:txBody>
      </p:sp>
      <p:sp>
        <p:nvSpPr>
          <p:cNvPr id="5" name="Slide Number Placeholder 4">
            <a:extLst>
              <a:ext uri="{FF2B5EF4-FFF2-40B4-BE49-F238E27FC236}">
                <a16:creationId xmlns:a16="http://schemas.microsoft.com/office/drawing/2014/main" id="{7F971FEC-CE22-8122-30D5-2FBC4D6589EE}"/>
              </a:ext>
            </a:extLst>
          </p:cNvPr>
          <p:cNvSpPr>
            <a:spLocks noGrp="1"/>
          </p:cNvSpPr>
          <p:nvPr>
            <p:ph type="sldNum" sz="quarter" idx="12"/>
          </p:nvPr>
        </p:nvSpPr>
        <p:spPr/>
        <p:txBody>
          <a:bodyPr/>
          <a:lstStyle/>
          <a:p>
            <a:fld id="{86E00D81-A243-204E-9897-44BD133A87DB}" type="slidenum">
              <a:rPr lang="en-US" smtClean="0"/>
              <a:t>3</a:t>
            </a:fld>
            <a:endParaRPr lang="en-US" dirty="0"/>
          </a:p>
        </p:txBody>
      </p:sp>
    </p:spTree>
    <p:extLst>
      <p:ext uri="{BB962C8B-B14F-4D97-AF65-F5344CB8AC3E}">
        <p14:creationId xmlns:p14="http://schemas.microsoft.com/office/powerpoint/2010/main" val="32134034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5D9A5-42B3-A341-B3E5-988931B99853}"/>
              </a:ext>
            </a:extLst>
          </p:cNvPr>
          <p:cNvSpPr>
            <a:spLocks noGrp="1"/>
          </p:cNvSpPr>
          <p:nvPr>
            <p:ph type="title"/>
          </p:nvPr>
        </p:nvSpPr>
        <p:spPr/>
        <p:txBody>
          <a:bodyPr/>
          <a:lstStyle/>
          <a:p>
            <a:r>
              <a:rPr lang="en-US" dirty="0"/>
              <a:t>Problem Statement – Localization of Vehicles</a:t>
            </a:r>
          </a:p>
        </p:txBody>
      </p:sp>
      <p:sp>
        <p:nvSpPr>
          <p:cNvPr id="6" name="Content Placeholder 5">
            <a:extLst>
              <a:ext uri="{FF2B5EF4-FFF2-40B4-BE49-F238E27FC236}">
                <a16:creationId xmlns:a16="http://schemas.microsoft.com/office/drawing/2014/main" id="{3380F8B0-DD29-074A-A7C4-5AF03110E504}"/>
              </a:ext>
            </a:extLst>
          </p:cNvPr>
          <p:cNvSpPr>
            <a:spLocks noGrp="1"/>
          </p:cNvSpPr>
          <p:nvPr>
            <p:ph sz="quarter" idx="1"/>
          </p:nvPr>
        </p:nvSpPr>
        <p:spPr>
          <a:xfrm>
            <a:off x="157507" y="1032691"/>
            <a:ext cx="4871693" cy="4758509"/>
          </a:xfrm>
        </p:spPr>
        <p:txBody>
          <a:bodyPr>
            <a:normAutofit lnSpcReduction="10000"/>
          </a:bodyPr>
          <a:lstStyle/>
          <a:p>
            <a:r>
              <a:rPr lang="en-US" sz="2700" dirty="0"/>
              <a:t>Monitoring every traffic camera on live is not practically possible by the Traffic monitoring personal.</a:t>
            </a:r>
          </a:p>
          <a:p>
            <a:endParaRPr lang="en-US" sz="2700" dirty="0"/>
          </a:p>
          <a:p>
            <a:r>
              <a:rPr lang="en-US" sz="2700" dirty="0"/>
              <a:t>Hence, localizing the live traffic onto a map would be an effective solution which can answer the opportunities mentioned in the previous slides.</a:t>
            </a:r>
          </a:p>
          <a:p>
            <a:endParaRPr lang="en-US" sz="2700" dirty="0"/>
          </a:p>
          <a:p>
            <a:pPr marL="0" indent="0">
              <a:buNone/>
            </a:pPr>
            <a:endParaRPr lang="en-US" sz="2700" dirty="0"/>
          </a:p>
        </p:txBody>
      </p:sp>
      <p:pic>
        <p:nvPicPr>
          <p:cNvPr id="7" name="Picture 6">
            <a:extLst>
              <a:ext uri="{FF2B5EF4-FFF2-40B4-BE49-F238E27FC236}">
                <a16:creationId xmlns:a16="http://schemas.microsoft.com/office/drawing/2014/main" id="{101754CA-BEC1-62AB-6D76-91207F94B3A4}"/>
              </a:ext>
            </a:extLst>
          </p:cNvPr>
          <p:cNvPicPr>
            <a:picLocks noChangeAspect="1"/>
          </p:cNvPicPr>
          <p:nvPr/>
        </p:nvPicPr>
        <p:blipFill>
          <a:blip r:embed="rId3"/>
          <a:stretch>
            <a:fillRect/>
          </a:stretch>
        </p:blipFill>
        <p:spPr>
          <a:xfrm>
            <a:off x="7441469" y="3506829"/>
            <a:ext cx="4055198" cy="2171700"/>
          </a:xfrm>
          <a:prstGeom prst="rect">
            <a:avLst/>
          </a:prstGeom>
        </p:spPr>
      </p:pic>
      <p:pic>
        <p:nvPicPr>
          <p:cNvPr id="1026" name="Picture 2" descr="Suspect in custody after stealing car, chase with police through Harrisburg  and on I-83 - pennlive.com">
            <a:extLst>
              <a:ext uri="{FF2B5EF4-FFF2-40B4-BE49-F238E27FC236}">
                <a16:creationId xmlns:a16="http://schemas.microsoft.com/office/drawing/2014/main" id="{F7BDC7CE-01A1-3922-942E-F4E412D1AE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7988" y="1032691"/>
            <a:ext cx="3482237" cy="242125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Traffic Light Manufacturer｜Sinowatcher Official Website">
            <a:extLst>
              <a:ext uri="{FF2B5EF4-FFF2-40B4-BE49-F238E27FC236}">
                <a16:creationId xmlns:a16="http://schemas.microsoft.com/office/drawing/2014/main" id="{3D85860A-3E8B-DA6D-CD68-B3D3788391A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3949" r="27487"/>
          <a:stretch/>
        </p:blipFill>
        <p:spPr bwMode="auto">
          <a:xfrm>
            <a:off x="10043264" y="1032691"/>
            <a:ext cx="1874729" cy="2318481"/>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F3B82BD7-9139-6869-97BC-3D0A2BFA606F}"/>
              </a:ext>
            </a:extLst>
          </p:cNvPr>
          <p:cNvSpPr>
            <a:spLocks noGrp="1"/>
          </p:cNvSpPr>
          <p:nvPr>
            <p:ph type="sldNum" sz="quarter" idx="12"/>
          </p:nvPr>
        </p:nvSpPr>
        <p:spPr/>
        <p:txBody>
          <a:bodyPr/>
          <a:lstStyle/>
          <a:p>
            <a:fld id="{86E00D81-A243-204E-9897-44BD133A87DB}" type="slidenum">
              <a:rPr lang="en-US" smtClean="0"/>
              <a:t>4</a:t>
            </a:fld>
            <a:endParaRPr lang="en-US" dirty="0"/>
          </a:p>
        </p:txBody>
      </p:sp>
    </p:spTree>
    <p:extLst>
      <p:ext uri="{BB962C8B-B14F-4D97-AF65-F5344CB8AC3E}">
        <p14:creationId xmlns:p14="http://schemas.microsoft.com/office/powerpoint/2010/main" val="36198459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9514E-ADC7-418D-B47C-D6964C119D1B}"/>
              </a:ext>
            </a:extLst>
          </p:cNvPr>
          <p:cNvSpPr>
            <a:spLocks noGrp="1"/>
          </p:cNvSpPr>
          <p:nvPr>
            <p:ph type="title"/>
          </p:nvPr>
        </p:nvSpPr>
        <p:spPr/>
        <p:txBody>
          <a:bodyPr/>
          <a:lstStyle/>
          <a:p>
            <a:r>
              <a:rPr lang="en-US" sz="4000" dirty="0"/>
              <a:t>Challenge – Localization while changing Camera Pose</a:t>
            </a:r>
          </a:p>
        </p:txBody>
      </p:sp>
      <p:sp>
        <p:nvSpPr>
          <p:cNvPr id="7" name="Content Placeholder 6">
            <a:extLst>
              <a:ext uri="{FF2B5EF4-FFF2-40B4-BE49-F238E27FC236}">
                <a16:creationId xmlns:a16="http://schemas.microsoft.com/office/drawing/2014/main" id="{50C47C4B-4055-6D41-7F3B-BC493E93EAEB}"/>
              </a:ext>
            </a:extLst>
          </p:cNvPr>
          <p:cNvSpPr>
            <a:spLocks noGrp="1"/>
          </p:cNvSpPr>
          <p:nvPr>
            <p:ph sz="quarter" idx="1"/>
          </p:nvPr>
        </p:nvSpPr>
        <p:spPr>
          <a:xfrm>
            <a:off x="341539" y="1191826"/>
            <a:ext cx="11508922" cy="4792617"/>
          </a:xfrm>
        </p:spPr>
        <p:txBody>
          <a:bodyPr/>
          <a:lstStyle/>
          <a:p>
            <a:r>
              <a:rPr lang="en-US" sz="2900" dirty="0"/>
              <a:t>Localization of vehicles on the map necessitates continuous calculation of camera pose to reduce errors.</a:t>
            </a:r>
          </a:p>
          <a:p>
            <a:r>
              <a:rPr lang="en-US" sz="2900" dirty="0"/>
              <a:t>Traffic cameras often lack sensors in them to determine their pose with respect to the world in turn challenging their data venerability.</a:t>
            </a:r>
          </a:p>
          <a:p>
            <a:r>
              <a:rPr lang="en-US" sz="2900" dirty="0"/>
              <a:t>Pose of traffic cameras change,</a:t>
            </a:r>
          </a:p>
          <a:p>
            <a:pPr lvl="1"/>
            <a:r>
              <a:rPr lang="en-US" sz="2900" dirty="0">
                <a:solidFill>
                  <a:schemeClr val="tx1"/>
                </a:solidFill>
              </a:rPr>
              <a:t>Traffic monitoring personal may have changed the pose to track the construction at a site and might have forgotten afterwards. </a:t>
            </a:r>
          </a:p>
          <a:p>
            <a:pPr lvl="1"/>
            <a:r>
              <a:rPr lang="en-US" sz="2900" dirty="0">
                <a:solidFill>
                  <a:schemeClr val="tx1"/>
                </a:solidFill>
              </a:rPr>
              <a:t>Natural causes such as wind and rain.</a:t>
            </a:r>
          </a:p>
          <a:p>
            <a:endParaRPr lang="en-US" dirty="0"/>
          </a:p>
          <a:p>
            <a:endParaRPr lang="en-US" dirty="0"/>
          </a:p>
        </p:txBody>
      </p:sp>
      <p:sp>
        <p:nvSpPr>
          <p:cNvPr id="3" name="Slide Number Placeholder 2">
            <a:extLst>
              <a:ext uri="{FF2B5EF4-FFF2-40B4-BE49-F238E27FC236}">
                <a16:creationId xmlns:a16="http://schemas.microsoft.com/office/drawing/2014/main" id="{C37A4BE3-99B3-F6CC-607A-1AD61F143C69}"/>
              </a:ext>
            </a:extLst>
          </p:cNvPr>
          <p:cNvSpPr>
            <a:spLocks noGrp="1"/>
          </p:cNvSpPr>
          <p:nvPr>
            <p:ph type="sldNum" sz="quarter" idx="12"/>
          </p:nvPr>
        </p:nvSpPr>
        <p:spPr/>
        <p:txBody>
          <a:bodyPr/>
          <a:lstStyle/>
          <a:p>
            <a:fld id="{86E00D81-A243-204E-9897-44BD133A87DB}" type="slidenum">
              <a:rPr lang="en-US" smtClean="0"/>
              <a:t>5</a:t>
            </a:fld>
            <a:endParaRPr lang="en-US" dirty="0"/>
          </a:p>
        </p:txBody>
      </p:sp>
    </p:spTree>
    <p:extLst>
      <p:ext uri="{BB962C8B-B14F-4D97-AF65-F5344CB8AC3E}">
        <p14:creationId xmlns:p14="http://schemas.microsoft.com/office/powerpoint/2010/main" val="33387737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5D9A5-42B3-A341-B3E5-988931B99853}"/>
              </a:ext>
            </a:extLst>
          </p:cNvPr>
          <p:cNvSpPr>
            <a:spLocks noGrp="1"/>
          </p:cNvSpPr>
          <p:nvPr>
            <p:ph type="title"/>
          </p:nvPr>
        </p:nvSpPr>
        <p:spPr/>
        <p:txBody>
          <a:bodyPr/>
          <a:lstStyle/>
          <a:p>
            <a:r>
              <a:rPr lang="en-US" dirty="0"/>
              <a:t>Existing Approaches and their Limitations</a:t>
            </a:r>
          </a:p>
        </p:txBody>
      </p:sp>
      <p:sp>
        <p:nvSpPr>
          <p:cNvPr id="3" name="Content Placeholder 2">
            <a:extLst>
              <a:ext uri="{FF2B5EF4-FFF2-40B4-BE49-F238E27FC236}">
                <a16:creationId xmlns:a16="http://schemas.microsoft.com/office/drawing/2014/main" id="{D315A581-C613-9746-981E-9EEDA4674A8A}"/>
              </a:ext>
            </a:extLst>
          </p:cNvPr>
          <p:cNvSpPr>
            <a:spLocks noGrp="1"/>
          </p:cNvSpPr>
          <p:nvPr>
            <p:ph sz="quarter" idx="1"/>
          </p:nvPr>
        </p:nvSpPr>
        <p:spPr>
          <a:xfrm>
            <a:off x="157507" y="931091"/>
            <a:ext cx="11508922" cy="5330009"/>
          </a:xfrm>
        </p:spPr>
        <p:txBody>
          <a:bodyPr>
            <a:normAutofit fontScale="77500" lnSpcReduction="20000"/>
          </a:bodyPr>
          <a:lstStyle/>
          <a:p>
            <a:r>
              <a:rPr lang="en-US" dirty="0"/>
              <a:t>M. Pollefeys, R. Koch and L. Van Gool, "Self-calibration and metric reconstruction in spite of varying and unknown internal camera parameters," </a:t>
            </a:r>
            <a:r>
              <a:rPr lang="en-US" i="1" dirty="0"/>
              <a:t>Sixth International Conference on Computer Vision, 1998.</a:t>
            </a:r>
          </a:p>
          <a:p>
            <a:pPr lvl="1"/>
            <a:r>
              <a:rPr lang="en-US" sz="2500" dirty="0">
                <a:solidFill>
                  <a:schemeClr val="tx1"/>
                </a:solidFill>
              </a:rPr>
              <a:t>The pose is estimated by computing the focal length and optical center</a:t>
            </a:r>
          </a:p>
          <a:p>
            <a:pPr lvl="1"/>
            <a:r>
              <a:rPr lang="en-US" sz="2500" dirty="0">
                <a:solidFill>
                  <a:schemeClr val="tx1"/>
                </a:solidFill>
              </a:rPr>
              <a:t>This approach is a computationally intensive procedure involving determination of focal length and optical center.</a:t>
            </a:r>
          </a:p>
          <a:p>
            <a:r>
              <a:rPr lang="en-US" dirty="0"/>
              <a:t>K. . -T. Song and J. . -C. Tai, "Dynamic Calibration of Pan–Tilt–Zoom Cameras for Traffic Monitoring," in </a:t>
            </a:r>
            <a:r>
              <a:rPr lang="en-US" i="1" dirty="0"/>
              <a:t>IEEE Transactions on Systems, Man, and Cybernetics, Part B (Cybernetics)</a:t>
            </a:r>
            <a:r>
              <a:rPr lang="en-US" dirty="0"/>
              <a:t>, vol. 36, no. 5, pp. 1091-1103, Oct. 2006</a:t>
            </a:r>
            <a:endParaRPr lang="en-US" sz="2900" dirty="0"/>
          </a:p>
          <a:p>
            <a:pPr lvl="1"/>
            <a:r>
              <a:rPr lang="en-US" sz="2500" dirty="0">
                <a:solidFill>
                  <a:schemeClr val="tx1"/>
                </a:solidFill>
              </a:rPr>
              <a:t>Uses images of lane markings on road which is later fed to DNN for pose estimation.</a:t>
            </a:r>
          </a:p>
          <a:p>
            <a:pPr lvl="1"/>
            <a:r>
              <a:rPr lang="en-US" sz="2500" dirty="0">
                <a:solidFill>
                  <a:schemeClr val="tx1"/>
                </a:solidFill>
              </a:rPr>
              <a:t>Not applicable at intersections lacking lane markings.</a:t>
            </a:r>
          </a:p>
          <a:p>
            <a:r>
              <a:rPr lang="en-US" dirty="0"/>
              <a:t>H. Nagayoshi and M. Pollefeys, "Estimating Camera Pose Using Trajectories Generated by Pan-Tilt Motion," 2014 2nd International Conference on 3D Vision, Tokyo, Japan</a:t>
            </a:r>
          </a:p>
          <a:p>
            <a:pPr lvl="1"/>
            <a:r>
              <a:rPr lang="en-US" sz="2600" dirty="0">
                <a:solidFill>
                  <a:schemeClr val="tx1"/>
                </a:solidFill>
              </a:rPr>
              <a:t>Tracks using a marker placed on target camera being observed by other cameras.</a:t>
            </a:r>
          </a:p>
          <a:p>
            <a:pPr lvl="1"/>
            <a:r>
              <a:rPr lang="en-US" sz="2600" dirty="0">
                <a:solidFill>
                  <a:schemeClr val="tx1"/>
                </a:solidFill>
              </a:rPr>
              <a:t>Requires the use of multiple high-definition cameras and target marker. </a:t>
            </a:r>
          </a:p>
          <a:p>
            <a:pPr algn="just">
              <a:lnSpc>
                <a:spcPct val="80000"/>
              </a:lnSpc>
            </a:pPr>
            <a:r>
              <a:rPr lang="en-US" sz="2900" dirty="0"/>
              <a:t>H. Dinh and H. Tang, "Camera calibration for roundabout traffic scenes," 2014.</a:t>
            </a:r>
          </a:p>
          <a:p>
            <a:pPr lvl="1"/>
            <a:r>
              <a:rPr lang="en-US" sz="2500" dirty="0">
                <a:solidFill>
                  <a:schemeClr val="tx1"/>
                </a:solidFill>
              </a:rPr>
              <a:t>Uses the elliptical equation on the roundabout to determine the pose of the camera.</a:t>
            </a:r>
          </a:p>
          <a:p>
            <a:pPr lvl="1"/>
            <a:r>
              <a:rPr lang="en-US" sz="2500" dirty="0">
                <a:solidFill>
                  <a:schemeClr val="tx1"/>
                </a:solidFill>
              </a:rPr>
              <a:t>Only applicable to roundabouts.</a:t>
            </a:r>
          </a:p>
          <a:p>
            <a:endParaRPr lang="en-US" sz="2900" dirty="0">
              <a:solidFill>
                <a:schemeClr val="tx1"/>
              </a:solidFill>
            </a:endParaRPr>
          </a:p>
          <a:p>
            <a:pPr lvl="1" algn="just"/>
            <a:endParaRPr lang="en-US" sz="2200" dirty="0"/>
          </a:p>
          <a:p>
            <a:pPr algn="just"/>
            <a:endParaRPr lang="en-US" sz="2600" dirty="0"/>
          </a:p>
          <a:p>
            <a:endParaRPr lang="en-US" dirty="0"/>
          </a:p>
        </p:txBody>
      </p:sp>
      <p:sp>
        <p:nvSpPr>
          <p:cNvPr id="4" name="Slide Number Placeholder 3">
            <a:extLst>
              <a:ext uri="{FF2B5EF4-FFF2-40B4-BE49-F238E27FC236}">
                <a16:creationId xmlns:a16="http://schemas.microsoft.com/office/drawing/2014/main" id="{1F66E7E3-9BE0-B9B5-BD30-52A2C241C0B3}"/>
              </a:ext>
            </a:extLst>
          </p:cNvPr>
          <p:cNvSpPr>
            <a:spLocks noGrp="1"/>
          </p:cNvSpPr>
          <p:nvPr>
            <p:ph type="sldNum" sz="quarter" idx="12"/>
          </p:nvPr>
        </p:nvSpPr>
        <p:spPr/>
        <p:txBody>
          <a:bodyPr/>
          <a:lstStyle/>
          <a:p>
            <a:fld id="{86E00D81-A243-204E-9897-44BD133A87DB}" type="slidenum">
              <a:rPr lang="en-US" smtClean="0"/>
              <a:t>6</a:t>
            </a:fld>
            <a:endParaRPr lang="en-US" dirty="0"/>
          </a:p>
        </p:txBody>
      </p:sp>
    </p:spTree>
    <p:extLst>
      <p:ext uri="{BB962C8B-B14F-4D97-AF65-F5344CB8AC3E}">
        <p14:creationId xmlns:p14="http://schemas.microsoft.com/office/powerpoint/2010/main" val="22930056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0AB46C1-EF2B-CFBF-172D-731AF04428CF}"/>
              </a:ext>
            </a:extLst>
          </p:cNvPr>
          <p:cNvSpPr txBox="1"/>
          <p:nvPr/>
        </p:nvSpPr>
        <p:spPr>
          <a:xfrm>
            <a:off x="3014032" y="2156180"/>
            <a:ext cx="6163936" cy="1323439"/>
          </a:xfrm>
          <a:prstGeom prst="rect">
            <a:avLst/>
          </a:prstGeom>
          <a:noFill/>
        </p:spPr>
        <p:txBody>
          <a:bodyPr wrap="square">
            <a:spAutoFit/>
          </a:bodyPr>
          <a:lstStyle/>
          <a:p>
            <a:pPr marL="0" indent="0" algn="ctr">
              <a:buNone/>
            </a:pPr>
            <a:endParaRPr lang="en-US" sz="1800" dirty="0">
              <a:solidFill>
                <a:srgbClr val="374151"/>
              </a:solidFill>
              <a:latin typeface="Söhne"/>
              <a:ea typeface="+mj-ea"/>
              <a:cs typeface="+mj-cs"/>
            </a:endParaRPr>
          </a:p>
          <a:p>
            <a:pPr marL="0" indent="0" algn="ctr">
              <a:buNone/>
            </a:pPr>
            <a:endParaRPr lang="en-US" sz="1800" dirty="0">
              <a:solidFill>
                <a:srgbClr val="374151"/>
              </a:solidFill>
              <a:latin typeface="Söhne"/>
              <a:ea typeface="+mj-ea"/>
              <a:cs typeface="+mj-cs"/>
            </a:endParaRPr>
          </a:p>
          <a:p>
            <a:pPr marL="0" indent="0" algn="ctr">
              <a:buNone/>
            </a:pPr>
            <a:r>
              <a:rPr lang="en-US" sz="4400" b="1" dirty="0">
                <a:solidFill>
                  <a:srgbClr val="000066"/>
                </a:solidFill>
                <a:effectLst>
                  <a:outerShdw blurRad="38100" dist="38100" dir="2700000" algn="tl">
                    <a:srgbClr val="000000">
                      <a:alpha val="43137"/>
                    </a:srgbClr>
                  </a:outerShdw>
                </a:effectLst>
                <a:latin typeface="Candara" pitchFamily="34" charset="0"/>
                <a:ea typeface="+mj-ea"/>
                <a:cs typeface="+mj-cs"/>
              </a:rPr>
              <a:t>Methodology</a:t>
            </a:r>
          </a:p>
        </p:txBody>
      </p:sp>
      <p:sp>
        <p:nvSpPr>
          <p:cNvPr id="2" name="Slide Number Placeholder 1">
            <a:extLst>
              <a:ext uri="{FF2B5EF4-FFF2-40B4-BE49-F238E27FC236}">
                <a16:creationId xmlns:a16="http://schemas.microsoft.com/office/drawing/2014/main" id="{A5BBEFA6-AF07-7EFE-6E92-45881EDC951A}"/>
              </a:ext>
            </a:extLst>
          </p:cNvPr>
          <p:cNvSpPr>
            <a:spLocks noGrp="1"/>
          </p:cNvSpPr>
          <p:nvPr>
            <p:ph type="sldNum" sz="quarter" idx="12"/>
          </p:nvPr>
        </p:nvSpPr>
        <p:spPr/>
        <p:txBody>
          <a:bodyPr/>
          <a:lstStyle/>
          <a:p>
            <a:fld id="{86E00D81-A243-204E-9897-44BD133A87DB}" type="slidenum">
              <a:rPr lang="en-US" smtClean="0"/>
              <a:t>7</a:t>
            </a:fld>
            <a:endParaRPr lang="en-US"/>
          </a:p>
        </p:txBody>
      </p:sp>
    </p:spTree>
    <p:extLst>
      <p:ext uri="{BB962C8B-B14F-4D97-AF65-F5344CB8AC3E}">
        <p14:creationId xmlns:p14="http://schemas.microsoft.com/office/powerpoint/2010/main" val="6314908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800" dirty="0"/>
              <a:t>Step 1 – Image &amp; Corresponding Angle Dataset Collection</a:t>
            </a:r>
          </a:p>
        </p:txBody>
      </p:sp>
      <p:sp>
        <p:nvSpPr>
          <p:cNvPr id="3" name="Content Placeholder 2"/>
          <p:cNvSpPr>
            <a:spLocks noGrp="1"/>
          </p:cNvSpPr>
          <p:nvPr>
            <p:ph sz="quarter" idx="1"/>
          </p:nvPr>
        </p:nvSpPr>
        <p:spPr>
          <a:xfrm>
            <a:off x="157507" y="1032692"/>
            <a:ext cx="6205193" cy="2833724"/>
          </a:xfrm>
        </p:spPr>
        <p:txBody>
          <a:bodyPr>
            <a:normAutofit fontScale="92500" lnSpcReduction="10000"/>
          </a:bodyPr>
          <a:lstStyle/>
          <a:p>
            <a:r>
              <a:rPr lang="en-US" sz="2500" dirty="0"/>
              <a:t>A completely new dataset of 195 images are collected during day, dusk and night times with multiple PAN and TILT angles from the bridge over University Drive covering the Rural Road and University Drive intersection for training and validation purposes . </a:t>
            </a:r>
            <a:r>
              <a:rPr lang="en-US" sz="2500" dirty="0">
                <a:hlinkClick r:id="rId3">
                  <a:extLst>
                    <a:ext uri="{A12FA001-AC4F-418D-AE19-62706E023703}">
                      <ahyp:hlinkClr xmlns:ahyp="http://schemas.microsoft.com/office/drawing/2018/hyperlinkcolor" val="tx"/>
                    </a:ext>
                  </a:extLst>
                </a:hlinkClick>
              </a:rPr>
              <a:t>link</a:t>
            </a:r>
            <a:endParaRPr lang="en-US" sz="2500" dirty="0"/>
          </a:p>
          <a:p>
            <a:r>
              <a:rPr lang="en-US" sz="2500" dirty="0"/>
              <a:t>Another 90 separate images were taken at random angles for testing purpose. l</a:t>
            </a:r>
            <a:r>
              <a:rPr lang="en-US" sz="2500" dirty="0">
                <a:hlinkClick r:id="rId4">
                  <a:extLst>
                    <a:ext uri="{A12FA001-AC4F-418D-AE19-62706E023703}">
                      <ahyp:hlinkClr xmlns:ahyp="http://schemas.microsoft.com/office/drawing/2018/hyperlinkcolor" val="tx"/>
                    </a:ext>
                  </a:extLst>
                </a:hlinkClick>
              </a:rPr>
              <a:t>ink</a:t>
            </a:r>
            <a:endParaRPr lang="en-US" sz="2500" dirty="0"/>
          </a:p>
          <a:p>
            <a:endParaRPr lang="en-US" sz="2500" dirty="0"/>
          </a:p>
          <a:p>
            <a:endParaRPr lang="en-US" sz="2500" dirty="0"/>
          </a:p>
          <a:p>
            <a:endParaRPr lang="en-US" dirty="0"/>
          </a:p>
        </p:txBody>
      </p:sp>
      <p:pic>
        <p:nvPicPr>
          <p:cNvPr id="4" name="Content Placeholder 10" descr="A busy street with cars and buildings&#10;&#10;Description automatically generated">
            <a:extLst>
              <a:ext uri="{FF2B5EF4-FFF2-40B4-BE49-F238E27FC236}">
                <a16:creationId xmlns:a16="http://schemas.microsoft.com/office/drawing/2014/main" id="{30BA1172-5E50-F474-8F10-8A33068EF8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67730" y="2465834"/>
            <a:ext cx="2137725" cy="1603294"/>
          </a:xfrm>
          <a:prstGeom prst="rect">
            <a:avLst/>
          </a:prstGeom>
        </p:spPr>
      </p:pic>
      <p:pic>
        <p:nvPicPr>
          <p:cNvPr id="5" name="Picture 4" descr="A long shot of a road&#10;&#10;Description automatically generated">
            <a:extLst>
              <a:ext uri="{FF2B5EF4-FFF2-40B4-BE49-F238E27FC236}">
                <a16:creationId xmlns:a16="http://schemas.microsoft.com/office/drawing/2014/main" id="{E07266D7-5B7D-BA01-F1CF-C7070AA8CA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67730" y="4069128"/>
            <a:ext cx="2137725" cy="1603294"/>
          </a:xfrm>
          <a:prstGeom prst="rect">
            <a:avLst/>
          </a:prstGeom>
        </p:spPr>
      </p:pic>
      <p:pic>
        <p:nvPicPr>
          <p:cNvPr id="6" name="Picture 5" descr="A view of a road with cars and buildings&#10;&#10;Description automatically generated">
            <a:extLst>
              <a:ext uri="{FF2B5EF4-FFF2-40B4-BE49-F238E27FC236}">
                <a16:creationId xmlns:a16="http://schemas.microsoft.com/office/drawing/2014/main" id="{E3CB2779-9212-160B-B167-BAFC39C3602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67730" y="860225"/>
            <a:ext cx="2137724" cy="1603294"/>
          </a:xfrm>
          <a:prstGeom prst="rect">
            <a:avLst/>
          </a:prstGeom>
        </p:spPr>
      </p:pic>
      <p:graphicFrame>
        <p:nvGraphicFramePr>
          <p:cNvPr id="11" name="Table 10">
            <a:extLst>
              <a:ext uri="{FF2B5EF4-FFF2-40B4-BE49-F238E27FC236}">
                <a16:creationId xmlns:a16="http://schemas.microsoft.com/office/drawing/2014/main" id="{7B39E9AA-2B00-ADAD-2A4C-C4729839845D}"/>
              </a:ext>
            </a:extLst>
          </p:cNvPr>
          <p:cNvGraphicFramePr>
            <a:graphicFrameLocks noGrp="1"/>
          </p:cNvGraphicFramePr>
          <p:nvPr>
            <p:extLst>
              <p:ext uri="{D42A27DB-BD31-4B8C-83A1-F6EECF244321}">
                <p14:modId xmlns:p14="http://schemas.microsoft.com/office/powerpoint/2010/main" val="623264871"/>
              </p:ext>
            </p:extLst>
          </p:nvPr>
        </p:nvGraphicFramePr>
        <p:xfrm>
          <a:off x="386545" y="3741937"/>
          <a:ext cx="9051744" cy="2101686"/>
        </p:xfrm>
        <a:graphic>
          <a:graphicData uri="http://schemas.openxmlformats.org/drawingml/2006/table">
            <a:tbl>
              <a:tblPr firstRow="1" bandRow="1"/>
              <a:tblGrid>
                <a:gridCol w="921555">
                  <a:extLst>
                    <a:ext uri="{9D8B030D-6E8A-4147-A177-3AD203B41FA5}">
                      <a16:colId xmlns:a16="http://schemas.microsoft.com/office/drawing/2014/main" val="3242582876"/>
                    </a:ext>
                  </a:extLst>
                </a:gridCol>
                <a:gridCol w="1117600">
                  <a:extLst>
                    <a:ext uri="{9D8B030D-6E8A-4147-A177-3AD203B41FA5}">
                      <a16:colId xmlns:a16="http://schemas.microsoft.com/office/drawing/2014/main" val="996957838"/>
                    </a:ext>
                  </a:extLst>
                </a:gridCol>
                <a:gridCol w="482600">
                  <a:extLst>
                    <a:ext uri="{9D8B030D-6E8A-4147-A177-3AD203B41FA5}">
                      <a16:colId xmlns:a16="http://schemas.microsoft.com/office/drawing/2014/main" val="248565994"/>
                    </a:ext>
                  </a:extLst>
                </a:gridCol>
                <a:gridCol w="381000">
                  <a:extLst>
                    <a:ext uri="{9D8B030D-6E8A-4147-A177-3AD203B41FA5}">
                      <a16:colId xmlns:a16="http://schemas.microsoft.com/office/drawing/2014/main" val="1837408642"/>
                    </a:ext>
                  </a:extLst>
                </a:gridCol>
                <a:gridCol w="546100">
                  <a:extLst>
                    <a:ext uri="{9D8B030D-6E8A-4147-A177-3AD203B41FA5}">
                      <a16:colId xmlns:a16="http://schemas.microsoft.com/office/drawing/2014/main" val="2239540851"/>
                    </a:ext>
                  </a:extLst>
                </a:gridCol>
                <a:gridCol w="355600">
                  <a:extLst>
                    <a:ext uri="{9D8B030D-6E8A-4147-A177-3AD203B41FA5}">
                      <a16:colId xmlns:a16="http://schemas.microsoft.com/office/drawing/2014/main" val="3456396738"/>
                    </a:ext>
                  </a:extLst>
                </a:gridCol>
                <a:gridCol w="1397000">
                  <a:extLst>
                    <a:ext uri="{9D8B030D-6E8A-4147-A177-3AD203B41FA5}">
                      <a16:colId xmlns:a16="http://schemas.microsoft.com/office/drawing/2014/main" val="3471461977"/>
                    </a:ext>
                  </a:extLst>
                </a:gridCol>
                <a:gridCol w="368849">
                  <a:extLst>
                    <a:ext uri="{9D8B030D-6E8A-4147-A177-3AD203B41FA5}">
                      <a16:colId xmlns:a16="http://schemas.microsoft.com/office/drawing/2014/main" val="168042967"/>
                    </a:ext>
                  </a:extLst>
                </a:gridCol>
                <a:gridCol w="456651">
                  <a:extLst>
                    <a:ext uri="{9D8B030D-6E8A-4147-A177-3AD203B41FA5}">
                      <a16:colId xmlns:a16="http://schemas.microsoft.com/office/drawing/2014/main" val="3523745666"/>
                    </a:ext>
                  </a:extLst>
                </a:gridCol>
                <a:gridCol w="469900">
                  <a:extLst>
                    <a:ext uri="{9D8B030D-6E8A-4147-A177-3AD203B41FA5}">
                      <a16:colId xmlns:a16="http://schemas.microsoft.com/office/drawing/2014/main" val="2922626054"/>
                    </a:ext>
                  </a:extLst>
                </a:gridCol>
                <a:gridCol w="355600">
                  <a:extLst>
                    <a:ext uri="{9D8B030D-6E8A-4147-A177-3AD203B41FA5}">
                      <a16:colId xmlns:a16="http://schemas.microsoft.com/office/drawing/2014/main" val="1653993721"/>
                    </a:ext>
                  </a:extLst>
                </a:gridCol>
                <a:gridCol w="1206500">
                  <a:extLst>
                    <a:ext uri="{9D8B030D-6E8A-4147-A177-3AD203B41FA5}">
                      <a16:colId xmlns:a16="http://schemas.microsoft.com/office/drawing/2014/main" val="3971397457"/>
                    </a:ext>
                  </a:extLst>
                </a:gridCol>
                <a:gridCol w="992789">
                  <a:extLst>
                    <a:ext uri="{9D8B030D-6E8A-4147-A177-3AD203B41FA5}">
                      <a16:colId xmlns:a16="http://schemas.microsoft.com/office/drawing/2014/main" val="3049128528"/>
                    </a:ext>
                  </a:extLst>
                </a:gridCol>
              </a:tblGrid>
              <a:tr h="456722">
                <a:tc>
                  <a:txBody>
                    <a:bodyPr/>
                    <a:lstStyle/>
                    <a:p>
                      <a:pPr algn="ctr"/>
                      <a:r>
                        <a:rPr lang="en-US" dirty="0"/>
                        <a:t>0,-0.5</a:t>
                      </a:r>
                    </a:p>
                  </a:txBody>
                  <a:tcPr/>
                </a:tc>
                <a:tc>
                  <a:txBody>
                    <a:bodyPr/>
                    <a:lstStyle/>
                    <a:p>
                      <a:pPr algn="ctr"/>
                      <a:r>
                        <a:rPr lang="en-US" dirty="0"/>
                        <a:t>2.5,-0.5</a:t>
                      </a:r>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r>
                        <a:rPr lang="en-US" dirty="0"/>
                        <a:t>15,-0.5</a:t>
                      </a:r>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pPr algn="ctr"/>
                      <a:r>
                        <a:rPr lang="en-US" dirty="0"/>
                        <a:t>27.5,-0.5</a:t>
                      </a:r>
                    </a:p>
                  </a:txBody>
                  <a:tcPr/>
                </a:tc>
                <a:tc>
                  <a:txBody>
                    <a:bodyPr/>
                    <a:lstStyle/>
                    <a:p>
                      <a:pPr algn="ctr"/>
                      <a:r>
                        <a:rPr lang="en-US" dirty="0"/>
                        <a:t>30,-0.5</a:t>
                      </a:r>
                    </a:p>
                  </a:txBody>
                  <a:tcPr/>
                </a:tc>
                <a:extLst>
                  <a:ext uri="{0D108BD9-81ED-4DB2-BD59-A6C34878D82A}">
                    <a16:rowId xmlns:a16="http://schemas.microsoft.com/office/drawing/2014/main" val="3335177483"/>
                  </a:ext>
                </a:extLst>
              </a:tr>
              <a:tr h="264609">
                <a:tc>
                  <a:txBody>
                    <a:bodyPr/>
                    <a:lstStyle/>
                    <a:p>
                      <a:pPr algn="ctr"/>
                      <a:r>
                        <a:rPr lang="en-US" dirty="0">
                          <a:solidFill>
                            <a:srgbClr val="FF0000"/>
                          </a:solidFill>
                        </a:rPr>
                        <a:t>0,-3.0</a:t>
                      </a:r>
                    </a:p>
                  </a:txBody>
                  <a:tcPr/>
                </a:tc>
                <a:tc>
                  <a:txBody>
                    <a:bodyPr/>
                    <a:lstStyle/>
                    <a:p>
                      <a:pPr algn="ctr"/>
                      <a:r>
                        <a:rPr lang="en-US" dirty="0"/>
                        <a:t>2.5,-3.0</a:t>
                      </a:r>
                    </a:p>
                  </a:txBody>
                  <a:tcPr/>
                </a:tc>
                <a:tc>
                  <a:txBody>
                    <a:bodyPr/>
                    <a:lstStyle/>
                    <a:p>
                      <a:pPr algn="ctr"/>
                      <a:endParaRPr lang="en-US"/>
                    </a:p>
                  </a:txBody>
                  <a:tcPr/>
                </a:tc>
                <a:tc>
                  <a:txBody>
                    <a:bodyPr/>
                    <a:lstStyle/>
                    <a:p>
                      <a:pPr algn="ctr"/>
                      <a:endParaRPr lang="en-US"/>
                    </a:p>
                  </a:txBody>
                  <a:tcPr/>
                </a:tc>
                <a:tc>
                  <a:txBody>
                    <a:bodyPr/>
                    <a:lstStyle/>
                    <a:p>
                      <a:pPr algn="ctr"/>
                      <a:endParaRPr lang="en-US"/>
                    </a:p>
                  </a:txBody>
                  <a:tcPr/>
                </a:tc>
                <a:tc>
                  <a:txBody>
                    <a:bodyPr/>
                    <a:lstStyle/>
                    <a:p>
                      <a:pPr algn="ctr"/>
                      <a:endParaRPr lang="en-US"/>
                    </a:p>
                  </a:txBody>
                  <a:tcPr/>
                </a:tc>
                <a:tc>
                  <a:txBody>
                    <a:bodyPr/>
                    <a:lstStyle/>
                    <a:p>
                      <a:pPr algn="ctr"/>
                      <a:r>
                        <a:rPr lang="en-US" dirty="0"/>
                        <a:t>15,-3.0</a:t>
                      </a:r>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pPr algn="ctr"/>
                      <a:r>
                        <a:rPr lang="en-US" dirty="0"/>
                        <a:t>27.5,-3.0</a:t>
                      </a:r>
                    </a:p>
                  </a:txBody>
                  <a:tcPr/>
                </a:tc>
                <a:tc>
                  <a:txBody>
                    <a:bodyPr/>
                    <a:lstStyle/>
                    <a:p>
                      <a:pPr algn="ctr"/>
                      <a:r>
                        <a:rPr lang="en-US" dirty="0"/>
                        <a:t>30,-3.0</a:t>
                      </a:r>
                    </a:p>
                  </a:txBody>
                  <a:tcPr/>
                </a:tc>
                <a:extLst>
                  <a:ext uri="{0D108BD9-81ED-4DB2-BD59-A6C34878D82A}">
                    <a16:rowId xmlns:a16="http://schemas.microsoft.com/office/drawing/2014/main" val="3678791961"/>
                  </a:ext>
                </a:extLst>
              </a:tr>
              <a:tr h="456722">
                <a:tc>
                  <a:txBody>
                    <a:bodyPr/>
                    <a:lstStyle/>
                    <a:p>
                      <a:pPr algn="ctr"/>
                      <a:r>
                        <a:rPr lang="en-US" dirty="0"/>
                        <a:t>0,-5.5</a:t>
                      </a:r>
                    </a:p>
                  </a:txBody>
                  <a:tcPr/>
                </a:tc>
                <a:tc>
                  <a:txBody>
                    <a:bodyPr/>
                    <a:lstStyle/>
                    <a:p>
                      <a:pPr algn="ctr"/>
                      <a:r>
                        <a:rPr lang="en-US" dirty="0"/>
                        <a:t>2.5,-5.5</a:t>
                      </a:r>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r>
                        <a:rPr lang="en-US" dirty="0"/>
                        <a:t>15,-5.5</a:t>
                      </a:r>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pPr algn="ctr"/>
                      <a:r>
                        <a:rPr lang="en-US" dirty="0"/>
                        <a:t>27.5,-5.5</a:t>
                      </a:r>
                    </a:p>
                  </a:txBody>
                  <a:tcPr/>
                </a:tc>
                <a:tc>
                  <a:txBody>
                    <a:bodyPr/>
                    <a:lstStyle/>
                    <a:p>
                      <a:pPr algn="ctr"/>
                      <a:r>
                        <a:rPr lang="en-US" dirty="0"/>
                        <a:t>30,-5.5</a:t>
                      </a:r>
                    </a:p>
                  </a:txBody>
                  <a:tcPr/>
                </a:tc>
                <a:extLst>
                  <a:ext uri="{0D108BD9-81ED-4DB2-BD59-A6C34878D82A}">
                    <a16:rowId xmlns:a16="http://schemas.microsoft.com/office/drawing/2014/main" val="3442969700"/>
                  </a:ext>
                </a:extLst>
              </a:tr>
              <a:tr h="264609">
                <a:tc>
                  <a:txBody>
                    <a:bodyPr/>
                    <a:lstStyle/>
                    <a:p>
                      <a:pPr algn="ctr"/>
                      <a:r>
                        <a:rPr lang="en-US" dirty="0"/>
                        <a:t>0,-8.0</a:t>
                      </a:r>
                    </a:p>
                  </a:txBody>
                  <a:tcPr/>
                </a:tc>
                <a:tc>
                  <a:txBody>
                    <a:bodyPr/>
                    <a:lstStyle/>
                    <a:p>
                      <a:pPr algn="ctr"/>
                      <a:r>
                        <a:rPr lang="en-US" dirty="0"/>
                        <a:t>2.5,-8.0</a:t>
                      </a:r>
                    </a:p>
                  </a:txBody>
                  <a:tcPr/>
                </a:tc>
                <a:tc>
                  <a:txBody>
                    <a:bodyPr/>
                    <a:lstStyle/>
                    <a:p>
                      <a:pPr algn="ctr"/>
                      <a:endParaRPr lang="en-US"/>
                    </a:p>
                  </a:txBody>
                  <a:tcPr/>
                </a:tc>
                <a:tc>
                  <a:txBody>
                    <a:bodyPr/>
                    <a:lstStyle/>
                    <a:p>
                      <a:pPr algn="ctr"/>
                      <a:endParaRPr lang="en-US"/>
                    </a:p>
                  </a:txBody>
                  <a:tcPr/>
                </a:tc>
                <a:tc>
                  <a:txBody>
                    <a:bodyPr/>
                    <a:lstStyle/>
                    <a:p>
                      <a:pPr algn="ctr"/>
                      <a:endParaRPr lang="en-US"/>
                    </a:p>
                  </a:txBody>
                  <a:tcPr/>
                </a:tc>
                <a:tc>
                  <a:txBody>
                    <a:bodyPr/>
                    <a:lstStyle/>
                    <a:p>
                      <a:pPr algn="ctr"/>
                      <a:endParaRPr lang="en-US"/>
                    </a:p>
                  </a:txBody>
                  <a:tcPr/>
                </a:tc>
                <a:tc>
                  <a:txBody>
                    <a:bodyPr/>
                    <a:lstStyle/>
                    <a:p>
                      <a:pPr algn="ctr"/>
                      <a:r>
                        <a:rPr lang="en-US" dirty="0"/>
                        <a:t>15,-8.0</a:t>
                      </a:r>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pPr algn="ctr"/>
                      <a:r>
                        <a:rPr lang="en-US" dirty="0"/>
                        <a:t>27.5,-8.0</a:t>
                      </a:r>
                    </a:p>
                  </a:txBody>
                  <a:tcPr/>
                </a:tc>
                <a:tc>
                  <a:txBody>
                    <a:bodyPr/>
                    <a:lstStyle/>
                    <a:p>
                      <a:pPr algn="ctr"/>
                      <a:r>
                        <a:rPr lang="en-US" dirty="0"/>
                        <a:t>30,-8.0</a:t>
                      </a:r>
                    </a:p>
                  </a:txBody>
                  <a:tcPr/>
                </a:tc>
                <a:extLst>
                  <a:ext uri="{0D108BD9-81ED-4DB2-BD59-A6C34878D82A}">
                    <a16:rowId xmlns:a16="http://schemas.microsoft.com/office/drawing/2014/main" val="2596655037"/>
                  </a:ext>
                </a:extLst>
              </a:tr>
              <a:tr h="456722">
                <a:tc>
                  <a:txBody>
                    <a:bodyPr/>
                    <a:lstStyle/>
                    <a:p>
                      <a:pPr algn="ctr"/>
                      <a:r>
                        <a:rPr lang="en-US" dirty="0"/>
                        <a:t>0,-10.5</a:t>
                      </a:r>
                    </a:p>
                  </a:txBody>
                  <a:tcPr/>
                </a:tc>
                <a:tc>
                  <a:txBody>
                    <a:bodyPr/>
                    <a:lstStyle/>
                    <a:p>
                      <a:pPr algn="ctr"/>
                      <a:r>
                        <a:rPr lang="en-US" dirty="0"/>
                        <a:t>2.5,-10.5</a:t>
                      </a:r>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r>
                        <a:rPr lang="en-US" dirty="0"/>
                        <a:t>15,-10.5</a:t>
                      </a:r>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pPr algn="ctr"/>
                      <a:r>
                        <a:rPr lang="en-US" dirty="0"/>
                        <a:t>27.5,-10.5</a:t>
                      </a:r>
                    </a:p>
                  </a:txBody>
                  <a:tcPr/>
                </a:tc>
                <a:tc>
                  <a:txBody>
                    <a:bodyPr/>
                    <a:lstStyle/>
                    <a:p>
                      <a:pPr algn="ctr"/>
                      <a:r>
                        <a:rPr lang="en-US" dirty="0"/>
                        <a:t>30,-10.5</a:t>
                      </a:r>
                    </a:p>
                  </a:txBody>
                  <a:tcPr/>
                </a:tc>
                <a:extLst>
                  <a:ext uri="{0D108BD9-81ED-4DB2-BD59-A6C34878D82A}">
                    <a16:rowId xmlns:a16="http://schemas.microsoft.com/office/drawing/2014/main" val="4240226259"/>
                  </a:ext>
                </a:extLst>
              </a:tr>
            </a:tbl>
          </a:graphicData>
        </a:graphic>
      </p:graphicFrame>
      <p:pic>
        <p:nvPicPr>
          <p:cNvPr id="16" name="Picture 15">
            <a:extLst>
              <a:ext uri="{FF2B5EF4-FFF2-40B4-BE49-F238E27FC236}">
                <a16:creationId xmlns:a16="http://schemas.microsoft.com/office/drawing/2014/main" id="{B391CAEE-3480-6D79-FE2D-19D71DBF3A0C}"/>
              </a:ext>
            </a:extLst>
          </p:cNvPr>
          <p:cNvPicPr>
            <a:picLocks noChangeAspect="1"/>
          </p:cNvPicPr>
          <p:nvPr/>
        </p:nvPicPr>
        <p:blipFill>
          <a:blip r:embed="rId8"/>
          <a:stretch>
            <a:fillRect/>
          </a:stretch>
        </p:blipFill>
        <p:spPr>
          <a:xfrm>
            <a:off x="7085976" y="951031"/>
            <a:ext cx="1858477" cy="2477969"/>
          </a:xfrm>
          <a:prstGeom prst="rect">
            <a:avLst/>
          </a:prstGeom>
        </p:spPr>
      </p:pic>
      <p:sp>
        <p:nvSpPr>
          <p:cNvPr id="17" name="Slide Number Placeholder 16">
            <a:extLst>
              <a:ext uri="{FF2B5EF4-FFF2-40B4-BE49-F238E27FC236}">
                <a16:creationId xmlns:a16="http://schemas.microsoft.com/office/drawing/2014/main" id="{07267536-C2BF-4C04-A540-880ECE94A83C}"/>
              </a:ext>
            </a:extLst>
          </p:cNvPr>
          <p:cNvSpPr>
            <a:spLocks noGrp="1"/>
          </p:cNvSpPr>
          <p:nvPr>
            <p:ph type="sldNum" sz="quarter" idx="12"/>
          </p:nvPr>
        </p:nvSpPr>
        <p:spPr/>
        <p:txBody>
          <a:bodyPr/>
          <a:lstStyle/>
          <a:p>
            <a:fld id="{86E00D81-A243-204E-9897-44BD133A87DB}" type="slidenum">
              <a:rPr lang="en-US" smtClean="0"/>
              <a:t>8</a:t>
            </a:fld>
            <a:endParaRPr lang="en-US" dirty="0"/>
          </a:p>
        </p:txBody>
      </p:sp>
    </p:spTree>
    <p:extLst>
      <p:ext uri="{BB962C8B-B14F-4D97-AF65-F5344CB8AC3E}">
        <p14:creationId xmlns:p14="http://schemas.microsoft.com/office/powerpoint/2010/main" val="7913558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2 – Train a Siamese Neural Network</a:t>
            </a:r>
          </a:p>
        </p:txBody>
      </p:sp>
      <p:pic>
        <p:nvPicPr>
          <p:cNvPr id="4" name="Content Placeholder 6" descr="A diagram of a diagram of a diagram&#10;&#10;Description automatically generated with medium confidence">
            <a:extLst>
              <a:ext uri="{FF2B5EF4-FFF2-40B4-BE49-F238E27FC236}">
                <a16:creationId xmlns:a16="http://schemas.microsoft.com/office/drawing/2014/main" id="{593F851C-7B00-327B-94B1-0B8A1AE48442}"/>
              </a:ext>
            </a:extLst>
          </p:cNvPr>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382071" y="934847"/>
            <a:ext cx="6749082" cy="4012249"/>
          </a:xfrm>
        </p:spPr>
      </p:pic>
      <p:pic>
        <p:nvPicPr>
          <p:cNvPr id="3" name="Picture 2" descr="A picture containing font, text, handwriting, line&#10;&#10;Description automatically generated">
            <a:extLst>
              <a:ext uri="{FF2B5EF4-FFF2-40B4-BE49-F238E27FC236}">
                <a16:creationId xmlns:a16="http://schemas.microsoft.com/office/drawing/2014/main" id="{C65788CB-0346-FFA7-6857-B7C24014FF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109" y="4947096"/>
            <a:ext cx="7305829" cy="1146848"/>
          </a:xfrm>
          <a:prstGeom prst="rect">
            <a:avLst/>
          </a:prstGeom>
        </p:spPr>
      </p:pic>
      <p:pic>
        <p:nvPicPr>
          <p:cNvPr id="5" name="Picture 4">
            <a:extLst>
              <a:ext uri="{FF2B5EF4-FFF2-40B4-BE49-F238E27FC236}">
                <a16:creationId xmlns:a16="http://schemas.microsoft.com/office/drawing/2014/main" id="{4555241B-41DD-31D6-9DB2-43E57984B015}"/>
              </a:ext>
            </a:extLst>
          </p:cNvPr>
          <p:cNvPicPr>
            <a:picLocks noChangeAspect="1"/>
          </p:cNvPicPr>
          <p:nvPr/>
        </p:nvPicPr>
        <p:blipFill>
          <a:blip r:embed="rId4"/>
          <a:stretch>
            <a:fillRect/>
          </a:stretch>
        </p:blipFill>
        <p:spPr>
          <a:xfrm>
            <a:off x="7556938" y="4947096"/>
            <a:ext cx="4033768" cy="1031402"/>
          </a:xfrm>
          <a:prstGeom prst="rect">
            <a:avLst/>
          </a:prstGeom>
        </p:spPr>
      </p:pic>
      <p:sp>
        <p:nvSpPr>
          <p:cNvPr id="6" name="TextBox 5">
            <a:extLst>
              <a:ext uri="{FF2B5EF4-FFF2-40B4-BE49-F238E27FC236}">
                <a16:creationId xmlns:a16="http://schemas.microsoft.com/office/drawing/2014/main" id="{E25E6B3F-B96F-FC5C-5317-319441709D04}"/>
              </a:ext>
            </a:extLst>
          </p:cNvPr>
          <p:cNvSpPr txBox="1"/>
          <p:nvPr/>
        </p:nvSpPr>
        <p:spPr>
          <a:xfrm>
            <a:off x="8450317" y="1650124"/>
            <a:ext cx="3594538" cy="1477328"/>
          </a:xfrm>
          <a:prstGeom prst="rect">
            <a:avLst/>
          </a:prstGeom>
          <a:noFill/>
        </p:spPr>
        <p:txBody>
          <a:bodyPr wrap="square" rtlCol="0">
            <a:spAutoFit/>
          </a:bodyPr>
          <a:lstStyle/>
          <a:p>
            <a:r>
              <a:rPr lang="en-US" b="1" dirty="0">
                <a:solidFill>
                  <a:srgbClr val="FF0000"/>
                </a:solidFill>
              </a:rPr>
              <a:t>Network embeddings to be presented in the figure</a:t>
            </a:r>
          </a:p>
          <a:p>
            <a:endParaRPr lang="en-US" b="1" dirty="0">
              <a:solidFill>
                <a:srgbClr val="FF0000"/>
              </a:solidFill>
            </a:endParaRPr>
          </a:p>
          <a:p>
            <a:r>
              <a:rPr lang="en-US" b="1" dirty="0">
                <a:solidFill>
                  <a:srgbClr val="FF0000"/>
                </a:solidFill>
              </a:rPr>
              <a:t>How Weights and Biases are getting changed</a:t>
            </a:r>
          </a:p>
        </p:txBody>
      </p:sp>
      <p:pic>
        <p:nvPicPr>
          <p:cNvPr id="8" name="Picture 7">
            <a:extLst>
              <a:ext uri="{FF2B5EF4-FFF2-40B4-BE49-F238E27FC236}">
                <a16:creationId xmlns:a16="http://schemas.microsoft.com/office/drawing/2014/main" id="{6045BD57-A23C-C783-0E43-2AC739C8455E}"/>
              </a:ext>
            </a:extLst>
          </p:cNvPr>
          <p:cNvPicPr>
            <a:picLocks noChangeAspect="1"/>
          </p:cNvPicPr>
          <p:nvPr/>
        </p:nvPicPr>
        <p:blipFill>
          <a:blip r:embed="rId5"/>
          <a:stretch>
            <a:fillRect/>
          </a:stretch>
        </p:blipFill>
        <p:spPr>
          <a:xfrm>
            <a:off x="7556938" y="1331659"/>
            <a:ext cx="4076701" cy="3100388"/>
          </a:xfrm>
          <a:prstGeom prst="rect">
            <a:avLst/>
          </a:prstGeom>
        </p:spPr>
      </p:pic>
      <p:sp>
        <p:nvSpPr>
          <p:cNvPr id="9" name="Slide Number Placeholder 8">
            <a:extLst>
              <a:ext uri="{FF2B5EF4-FFF2-40B4-BE49-F238E27FC236}">
                <a16:creationId xmlns:a16="http://schemas.microsoft.com/office/drawing/2014/main" id="{6FF6FB22-69AF-3708-7294-051134F5B744}"/>
              </a:ext>
            </a:extLst>
          </p:cNvPr>
          <p:cNvSpPr>
            <a:spLocks noGrp="1"/>
          </p:cNvSpPr>
          <p:nvPr>
            <p:ph type="sldNum" sz="quarter" idx="12"/>
          </p:nvPr>
        </p:nvSpPr>
        <p:spPr/>
        <p:txBody>
          <a:bodyPr/>
          <a:lstStyle/>
          <a:p>
            <a:fld id="{86E00D81-A243-204E-9897-44BD133A87DB}" type="slidenum">
              <a:rPr lang="en-US" smtClean="0"/>
              <a:t>9</a:t>
            </a:fld>
            <a:endParaRPr lang="en-US" dirty="0"/>
          </a:p>
        </p:txBody>
      </p:sp>
    </p:spTree>
    <p:extLst>
      <p:ext uri="{BB962C8B-B14F-4D97-AF65-F5344CB8AC3E}">
        <p14:creationId xmlns:p14="http://schemas.microsoft.com/office/powerpoint/2010/main" val="187324655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ML Theme">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lnDef>
      <a:spPr>
        <a:ln>
          <a:solidFill>
            <a:srgbClr val="000000"/>
          </a:solidFill>
          <a:tailEnd type="arrow"/>
        </a:ln>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2158</TotalTime>
  <Words>1716</Words>
  <Application>Microsoft Office PowerPoint</Application>
  <PresentationFormat>Widescreen</PresentationFormat>
  <Paragraphs>214</Paragraphs>
  <Slides>18</Slides>
  <Notes>9</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18</vt:i4>
      </vt:variant>
    </vt:vector>
  </HeadingPairs>
  <TitlesOfParts>
    <vt:vector size="29" baseType="lpstr">
      <vt:lpstr>Arial</vt:lpstr>
      <vt:lpstr>Calibri</vt:lpstr>
      <vt:lpstr>Candara</vt:lpstr>
      <vt:lpstr>Comic Sans MS</vt:lpstr>
      <vt:lpstr>Gill Sans MT</vt:lpstr>
      <vt:lpstr>Noto Sans Symbols</vt:lpstr>
      <vt:lpstr>Söhne</vt:lpstr>
      <vt:lpstr>Times New Roman</vt:lpstr>
      <vt:lpstr>Wingdings</vt:lpstr>
      <vt:lpstr>Wingdings 3</vt:lpstr>
      <vt:lpstr>CML Theme</vt:lpstr>
      <vt:lpstr>TIPANGLE: Accurate Pan and Tilt angle determination of Traffic Cameras</vt:lpstr>
      <vt:lpstr>Increasing Digitization for Traffic Monitoring</vt:lpstr>
      <vt:lpstr>Opportunities Using the Traffic Camera</vt:lpstr>
      <vt:lpstr>Problem Statement – Localization of Vehicles</vt:lpstr>
      <vt:lpstr>Challenge – Localization while changing Camera Pose</vt:lpstr>
      <vt:lpstr>Existing Approaches and their Limitations</vt:lpstr>
      <vt:lpstr>PowerPoint Presentation</vt:lpstr>
      <vt:lpstr>Step 1 – Image &amp; Corresponding Angle Dataset Collection</vt:lpstr>
      <vt:lpstr>Step 2 – Train a Siamese Neural Network</vt:lpstr>
      <vt:lpstr>Step 3 - Inference</vt:lpstr>
      <vt:lpstr>PowerPoint Presentation</vt:lpstr>
      <vt:lpstr>Used Siamese Neural Network Parameters</vt:lpstr>
      <vt:lpstr>Training Results</vt:lpstr>
      <vt:lpstr>TIPANGLE predicts PAN and TILT angles 4X more accurately and 2.5x faster</vt:lpstr>
      <vt:lpstr>Gradient Descent decreased Inference Time by 2x</vt:lpstr>
      <vt:lpstr>Using the Pose for Localization</vt:lpstr>
      <vt:lpstr>Pruning and Parallelization reduces Inference Time by 1/3rd :</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Aviral Shrivastava</dc:creator>
  <cp:lastModifiedBy>Shreehari Jagadeesha (Student)</cp:lastModifiedBy>
  <cp:revision>60</cp:revision>
  <dcterms:created xsi:type="dcterms:W3CDTF">2020-03-18T00:26:55Z</dcterms:created>
  <dcterms:modified xsi:type="dcterms:W3CDTF">2023-11-01T02:51:29Z</dcterms:modified>
</cp:coreProperties>
</file>