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2" r:id="rId2"/>
    <p:sldId id="263" r:id="rId3"/>
    <p:sldId id="283" r:id="rId4"/>
    <p:sldId id="285" r:id="rId5"/>
    <p:sldId id="291" r:id="rId6"/>
    <p:sldId id="286" r:id="rId7"/>
    <p:sldId id="265" r:id="rId8"/>
    <p:sldId id="266" r:id="rId9"/>
    <p:sldId id="268" r:id="rId10"/>
    <p:sldId id="270" r:id="rId11"/>
    <p:sldId id="271" r:id="rId12"/>
    <p:sldId id="272" r:id="rId13"/>
    <p:sldId id="273" r:id="rId14"/>
    <p:sldId id="274" r:id="rId15"/>
    <p:sldId id="27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434DF464-7336-4520-96BF-AE0DA8980BBE}">
          <p14:sldIdLst>
            <p14:sldId id="262"/>
            <p14:sldId id="263"/>
            <p14:sldId id="283"/>
            <p14:sldId id="285"/>
            <p14:sldId id="291"/>
            <p14:sldId id="286"/>
            <p14:sldId id="265"/>
            <p14:sldId id="266"/>
            <p14:sldId id="268"/>
            <p14:sldId id="270"/>
            <p14:sldId id="271"/>
            <p14:sldId id="272"/>
            <p14:sldId id="273"/>
            <p14:sldId id="274"/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96" autoAdjust="0"/>
    <p:restoredTop sz="96405"/>
  </p:normalViewPr>
  <p:slideViewPr>
    <p:cSldViewPr snapToGrid="0" snapToObjects="1">
      <p:cViewPr varScale="1">
        <p:scale>
          <a:sx n="104" d="100"/>
          <a:sy n="104" d="100"/>
        </p:scale>
        <p:origin x="150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388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DF6F317F-271F-03CF-9BC8-0B883178ACF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011200E-0F1F-558D-622B-A15D00041B7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B7A095-BB74-4927-8D6B-13E4AE586F8B}" type="datetimeFigureOut">
              <a:rPr lang="ko-KR" altLang="en-US" smtClean="0"/>
              <a:t>2024-06-21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B94E7EB-6819-7AFF-33D6-A89176D59F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ECB5C9C-C3F4-1DC7-69C5-8057F29666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E7B3AB-0DF7-404E-AC3C-AF970D6C90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14686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53292-76FE-44E7-83FE-0D85FE3E3D86}" type="datetimeFigureOut">
              <a:rPr lang="ko-KR" altLang="en-US" smtClean="0"/>
              <a:t>2024-06-21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11D412-8308-4B01-BC33-DFCCC51685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3605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7220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074C8-7F11-9D4D-B101-49042A913C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859" y="2068287"/>
            <a:ext cx="9654420" cy="1604154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55635E-1B0B-FF46-9BCE-0C944BD167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858" y="3764516"/>
            <a:ext cx="9654421" cy="840145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63514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14DEF-3949-7744-8DD1-D71185B5D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660" y="0"/>
            <a:ext cx="11718235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79767-5ABD-F34C-8F79-814A80A9A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661" y="1458072"/>
            <a:ext cx="11718235" cy="448552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C4633A-B603-0553-FB17-1339768602A2}"/>
              </a:ext>
            </a:extLst>
          </p:cNvPr>
          <p:cNvSpPr txBox="1"/>
          <p:nvPr userDrawn="1"/>
        </p:nvSpPr>
        <p:spPr>
          <a:xfrm>
            <a:off x="10955708" y="6378503"/>
            <a:ext cx="981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B8F1DFA-6E7C-451F-A2EF-4AE7D26A3ABE}" type="slidenum">
              <a:rPr lang="en-US" altLang="ko-KR" smtClean="0">
                <a:solidFill>
                  <a:schemeClr val="bg1"/>
                </a:solidFill>
              </a:rPr>
              <a:t>‹#›</a:t>
            </a:fld>
            <a:r>
              <a:rPr lang="en-US" altLang="ko-KR" dirty="0">
                <a:solidFill>
                  <a:schemeClr val="bg1"/>
                </a:solidFill>
              </a:rPr>
              <a:t> / 15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761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14DEF-3949-7744-8DD1-D71185B5D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660" y="0"/>
            <a:ext cx="11718235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79767-5ABD-F34C-8F79-814A80A9A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661" y="1458072"/>
            <a:ext cx="11718235" cy="448552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9903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A30C6-B321-6143-A08B-85AF799ED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357" y="0"/>
            <a:ext cx="11608903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07DD3-DA4B-5846-BD6A-62CE469DC0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8357" y="1460499"/>
            <a:ext cx="5751443" cy="4545853"/>
          </a:xfrm>
        </p:spPr>
        <p:txBody>
          <a:bodyPr/>
          <a:lstStyle>
            <a:lvl1pPr>
              <a:buClr>
                <a:schemeClr val="accent6"/>
              </a:buClr>
              <a:defRPr/>
            </a:lvl1pPr>
            <a:lvl2pPr marL="685800" indent="-22860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57350" indent="-285750">
              <a:buClr>
                <a:schemeClr val="accent6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chemeClr val="accent2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B439A6-3255-AC45-B6AB-3FB4CFCCAD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460499"/>
            <a:ext cx="5705061" cy="4545853"/>
          </a:xfrm>
        </p:spPr>
        <p:txBody>
          <a:bodyPr/>
          <a:lstStyle>
            <a:lvl1pPr>
              <a:buClr>
                <a:schemeClr val="accent6"/>
              </a:buClr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7345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B30E10-40D5-4C41-9E02-1CF6CD009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13" y="19403"/>
            <a:ext cx="11723915" cy="1284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4FFD7C-F2BB-FD42-9838-2354E06A0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713" y="1479902"/>
            <a:ext cx="11723915" cy="4616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2363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6" r:id="rId4"/>
    <p:sldLayoutId id="2147483652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47839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2D83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svg"/><Relationship Id="rId3" Type="http://schemas.openxmlformats.org/officeDocument/2006/relationships/image" Target="../media/image13.svg"/><Relationship Id="rId7" Type="http://schemas.openxmlformats.org/officeDocument/2006/relationships/image" Target="../media/image6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26" Type="http://schemas.openxmlformats.org/officeDocument/2006/relationships/image" Target="../media/image40.png"/><Relationship Id="rId3" Type="http://schemas.openxmlformats.org/officeDocument/2006/relationships/image" Target="../media/image17.png"/><Relationship Id="rId21" Type="http://schemas.openxmlformats.org/officeDocument/2006/relationships/image" Target="../media/image35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5" Type="http://schemas.openxmlformats.org/officeDocument/2006/relationships/image" Target="../media/image39.pn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29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24" Type="http://schemas.openxmlformats.org/officeDocument/2006/relationships/image" Target="../media/image38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28" Type="http://schemas.openxmlformats.org/officeDocument/2006/relationships/image" Target="../media/image42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Relationship Id="rId22" Type="http://schemas.openxmlformats.org/officeDocument/2006/relationships/image" Target="../media/image36.png"/><Relationship Id="rId27" Type="http://schemas.openxmlformats.org/officeDocument/2006/relationships/image" Target="../media/image41.png"/><Relationship Id="rId30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55.png"/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12" Type="http://schemas.openxmlformats.org/officeDocument/2006/relationships/image" Target="../media/image52.png"/><Relationship Id="rId17" Type="http://schemas.openxmlformats.org/officeDocument/2006/relationships/image" Target="../media/image41.png"/><Relationship Id="rId2" Type="http://schemas.openxmlformats.org/officeDocument/2006/relationships/image" Target="../media/image17.png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png"/><Relationship Id="rId11" Type="http://schemas.openxmlformats.org/officeDocument/2006/relationships/image" Target="../media/image51.png"/><Relationship Id="rId5" Type="http://schemas.openxmlformats.org/officeDocument/2006/relationships/image" Target="../media/image27.png"/><Relationship Id="rId15" Type="http://schemas.openxmlformats.org/officeDocument/2006/relationships/image" Target="../media/image54.png"/><Relationship Id="rId10" Type="http://schemas.openxmlformats.org/officeDocument/2006/relationships/image" Target="../media/image50.png"/><Relationship Id="rId19" Type="http://schemas.openxmlformats.org/officeDocument/2006/relationships/image" Target="../media/image56.png"/><Relationship Id="rId4" Type="http://schemas.openxmlformats.org/officeDocument/2006/relationships/image" Target="../media/image46.png"/><Relationship Id="rId9" Type="http://schemas.openxmlformats.org/officeDocument/2006/relationships/image" Target="../media/image49.png"/><Relationship Id="rId14" Type="http://schemas.openxmlformats.org/officeDocument/2006/relationships/image" Target="../media/image5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0.png"/><Relationship Id="rId3" Type="http://schemas.openxmlformats.org/officeDocument/2006/relationships/image" Target="../media/image330.png"/><Relationship Id="rId7" Type="http://schemas.openxmlformats.org/officeDocument/2006/relationships/image" Target="../media/image3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0.png"/><Relationship Id="rId5" Type="http://schemas.openxmlformats.org/officeDocument/2006/relationships/image" Target="../media/image290.png"/><Relationship Id="rId4" Type="http://schemas.openxmlformats.org/officeDocument/2006/relationships/image" Target="../media/image34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0.png"/><Relationship Id="rId4" Type="http://schemas.openxmlformats.org/officeDocument/2006/relationships/image" Target="../media/image40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7EF10-B44D-A948-944B-32797B9520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859" y="2068287"/>
            <a:ext cx="10662312" cy="1604154"/>
          </a:xfrm>
        </p:spPr>
        <p:txBody>
          <a:bodyPr>
            <a:noAutofit/>
          </a:bodyPr>
          <a:lstStyle/>
          <a:p>
            <a:r>
              <a:rPr lang="en-US" sz="4400" dirty="0"/>
              <a:t>Maintaining Sanity: </a:t>
            </a:r>
            <a:r>
              <a:rPr lang="en-US" altLang="ko-KR" sz="4000" dirty="0"/>
              <a:t>Algorithm-based Comprehensive Fault Tolerance for CNNs</a:t>
            </a: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FBEC77-A65E-A24C-953B-E6B5354E74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858" y="3764516"/>
            <a:ext cx="8283007" cy="1740545"/>
          </a:xfrm>
        </p:spPr>
        <p:txBody>
          <a:bodyPr>
            <a:normAutofit fontScale="92500"/>
          </a:bodyPr>
          <a:lstStyle/>
          <a:p>
            <a:r>
              <a:rPr lang="en-US" dirty="0" err="1"/>
              <a:t>Jinhyo</a:t>
            </a:r>
            <a:r>
              <a:rPr lang="en-US" dirty="0"/>
              <a:t> Jung</a:t>
            </a:r>
            <a:r>
              <a:rPr lang="en-US" baseline="30000" dirty="0"/>
              <a:t>*</a:t>
            </a:r>
            <a:r>
              <a:rPr lang="en-US" dirty="0"/>
              <a:t>, </a:t>
            </a:r>
            <a:r>
              <a:rPr lang="en-US" dirty="0" err="1"/>
              <a:t>Hwisoo</a:t>
            </a:r>
            <a:r>
              <a:rPr lang="en-US" dirty="0"/>
              <a:t> So</a:t>
            </a:r>
            <a:r>
              <a:rPr lang="en-US" baseline="30000" dirty="0"/>
              <a:t>#</a:t>
            </a:r>
            <a:r>
              <a:rPr lang="en-US" dirty="0"/>
              <a:t>, </a:t>
            </a:r>
            <a:r>
              <a:rPr lang="en-US" dirty="0" err="1"/>
              <a:t>Woobin</a:t>
            </a:r>
            <a:r>
              <a:rPr lang="en-US" dirty="0"/>
              <a:t> Ko</a:t>
            </a:r>
            <a:r>
              <a:rPr lang="en-US" altLang="ko-KR" baseline="30000" dirty="0"/>
              <a:t>*</a:t>
            </a:r>
            <a:r>
              <a:rPr lang="en-US" dirty="0"/>
              <a:t>, </a:t>
            </a:r>
            <a:r>
              <a:rPr lang="en-US" dirty="0" err="1"/>
              <a:t>Sumedh</a:t>
            </a:r>
            <a:r>
              <a:rPr lang="en-US" dirty="0"/>
              <a:t> Joshi</a:t>
            </a:r>
            <a:r>
              <a:rPr lang="en-US" altLang="ko-KR" baseline="30000" dirty="0"/>
              <a:t>#</a:t>
            </a:r>
            <a:r>
              <a:rPr lang="en-US" dirty="0"/>
              <a:t>, </a:t>
            </a:r>
            <a:r>
              <a:rPr lang="en-US" dirty="0" err="1"/>
              <a:t>Yebon</a:t>
            </a:r>
            <a:r>
              <a:rPr lang="en-US" dirty="0"/>
              <a:t> Kim</a:t>
            </a:r>
            <a:r>
              <a:rPr lang="en-US" altLang="ko-KR" baseline="30000" dirty="0"/>
              <a:t>*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Yohan Ko</a:t>
            </a:r>
            <a:r>
              <a:rPr lang="en-US" altLang="ko-KR" baseline="30000" dirty="0"/>
              <a:t>*</a:t>
            </a:r>
            <a:r>
              <a:rPr lang="en-US" dirty="0"/>
              <a:t>, </a:t>
            </a:r>
            <a:r>
              <a:rPr lang="en-US" dirty="0" err="1"/>
              <a:t>Aviral</a:t>
            </a:r>
            <a:r>
              <a:rPr lang="en-US" dirty="0"/>
              <a:t> Shrivastava</a:t>
            </a:r>
            <a:r>
              <a:rPr lang="en-US" altLang="ko-KR" baseline="30000" dirty="0"/>
              <a:t>#</a:t>
            </a:r>
            <a:r>
              <a:rPr lang="en-US" dirty="0"/>
              <a:t>, </a:t>
            </a:r>
            <a:r>
              <a:rPr lang="en-US" dirty="0" err="1"/>
              <a:t>Kyoungwoo</a:t>
            </a:r>
            <a:r>
              <a:rPr lang="en-US" dirty="0"/>
              <a:t> Lee</a:t>
            </a:r>
            <a:r>
              <a:rPr lang="en-US" altLang="ko-KR" baseline="30000" dirty="0"/>
              <a:t>*</a:t>
            </a:r>
            <a:endParaRPr lang="en-US" dirty="0"/>
          </a:p>
          <a:p>
            <a:r>
              <a:rPr lang="en-US" baseline="30000" dirty="0"/>
              <a:t>*</a:t>
            </a:r>
            <a:r>
              <a:rPr lang="en-US" dirty="0"/>
              <a:t> Yonsei University, </a:t>
            </a:r>
            <a:r>
              <a:rPr lang="en-US" altLang="ko-KR" baseline="30000" dirty="0"/>
              <a:t>#</a:t>
            </a:r>
            <a:r>
              <a:rPr lang="en-US" dirty="0"/>
              <a:t> Arizona State University</a:t>
            </a:r>
          </a:p>
          <a:p>
            <a:pPr algn="r"/>
            <a:r>
              <a:rPr lang="en-US" dirty="0"/>
              <a:t>Presented by </a:t>
            </a:r>
            <a:r>
              <a:rPr lang="en-US" dirty="0" err="1"/>
              <a:t>Jinhyo</a:t>
            </a:r>
            <a:r>
              <a:rPr lang="en-US" dirty="0"/>
              <a:t> Jung</a:t>
            </a:r>
          </a:p>
        </p:txBody>
      </p:sp>
      <p:pic>
        <p:nvPicPr>
          <p:cNvPr id="1026" name="Picture 2" descr="심볼마크">
            <a:extLst>
              <a:ext uri="{FF2B5EF4-FFF2-40B4-BE49-F238E27FC236}">
                <a16:creationId xmlns:a16="http://schemas.microsoft.com/office/drawing/2014/main" id="{35A73DC9-A034-C204-484A-19C705B25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45" y="4925442"/>
            <a:ext cx="1084738" cy="108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SU logos horizontal vertical sunburst only">
            <a:extLst>
              <a:ext uri="{FF2B5EF4-FFF2-40B4-BE49-F238E27FC236}">
                <a16:creationId xmlns:a16="http://schemas.microsoft.com/office/drawing/2014/main" id="{D03C5F40-479D-7186-CC21-FA38696C6A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30497"/>
          <a:stretch/>
        </p:blipFill>
        <p:spPr bwMode="auto">
          <a:xfrm>
            <a:off x="2623226" y="4925442"/>
            <a:ext cx="1333500" cy="108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B47B169-D5FE-D632-9E7C-C50BF160F593}"/>
              </a:ext>
            </a:extLst>
          </p:cNvPr>
          <p:cNvSpPr txBox="1"/>
          <p:nvPr/>
        </p:nvSpPr>
        <p:spPr>
          <a:xfrm>
            <a:off x="10148596" y="0"/>
            <a:ext cx="2043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/>
              <a:t>Paper #379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31773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F6FF0-B846-1C47-9896-3A62D1718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 Input Redundancy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16352-6FDF-5443-B3F9-7B596441F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42891">
              <a:spcBef>
                <a:spcPts val="0"/>
              </a:spcBef>
            </a:pPr>
            <a:r>
              <a:rPr lang="en-US" altLang="ko-KR" dirty="0"/>
              <a:t>Dual Modular Redundancy to detect faults</a:t>
            </a:r>
          </a:p>
          <a:p>
            <a:pPr lvl="1" indent="-342891">
              <a:spcBef>
                <a:spcPts val="0"/>
              </a:spcBef>
            </a:pPr>
            <a:r>
              <a:rPr lang="en-US" altLang="ko-KR" dirty="0"/>
              <a:t>Checksum method requires use of batch inputs</a:t>
            </a:r>
          </a:p>
          <a:p>
            <a:pPr lvl="1" indent="-342891">
              <a:spcBef>
                <a:spcPts val="0"/>
              </a:spcBef>
            </a:pPr>
            <a:r>
              <a:rPr lang="en-US" altLang="ko-KR" dirty="0"/>
              <a:t>Cannot provide fast recovery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ko-KR" dirty="0"/>
          </a:p>
          <a:p>
            <a:pPr indent="-342891">
              <a:spcBef>
                <a:spcPts val="0"/>
              </a:spcBef>
            </a:pPr>
            <a:r>
              <a:rPr lang="en-US" altLang="ko-KR" dirty="0"/>
              <a:t>Duplicate only the original input to network </a:t>
            </a:r>
          </a:p>
          <a:p>
            <a:pPr lvl="1" indent="-342891">
              <a:spcBef>
                <a:spcPts val="0"/>
              </a:spcBef>
            </a:pPr>
            <a:r>
              <a:rPr lang="en-US" altLang="ko-KR" dirty="0"/>
              <a:t>Each duplication induces single-point-of-failure</a:t>
            </a:r>
          </a:p>
          <a:p>
            <a:pPr lvl="1" indent="-342891">
              <a:spcBef>
                <a:spcPts val="0"/>
              </a:spcBef>
            </a:pPr>
            <a:r>
              <a:rPr lang="en-US" altLang="ko-KR" dirty="0"/>
              <a:t>Minimize window of vulnerability</a:t>
            </a:r>
          </a:p>
          <a:p>
            <a:pPr indent="-342891">
              <a:spcBef>
                <a:spcPts val="0"/>
              </a:spcBef>
            </a:pPr>
            <a:endParaRPr lang="en-US" altLang="ko-KR" dirty="0"/>
          </a:p>
          <a:p>
            <a:pPr indent="-342891">
              <a:spcBef>
                <a:spcPts val="0"/>
              </a:spcBef>
            </a:pPr>
            <a:r>
              <a:rPr lang="en-US" altLang="ko-KR" dirty="0"/>
              <a:t>Checkpoint and rollback to correct error</a:t>
            </a:r>
          </a:p>
          <a:p>
            <a:pPr lvl="1" indent="-342891">
              <a:spcBef>
                <a:spcPts val="0"/>
              </a:spcBef>
            </a:pPr>
            <a:r>
              <a:rPr lang="en-US" altLang="ko-KR" dirty="0"/>
              <a:t>Intertwine check and store to eliminate vulnerability</a:t>
            </a:r>
          </a:p>
          <a:p>
            <a:pPr indent="-342891">
              <a:spcBef>
                <a:spcPts val="0"/>
              </a:spcBef>
            </a:pPr>
            <a:endParaRPr lang="en-US" altLang="ko-KR" dirty="0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3676989C-4A73-7178-1344-3FA87AE00310}"/>
              </a:ext>
            </a:extLst>
          </p:cNvPr>
          <p:cNvGrpSpPr/>
          <p:nvPr/>
        </p:nvGrpSpPr>
        <p:grpSpPr>
          <a:xfrm>
            <a:off x="8251586" y="662781"/>
            <a:ext cx="3685309" cy="4984086"/>
            <a:chOff x="8035637" y="662781"/>
            <a:chExt cx="3685309" cy="4984086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446A10BD-B9B7-90EC-F9C1-D988A72C70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4357"/>
            <a:stretch/>
          </p:blipFill>
          <p:spPr>
            <a:xfrm>
              <a:off x="8044873" y="662781"/>
              <a:ext cx="3676073" cy="4945971"/>
            </a:xfrm>
            <a:prstGeom prst="rect">
              <a:avLst/>
            </a:prstGeom>
          </p:spPr>
        </p:pic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DDFC1C1A-66B3-5A58-9233-480709D2339A}"/>
                </a:ext>
              </a:extLst>
            </p:cNvPr>
            <p:cNvSpPr/>
            <p:nvPr/>
          </p:nvSpPr>
          <p:spPr>
            <a:xfrm>
              <a:off x="8035637" y="923636"/>
              <a:ext cx="387926" cy="2586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E7F5B5F5-F815-E0A2-F24F-E53A635C2D18}"/>
                </a:ext>
              </a:extLst>
            </p:cNvPr>
            <p:cNvSpPr/>
            <p:nvPr/>
          </p:nvSpPr>
          <p:spPr>
            <a:xfrm>
              <a:off x="8109527" y="5388249"/>
              <a:ext cx="3038764" cy="2586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4A09A95C-AABA-3B84-FD32-BEC539BA5843}"/>
                </a:ext>
              </a:extLst>
            </p:cNvPr>
            <p:cNvSpPr/>
            <p:nvPr/>
          </p:nvSpPr>
          <p:spPr>
            <a:xfrm>
              <a:off x="8035637" y="5103195"/>
              <a:ext cx="55418" cy="2586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0DF24ACC-5937-0440-0213-F214CA2AA9DF}"/>
              </a:ext>
            </a:extLst>
          </p:cNvPr>
          <p:cNvSpPr/>
          <p:nvPr/>
        </p:nvSpPr>
        <p:spPr>
          <a:xfrm>
            <a:off x="10409381" y="840509"/>
            <a:ext cx="609601" cy="54494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8030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F6FF0-B846-1C47-9896-3A62D1718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16352-6FDF-5443-B3F9-7B596441F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Target CNNs</a:t>
            </a:r>
          </a:p>
          <a:p>
            <a:pPr lvl="1"/>
            <a:r>
              <a:rPr lang="en-US" dirty="0"/>
              <a:t>LeNet-5 pretrained on MNIST</a:t>
            </a:r>
          </a:p>
          <a:p>
            <a:pPr lvl="1"/>
            <a:r>
              <a:rPr lang="en-US" dirty="0" err="1"/>
              <a:t>AlexNet</a:t>
            </a:r>
            <a:r>
              <a:rPr lang="en-US" dirty="0"/>
              <a:t>, ResNet18, VGG16 pretrained on ImageNet</a:t>
            </a:r>
          </a:p>
          <a:p>
            <a:endParaRPr lang="en-US" dirty="0"/>
          </a:p>
          <a:p>
            <a:r>
              <a:rPr lang="en-US" dirty="0"/>
              <a:t>Implemented in </a:t>
            </a:r>
            <a:r>
              <a:rPr lang="en-US" dirty="0" err="1"/>
              <a:t>PyTorch</a:t>
            </a:r>
            <a:r>
              <a:rPr lang="en-US" dirty="0"/>
              <a:t> using float32, run in Intel Xeon 2.2GHz CPU</a:t>
            </a:r>
          </a:p>
          <a:p>
            <a:endParaRPr lang="en-US" dirty="0"/>
          </a:p>
          <a:p>
            <a:r>
              <a:rPr lang="en-US" dirty="0"/>
              <a:t>Error model</a:t>
            </a:r>
          </a:p>
          <a:p>
            <a:pPr lvl="1"/>
            <a:r>
              <a:rPr lang="en-US" dirty="0"/>
              <a:t>Inject one bit-flip per run to collect cases of classification faults (critical faults)</a:t>
            </a:r>
          </a:p>
          <a:p>
            <a:pPr lvl="1"/>
            <a:r>
              <a:rPr lang="en-US" dirty="0"/>
              <a:t>Check if protection technique detects/corrects critical faults</a:t>
            </a:r>
          </a:p>
        </p:txBody>
      </p:sp>
    </p:spTree>
    <p:extLst>
      <p:ext uri="{BB962C8B-B14F-4D97-AF65-F5344CB8AC3E}">
        <p14:creationId xmlns:p14="http://schemas.microsoft.com/office/powerpoint/2010/main" val="2329916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F6FF0-B846-1C47-9896-3A62D1718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Setup: Baseline 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16352-6FDF-5443-B3F9-7B596441F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N-TMR(Network-level TMR)</a:t>
            </a:r>
          </a:p>
          <a:p>
            <a:pPr lvl="1"/>
            <a:r>
              <a:rPr lang="en-US" dirty="0"/>
              <a:t>Triplicate entire network and input</a:t>
            </a:r>
          </a:p>
          <a:p>
            <a:pPr lvl="5"/>
            <a:endParaRPr lang="en-US" dirty="0"/>
          </a:p>
          <a:p>
            <a:r>
              <a:rPr lang="en-US" dirty="0"/>
              <a:t>I-TMR(Input-level TMR)</a:t>
            </a:r>
          </a:p>
          <a:p>
            <a:pPr lvl="1"/>
            <a:r>
              <a:rPr lang="en-US" dirty="0"/>
              <a:t>Triplicate only the input</a:t>
            </a:r>
          </a:p>
          <a:p>
            <a:pPr lvl="5"/>
            <a:endParaRPr lang="en-US" dirty="0"/>
          </a:p>
          <a:p>
            <a:r>
              <a:rPr lang="en-US" dirty="0"/>
              <a:t>Spa-SC(Spatial-only Sanity-Check)</a:t>
            </a:r>
          </a:p>
          <a:p>
            <a:pPr lvl="1"/>
            <a:r>
              <a:rPr lang="en-US" dirty="0"/>
              <a:t>Sanity-Check w/o input redundancy</a:t>
            </a:r>
          </a:p>
          <a:p>
            <a:pPr lvl="5"/>
            <a:endParaRPr lang="en-US" dirty="0"/>
          </a:p>
          <a:p>
            <a:r>
              <a:rPr lang="en-US" dirty="0"/>
              <a:t>SC(Sanity-Check)</a:t>
            </a:r>
          </a:p>
          <a:p>
            <a:pPr lvl="1"/>
            <a:r>
              <a:rPr lang="en-US" dirty="0"/>
              <a:t>Sanity-Check implemented for single-inputs</a:t>
            </a:r>
          </a:p>
          <a:p>
            <a:pPr lvl="5"/>
            <a:endParaRPr lang="en-US" dirty="0"/>
          </a:p>
          <a:p>
            <a:r>
              <a:rPr lang="en-US" dirty="0"/>
              <a:t>MS(Maintaining Sanity)</a:t>
            </a:r>
          </a:p>
          <a:p>
            <a:pPr lvl="1"/>
            <a:r>
              <a:rPr lang="en-US" dirty="0"/>
              <a:t>Our technique</a:t>
            </a:r>
          </a:p>
          <a:p>
            <a:endParaRPr lang="en-US" dirty="0"/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472DA39B-B99A-5151-EBBA-DBB9CA4AFDE7}"/>
              </a:ext>
            </a:extLst>
          </p:cNvPr>
          <p:cNvGrpSpPr/>
          <p:nvPr/>
        </p:nvGrpSpPr>
        <p:grpSpPr>
          <a:xfrm>
            <a:off x="6122679" y="1217928"/>
            <a:ext cx="1348509" cy="1625357"/>
            <a:chOff x="5970279" y="1043708"/>
            <a:chExt cx="1348509" cy="1625357"/>
          </a:xfrm>
        </p:grpSpPr>
        <p:pic>
          <p:nvPicPr>
            <p:cNvPr id="4" name="그래픽 3" descr="프로세서 단색으로 채워진">
              <a:extLst>
                <a:ext uri="{FF2B5EF4-FFF2-40B4-BE49-F238E27FC236}">
                  <a16:creationId xmlns:a16="http://schemas.microsoft.com/office/drawing/2014/main" id="{1C59084E-3434-B2E9-00B7-5EFC17FCF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87334" y="1325563"/>
              <a:ext cx="914400" cy="914400"/>
            </a:xfrm>
            <a:prstGeom prst="rect">
              <a:avLst/>
            </a:prstGeom>
          </p:spPr>
        </p:pic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2AC39434-B3E8-D5E0-28E5-96CFBCC55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48229" y="1137400"/>
              <a:ext cx="192610" cy="169612"/>
            </a:xfrm>
            <a:prstGeom prst="rect">
              <a:avLst/>
            </a:prstGeom>
          </p:spPr>
        </p:pic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96B1FF2B-FA4D-AC04-56A6-F1F4CF2181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796934" y="1137400"/>
              <a:ext cx="192610" cy="169612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49000"/>
              </a:schemeClr>
            </a:solidFill>
          </p:spPr>
        </p:pic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DF919FA3-DA5F-9F7A-64BF-EBC4063E88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299524" y="1137400"/>
              <a:ext cx="192610" cy="169612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49000"/>
              </a:schemeClr>
            </a:solidFill>
          </p:spPr>
        </p:pic>
        <p:sp>
          <p:nvSpPr>
            <p:cNvPr id="10" name="사각형: 둥근 모서리 9">
              <a:extLst>
                <a:ext uri="{FF2B5EF4-FFF2-40B4-BE49-F238E27FC236}">
                  <a16:creationId xmlns:a16="http://schemas.microsoft.com/office/drawing/2014/main" id="{3DE474A7-2C90-2BB8-3E7A-7EB6FD512AE8}"/>
                </a:ext>
              </a:extLst>
            </p:cNvPr>
            <p:cNvSpPr/>
            <p:nvPr/>
          </p:nvSpPr>
          <p:spPr>
            <a:xfrm>
              <a:off x="5970279" y="1043708"/>
              <a:ext cx="1348509" cy="1440873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F7FA951-5BD7-9C81-AFC4-C646F8D4553F}"/>
                </a:ext>
              </a:extLst>
            </p:cNvPr>
            <p:cNvSpPr txBox="1"/>
            <p:nvPr/>
          </p:nvSpPr>
          <p:spPr>
            <a:xfrm>
              <a:off x="6243428" y="2299733"/>
              <a:ext cx="80221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/>
                <a:t>I-TMR</a:t>
              </a:r>
              <a:endParaRPr lang="ko-KR" altLang="en-US" dirty="0"/>
            </a:p>
          </p:txBody>
        </p:sp>
      </p:grpSp>
      <p:grpSp>
        <p:nvGrpSpPr>
          <p:cNvPr id="83" name="그룹 82">
            <a:extLst>
              <a:ext uri="{FF2B5EF4-FFF2-40B4-BE49-F238E27FC236}">
                <a16:creationId xmlns:a16="http://schemas.microsoft.com/office/drawing/2014/main" id="{F3EEF7FE-ADBC-963C-57EE-00FCDEBF7721}"/>
              </a:ext>
            </a:extLst>
          </p:cNvPr>
          <p:cNvGrpSpPr/>
          <p:nvPr/>
        </p:nvGrpSpPr>
        <p:grpSpPr>
          <a:xfrm>
            <a:off x="8229600" y="1217928"/>
            <a:ext cx="3398982" cy="1625357"/>
            <a:chOff x="8229600" y="1458072"/>
            <a:chExt cx="3398982" cy="1625357"/>
          </a:xfrm>
        </p:grpSpPr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A22D021F-961A-BE06-2946-C2C5ECBCF8B5}"/>
                </a:ext>
              </a:extLst>
            </p:cNvPr>
            <p:cNvGrpSpPr/>
            <p:nvPr/>
          </p:nvGrpSpPr>
          <p:grpSpPr>
            <a:xfrm>
              <a:off x="9471891" y="1551764"/>
              <a:ext cx="914400" cy="1102563"/>
              <a:chOff x="9628180" y="1551764"/>
              <a:chExt cx="914400" cy="1102563"/>
            </a:xfrm>
          </p:grpSpPr>
          <p:pic>
            <p:nvPicPr>
              <p:cNvPr id="14" name="그래픽 13" descr="프로세서 단색으로 채워진">
                <a:extLst>
                  <a:ext uri="{FF2B5EF4-FFF2-40B4-BE49-F238E27FC236}">
                    <a16:creationId xmlns:a16="http://schemas.microsoft.com/office/drawing/2014/main" id="{C07AACA6-8E45-BE89-927E-BD34841EEA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9628180" y="1739927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5" name="그림 14">
                <a:extLst>
                  <a:ext uri="{FF2B5EF4-FFF2-40B4-BE49-F238E27FC236}">
                    <a16:creationId xmlns:a16="http://schemas.microsoft.com/office/drawing/2014/main" id="{B1C71902-C29C-1021-30C6-E6BCC5BA75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89075" y="1551764"/>
                <a:ext cx="192610" cy="169612"/>
              </a:xfrm>
              <a:prstGeom prst="rect">
                <a:avLst/>
              </a:prstGeom>
            </p:spPr>
          </p:pic>
          <p:pic>
            <p:nvPicPr>
              <p:cNvPr id="16" name="그림 15">
                <a:extLst>
                  <a:ext uri="{FF2B5EF4-FFF2-40B4-BE49-F238E27FC236}">
                    <a16:creationId xmlns:a16="http://schemas.microsoft.com/office/drawing/2014/main" id="{6EC0F90E-5DC0-AC63-6993-ACB0A565EC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0237780" y="1551764"/>
                <a:ext cx="192610" cy="169612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  <a:alpha val="49000"/>
                </a:schemeClr>
              </a:solidFill>
            </p:spPr>
          </p:pic>
          <p:pic>
            <p:nvPicPr>
              <p:cNvPr id="17" name="그림 16">
                <a:extLst>
                  <a:ext uri="{FF2B5EF4-FFF2-40B4-BE49-F238E27FC236}">
                    <a16:creationId xmlns:a16="http://schemas.microsoft.com/office/drawing/2014/main" id="{7E34E54F-3EDD-BF27-1DAB-0F25CCCCE7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9740370" y="1551764"/>
                <a:ext cx="192610" cy="169612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  <a:alpha val="49000"/>
                </a:schemeClr>
              </a:solidFill>
            </p:spPr>
          </p:pic>
        </p:grpSp>
        <p:sp>
          <p:nvSpPr>
            <p:cNvPr id="18" name="사각형: 둥근 모서리 17">
              <a:extLst>
                <a:ext uri="{FF2B5EF4-FFF2-40B4-BE49-F238E27FC236}">
                  <a16:creationId xmlns:a16="http://schemas.microsoft.com/office/drawing/2014/main" id="{C58DE56B-1089-AB10-62B3-0416E4DEE3A3}"/>
                </a:ext>
              </a:extLst>
            </p:cNvPr>
            <p:cNvSpPr/>
            <p:nvPr/>
          </p:nvSpPr>
          <p:spPr>
            <a:xfrm>
              <a:off x="8229600" y="1458072"/>
              <a:ext cx="3398982" cy="1440873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283D29C-BD36-CAC1-2485-F8B8394F136A}"/>
                </a:ext>
              </a:extLst>
            </p:cNvPr>
            <p:cNvSpPr txBox="1"/>
            <p:nvPr/>
          </p:nvSpPr>
          <p:spPr>
            <a:xfrm>
              <a:off x="9475779" y="2714097"/>
              <a:ext cx="91440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/>
                <a:t>N-TMR</a:t>
              </a:r>
              <a:endParaRPr lang="ko-KR" altLang="en-US" dirty="0"/>
            </a:p>
          </p:txBody>
        </p:sp>
        <p:grpSp>
          <p:nvGrpSpPr>
            <p:cNvPr id="35" name="그룹 34">
              <a:extLst>
                <a:ext uri="{FF2B5EF4-FFF2-40B4-BE49-F238E27FC236}">
                  <a16:creationId xmlns:a16="http://schemas.microsoft.com/office/drawing/2014/main" id="{0CD1A131-769F-5B29-30BB-A8EB603C598C}"/>
                </a:ext>
              </a:extLst>
            </p:cNvPr>
            <p:cNvGrpSpPr/>
            <p:nvPr/>
          </p:nvGrpSpPr>
          <p:grpSpPr>
            <a:xfrm>
              <a:off x="8450935" y="1551764"/>
              <a:ext cx="914400" cy="1102563"/>
              <a:chOff x="9628180" y="1551764"/>
              <a:chExt cx="914400" cy="1102563"/>
            </a:xfrm>
            <a:solidFill>
              <a:schemeClr val="tx1">
                <a:lumMod val="50000"/>
                <a:lumOff val="50000"/>
              </a:schemeClr>
            </a:solidFill>
          </p:grpSpPr>
          <p:pic>
            <p:nvPicPr>
              <p:cNvPr id="36" name="그래픽 35" descr="프로세서 단색으로 채워진">
                <a:extLst>
                  <a:ext uri="{FF2B5EF4-FFF2-40B4-BE49-F238E27FC236}">
                    <a16:creationId xmlns:a16="http://schemas.microsoft.com/office/drawing/2014/main" id="{7DF5F023-F9C2-8712-7F18-646F37811B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9628180" y="1739927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37" name="그림 36">
                <a:extLst>
                  <a:ext uri="{FF2B5EF4-FFF2-40B4-BE49-F238E27FC236}">
                    <a16:creationId xmlns:a16="http://schemas.microsoft.com/office/drawing/2014/main" id="{5355CEE1-4B78-F733-A965-92B2354362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89075" y="1551764"/>
                <a:ext cx="192610" cy="169612"/>
              </a:xfrm>
              <a:prstGeom prst="rect">
                <a:avLst/>
              </a:prstGeom>
              <a:grpFill/>
            </p:spPr>
          </p:pic>
          <p:pic>
            <p:nvPicPr>
              <p:cNvPr id="38" name="그림 37">
                <a:extLst>
                  <a:ext uri="{FF2B5EF4-FFF2-40B4-BE49-F238E27FC236}">
                    <a16:creationId xmlns:a16="http://schemas.microsoft.com/office/drawing/2014/main" id="{585FC93B-0FA4-E709-CDE6-C40E3181FC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0237780" y="1551764"/>
                <a:ext cx="192610" cy="169612"/>
              </a:xfrm>
              <a:prstGeom prst="rect">
                <a:avLst/>
              </a:prstGeom>
              <a:grpFill/>
            </p:spPr>
          </p:pic>
          <p:pic>
            <p:nvPicPr>
              <p:cNvPr id="39" name="그림 38">
                <a:extLst>
                  <a:ext uri="{FF2B5EF4-FFF2-40B4-BE49-F238E27FC236}">
                    <a16:creationId xmlns:a16="http://schemas.microsoft.com/office/drawing/2014/main" id="{3D4E05E6-0B50-88F4-785B-5580910DF7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9740370" y="1551764"/>
                <a:ext cx="192610" cy="169612"/>
              </a:xfrm>
              <a:prstGeom prst="rect">
                <a:avLst/>
              </a:prstGeom>
              <a:grpFill/>
            </p:spPr>
          </p:pic>
        </p:grpSp>
        <p:grpSp>
          <p:nvGrpSpPr>
            <p:cNvPr id="40" name="그룹 39">
              <a:extLst>
                <a:ext uri="{FF2B5EF4-FFF2-40B4-BE49-F238E27FC236}">
                  <a16:creationId xmlns:a16="http://schemas.microsoft.com/office/drawing/2014/main" id="{0ADE3270-73ED-3835-0EBF-35FDB8D0EBB9}"/>
                </a:ext>
              </a:extLst>
            </p:cNvPr>
            <p:cNvGrpSpPr/>
            <p:nvPr/>
          </p:nvGrpSpPr>
          <p:grpSpPr>
            <a:xfrm>
              <a:off x="10492847" y="1551764"/>
              <a:ext cx="914400" cy="1102563"/>
              <a:chOff x="9628180" y="1551764"/>
              <a:chExt cx="914400" cy="1102563"/>
            </a:xfrm>
          </p:grpSpPr>
          <p:pic>
            <p:nvPicPr>
              <p:cNvPr id="41" name="그래픽 40" descr="프로세서 단색으로 채워진">
                <a:extLst>
                  <a:ext uri="{FF2B5EF4-FFF2-40B4-BE49-F238E27FC236}">
                    <a16:creationId xmlns:a16="http://schemas.microsoft.com/office/drawing/2014/main" id="{265E83B3-92E9-2022-6405-C45F89E945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9628180" y="1739927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42" name="그림 41">
                <a:extLst>
                  <a:ext uri="{FF2B5EF4-FFF2-40B4-BE49-F238E27FC236}">
                    <a16:creationId xmlns:a16="http://schemas.microsoft.com/office/drawing/2014/main" id="{45064C93-2C88-502C-0448-3536015148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89075" y="1551764"/>
                <a:ext cx="192610" cy="169612"/>
              </a:xfrm>
              <a:prstGeom prst="rect">
                <a:avLst/>
              </a:prstGeom>
            </p:spPr>
          </p:pic>
          <p:pic>
            <p:nvPicPr>
              <p:cNvPr id="43" name="그림 42">
                <a:extLst>
                  <a:ext uri="{FF2B5EF4-FFF2-40B4-BE49-F238E27FC236}">
                    <a16:creationId xmlns:a16="http://schemas.microsoft.com/office/drawing/2014/main" id="{5CDBC3EB-8236-7C7A-A50B-6933C4F450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0237780" y="1551764"/>
                <a:ext cx="192610" cy="169612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  <a:alpha val="49000"/>
                </a:schemeClr>
              </a:solidFill>
            </p:spPr>
          </p:pic>
          <p:pic>
            <p:nvPicPr>
              <p:cNvPr id="44" name="그림 43">
                <a:extLst>
                  <a:ext uri="{FF2B5EF4-FFF2-40B4-BE49-F238E27FC236}">
                    <a16:creationId xmlns:a16="http://schemas.microsoft.com/office/drawing/2014/main" id="{414D7846-DE5B-BD23-01F3-AF1ED6517D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9740370" y="1551764"/>
                <a:ext cx="192610" cy="169612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  <a:alpha val="49000"/>
                </a:schemeClr>
              </a:solidFill>
            </p:spPr>
          </p:pic>
        </p:grpSp>
      </p:grpSp>
      <p:grpSp>
        <p:nvGrpSpPr>
          <p:cNvPr id="86" name="그룹 85">
            <a:extLst>
              <a:ext uri="{FF2B5EF4-FFF2-40B4-BE49-F238E27FC236}">
                <a16:creationId xmlns:a16="http://schemas.microsoft.com/office/drawing/2014/main" id="{1B3A6CFE-EE3A-61EE-3064-688C2311F58A}"/>
              </a:ext>
            </a:extLst>
          </p:cNvPr>
          <p:cNvGrpSpPr/>
          <p:nvPr/>
        </p:nvGrpSpPr>
        <p:grpSpPr>
          <a:xfrm>
            <a:off x="7214616" y="2954356"/>
            <a:ext cx="1348509" cy="1625357"/>
            <a:chOff x="7214616" y="2954356"/>
            <a:chExt cx="1348509" cy="1625357"/>
          </a:xfrm>
        </p:grpSpPr>
        <p:grpSp>
          <p:nvGrpSpPr>
            <p:cNvPr id="45" name="그룹 44">
              <a:extLst>
                <a:ext uri="{FF2B5EF4-FFF2-40B4-BE49-F238E27FC236}">
                  <a16:creationId xmlns:a16="http://schemas.microsoft.com/office/drawing/2014/main" id="{4EE7F192-AF2E-F723-3127-108A54468425}"/>
                </a:ext>
              </a:extLst>
            </p:cNvPr>
            <p:cNvGrpSpPr/>
            <p:nvPr/>
          </p:nvGrpSpPr>
          <p:grpSpPr>
            <a:xfrm>
              <a:off x="7214616" y="2954356"/>
              <a:ext cx="1348509" cy="1625357"/>
              <a:chOff x="5970279" y="1043708"/>
              <a:chExt cx="1348509" cy="1625357"/>
            </a:xfrm>
          </p:grpSpPr>
          <p:pic>
            <p:nvPicPr>
              <p:cNvPr id="46" name="그래픽 45" descr="프로세서 단색으로 채워진">
                <a:extLst>
                  <a:ext uri="{FF2B5EF4-FFF2-40B4-BE49-F238E27FC236}">
                    <a16:creationId xmlns:a16="http://schemas.microsoft.com/office/drawing/2014/main" id="{ADCA5EA5-6A08-E2DC-A37B-9B6F5116F1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187334" y="1325563"/>
                <a:ext cx="914400" cy="914400"/>
              </a:xfrm>
              <a:prstGeom prst="rect">
                <a:avLst/>
              </a:prstGeom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p:spPr>
          </p:pic>
          <p:pic>
            <p:nvPicPr>
              <p:cNvPr id="47" name="그림 46">
                <a:extLst>
                  <a:ext uri="{FF2B5EF4-FFF2-40B4-BE49-F238E27FC236}">
                    <a16:creationId xmlns:a16="http://schemas.microsoft.com/office/drawing/2014/main" id="{0817A461-6614-6BED-9D80-3DBF725B22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48229" y="1137400"/>
                <a:ext cx="192610" cy="169612"/>
              </a:xfrm>
              <a:prstGeom prst="rect">
                <a:avLst/>
              </a:prstGeom>
            </p:spPr>
          </p:pic>
          <p:sp>
            <p:nvSpPr>
              <p:cNvPr id="50" name="사각형: 둥근 모서리 49">
                <a:extLst>
                  <a:ext uri="{FF2B5EF4-FFF2-40B4-BE49-F238E27FC236}">
                    <a16:creationId xmlns:a16="http://schemas.microsoft.com/office/drawing/2014/main" id="{82F35F00-843D-0261-10C1-03D95F13048D}"/>
                  </a:ext>
                </a:extLst>
              </p:cNvPr>
              <p:cNvSpPr/>
              <p:nvPr/>
            </p:nvSpPr>
            <p:spPr>
              <a:xfrm>
                <a:off x="5970279" y="1043708"/>
                <a:ext cx="1348509" cy="1440873"/>
              </a:xfrm>
              <a:prstGeom prst="round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D908FDB-22E3-B1F7-5C4C-C3C9DF4E442C}"/>
                  </a:ext>
                </a:extLst>
              </p:cNvPr>
              <p:cNvSpPr txBox="1"/>
              <p:nvPr/>
            </p:nvSpPr>
            <p:spPr>
              <a:xfrm>
                <a:off x="6187334" y="2299733"/>
                <a:ext cx="91439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dirty="0"/>
                  <a:t>Spa-SC</a:t>
                </a:r>
                <a:endParaRPr lang="ko-KR" altLang="en-US" dirty="0"/>
              </a:p>
            </p:txBody>
          </p:sp>
        </p:grpSp>
        <p:pic>
          <p:nvPicPr>
            <p:cNvPr id="85" name="그래픽 84" descr="방패 선택 표시 단색으로 채워진">
              <a:extLst>
                <a:ext uri="{FF2B5EF4-FFF2-40B4-BE49-F238E27FC236}">
                  <a16:creationId xmlns:a16="http://schemas.microsoft.com/office/drawing/2014/main" id="{A6EB0BE5-18AE-056A-C3B5-B7232C6A974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446542" y="3236211"/>
              <a:ext cx="228600" cy="228600"/>
            </a:xfrm>
            <a:prstGeom prst="rect">
              <a:avLst/>
            </a:prstGeom>
          </p:spPr>
        </p:pic>
      </p:grpSp>
      <p:grpSp>
        <p:nvGrpSpPr>
          <p:cNvPr id="88" name="그룹 87">
            <a:extLst>
              <a:ext uri="{FF2B5EF4-FFF2-40B4-BE49-F238E27FC236}">
                <a16:creationId xmlns:a16="http://schemas.microsoft.com/office/drawing/2014/main" id="{E4018E47-9DA0-8CE2-ED6C-8F662D33628B}"/>
              </a:ext>
            </a:extLst>
          </p:cNvPr>
          <p:cNvGrpSpPr/>
          <p:nvPr/>
        </p:nvGrpSpPr>
        <p:grpSpPr>
          <a:xfrm>
            <a:off x="9376392" y="2954356"/>
            <a:ext cx="1348509" cy="1625357"/>
            <a:chOff x="9376392" y="2954356"/>
            <a:chExt cx="1348509" cy="1625357"/>
          </a:xfrm>
        </p:grpSpPr>
        <p:grpSp>
          <p:nvGrpSpPr>
            <p:cNvPr id="63" name="그룹 62">
              <a:extLst>
                <a:ext uri="{FF2B5EF4-FFF2-40B4-BE49-F238E27FC236}">
                  <a16:creationId xmlns:a16="http://schemas.microsoft.com/office/drawing/2014/main" id="{346AA1B5-B4BD-EED5-8C3D-537ECDDF04AA}"/>
                </a:ext>
              </a:extLst>
            </p:cNvPr>
            <p:cNvGrpSpPr/>
            <p:nvPr/>
          </p:nvGrpSpPr>
          <p:grpSpPr>
            <a:xfrm>
              <a:off x="9376392" y="2954356"/>
              <a:ext cx="1348509" cy="1625357"/>
              <a:chOff x="5970279" y="1043708"/>
              <a:chExt cx="1348509" cy="1625357"/>
            </a:xfrm>
          </p:grpSpPr>
          <p:pic>
            <p:nvPicPr>
              <p:cNvPr id="64" name="그래픽 63" descr="프로세서 단색으로 채워진">
                <a:extLst>
                  <a:ext uri="{FF2B5EF4-FFF2-40B4-BE49-F238E27FC236}">
                    <a16:creationId xmlns:a16="http://schemas.microsoft.com/office/drawing/2014/main" id="{3A2D2E3E-EE8F-0638-F3B0-80C58BA65A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187334" y="1325563"/>
                <a:ext cx="914400" cy="914400"/>
              </a:xfrm>
              <a:prstGeom prst="rect">
                <a:avLst/>
              </a:prstGeom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p:spPr>
          </p:pic>
          <p:pic>
            <p:nvPicPr>
              <p:cNvPr id="65" name="그림 64">
                <a:extLst>
                  <a:ext uri="{FF2B5EF4-FFF2-40B4-BE49-F238E27FC236}">
                    <a16:creationId xmlns:a16="http://schemas.microsoft.com/office/drawing/2014/main" id="{8BF9F0BA-7329-C553-21F3-9F5CE7C601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18923" y="1137400"/>
                <a:ext cx="192610" cy="169612"/>
              </a:xfrm>
              <a:prstGeom prst="rect">
                <a:avLst/>
              </a:prstGeom>
            </p:spPr>
          </p:pic>
          <p:pic>
            <p:nvPicPr>
              <p:cNvPr id="66" name="그림 65">
                <a:extLst>
                  <a:ext uri="{FF2B5EF4-FFF2-40B4-BE49-F238E27FC236}">
                    <a16:creationId xmlns:a16="http://schemas.microsoft.com/office/drawing/2014/main" id="{4C5463CE-C483-7688-91B7-CA76E3C5FF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6667628" y="1137400"/>
                <a:ext cx="192610" cy="169612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  <a:alpha val="49000"/>
                </a:schemeClr>
              </a:solidFill>
            </p:spPr>
          </p:pic>
          <p:sp>
            <p:nvSpPr>
              <p:cNvPr id="68" name="사각형: 둥근 모서리 67">
                <a:extLst>
                  <a:ext uri="{FF2B5EF4-FFF2-40B4-BE49-F238E27FC236}">
                    <a16:creationId xmlns:a16="http://schemas.microsoft.com/office/drawing/2014/main" id="{196D0F62-8FA9-2EDB-2E40-8E7EA22896F9}"/>
                  </a:ext>
                </a:extLst>
              </p:cNvPr>
              <p:cNvSpPr/>
              <p:nvPr/>
            </p:nvSpPr>
            <p:spPr>
              <a:xfrm>
                <a:off x="5970279" y="1043708"/>
                <a:ext cx="1348509" cy="1440873"/>
              </a:xfrm>
              <a:prstGeom prst="round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A511CEA4-73AD-BBA4-1C5D-5EF50464B465}"/>
                  </a:ext>
                </a:extLst>
              </p:cNvPr>
              <p:cNvSpPr txBox="1"/>
              <p:nvPr/>
            </p:nvSpPr>
            <p:spPr>
              <a:xfrm>
                <a:off x="6243428" y="2299733"/>
                <a:ext cx="80221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dirty="0"/>
                  <a:t>SC</a:t>
                </a:r>
                <a:endParaRPr lang="ko-KR" altLang="en-US" dirty="0"/>
              </a:p>
            </p:txBody>
          </p:sp>
        </p:grpSp>
        <p:pic>
          <p:nvPicPr>
            <p:cNvPr id="87" name="그래픽 86" descr="방패 선택 표시 단색으로 채워진">
              <a:extLst>
                <a:ext uri="{FF2B5EF4-FFF2-40B4-BE49-F238E27FC236}">
                  <a16:creationId xmlns:a16="http://schemas.microsoft.com/office/drawing/2014/main" id="{B5495F35-0DF6-9E9E-17B5-2097F7ED929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604186" y="3229349"/>
              <a:ext cx="228600" cy="228600"/>
            </a:xfrm>
            <a:prstGeom prst="rect">
              <a:avLst/>
            </a:prstGeom>
          </p:spPr>
        </p:pic>
      </p:grpSp>
      <p:grpSp>
        <p:nvGrpSpPr>
          <p:cNvPr id="90" name="그룹 89">
            <a:extLst>
              <a:ext uri="{FF2B5EF4-FFF2-40B4-BE49-F238E27FC236}">
                <a16:creationId xmlns:a16="http://schemas.microsoft.com/office/drawing/2014/main" id="{37E4031E-1A5E-88B9-54AA-58B1684F655A}"/>
              </a:ext>
            </a:extLst>
          </p:cNvPr>
          <p:cNvGrpSpPr/>
          <p:nvPr/>
        </p:nvGrpSpPr>
        <p:grpSpPr>
          <a:xfrm>
            <a:off x="8250571" y="4635518"/>
            <a:ext cx="1348509" cy="1625357"/>
            <a:chOff x="8250571" y="4635518"/>
            <a:chExt cx="1348509" cy="1625357"/>
          </a:xfrm>
        </p:grpSpPr>
        <p:grpSp>
          <p:nvGrpSpPr>
            <p:cNvPr id="77" name="그룹 76">
              <a:extLst>
                <a:ext uri="{FF2B5EF4-FFF2-40B4-BE49-F238E27FC236}">
                  <a16:creationId xmlns:a16="http://schemas.microsoft.com/office/drawing/2014/main" id="{750DA9F2-D935-5C68-AC5C-031B0E24E393}"/>
                </a:ext>
              </a:extLst>
            </p:cNvPr>
            <p:cNvGrpSpPr/>
            <p:nvPr/>
          </p:nvGrpSpPr>
          <p:grpSpPr>
            <a:xfrm>
              <a:off x="8250571" y="4635518"/>
              <a:ext cx="1348509" cy="1625357"/>
              <a:chOff x="5970279" y="1043708"/>
              <a:chExt cx="1348509" cy="1625357"/>
            </a:xfrm>
          </p:grpSpPr>
          <p:pic>
            <p:nvPicPr>
              <p:cNvPr id="78" name="그래픽 77" descr="프로세서 단색으로 채워진">
                <a:extLst>
                  <a:ext uri="{FF2B5EF4-FFF2-40B4-BE49-F238E27FC236}">
                    <a16:creationId xmlns:a16="http://schemas.microsoft.com/office/drawing/2014/main" id="{739771D4-FE82-85CB-4F13-FEA616CE14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187334" y="1325563"/>
                <a:ext cx="914400" cy="914400"/>
              </a:xfrm>
              <a:prstGeom prst="rect">
                <a:avLst/>
              </a:prstGeom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p:spPr>
          </p:pic>
          <p:pic>
            <p:nvPicPr>
              <p:cNvPr id="79" name="그림 78">
                <a:extLst>
                  <a:ext uri="{FF2B5EF4-FFF2-40B4-BE49-F238E27FC236}">
                    <a16:creationId xmlns:a16="http://schemas.microsoft.com/office/drawing/2014/main" id="{16FC63DB-48C7-35B0-4541-8D12B2BFA2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18923" y="1137400"/>
                <a:ext cx="192610" cy="169612"/>
              </a:xfrm>
              <a:prstGeom prst="rect">
                <a:avLst/>
              </a:prstGeom>
            </p:spPr>
          </p:pic>
          <p:pic>
            <p:nvPicPr>
              <p:cNvPr id="80" name="그림 79">
                <a:extLst>
                  <a:ext uri="{FF2B5EF4-FFF2-40B4-BE49-F238E27FC236}">
                    <a16:creationId xmlns:a16="http://schemas.microsoft.com/office/drawing/2014/main" id="{B3F9EF37-802B-F353-95E6-5E23A4C5AC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6667628" y="1137400"/>
                <a:ext cx="192610" cy="169612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  <a:alpha val="49000"/>
                </a:schemeClr>
              </a:solidFill>
            </p:spPr>
          </p:pic>
          <p:sp>
            <p:nvSpPr>
              <p:cNvPr id="81" name="사각형: 둥근 모서리 80">
                <a:extLst>
                  <a:ext uri="{FF2B5EF4-FFF2-40B4-BE49-F238E27FC236}">
                    <a16:creationId xmlns:a16="http://schemas.microsoft.com/office/drawing/2014/main" id="{E3C994DF-D4E1-0D47-6AB4-2A4200BFD630}"/>
                  </a:ext>
                </a:extLst>
              </p:cNvPr>
              <p:cNvSpPr/>
              <p:nvPr/>
            </p:nvSpPr>
            <p:spPr>
              <a:xfrm>
                <a:off x="5970279" y="1043708"/>
                <a:ext cx="1348509" cy="1440873"/>
              </a:xfrm>
              <a:prstGeom prst="round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AB60CC6C-84A9-4DFF-3FAD-2650CDB0C8F5}"/>
                  </a:ext>
                </a:extLst>
              </p:cNvPr>
              <p:cNvSpPr txBox="1"/>
              <p:nvPr/>
            </p:nvSpPr>
            <p:spPr>
              <a:xfrm>
                <a:off x="6243428" y="2299733"/>
                <a:ext cx="80221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dirty="0"/>
                  <a:t>MS</a:t>
                </a:r>
                <a:endParaRPr lang="ko-KR" altLang="en-US" dirty="0"/>
              </a:p>
            </p:txBody>
          </p:sp>
        </p:grpSp>
        <p:pic>
          <p:nvPicPr>
            <p:cNvPr id="89" name="그래픽 88" descr="방패 선택 표시 단색으로 채워진">
              <a:extLst>
                <a:ext uri="{FF2B5EF4-FFF2-40B4-BE49-F238E27FC236}">
                  <a16:creationId xmlns:a16="http://schemas.microsoft.com/office/drawing/2014/main" id="{B1625764-379F-3C49-930D-379CF44F3A4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470615" y="4917373"/>
              <a:ext cx="228600" cy="228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12719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1C60FB53-4BFE-0C8E-A10F-F3713AEE80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7982"/>
          <a:stretch/>
        </p:blipFill>
        <p:spPr>
          <a:xfrm>
            <a:off x="0" y="853934"/>
            <a:ext cx="12192000" cy="51501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9F6FF0-B846-1C47-9896-3A62D1718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Coverage and Runtime</a:t>
            </a:r>
          </a:p>
        </p:txBody>
      </p:sp>
    </p:spTree>
    <p:extLst>
      <p:ext uri="{BB962C8B-B14F-4D97-AF65-F5344CB8AC3E}">
        <p14:creationId xmlns:p14="http://schemas.microsoft.com/office/powerpoint/2010/main" val="195136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F6FF0-B846-1C47-9896-3A62D1718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Memory Costs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16352-6FDF-5443-B3F9-7B596441F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Memory Costs</a:t>
            </a:r>
          </a:p>
          <a:p>
            <a:pPr lvl="1" indent="-342891">
              <a:spcBef>
                <a:spcPts val="0"/>
              </a:spcBef>
            </a:pPr>
            <a:r>
              <a:rPr lang="en-US" altLang="ko-KR" dirty="0"/>
              <a:t>MS requires less than 10% additional parameters for LeNet5</a:t>
            </a:r>
          </a:p>
          <a:p>
            <a:pPr lvl="1" indent="-342891">
              <a:spcBef>
                <a:spcPts val="0"/>
              </a:spcBef>
            </a:pPr>
            <a:r>
              <a:rPr lang="en-US" altLang="ko-KR" dirty="0"/>
              <a:t>Normalized overhead decreases as model size increases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F9E9633-2713-7CD8-C4AD-F2592E490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485" y="1325563"/>
            <a:ext cx="8977030" cy="267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504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F6FF0-B846-1C47-9896-3A62D1718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16352-6FDF-5443-B3F9-7B596441F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Maintaining Sanity </a:t>
            </a:r>
          </a:p>
          <a:p>
            <a:pPr lvl="1"/>
            <a:r>
              <a:rPr lang="en-US" dirty="0"/>
              <a:t>Checksum-based protection for layer parameter faults </a:t>
            </a:r>
          </a:p>
          <a:p>
            <a:pPr lvl="1"/>
            <a:r>
              <a:rPr lang="en-US" dirty="0"/>
              <a:t>Duplication-based protection for layer input faults</a:t>
            </a:r>
          </a:p>
          <a:p>
            <a:endParaRPr lang="en-US" dirty="0"/>
          </a:p>
          <a:p>
            <a:r>
              <a:rPr lang="en-US" dirty="0"/>
              <a:t>Almost perfect fault coverage with 135% runtime overhead</a:t>
            </a:r>
            <a:br>
              <a:rPr lang="en-US" dirty="0"/>
            </a:br>
            <a:r>
              <a:rPr lang="en-US" dirty="0"/>
              <a:t>and minimal additional memory costs</a:t>
            </a:r>
          </a:p>
          <a:p>
            <a:endParaRPr lang="en-US" dirty="0"/>
          </a:p>
          <a:p>
            <a:r>
              <a:rPr lang="en-US" altLang="ko-KR" dirty="0"/>
              <a:t>27% lower runtime overhead compared to full triple modular redundancy</a:t>
            </a:r>
          </a:p>
          <a:p>
            <a:pPr lvl="1"/>
            <a:r>
              <a:rPr lang="en-US" dirty="0"/>
              <a:t>Other techniques that are faster suffer from incomprehensive coverage</a:t>
            </a:r>
          </a:p>
        </p:txBody>
      </p:sp>
    </p:spTree>
    <p:extLst>
      <p:ext uri="{BB962C8B-B14F-4D97-AF65-F5344CB8AC3E}">
        <p14:creationId xmlns:p14="http://schemas.microsoft.com/office/powerpoint/2010/main" val="3326585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F6FF0-B846-1C47-9896-3A62D1718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Reliability: a Key Design Concern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16352-6FDF-5443-B3F9-7B596441F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Reliable protection technique for CNNs required</a:t>
            </a:r>
          </a:p>
          <a:p>
            <a:pPr lvl="1"/>
            <a:r>
              <a:rPr lang="en-US" dirty="0"/>
              <a:t>CNNs now being applied even in safety-critical applications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Transient faults pose significant threat to reliability</a:t>
            </a:r>
          </a:p>
          <a:p>
            <a:pPr lvl="1"/>
            <a:r>
              <a:rPr lang="en-US" dirty="0"/>
              <a:t>Transient</a:t>
            </a:r>
            <a:r>
              <a:rPr lang="ko-KR" altLang="en-US" dirty="0"/>
              <a:t> </a:t>
            </a:r>
            <a:r>
              <a:rPr lang="en-US" altLang="ko-KR" dirty="0"/>
              <a:t>faults:</a:t>
            </a:r>
            <a:r>
              <a:rPr lang="ko-KR" altLang="en-US" dirty="0"/>
              <a:t> </a:t>
            </a:r>
            <a:r>
              <a:rPr lang="en-US" altLang="ko-KR" dirty="0"/>
              <a:t>temporary system glitch caused by hardware/network issues</a:t>
            </a:r>
            <a:endParaRPr lang="en-US" dirty="0"/>
          </a:p>
        </p:txBody>
      </p:sp>
      <p:pic>
        <p:nvPicPr>
          <p:cNvPr id="5" name="그래픽 4" descr="비행기 단색으로 채워진">
            <a:extLst>
              <a:ext uri="{FF2B5EF4-FFF2-40B4-BE49-F238E27FC236}">
                <a16:creationId xmlns:a16="http://schemas.microsoft.com/office/drawing/2014/main" id="{77B398BD-4830-7C07-5BF5-41494209E7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20577" y="2638674"/>
            <a:ext cx="914400" cy="914400"/>
          </a:xfrm>
          <a:prstGeom prst="rect">
            <a:avLst/>
          </a:prstGeom>
        </p:spPr>
      </p:pic>
      <p:pic>
        <p:nvPicPr>
          <p:cNvPr id="9" name="그래픽 8" descr="핸들 단색으로 채워진">
            <a:extLst>
              <a:ext uri="{FF2B5EF4-FFF2-40B4-BE49-F238E27FC236}">
                <a16:creationId xmlns:a16="http://schemas.microsoft.com/office/drawing/2014/main" id="{63C51C73-8A72-550C-165C-70F0349811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48019" y="2638674"/>
            <a:ext cx="914400" cy="914400"/>
          </a:xfrm>
          <a:prstGeom prst="rect">
            <a:avLst/>
          </a:prstGeom>
        </p:spPr>
      </p:pic>
      <p:pic>
        <p:nvPicPr>
          <p:cNvPr id="11" name="그래픽 10" descr="청진기 단색으로 채워진">
            <a:extLst>
              <a:ext uri="{FF2B5EF4-FFF2-40B4-BE49-F238E27FC236}">
                <a16:creationId xmlns:a16="http://schemas.microsoft.com/office/drawing/2014/main" id="{954498F6-8FA4-64C4-285E-427DEAF23D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93135" y="2638674"/>
            <a:ext cx="914400" cy="914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2D99C6A-31DB-D604-E1BE-57BDD897CDF2}"/>
              </a:ext>
            </a:extLst>
          </p:cNvPr>
          <p:cNvSpPr txBox="1"/>
          <p:nvPr/>
        </p:nvSpPr>
        <p:spPr>
          <a:xfrm>
            <a:off x="1199213" y="3666916"/>
            <a:ext cx="16120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000" dirty="0"/>
              <a:t>Autonomous Vehicles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169135-CF24-3F2B-3030-EF7D30531564}"/>
              </a:ext>
            </a:extLst>
          </p:cNvPr>
          <p:cNvSpPr txBox="1"/>
          <p:nvPr/>
        </p:nvSpPr>
        <p:spPr>
          <a:xfrm>
            <a:off x="5289994" y="3666916"/>
            <a:ext cx="16120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000" dirty="0"/>
              <a:t>Aerospace Applications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2C3A5E-EC5A-3227-23A6-C5DA83800F36}"/>
              </a:ext>
            </a:extLst>
          </p:cNvPr>
          <p:cNvSpPr txBox="1"/>
          <p:nvPr/>
        </p:nvSpPr>
        <p:spPr>
          <a:xfrm>
            <a:off x="9380775" y="3660684"/>
            <a:ext cx="16120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000" dirty="0"/>
              <a:t>Disease Diagnosis</a:t>
            </a:r>
          </a:p>
        </p:txBody>
      </p:sp>
    </p:spTree>
    <p:extLst>
      <p:ext uri="{BB962C8B-B14F-4D97-AF65-F5344CB8AC3E}">
        <p14:creationId xmlns:p14="http://schemas.microsoft.com/office/powerpoint/2010/main" val="2448880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F6FF0-B846-1C47-9896-3A62D1718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Methods: Modular Redundancy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16352-6FDF-5443-B3F9-7B596441F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Makes redundant copies of the system to detect/correct faults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Hard to apply in resource-constrained environments due to high overheads</a:t>
            </a:r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B4F116DE-1BD5-DC1C-2311-9980400FF5E6}"/>
              </a:ext>
            </a:extLst>
          </p:cNvPr>
          <p:cNvGrpSpPr/>
          <p:nvPr/>
        </p:nvGrpSpPr>
        <p:grpSpPr>
          <a:xfrm>
            <a:off x="6706592" y="2041605"/>
            <a:ext cx="3321694" cy="3318462"/>
            <a:chOff x="6925693" y="1995721"/>
            <a:chExt cx="3321694" cy="3318462"/>
          </a:xfrm>
        </p:grpSpPr>
        <p:pic>
          <p:nvPicPr>
            <p:cNvPr id="27" name="그래픽 26" descr="프로세서 단색으로 채워진">
              <a:extLst>
                <a:ext uri="{FF2B5EF4-FFF2-40B4-BE49-F238E27FC236}">
                  <a16:creationId xmlns:a16="http://schemas.microsoft.com/office/drawing/2014/main" id="{016D2CBB-55F9-F4BB-EB18-F47995DDCA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131719" y="2971800"/>
              <a:ext cx="914400" cy="914400"/>
            </a:xfrm>
            <a:prstGeom prst="rect">
              <a:avLst/>
            </a:prstGeom>
          </p:spPr>
        </p:pic>
        <p:pic>
          <p:nvPicPr>
            <p:cNvPr id="28" name="그래픽 27" descr="프로세서 단색으로 채워진">
              <a:extLst>
                <a:ext uri="{FF2B5EF4-FFF2-40B4-BE49-F238E27FC236}">
                  <a16:creationId xmlns:a16="http://schemas.microsoft.com/office/drawing/2014/main" id="{4E4E1842-940C-1C3D-43B9-9A2CA128CC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332987" y="2971384"/>
              <a:ext cx="914400" cy="914400"/>
            </a:xfrm>
            <a:prstGeom prst="rect">
              <a:avLst/>
            </a:prstGeom>
          </p:spPr>
        </p:pic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D42CDDDB-A05A-ED8D-D9BD-AE2ABD640CF7}"/>
                </a:ext>
              </a:extLst>
            </p:cNvPr>
            <p:cNvSpPr/>
            <p:nvPr/>
          </p:nvSpPr>
          <p:spPr>
            <a:xfrm>
              <a:off x="7860540" y="4223404"/>
              <a:ext cx="1452001" cy="38424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Voter</a:t>
              </a:r>
              <a:endParaRPr lang="ko-KR" altLang="en-US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49796FB-A9DE-87A4-5365-F5EB05E53715}"/>
                </a:ext>
              </a:extLst>
            </p:cNvPr>
            <p:cNvSpPr txBox="1"/>
            <p:nvPr/>
          </p:nvSpPr>
          <p:spPr>
            <a:xfrm>
              <a:off x="7497737" y="1995721"/>
              <a:ext cx="20434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dirty="0"/>
                <a:t>Triple Modular Redundancy</a:t>
              </a:r>
              <a:endParaRPr lang="ko-KR" altLang="en-US" sz="2400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395A140-780A-39FA-CAE8-EC071E65FCDD}"/>
                </a:ext>
              </a:extLst>
            </p:cNvPr>
            <p:cNvSpPr txBox="1"/>
            <p:nvPr/>
          </p:nvSpPr>
          <p:spPr>
            <a:xfrm>
              <a:off x="7644639" y="4944851"/>
              <a:ext cx="18838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/>
                <a:t>Fault Corrected</a:t>
              </a:r>
              <a:endParaRPr lang="ko-KR" altLang="en-US" dirty="0"/>
            </a:p>
          </p:txBody>
        </p:sp>
        <p:pic>
          <p:nvPicPr>
            <p:cNvPr id="32" name="그래픽 31" descr="프로세서 단색으로 채워진">
              <a:extLst>
                <a:ext uri="{FF2B5EF4-FFF2-40B4-BE49-F238E27FC236}">
                  <a16:creationId xmlns:a16="http://schemas.microsoft.com/office/drawing/2014/main" id="{9559EE3A-8181-42BD-4A80-9AA5949B2E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925693" y="2971384"/>
              <a:ext cx="914400" cy="914400"/>
            </a:xfrm>
            <a:prstGeom prst="rect">
              <a:avLst/>
            </a:prstGeom>
          </p:spPr>
        </p:pic>
        <p:cxnSp>
          <p:nvCxnSpPr>
            <p:cNvPr id="33" name="직선 화살표 연결선 32">
              <a:extLst>
                <a:ext uri="{FF2B5EF4-FFF2-40B4-BE49-F238E27FC236}">
                  <a16:creationId xmlns:a16="http://schemas.microsoft.com/office/drawing/2014/main" id="{500ED8A8-F07C-90DA-94C1-0030B5A8BAEE}"/>
                </a:ext>
              </a:extLst>
            </p:cNvPr>
            <p:cNvCxnSpPr>
              <a:endCxn id="29" idx="0"/>
            </p:cNvCxnSpPr>
            <p:nvPr/>
          </p:nvCxnSpPr>
          <p:spPr>
            <a:xfrm>
              <a:off x="8586541" y="3892550"/>
              <a:ext cx="0" cy="33085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연결선: 꺾임 33">
              <a:extLst>
                <a:ext uri="{FF2B5EF4-FFF2-40B4-BE49-F238E27FC236}">
                  <a16:creationId xmlns:a16="http://schemas.microsoft.com/office/drawing/2014/main" id="{B93659CF-ABB6-FFDF-F257-9AD62705E594}"/>
                </a:ext>
              </a:extLst>
            </p:cNvPr>
            <p:cNvCxnSpPr>
              <a:endCxn id="29" idx="1"/>
            </p:cNvCxnSpPr>
            <p:nvPr/>
          </p:nvCxnSpPr>
          <p:spPr>
            <a:xfrm rot="16200000" flipH="1">
              <a:off x="7359039" y="3914025"/>
              <a:ext cx="522976" cy="480026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연결선: 꺾임 34">
              <a:extLst>
                <a:ext uri="{FF2B5EF4-FFF2-40B4-BE49-F238E27FC236}">
                  <a16:creationId xmlns:a16="http://schemas.microsoft.com/office/drawing/2014/main" id="{577B9E8C-65A5-EB8E-638B-15664829BDEF}"/>
                </a:ext>
              </a:extLst>
            </p:cNvPr>
            <p:cNvCxnSpPr>
              <a:endCxn id="29" idx="3"/>
            </p:cNvCxnSpPr>
            <p:nvPr/>
          </p:nvCxnSpPr>
          <p:spPr>
            <a:xfrm rot="5400000">
              <a:off x="9280843" y="3924249"/>
              <a:ext cx="522976" cy="459579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화살표: 아래쪽 35">
              <a:extLst>
                <a:ext uri="{FF2B5EF4-FFF2-40B4-BE49-F238E27FC236}">
                  <a16:creationId xmlns:a16="http://schemas.microsoft.com/office/drawing/2014/main" id="{8A08BEC3-A189-B498-9ABF-06064999E165}"/>
                </a:ext>
              </a:extLst>
            </p:cNvPr>
            <p:cNvSpPr/>
            <p:nvPr/>
          </p:nvSpPr>
          <p:spPr>
            <a:xfrm>
              <a:off x="8519439" y="4705431"/>
              <a:ext cx="219765" cy="195569"/>
            </a:xfrm>
            <a:prstGeom prst="downArrow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7258A421-DF90-44EC-2363-E7AE9566441C}"/>
              </a:ext>
            </a:extLst>
          </p:cNvPr>
          <p:cNvGrpSpPr/>
          <p:nvPr/>
        </p:nvGrpSpPr>
        <p:grpSpPr>
          <a:xfrm>
            <a:off x="1706514" y="2041605"/>
            <a:ext cx="2366401" cy="3318462"/>
            <a:chOff x="1002545" y="1995721"/>
            <a:chExt cx="2366401" cy="3318462"/>
          </a:xfrm>
        </p:grpSpPr>
        <p:pic>
          <p:nvPicPr>
            <p:cNvPr id="38" name="그래픽 37" descr="프로세서 단색으로 채워진">
              <a:extLst>
                <a:ext uri="{FF2B5EF4-FFF2-40B4-BE49-F238E27FC236}">
                  <a16:creationId xmlns:a16="http://schemas.microsoft.com/office/drawing/2014/main" id="{3E1B84F2-C3FB-1486-F5CE-BB11587EF6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02545" y="2971800"/>
              <a:ext cx="914400" cy="914400"/>
            </a:xfrm>
            <a:prstGeom prst="rect">
              <a:avLst/>
            </a:prstGeom>
          </p:spPr>
        </p:pic>
        <p:pic>
          <p:nvPicPr>
            <p:cNvPr id="39" name="그래픽 38" descr="프로세서 단색으로 채워진">
              <a:extLst>
                <a:ext uri="{FF2B5EF4-FFF2-40B4-BE49-F238E27FC236}">
                  <a16:creationId xmlns:a16="http://schemas.microsoft.com/office/drawing/2014/main" id="{DA0E0610-323D-E936-61F3-E67EAA5731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454546" y="2971800"/>
              <a:ext cx="914400" cy="914400"/>
            </a:xfrm>
            <a:prstGeom prst="rect">
              <a:avLst/>
            </a:prstGeom>
          </p:spPr>
        </p:pic>
        <p:sp>
          <p:nvSpPr>
            <p:cNvPr id="40" name="직사각형 39">
              <a:extLst>
                <a:ext uri="{FF2B5EF4-FFF2-40B4-BE49-F238E27FC236}">
                  <a16:creationId xmlns:a16="http://schemas.microsoft.com/office/drawing/2014/main" id="{22E8AA13-B1C6-15BE-CCDF-D9D1988320D0}"/>
                </a:ext>
              </a:extLst>
            </p:cNvPr>
            <p:cNvSpPr/>
            <p:nvPr/>
          </p:nvSpPr>
          <p:spPr>
            <a:xfrm>
              <a:off x="1459745" y="4223404"/>
              <a:ext cx="1452001" cy="38424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Comparator</a:t>
              </a:r>
              <a:endParaRPr lang="ko-KR" altLang="en-US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82F738F-AE61-3D3A-10CD-C5B5E3EDDE5A}"/>
                </a:ext>
              </a:extLst>
            </p:cNvPr>
            <p:cNvSpPr txBox="1"/>
            <p:nvPr/>
          </p:nvSpPr>
          <p:spPr>
            <a:xfrm>
              <a:off x="1096942" y="1995721"/>
              <a:ext cx="20434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dirty="0"/>
                <a:t>Dual Modular Redundancy</a:t>
              </a:r>
              <a:endParaRPr lang="ko-KR" altLang="en-US" sz="2400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BF0111F-A7A6-CDC7-1A31-08121EAD3016}"/>
                </a:ext>
              </a:extLst>
            </p:cNvPr>
            <p:cNvSpPr txBox="1"/>
            <p:nvPr/>
          </p:nvSpPr>
          <p:spPr>
            <a:xfrm>
              <a:off x="1392643" y="4944851"/>
              <a:ext cx="15862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/>
                <a:t>Fault Detected</a:t>
              </a:r>
              <a:endParaRPr lang="ko-KR" altLang="en-US" dirty="0"/>
            </a:p>
          </p:txBody>
        </p:sp>
        <p:cxnSp>
          <p:nvCxnSpPr>
            <p:cNvPr id="43" name="연결선: 꺾임 42">
              <a:extLst>
                <a:ext uri="{FF2B5EF4-FFF2-40B4-BE49-F238E27FC236}">
                  <a16:creationId xmlns:a16="http://schemas.microsoft.com/office/drawing/2014/main" id="{D61CE38E-4AC8-BD71-F6E3-FB3E49A26FC7}"/>
                </a:ext>
              </a:extLst>
            </p:cNvPr>
            <p:cNvCxnSpPr>
              <a:endCxn id="40" idx="1"/>
            </p:cNvCxnSpPr>
            <p:nvPr/>
          </p:nvCxnSpPr>
          <p:spPr>
            <a:xfrm rot="5400000">
              <a:off x="1195082" y="4150863"/>
              <a:ext cx="529326" cy="12700"/>
            </a:xfrm>
            <a:prstGeom prst="bentConnector4">
              <a:avLst>
                <a:gd name="adj1" fmla="val 31852"/>
                <a:gd name="adj2" fmla="val 2708165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연결선: 꺾임 43">
              <a:extLst>
                <a:ext uri="{FF2B5EF4-FFF2-40B4-BE49-F238E27FC236}">
                  <a16:creationId xmlns:a16="http://schemas.microsoft.com/office/drawing/2014/main" id="{12B34B1A-0892-8948-4203-72769D46190E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2631402" y="4150863"/>
              <a:ext cx="529326" cy="12700"/>
            </a:xfrm>
            <a:prstGeom prst="bentConnector4">
              <a:avLst>
                <a:gd name="adj1" fmla="val 31852"/>
                <a:gd name="adj2" fmla="val 2708165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화살표: 아래쪽 44">
              <a:extLst>
                <a:ext uri="{FF2B5EF4-FFF2-40B4-BE49-F238E27FC236}">
                  <a16:creationId xmlns:a16="http://schemas.microsoft.com/office/drawing/2014/main" id="{2001AAE6-DC57-02BC-AB2E-F03835621FA7}"/>
                </a:ext>
              </a:extLst>
            </p:cNvPr>
            <p:cNvSpPr/>
            <p:nvPr/>
          </p:nvSpPr>
          <p:spPr>
            <a:xfrm>
              <a:off x="2075862" y="4705431"/>
              <a:ext cx="219765" cy="195569"/>
            </a:xfrm>
            <a:prstGeom prst="downArrow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67114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D1D5A48-587E-0483-860F-739CA91546F5}"/>
                  </a:ext>
                </a:extLst>
              </p:cNvPr>
              <p:cNvSpPr txBox="1"/>
              <p:nvPr/>
            </p:nvSpPr>
            <p:spPr>
              <a:xfrm>
                <a:off x="5901682" y="2221942"/>
                <a:ext cx="47584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sz="2400" b="0" i="1" dirty="0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US" altLang="ko-KR" sz="240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sz="2400" b="0" i="1" dirty="0" smtClean="0"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en-US" altLang="ko-KR" sz="2400" i="1" dirty="0" smtClean="0">
                          <a:latin typeface="Cambria Math" panose="02040503050406030204" pitchFamily="18" charset="0"/>
                        </a:rPr>
                        <m:t> +</m:t>
                      </m:r>
                      <m:r>
                        <a:rPr lang="en-US" altLang="ko-KR" sz="2400" b="0" i="1" dirty="0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US" altLang="ko-KR" sz="2400" i="1" dirty="0" smtClean="0">
                          <a:latin typeface="Cambria Math" panose="02040503050406030204" pitchFamily="18" charset="0"/>
                        </a:rPr>
                        <m:t> =</m:t>
                      </m:r>
                    </m:oMath>
                  </m:oMathPara>
                </a14:m>
                <a:endParaRPr lang="ko-KR" altLang="en-US" sz="2400" dirty="0"/>
              </a:p>
            </p:txBody>
          </p:sp>
        </mc:Choice>
        <mc:Fallback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D1D5A48-587E-0483-860F-739CA91546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1682" y="2221942"/>
                <a:ext cx="4758474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그룹 12">
            <a:extLst>
              <a:ext uri="{FF2B5EF4-FFF2-40B4-BE49-F238E27FC236}">
                <a16:creationId xmlns:a16="http://schemas.microsoft.com/office/drawing/2014/main" id="{5F346822-16DC-EED5-B02D-B6597FE79237}"/>
              </a:ext>
            </a:extLst>
          </p:cNvPr>
          <p:cNvGrpSpPr/>
          <p:nvPr/>
        </p:nvGrpSpPr>
        <p:grpSpPr>
          <a:xfrm>
            <a:off x="0" y="1458072"/>
            <a:ext cx="6670906" cy="4836791"/>
            <a:chOff x="4931932" y="836220"/>
            <a:chExt cx="6670906" cy="4836791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CDC835BC-097E-66EB-838D-59FD572939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8393"/>
            <a:stretch/>
          </p:blipFill>
          <p:spPr>
            <a:xfrm>
              <a:off x="4931932" y="836220"/>
              <a:ext cx="6670906" cy="4836791"/>
            </a:xfrm>
            <a:prstGeom prst="rect">
              <a:avLst/>
            </a:prstGeom>
          </p:spPr>
        </p:pic>
        <p:cxnSp>
          <p:nvCxnSpPr>
            <p:cNvPr id="6" name="직선 연결선 5">
              <a:extLst>
                <a:ext uri="{FF2B5EF4-FFF2-40B4-BE49-F238E27FC236}">
                  <a16:creationId xmlns:a16="http://schemas.microsoft.com/office/drawing/2014/main" id="{6CD436D4-9345-6D2F-2DDF-C156186A10F3}"/>
                </a:ext>
              </a:extLst>
            </p:cNvPr>
            <p:cNvCxnSpPr>
              <a:cxnSpLocks/>
            </p:cNvCxnSpPr>
            <p:nvPr/>
          </p:nvCxnSpPr>
          <p:spPr>
            <a:xfrm>
              <a:off x="5561013" y="2649642"/>
              <a:ext cx="1974158" cy="83901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직선 연결선 6">
              <a:extLst>
                <a:ext uri="{FF2B5EF4-FFF2-40B4-BE49-F238E27FC236}">
                  <a16:creationId xmlns:a16="http://schemas.microsoft.com/office/drawing/2014/main" id="{F032876C-2F10-612E-D24B-9F5B5C4645C0}"/>
                </a:ext>
              </a:extLst>
            </p:cNvPr>
            <p:cNvCxnSpPr>
              <a:cxnSpLocks/>
            </p:cNvCxnSpPr>
            <p:nvPr/>
          </p:nvCxnSpPr>
          <p:spPr>
            <a:xfrm>
              <a:off x="5561013" y="3488658"/>
              <a:ext cx="1974158" cy="83901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직선 연결선 7">
              <a:extLst>
                <a:ext uri="{FF2B5EF4-FFF2-40B4-BE49-F238E27FC236}">
                  <a16:creationId xmlns:a16="http://schemas.microsoft.com/office/drawing/2014/main" id="{65DDCE11-A08A-7635-0F14-F6C59487DD7C}"/>
                </a:ext>
              </a:extLst>
            </p:cNvPr>
            <p:cNvCxnSpPr>
              <a:cxnSpLocks/>
            </p:cNvCxnSpPr>
            <p:nvPr/>
          </p:nvCxnSpPr>
          <p:spPr>
            <a:xfrm>
              <a:off x="5561013" y="2649642"/>
              <a:ext cx="1974158" cy="167803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89F6FF0-B846-1C47-9896-3A62D1718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Methods: Sanity-Check </a:t>
            </a:r>
            <a:r>
              <a:rPr lang="en-US" baseline="30000" dirty="0"/>
              <a:t>[</a:t>
            </a:r>
            <a:r>
              <a:rPr lang="en-US" baseline="30000" dirty="0" err="1"/>
              <a:t>Ozen</a:t>
            </a:r>
            <a:r>
              <a:rPr lang="en-US" baseline="30000" dirty="0"/>
              <a:t>, ATS ‘19]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A7F2E128-17FF-A4D8-2923-F10FD8AC9055}"/>
                  </a:ext>
                </a:extLst>
              </p:cNvPr>
              <p:cNvSpPr/>
              <p:nvPr/>
            </p:nvSpPr>
            <p:spPr>
              <a:xfrm>
                <a:off x="9930837" y="2226604"/>
                <a:ext cx="1879281" cy="45232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altLang="ko-KR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ko-KR" alt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A7F2E128-17FF-A4D8-2923-F10FD8AC90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0837" y="2226604"/>
                <a:ext cx="1879281" cy="4523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직사각형 47">
                <a:extLst>
                  <a:ext uri="{FF2B5EF4-FFF2-40B4-BE49-F238E27FC236}">
                    <a16:creationId xmlns:a16="http://schemas.microsoft.com/office/drawing/2014/main" id="{0071A62A-3700-9AB1-7AD5-A1006DED2A66}"/>
                  </a:ext>
                </a:extLst>
              </p:cNvPr>
              <p:cNvSpPr/>
              <p:nvPr/>
            </p:nvSpPr>
            <p:spPr>
              <a:xfrm>
                <a:off x="9930837" y="3073280"/>
                <a:ext cx="1879281" cy="45232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altLang="ko-KR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ko-KR" alt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8" name="직사각형 47">
                <a:extLst>
                  <a:ext uri="{FF2B5EF4-FFF2-40B4-BE49-F238E27FC236}">
                    <a16:creationId xmlns:a16="http://schemas.microsoft.com/office/drawing/2014/main" id="{0071A62A-3700-9AB1-7AD5-A1006DED2A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0837" y="3073280"/>
                <a:ext cx="1879281" cy="4523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E4BF782F-49AE-14AA-4F30-C43CE64A29FF}"/>
                  </a:ext>
                </a:extLst>
              </p:cNvPr>
              <p:cNvSpPr/>
              <p:nvPr/>
            </p:nvSpPr>
            <p:spPr>
              <a:xfrm>
                <a:off x="9930837" y="3916414"/>
                <a:ext cx="1879281" cy="45232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altLang="ko-KR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ko-KR" alt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E4BF782F-49AE-14AA-4F30-C43CE64A29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0837" y="3916414"/>
                <a:ext cx="1879281" cy="4523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직사각형 49">
                <a:extLst>
                  <a:ext uri="{FF2B5EF4-FFF2-40B4-BE49-F238E27FC236}">
                    <a16:creationId xmlns:a16="http://schemas.microsoft.com/office/drawing/2014/main" id="{26EAE04E-5E58-E5CE-D058-8A5B11FD6E15}"/>
                  </a:ext>
                </a:extLst>
              </p:cNvPr>
              <p:cNvSpPr/>
              <p:nvPr/>
            </p:nvSpPr>
            <p:spPr>
              <a:xfrm>
                <a:off x="9930837" y="4743654"/>
                <a:ext cx="1879281" cy="45232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altLang="ko-KR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ko-KR" alt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0" name="직사각형 49">
                <a:extLst>
                  <a:ext uri="{FF2B5EF4-FFF2-40B4-BE49-F238E27FC236}">
                    <a16:creationId xmlns:a16="http://schemas.microsoft.com/office/drawing/2014/main" id="{26EAE04E-5E58-E5CE-D058-8A5B11FD6E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0837" y="4743654"/>
                <a:ext cx="1879281" cy="4523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E567282-8E51-D6E6-85EC-F54331729EB0}"/>
                  </a:ext>
                </a:extLst>
              </p:cNvPr>
              <p:cNvSpPr txBox="1"/>
              <p:nvPr/>
            </p:nvSpPr>
            <p:spPr>
              <a:xfrm>
                <a:off x="5921635" y="4735318"/>
                <a:ext cx="47584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sz="2400" b="0" i="1" dirty="0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US" altLang="ko-KR" sz="240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sz="2400" b="0" i="1" dirty="0" smtClean="0"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en-US" altLang="ko-KR" sz="2400" i="1" dirty="0" smtClean="0">
                          <a:latin typeface="Cambria Math" panose="02040503050406030204" pitchFamily="18" charset="0"/>
                        </a:rPr>
                        <m:t> +</m:t>
                      </m:r>
                      <m:r>
                        <a:rPr lang="en-US" altLang="ko-KR" sz="2400" b="0" i="1" dirty="0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US" altLang="ko-KR" sz="2400" i="1" dirty="0" smtClean="0">
                          <a:latin typeface="Cambria Math" panose="02040503050406030204" pitchFamily="18" charset="0"/>
                        </a:rPr>
                        <m:t> =</m:t>
                      </m:r>
                    </m:oMath>
                  </m:oMathPara>
                </a14:m>
                <a:endParaRPr lang="ko-KR" altLang="en-US" sz="2400" dirty="0"/>
              </a:p>
            </p:txBody>
          </p:sp>
        </mc:Choice>
        <mc:Fallback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E567282-8E51-D6E6-85EC-F54331729E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1635" y="4735318"/>
                <a:ext cx="4758474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직사각형 8">
            <a:extLst>
              <a:ext uri="{FF2B5EF4-FFF2-40B4-BE49-F238E27FC236}">
                <a16:creationId xmlns:a16="http://schemas.microsoft.com/office/drawing/2014/main" id="{27354E27-91A1-1659-2BB0-4C7B84D3E3AD}"/>
              </a:ext>
            </a:extLst>
          </p:cNvPr>
          <p:cNvSpPr/>
          <p:nvPr/>
        </p:nvSpPr>
        <p:spPr>
          <a:xfrm>
            <a:off x="6423431" y="2226605"/>
            <a:ext cx="469301" cy="45232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b="1" dirty="0">
              <a:solidFill>
                <a:schemeClr val="tx1"/>
              </a:solidFill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32FFF2D6-B499-3FEA-BAEA-6A3C3485B6BF}"/>
              </a:ext>
            </a:extLst>
          </p:cNvPr>
          <p:cNvSpPr/>
          <p:nvPr/>
        </p:nvSpPr>
        <p:spPr>
          <a:xfrm>
            <a:off x="7236260" y="2226602"/>
            <a:ext cx="469301" cy="45232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13885374-A315-A891-5365-FFAA2C8A0BCE}"/>
              </a:ext>
            </a:extLst>
          </p:cNvPr>
          <p:cNvSpPr/>
          <p:nvPr/>
        </p:nvSpPr>
        <p:spPr>
          <a:xfrm>
            <a:off x="8049089" y="2226601"/>
            <a:ext cx="469301" cy="45232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33F83070-B94D-E286-EA98-934A10E6DB35}"/>
              </a:ext>
            </a:extLst>
          </p:cNvPr>
          <p:cNvSpPr/>
          <p:nvPr/>
        </p:nvSpPr>
        <p:spPr>
          <a:xfrm>
            <a:off x="8861918" y="2226605"/>
            <a:ext cx="469301" cy="45232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1287ECD8-C8BB-C534-432C-C618260E73E7}"/>
              </a:ext>
            </a:extLst>
          </p:cNvPr>
          <p:cNvSpPr/>
          <p:nvPr/>
        </p:nvSpPr>
        <p:spPr>
          <a:xfrm>
            <a:off x="6423431" y="3077402"/>
            <a:ext cx="469301" cy="45232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DA8ACD7F-B1D4-BD47-E12C-AC2D16E2C817}"/>
              </a:ext>
            </a:extLst>
          </p:cNvPr>
          <p:cNvSpPr/>
          <p:nvPr/>
        </p:nvSpPr>
        <p:spPr>
          <a:xfrm>
            <a:off x="7236260" y="3077399"/>
            <a:ext cx="469301" cy="45232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115563DE-AFAE-9658-758F-FCB33926051E}"/>
              </a:ext>
            </a:extLst>
          </p:cNvPr>
          <p:cNvSpPr/>
          <p:nvPr/>
        </p:nvSpPr>
        <p:spPr>
          <a:xfrm>
            <a:off x="8049089" y="3077398"/>
            <a:ext cx="469301" cy="45232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19B342BF-35CD-5C03-5366-D5E721F45110}"/>
              </a:ext>
            </a:extLst>
          </p:cNvPr>
          <p:cNvSpPr/>
          <p:nvPr/>
        </p:nvSpPr>
        <p:spPr>
          <a:xfrm>
            <a:off x="8861918" y="3077402"/>
            <a:ext cx="469301" cy="45232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839BAFB6-A840-75D2-9388-0FE07FA9B79E}"/>
              </a:ext>
            </a:extLst>
          </p:cNvPr>
          <p:cNvSpPr/>
          <p:nvPr/>
        </p:nvSpPr>
        <p:spPr>
          <a:xfrm>
            <a:off x="6420611" y="3916417"/>
            <a:ext cx="469301" cy="45232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5A2602D7-91D6-CFD6-4C76-B104CC03ED5F}"/>
              </a:ext>
            </a:extLst>
          </p:cNvPr>
          <p:cNvSpPr/>
          <p:nvPr/>
        </p:nvSpPr>
        <p:spPr>
          <a:xfrm>
            <a:off x="7233440" y="3916414"/>
            <a:ext cx="469301" cy="45232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ED096D54-4238-AB62-A60B-823A0F9390D2}"/>
              </a:ext>
            </a:extLst>
          </p:cNvPr>
          <p:cNvSpPr/>
          <p:nvPr/>
        </p:nvSpPr>
        <p:spPr>
          <a:xfrm>
            <a:off x="8046269" y="3916413"/>
            <a:ext cx="469301" cy="45232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5BEAA5F5-6952-8906-4AC0-EE7D238E7D10}"/>
              </a:ext>
            </a:extLst>
          </p:cNvPr>
          <p:cNvSpPr/>
          <p:nvPr/>
        </p:nvSpPr>
        <p:spPr>
          <a:xfrm>
            <a:off x="8859098" y="3916417"/>
            <a:ext cx="469301" cy="45232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CB129522-B0CE-09E2-4D48-D4731F3586BA}"/>
              </a:ext>
            </a:extLst>
          </p:cNvPr>
          <p:cNvSpPr/>
          <p:nvPr/>
        </p:nvSpPr>
        <p:spPr>
          <a:xfrm>
            <a:off x="6423431" y="4739991"/>
            <a:ext cx="469301" cy="45232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35DBD010-8870-2324-003E-DF88B9DF7B7C}"/>
              </a:ext>
            </a:extLst>
          </p:cNvPr>
          <p:cNvSpPr/>
          <p:nvPr/>
        </p:nvSpPr>
        <p:spPr>
          <a:xfrm>
            <a:off x="7236260" y="4739988"/>
            <a:ext cx="469301" cy="45232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57D6ABF5-336E-8F9D-7D2A-DFE72B9259C3}"/>
              </a:ext>
            </a:extLst>
          </p:cNvPr>
          <p:cNvSpPr/>
          <p:nvPr/>
        </p:nvSpPr>
        <p:spPr>
          <a:xfrm>
            <a:off x="8049089" y="4739987"/>
            <a:ext cx="469301" cy="45232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776202F6-4040-43FD-7DEB-46F25B819019}"/>
              </a:ext>
            </a:extLst>
          </p:cNvPr>
          <p:cNvSpPr/>
          <p:nvPr/>
        </p:nvSpPr>
        <p:spPr>
          <a:xfrm>
            <a:off x="8861918" y="4739991"/>
            <a:ext cx="469301" cy="45232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505CEC2-84FA-69B8-10D7-A81D7CDC00D9}"/>
                  </a:ext>
                </a:extLst>
              </p:cNvPr>
              <p:cNvSpPr txBox="1"/>
              <p:nvPr/>
            </p:nvSpPr>
            <p:spPr>
              <a:xfrm>
                <a:off x="2739598" y="2226601"/>
                <a:ext cx="4479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1" i="1" dirty="0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altLang="ko-KR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ko-KR" altLang="en-US" b="1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505CEC2-84FA-69B8-10D7-A81D7CDC00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9598" y="2226601"/>
                <a:ext cx="447936" cy="369332"/>
              </a:xfrm>
              <a:prstGeom prst="rect">
                <a:avLst/>
              </a:prstGeom>
              <a:blipFill>
                <a:blip r:embed="rId9"/>
                <a:stretch>
                  <a:fillRect l="-5405" b="-163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29E7F81-D406-E2BA-9CEE-2567FAF6C9FC}"/>
                  </a:ext>
                </a:extLst>
              </p:cNvPr>
              <p:cNvSpPr txBox="1"/>
              <p:nvPr/>
            </p:nvSpPr>
            <p:spPr>
              <a:xfrm>
                <a:off x="2739598" y="3073280"/>
                <a:ext cx="4479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1" i="1" dirty="0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altLang="ko-KR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ko-KR" altLang="en-US" b="1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29E7F81-D406-E2BA-9CEE-2567FAF6C9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9598" y="3073280"/>
                <a:ext cx="447936" cy="369332"/>
              </a:xfrm>
              <a:prstGeom prst="rect">
                <a:avLst/>
              </a:prstGeom>
              <a:blipFill>
                <a:blip r:embed="rId10"/>
                <a:stretch>
                  <a:fillRect l="-5405" b="-163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E98C8D9-9232-FEF5-818A-4FA53CE04936}"/>
                  </a:ext>
                </a:extLst>
              </p:cNvPr>
              <p:cNvSpPr txBox="1"/>
              <p:nvPr/>
            </p:nvSpPr>
            <p:spPr>
              <a:xfrm>
                <a:off x="2736121" y="3898354"/>
                <a:ext cx="4479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1" i="1" dirty="0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altLang="ko-KR" b="1" i="1" dirty="0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ko-KR" altLang="en-US" b="1" dirty="0"/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E98C8D9-9232-FEF5-818A-4FA53CE049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6121" y="3898354"/>
                <a:ext cx="447936" cy="369332"/>
              </a:xfrm>
              <a:prstGeom prst="rect">
                <a:avLst/>
              </a:prstGeom>
              <a:blipFill>
                <a:blip r:embed="rId11"/>
                <a:stretch>
                  <a:fillRect l="-5479" b="-163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CD57F5F-A19B-5F4E-E068-40EECF6BA3EA}"/>
                  </a:ext>
                </a:extLst>
              </p:cNvPr>
              <p:cNvSpPr txBox="1"/>
              <p:nvPr/>
            </p:nvSpPr>
            <p:spPr>
              <a:xfrm>
                <a:off x="2739598" y="4743654"/>
                <a:ext cx="4479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1" i="1" dirty="0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altLang="ko-KR" b="1" i="1" dirty="0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ko-KR" altLang="en-US" b="1" dirty="0"/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CD57F5F-A19B-5F4E-E068-40EECF6BA3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9598" y="4743654"/>
                <a:ext cx="447936" cy="369332"/>
              </a:xfrm>
              <a:prstGeom prst="rect">
                <a:avLst/>
              </a:prstGeom>
              <a:blipFill>
                <a:blip r:embed="rId12"/>
                <a:stretch>
                  <a:fillRect l="-5405" b="-163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5A3A9148-A64C-867D-48E2-8AB39298CE9D}"/>
                  </a:ext>
                </a:extLst>
              </p:cNvPr>
              <p:cNvSpPr txBox="1"/>
              <p:nvPr/>
            </p:nvSpPr>
            <p:spPr>
              <a:xfrm>
                <a:off x="6370908" y="2288156"/>
                <a:ext cx="57434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ko-KR" altLang="en-US" sz="1400" dirty="0"/>
              </a:p>
            </p:txBody>
          </p:sp>
        </mc:Choice>
        <mc:Fallback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5A3A9148-A64C-867D-48E2-8AB39298CE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0908" y="2288156"/>
                <a:ext cx="574345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B5DF34C-F53D-5F21-1EA3-BA2C104CB26E}"/>
                  </a:ext>
                </a:extLst>
              </p:cNvPr>
              <p:cNvSpPr txBox="1"/>
              <p:nvPr/>
            </p:nvSpPr>
            <p:spPr>
              <a:xfrm>
                <a:off x="5901682" y="3907077"/>
                <a:ext cx="47584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sz="2400" b="0" i="1" dirty="0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US" altLang="ko-KR" sz="240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sz="2400" b="0" i="1" dirty="0" smtClean="0"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en-US" altLang="ko-KR" sz="2400" i="1" dirty="0" smtClean="0">
                          <a:latin typeface="Cambria Math" panose="02040503050406030204" pitchFamily="18" charset="0"/>
                        </a:rPr>
                        <m:t> +</m:t>
                      </m:r>
                      <m:r>
                        <a:rPr lang="en-US" altLang="ko-KR" sz="2400" b="0" i="1" dirty="0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US" altLang="ko-KR" sz="2400" i="1" dirty="0" smtClean="0">
                          <a:latin typeface="Cambria Math" panose="02040503050406030204" pitchFamily="18" charset="0"/>
                        </a:rPr>
                        <m:t> =</m:t>
                      </m:r>
                    </m:oMath>
                  </m:oMathPara>
                </a14:m>
                <a:endParaRPr lang="ko-KR" altLang="en-US" sz="2400" dirty="0"/>
              </a:p>
            </p:txBody>
          </p:sp>
        </mc:Choice>
        <mc:Fallback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B5DF34C-F53D-5F21-1EA3-BA2C104CB2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1682" y="3907077"/>
                <a:ext cx="4758474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667D41B-E08E-7529-816D-249D4855B73D}"/>
                  </a:ext>
                </a:extLst>
              </p:cNvPr>
              <p:cNvSpPr txBox="1"/>
              <p:nvPr/>
            </p:nvSpPr>
            <p:spPr>
              <a:xfrm>
                <a:off x="5863170" y="3068062"/>
                <a:ext cx="47584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sz="2400" b="0" i="1" dirty="0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US" altLang="ko-KR" sz="240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sz="2400" b="0" i="1" dirty="0" smtClean="0"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en-US" altLang="ko-KR" sz="2400" i="1" dirty="0" smtClean="0">
                          <a:latin typeface="Cambria Math" panose="02040503050406030204" pitchFamily="18" charset="0"/>
                        </a:rPr>
                        <m:t> +</m:t>
                      </m:r>
                      <m:r>
                        <a:rPr lang="en-US" altLang="ko-KR" sz="2400" b="0" i="1" dirty="0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US" altLang="ko-KR" sz="2400" i="1" dirty="0" smtClean="0">
                          <a:latin typeface="Cambria Math" panose="02040503050406030204" pitchFamily="18" charset="0"/>
                        </a:rPr>
                        <m:t> =</m:t>
                      </m:r>
                    </m:oMath>
                  </m:oMathPara>
                </a14:m>
                <a:endParaRPr lang="ko-KR" altLang="en-US" sz="2400" dirty="0"/>
              </a:p>
            </p:txBody>
          </p:sp>
        </mc:Choice>
        <mc:Fallback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667D41B-E08E-7529-816D-249D4855B7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3170" y="3068062"/>
                <a:ext cx="4758474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2ACFF29-2705-FC86-AB99-8DF9AE4D3CD6}"/>
                  </a:ext>
                </a:extLst>
              </p:cNvPr>
              <p:cNvSpPr txBox="1"/>
              <p:nvPr/>
            </p:nvSpPr>
            <p:spPr>
              <a:xfrm>
                <a:off x="7192655" y="2286667"/>
                <a:ext cx="57434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ko-KR" altLang="en-US" sz="1400" dirty="0"/>
              </a:p>
            </p:txBody>
          </p:sp>
        </mc:Choice>
        <mc:Fallback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2ACFF29-2705-FC86-AB99-8DF9AE4D3C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2655" y="2286667"/>
                <a:ext cx="574345" cy="30777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90C9A9A9-DD6D-B24B-063F-E87F2DD36CE9}"/>
                  </a:ext>
                </a:extLst>
              </p:cNvPr>
              <p:cNvSpPr txBox="1"/>
              <p:nvPr/>
            </p:nvSpPr>
            <p:spPr>
              <a:xfrm>
                <a:off x="8009088" y="2289645"/>
                <a:ext cx="57434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ko-KR" altLang="en-US" sz="1400" dirty="0"/>
              </a:p>
            </p:txBody>
          </p:sp>
        </mc:Choice>
        <mc:Fallback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90C9A9A9-DD6D-B24B-063F-E87F2DD36C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9088" y="2289645"/>
                <a:ext cx="574345" cy="30777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88285614-DD27-570A-1E3A-2884E88188FB}"/>
                  </a:ext>
                </a:extLst>
              </p:cNvPr>
              <p:cNvSpPr txBox="1"/>
              <p:nvPr/>
            </p:nvSpPr>
            <p:spPr>
              <a:xfrm>
                <a:off x="8830835" y="2288156"/>
                <a:ext cx="57434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ko-KR" altLang="en-US" sz="1400" dirty="0"/>
              </a:p>
            </p:txBody>
          </p:sp>
        </mc:Choice>
        <mc:Fallback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88285614-DD27-570A-1E3A-2884E88188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0835" y="2288156"/>
                <a:ext cx="574345" cy="30777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D0A839C7-5CBA-E704-EB7A-02AE63564DD3}"/>
                  </a:ext>
                </a:extLst>
              </p:cNvPr>
              <p:cNvSpPr txBox="1"/>
              <p:nvPr/>
            </p:nvSpPr>
            <p:spPr>
              <a:xfrm>
                <a:off x="6370908" y="3133346"/>
                <a:ext cx="57434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ko-KR" altLang="en-US" sz="1400" dirty="0"/>
              </a:p>
            </p:txBody>
          </p:sp>
        </mc:Choice>
        <mc:Fallback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D0A839C7-5CBA-E704-EB7A-02AE63564D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0908" y="3133346"/>
                <a:ext cx="574345" cy="30777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E197F02-D7B1-A0BD-03BF-B4E4154170E1}"/>
                  </a:ext>
                </a:extLst>
              </p:cNvPr>
              <p:cNvSpPr txBox="1"/>
              <p:nvPr/>
            </p:nvSpPr>
            <p:spPr>
              <a:xfrm>
                <a:off x="7192655" y="3131857"/>
                <a:ext cx="57434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</m:oMath>
                  </m:oMathPara>
                </a14:m>
                <a:endParaRPr lang="ko-KR" altLang="en-US" sz="1400" dirty="0"/>
              </a:p>
            </p:txBody>
          </p:sp>
        </mc:Choice>
        <mc:Fallback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E197F02-D7B1-A0BD-03BF-B4E4154170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2655" y="3131857"/>
                <a:ext cx="574345" cy="30777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C4419F41-FCDD-F73D-5CC8-04DFA03A7542}"/>
                  </a:ext>
                </a:extLst>
              </p:cNvPr>
              <p:cNvSpPr txBox="1"/>
              <p:nvPr/>
            </p:nvSpPr>
            <p:spPr>
              <a:xfrm>
                <a:off x="8009088" y="3134835"/>
                <a:ext cx="57434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</m:oMath>
                  </m:oMathPara>
                </a14:m>
                <a:endParaRPr lang="ko-KR" altLang="en-US" sz="1400" dirty="0"/>
              </a:p>
            </p:txBody>
          </p:sp>
        </mc:Choice>
        <mc:Fallback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C4419F41-FCDD-F73D-5CC8-04DFA03A75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9088" y="3134835"/>
                <a:ext cx="574345" cy="30777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51984D10-97A7-B680-02C0-6F7C064609A7}"/>
                  </a:ext>
                </a:extLst>
              </p:cNvPr>
              <p:cNvSpPr txBox="1"/>
              <p:nvPr/>
            </p:nvSpPr>
            <p:spPr>
              <a:xfrm>
                <a:off x="8830835" y="3133346"/>
                <a:ext cx="57434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42</m:t>
                          </m:r>
                        </m:sub>
                      </m:sSub>
                    </m:oMath>
                  </m:oMathPara>
                </a14:m>
                <a:endParaRPr lang="ko-KR" altLang="en-US" sz="1400" dirty="0"/>
              </a:p>
            </p:txBody>
          </p:sp>
        </mc:Choice>
        <mc:Fallback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51984D10-97A7-B680-02C0-6F7C064609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0835" y="3133346"/>
                <a:ext cx="574345" cy="307777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241FA8D4-39CA-D44A-E726-2ED929D345D5}"/>
                  </a:ext>
                </a:extLst>
              </p:cNvPr>
              <p:cNvSpPr txBox="1"/>
              <p:nvPr/>
            </p:nvSpPr>
            <p:spPr>
              <a:xfrm>
                <a:off x="6370908" y="3958420"/>
                <a:ext cx="57434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ko-KR" altLang="en-US" sz="1400" dirty="0"/>
              </a:p>
            </p:txBody>
          </p:sp>
        </mc:Choice>
        <mc:Fallback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241FA8D4-39CA-D44A-E726-2ED929D345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0908" y="3958420"/>
                <a:ext cx="574345" cy="307777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387E6129-756E-375F-1EC6-FA71027E0E02}"/>
                  </a:ext>
                </a:extLst>
              </p:cNvPr>
              <p:cNvSpPr txBox="1"/>
              <p:nvPr/>
            </p:nvSpPr>
            <p:spPr>
              <a:xfrm>
                <a:off x="7192655" y="3956931"/>
                <a:ext cx="57434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</m:oMath>
                  </m:oMathPara>
                </a14:m>
                <a:endParaRPr lang="ko-KR" altLang="en-US" sz="1400" dirty="0"/>
              </a:p>
            </p:txBody>
          </p:sp>
        </mc:Choice>
        <mc:Fallback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387E6129-756E-375F-1EC6-FA71027E0E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2655" y="3956931"/>
                <a:ext cx="574345" cy="307777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73916C9-5B92-92F6-4EA7-C5446CA1BD09}"/>
                  </a:ext>
                </a:extLst>
              </p:cNvPr>
              <p:cNvSpPr txBox="1"/>
              <p:nvPr/>
            </p:nvSpPr>
            <p:spPr>
              <a:xfrm>
                <a:off x="8009088" y="3959909"/>
                <a:ext cx="57434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33</m:t>
                          </m:r>
                        </m:sub>
                      </m:sSub>
                    </m:oMath>
                  </m:oMathPara>
                </a14:m>
                <a:endParaRPr lang="ko-KR" altLang="en-US" sz="1400" dirty="0"/>
              </a:p>
            </p:txBody>
          </p:sp>
        </mc:Choice>
        <mc:Fallback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73916C9-5B92-92F6-4EA7-C5446CA1BD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9088" y="3959909"/>
                <a:ext cx="574345" cy="307777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67093325-D932-848E-75FB-E1A37C94B027}"/>
                  </a:ext>
                </a:extLst>
              </p:cNvPr>
              <p:cNvSpPr txBox="1"/>
              <p:nvPr/>
            </p:nvSpPr>
            <p:spPr>
              <a:xfrm>
                <a:off x="8830835" y="3958420"/>
                <a:ext cx="57434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43</m:t>
                          </m:r>
                        </m:sub>
                      </m:sSub>
                    </m:oMath>
                  </m:oMathPara>
                </a14:m>
                <a:endParaRPr lang="ko-KR" altLang="en-US" sz="1400" dirty="0"/>
              </a:p>
            </p:txBody>
          </p:sp>
        </mc:Choice>
        <mc:Fallback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67093325-D932-848E-75FB-E1A37C94B0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0835" y="3958420"/>
                <a:ext cx="574345" cy="307777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F2EE79DA-F33E-6653-357A-24376D175119}"/>
                  </a:ext>
                </a:extLst>
              </p:cNvPr>
              <p:cNvSpPr txBox="1"/>
              <p:nvPr/>
            </p:nvSpPr>
            <p:spPr>
              <a:xfrm>
                <a:off x="6365856" y="4806698"/>
                <a:ext cx="57434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ko-KR" altLang="en-US" sz="1400" dirty="0"/>
              </a:p>
            </p:txBody>
          </p:sp>
        </mc:Choice>
        <mc:Fallback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F2EE79DA-F33E-6653-357A-24376D1751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5856" y="4806698"/>
                <a:ext cx="574345" cy="307777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17641068-18B7-3F1E-1601-D6BD968A8D37}"/>
                  </a:ext>
                </a:extLst>
              </p:cNvPr>
              <p:cNvSpPr txBox="1"/>
              <p:nvPr/>
            </p:nvSpPr>
            <p:spPr>
              <a:xfrm>
                <a:off x="7187603" y="4805209"/>
                <a:ext cx="57434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sub>
                      </m:sSub>
                    </m:oMath>
                  </m:oMathPara>
                </a14:m>
                <a:endParaRPr lang="ko-KR" altLang="en-US" sz="1400" dirty="0"/>
              </a:p>
            </p:txBody>
          </p:sp>
        </mc:Choice>
        <mc:Fallback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17641068-18B7-3F1E-1601-D6BD968A8D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7603" y="4805209"/>
                <a:ext cx="574345" cy="307777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E881343B-FE2F-37FF-C62F-AB19A47033C4}"/>
                  </a:ext>
                </a:extLst>
              </p:cNvPr>
              <p:cNvSpPr txBox="1"/>
              <p:nvPr/>
            </p:nvSpPr>
            <p:spPr>
              <a:xfrm>
                <a:off x="8004036" y="4808187"/>
                <a:ext cx="57434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34</m:t>
                          </m:r>
                        </m:sub>
                      </m:sSub>
                    </m:oMath>
                  </m:oMathPara>
                </a14:m>
                <a:endParaRPr lang="ko-KR" altLang="en-US" sz="1400" dirty="0"/>
              </a:p>
            </p:txBody>
          </p:sp>
        </mc:Choice>
        <mc:Fallback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E881343B-FE2F-37FF-C62F-AB19A47033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4036" y="4808187"/>
                <a:ext cx="574345" cy="307777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05D284B8-C5AB-81BF-D2F6-BDFC741081EB}"/>
                  </a:ext>
                </a:extLst>
              </p:cNvPr>
              <p:cNvSpPr txBox="1"/>
              <p:nvPr/>
            </p:nvSpPr>
            <p:spPr>
              <a:xfrm>
                <a:off x="8825783" y="4806698"/>
                <a:ext cx="57434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44</m:t>
                          </m:r>
                        </m:sub>
                      </m:sSub>
                    </m:oMath>
                  </m:oMathPara>
                </a14:m>
                <a:endParaRPr lang="ko-KR" altLang="en-US" sz="1400" dirty="0"/>
              </a:p>
            </p:txBody>
          </p:sp>
        </mc:Choice>
        <mc:Fallback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05D284B8-C5AB-81BF-D2F6-BDFC741081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5783" y="4806698"/>
                <a:ext cx="574345" cy="307777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910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그룹 12">
            <a:extLst>
              <a:ext uri="{FF2B5EF4-FFF2-40B4-BE49-F238E27FC236}">
                <a16:creationId xmlns:a16="http://schemas.microsoft.com/office/drawing/2014/main" id="{5F346822-16DC-EED5-B02D-B6597FE79237}"/>
              </a:ext>
            </a:extLst>
          </p:cNvPr>
          <p:cNvGrpSpPr/>
          <p:nvPr/>
        </p:nvGrpSpPr>
        <p:grpSpPr>
          <a:xfrm>
            <a:off x="0" y="1458072"/>
            <a:ext cx="6670906" cy="4836791"/>
            <a:chOff x="4931932" y="836220"/>
            <a:chExt cx="6670906" cy="4836791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CDC835BC-097E-66EB-838D-59FD572939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8393"/>
            <a:stretch/>
          </p:blipFill>
          <p:spPr>
            <a:xfrm>
              <a:off x="4931932" y="836220"/>
              <a:ext cx="6670906" cy="4836791"/>
            </a:xfrm>
            <a:prstGeom prst="rect">
              <a:avLst/>
            </a:prstGeom>
          </p:spPr>
        </p:pic>
        <p:cxnSp>
          <p:nvCxnSpPr>
            <p:cNvPr id="6" name="직선 연결선 5">
              <a:extLst>
                <a:ext uri="{FF2B5EF4-FFF2-40B4-BE49-F238E27FC236}">
                  <a16:creationId xmlns:a16="http://schemas.microsoft.com/office/drawing/2014/main" id="{6CD436D4-9345-6D2F-2DDF-C156186A10F3}"/>
                </a:ext>
              </a:extLst>
            </p:cNvPr>
            <p:cNvCxnSpPr>
              <a:cxnSpLocks/>
            </p:cNvCxnSpPr>
            <p:nvPr/>
          </p:nvCxnSpPr>
          <p:spPr>
            <a:xfrm>
              <a:off x="5561013" y="2649642"/>
              <a:ext cx="1974158" cy="83901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직선 연결선 6">
              <a:extLst>
                <a:ext uri="{FF2B5EF4-FFF2-40B4-BE49-F238E27FC236}">
                  <a16:creationId xmlns:a16="http://schemas.microsoft.com/office/drawing/2014/main" id="{F032876C-2F10-612E-D24B-9F5B5C4645C0}"/>
                </a:ext>
              </a:extLst>
            </p:cNvPr>
            <p:cNvCxnSpPr>
              <a:cxnSpLocks/>
            </p:cNvCxnSpPr>
            <p:nvPr/>
          </p:nvCxnSpPr>
          <p:spPr>
            <a:xfrm>
              <a:off x="5561013" y="3488658"/>
              <a:ext cx="1974158" cy="83901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직선 연결선 7">
              <a:extLst>
                <a:ext uri="{FF2B5EF4-FFF2-40B4-BE49-F238E27FC236}">
                  <a16:creationId xmlns:a16="http://schemas.microsoft.com/office/drawing/2014/main" id="{65DDCE11-A08A-7635-0F14-F6C59487DD7C}"/>
                </a:ext>
              </a:extLst>
            </p:cNvPr>
            <p:cNvCxnSpPr>
              <a:cxnSpLocks/>
            </p:cNvCxnSpPr>
            <p:nvPr/>
          </p:nvCxnSpPr>
          <p:spPr>
            <a:xfrm>
              <a:off x="5561013" y="2649642"/>
              <a:ext cx="1974158" cy="167803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89F6FF0-B846-1C47-9896-3A62D1718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Methods: Sanity-Check </a:t>
            </a:r>
            <a:r>
              <a:rPr lang="en-US" baseline="30000" dirty="0"/>
              <a:t>[</a:t>
            </a:r>
            <a:r>
              <a:rPr lang="en-US" baseline="30000" dirty="0" err="1"/>
              <a:t>Ozen</a:t>
            </a:r>
            <a:r>
              <a:rPr lang="en-US" baseline="30000" dirty="0"/>
              <a:t>, ATS ‘19]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6DD5E75-37F8-7118-3E35-770D0508A207}"/>
                  </a:ext>
                </a:extLst>
              </p:cNvPr>
              <p:cNvSpPr txBox="1"/>
              <p:nvPr/>
            </p:nvSpPr>
            <p:spPr>
              <a:xfrm>
                <a:off x="5921635" y="3279241"/>
                <a:ext cx="47584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sz="2400" b="0" i="1" dirty="0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US" altLang="ko-KR" sz="240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sz="2400" b="0" i="1" dirty="0" smtClean="0"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en-US" altLang="ko-KR" sz="2400" i="1" dirty="0" smtClean="0">
                          <a:latin typeface="Cambria Math" panose="02040503050406030204" pitchFamily="18" charset="0"/>
                        </a:rPr>
                        <m:t> +</m:t>
                      </m:r>
                      <m:r>
                        <a:rPr lang="en-US" altLang="ko-KR" sz="2400" b="0" i="1" dirty="0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US" altLang="ko-KR" sz="2400" i="1" dirty="0" smtClean="0">
                          <a:latin typeface="Cambria Math" panose="02040503050406030204" pitchFamily="18" charset="0"/>
                        </a:rPr>
                        <m:t> =</m:t>
                      </m:r>
                    </m:oMath>
                  </m:oMathPara>
                </a14:m>
                <a:endParaRPr lang="ko-KR" altLang="en-US" sz="2400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6DD5E75-37F8-7118-3E35-770D0508A2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1635" y="3279241"/>
                <a:ext cx="4758474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직사각형 19">
                <a:extLst>
                  <a:ext uri="{FF2B5EF4-FFF2-40B4-BE49-F238E27FC236}">
                    <a16:creationId xmlns:a16="http://schemas.microsoft.com/office/drawing/2014/main" id="{6CB7BC44-A7F6-2B60-BB02-AA39CB6DCE45}"/>
                  </a:ext>
                </a:extLst>
              </p:cNvPr>
              <p:cNvSpPr/>
              <p:nvPr/>
            </p:nvSpPr>
            <p:spPr>
              <a:xfrm>
                <a:off x="9930837" y="2596741"/>
                <a:ext cx="1879281" cy="1809316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altLang="ko-KR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sub>
                      </m:sSub>
                    </m:oMath>
                  </m:oMathPara>
                </a14:m>
                <a:endParaRPr lang="ko-KR" alt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0" name="직사각형 19">
                <a:extLst>
                  <a:ext uri="{FF2B5EF4-FFF2-40B4-BE49-F238E27FC236}">
                    <a16:creationId xmlns:a16="http://schemas.microsoft.com/office/drawing/2014/main" id="{6CB7BC44-A7F6-2B60-BB02-AA39CB6DCE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0837" y="2596741"/>
                <a:ext cx="1879281" cy="18093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직사각형 20">
            <a:extLst>
              <a:ext uri="{FF2B5EF4-FFF2-40B4-BE49-F238E27FC236}">
                <a16:creationId xmlns:a16="http://schemas.microsoft.com/office/drawing/2014/main" id="{79520959-8617-0AA7-01D8-062FCF897DF2}"/>
              </a:ext>
            </a:extLst>
          </p:cNvPr>
          <p:cNvSpPr/>
          <p:nvPr/>
        </p:nvSpPr>
        <p:spPr>
          <a:xfrm>
            <a:off x="6423431" y="2596742"/>
            <a:ext cx="469301" cy="180931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b="1" dirty="0">
              <a:solidFill>
                <a:schemeClr val="tx1"/>
              </a:solidFill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F46A01C0-5C24-C9F8-8FFF-1CC357617FFD}"/>
              </a:ext>
            </a:extLst>
          </p:cNvPr>
          <p:cNvSpPr/>
          <p:nvPr/>
        </p:nvSpPr>
        <p:spPr>
          <a:xfrm>
            <a:off x="7236260" y="2596739"/>
            <a:ext cx="469301" cy="180931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C44BB25D-2EAE-A623-2A68-5102D8291F47}"/>
              </a:ext>
            </a:extLst>
          </p:cNvPr>
          <p:cNvSpPr/>
          <p:nvPr/>
        </p:nvSpPr>
        <p:spPr>
          <a:xfrm>
            <a:off x="8049089" y="2596738"/>
            <a:ext cx="469301" cy="180931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ADBB01C4-64FF-93AB-C412-117B440FB4B4}"/>
              </a:ext>
            </a:extLst>
          </p:cNvPr>
          <p:cNvSpPr/>
          <p:nvPr/>
        </p:nvSpPr>
        <p:spPr>
          <a:xfrm>
            <a:off x="8861918" y="2596742"/>
            <a:ext cx="469301" cy="180931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2328BA3-32C1-B137-781F-1DEBBA911ABF}"/>
                  </a:ext>
                </a:extLst>
              </p:cNvPr>
              <p:cNvSpPr txBox="1"/>
              <p:nvPr/>
            </p:nvSpPr>
            <p:spPr>
              <a:xfrm>
                <a:off x="6370908" y="2658294"/>
                <a:ext cx="57434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ko-KR" altLang="en-US" sz="1400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2328BA3-32C1-B137-781F-1DEBBA911A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0908" y="2658294"/>
                <a:ext cx="574345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04231F7-8F67-AD7E-EB28-E8BA7522B33F}"/>
                  </a:ext>
                </a:extLst>
              </p:cNvPr>
              <p:cNvSpPr txBox="1"/>
              <p:nvPr/>
            </p:nvSpPr>
            <p:spPr>
              <a:xfrm>
                <a:off x="7192655" y="2656805"/>
                <a:ext cx="57434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ko-KR" altLang="en-US" sz="1400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04231F7-8F67-AD7E-EB28-E8BA7522B3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2655" y="2656805"/>
                <a:ext cx="574345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1FFFFCF-04A1-7641-4662-F174EAD3F96F}"/>
                  </a:ext>
                </a:extLst>
              </p:cNvPr>
              <p:cNvSpPr txBox="1"/>
              <p:nvPr/>
            </p:nvSpPr>
            <p:spPr>
              <a:xfrm>
                <a:off x="8009088" y="2659783"/>
                <a:ext cx="57434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ko-KR" altLang="en-US" sz="1400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1FFFFCF-04A1-7641-4662-F174EAD3F9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9088" y="2659783"/>
                <a:ext cx="574345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BC2ED13-E98C-9F96-89A4-F405B16E76CE}"/>
                  </a:ext>
                </a:extLst>
              </p:cNvPr>
              <p:cNvSpPr txBox="1"/>
              <p:nvPr/>
            </p:nvSpPr>
            <p:spPr>
              <a:xfrm>
                <a:off x="8830835" y="2658294"/>
                <a:ext cx="57434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ko-KR" altLang="en-US" sz="1400" dirty="0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BC2ED13-E98C-9F96-89A4-F405B16E76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0835" y="2658294"/>
                <a:ext cx="574345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632D938-A13E-8BD5-37BD-060B127B7BDA}"/>
                  </a:ext>
                </a:extLst>
              </p:cNvPr>
              <p:cNvSpPr txBox="1"/>
              <p:nvPr/>
            </p:nvSpPr>
            <p:spPr>
              <a:xfrm>
                <a:off x="6370908" y="3111599"/>
                <a:ext cx="57434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ko-KR" altLang="en-US" sz="1400" dirty="0"/>
              </a:p>
            </p:txBody>
          </p:sp>
        </mc:Choice>
        <mc:Fallback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632D938-A13E-8BD5-37BD-060B127B7B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0908" y="3111599"/>
                <a:ext cx="574345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DDEE416-D93D-B32A-BBC7-10C94EFF683B}"/>
                  </a:ext>
                </a:extLst>
              </p:cNvPr>
              <p:cNvSpPr txBox="1"/>
              <p:nvPr/>
            </p:nvSpPr>
            <p:spPr>
              <a:xfrm>
                <a:off x="7192655" y="3110110"/>
                <a:ext cx="57434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</m:oMath>
                  </m:oMathPara>
                </a14:m>
                <a:endParaRPr lang="ko-KR" altLang="en-US" sz="1400" dirty="0"/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DDEE416-D93D-B32A-BBC7-10C94EFF68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2655" y="3110110"/>
                <a:ext cx="574345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66065F5-E9C0-FB76-530E-23F18C8A3BBC}"/>
                  </a:ext>
                </a:extLst>
              </p:cNvPr>
              <p:cNvSpPr txBox="1"/>
              <p:nvPr/>
            </p:nvSpPr>
            <p:spPr>
              <a:xfrm>
                <a:off x="8009088" y="3113088"/>
                <a:ext cx="57434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</m:oMath>
                  </m:oMathPara>
                </a14:m>
                <a:endParaRPr lang="ko-KR" altLang="en-US" sz="1400" dirty="0"/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66065F5-E9C0-FB76-530E-23F18C8A3B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9088" y="3113088"/>
                <a:ext cx="574345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EF5999F-E8F5-4437-859E-5AB6E4651F70}"/>
                  </a:ext>
                </a:extLst>
              </p:cNvPr>
              <p:cNvSpPr txBox="1"/>
              <p:nvPr/>
            </p:nvSpPr>
            <p:spPr>
              <a:xfrm>
                <a:off x="8830835" y="3111599"/>
                <a:ext cx="57434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42</m:t>
                          </m:r>
                        </m:sub>
                      </m:sSub>
                    </m:oMath>
                  </m:oMathPara>
                </a14:m>
                <a:endParaRPr lang="ko-KR" altLang="en-US" sz="1400" dirty="0"/>
              </a:p>
            </p:txBody>
          </p:sp>
        </mc:Choice>
        <mc:Fallback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EF5999F-E8F5-4437-859E-5AB6E4651F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0835" y="3111599"/>
                <a:ext cx="574345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DE5F6C45-0539-DE32-4F7F-25515D99EE1C}"/>
                  </a:ext>
                </a:extLst>
              </p:cNvPr>
              <p:cNvSpPr txBox="1"/>
              <p:nvPr/>
            </p:nvSpPr>
            <p:spPr>
              <a:xfrm>
                <a:off x="6370908" y="3572778"/>
                <a:ext cx="57434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ko-KR" altLang="en-US" sz="1400" dirty="0"/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DE5F6C45-0539-DE32-4F7F-25515D99EE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0908" y="3572778"/>
                <a:ext cx="574345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F1E60B3-7C6D-C4D4-69B3-F51DA977A480}"/>
                  </a:ext>
                </a:extLst>
              </p:cNvPr>
              <p:cNvSpPr txBox="1"/>
              <p:nvPr/>
            </p:nvSpPr>
            <p:spPr>
              <a:xfrm>
                <a:off x="7192655" y="3571289"/>
                <a:ext cx="57434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</m:oMath>
                  </m:oMathPara>
                </a14:m>
                <a:endParaRPr lang="ko-KR" altLang="en-US" sz="1400" dirty="0"/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F1E60B3-7C6D-C4D4-69B3-F51DA977A4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2655" y="3571289"/>
                <a:ext cx="574345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AF66C73-21AB-D6AA-2AB7-3FD9B446159B}"/>
                  </a:ext>
                </a:extLst>
              </p:cNvPr>
              <p:cNvSpPr txBox="1"/>
              <p:nvPr/>
            </p:nvSpPr>
            <p:spPr>
              <a:xfrm>
                <a:off x="8009088" y="3574267"/>
                <a:ext cx="57434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33</m:t>
                          </m:r>
                        </m:sub>
                      </m:sSub>
                    </m:oMath>
                  </m:oMathPara>
                </a14:m>
                <a:endParaRPr lang="ko-KR" altLang="en-US" sz="1400" dirty="0"/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AF66C73-21AB-D6AA-2AB7-3FD9B44615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9088" y="3574267"/>
                <a:ext cx="574345" cy="3077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393FE3C-9A45-6DC3-F936-271BFE11003C}"/>
                  </a:ext>
                </a:extLst>
              </p:cNvPr>
              <p:cNvSpPr txBox="1"/>
              <p:nvPr/>
            </p:nvSpPr>
            <p:spPr>
              <a:xfrm>
                <a:off x="8830835" y="3572778"/>
                <a:ext cx="57434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43</m:t>
                          </m:r>
                        </m:sub>
                      </m:sSub>
                    </m:oMath>
                  </m:oMathPara>
                </a14:m>
                <a:endParaRPr lang="ko-KR" altLang="en-US" sz="1400" dirty="0"/>
              </a:p>
            </p:txBody>
          </p:sp>
        </mc:Choice>
        <mc:Fallback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393FE3C-9A45-6DC3-F936-271BFE1100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0835" y="3572778"/>
                <a:ext cx="574345" cy="30777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E1B296E-048B-9F1A-3E26-EBAAE054809A}"/>
                  </a:ext>
                </a:extLst>
              </p:cNvPr>
              <p:cNvSpPr txBox="1"/>
              <p:nvPr/>
            </p:nvSpPr>
            <p:spPr>
              <a:xfrm>
                <a:off x="6365856" y="4010508"/>
                <a:ext cx="57434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ko-KR" altLang="en-US" sz="1400" dirty="0"/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E1B296E-048B-9F1A-3E26-EBAAE05480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5856" y="4010508"/>
                <a:ext cx="574345" cy="30777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CDA6427-69E3-7F8D-9277-3005E40AC6ED}"/>
                  </a:ext>
                </a:extLst>
              </p:cNvPr>
              <p:cNvSpPr txBox="1"/>
              <p:nvPr/>
            </p:nvSpPr>
            <p:spPr>
              <a:xfrm>
                <a:off x="7187603" y="4009019"/>
                <a:ext cx="57434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sub>
                      </m:sSub>
                    </m:oMath>
                  </m:oMathPara>
                </a14:m>
                <a:endParaRPr lang="ko-KR" altLang="en-US" sz="1400" dirty="0"/>
              </a:p>
            </p:txBody>
          </p:sp>
        </mc:Choice>
        <mc:Fallback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CDA6427-69E3-7F8D-9277-3005E40AC6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7603" y="4009019"/>
                <a:ext cx="574345" cy="30777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62920E5-5CB0-7DE2-3620-349EFF7BFAB5}"/>
                  </a:ext>
                </a:extLst>
              </p:cNvPr>
              <p:cNvSpPr txBox="1"/>
              <p:nvPr/>
            </p:nvSpPr>
            <p:spPr>
              <a:xfrm>
                <a:off x="8004036" y="4011997"/>
                <a:ext cx="57434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34</m:t>
                          </m:r>
                        </m:sub>
                      </m:sSub>
                    </m:oMath>
                  </m:oMathPara>
                </a14:m>
                <a:endParaRPr lang="ko-KR" altLang="en-US" sz="1400" dirty="0"/>
              </a:p>
            </p:txBody>
          </p:sp>
        </mc:Choice>
        <mc:Fallback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62920E5-5CB0-7DE2-3620-349EFF7BFA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4036" y="4011997"/>
                <a:ext cx="574345" cy="30777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9F172D9-4AF9-18DC-CDB0-C5109751669E}"/>
                  </a:ext>
                </a:extLst>
              </p:cNvPr>
              <p:cNvSpPr txBox="1"/>
              <p:nvPr/>
            </p:nvSpPr>
            <p:spPr>
              <a:xfrm>
                <a:off x="8825783" y="4010508"/>
                <a:ext cx="57434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44</m:t>
                          </m:r>
                        </m:sub>
                      </m:sSub>
                    </m:oMath>
                  </m:oMathPara>
                </a14:m>
                <a:endParaRPr lang="ko-KR" altLang="en-US" sz="1400" dirty="0"/>
              </a:p>
            </p:txBody>
          </p:sp>
        </mc:Choice>
        <mc:Fallback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9F172D9-4AF9-18DC-CDB0-C510975166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5783" y="4010508"/>
                <a:ext cx="574345" cy="30777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3183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F6FF0-B846-1C47-9896-3A62D1718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Previous Methods: </a:t>
            </a:r>
            <a:r>
              <a:rPr lang="en-US" dirty="0"/>
              <a:t>Sanity-Check </a:t>
            </a:r>
            <a:r>
              <a:rPr lang="en-US" baseline="30000" dirty="0"/>
              <a:t>[</a:t>
            </a:r>
            <a:r>
              <a:rPr lang="en-US" baseline="30000" dirty="0" err="1"/>
              <a:t>Ozen</a:t>
            </a:r>
            <a:r>
              <a:rPr lang="en-US" baseline="30000" dirty="0"/>
              <a:t>, ATS ‘19]</a:t>
            </a: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5F346822-16DC-EED5-B02D-B6597FE79237}"/>
              </a:ext>
            </a:extLst>
          </p:cNvPr>
          <p:cNvGrpSpPr/>
          <p:nvPr/>
        </p:nvGrpSpPr>
        <p:grpSpPr>
          <a:xfrm>
            <a:off x="0" y="1458072"/>
            <a:ext cx="6670906" cy="4836791"/>
            <a:chOff x="4931932" y="836220"/>
            <a:chExt cx="6670906" cy="4836791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CDC835BC-097E-66EB-838D-59FD572939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8393"/>
            <a:stretch/>
          </p:blipFill>
          <p:spPr>
            <a:xfrm>
              <a:off x="4931932" y="836220"/>
              <a:ext cx="6670906" cy="4836791"/>
            </a:xfrm>
            <a:prstGeom prst="rect">
              <a:avLst/>
            </a:prstGeom>
          </p:spPr>
        </p:pic>
        <p:cxnSp>
          <p:nvCxnSpPr>
            <p:cNvPr id="6" name="직선 연결선 5">
              <a:extLst>
                <a:ext uri="{FF2B5EF4-FFF2-40B4-BE49-F238E27FC236}">
                  <a16:creationId xmlns:a16="http://schemas.microsoft.com/office/drawing/2014/main" id="{6CD436D4-9345-6D2F-2DDF-C156186A10F3}"/>
                </a:ext>
              </a:extLst>
            </p:cNvPr>
            <p:cNvCxnSpPr>
              <a:cxnSpLocks/>
            </p:cNvCxnSpPr>
            <p:nvPr/>
          </p:nvCxnSpPr>
          <p:spPr>
            <a:xfrm>
              <a:off x="5561013" y="2649642"/>
              <a:ext cx="1974158" cy="83901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직선 연결선 6">
              <a:extLst>
                <a:ext uri="{FF2B5EF4-FFF2-40B4-BE49-F238E27FC236}">
                  <a16:creationId xmlns:a16="http://schemas.microsoft.com/office/drawing/2014/main" id="{F032876C-2F10-612E-D24B-9F5B5C4645C0}"/>
                </a:ext>
              </a:extLst>
            </p:cNvPr>
            <p:cNvCxnSpPr>
              <a:cxnSpLocks/>
            </p:cNvCxnSpPr>
            <p:nvPr/>
          </p:nvCxnSpPr>
          <p:spPr>
            <a:xfrm>
              <a:off x="5561013" y="3488658"/>
              <a:ext cx="1974158" cy="83901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직선 연결선 7">
              <a:extLst>
                <a:ext uri="{FF2B5EF4-FFF2-40B4-BE49-F238E27FC236}">
                  <a16:creationId xmlns:a16="http://schemas.microsoft.com/office/drawing/2014/main" id="{65DDCE11-A08A-7635-0F14-F6C59487DD7C}"/>
                </a:ext>
              </a:extLst>
            </p:cNvPr>
            <p:cNvCxnSpPr>
              <a:cxnSpLocks/>
            </p:cNvCxnSpPr>
            <p:nvPr/>
          </p:nvCxnSpPr>
          <p:spPr>
            <a:xfrm>
              <a:off x="5561013" y="2649642"/>
              <a:ext cx="1974158" cy="167803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내용 개체 틀 8">
                <a:extLst>
                  <a:ext uri="{FF2B5EF4-FFF2-40B4-BE49-F238E27FC236}">
                    <a16:creationId xmlns:a16="http://schemas.microsoft.com/office/drawing/2014/main" id="{1E323960-FC9E-7CD3-8F99-97FDDD9032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0" y="1458071"/>
                <a:ext cx="5840896" cy="4924067"/>
              </a:xfrm>
            </p:spPr>
            <p:txBody>
              <a:bodyPr>
                <a:normAutofit/>
              </a:bodyPr>
              <a:lstStyle/>
              <a:p>
                <a:endParaRPr lang="en-US" altLang="ko-KR" sz="2400" dirty="0"/>
              </a:p>
              <a:p>
                <a:r>
                  <a:rPr lang="en-US" altLang="ko-KR" sz="2400" dirty="0"/>
                  <a:t>Fault detected through checksum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4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b="1" i="1" dirty="0" smtClean="0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altLang="ko-KR" sz="24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ko-KR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altLang="ko-KR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ko-KR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altLang="ko-KR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altLang="ko-KR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altLang="ko-KR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en-US" altLang="ko-KR" sz="2400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2400" b="1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b="1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altLang="ko-KR" sz="2400" b="1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sub>
                      </m:sSub>
                      <m:r>
                        <a:rPr lang="en-US" altLang="ko-KR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altLang="ko-KR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altLang="ko-KR" sz="2400" dirty="0"/>
              </a:p>
              <a:p>
                <a:endParaRPr lang="en-US" altLang="ko-KR" sz="2400" dirty="0"/>
              </a:p>
              <a:p>
                <a:endParaRPr lang="en-US" altLang="ko-KR" sz="2400" dirty="0"/>
              </a:p>
              <a:p>
                <a:endParaRPr lang="en-US" altLang="ko-KR" sz="2400" dirty="0"/>
              </a:p>
              <a:p>
                <a:endParaRPr lang="en-US" altLang="ko-KR" sz="2400" dirty="0"/>
              </a:p>
              <a:p>
                <a:endParaRPr lang="en-US" altLang="ko-KR" sz="2400" dirty="0"/>
              </a:p>
              <a:p>
                <a:r>
                  <a:rPr lang="en-US" altLang="ko-KR" sz="2400" dirty="0"/>
                  <a:t>Fault in parameter only affects one output</a:t>
                </a:r>
              </a:p>
              <a:p>
                <a:r>
                  <a:rPr lang="en-US" altLang="ko-KR" sz="2400" dirty="0"/>
                  <a:t>Possible correction with fault location</a:t>
                </a:r>
                <a:endParaRPr lang="en-US" altLang="ko-KR" sz="2400" b="1" i="1" dirty="0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altLang="ko-KR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altLang="ko-KR" sz="2400" b="1" i="1" dirty="0" smtClean="0">
                          <a:latin typeface="Cambria Math" panose="02040503050406030204" pitchFamily="18" charset="0"/>
                        </a:rPr>
                        <m:t>=−(</m:t>
                      </m:r>
                      <m:sSub>
                        <m:sSubPr>
                          <m:ctrlPr>
                            <a:rPr lang="en-US" altLang="ko-KR" sz="24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b="1" i="1" dirty="0" smtClean="0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altLang="ko-KR" sz="24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ko-KR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altLang="ko-KR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ko-KR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altLang="ko-KR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en-US" altLang="ko-KR" sz="2400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2400" b="1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b="1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altLang="ko-KR" sz="2400" b="1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sub>
                      </m:sSub>
                      <m:r>
                        <a:rPr lang="en-US" altLang="ko-KR" sz="2400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ko-KR" sz="2400" b="1" dirty="0">
                  <a:latin typeface="Trebuchet MS" panose="020B0603020202020204" pitchFamily="34" charset="0"/>
                </a:endParaRPr>
              </a:p>
              <a:p>
                <a:pPr marL="0" indent="0">
                  <a:buNone/>
                </a:pPr>
                <a:endParaRPr lang="en-US" altLang="ko-KR" sz="2400" b="1" dirty="0">
                  <a:latin typeface="Trebuchet MS" panose="020B0603020202020204" pitchFamily="34" charset="0"/>
                </a:endParaRPr>
              </a:p>
              <a:p>
                <a:pPr marL="0" indent="0">
                  <a:buNone/>
                </a:pPr>
                <a:endParaRPr lang="ko-KR" altLang="en-US" sz="2400" dirty="0"/>
              </a:p>
            </p:txBody>
          </p:sp>
        </mc:Choice>
        <mc:Fallback xmlns="">
          <p:sp>
            <p:nvSpPr>
              <p:cNvPr id="9" name="내용 개체 틀 8">
                <a:extLst>
                  <a:ext uri="{FF2B5EF4-FFF2-40B4-BE49-F238E27FC236}">
                    <a16:creationId xmlns:a16="http://schemas.microsoft.com/office/drawing/2014/main" id="{1E323960-FC9E-7CD3-8F99-97FDDD9032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0" y="1458071"/>
                <a:ext cx="5840896" cy="4924067"/>
              </a:xfrm>
              <a:blipFill>
                <a:blip r:embed="rId3"/>
                <a:stretch>
                  <a:fillRect l="-1357" r="-93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번개 2">
            <a:extLst>
              <a:ext uri="{FF2B5EF4-FFF2-40B4-BE49-F238E27FC236}">
                <a16:creationId xmlns:a16="http://schemas.microsoft.com/office/drawing/2014/main" id="{B00C8587-19CB-D401-1744-C85E45EDB2D1}"/>
              </a:ext>
            </a:extLst>
          </p:cNvPr>
          <p:cNvSpPr/>
          <p:nvPr/>
        </p:nvSpPr>
        <p:spPr>
          <a:xfrm>
            <a:off x="629081" y="3664008"/>
            <a:ext cx="354564" cy="424918"/>
          </a:xfrm>
          <a:prstGeom prst="lightningBol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직사각형 3">
                <a:extLst>
                  <a:ext uri="{FF2B5EF4-FFF2-40B4-BE49-F238E27FC236}">
                    <a16:creationId xmlns:a16="http://schemas.microsoft.com/office/drawing/2014/main" id="{F99652F7-CDE9-AAC2-3973-B05E6FC41C6D}"/>
                  </a:ext>
                </a:extLst>
              </p:cNvPr>
              <p:cNvSpPr/>
              <p:nvPr/>
            </p:nvSpPr>
            <p:spPr>
              <a:xfrm>
                <a:off x="9357267" y="2965542"/>
                <a:ext cx="1612800" cy="15552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altLang="ko-KR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sub>
                      </m:sSub>
                    </m:oMath>
                  </m:oMathPara>
                </a14:m>
                <a:endParaRPr lang="ko-KR" alt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직사각형 3">
                <a:extLst>
                  <a:ext uri="{FF2B5EF4-FFF2-40B4-BE49-F238E27FC236}">
                    <a16:creationId xmlns:a16="http://schemas.microsoft.com/office/drawing/2014/main" id="{F99652F7-CDE9-AAC2-3973-B05E6FC41C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7267" y="2965542"/>
                <a:ext cx="1612800" cy="15552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직사각형 9">
                <a:extLst>
                  <a:ext uri="{FF2B5EF4-FFF2-40B4-BE49-F238E27FC236}">
                    <a16:creationId xmlns:a16="http://schemas.microsoft.com/office/drawing/2014/main" id="{1173F817-0F62-259E-7CC5-AFF654E76111}"/>
                  </a:ext>
                </a:extLst>
              </p:cNvPr>
              <p:cNvSpPr/>
              <p:nvPr/>
            </p:nvSpPr>
            <p:spPr>
              <a:xfrm>
                <a:off x="6884701" y="2969397"/>
                <a:ext cx="1612800" cy="38818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altLang="ko-KR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ko-KR" alt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직사각형 9">
                <a:extLst>
                  <a:ext uri="{FF2B5EF4-FFF2-40B4-BE49-F238E27FC236}">
                    <a16:creationId xmlns:a16="http://schemas.microsoft.com/office/drawing/2014/main" id="{1173F817-0F62-259E-7CC5-AFF654E761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4701" y="2969397"/>
                <a:ext cx="1612800" cy="38818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직사각형 10">
                <a:extLst>
                  <a:ext uri="{FF2B5EF4-FFF2-40B4-BE49-F238E27FC236}">
                    <a16:creationId xmlns:a16="http://schemas.microsoft.com/office/drawing/2014/main" id="{3DD3E8A6-42D7-1428-6B60-C6EA180082BF}"/>
                  </a:ext>
                </a:extLst>
              </p:cNvPr>
              <p:cNvSpPr/>
              <p:nvPr/>
            </p:nvSpPr>
            <p:spPr>
              <a:xfrm>
                <a:off x="6884701" y="3363831"/>
                <a:ext cx="1612800" cy="38818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altLang="ko-KR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ko-KR" alt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직사각형 10">
                <a:extLst>
                  <a:ext uri="{FF2B5EF4-FFF2-40B4-BE49-F238E27FC236}">
                    <a16:creationId xmlns:a16="http://schemas.microsoft.com/office/drawing/2014/main" id="{3DD3E8A6-42D7-1428-6B60-C6EA180082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4701" y="3363831"/>
                <a:ext cx="1612800" cy="38818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직사각형 11">
                <a:extLst>
                  <a:ext uri="{FF2B5EF4-FFF2-40B4-BE49-F238E27FC236}">
                    <a16:creationId xmlns:a16="http://schemas.microsoft.com/office/drawing/2014/main" id="{B5405BDC-24CE-2438-336B-CAA5E0DEDC43}"/>
                  </a:ext>
                </a:extLst>
              </p:cNvPr>
              <p:cNvSpPr/>
              <p:nvPr/>
            </p:nvSpPr>
            <p:spPr>
              <a:xfrm>
                <a:off x="6884701" y="4158892"/>
                <a:ext cx="1612800" cy="38818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altLang="ko-KR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ko-KR" alt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직사각형 11">
                <a:extLst>
                  <a:ext uri="{FF2B5EF4-FFF2-40B4-BE49-F238E27FC236}">
                    <a16:creationId xmlns:a16="http://schemas.microsoft.com/office/drawing/2014/main" id="{B5405BDC-24CE-2438-336B-CAA5E0DEDC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4701" y="4158892"/>
                <a:ext cx="1612800" cy="38818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직사각형 13">
                <a:extLst>
                  <a:ext uri="{FF2B5EF4-FFF2-40B4-BE49-F238E27FC236}">
                    <a16:creationId xmlns:a16="http://schemas.microsoft.com/office/drawing/2014/main" id="{EDED0CB9-F149-EF2C-3A64-0D6F3DBB8F8C}"/>
                  </a:ext>
                </a:extLst>
              </p:cNvPr>
              <p:cNvSpPr/>
              <p:nvPr/>
            </p:nvSpPr>
            <p:spPr>
              <a:xfrm>
                <a:off x="6884700" y="3761825"/>
                <a:ext cx="1948581" cy="38818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altLang="ko-KR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ko-KR" alt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직사각형 13">
                <a:extLst>
                  <a:ext uri="{FF2B5EF4-FFF2-40B4-BE49-F238E27FC236}">
                    <a16:creationId xmlns:a16="http://schemas.microsoft.com/office/drawing/2014/main" id="{EDED0CB9-F149-EF2C-3A64-0D6F3DBB8F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4700" y="3761825"/>
                <a:ext cx="1948581" cy="38818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2356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F6FF0-B846-1C47-9896-3A62D1718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Maintaining Sanity: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16352-6FDF-5443-B3F9-7B596441F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661" y="4338734"/>
            <a:ext cx="11718235" cy="1604865"/>
          </a:xfrm>
        </p:spPr>
        <p:txBody>
          <a:bodyPr>
            <a:normAutofit/>
          </a:bodyPr>
          <a:lstStyle/>
          <a:p>
            <a:r>
              <a:rPr lang="en-US" dirty="0"/>
              <a:t>Categorize data to model parameters and layer inputs</a:t>
            </a:r>
          </a:p>
          <a:p>
            <a:pPr lvl="1"/>
            <a:r>
              <a:rPr lang="en-US" dirty="0"/>
              <a:t>Apply checksum-based protection to correct faults in model parameter faults</a:t>
            </a:r>
          </a:p>
          <a:p>
            <a:pPr lvl="1"/>
            <a:r>
              <a:rPr lang="en-US" dirty="0"/>
              <a:t>Apply redundancy-based protection to correct faults in layer inputs</a:t>
            </a: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EA6BD5A2-2DFA-B2A9-1B1A-492D8825E775}"/>
              </a:ext>
            </a:extLst>
          </p:cNvPr>
          <p:cNvGrpSpPr/>
          <p:nvPr/>
        </p:nvGrpSpPr>
        <p:grpSpPr>
          <a:xfrm>
            <a:off x="1545929" y="1114815"/>
            <a:ext cx="9410048" cy="3214588"/>
            <a:chOff x="1545929" y="1114815"/>
            <a:chExt cx="9410048" cy="3214588"/>
          </a:xfrm>
        </p:grpSpPr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7554DA22-88C5-470A-E0EB-BA60B197BD6A}"/>
                </a:ext>
              </a:extLst>
            </p:cNvPr>
            <p:cNvGrpSpPr/>
            <p:nvPr/>
          </p:nvGrpSpPr>
          <p:grpSpPr>
            <a:xfrm>
              <a:off x="1545929" y="1114815"/>
              <a:ext cx="9410048" cy="3214588"/>
              <a:chOff x="1545929" y="1114815"/>
              <a:chExt cx="9410048" cy="3214588"/>
            </a:xfrm>
          </p:grpSpPr>
          <p:grpSp>
            <p:nvGrpSpPr>
              <p:cNvPr id="8" name="그룹 7">
                <a:extLst>
                  <a:ext uri="{FF2B5EF4-FFF2-40B4-BE49-F238E27FC236}">
                    <a16:creationId xmlns:a16="http://schemas.microsoft.com/office/drawing/2014/main" id="{3E567CCC-445E-30B1-711E-7999BCE5558E}"/>
                  </a:ext>
                </a:extLst>
              </p:cNvPr>
              <p:cNvGrpSpPr/>
              <p:nvPr/>
            </p:nvGrpSpPr>
            <p:grpSpPr>
              <a:xfrm>
                <a:off x="1545929" y="1114815"/>
                <a:ext cx="9063695" cy="3214588"/>
                <a:chOff x="1545929" y="1114815"/>
                <a:chExt cx="9063695" cy="3214588"/>
              </a:xfrm>
            </p:grpSpPr>
            <p:pic>
              <p:nvPicPr>
                <p:cNvPr id="4" name="그림 3">
                  <a:extLst>
                    <a:ext uri="{FF2B5EF4-FFF2-40B4-BE49-F238E27FC236}">
                      <a16:creationId xmlns:a16="http://schemas.microsoft.com/office/drawing/2014/main" id="{2FDF60A3-9EDE-B761-39DD-705ADF83DF7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r="25658"/>
                <a:stretch/>
              </p:blipFill>
              <p:spPr>
                <a:xfrm>
                  <a:off x="1545929" y="1114815"/>
                  <a:ext cx="9063695" cy="3214588"/>
                </a:xfrm>
                <a:prstGeom prst="rect">
                  <a:avLst/>
                </a:prstGeom>
              </p:spPr>
            </p:pic>
            <p:sp>
              <p:nvSpPr>
                <p:cNvPr id="6" name="직사각형 5">
                  <a:extLst>
                    <a:ext uri="{FF2B5EF4-FFF2-40B4-BE49-F238E27FC236}">
                      <a16:creationId xmlns:a16="http://schemas.microsoft.com/office/drawing/2014/main" id="{169411F2-BC86-3844-EDD6-DF24554691D9}"/>
                    </a:ext>
                  </a:extLst>
                </p:cNvPr>
                <p:cNvSpPr/>
                <p:nvPr/>
              </p:nvSpPr>
              <p:spPr>
                <a:xfrm>
                  <a:off x="1727200" y="2863273"/>
                  <a:ext cx="600363" cy="565727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5" name="직사각형 4">
                <a:extLst>
                  <a:ext uri="{FF2B5EF4-FFF2-40B4-BE49-F238E27FC236}">
                    <a16:creationId xmlns:a16="http://schemas.microsoft.com/office/drawing/2014/main" id="{3D21818C-6F72-AA0C-3CC8-97710EBA399C}"/>
                  </a:ext>
                </a:extLst>
              </p:cNvPr>
              <p:cNvSpPr/>
              <p:nvPr/>
            </p:nvSpPr>
            <p:spPr>
              <a:xfrm>
                <a:off x="10410813" y="1144742"/>
                <a:ext cx="526502" cy="3243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" name="직사각형 6">
                <a:extLst>
                  <a:ext uri="{FF2B5EF4-FFF2-40B4-BE49-F238E27FC236}">
                    <a16:creationId xmlns:a16="http://schemas.microsoft.com/office/drawing/2014/main" id="{2AB030B2-6A81-692E-7777-85D96D3154A9}"/>
                  </a:ext>
                </a:extLst>
              </p:cNvPr>
              <p:cNvSpPr/>
              <p:nvPr/>
            </p:nvSpPr>
            <p:spPr>
              <a:xfrm>
                <a:off x="10429475" y="3133289"/>
                <a:ext cx="526502" cy="3243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6215F5C6-6AEC-9061-2616-93569C954FB6}"/>
                </a:ext>
              </a:extLst>
            </p:cNvPr>
            <p:cNvSpPr/>
            <p:nvPr/>
          </p:nvSpPr>
          <p:spPr>
            <a:xfrm>
              <a:off x="2752437" y="2900218"/>
              <a:ext cx="609600" cy="7389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F0535A90-2B40-A7DF-6231-EEA11977EE7E}"/>
                </a:ext>
              </a:extLst>
            </p:cNvPr>
            <p:cNvSpPr/>
            <p:nvPr/>
          </p:nvSpPr>
          <p:spPr>
            <a:xfrm>
              <a:off x="3269673" y="2456873"/>
              <a:ext cx="129309" cy="443346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411375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F6FF0-B846-1C47-9896-3A62D1718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Parameter Redundancy: FC Layer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B16352-6FDF-5443-B3F9-7B596441FE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8661" y="4002622"/>
                <a:ext cx="5489681" cy="18542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Detect fault using</a:t>
                </a:r>
                <a:br>
                  <a:rPr lang="en-US" dirty="0"/>
                </a:br>
                <a:r>
                  <a:rPr lang="en-US" dirty="0"/>
                  <a:t>Total Sanity Checksum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Correct fault using </a:t>
                </a:r>
                <a:br>
                  <a:rPr lang="en-US" dirty="0"/>
                </a:br>
                <a:r>
                  <a:rPr lang="en-US" dirty="0"/>
                  <a:t>ABFT-based equation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B16352-6FDF-5443-B3F9-7B596441FE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8661" y="4002622"/>
                <a:ext cx="5489681" cy="1854200"/>
              </a:xfrm>
              <a:blipFill>
                <a:blip r:embed="rId2"/>
                <a:stretch>
                  <a:fillRect l="-2000" t="-5592" b="-394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그룹 5">
            <a:extLst>
              <a:ext uri="{FF2B5EF4-FFF2-40B4-BE49-F238E27FC236}">
                <a16:creationId xmlns:a16="http://schemas.microsoft.com/office/drawing/2014/main" id="{A452C3CB-01CF-D1C5-AEE1-68DC42C47133}"/>
              </a:ext>
            </a:extLst>
          </p:cNvPr>
          <p:cNvGrpSpPr/>
          <p:nvPr/>
        </p:nvGrpSpPr>
        <p:grpSpPr>
          <a:xfrm>
            <a:off x="0" y="1078093"/>
            <a:ext cx="5708342" cy="2773536"/>
            <a:chOff x="0" y="1078093"/>
            <a:chExt cx="5708342" cy="2773536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B8EF4A74-5FDD-AEAB-D2E4-B9B23B14D7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53180"/>
            <a:stretch/>
          </p:blipFill>
          <p:spPr>
            <a:xfrm>
              <a:off x="0" y="1078093"/>
              <a:ext cx="5708342" cy="2773536"/>
            </a:xfrm>
            <a:prstGeom prst="rect">
              <a:avLst/>
            </a:prstGeom>
          </p:spPr>
        </p:pic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12985B88-6446-669A-06E9-75D575C9286A}"/>
                </a:ext>
              </a:extLst>
            </p:cNvPr>
            <p:cNvSpPr/>
            <p:nvPr/>
          </p:nvSpPr>
          <p:spPr>
            <a:xfrm>
              <a:off x="5433134" y="3107184"/>
              <a:ext cx="275208" cy="3218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표 6">
                <a:extLst>
                  <a:ext uri="{FF2B5EF4-FFF2-40B4-BE49-F238E27FC236}">
                    <a16:creationId xmlns:a16="http://schemas.microsoft.com/office/drawing/2014/main" id="{C1FBCB17-51FB-5441-9A1C-06C1EF389CE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63901564"/>
                  </p:ext>
                </p:extLst>
              </p:nvPr>
            </p:nvGraphicFramePr>
            <p:xfrm>
              <a:off x="5708342" y="1661496"/>
              <a:ext cx="6095998" cy="1854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54667">
                      <a:extLst>
                        <a:ext uri="{9D8B030D-6E8A-4147-A177-3AD203B41FA5}">
                          <a16:colId xmlns:a16="http://schemas.microsoft.com/office/drawing/2014/main" val="258766930"/>
                        </a:ext>
                      </a:extLst>
                    </a:gridCol>
                    <a:gridCol w="677333">
                      <a:extLst>
                        <a:ext uri="{9D8B030D-6E8A-4147-A177-3AD203B41FA5}">
                          <a16:colId xmlns:a16="http://schemas.microsoft.com/office/drawing/2014/main" val="936824019"/>
                        </a:ext>
                      </a:extLst>
                    </a:gridCol>
                    <a:gridCol w="677333">
                      <a:extLst>
                        <a:ext uri="{9D8B030D-6E8A-4147-A177-3AD203B41FA5}">
                          <a16:colId xmlns:a16="http://schemas.microsoft.com/office/drawing/2014/main" val="2958695685"/>
                        </a:ext>
                      </a:extLst>
                    </a:gridCol>
                    <a:gridCol w="677333">
                      <a:extLst>
                        <a:ext uri="{9D8B030D-6E8A-4147-A177-3AD203B41FA5}">
                          <a16:colId xmlns:a16="http://schemas.microsoft.com/office/drawing/2014/main" val="223865654"/>
                        </a:ext>
                      </a:extLst>
                    </a:gridCol>
                    <a:gridCol w="677333">
                      <a:extLst>
                        <a:ext uri="{9D8B030D-6E8A-4147-A177-3AD203B41FA5}">
                          <a16:colId xmlns:a16="http://schemas.microsoft.com/office/drawing/2014/main" val="4147808806"/>
                        </a:ext>
                      </a:extLst>
                    </a:gridCol>
                    <a:gridCol w="677333">
                      <a:extLst>
                        <a:ext uri="{9D8B030D-6E8A-4147-A177-3AD203B41FA5}">
                          <a16:colId xmlns:a16="http://schemas.microsoft.com/office/drawing/2014/main" val="2223703171"/>
                        </a:ext>
                      </a:extLst>
                    </a:gridCol>
                    <a:gridCol w="677333">
                      <a:extLst>
                        <a:ext uri="{9D8B030D-6E8A-4147-A177-3AD203B41FA5}">
                          <a16:colId xmlns:a16="http://schemas.microsoft.com/office/drawing/2014/main" val="1601386265"/>
                        </a:ext>
                      </a:extLst>
                    </a:gridCol>
                    <a:gridCol w="677333">
                      <a:extLst>
                        <a:ext uri="{9D8B030D-6E8A-4147-A177-3AD203B41FA5}">
                          <a16:colId xmlns:a16="http://schemas.microsoft.com/office/drawing/2014/main" val="3669628756"/>
                        </a:ext>
                      </a:extLst>
                    </a:gridCol>
                  </a:tblGrid>
                  <a:tr h="370840">
                    <a:tc gridSpan="8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Error detection patterns of Partial Sanity Checksums</a:t>
                          </a:r>
                          <a:endParaRPr lang="ko-KR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806799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342176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 (1,3,5,7)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023366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 (2,3,6,7)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336429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 (4,5,6,7)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6035094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표 6">
                <a:extLst>
                  <a:ext uri="{FF2B5EF4-FFF2-40B4-BE49-F238E27FC236}">
                    <a16:creationId xmlns:a16="http://schemas.microsoft.com/office/drawing/2014/main" id="{C1FBCB17-51FB-5441-9A1C-06C1EF389CE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63901564"/>
                  </p:ext>
                </p:extLst>
              </p:nvPr>
            </p:nvGraphicFramePr>
            <p:xfrm>
              <a:off x="5708342" y="1661496"/>
              <a:ext cx="6095998" cy="1854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54667">
                      <a:extLst>
                        <a:ext uri="{9D8B030D-6E8A-4147-A177-3AD203B41FA5}">
                          <a16:colId xmlns:a16="http://schemas.microsoft.com/office/drawing/2014/main" val="258766930"/>
                        </a:ext>
                      </a:extLst>
                    </a:gridCol>
                    <a:gridCol w="677333">
                      <a:extLst>
                        <a:ext uri="{9D8B030D-6E8A-4147-A177-3AD203B41FA5}">
                          <a16:colId xmlns:a16="http://schemas.microsoft.com/office/drawing/2014/main" val="936824019"/>
                        </a:ext>
                      </a:extLst>
                    </a:gridCol>
                    <a:gridCol w="677333">
                      <a:extLst>
                        <a:ext uri="{9D8B030D-6E8A-4147-A177-3AD203B41FA5}">
                          <a16:colId xmlns:a16="http://schemas.microsoft.com/office/drawing/2014/main" val="2958695685"/>
                        </a:ext>
                      </a:extLst>
                    </a:gridCol>
                    <a:gridCol w="677333">
                      <a:extLst>
                        <a:ext uri="{9D8B030D-6E8A-4147-A177-3AD203B41FA5}">
                          <a16:colId xmlns:a16="http://schemas.microsoft.com/office/drawing/2014/main" val="223865654"/>
                        </a:ext>
                      </a:extLst>
                    </a:gridCol>
                    <a:gridCol w="677333">
                      <a:extLst>
                        <a:ext uri="{9D8B030D-6E8A-4147-A177-3AD203B41FA5}">
                          <a16:colId xmlns:a16="http://schemas.microsoft.com/office/drawing/2014/main" val="4147808806"/>
                        </a:ext>
                      </a:extLst>
                    </a:gridCol>
                    <a:gridCol w="677333">
                      <a:extLst>
                        <a:ext uri="{9D8B030D-6E8A-4147-A177-3AD203B41FA5}">
                          <a16:colId xmlns:a16="http://schemas.microsoft.com/office/drawing/2014/main" val="2223703171"/>
                        </a:ext>
                      </a:extLst>
                    </a:gridCol>
                    <a:gridCol w="677333">
                      <a:extLst>
                        <a:ext uri="{9D8B030D-6E8A-4147-A177-3AD203B41FA5}">
                          <a16:colId xmlns:a16="http://schemas.microsoft.com/office/drawing/2014/main" val="1601386265"/>
                        </a:ext>
                      </a:extLst>
                    </a:gridCol>
                    <a:gridCol w="677333">
                      <a:extLst>
                        <a:ext uri="{9D8B030D-6E8A-4147-A177-3AD203B41FA5}">
                          <a16:colId xmlns:a16="http://schemas.microsoft.com/office/drawing/2014/main" val="3669628756"/>
                        </a:ext>
                      </a:extLst>
                    </a:gridCol>
                  </a:tblGrid>
                  <a:tr h="370840">
                    <a:tc gridSpan="8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Error detection patterns of Partial Sanity Checksums</a:t>
                          </a:r>
                          <a:endParaRPr lang="ko-KR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806799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4"/>
                          <a:stretch>
                            <a:fillRect l="-199107" t="-108197" r="-597321" b="-3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4"/>
                          <a:stretch>
                            <a:fillRect l="-301802" t="-108197" r="-502703" b="-3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4"/>
                          <a:stretch>
                            <a:fillRect l="-401802" t="-108197" r="-402703" b="-3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4"/>
                          <a:stretch>
                            <a:fillRect l="-501802" t="-108197" r="-302703" b="-3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4"/>
                          <a:stretch>
                            <a:fillRect l="-596429" t="-108197" r="-200000" b="-3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4"/>
                          <a:stretch>
                            <a:fillRect l="-702703" t="-108197" r="-101802" b="-3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4"/>
                          <a:stretch>
                            <a:fillRect l="-802703" t="-108197" r="-1802" b="-3131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42176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4"/>
                          <a:stretch>
                            <a:fillRect l="-450" t="-208197" r="-351802" b="-2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023366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4"/>
                          <a:stretch>
                            <a:fillRect l="-450" t="-308197" r="-351802" b="-1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336429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4"/>
                          <a:stretch>
                            <a:fillRect l="-450" t="-408197" r="-351802" b="-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6035094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B3359CC7-2B57-F65D-4106-B50194E4512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08342" y="4001905"/>
                <a:ext cx="5489681" cy="18542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6"/>
                  </a:buClr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F47839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C2D833"/>
                  </a:buClr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6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dirty="0"/>
                  <a:t>Locate fault using </a:t>
                </a:r>
                <a:br>
                  <a:rPr lang="en-US" altLang="ko-KR" dirty="0"/>
                </a:br>
                <a:r>
                  <a:rPr lang="en-US" altLang="ko-KR" dirty="0"/>
                  <a:t>Partial Sanity Checksums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ko-KR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dirty="0">
                        <a:latin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en-US" altLang="ko-K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ko-KR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altLang="ko-KR" dirty="0"/>
              </a:p>
              <a:p>
                <a:r>
                  <a:rPr lang="en-US" altLang="ko-KR" dirty="0"/>
                  <a:t>Requires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ko-KR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ko-KR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ko-KR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ko-KR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ko-KR" dirty="0"/>
                  <a:t> additional partial sanity neurons</a:t>
                </a: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B3359CC7-2B57-F65D-4106-B50194E451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8342" y="4001905"/>
                <a:ext cx="5489681" cy="1854200"/>
              </a:xfrm>
              <a:prstGeom prst="rect">
                <a:avLst/>
              </a:prstGeom>
              <a:blipFill>
                <a:blip r:embed="rId5"/>
                <a:stretch>
                  <a:fillRect l="-1998" t="-5246" b="-360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2951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F6FF0-B846-1C47-9896-3A62D1718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Parameter Redundancy: Conv Layer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B16352-6FDF-5443-B3F9-7B596441FE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altLang="ko-KR" dirty="0"/>
              </a:p>
              <a:p>
                <a:r>
                  <a:rPr lang="en-US" altLang="ko-KR" dirty="0"/>
                  <a:t>Addition of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ko-KR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ko-KR" dirty="0"/>
                  <a:t> partial sanity filters</a:t>
                </a:r>
              </a:p>
              <a:p>
                <a:r>
                  <a:rPr lang="en-US" altLang="ko-KR" dirty="0"/>
                  <a:t>Detect fault with Total Sanity Checksum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altLang="ko-KR" dirty="0"/>
              </a:p>
              <a:p>
                <a:r>
                  <a:rPr lang="en-US" altLang="ko-KR" dirty="0"/>
                  <a:t>Locate fault with Partial Sanity Checksums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altLang="ko-KR" dirty="0"/>
              </a:p>
              <a:p>
                <a:r>
                  <a:rPr lang="en-US" altLang="ko-KR" dirty="0"/>
                  <a:t>Correct fault using the ABFT-based equation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B16352-6FDF-5443-B3F9-7B596441FE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32" b="-176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그림 3">
            <a:extLst>
              <a:ext uri="{FF2B5EF4-FFF2-40B4-BE49-F238E27FC236}">
                <a16:creationId xmlns:a16="http://schemas.microsoft.com/office/drawing/2014/main" id="{7A5CDBAC-4712-6979-FDED-79A317E69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104" y="1091434"/>
            <a:ext cx="6289337" cy="29487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내용 개체 틀 8">
                <a:extLst>
                  <a:ext uri="{FF2B5EF4-FFF2-40B4-BE49-F238E27FC236}">
                    <a16:creationId xmlns:a16="http://schemas.microsoft.com/office/drawing/2014/main" id="{6C7BA533-4DB0-0352-D5E8-C0480BB0AB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04465" y="1586704"/>
                <a:ext cx="4472406" cy="19581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6"/>
                  </a:buClr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F47839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C2D833"/>
                  </a:buClr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6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ko-KR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sz="2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ko-KR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2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altLang="ko-KR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24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altLang="ko-KR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ko-KR" sz="24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altLang="ko-KR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altLang="ko-KR" sz="24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altLang="ko-KR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</m:oMath>
                </a14:m>
                <a:r>
                  <a:rPr lang="en-US" altLang="ko-KR" sz="2400" b="0" dirty="0">
                    <a:solidFill>
                      <a:schemeClr val="accent6"/>
                    </a:solidFill>
                    <a:latin typeface="Trebuchet MS" panose="020B0603020202020204" pitchFamily="34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ko-KR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24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ko-KR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sz="24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altLang="ko-KR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sz="24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altLang="ko-KR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ko-KR" sz="24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altLang="ko-KR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altLang="ko-KR" sz="24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altLang="ko-KR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</m:oMath>
                </a14:m>
                <a:r>
                  <a:rPr lang="en-US" altLang="ko-KR" sz="2400" i="1" dirty="0">
                    <a:solidFill>
                      <a:schemeClr val="accent6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ko-KR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sz="2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ko-KR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ko-KR" sz="2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altLang="ko-KR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altLang="ko-KR" sz="24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altLang="ko-KR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altLang="ko-KR" sz="24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altLang="ko-KR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altLang="ko-KR" sz="24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altLang="ko-KR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</m:oMath>
                </a14:m>
                <a:r>
                  <a:rPr lang="en-US" altLang="ko-KR" sz="2400" i="1" dirty="0">
                    <a:solidFill>
                      <a:schemeClr val="accent6"/>
                    </a:solidFill>
                    <a:latin typeface="Cambria Math" panose="02040503050406030204" pitchFamily="18" charset="0"/>
                  </a:rPr>
                  <a:t> </a:t>
                </a:r>
                <a:endParaRPr lang="en-US" altLang="ko-KR" sz="2400" b="0" dirty="0">
                  <a:solidFill>
                    <a:schemeClr val="accent6"/>
                  </a:solidFill>
                  <a:latin typeface="Trebuchet MS" panose="020B0603020202020204" pitchFamily="34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altLang="ko-KR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ko-KR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ko-KR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altLang="ko-KR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ko-KR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ko-KR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ko-KR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  <m:e>
                        <m:sSub>
                          <m:sSubPr>
                            <m:ctrlPr>
                              <a:rPr lang="en-US" altLang="ko-KR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altLang="ko-KR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ko-KR" sz="2400" b="0" dirty="0">
                    <a:solidFill>
                      <a:schemeClr val="accent2"/>
                    </a:solidFill>
                  </a:rPr>
                  <a:t>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altLang="ko-KR" sz="2400" dirty="0"/>
              </a:p>
            </p:txBody>
          </p:sp>
        </mc:Choice>
        <mc:Fallback xmlns="">
          <p:sp>
            <p:nvSpPr>
              <p:cNvPr id="6" name="내용 개체 틀 8">
                <a:extLst>
                  <a:ext uri="{FF2B5EF4-FFF2-40B4-BE49-F238E27FC236}">
                    <a16:creationId xmlns:a16="http://schemas.microsoft.com/office/drawing/2014/main" id="{6C7BA533-4DB0-0352-D5E8-C0480BB0AB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4465" y="1586704"/>
                <a:ext cx="4472406" cy="1958180"/>
              </a:xfrm>
              <a:prstGeom prst="rect">
                <a:avLst/>
              </a:prstGeom>
              <a:blipFill>
                <a:blip r:embed="rId4"/>
                <a:stretch>
                  <a:fillRect l="-272" b="-3819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68789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AC 2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A5DDEE"/>
      </a:accent1>
      <a:accent2>
        <a:srgbClr val="ED7D31"/>
      </a:accent2>
      <a:accent3>
        <a:srgbClr val="C2D833"/>
      </a:accent3>
      <a:accent4>
        <a:srgbClr val="BFDCE0"/>
      </a:accent4>
      <a:accent5>
        <a:srgbClr val="8CCDA3"/>
      </a:accent5>
      <a:accent6>
        <a:srgbClr val="00769E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C_988440-22_ConfPPT" id="{6CFC76B5-DB0D-744B-9489-9CA543BDAB82}" vid="{DFBF51DB-2589-AD47-9D9D-4E54BCE0956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5387</TotalTime>
  <Words>702</Words>
  <Application>Microsoft Office PowerPoint</Application>
  <PresentationFormat>와이드스크린</PresentationFormat>
  <Paragraphs>195</Paragraphs>
  <Slides>15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2" baseType="lpstr">
      <vt:lpstr>맑은 고딕</vt:lpstr>
      <vt:lpstr>Arial</vt:lpstr>
      <vt:lpstr>Cambria Math</vt:lpstr>
      <vt:lpstr>Franklin Gothic Book</vt:lpstr>
      <vt:lpstr>Franklin Gothic Medium</vt:lpstr>
      <vt:lpstr>Trebuchet MS</vt:lpstr>
      <vt:lpstr>Office Theme</vt:lpstr>
      <vt:lpstr>Maintaining Sanity: Algorithm-based Comprehensive Fault Tolerance for CNNs</vt:lpstr>
      <vt:lpstr>Reliability: a Key Design Concern</vt:lpstr>
      <vt:lpstr>Previous Methods: Modular Redundancy</vt:lpstr>
      <vt:lpstr>Previous Methods: Sanity-Check [Ozen, ATS ‘19]</vt:lpstr>
      <vt:lpstr>Previous Methods: Sanity-Check [Ozen, ATS ‘19]</vt:lpstr>
      <vt:lpstr>Previous Methods: Sanity-Check [Ozen, ATS ‘19]</vt:lpstr>
      <vt:lpstr>Maintaining Sanity: Overview</vt:lpstr>
      <vt:lpstr>Model Parameter Redundancy: FC Layer</vt:lpstr>
      <vt:lpstr>Model Parameter Redundancy: Conv Layer</vt:lpstr>
      <vt:lpstr>Layer Input Redundancy</vt:lpstr>
      <vt:lpstr>Experimental Setup</vt:lpstr>
      <vt:lpstr>Experimental Setup: Baseline Techniques</vt:lpstr>
      <vt:lpstr>Results: Coverage and Runtime</vt:lpstr>
      <vt:lpstr>Results: Memory Costs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Punsalan, Ben</dc:creator>
  <cp:lastModifiedBy>정진효</cp:lastModifiedBy>
  <cp:revision>42</cp:revision>
  <dcterms:created xsi:type="dcterms:W3CDTF">2022-10-11T16:50:48Z</dcterms:created>
  <dcterms:modified xsi:type="dcterms:W3CDTF">2024-06-21T14:23:11Z</dcterms:modified>
</cp:coreProperties>
</file>