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tags/tag5.xml" ContentType="application/vnd.openxmlformats-officedocument.presentationml.tag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14"/>
  </p:notesMasterIdLst>
  <p:sldIdLst>
    <p:sldId id="257" r:id="rId2"/>
    <p:sldId id="261" r:id="rId3"/>
    <p:sldId id="258" r:id="rId4"/>
    <p:sldId id="280" r:id="rId5"/>
    <p:sldId id="285" r:id="rId6"/>
    <p:sldId id="283" r:id="rId7"/>
    <p:sldId id="286" r:id="rId8"/>
    <p:sldId id="288" r:id="rId9"/>
    <p:sldId id="284" r:id="rId10"/>
    <p:sldId id="272" r:id="rId11"/>
    <p:sldId id="273" r:id="rId12"/>
    <p:sldId id="28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hdi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00"/>
    <a:srgbClr val="263C82"/>
    <a:srgbClr val="0099FF"/>
    <a:srgbClr val="FF9900"/>
    <a:srgbClr val="254793"/>
    <a:srgbClr val="CCCC00"/>
    <a:srgbClr val="FFFF66"/>
    <a:srgbClr val="551313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40" autoAdjust="0"/>
    <p:restoredTop sz="90180" autoAdjust="0"/>
  </p:normalViewPr>
  <p:slideViewPr>
    <p:cSldViewPr>
      <p:cViewPr>
        <p:scale>
          <a:sx n="80" d="100"/>
          <a:sy n="80" d="100"/>
        </p:scale>
        <p:origin x="-888" y="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Mahdi\My%20Documents\Downloads\Experiments_final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Mahdi\My%20Documents\Downloads\Experiments_final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Documents%20and%20Settings\Mahdi\My%20Documents\Downloads\Experiments_final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Documents%20and%20Settings\Mahdi\My%20Documents\Downloads\Experiments_fin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9"/>
    </mc:Choice>
    <mc:Fallback>
      <c:style val="9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REGI</c:v>
          </c:tx>
          <c:spPr>
            <a:solidFill>
              <a:schemeClr val="tx1"/>
            </a:solidFill>
            <a:ln w="15875">
              <a:solidFill>
                <a:schemeClr val="tx1"/>
              </a:solidFill>
            </a:ln>
          </c:spPr>
          <c:invertIfNegative val="0"/>
          <c:dPt>
            <c:idx val="11"/>
            <c:invertIfNegative val="0"/>
            <c:bubble3D val="0"/>
            <c:spPr>
              <a:solidFill>
                <a:srgbClr val="FF0000"/>
              </a:solidFill>
              <a:ln w="15875">
                <a:solidFill>
                  <a:schemeClr val="tx1"/>
                </a:solidFill>
              </a:ln>
            </c:spPr>
          </c:dPt>
          <c:dPt>
            <c:idx val="25"/>
            <c:invertIfNegative val="0"/>
            <c:bubble3D val="0"/>
            <c:spPr>
              <a:solidFill>
                <a:srgbClr val="FF0000"/>
              </a:solidFill>
              <a:ln w="15875">
                <a:solidFill>
                  <a:schemeClr val="tx1"/>
                </a:solidFill>
              </a:ln>
            </c:spPr>
          </c:dPt>
          <c:cat>
            <c:strRef>
              <c:f>'[Experiments_final.xlsx]4X4'!$A$20:$A$45</c:f>
              <c:strCache>
                <c:ptCount val="26"/>
                <c:pt idx="0">
                  <c:v>Swim_Calc</c:v>
                </c:pt>
                <c:pt idx="1">
                  <c:v>YUV2RGB</c:v>
                </c:pt>
                <c:pt idx="2">
                  <c:v>Sobel</c:v>
                </c:pt>
                <c:pt idx="3">
                  <c:v>Lowpass</c:v>
                </c:pt>
                <c:pt idx="4">
                  <c:v>SOR</c:v>
                </c:pt>
                <c:pt idx="5">
                  <c:v>Laplace</c:v>
                </c:pt>
                <c:pt idx="6">
                  <c:v>GSR</c:v>
                </c:pt>
                <c:pt idx="7">
                  <c:v>Wavelet</c:v>
                </c:pt>
                <c:pt idx="8">
                  <c:v>Forward</c:v>
                </c:pt>
                <c:pt idx="9">
                  <c:v>Compress</c:v>
                </c:pt>
                <c:pt idx="10">
                  <c:v>Mpeg2</c:v>
                </c:pt>
                <c:pt idx="11">
                  <c:v>Average Res</c:v>
                </c:pt>
                <c:pt idx="12">
                  <c:v>h264ref</c:v>
                </c:pt>
                <c:pt idx="13">
                  <c:v>gobmk</c:v>
                </c:pt>
                <c:pt idx="14">
                  <c:v>hmmer</c:v>
                </c:pt>
                <c:pt idx="15">
                  <c:v>dealII</c:v>
                </c:pt>
                <c:pt idx="16">
                  <c:v>bzip2</c:v>
                </c:pt>
                <c:pt idx="17">
                  <c:v>astar</c:v>
                </c:pt>
                <c:pt idx="18">
                  <c:v>omnetpp</c:v>
                </c:pt>
                <c:pt idx="19">
                  <c:v>perl</c:v>
                </c:pt>
                <c:pt idx="20">
                  <c:v>povray</c:v>
                </c:pt>
                <c:pt idx="21">
                  <c:v>sphinx</c:v>
                </c:pt>
                <c:pt idx="22">
                  <c:v>gcc</c:v>
                </c:pt>
                <c:pt idx="23">
                  <c:v>soplex</c:v>
                </c:pt>
                <c:pt idx="24">
                  <c:v>libquantum</c:v>
                </c:pt>
                <c:pt idx="25">
                  <c:v>Average Rec</c:v>
                </c:pt>
              </c:strCache>
            </c:strRef>
          </c:cat>
          <c:val>
            <c:numRef>
              <c:f>'[Experiments_final.xlsx]4X4'!$M$20:$M$45</c:f>
              <c:numCache>
                <c:formatCode>General</c:formatCode>
                <c:ptCount val="26"/>
                <c:pt idx="0">
                  <c:v>0.5714285714285714</c:v>
                </c:pt>
                <c:pt idx="1">
                  <c:v>1</c:v>
                </c:pt>
                <c:pt idx="2">
                  <c:v>0.66666666666666663</c:v>
                </c:pt>
                <c:pt idx="3">
                  <c:v>1</c:v>
                </c:pt>
                <c:pt idx="4">
                  <c:v>0.66666666666666663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0.75</c:v>
                </c:pt>
                <c:pt idx="9">
                  <c:v>1</c:v>
                </c:pt>
                <c:pt idx="10">
                  <c:v>1</c:v>
                </c:pt>
                <c:pt idx="11">
                  <c:v>0.87770562770562777</c:v>
                </c:pt>
                <c:pt idx="12">
                  <c:v>0.625</c:v>
                </c:pt>
                <c:pt idx="13">
                  <c:v>0.83333333333333337</c:v>
                </c:pt>
                <c:pt idx="14">
                  <c:v>0.6</c:v>
                </c:pt>
                <c:pt idx="15">
                  <c:v>0.75</c:v>
                </c:pt>
                <c:pt idx="16">
                  <c:v>0.81818181818181823</c:v>
                </c:pt>
                <c:pt idx="17">
                  <c:v>1</c:v>
                </c:pt>
                <c:pt idx="18">
                  <c:v>0.5</c:v>
                </c:pt>
                <c:pt idx="19">
                  <c:v>1</c:v>
                </c:pt>
                <c:pt idx="20">
                  <c:v>1</c:v>
                </c:pt>
                <c:pt idx="21">
                  <c:v>0.75</c:v>
                </c:pt>
                <c:pt idx="22">
                  <c:v>1</c:v>
                </c:pt>
                <c:pt idx="23">
                  <c:v>1</c:v>
                </c:pt>
                <c:pt idx="24">
                  <c:v>0.83333333333333337</c:v>
                </c:pt>
                <c:pt idx="25">
                  <c:v>0.82383449883449889</c:v>
                </c:pt>
              </c:numCache>
            </c:numRef>
          </c:val>
        </c:ser>
        <c:ser>
          <c:idx val="1"/>
          <c:order val="1"/>
          <c:tx>
            <c:v>DRECS</c:v>
          </c:tx>
          <c:spPr>
            <a:solidFill>
              <a:schemeClr val="bg1">
                <a:lumMod val="85000"/>
              </a:schemeClr>
            </a:solidFill>
            <a:ln w="15875">
              <a:solidFill>
                <a:schemeClr val="tx1"/>
              </a:solidFill>
            </a:ln>
          </c:spPr>
          <c:invertIfNegative val="0"/>
          <c:cat>
            <c:strRef>
              <c:f>'[Experiments_final.xlsx]4X4'!$A$20:$A$45</c:f>
              <c:strCache>
                <c:ptCount val="26"/>
                <c:pt idx="0">
                  <c:v>Swim_Calc</c:v>
                </c:pt>
                <c:pt idx="1">
                  <c:v>YUV2RGB</c:v>
                </c:pt>
                <c:pt idx="2">
                  <c:v>Sobel</c:v>
                </c:pt>
                <c:pt idx="3">
                  <c:v>Lowpass</c:v>
                </c:pt>
                <c:pt idx="4">
                  <c:v>SOR</c:v>
                </c:pt>
                <c:pt idx="5">
                  <c:v>Laplace</c:v>
                </c:pt>
                <c:pt idx="6">
                  <c:v>GSR</c:v>
                </c:pt>
                <c:pt idx="7">
                  <c:v>Wavelet</c:v>
                </c:pt>
                <c:pt idx="8">
                  <c:v>Forward</c:v>
                </c:pt>
                <c:pt idx="9">
                  <c:v>Compress</c:v>
                </c:pt>
                <c:pt idx="10">
                  <c:v>Mpeg2</c:v>
                </c:pt>
                <c:pt idx="11">
                  <c:v>Average Res</c:v>
                </c:pt>
                <c:pt idx="12">
                  <c:v>h264ref</c:v>
                </c:pt>
                <c:pt idx="13">
                  <c:v>gobmk</c:v>
                </c:pt>
                <c:pt idx="14">
                  <c:v>hmmer</c:v>
                </c:pt>
                <c:pt idx="15">
                  <c:v>dealII</c:v>
                </c:pt>
                <c:pt idx="16">
                  <c:v>bzip2</c:v>
                </c:pt>
                <c:pt idx="17">
                  <c:v>astar</c:v>
                </c:pt>
                <c:pt idx="18">
                  <c:v>omnetpp</c:v>
                </c:pt>
                <c:pt idx="19">
                  <c:v>perl</c:v>
                </c:pt>
                <c:pt idx="20">
                  <c:v>povray</c:v>
                </c:pt>
                <c:pt idx="21">
                  <c:v>sphinx</c:v>
                </c:pt>
                <c:pt idx="22">
                  <c:v>gcc</c:v>
                </c:pt>
                <c:pt idx="23">
                  <c:v>soplex</c:v>
                </c:pt>
                <c:pt idx="24">
                  <c:v>libquantum</c:v>
                </c:pt>
                <c:pt idx="25">
                  <c:v>Average Rec</c:v>
                </c:pt>
              </c:strCache>
            </c:strRef>
          </c:cat>
          <c:val>
            <c:numRef>
              <c:f>'[Experiments_final.xlsx]4X4'!$N$20:$N$45</c:f>
              <c:numCache>
                <c:formatCode>General</c:formatCode>
                <c:ptCount val="26"/>
                <c:pt idx="0">
                  <c:v>0.18604651162790695</c:v>
                </c:pt>
                <c:pt idx="1">
                  <c:v>0.1875</c:v>
                </c:pt>
                <c:pt idx="2">
                  <c:v>0.22222222222222221</c:v>
                </c:pt>
                <c:pt idx="3">
                  <c:v>0.33333333333333331</c:v>
                </c:pt>
                <c:pt idx="4">
                  <c:v>0.25</c:v>
                </c:pt>
                <c:pt idx="5">
                  <c:v>0.33333333333333331</c:v>
                </c:pt>
                <c:pt idx="6">
                  <c:v>0.5</c:v>
                </c:pt>
                <c:pt idx="7">
                  <c:v>0.5</c:v>
                </c:pt>
                <c:pt idx="8">
                  <c:v>0.54545454545454541</c:v>
                </c:pt>
                <c:pt idx="9">
                  <c:v>1</c:v>
                </c:pt>
                <c:pt idx="10">
                  <c:v>0.5</c:v>
                </c:pt>
                <c:pt idx="11">
                  <c:v>0.41435363145194015</c:v>
                </c:pt>
                <c:pt idx="12">
                  <c:v>0.45454545454545453</c:v>
                </c:pt>
                <c:pt idx="13">
                  <c:v>0.625</c:v>
                </c:pt>
                <c:pt idx="14">
                  <c:v>0.75</c:v>
                </c:pt>
                <c:pt idx="15">
                  <c:v>0.72</c:v>
                </c:pt>
                <c:pt idx="16">
                  <c:v>0.81818181818181823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0.75</c:v>
                </c:pt>
                <c:pt idx="22">
                  <c:v>1</c:v>
                </c:pt>
                <c:pt idx="23">
                  <c:v>0.87500000000000011</c:v>
                </c:pt>
                <c:pt idx="24">
                  <c:v>0.83333333333333337</c:v>
                </c:pt>
                <c:pt idx="25">
                  <c:v>0.8327738927738928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138304"/>
        <c:axId val="87139840"/>
      </c:barChart>
      <c:catAx>
        <c:axId val="87138304"/>
        <c:scaling>
          <c:orientation val="minMax"/>
        </c:scaling>
        <c:delete val="0"/>
        <c:axPos val="b"/>
        <c:majorTickMark val="none"/>
        <c:minorTickMark val="none"/>
        <c:tickLblPos val="nextTo"/>
        <c:crossAx val="87139840"/>
        <c:crosses val="autoZero"/>
        <c:auto val="1"/>
        <c:lblAlgn val="ctr"/>
        <c:lblOffset val="100"/>
        <c:noMultiLvlLbl val="0"/>
      </c:catAx>
      <c:valAx>
        <c:axId val="87139840"/>
        <c:scaling>
          <c:orientation val="minMax"/>
          <c:max val="1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AU"/>
                  <a:t>Performance Ratio (MII/II)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7138304"/>
        <c:crosses val="autoZero"/>
        <c:crossBetween val="between"/>
      </c:valAx>
      <c:spPr>
        <a:ln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9"/>
    </mc:Choice>
    <mc:Fallback>
      <c:style val="9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REGI</c:v>
          </c:tx>
          <c:spPr>
            <a:solidFill>
              <a:schemeClr val="tx1"/>
            </a:solidFill>
            <a:ln w="15875">
              <a:solidFill>
                <a:schemeClr val="tx1"/>
              </a:solidFill>
            </a:ln>
          </c:spPr>
          <c:invertIfNegative val="0"/>
          <c:dPt>
            <c:idx val="11"/>
            <c:invertIfNegative val="0"/>
            <c:bubble3D val="0"/>
            <c:spPr>
              <a:solidFill>
                <a:srgbClr val="FF0000"/>
              </a:solidFill>
              <a:ln w="15875">
                <a:solidFill>
                  <a:schemeClr val="tx1"/>
                </a:solidFill>
              </a:ln>
            </c:spPr>
          </c:dPt>
          <c:dPt>
            <c:idx val="25"/>
            <c:invertIfNegative val="0"/>
            <c:bubble3D val="0"/>
            <c:spPr>
              <a:solidFill>
                <a:srgbClr val="FF0000"/>
              </a:solidFill>
              <a:ln w="15875">
                <a:solidFill>
                  <a:schemeClr val="tx1"/>
                </a:solidFill>
              </a:ln>
            </c:spPr>
          </c:dPt>
          <c:cat>
            <c:strRef>
              <c:f>'[Experiments_final.xlsx]4X4'!$A$20:$A$45</c:f>
              <c:strCache>
                <c:ptCount val="26"/>
                <c:pt idx="0">
                  <c:v>Swim_Calc</c:v>
                </c:pt>
                <c:pt idx="1">
                  <c:v>YUV2RGB</c:v>
                </c:pt>
                <c:pt idx="2">
                  <c:v>Sobel</c:v>
                </c:pt>
                <c:pt idx="3">
                  <c:v>Lowpass</c:v>
                </c:pt>
                <c:pt idx="4">
                  <c:v>SOR</c:v>
                </c:pt>
                <c:pt idx="5">
                  <c:v>Laplace</c:v>
                </c:pt>
                <c:pt idx="6">
                  <c:v>GSR</c:v>
                </c:pt>
                <c:pt idx="7">
                  <c:v>Wavelet</c:v>
                </c:pt>
                <c:pt idx="8">
                  <c:v>Forward</c:v>
                </c:pt>
                <c:pt idx="9">
                  <c:v>Compress</c:v>
                </c:pt>
                <c:pt idx="10">
                  <c:v>Mpeg2</c:v>
                </c:pt>
                <c:pt idx="11">
                  <c:v>Average Res</c:v>
                </c:pt>
                <c:pt idx="12">
                  <c:v>h264ref</c:v>
                </c:pt>
                <c:pt idx="13">
                  <c:v>gobmk</c:v>
                </c:pt>
                <c:pt idx="14">
                  <c:v>hmmer</c:v>
                </c:pt>
                <c:pt idx="15">
                  <c:v>dealII</c:v>
                </c:pt>
                <c:pt idx="16">
                  <c:v>bzip2</c:v>
                </c:pt>
                <c:pt idx="17">
                  <c:v>astar</c:v>
                </c:pt>
                <c:pt idx="18">
                  <c:v>omnetpp</c:v>
                </c:pt>
                <c:pt idx="19">
                  <c:v>perl</c:v>
                </c:pt>
                <c:pt idx="20">
                  <c:v>povray</c:v>
                </c:pt>
                <c:pt idx="21">
                  <c:v>sphinx</c:v>
                </c:pt>
                <c:pt idx="22">
                  <c:v>gcc</c:v>
                </c:pt>
                <c:pt idx="23">
                  <c:v>soplex</c:v>
                </c:pt>
                <c:pt idx="24">
                  <c:v>libquantum</c:v>
                </c:pt>
                <c:pt idx="25">
                  <c:v>Average Rec</c:v>
                </c:pt>
              </c:strCache>
            </c:strRef>
          </c:cat>
          <c:val>
            <c:numRef>
              <c:f>'[Experiments_final.xlsx]4X4'!$O$20:$O$45</c:f>
              <c:numCache>
                <c:formatCode>General</c:formatCode>
                <c:ptCount val="26"/>
                <c:pt idx="0">
                  <c:v>0.72727272727272729</c:v>
                </c:pt>
                <c:pt idx="1">
                  <c:v>1</c:v>
                </c:pt>
                <c:pt idx="2">
                  <c:v>0.66666666666666663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0.75</c:v>
                </c:pt>
                <c:pt idx="9">
                  <c:v>1</c:v>
                </c:pt>
                <c:pt idx="10">
                  <c:v>1</c:v>
                </c:pt>
                <c:pt idx="11">
                  <c:v>0.92217630853994492</c:v>
                </c:pt>
                <c:pt idx="12">
                  <c:v>0.65217391304347827</c:v>
                </c:pt>
                <c:pt idx="13">
                  <c:v>0.83333333333333337</c:v>
                </c:pt>
                <c:pt idx="14">
                  <c:v>0.6</c:v>
                </c:pt>
                <c:pt idx="15">
                  <c:v>0.78260869565217395</c:v>
                </c:pt>
                <c:pt idx="16">
                  <c:v>0.81818181818181823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0.87500000000000011</c:v>
                </c:pt>
                <c:pt idx="24">
                  <c:v>0.83333333333333337</c:v>
                </c:pt>
                <c:pt idx="25">
                  <c:v>0.87651008411877984</c:v>
                </c:pt>
              </c:numCache>
            </c:numRef>
          </c:val>
        </c:ser>
        <c:ser>
          <c:idx val="1"/>
          <c:order val="1"/>
          <c:tx>
            <c:v>DRECS</c:v>
          </c:tx>
          <c:spPr>
            <a:solidFill>
              <a:schemeClr val="bg1">
                <a:lumMod val="85000"/>
              </a:schemeClr>
            </a:solidFill>
            <a:ln w="15875">
              <a:solidFill>
                <a:schemeClr val="tx1"/>
              </a:solidFill>
            </a:ln>
          </c:spPr>
          <c:invertIfNegative val="0"/>
          <c:cat>
            <c:strRef>
              <c:f>'[Experiments_final.xlsx]4X4'!$A$20:$A$45</c:f>
              <c:strCache>
                <c:ptCount val="26"/>
                <c:pt idx="0">
                  <c:v>Swim_Calc</c:v>
                </c:pt>
                <c:pt idx="1">
                  <c:v>YUV2RGB</c:v>
                </c:pt>
                <c:pt idx="2">
                  <c:v>Sobel</c:v>
                </c:pt>
                <c:pt idx="3">
                  <c:v>Lowpass</c:v>
                </c:pt>
                <c:pt idx="4">
                  <c:v>SOR</c:v>
                </c:pt>
                <c:pt idx="5">
                  <c:v>Laplace</c:v>
                </c:pt>
                <c:pt idx="6">
                  <c:v>GSR</c:v>
                </c:pt>
                <c:pt idx="7">
                  <c:v>Wavelet</c:v>
                </c:pt>
                <c:pt idx="8">
                  <c:v>Forward</c:v>
                </c:pt>
                <c:pt idx="9">
                  <c:v>Compress</c:v>
                </c:pt>
                <c:pt idx="10">
                  <c:v>Mpeg2</c:v>
                </c:pt>
                <c:pt idx="11">
                  <c:v>Average Res</c:v>
                </c:pt>
                <c:pt idx="12">
                  <c:v>h264ref</c:v>
                </c:pt>
                <c:pt idx="13">
                  <c:v>gobmk</c:v>
                </c:pt>
                <c:pt idx="14">
                  <c:v>hmmer</c:v>
                </c:pt>
                <c:pt idx="15">
                  <c:v>dealII</c:v>
                </c:pt>
                <c:pt idx="16">
                  <c:v>bzip2</c:v>
                </c:pt>
                <c:pt idx="17">
                  <c:v>astar</c:v>
                </c:pt>
                <c:pt idx="18">
                  <c:v>omnetpp</c:v>
                </c:pt>
                <c:pt idx="19">
                  <c:v>perl</c:v>
                </c:pt>
                <c:pt idx="20">
                  <c:v>povray</c:v>
                </c:pt>
                <c:pt idx="21">
                  <c:v>sphinx</c:v>
                </c:pt>
                <c:pt idx="22">
                  <c:v>gcc</c:v>
                </c:pt>
                <c:pt idx="23">
                  <c:v>soplex</c:v>
                </c:pt>
                <c:pt idx="24">
                  <c:v>libquantum</c:v>
                </c:pt>
                <c:pt idx="25">
                  <c:v>Average Rec</c:v>
                </c:pt>
              </c:strCache>
            </c:strRef>
          </c:cat>
          <c:val>
            <c:numRef>
              <c:f>'[Experiments_final.xlsx]4X4'!$P$20:$P$45</c:f>
              <c:numCache>
                <c:formatCode>General</c:formatCode>
                <c:ptCount val="26"/>
                <c:pt idx="0">
                  <c:v>0.2162162162162162</c:v>
                </c:pt>
                <c:pt idx="1">
                  <c:v>0.23076923076923078</c:v>
                </c:pt>
                <c:pt idx="2">
                  <c:v>0.25</c:v>
                </c:pt>
                <c:pt idx="3">
                  <c:v>0.33333333333333331</c:v>
                </c:pt>
                <c:pt idx="4">
                  <c:v>0.33333333333333331</c:v>
                </c:pt>
                <c:pt idx="5">
                  <c:v>0.4</c:v>
                </c:pt>
                <c:pt idx="6">
                  <c:v>0.5</c:v>
                </c:pt>
                <c:pt idx="7">
                  <c:v>0.5</c:v>
                </c:pt>
                <c:pt idx="8">
                  <c:v>0.6</c:v>
                </c:pt>
                <c:pt idx="9">
                  <c:v>1</c:v>
                </c:pt>
                <c:pt idx="10">
                  <c:v>1</c:v>
                </c:pt>
                <c:pt idx="11">
                  <c:v>0.4876047376047376</c:v>
                </c:pt>
                <c:pt idx="12">
                  <c:v>0.45454545454545453</c:v>
                </c:pt>
                <c:pt idx="13">
                  <c:v>0.625</c:v>
                </c:pt>
                <c:pt idx="14">
                  <c:v>0.75</c:v>
                </c:pt>
                <c:pt idx="15">
                  <c:v>0.75</c:v>
                </c:pt>
                <c:pt idx="16">
                  <c:v>0.81818181818181823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0.87674825174825177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030528"/>
        <c:axId val="87274240"/>
      </c:barChart>
      <c:catAx>
        <c:axId val="79030528"/>
        <c:scaling>
          <c:orientation val="minMax"/>
        </c:scaling>
        <c:delete val="0"/>
        <c:axPos val="b"/>
        <c:majorTickMark val="none"/>
        <c:minorTickMark val="none"/>
        <c:tickLblPos val="nextTo"/>
        <c:crossAx val="87274240"/>
        <c:crosses val="autoZero"/>
        <c:auto val="1"/>
        <c:lblAlgn val="ctr"/>
        <c:lblOffset val="100"/>
        <c:noMultiLvlLbl val="0"/>
      </c:catAx>
      <c:valAx>
        <c:axId val="87274240"/>
        <c:scaling>
          <c:orientation val="minMax"/>
          <c:max val="1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AU"/>
                  <a:t>Performance Ratio (MII/II)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90305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9"/>
    </mc:Choice>
    <mc:Fallback>
      <c:style val="9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351049094889359E-2"/>
          <c:y val="5.3524541033570801E-2"/>
          <c:w val="0.85751069774707844"/>
          <c:h val="0.63132743154555049"/>
        </c:manualLayout>
      </c:layout>
      <c:barChart>
        <c:barDir val="col"/>
        <c:grouping val="clustered"/>
        <c:varyColors val="0"/>
        <c:ser>
          <c:idx val="0"/>
          <c:order val="0"/>
          <c:tx>
            <c:v>REGI</c:v>
          </c:tx>
          <c:spPr>
            <a:solidFill>
              <a:schemeClr val="tx1"/>
            </a:solidFill>
            <a:ln w="15875">
              <a:solidFill>
                <a:schemeClr val="tx1"/>
              </a:solidFill>
            </a:ln>
          </c:spPr>
          <c:invertIfNegative val="0"/>
          <c:dPt>
            <c:idx val="11"/>
            <c:invertIfNegative val="0"/>
            <c:bubble3D val="0"/>
            <c:spPr>
              <a:solidFill>
                <a:srgbClr val="FF0000"/>
              </a:solidFill>
              <a:ln w="15875">
                <a:solidFill>
                  <a:schemeClr val="tx1"/>
                </a:solidFill>
              </a:ln>
            </c:spPr>
          </c:dPt>
          <c:dPt>
            <c:idx val="25"/>
            <c:invertIfNegative val="0"/>
            <c:bubble3D val="0"/>
            <c:spPr>
              <a:solidFill>
                <a:srgbClr val="FF0000"/>
              </a:solidFill>
              <a:ln w="15875">
                <a:solidFill>
                  <a:schemeClr val="tx1"/>
                </a:solidFill>
              </a:ln>
            </c:spPr>
          </c:dPt>
          <c:cat>
            <c:strRef>
              <c:f>'[Experiments_final.xlsx]4X4'!$A$20:$A$45</c:f>
              <c:strCache>
                <c:ptCount val="26"/>
                <c:pt idx="0">
                  <c:v>Swim_Calc</c:v>
                </c:pt>
                <c:pt idx="1">
                  <c:v>YUV2RGB</c:v>
                </c:pt>
                <c:pt idx="2">
                  <c:v>Sobel</c:v>
                </c:pt>
                <c:pt idx="3">
                  <c:v>Lowpass</c:v>
                </c:pt>
                <c:pt idx="4">
                  <c:v>SOR</c:v>
                </c:pt>
                <c:pt idx="5">
                  <c:v>Laplace</c:v>
                </c:pt>
                <c:pt idx="6">
                  <c:v>GSR</c:v>
                </c:pt>
                <c:pt idx="7">
                  <c:v>Wavelet</c:v>
                </c:pt>
                <c:pt idx="8">
                  <c:v>Forward</c:v>
                </c:pt>
                <c:pt idx="9">
                  <c:v>Compress</c:v>
                </c:pt>
                <c:pt idx="10">
                  <c:v>Mpeg2</c:v>
                </c:pt>
                <c:pt idx="11">
                  <c:v>Average Res</c:v>
                </c:pt>
                <c:pt idx="12">
                  <c:v>h264ref</c:v>
                </c:pt>
                <c:pt idx="13">
                  <c:v>gobmk</c:v>
                </c:pt>
                <c:pt idx="14">
                  <c:v>hmmer</c:v>
                </c:pt>
                <c:pt idx="15">
                  <c:v>dealII</c:v>
                </c:pt>
                <c:pt idx="16">
                  <c:v>bzip2</c:v>
                </c:pt>
                <c:pt idx="17">
                  <c:v>astar</c:v>
                </c:pt>
                <c:pt idx="18">
                  <c:v>omnetpp</c:v>
                </c:pt>
                <c:pt idx="19">
                  <c:v>perl</c:v>
                </c:pt>
                <c:pt idx="20">
                  <c:v>povray</c:v>
                </c:pt>
                <c:pt idx="21">
                  <c:v>sphinx</c:v>
                </c:pt>
                <c:pt idx="22">
                  <c:v>gcc</c:v>
                </c:pt>
                <c:pt idx="23">
                  <c:v>soplex</c:v>
                </c:pt>
                <c:pt idx="24">
                  <c:v>libquantum</c:v>
                </c:pt>
                <c:pt idx="25">
                  <c:v>Average Rec</c:v>
                </c:pt>
              </c:strCache>
            </c:strRef>
          </c:cat>
          <c:val>
            <c:numRef>
              <c:f>'[Experiments_final.xlsx]4X4'!$B$56:$B$81</c:f>
              <c:numCache>
                <c:formatCode>General</c:formatCode>
                <c:ptCount val="26"/>
                <c:pt idx="0">
                  <c:v>6465.1166666666677</c:v>
                </c:pt>
                <c:pt idx="1">
                  <c:v>3.65</c:v>
                </c:pt>
                <c:pt idx="2">
                  <c:v>1.58</c:v>
                </c:pt>
                <c:pt idx="3">
                  <c:v>1.1000000000000001</c:v>
                </c:pt>
                <c:pt idx="4">
                  <c:v>88.53</c:v>
                </c:pt>
                <c:pt idx="5">
                  <c:v>0.71</c:v>
                </c:pt>
                <c:pt idx="6">
                  <c:v>0.04</c:v>
                </c:pt>
                <c:pt idx="7">
                  <c:v>0.41</c:v>
                </c:pt>
                <c:pt idx="8">
                  <c:v>7503.23</c:v>
                </c:pt>
                <c:pt idx="9">
                  <c:v>0.01</c:v>
                </c:pt>
                <c:pt idx="10">
                  <c:v>0.04</c:v>
                </c:pt>
                <c:pt idx="11" formatCode="0.00">
                  <c:v>1278.5833333333335</c:v>
                </c:pt>
                <c:pt idx="12">
                  <c:v>13118.63</c:v>
                </c:pt>
                <c:pt idx="13">
                  <c:v>12347.61</c:v>
                </c:pt>
                <c:pt idx="14">
                  <c:v>19423.98</c:v>
                </c:pt>
                <c:pt idx="15">
                  <c:v>37767.549999999996</c:v>
                </c:pt>
                <c:pt idx="16">
                  <c:v>950.64249999999993</c:v>
                </c:pt>
                <c:pt idx="17">
                  <c:v>0.01</c:v>
                </c:pt>
                <c:pt idx="18">
                  <c:v>175.28</c:v>
                </c:pt>
                <c:pt idx="19">
                  <c:v>0.11666666666666668</c:v>
                </c:pt>
                <c:pt idx="20">
                  <c:v>0.01</c:v>
                </c:pt>
                <c:pt idx="21">
                  <c:v>2167.63</c:v>
                </c:pt>
                <c:pt idx="22">
                  <c:v>0.01</c:v>
                </c:pt>
                <c:pt idx="23">
                  <c:v>1.7766666666666666</c:v>
                </c:pt>
                <c:pt idx="24">
                  <c:v>64.03</c:v>
                </c:pt>
                <c:pt idx="25" formatCode="0.00">
                  <c:v>6616.7135256410247</c:v>
                </c:pt>
              </c:numCache>
            </c:numRef>
          </c:val>
        </c:ser>
        <c:ser>
          <c:idx val="1"/>
          <c:order val="1"/>
          <c:tx>
            <c:v>DRECS</c:v>
          </c:tx>
          <c:spPr>
            <a:solidFill>
              <a:schemeClr val="bg1">
                <a:lumMod val="85000"/>
              </a:schemeClr>
            </a:solidFill>
            <a:ln w="15875">
              <a:solidFill>
                <a:schemeClr val="tx1"/>
              </a:solidFill>
            </a:ln>
          </c:spPr>
          <c:invertIfNegative val="0"/>
          <c:cat>
            <c:strRef>
              <c:f>'[Experiments_final.xlsx]4X4'!$A$20:$A$45</c:f>
              <c:strCache>
                <c:ptCount val="26"/>
                <c:pt idx="0">
                  <c:v>Swim_Calc</c:v>
                </c:pt>
                <c:pt idx="1">
                  <c:v>YUV2RGB</c:v>
                </c:pt>
                <c:pt idx="2">
                  <c:v>Sobel</c:v>
                </c:pt>
                <c:pt idx="3">
                  <c:v>Lowpass</c:v>
                </c:pt>
                <c:pt idx="4">
                  <c:v>SOR</c:v>
                </c:pt>
                <c:pt idx="5">
                  <c:v>Laplace</c:v>
                </c:pt>
                <c:pt idx="6">
                  <c:v>GSR</c:v>
                </c:pt>
                <c:pt idx="7">
                  <c:v>Wavelet</c:v>
                </c:pt>
                <c:pt idx="8">
                  <c:v>Forward</c:v>
                </c:pt>
                <c:pt idx="9">
                  <c:v>Compress</c:v>
                </c:pt>
                <c:pt idx="10">
                  <c:v>Mpeg2</c:v>
                </c:pt>
                <c:pt idx="11">
                  <c:v>Average Res</c:v>
                </c:pt>
                <c:pt idx="12">
                  <c:v>h264ref</c:v>
                </c:pt>
                <c:pt idx="13">
                  <c:v>gobmk</c:v>
                </c:pt>
                <c:pt idx="14">
                  <c:v>hmmer</c:v>
                </c:pt>
                <c:pt idx="15">
                  <c:v>dealII</c:v>
                </c:pt>
                <c:pt idx="16">
                  <c:v>bzip2</c:v>
                </c:pt>
                <c:pt idx="17">
                  <c:v>astar</c:v>
                </c:pt>
                <c:pt idx="18">
                  <c:v>omnetpp</c:v>
                </c:pt>
                <c:pt idx="19">
                  <c:v>perl</c:v>
                </c:pt>
                <c:pt idx="20">
                  <c:v>povray</c:v>
                </c:pt>
                <c:pt idx="21">
                  <c:v>sphinx</c:v>
                </c:pt>
                <c:pt idx="22">
                  <c:v>gcc</c:v>
                </c:pt>
                <c:pt idx="23">
                  <c:v>soplex</c:v>
                </c:pt>
                <c:pt idx="24">
                  <c:v>libquantum</c:v>
                </c:pt>
                <c:pt idx="25">
                  <c:v>Average Rec</c:v>
                </c:pt>
              </c:strCache>
            </c:strRef>
          </c:cat>
          <c:val>
            <c:numRef>
              <c:f>'[Experiments_final.xlsx]4X4'!$C$56:$C$81</c:f>
              <c:numCache>
                <c:formatCode>General</c:formatCode>
                <c:ptCount val="26"/>
                <c:pt idx="0">
                  <c:v>98440.903333333335</c:v>
                </c:pt>
                <c:pt idx="1">
                  <c:v>109731.5</c:v>
                </c:pt>
                <c:pt idx="2">
                  <c:v>61564.62</c:v>
                </c:pt>
                <c:pt idx="3">
                  <c:v>38394.44</c:v>
                </c:pt>
                <c:pt idx="4">
                  <c:v>51366.94</c:v>
                </c:pt>
                <c:pt idx="5">
                  <c:v>34606.18</c:v>
                </c:pt>
                <c:pt idx="6">
                  <c:v>7819.22</c:v>
                </c:pt>
                <c:pt idx="7">
                  <c:v>17911.55</c:v>
                </c:pt>
                <c:pt idx="8">
                  <c:v>98332.01</c:v>
                </c:pt>
                <c:pt idx="9">
                  <c:v>1522.15</c:v>
                </c:pt>
                <c:pt idx="10">
                  <c:v>7753.74</c:v>
                </c:pt>
                <c:pt idx="11" formatCode="0.00">
                  <c:v>47949.386666666665</c:v>
                </c:pt>
                <c:pt idx="12">
                  <c:v>380817.74</c:v>
                </c:pt>
                <c:pt idx="13">
                  <c:v>33463.089999999997</c:v>
                </c:pt>
                <c:pt idx="14">
                  <c:v>7900.47</c:v>
                </c:pt>
                <c:pt idx="15">
                  <c:v>68290.464999999997</c:v>
                </c:pt>
                <c:pt idx="16">
                  <c:v>3983.7750000000001</c:v>
                </c:pt>
                <c:pt idx="17">
                  <c:v>5.0000000000000001E-3</c:v>
                </c:pt>
                <c:pt idx="18">
                  <c:v>0.01</c:v>
                </c:pt>
                <c:pt idx="19">
                  <c:v>0.23500000000000001</c:v>
                </c:pt>
                <c:pt idx="20">
                  <c:v>0.01</c:v>
                </c:pt>
                <c:pt idx="21">
                  <c:v>7919.94</c:v>
                </c:pt>
                <c:pt idx="22">
                  <c:v>7.0000000000000007E-2</c:v>
                </c:pt>
                <c:pt idx="23">
                  <c:v>5333.22</c:v>
                </c:pt>
                <c:pt idx="24">
                  <c:v>20084.330000000002</c:v>
                </c:pt>
                <c:pt idx="25" formatCode="0.00">
                  <c:v>40599.489230769221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789312"/>
        <c:axId val="85795200"/>
      </c:barChart>
      <c:catAx>
        <c:axId val="85789312"/>
        <c:scaling>
          <c:orientation val="minMax"/>
        </c:scaling>
        <c:delete val="0"/>
        <c:axPos val="b"/>
        <c:majorTickMark val="none"/>
        <c:minorTickMark val="none"/>
        <c:tickLblPos val="nextTo"/>
        <c:crossAx val="85795200"/>
        <c:crossesAt val="1.0000000000000011E-19"/>
        <c:auto val="1"/>
        <c:lblAlgn val="ctr"/>
        <c:lblOffset val="100"/>
        <c:noMultiLvlLbl val="0"/>
      </c:catAx>
      <c:valAx>
        <c:axId val="85795200"/>
        <c:scaling>
          <c:logBase val="10"/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 b="0"/>
                </a:pPr>
                <a:r>
                  <a:rPr lang="en-AU" sz="1200" b="0"/>
                  <a:t>Compilation</a:t>
                </a:r>
                <a:r>
                  <a:rPr lang="en-AU" sz="1200" b="0" baseline="0"/>
                  <a:t> Time (S)</a:t>
                </a:r>
                <a:endParaRPr lang="en-AU" sz="1200" b="0"/>
              </a:p>
            </c:rich>
          </c:tx>
          <c:layout>
            <c:manualLayout>
              <c:xMode val="edge"/>
              <c:yMode val="edge"/>
              <c:x val="0"/>
              <c:y val="0.1292824778085431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5789312"/>
        <c:crosses val="autoZero"/>
        <c:crossBetween val="between"/>
        <c:majorUnit val="100"/>
      </c:valAx>
    </c:plotArea>
    <c:legend>
      <c:legendPos val="r"/>
      <c:layout>
        <c:manualLayout>
          <c:xMode val="edge"/>
          <c:yMode val="edge"/>
          <c:x val="0.93457693732506997"/>
          <c:y val="0.18644993239481428"/>
          <c:w val="6.2539373987515898E-2"/>
          <c:h val="0.182655690765927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9"/>
    </mc:Choice>
    <mc:Fallback>
      <c:style val="9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351049094889359E-2"/>
          <c:y val="5.3524541033570801E-2"/>
          <c:w val="0.84744075839062782"/>
          <c:h val="0.63132743154555049"/>
        </c:manualLayout>
      </c:layout>
      <c:barChart>
        <c:barDir val="col"/>
        <c:grouping val="clustered"/>
        <c:varyColors val="0"/>
        <c:ser>
          <c:idx val="0"/>
          <c:order val="0"/>
          <c:tx>
            <c:v>REGI</c:v>
          </c:tx>
          <c:spPr>
            <a:solidFill>
              <a:schemeClr val="tx1"/>
            </a:solidFill>
            <a:ln w="15875">
              <a:solidFill>
                <a:schemeClr val="tx1"/>
              </a:solidFill>
            </a:ln>
          </c:spPr>
          <c:invertIfNegative val="0"/>
          <c:dPt>
            <c:idx val="11"/>
            <c:invertIfNegative val="0"/>
            <c:bubble3D val="0"/>
            <c:spPr>
              <a:solidFill>
                <a:srgbClr val="FF0000"/>
              </a:solidFill>
              <a:ln w="15875">
                <a:solidFill>
                  <a:schemeClr val="tx1"/>
                </a:solidFill>
              </a:ln>
            </c:spPr>
          </c:dPt>
          <c:dPt>
            <c:idx val="25"/>
            <c:invertIfNegative val="0"/>
            <c:bubble3D val="0"/>
            <c:spPr>
              <a:solidFill>
                <a:srgbClr val="FF0000"/>
              </a:solidFill>
              <a:ln w="15875">
                <a:solidFill>
                  <a:schemeClr val="tx1"/>
                </a:solidFill>
              </a:ln>
            </c:spPr>
          </c:dPt>
          <c:cat>
            <c:strRef>
              <c:f>'[Experiments_final.xlsx]4X4'!$A$20:$A$45</c:f>
              <c:strCache>
                <c:ptCount val="26"/>
                <c:pt idx="0">
                  <c:v>Swim_Calc</c:v>
                </c:pt>
                <c:pt idx="1">
                  <c:v>YUV2RGB</c:v>
                </c:pt>
                <c:pt idx="2">
                  <c:v>Sobel</c:v>
                </c:pt>
                <c:pt idx="3">
                  <c:v>Lowpass</c:v>
                </c:pt>
                <c:pt idx="4">
                  <c:v>SOR</c:v>
                </c:pt>
                <c:pt idx="5">
                  <c:v>Laplace</c:v>
                </c:pt>
                <c:pt idx="6">
                  <c:v>GSR</c:v>
                </c:pt>
                <c:pt idx="7">
                  <c:v>Wavelet</c:v>
                </c:pt>
                <c:pt idx="8">
                  <c:v>Forward</c:v>
                </c:pt>
                <c:pt idx="9">
                  <c:v>Compress</c:v>
                </c:pt>
                <c:pt idx="10">
                  <c:v>Mpeg2</c:v>
                </c:pt>
                <c:pt idx="11">
                  <c:v>Average Res</c:v>
                </c:pt>
                <c:pt idx="12">
                  <c:v>h264ref</c:v>
                </c:pt>
                <c:pt idx="13">
                  <c:v>gobmk</c:v>
                </c:pt>
                <c:pt idx="14">
                  <c:v>hmmer</c:v>
                </c:pt>
                <c:pt idx="15">
                  <c:v>dealII</c:v>
                </c:pt>
                <c:pt idx="16">
                  <c:v>bzip2</c:v>
                </c:pt>
                <c:pt idx="17">
                  <c:v>astar</c:v>
                </c:pt>
                <c:pt idx="18">
                  <c:v>omnetpp</c:v>
                </c:pt>
                <c:pt idx="19">
                  <c:v>perl</c:v>
                </c:pt>
                <c:pt idx="20">
                  <c:v>povray</c:v>
                </c:pt>
                <c:pt idx="21">
                  <c:v>sphinx</c:v>
                </c:pt>
                <c:pt idx="22">
                  <c:v>gcc</c:v>
                </c:pt>
                <c:pt idx="23">
                  <c:v>soplex</c:v>
                </c:pt>
                <c:pt idx="24">
                  <c:v>libquantum</c:v>
                </c:pt>
                <c:pt idx="25">
                  <c:v>Average Rec</c:v>
                </c:pt>
              </c:strCache>
            </c:strRef>
          </c:cat>
          <c:val>
            <c:numRef>
              <c:f>'[Experiments_final.xlsx]4X4'!$D$56:$D$81</c:f>
              <c:numCache>
                <c:formatCode>General</c:formatCode>
                <c:ptCount val="26"/>
                <c:pt idx="0">
                  <c:v>5.2566666666666668</c:v>
                </c:pt>
                <c:pt idx="1">
                  <c:v>3.63</c:v>
                </c:pt>
                <c:pt idx="2">
                  <c:v>1.57</c:v>
                </c:pt>
                <c:pt idx="3">
                  <c:v>1.1000000000000001</c:v>
                </c:pt>
                <c:pt idx="4">
                  <c:v>0.96</c:v>
                </c:pt>
                <c:pt idx="5">
                  <c:v>0.71</c:v>
                </c:pt>
                <c:pt idx="6">
                  <c:v>0.04</c:v>
                </c:pt>
                <c:pt idx="7">
                  <c:v>0.41</c:v>
                </c:pt>
                <c:pt idx="8">
                  <c:v>7342.01</c:v>
                </c:pt>
                <c:pt idx="9">
                  <c:v>0.01</c:v>
                </c:pt>
                <c:pt idx="10">
                  <c:v>0.04</c:v>
                </c:pt>
                <c:pt idx="11" formatCode="0.00">
                  <c:v>668.70333333333338</c:v>
                </c:pt>
                <c:pt idx="12">
                  <c:v>9200.65</c:v>
                </c:pt>
                <c:pt idx="13">
                  <c:v>13237.61</c:v>
                </c:pt>
                <c:pt idx="14">
                  <c:v>19045.07</c:v>
                </c:pt>
                <c:pt idx="15">
                  <c:v>14409.365</c:v>
                </c:pt>
                <c:pt idx="16">
                  <c:v>950.62250000000006</c:v>
                </c:pt>
                <c:pt idx="17">
                  <c:v>0.01</c:v>
                </c:pt>
                <c:pt idx="18">
                  <c:v>0.01</c:v>
                </c:pt>
                <c:pt idx="19">
                  <c:v>0.11833333333333333</c:v>
                </c:pt>
                <c:pt idx="20">
                  <c:v>0.01</c:v>
                </c:pt>
                <c:pt idx="21">
                  <c:v>0.01</c:v>
                </c:pt>
                <c:pt idx="22">
                  <c:v>0.01</c:v>
                </c:pt>
                <c:pt idx="23">
                  <c:v>11.126666666666667</c:v>
                </c:pt>
                <c:pt idx="24">
                  <c:v>49.09</c:v>
                </c:pt>
                <c:pt idx="25" formatCode="0.00">
                  <c:v>4377.2078846153845</c:v>
                </c:pt>
              </c:numCache>
            </c:numRef>
          </c:val>
        </c:ser>
        <c:ser>
          <c:idx val="1"/>
          <c:order val="1"/>
          <c:tx>
            <c:v>DRECS</c:v>
          </c:tx>
          <c:spPr>
            <a:solidFill>
              <a:schemeClr val="bg1">
                <a:lumMod val="85000"/>
              </a:schemeClr>
            </a:solidFill>
            <a:ln w="15875">
              <a:solidFill>
                <a:schemeClr val="tx1"/>
              </a:solidFill>
            </a:ln>
          </c:spPr>
          <c:invertIfNegative val="0"/>
          <c:cat>
            <c:strRef>
              <c:f>'[Experiments_final.xlsx]4X4'!$A$20:$A$45</c:f>
              <c:strCache>
                <c:ptCount val="26"/>
                <c:pt idx="0">
                  <c:v>Swim_Calc</c:v>
                </c:pt>
                <c:pt idx="1">
                  <c:v>YUV2RGB</c:v>
                </c:pt>
                <c:pt idx="2">
                  <c:v>Sobel</c:v>
                </c:pt>
                <c:pt idx="3">
                  <c:v>Lowpass</c:v>
                </c:pt>
                <c:pt idx="4">
                  <c:v>SOR</c:v>
                </c:pt>
                <c:pt idx="5">
                  <c:v>Laplace</c:v>
                </c:pt>
                <c:pt idx="6">
                  <c:v>GSR</c:v>
                </c:pt>
                <c:pt idx="7">
                  <c:v>Wavelet</c:v>
                </c:pt>
                <c:pt idx="8">
                  <c:v>Forward</c:v>
                </c:pt>
                <c:pt idx="9">
                  <c:v>Compress</c:v>
                </c:pt>
                <c:pt idx="10">
                  <c:v>Mpeg2</c:v>
                </c:pt>
                <c:pt idx="11">
                  <c:v>Average Res</c:v>
                </c:pt>
                <c:pt idx="12">
                  <c:v>h264ref</c:v>
                </c:pt>
                <c:pt idx="13">
                  <c:v>gobmk</c:v>
                </c:pt>
                <c:pt idx="14">
                  <c:v>hmmer</c:v>
                </c:pt>
                <c:pt idx="15">
                  <c:v>dealII</c:v>
                </c:pt>
                <c:pt idx="16">
                  <c:v>bzip2</c:v>
                </c:pt>
                <c:pt idx="17">
                  <c:v>astar</c:v>
                </c:pt>
                <c:pt idx="18">
                  <c:v>omnetpp</c:v>
                </c:pt>
                <c:pt idx="19">
                  <c:v>perl</c:v>
                </c:pt>
                <c:pt idx="20">
                  <c:v>povray</c:v>
                </c:pt>
                <c:pt idx="21">
                  <c:v>sphinx</c:v>
                </c:pt>
                <c:pt idx="22">
                  <c:v>gcc</c:v>
                </c:pt>
                <c:pt idx="23">
                  <c:v>soplex</c:v>
                </c:pt>
                <c:pt idx="24">
                  <c:v>libquantum</c:v>
                </c:pt>
                <c:pt idx="25">
                  <c:v>Average Rec</c:v>
                </c:pt>
              </c:strCache>
            </c:strRef>
          </c:cat>
          <c:val>
            <c:numRef>
              <c:f>'[Experiments_final.xlsx]4X4'!$E$56:$E$81</c:f>
              <c:numCache>
                <c:formatCode>General</c:formatCode>
                <c:ptCount val="26"/>
                <c:pt idx="0">
                  <c:v>82370.03333333334</c:v>
                </c:pt>
                <c:pt idx="1">
                  <c:v>85199.67</c:v>
                </c:pt>
                <c:pt idx="2">
                  <c:v>53101.05</c:v>
                </c:pt>
                <c:pt idx="3">
                  <c:v>34661.800000000003</c:v>
                </c:pt>
                <c:pt idx="4">
                  <c:v>37351.279999999999</c:v>
                </c:pt>
                <c:pt idx="5">
                  <c:v>26900.99</c:v>
                </c:pt>
                <c:pt idx="6">
                  <c:v>7877.07</c:v>
                </c:pt>
                <c:pt idx="7">
                  <c:v>17944.5</c:v>
                </c:pt>
                <c:pt idx="8">
                  <c:v>66882.09</c:v>
                </c:pt>
                <c:pt idx="9">
                  <c:v>2015.85</c:v>
                </c:pt>
                <c:pt idx="10">
                  <c:v>2736.12</c:v>
                </c:pt>
                <c:pt idx="11" formatCode="0.00">
                  <c:v>37912.768484848486</c:v>
                </c:pt>
                <c:pt idx="12">
                  <c:v>430344.27666666667</c:v>
                </c:pt>
                <c:pt idx="13">
                  <c:v>31913.48</c:v>
                </c:pt>
                <c:pt idx="14">
                  <c:v>7904.02</c:v>
                </c:pt>
                <c:pt idx="15">
                  <c:v>22323.295000000002</c:v>
                </c:pt>
                <c:pt idx="16">
                  <c:v>3983.8674999999998</c:v>
                </c:pt>
                <c:pt idx="17">
                  <c:v>1.4999999999999999E-2</c:v>
                </c:pt>
                <c:pt idx="18">
                  <c:v>0.01</c:v>
                </c:pt>
                <c:pt idx="19">
                  <c:v>4.9999999999999996E-2</c:v>
                </c:pt>
                <c:pt idx="20">
                  <c:v>0.01</c:v>
                </c:pt>
                <c:pt idx="21">
                  <c:v>0.05</c:v>
                </c:pt>
                <c:pt idx="22">
                  <c:v>7.0000000000000007E-2</c:v>
                </c:pt>
                <c:pt idx="23">
                  <c:v>13.416666666666666</c:v>
                </c:pt>
                <c:pt idx="24">
                  <c:v>8081.63</c:v>
                </c:pt>
                <c:pt idx="25" formatCode="0.00">
                  <c:v>38812.630064102566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844736"/>
        <c:axId val="85846272"/>
      </c:barChart>
      <c:catAx>
        <c:axId val="85844736"/>
        <c:scaling>
          <c:orientation val="minMax"/>
        </c:scaling>
        <c:delete val="0"/>
        <c:axPos val="b"/>
        <c:majorTickMark val="none"/>
        <c:minorTickMark val="none"/>
        <c:tickLblPos val="nextTo"/>
        <c:crossAx val="85846272"/>
        <c:crossesAt val="1.0000000000000011E-19"/>
        <c:auto val="1"/>
        <c:lblAlgn val="ctr"/>
        <c:lblOffset val="100"/>
        <c:noMultiLvlLbl val="0"/>
      </c:catAx>
      <c:valAx>
        <c:axId val="85846272"/>
        <c:scaling>
          <c:logBase val="10"/>
          <c:orientation val="minMax"/>
          <c:min val="1.0000000000000002E-3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 b="0"/>
                </a:pPr>
                <a:r>
                  <a:rPr lang="en-AU" sz="1200" b="0"/>
                  <a:t>Compilation</a:t>
                </a:r>
                <a:r>
                  <a:rPr lang="en-AU" sz="1200" b="0" baseline="0"/>
                  <a:t> Time (S)</a:t>
                </a:r>
                <a:endParaRPr lang="en-AU" sz="1200" b="0"/>
              </a:p>
            </c:rich>
          </c:tx>
          <c:layout>
            <c:manualLayout>
              <c:xMode val="edge"/>
              <c:yMode val="edge"/>
              <c:x val="0"/>
              <c:y val="0.1437400250895322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5844736"/>
        <c:crosses val="autoZero"/>
        <c:crossBetween val="between"/>
        <c:majorUnit val="100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0.16596</cdr:x>
      <cdr:y>0.91668</cdr:y>
    </cdr:from>
    <cdr:to>
      <cdr:x>0.28985</cdr:x>
      <cdr:y>1</cdr:y>
    </cdr:to>
    <cdr:sp macro="" textlink="">
      <cdr:nvSpPr>
        <cdr:cNvPr id="6" name="TextBox 7"/>
        <cdr:cNvSpPr txBox="1"/>
      </cdr:nvSpPr>
      <cdr:spPr>
        <a:xfrm xmlns:a="http://schemas.openxmlformats.org/drawingml/2006/main">
          <a:off x="1977696" y="2482017"/>
          <a:ext cx="1476458" cy="2255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sz="1100" b="1">
            <a:ln>
              <a:noFill/>
            </a:ln>
          </a:endParaRPr>
        </a:p>
      </cdr:txBody>
    </cdr:sp>
  </cdr:relSizeAnchor>
  <cdr:relSizeAnchor xmlns:cdr="http://schemas.openxmlformats.org/drawingml/2006/chartDrawing">
    <cdr:from>
      <cdr:x>0.62609</cdr:x>
      <cdr:y>0.91668</cdr:y>
    </cdr:from>
    <cdr:to>
      <cdr:x>0.74998</cdr:x>
      <cdr:y>1</cdr:y>
    </cdr:to>
    <cdr:sp macro="" textlink="">
      <cdr:nvSpPr>
        <cdr:cNvPr id="10" name="TextBox 7"/>
        <cdr:cNvSpPr txBox="1"/>
      </cdr:nvSpPr>
      <cdr:spPr>
        <a:xfrm xmlns:a="http://schemas.openxmlformats.org/drawingml/2006/main">
          <a:off x="7488155" y="2469994"/>
          <a:ext cx="1481811" cy="2245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sz="1100" b="1">
            <a:ln>
              <a:noFill/>
            </a:ln>
          </a:endParaRPr>
        </a:p>
      </cdr:txBody>
    </cdr:sp>
  </cdr:relSizeAnchor>
  <cdr:relSizeAnchor xmlns:cdr="http://schemas.openxmlformats.org/drawingml/2006/chartDrawing">
    <cdr:from>
      <cdr:x>0.66344</cdr:x>
      <cdr:y>0.54427</cdr:y>
    </cdr:from>
    <cdr:to>
      <cdr:x>0.88077</cdr:x>
      <cdr:y>0.65912</cdr:y>
    </cdr:to>
    <cdr:sp macro="" textlink="">
      <cdr:nvSpPr>
        <cdr:cNvPr id="18" name="TextBox 1"/>
        <cdr:cNvSpPr txBox="1"/>
      </cdr:nvSpPr>
      <cdr:spPr>
        <a:xfrm xmlns:a="http://schemas.openxmlformats.org/drawingml/2006/main">
          <a:off x="5876925" y="1219200"/>
          <a:ext cx="1925149" cy="257270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dirty="0"/>
            <a:t>Size</a:t>
          </a:r>
          <a:r>
            <a:rPr lang="en-US" sz="1400" baseline="0" dirty="0"/>
            <a:t> of Register File = 2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0.0386</cdr:x>
      <cdr:y>0.78525</cdr:y>
    </cdr:from>
    <cdr:to>
      <cdr:x>0.91377</cdr:x>
      <cdr:y>0.97936</cdr:y>
    </cdr:to>
    <cdr:grpSp>
      <cdr:nvGrpSpPr>
        <cdr:cNvPr id="2" name="Group 1"/>
        <cdr:cNvGrpSpPr/>
      </cdr:nvGrpSpPr>
      <cdr:grpSpPr>
        <a:xfrm xmlns:a="http://schemas.openxmlformats.org/drawingml/2006/main">
          <a:off x="341928" y="1759004"/>
          <a:ext cx="7752475" cy="434817"/>
          <a:chOff x="462013" y="2243139"/>
          <a:chExt cx="10445431" cy="540291"/>
        </a:xfrm>
      </cdr:grpSpPr>
      <cdr:cxnSp macro="">
        <cdr:nvCxnSpPr>
          <cdr:cNvPr id="66" name="Straight Arrow Connector 65"/>
          <cdr:cNvCxnSpPr/>
        </cdr:nvCxnSpPr>
        <cdr:spPr>
          <a:xfrm xmlns:a="http://schemas.openxmlformats.org/drawingml/2006/main" flipH="1">
            <a:off x="462013" y="2695863"/>
            <a:ext cx="1550984" cy="0"/>
          </a:xfrm>
          <a:prstGeom xmlns:a="http://schemas.openxmlformats.org/drawingml/2006/main" prst="straightConnector1">
            <a:avLst/>
          </a:prstGeom>
          <a:ln xmlns:a="http://schemas.openxmlformats.org/drawingml/2006/main" w="19050">
            <a:solidFill>
              <a:sysClr val="windowText" lastClr="000000"/>
            </a:solidFill>
            <a:headEnd type="none" w="med" len="med"/>
            <a:tailEnd type="arrow" w="med" len="med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65" name="Straight Arrow Connector 64"/>
          <cdr:cNvCxnSpPr/>
        </cdr:nvCxnSpPr>
        <cdr:spPr>
          <a:xfrm xmlns:a="http://schemas.openxmlformats.org/drawingml/2006/main">
            <a:off x="3299573" y="2695863"/>
            <a:ext cx="1487147" cy="0"/>
          </a:xfrm>
          <a:prstGeom xmlns:a="http://schemas.openxmlformats.org/drawingml/2006/main" prst="straightConnector1">
            <a:avLst/>
          </a:prstGeom>
          <a:ln xmlns:a="http://schemas.openxmlformats.org/drawingml/2006/main" w="19050">
            <a:solidFill>
              <a:sysClr val="windowText" lastClr="000000"/>
            </a:solidFill>
            <a:headEnd type="none" w="med" len="med"/>
            <a:tailEnd type="none" w="med" len="med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sp macro="" textlink="">
        <cdr:nvSpPr>
          <cdr:cNvPr id="67" name="TextBox 7"/>
          <cdr:cNvSpPr txBox="1"/>
        </cdr:nvSpPr>
        <cdr:spPr>
          <a:xfrm xmlns:a="http://schemas.openxmlformats.org/drawingml/2006/main">
            <a:off x="2061871" y="2551515"/>
            <a:ext cx="1478657" cy="231915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>
                <a:effectLst/>
                <a:latin typeface="+mn-lt"/>
                <a:ea typeface="+mn-ea"/>
                <a:cs typeface="+mn-cs"/>
              </a:rPr>
              <a:t>Res </a:t>
            </a:r>
            <a:r>
              <a:rPr lang="en-US" sz="1100" b="1" baseline="0">
                <a:effectLst/>
                <a:latin typeface="+mn-lt"/>
                <a:ea typeface="+mn-ea"/>
                <a:cs typeface="+mn-cs"/>
              </a:rPr>
              <a:t>Bounded</a:t>
            </a:r>
            <a:endParaRPr lang="en-US">
              <a:effectLst/>
            </a:endParaRPr>
          </a:p>
        </cdr:txBody>
      </cdr:sp>
      <cdr:sp macro="" textlink="">
        <cdr:nvSpPr>
          <cdr:cNvPr id="68" name="Rounded Rectangle 67"/>
          <cdr:cNvSpPr/>
        </cdr:nvSpPr>
        <cdr:spPr>
          <a:xfrm xmlns:a="http://schemas.openxmlformats.org/drawingml/2006/main" rot="18900000" flipV="1">
            <a:off x="4625308" y="2266911"/>
            <a:ext cx="842005" cy="203214"/>
          </a:xfrm>
          <a:prstGeom xmlns:a="http://schemas.openxmlformats.org/drawingml/2006/main" prst="roundRect">
            <a:avLst/>
          </a:prstGeom>
          <a:noFill xmlns:a="http://schemas.openxmlformats.org/drawingml/2006/main"/>
          <a:ln xmlns:a="http://schemas.openxmlformats.org/drawingml/2006/main" w="19050">
            <a:solidFill>
              <a:sysClr val="windowText" lastClr="000000"/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endParaRPr lang="en-US"/>
          </a:p>
        </cdr:txBody>
      </cdr:sp>
      <cdr:cxnSp macro="">
        <cdr:nvCxnSpPr>
          <cdr:cNvPr id="93" name="Straight Arrow Connector 92"/>
          <cdr:cNvCxnSpPr/>
        </cdr:nvCxnSpPr>
        <cdr:spPr>
          <a:xfrm xmlns:a="http://schemas.openxmlformats.org/drawingml/2006/main" flipH="1">
            <a:off x="5488180" y="2711395"/>
            <a:ext cx="2041165" cy="0"/>
          </a:xfrm>
          <a:prstGeom xmlns:a="http://schemas.openxmlformats.org/drawingml/2006/main" prst="straightConnector1">
            <a:avLst/>
          </a:prstGeom>
          <a:ln xmlns:a="http://schemas.openxmlformats.org/drawingml/2006/main" w="19050">
            <a:solidFill>
              <a:sysClr val="windowText" lastClr="000000"/>
            </a:solidFill>
            <a:headEnd type="none" w="med" len="med"/>
            <a:tailEnd type="arrow" w="med" len="med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94" name="Straight Arrow Connector 93"/>
          <cdr:cNvCxnSpPr>
            <a:stCxn xmlns:a="http://schemas.openxmlformats.org/drawingml/2006/main" id="10" idx="3"/>
            <a:endCxn xmlns:a="http://schemas.openxmlformats.org/drawingml/2006/main" id="19" idx="1"/>
          </cdr:cNvCxnSpPr>
        </cdr:nvCxnSpPr>
        <cdr:spPr>
          <a:xfrm xmlns:a="http://schemas.openxmlformats.org/drawingml/2006/main">
            <a:off x="8952582" y="2724920"/>
            <a:ext cx="1099063" cy="5932"/>
          </a:xfrm>
          <a:prstGeom xmlns:a="http://schemas.openxmlformats.org/drawingml/2006/main" prst="straightConnector1">
            <a:avLst/>
          </a:prstGeom>
          <a:ln xmlns:a="http://schemas.openxmlformats.org/drawingml/2006/main" w="19050">
            <a:solidFill>
              <a:sysClr val="windowText" lastClr="000000"/>
            </a:solidFill>
            <a:headEnd type="none" w="med" len="med"/>
            <a:tailEnd type="none" w="med" len="med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sp macro="" textlink="">
        <cdr:nvSpPr>
          <cdr:cNvPr id="95" name="TextBox 7"/>
          <cdr:cNvSpPr txBox="1"/>
        </cdr:nvSpPr>
        <cdr:spPr>
          <a:xfrm xmlns:a="http://schemas.openxmlformats.org/drawingml/2006/main">
            <a:off x="7567150" y="2551515"/>
            <a:ext cx="1478657" cy="231915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>
                <a:effectLst/>
                <a:latin typeface="+mn-lt"/>
                <a:ea typeface="+mn-ea"/>
                <a:cs typeface="+mn-cs"/>
              </a:rPr>
              <a:t>Rec </a:t>
            </a:r>
            <a:r>
              <a:rPr lang="en-US" sz="1100" b="1" baseline="0">
                <a:effectLst/>
                <a:latin typeface="+mn-lt"/>
                <a:ea typeface="+mn-ea"/>
                <a:cs typeface="+mn-cs"/>
              </a:rPr>
              <a:t>Bounded</a:t>
            </a:r>
            <a:endParaRPr lang="en-US">
              <a:effectLst/>
            </a:endParaRPr>
          </a:p>
        </cdr:txBody>
      </cdr:sp>
      <cdr:sp macro="" textlink="">
        <cdr:nvSpPr>
          <cdr:cNvPr id="19" name="Rounded Rectangle 18"/>
          <cdr:cNvSpPr/>
        </cdr:nvSpPr>
        <cdr:spPr>
          <a:xfrm xmlns:a="http://schemas.openxmlformats.org/drawingml/2006/main" rot="18900000" flipV="1">
            <a:off x="9938661" y="2243139"/>
            <a:ext cx="968783" cy="290394"/>
          </a:xfrm>
          <a:prstGeom xmlns:a="http://schemas.openxmlformats.org/drawingml/2006/main" prst="roundRect">
            <a:avLst/>
          </a:prstGeom>
          <a:noFill xmlns:a="http://schemas.openxmlformats.org/drawingml/2006/main"/>
          <a:ln xmlns:a="http://schemas.openxmlformats.org/drawingml/2006/main" w="19050">
            <a:solidFill>
              <a:sysClr val="windowText" lastClr="000000"/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endParaRPr lang="en-US"/>
          </a:p>
        </cdr:txBody>
      </cdr:sp>
    </cdr:grp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0.62609</cdr:x>
      <cdr:y>0.91668</cdr:y>
    </cdr:from>
    <cdr:to>
      <cdr:x>0.74998</cdr:x>
      <cdr:y>1</cdr:y>
    </cdr:to>
    <cdr:sp macro="" textlink="">
      <cdr:nvSpPr>
        <cdr:cNvPr id="95" name="TextBox 7"/>
        <cdr:cNvSpPr txBox="1"/>
      </cdr:nvSpPr>
      <cdr:spPr>
        <a:xfrm xmlns:a="http://schemas.openxmlformats.org/drawingml/2006/main">
          <a:off x="7488155" y="2469994"/>
          <a:ext cx="1481811" cy="2245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sz="1100" b="1">
            <a:ln>
              <a:noFill/>
            </a:ln>
          </a:endParaRPr>
        </a:p>
      </cdr:txBody>
    </cdr:sp>
  </cdr:relSizeAnchor>
  <cdr:relSizeAnchor xmlns:cdr="http://schemas.openxmlformats.org/drawingml/2006/chartDrawing">
    <cdr:from>
      <cdr:x>0.16596</cdr:x>
      <cdr:y>0.91668</cdr:y>
    </cdr:from>
    <cdr:to>
      <cdr:x>0.28985</cdr:x>
      <cdr:y>1</cdr:y>
    </cdr:to>
    <cdr:sp macro="" textlink="">
      <cdr:nvSpPr>
        <cdr:cNvPr id="6" name="TextBox 7"/>
        <cdr:cNvSpPr txBox="1"/>
      </cdr:nvSpPr>
      <cdr:spPr>
        <a:xfrm xmlns:a="http://schemas.openxmlformats.org/drawingml/2006/main">
          <a:off x="1977696" y="2482017"/>
          <a:ext cx="1476458" cy="2255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sz="1100" b="1">
            <a:ln>
              <a:noFill/>
            </a:ln>
          </a:endParaRPr>
        </a:p>
      </cdr:txBody>
    </cdr:sp>
  </cdr:relSizeAnchor>
  <cdr:relSizeAnchor xmlns:cdr="http://schemas.openxmlformats.org/drawingml/2006/chartDrawing">
    <cdr:from>
      <cdr:x>0.66588</cdr:x>
      <cdr:y>0.4757</cdr:y>
    </cdr:from>
    <cdr:to>
      <cdr:x>0.89451</cdr:x>
      <cdr:y>0.61387</cdr:y>
    </cdr:to>
    <cdr:sp macro="" textlink="">
      <cdr:nvSpPr>
        <cdr:cNvPr id="21" name="TextBox 1"/>
        <cdr:cNvSpPr txBox="1"/>
      </cdr:nvSpPr>
      <cdr:spPr>
        <a:xfrm xmlns:a="http://schemas.openxmlformats.org/drawingml/2006/main">
          <a:off x="5885333" y="898769"/>
          <a:ext cx="2020721" cy="261056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dirty="0"/>
            <a:t>Size</a:t>
          </a:r>
          <a:r>
            <a:rPr lang="en-US" sz="1400" baseline="0" dirty="0"/>
            <a:t> of Register File = 4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0.04035</cdr:x>
      <cdr:y>0.75626</cdr:y>
    </cdr:from>
    <cdr:to>
      <cdr:x>0.92065</cdr:x>
      <cdr:y>1</cdr:y>
    </cdr:to>
    <cdr:grpSp>
      <cdr:nvGrpSpPr>
        <cdr:cNvPr id="19" name="Group 18"/>
        <cdr:cNvGrpSpPr/>
      </cdr:nvGrpSpPr>
      <cdr:grpSpPr>
        <a:xfrm xmlns:a="http://schemas.openxmlformats.org/drawingml/2006/main">
          <a:off x="356629" y="1428854"/>
          <a:ext cx="7780434" cy="460515"/>
          <a:chOff x="0" y="-205155"/>
          <a:chExt cx="10504019" cy="678424"/>
        </a:xfrm>
      </cdr:grpSpPr>
      <cdr:cxnSp macro="">
        <cdr:nvCxnSpPr>
          <cdr:cNvPr id="20" name="Straight Arrow Connector 19"/>
          <cdr:cNvCxnSpPr/>
        </cdr:nvCxnSpPr>
        <cdr:spPr>
          <a:xfrm xmlns:a="http://schemas.openxmlformats.org/drawingml/2006/main" flipH="1">
            <a:off x="0" y="385702"/>
            <a:ext cx="1550984" cy="0"/>
          </a:xfrm>
          <a:prstGeom xmlns:a="http://schemas.openxmlformats.org/drawingml/2006/main" prst="straightConnector1">
            <a:avLst/>
          </a:prstGeom>
          <a:ln xmlns:a="http://schemas.openxmlformats.org/drawingml/2006/main" w="19050">
            <a:solidFill>
              <a:sysClr val="windowText" lastClr="000000"/>
            </a:solidFill>
            <a:headEnd type="none" w="med" len="med"/>
            <a:tailEnd type="arrow" w="med" len="med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22" name="Straight Arrow Connector 21"/>
          <cdr:cNvCxnSpPr/>
        </cdr:nvCxnSpPr>
        <cdr:spPr>
          <a:xfrm xmlns:a="http://schemas.openxmlformats.org/drawingml/2006/main">
            <a:off x="2810507" y="385701"/>
            <a:ext cx="1337365" cy="0"/>
          </a:xfrm>
          <a:prstGeom xmlns:a="http://schemas.openxmlformats.org/drawingml/2006/main" prst="straightConnector1">
            <a:avLst/>
          </a:prstGeom>
          <a:ln xmlns:a="http://schemas.openxmlformats.org/drawingml/2006/main" w="19050">
            <a:solidFill>
              <a:sysClr val="windowText" lastClr="000000"/>
            </a:solidFill>
            <a:headEnd type="none" w="med" len="med"/>
            <a:tailEnd type="none" w="med" len="med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sp macro="" textlink="">
        <cdr:nvSpPr>
          <cdr:cNvPr id="23" name="TextBox 7"/>
          <cdr:cNvSpPr txBox="1"/>
        </cdr:nvSpPr>
        <cdr:spPr>
          <a:xfrm xmlns:a="http://schemas.openxmlformats.org/drawingml/2006/main">
            <a:off x="1479652" y="136499"/>
            <a:ext cx="1478657" cy="231915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effectLst/>
                <a:latin typeface="+mn-lt"/>
                <a:ea typeface="+mn-ea"/>
                <a:cs typeface="+mn-cs"/>
              </a:rPr>
              <a:t>Res </a:t>
            </a:r>
            <a:r>
              <a:rPr lang="en-US" sz="1100" b="1" baseline="0" dirty="0">
                <a:effectLst/>
                <a:latin typeface="+mn-lt"/>
                <a:ea typeface="+mn-ea"/>
                <a:cs typeface="+mn-cs"/>
              </a:rPr>
              <a:t>Bounded</a:t>
            </a:r>
            <a:endParaRPr lang="en-US" dirty="0">
              <a:effectLst/>
            </a:endParaRPr>
          </a:p>
        </cdr:txBody>
      </cdr:sp>
      <cdr:sp macro="" textlink="">
        <cdr:nvSpPr>
          <cdr:cNvPr id="24" name="Rounded Rectangle 23"/>
          <cdr:cNvSpPr/>
        </cdr:nvSpPr>
        <cdr:spPr>
          <a:xfrm xmlns:a="http://schemas.openxmlformats.org/drawingml/2006/main" rot="18900000" flipV="1">
            <a:off x="3956311" y="-160359"/>
            <a:ext cx="1190689" cy="240072"/>
          </a:xfrm>
          <a:prstGeom xmlns:a="http://schemas.openxmlformats.org/drawingml/2006/main" prst="roundRect">
            <a:avLst/>
          </a:prstGeom>
          <a:noFill xmlns:a="http://schemas.openxmlformats.org/drawingml/2006/main"/>
          <a:ln xmlns:a="http://schemas.openxmlformats.org/drawingml/2006/main" w="19050">
            <a:solidFill>
              <a:sysClr val="windowText" lastClr="000000"/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endParaRPr lang="en-US"/>
          </a:p>
        </cdr:txBody>
      </cdr:sp>
      <cdr:cxnSp macro="">
        <cdr:nvCxnSpPr>
          <cdr:cNvPr id="25" name="Straight Arrow Connector 24"/>
          <cdr:cNvCxnSpPr/>
        </cdr:nvCxnSpPr>
        <cdr:spPr>
          <a:xfrm xmlns:a="http://schemas.openxmlformats.org/drawingml/2006/main" flipH="1">
            <a:off x="5026167" y="401234"/>
            <a:ext cx="2041165" cy="0"/>
          </a:xfrm>
          <a:prstGeom xmlns:a="http://schemas.openxmlformats.org/drawingml/2006/main" prst="straightConnector1">
            <a:avLst/>
          </a:prstGeom>
          <a:ln xmlns:a="http://schemas.openxmlformats.org/drawingml/2006/main" w="19050">
            <a:solidFill>
              <a:sysClr val="windowText" lastClr="000000"/>
            </a:solidFill>
            <a:headEnd type="none" w="med" len="med"/>
            <a:tailEnd type="arrow" w="med" len="med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26" name="Straight Arrow Connector 25"/>
          <cdr:cNvCxnSpPr/>
        </cdr:nvCxnSpPr>
        <cdr:spPr>
          <a:xfrm xmlns:a="http://schemas.openxmlformats.org/drawingml/2006/main">
            <a:off x="8468590" y="401235"/>
            <a:ext cx="1234491" cy="0"/>
          </a:xfrm>
          <a:prstGeom xmlns:a="http://schemas.openxmlformats.org/drawingml/2006/main" prst="straightConnector1">
            <a:avLst/>
          </a:prstGeom>
          <a:ln xmlns:a="http://schemas.openxmlformats.org/drawingml/2006/main" w="19050">
            <a:solidFill>
              <a:sysClr val="windowText" lastClr="000000"/>
            </a:solidFill>
            <a:headEnd type="none" w="med" len="med"/>
            <a:tailEnd type="none" w="med" len="med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sp macro="" textlink="">
        <cdr:nvSpPr>
          <cdr:cNvPr id="27" name="TextBox 7"/>
          <cdr:cNvSpPr txBox="1"/>
        </cdr:nvSpPr>
        <cdr:spPr>
          <a:xfrm xmlns:a="http://schemas.openxmlformats.org/drawingml/2006/main">
            <a:off x="7131225" y="241354"/>
            <a:ext cx="1478657" cy="231915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effectLst/>
                <a:latin typeface="+mn-lt"/>
                <a:ea typeface="+mn-ea"/>
                <a:cs typeface="+mn-cs"/>
              </a:rPr>
              <a:t>Rec </a:t>
            </a:r>
            <a:r>
              <a:rPr lang="en-US" sz="1100" b="1" baseline="0" dirty="0">
                <a:effectLst/>
                <a:latin typeface="+mn-lt"/>
                <a:ea typeface="+mn-ea"/>
                <a:cs typeface="+mn-cs"/>
              </a:rPr>
              <a:t>Bounded</a:t>
            </a:r>
            <a:endParaRPr lang="en-US" dirty="0">
              <a:effectLst/>
            </a:endParaRPr>
          </a:p>
        </cdr:txBody>
      </cdr:sp>
      <cdr:sp macro="" textlink="">
        <cdr:nvSpPr>
          <cdr:cNvPr id="28" name="Rounded Rectangle 27"/>
          <cdr:cNvSpPr/>
        </cdr:nvSpPr>
        <cdr:spPr>
          <a:xfrm xmlns:a="http://schemas.openxmlformats.org/drawingml/2006/main" rot="18900000" flipV="1">
            <a:off x="9416546" y="-205155"/>
            <a:ext cx="1087473" cy="312814"/>
          </a:xfrm>
          <a:prstGeom xmlns:a="http://schemas.openxmlformats.org/drawingml/2006/main" prst="roundRect">
            <a:avLst/>
          </a:prstGeom>
          <a:noFill xmlns:a="http://schemas.openxmlformats.org/drawingml/2006/main"/>
          <a:ln xmlns:a="http://schemas.openxmlformats.org/drawingml/2006/main" w="19050">
            <a:solidFill>
              <a:sysClr val="windowText" lastClr="000000"/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endParaRPr lang="en-US"/>
          </a:p>
        </cdr:txBody>
      </cdr:sp>
    </cdr:grp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0.56364</cdr:x>
      <cdr:y>0.10007</cdr:y>
    </cdr:from>
    <cdr:to>
      <cdr:x>0.96776</cdr:x>
      <cdr:y>0.21487</cdr:y>
    </cdr:to>
    <cdr:sp macro="" textlink="">
      <cdr:nvSpPr>
        <cdr:cNvPr id="34" name="TextBox 1"/>
        <cdr:cNvSpPr txBox="1"/>
      </cdr:nvSpPr>
      <cdr:spPr>
        <a:xfrm xmlns:a="http://schemas.openxmlformats.org/drawingml/2006/main">
          <a:off x="6751917" y="263712"/>
          <a:ext cx="4840942" cy="3025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/>
            <a:t>Size</a:t>
          </a:r>
          <a:r>
            <a:rPr lang="en-US" sz="1400" baseline="0"/>
            <a:t> of Register File = 2</a:t>
          </a:r>
          <a:endParaRPr lang="en-US" sz="1400"/>
        </a:p>
      </cdr:txBody>
    </cdr:sp>
  </cdr:relSizeAnchor>
  <cdr:relSizeAnchor xmlns:cdr="http://schemas.openxmlformats.org/drawingml/2006/chartDrawing">
    <cdr:from>
      <cdr:x>0.03284</cdr:x>
      <cdr:y>0.78788</cdr:y>
    </cdr:from>
    <cdr:to>
      <cdr:x>0.91525</cdr:x>
      <cdr:y>0.96616</cdr:y>
    </cdr:to>
    <cdr:grpSp>
      <cdr:nvGrpSpPr>
        <cdr:cNvPr id="35" name="Group 34"/>
        <cdr:cNvGrpSpPr/>
      </cdr:nvGrpSpPr>
      <cdr:grpSpPr>
        <a:xfrm xmlns:a="http://schemas.openxmlformats.org/drawingml/2006/main">
          <a:off x="289260" y="1981203"/>
          <a:ext cx="7772411" cy="448303"/>
          <a:chOff x="0" y="-22737"/>
          <a:chExt cx="10813009" cy="496006"/>
        </a:xfrm>
      </cdr:grpSpPr>
      <cdr:cxnSp macro="">
        <cdr:nvCxnSpPr>
          <cdr:cNvPr id="36" name="Straight Arrow Connector 35"/>
          <cdr:cNvCxnSpPr/>
        </cdr:nvCxnSpPr>
        <cdr:spPr>
          <a:xfrm xmlns:a="http://schemas.openxmlformats.org/drawingml/2006/main" flipH="1">
            <a:off x="0" y="385702"/>
            <a:ext cx="1550984" cy="0"/>
          </a:xfrm>
          <a:prstGeom xmlns:a="http://schemas.openxmlformats.org/drawingml/2006/main" prst="straightConnector1">
            <a:avLst/>
          </a:prstGeom>
          <a:ln xmlns:a="http://schemas.openxmlformats.org/drawingml/2006/main" w="19050">
            <a:solidFill>
              <a:sysClr val="windowText" lastClr="000000"/>
            </a:solidFill>
            <a:headEnd type="none" w="med" len="med"/>
            <a:tailEnd type="arrow" w="med" len="med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37" name="Straight Arrow Connector 36"/>
          <cdr:cNvCxnSpPr/>
        </cdr:nvCxnSpPr>
        <cdr:spPr>
          <a:xfrm xmlns:a="http://schemas.openxmlformats.org/drawingml/2006/main">
            <a:off x="2862267" y="385702"/>
            <a:ext cx="1462440" cy="0"/>
          </a:xfrm>
          <a:prstGeom xmlns:a="http://schemas.openxmlformats.org/drawingml/2006/main" prst="straightConnector1">
            <a:avLst/>
          </a:prstGeom>
          <a:ln xmlns:a="http://schemas.openxmlformats.org/drawingml/2006/main" w="19050">
            <a:solidFill>
              <a:sysClr val="windowText" lastClr="000000"/>
            </a:solidFill>
            <a:headEnd type="none" w="med" len="med"/>
            <a:tailEnd type="none" w="med" len="med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sp macro="" textlink="">
        <cdr:nvSpPr>
          <cdr:cNvPr id="38" name="TextBox 7"/>
          <cdr:cNvSpPr txBox="1"/>
        </cdr:nvSpPr>
        <cdr:spPr>
          <a:xfrm xmlns:a="http://schemas.openxmlformats.org/drawingml/2006/main">
            <a:off x="1599858" y="241354"/>
            <a:ext cx="1478657" cy="231915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>
                <a:effectLst/>
                <a:latin typeface="+mn-lt"/>
                <a:ea typeface="+mn-ea"/>
                <a:cs typeface="+mn-cs"/>
              </a:rPr>
              <a:t>Res </a:t>
            </a:r>
            <a:r>
              <a:rPr lang="en-US" sz="1100" b="1" baseline="0">
                <a:effectLst/>
                <a:latin typeface="+mn-lt"/>
                <a:ea typeface="+mn-ea"/>
                <a:cs typeface="+mn-cs"/>
              </a:rPr>
              <a:t>Bounded</a:t>
            </a:r>
            <a:endParaRPr lang="en-US">
              <a:effectLst/>
            </a:endParaRPr>
          </a:p>
        </cdr:txBody>
      </cdr:sp>
      <cdr:sp macro="" textlink="">
        <cdr:nvSpPr>
          <cdr:cNvPr id="39" name="Rounded Rectangle 38"/>
          <cdr:cNvSpPr/>
        </cdr:nvSpPr>
        <cdr:spPr>
          <a:xfrm xmlns:a="http://schemas.openxmlformats.org/drawingml/2006/main" rot="18900000" flipV="1">
            <a:off x="4266272" y="7577"/>
            <a:ext cx="909591" cy="200239"/>
          </a:xfrm>
          <a:prstGeom xmlns:a="http://schemas.openxmlformats.org/drawingml/2006/main" prst="roundRect">
            <a:avLst/>
          </a:prstGeom>
          <a:noFill xmlns:a="http://schemas.openxmlformats.org/drawingml/2006/main"/>
          <a:ln xmlns:a="http://schemas.openxmlformats.org/drawingml/2006/main" w="19050">
            <a:solidFill>
              <a:sysClr val="windowText" lastClr="000000"/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endParaRPr lang="en-US"/>
          </a:p>
        </cdr:txBody>
      </cdr:sp>
      <cdr:cxnSp macro="">
        <cdr:nvCxnSpPr>
          <cdr:cNvPr id="40" name="Straight Arrow Connector 39"/>
          <cdr:cNvCxnSpPr/>
        </cdr:nvCxnSpPr>
        <cdr:spPr>
          <a:xfrm xmlns:a="http://schemas.openxmlformats.org/drawingml/2006/main" flipH="1">
            <a:off x="5026167" y="401234"/>
            <a:ext cx="2041165" cy="0"/>
          </a:xfrm>
          <a:prstGeom xmlns:a="http://schemas.openxmlformats.org/drawingml/2006/main" prst="straightConnector1">
            <a:avLst/>
          </a:prstGeom>
          <a:ln xmlns:a="http://schemas.openxmlformats.org/drawingml/2006/main" w="19050">
            <a:solidFill>
              <a:sysClr val="windowText" lastClr="000000"/>
            </a:solidFill>
            <a:headEnd type="none" w="med" len="med"/>
            <a:tailEnd type="arrow" w="med" len="med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41" name="Straight Arrow Connector 40"/>
          <cdr:cNvCxnSpPr/>
        </cdr:nvCxnSpPr>
        <cdr:spPr>
          <a:xfrm xmlns:a="http://schemas.openxmlformats.org/drawingml/2006/main">
            <a:off x="8374781" y="401234"/>
            <a:ext cx="1678170" cy="0"/>
          </a:xfrm>
          <a:prstGeom xmlns:a="http://schemas.openxmlformats.org/drawingml/2006/main" prst="straightConnector1">
            <a:avLst/>
          </a:prstGeom>
          <a:ln xmlns:a="http://schemas.openxmlformats.org/drawingml/2006/main" w="19050">
            <a:solidFill>
              <a:sysClr val="windowText" lastClr="000000"/>
            </a:solidFill>
            <a:headEnd type="none" w="med" len="med"/>
            <a:tailEnd type="none" w="med" len="med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sp macro="" textlink="">
        <cdr:nvSpPr>
          <cdr:cNvPr id="42" name="TextBox 7"/>
          <cdr:cNvSpPr txBox="1"/>
        </cdr:nvSpPr>
        <cdr:spPr>
          <a:xfrm xmlns:a="http://schemas.openxmlformats.org/drawingml/2006/main">
            <a:off x="7105137" y="241354"/>
            <a:ext cx="1478657" cy="231915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>
                <a:effectLst/>
                <a:latin typeface="+mn-lt"/>
                <a:ea typeface="+mn-ea"/>
                <a:cs typeface="+mn-cs"/>
              </a:rPr>
              <a:t>Rec </a:t>
            </a:r>
            <a:r>
              <a:rPr lang="en-US" sz="1100" b="1" baseline="0">
                <a:effectLst/>
                <a:latin typeface="+mn-lt"/>
                <a:ea typeface="+mn-ea"/>
                <a:cs typeface="+mn-cs"/>
              </a:rPr>
              <a:t>Bounded</a:t>
            </a:r>
            <a:endParaRPr lang="en-US">
              <a:effectLst/>
            </a:endParaRPr>
          </a:p>
        </cdr:txBody>
      </cdr:sp>
      <cdr:sp macro="" textlink="">
        <cdr:nvSpPr>
          <cdr:cNvPr id="43" name="Rounded Rectangle 42"/>
          <cdr:cNvSpPr/>
        </cdr:nvSpPr>
        <cdr:spPr>
          <a:xfrm xmlns:a="http://schemas.openxmlformats.org/drawingml/2006/main" rot="18900000" flipV="1">
            <a:off x="10066884" y="-22737"/>
            <a:ext cx="746125" cy="218221"/>
          </a:xfrm>
          <a:prstGeom xmlns:a="http://schemas.openxmlformats.org/drawingml/2006/main" prst="roundRect">
            <a:avLst/>
          </a:prstGeom>
          <a:noFill xmlns:a="http://schemas.openxmlformats.org/drawingml/2006/main"/>
          <a:ln xmlns:a="http://schemas.openxmlformats.org/drawingml/2006/main" w="19050">
            <a:solidFill>
              <a:sysClr val="windowText" lastClr="000000"/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endParaRPr lang="en-US"/>
          </a:p>
        </cdr:txBody>
      </cdr:sp>
    </cdr:grp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0.16596</cdr:x>
      <cdr:y>0.91668</cdr:y>
    </cdr:from>
    <cdr:to>
      <cdr:x>0.28985</cdr:x>
      <cdr:y>1</cdr:y>
    </cdr:to>
    <cdr:sp macro="" textlink="">
      <cdr:nvSpPr>
        <cdr:cNvPr id="6" name="TextBox 7"/>
        <cdr:cNvSpPr txBox="1"/>
      </cdr:nvSpPr>
      <cdr:spPr>
        <a:xfrm xmlns:a="http://schemas.openxmlformats.org/drawingml/2006/main">
          <a:off x="1977696" y="2482017"/>
          <a:ext cx="1476458" cy="2255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sz="1100" b="1">
            <a:ln>
              <a:noFill/>
            </a:ln>
          </a:endParaRPr>
        </a:p>
      </cdr:txBody>
    </cdr:sp>
  </cdr:relSizeAnchor>
  <cdr:relSizeAnchor xmlns:cdr="http://schemas.openxmlformats.org/drawingml/2006/chartDrawing">
    <cdr:from>
      <cdr:x>0.57505</cdr:x>
      <cdr:y>0.10504</cdr:y>
    </cdr:from>
    <cdr:to>
      <cdr:x>0.97903</cdr:x>
      <cdr:y>0.21985</cdr:y>
    </cdr:to>
    <cdr:sp macro="" textlink="">
      <cdr:nvSpPr>
        <cdr:cNvPr id="19" name="TextBox 1"/>
        <cdr:cNvSpPr txBox="1"/>
      </cdr:nvSpPr>
      <cdr:spPr>
        <a:xfrm xmlns:a="http://schemas.openxmlformats.org/drawingml/2006/main">
          <a:off x="6912874" y="288250"/>
          <a:ext cx="4856463" cy="315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dirty="0"/>
            <a:t>Size</a:t>
          </a:r>
          <a:r>
            <a:rPr lang="en-US" sz="1400" baseline="0" dirty="0"/>
            <a:t> of Register File = 4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0.04103</cdr:x>
      <cdr:y>0.77541</cdr:y>
    </cdr:from>
    <cdr:to>
      <cdr:x>0.9049</cdr:x>
      <cdr:y>0.94673</cdr:y>
    </cdr:to>
    <cdr:grpSp>
      <cdr:nvGrpSpPr>
        <cdr:cNvPr id="20" name="Group 19"/>
        <cdr:cNvGrpSpPr/>
      </cdr:nvGrpSpPr>
      <cdr:grpSpPr>
        <a:xfrm xmlns:a="http://schemas.openxmlformats.org/drawingml/2006/main">
          <a:off x="361631" y="1951495"/>
          <a:ext cx="7613997" cy="431166"/>
          <a:chOff x="0" y="-3780"/>
          <a:chExt cx="10774828" cy="477049"/>
        </a:xfrm>
      </cdr:grpSpPr>
      <cdr:cxnSp macro="">
        <cdr:nvCxnSpPr>
          <cdr:cNvPr id="21" name="Straight Arrow Connector 20"/>
          <cdr:cNvCxnSpPr/>
        </cdr:nvCxnSpPr>
        <cdr:spPr>
          <a:xfrm xmlns:a="http://schemas.openxmlformats.org/drawingml/2006/main" flipH="1">
            <a:off x="0" y="385702"/>
            <a:ext cx="1550984" cy="0"/>
          </a:xfrm>
          <a:prstGeom xmlns:a="http://schemas.openxmlformats.org/drawingml/2006/main" prst="straightConnector1">
            <a:avLst/>
          </a:prstGeom>
          <a:ln xmlns:a="http://schemas.openxmlformats.org/drawingml/2006/main" w="19050">
            <a:solidFill>
              <a:sysClr val="windowText" lastClr="000000"/>
            </a:solidFill>
            <a:headEnd type="none" w="med" len="med"/>
            <a:tailEnd type="arrow" w="med" len="med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22" name="Straight Arrow Connector 21"/>
          <cdr:cNvCxnSpPr/>
        </cdr:nvCxnSpPr>
        <cdr:spPr>
          <a:xfrm xmlns:a="http://schemas.openxmlformats.org/drawingml/2006/main">
            <a:off x="3010829" y="385702"/>
            <a:ext cx="1313878" cy="0"/>
          </a:xfrm>
          <a:prstGeom xmlns:a="http://schemas.openxmlformats.org/drawingml/2006/main" prst="straightConnector1">
            <a:avLst/>
          </a:prstGeom>
          <a:ln xmlns:a="http://schemas.openxmlformats.org/drawingml/2006/main" w="19050">
            <a:solidFill>
              <a:sysClr val="windowText" lastClr="000000"/>
            </a:solidFill>
            <a:headEnd type="none" w="med" len="med"/>
            <a:tailEnd type="none" w="med" len="med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sp macro="" textlink="">
        <cdr:nvSpPr>
          <cdr:cNvPr id="23" name="TextBox 7"/>
          <cdr:cNvSpPr txBox="1"/>
        </cdr:nvSpPr>
        <cdr:spPr>
          <a:xfrm xmlns:a="http://schemas.openxmlformats.org/drawingml/2006/main">
            <a:off x="1599858" y="241354"/>
            <a:ext cx="1478657" cy="231915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>
                <a:effectLst/>
                <a:latin typeface="+mn-lt"/>
                <a:ea typeface="+mn-ea"/>
                <a:cs typeface="+mn-cs"/>
              </a:rPr>
              <a:t>Res </a:t>
            </a:r>
            <a:r>
              <a:rPr lang="en-US" sz="1100" b="1" baseline="0">
                <a:effectLst/>
                <a:latin typeface="+mn-lt"/>
                <a:ea typeface="+mn-ea"/>
                <a:cs typeface="+mn-cs"/>
              </a:rPr>
              <a:t>Bounded</a:t>
            </a:r>
            <a:endParaRPr lang="en-US">
              <a:effectLst/>
            </a:endParaRPr>
          </a:p>
        </cdr:txBody>
      </cdr:sp>
      <cdr:sp macro="" textlink="">
        <cdr:nvSpPr>
          <cdr:cNvPr id="24" name="Rounded Rectangle 23"/>
          <cdr:cNvSpPr/>
        </cdr:nvSpPr>
        <cdr:spPr>
          <a:xfrm xmlns:a="http://schemas.openxmlformats.org/drawingml/2006/main" rot="18900000" flipV="1">
            <a:off x="4353002" y="-3780"/>
            <a:ext cx="746125" cy="218221"/>
          </a:xfrm>
          <a:prstGeom xmlns:a="http://schemas.openxmlformats.org/drawingml/2006/main" prst="roundRect">
            <a:avLst/>
          </a:prstGeom>
          <a:noFill xmlns:a="http://schemas.openxmlformats.org/drawingml/2006/main"/>
          <a:ln xmlns:a="http://schemas.openxmlformats.org/drawingml/2006/main" w="19050">
            <a:solidFill>
              <a:sysClr val="windowText" lastClr="000000"/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endParaRPr lang="en-US"/>
          </a:p>
        </cdr:txBody>
      </cdr:sp>
      <cdr:cxnSp macro="">
        <cdr:nvCxnSpPr>
          <cdr:cNvPr id="25" name="Straight Arrow Connector 24"/>
          <cdr:cNvCxnSpPr/>
        </cdr:nvCxnSpPr>
        <cdr:spPr>
          <a:xfrm xmlns:a="http://schemas.openxmlformats.org/drawingml/2006/main" flipH="1">
            <a:off x="5026167" y="401234"/>
            <a:ext cx="2041165" cy="0"/>
          </a:xfrm>
          <a:prstGeom xmlns:a="http://schemas.openxmlformats.org/drawingml/2006/main" prst="straightConnector1">
            <a:avLst/>
          </a:prstGeom>
          <a:ln xmlns:a="http://schemas.openxmlformats.org/drawingml/2006/main" w="19050">
            <a:solidFill>
              <a:sysClr val="windowText" lastClr="000000"/>
            </a:solidFill>
            <a:headEnd type="none" w="med" len="med"/>
            <a:tailEnd type="arrow" w="med" len="med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26" name="Straight Arrow Connector 25"/>
          <cdr:cNvCxnSpPr/>
        </cdr:nvCxnSpPr>
        <cdr:spPr>
          <a:xfrm xmlns:a="http://schemas.openxmlformats.org/drawingml/2006/main">
            <a:off x="8402495" y="401234"/>
            <a:ext cx="1650457" cy="0"/>
          </a:xfrm>
          <a:prstGeom xmlns:a="http://schemas.openxmlformats.org/drawingml/2006/main" prst="straightConnector1">
            <a:avLst/>
          </a:prstGeom>
          <a:ln xmlns:a="http://schemas.openxmlformats.org/drawingml/2006/main" w="19050">
            <a:solidFill>
              <a:sysClr val="windowText" lastClr="000000"/>
            </a:solidFill>
            <a:headEnd type="none" w="med" len="med"/>
            <a:tailEnd type="none" w="med" len="med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sp macro="" textlink="">
        <cdr:nvSpPr>
          <cdr:cNvPr id="27" name="TextBox 7"/>
          <cdr:cNvSpPr txBox="1"/>
        </cdr:nvSpPr>
        <cdr:spPr>
          <a:xfrm xmlns:a="http://schemas.openxmlformats.org/drawingml/2006/main">
            <a:off x="7105137" y="241354"/>
            <a:ext cx="1478657" cy="231915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>
                <a:effectLst/>
                <a:latin typeface="+mn-lt"/>
                <a:ea typeface="+mn-ea"/>
                <a:cs typeface="+mn-cs"/>
              </a:rPr>
              <a:t>Rec </a:t>
            </a:r>
            <a:r>
              <a:rPr lang="en-US" sz="1100" b="1" baseline="0">
                <a:effectLst/>
                <a:latin typeface="+mn-lt"/>
                <a:ea typeface="+mn-ea"/>
                <a:cs typeface="+mn-cs"/>
              </a:rPr>
              <a:t>Bounded</a:t>
            </a:r>
            <a:endParaRPr lang="en-US">
              <a:effectLst/>
            </a:endParaRPr>
          </a:p>
        </cdr:txBody>
      </cdr:sp>
      <cdr:sp macro="" textlink="">
        <cdr:nvSpPr>
          <cdr:cNvPr id="28" name="Rounded Rectangle 27"/>
          <cdr:cNvSpPr/>
        </cdr:nvSpPr>
        <cdr:spPr>
          <a:xfrm xmlns:a="http://schemas.openxmlformats.org/drawingml/2006/main" rot="18900000" flipV="1">
            <a:off x="10028703" y="-3780"/>
            <a:ext cx="746125" cy="218221"/>
          </a:xfrm>
          <a:prstGeom xmlns:a="http://schemas.openxmlformats.org/drawingml/2006/main" prst="roundRect">
            <a:avLst/>
          </a:prstGeom>
          <a:noFill xmlns:a="http://schemas.openxmlformats.org/drawingml/2006/main"/>
          <a:ln xmlns:a="http://schemas.openxmlformats.org/drawingml/2006/main" w="19050">
            <a:solidFill>
              <a:sysClr val="windowText" lastClr="000000"/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endParaRPr lang="en-US"/>
          </a:p>
        </cdr:txBody>
      </cdr:sp>
    </cdr:grp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EE692-1904-40DF-AFA2-CC473632DC51}" type="datetimeFigureOut">
              <a:rPr lang="en-US" smtClean="0"/>
              <a:pPr/>
              <a:t>6/4/2013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12024-1A9E-4BE0-BA3D-91903EBF30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84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512024-1A9E-4BE0-BA3D-91903EBF308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301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512024-1A9E-4BE0-BA3D-91903EBF308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55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512024-1A9E-4BE0-BA3D-91903EBF308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034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3C385-4F66-406E-A69B-2FF59D120318}" type="datetime4">
              <a:rPr lang="en-US" smtClean="0"/>
              <a:pPr/>
              <a:t>June 4,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097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AC7A9-F6EF-4EDF-B32F-716FB30BB22B}" type="datetime4">
              <a:rPr lang="en-US" smtClean="0"/>
              <a:pPr/>
              <a:t>June 4,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5F32E-F396-4857-9E0B-A297DAB043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90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16D57-42F5-4ECC-811C-86AB4257CC29}" type="datetime4">
              <a:rPr lang="en-US" smtClean="0"/>
              <a:pPr/>
              <a:t>June 4,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5F32E-F396-4857-9E0B-A297DAB043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15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2395-91C7-40FB-9DBE-DA4829969D83}" type="datetime4">
              <a:rPr lang="en-US" smtClean="0"/>
              <a:pPr/>
              <a:t>June 4,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34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2CDB4-D7FC-42A2-BF9B-A8ABF58C8B8E}" type="datetime4">
              <a:rPr lang="en-US" smtClean="0"/>
              <a:pPr/>
              <a:t>June 4,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62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702C-11BE-4661-97C3-34D7CE1E90E8}" type="datetime4">
              <a:rPr lang="en-US" smtClean="0"/>
              <a:pPr/>
              <a:t>June 4,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21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479CE-9B29-4C3A-9570-1F92657D1E8A}" type="datetime4">
              <a:rPr lang="en-US" smtClean="0"/>
              <a:pPr/>
              <a:t>June 4, 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020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CEBC-B14B-4DE4-93DB-C31FE93FA989}" type="datetime4">
              <a:rPr lang="en-US" smtClean="0"/>
              <a:pPr/>
              <a:t>June 4, 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13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7BDB-3C81-4A3B-8A7A-C6773B06C699}" type="datetime4">
              <a:rPr lang="en-US" smtClean="0"/>
              <a:pPr/>
              <a:t>June 4, 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34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7A50-9407-4143-9DEE-D7908A13FC67}" type="datetime4">
              <a:rPr lang="en-US" smtClean="0"/>
              <a:pPr/>
              <a:t>June 4,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201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6589-7150-4BA3-B495-F4699672FAB5}" type="datetime4">
              <a:rPr lang="en-US" smtClean="0"/>
              <a:pPr/>
              <a:t>June 4,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19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4308A-37F5-4579-BF98-3711553C9AD9}" type="datetime4">
              <a:rPr lang="en-US" smtClean="0"/>
              <a:pPr/>
              <a:t>June 4,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591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png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905000"/>
            <a:ext cx="8839200" cy="2514600"/>
          </a:xfrm>
          <a:solidFill>
            <a:srgbClr val="254793"/>
          </a:solidFill>
          <a:effectLst>
            <a:outerShdw blurRad="50800" dist="38100" dir="636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REGIMap: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Register-Aware Application 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Mapping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on Coarse-Grained Reconfigurable Architectures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4648200"/>
            <a:ext cx="8839200" cy="1524000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2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Hamzeh</a:t>
            </a:r>
            <a:r>
              <a:rPr lang="en-US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Aviral</a:t>
            </a:r>
            <a:r>
              <a:rPr lang="en-US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Shrivastava</a:t>
            </a:r>
            <a:r>
              <a:rPr lang="en-US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Sarma</a:t>
            </a:r>
            <a:r>
              <a:rPr lang="en-US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Vrudhula</a:t>
            </a:r>
            <a:endParaRPr lang="en-US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School of Computing, Informatics, and Decision Systems Engineering</a:t>
            </a:r>
          </a:p>
          <a:p>
            <a:r>
              <a:rPr lang="en-US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Arizona State University</a:t>
            </a:r>
          </a:p>
          <a:p>
            <a:r>
              <a:rPr lang="en-US" sz="1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June 2013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3963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This work was supported in part by CSR-EHS 0509540, CCF-0916652,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CCF 1055094,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NSF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IUCRC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for Embedded Systems (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IIP-0856090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), Center for Embedded Systems grant DWS-0086;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Science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Foundation Arizona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grant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SRG 0211-07,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Raytheon and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by the Stardust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Foundation.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207" y="304800"/>
            <a:ext cx="3402793" cy="797136"/>
          </a:xfrm>
          <a:prstGeom prst="rect">
            <a:avLst/>
          </a:prstGeom>
          <a:effectLst>
            <a:glow>
              <a:schemeClr val="accent1"/>
            </a:glow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1873821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84"/>
    </mc:Choice>
    <mc:Fallback xmlns="">
      <p:transition spd="slow" advTm="20084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rgbClr val="254793"/>
          </a:solidFill>
          <a:effectLst>
            <a:outerShdw blurRad="50800" dist="38100" dir="636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Mapping Results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3612478"/>
              </p:ext>
            </p:extLst>
          </p:nvPr>
        </p:nvGraphicFramePr>
        <p:xfrm>
          <a:off x="142875" y="1828800"/>
          <a:ext cx="8858250" cy="2240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5155286"/>
              </p:ext>
            </p:extLst>
          </p:nvPr>
        </p:nvGraphicFramePr>
        <p:xfrm>
          <a:off x="152400" y="4206631"/>
          <a:ext cx="8838389" cy="1889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9822" y="2133600"/>
            <a:ext cx="8763000" cy="2585323"/>
          </a:xfrm>
          <a:prstGeom prst="rect">
            <a:avLst/>
          </a:prstGeom>
          <a:solidFill>
            <a:srgbClr val="263C82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REGIMap improves performance on average by 1.8X more </a:t>
            </a:r>
            <a:r>
              <a:rPr lang="en-US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than DRESC</a:t>
            </a:r>
            <a:r>
              <a:rPr lang="en-US" sz="5400" b="1" baseline="30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</a:t>
            </a:r>
            <a:endParaRPr lang="en-US" sz="5400" b="1" baseline="30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035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790"/>
    </mc:Choice>
    <mc:Fallback xmlns="">
      <p:transition spd="slow" advTm="867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rgbClr val="254793"/>
          </a:solidFill>
          <a:effectLst>
            <a:outerShdw blurRad="50800" dist="38100" dir="636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Reasonable 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Running 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Time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7224889"/>
              </p:ext>
            </p:extLst>
          </p:nvPr>
        </p:nvGraphicFramePr>
        <p:xfrm>
          <a:off x="167918" y="1295400"/>
          <a:ext cx="8808163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08799"/>
              </p:ext>
            </p:extLst>
          </p:nvPr>
        </p:nvGraphicFramePr>
        <p:xfrm>
          <a:off x="177778" y="3884073"/>
          <a:ext cx="8813822" cy="2516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09303" y="2514600"/>
            <a:ext cx="8763000" cy="2585323"/>
          </a:xfrm>
          <a:prstGeom prst="rect">
            <a:avLst/>
          </a:prstGeom>
          <a:solidFill>
            <a:srgbClr val="263C82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REGIMap</a:t>
            </a:r>
            <a:r>
              <a:rPr lang="en-US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maps </a:t>
            </a:r>
            <a:r>
              <a:rPr lang="en-US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loops </a:t>
            </a:r>
            <a:r>
              <a:rPr lang="en-US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on average 56X </a:t>
            </a:r>
            <a:r>
              <a:rPr lang="en-US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faster than </a:t>
            </a:r>
            <a:r>
              <a:rPr lang="en-US" sz="54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DRESC</a:t>
            </a:r>
            <a:r>
              <a:rPr lang="en-US" sz="5400" b="1" baseline="30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</a:t>
            </a:r>
            <a:endParaRPr lang="en-US" sz="5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1070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014"/>
    </mc:Choice>
    <mc:Fallback xmlns="">
      <p:transition spd="slow" advTm="3801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Accelerators for energy efficiency</a:t>
            </a:r>
          </a:p>
          <a:p>
            <a:r>
              <a:rPr lang="en-US" dirty="0" smtClean="0"/>
              <a:t>Coarse-grained reconfigurable architecture, a programmable accelerator</a:t>
            </a:r>
          </a:p>
          <a:p>
            <a:r>
              <a:rPr lang="en-US" dirty="0" smtClean="0"/>
              <a:t>Contributions</a:t>
            </a:r>
          </a:p>
          <a:p>
            <a:pPr lvl="1"/>
            <a:r>
              <a:rPr lang="en-US" dirty="0" smtClean="0"/>
              <a:t>Problem formulation</a:t>
            </a:r>
          </a:p>
          <a:p>
            <a:pPr lvl="1"/>
            <a:r>
              <a:rPr lang="en-US" dirty="0" smtClean="0"/>
              <a:t>Search space reduction</a:t>
            </a:r>
          </a:p>
          <a:p>
            <a:pPr lvl="1"/>
            <a:r>
              <a:rPr lang="en-US" dirty="0"/>
              <a:t>Constructive </a:t>
            </a:r>
            <a:r>
              <a:rPr lang="en-US" dirty="0" smtClean="0"/>
              <a:t>search</a:t>
            </a:r>
          </a:p>
          <a:p>
            <a:pPr lvl="1"/>
            <a:r>
              <a:rPr lang="en-US" dirty="0"/>
              <a:t>Integrated register allocation</a:t>
            </a:r>
          </a:p>
          <a:p>
            <a:pPr lvl="1"/>
            <a:r>
              <a:rPr lang="en-US" dirty="0" err="1" smtClean="0"/>
              <a:t>REGIMap</a:t>
            </a:r>
            <a:endParaRPr lang="en-US" dirty="0" smtClean="0"/>
          </a:p>
          <a:p>
            <a:pPr lvl="2"/>
            <a:r>
              <a:rPr lang="en-US" dirty="0" smtClean="0"/>
              <a:t>Better mappings </a:t>
            </a:r>
            <a:r>
              <a:rPr lang="en-US" dirty="0"/>
              <a:t>1</a:t>
            </a:r>
            <a:r>
              <a:rPr lang="en-US" dirty="0" smtClean="0"/>
              <a:t>.8X performance improvement</a:t>
            </a:r>
          </a:p>
          <a:p>
            <a:pPr lvl="2"/>
            <a:r>
              <a:rPr lang="en-US" dirty="0" smtClean="0"/>
              <a:t>On average </a:t>
            </a:r>
            <a:r>
              <a:rPr lang="en-US" dirty="0" smtClean="0"/>
              <a:t>56 </a:t>
            </a:r>
            <a:r>
              <a:rPr lang="en-US" dirty="0" smtClean="0"/>
              <a:t>times better compilation time</a:t>
            </a:r>
          </a:p>
          <a:p>
            <a:r>
              <a:rPr lang="en-US" dirty="0" smtClean="0"/>
              <a:t>Please join my poster presentation for more details</a:t>
            </a:r>
          </a:p>
          <a:p>
            <a:pPr lvl="2"/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rgbClr val="254793"/>
          </a:solidFill>
          <a:effectLst>
            <a:outerShdw blurRad="50800" dist="38100" dir="636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>
              <a:spcBef>
                <a:spcPct val="0"/>
              </a:spcBef>
              <a:buNone/>
              <a:defRPr sz="48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412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646"/>
    </mc:Choice>
    <mc:Fallback xmlns="">
      <p:transition spd="slow" advTm="2964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rgbClr val="254793"/>
          </a:solidFill>
          <a:effectLst>
            <a:outerShdw blurRad="50800" dist="38100" dir="636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>
              <a:spcBef>
                <a:spcPct val="0"/>
              </a:spcBef>
              <a:buNone/>
              <a:defRPr sz="48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dirty="0"/>
              <a:t>Accelerators for Energy Efficiency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0" y="2674144"/>
            <a:ext cx="6400800" cy="4031456"/>
            <a:chOff x="0" y="2674144"/>
            <a:chExt cx="6400800" cy="4031456"/>
          </a:xfrm>
        </p:grpSpPr>
        <p:cxnSp>
          <p:nvCxnSpPr>
            <p:cNvPr id="64" name="Straight Arrow Connector 63"/>
            <p:cNvCxnSpPr/>
            <p:nvPr/>
          </p:nvCxnSpPr>
          <p:spPr>
            <a:xfrm flipV="1">
              <a:off x="533400" y="3302555"/>
              <a:ext cx="0" cy="2971801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flipV="1">
              <a:off x="533400" y="6274355"/>
              <a:ext cx="4648200" cy="1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1066800" y="6336268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50</a:t>
              </a:r>
              <a:endParaRPr lang="en-US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828800" y="6336268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100</a:t>
              </a:r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667000" y="6336268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150</a:t>
              </a:r>
              <a:endParaRPr lang="en-US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429000" y="6336268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200</a:t>
              </a:r>
              <a:endParaRPr lang="en-US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267200" y="6336268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250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4655" y="6045756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0" y="4902756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0" y="3711388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100</a:t>
              </a:r>
              <a:endParaRPr lang="en-US" dirty="0"/>
            </a:p>
          </p:txBody>
        </p:sp>
        <p:sp>
          <p:nvSpPr>
            <p:cNvPr id="74" name="Flowchart: Connector 73"/>
            <p:cNvSpPr/>
            <p:nvPr/>
          </p:nvSpPr>
          <p:spPr>
            <a:xfrm>
              <a:off x="2514600" y="6121956"/>
              <a:ext cx="76200" cy="123825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lowchart: Connector 74"/>
            <p:cNvSpPr/>
            <p:nvPr/>
          </p:nvSpPr>
          <p:spPr>
            <a:xfrm>
              <a:off x="4343400" y="5236131"/>
              <a:ext cx="76200" cy="123825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lowchart: Connector 75"/>
            <p:cNvSpPr/>
            <p:nvPr/>
          </p:nvSpPr>
          <p:spPr>
            <a:xfrm>
              <a:off x="1728085" y="4140756"/>
              <a:ext cx="76200" cy="123825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7" name="Picture 76"/>
            <p:cNvPicPr>
              <a:picLocks noChangeAspect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14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1549" y="5033148"/>
              <a:ext cx="1177451" cy="1012608"/>
            </a:xfrm>
            <a:prstGeom prst="rect">
              <a:avLst/>
            </a:prstGeom>
          </p:spPr>
        </p:pic>
        <p:pic>
          <p:nvPicPr>
            <p:cNvPr id="78" name="Picture 7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1075" y="3712975"/>
              <a:ext cx="2091125" cy="1419968"/>
            </a:xfrm>
            <a:prstGeom prst="rect">
              <a:avLst/>
            </a:prstGeom>
          </p:spPr>
        </p:pic>
        <p:sp>
          <p:nvSpPr>
            <p:cNvPr id="79" name="Rectangle 78"/>
            <p:cNvSpPr/>
            <p:nvPr/>
          </p:nvSpPr>
          <p:spPr>
            <a:xfrm>
              <a:off x="990600" y="3771424"/>
              <a:ext cx="190949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ADRES[1] CGRA</a:t>
              </a:r>
              <a:endParaRPr lang="en-US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467748" y="5828824"/>
              <a:ext cx="135165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Intel Core i7</a:t>
              </a:r>
              <a:endParaRPr lang="en-US" dirty="0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108185" y="4826556"/>
              <a:ext cx="237821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NVIDIA Tesla™ c2050</a:t>
              </a:r>
              <a:endParaRPr lang="en-US" dirty="0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5181600" y="63246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Power (W)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9415" y="2674144"/>
              <a:ext cx="10173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Giga Ops</a:t>
              </a:r>
            </a:p>
            <a:p>
              <a:r>
                <a:rPr lang="en-US" dirty="0" smtClean="0"/>
                <a:t>per Sec</a:t>
              </a:r>
              <a:endParaRPr lang="en-US" dirty="0"/>
            </a:p>
          </p:txBody>
        </p:sp>
      </p:grpSp>
      <p:sp>
        <p:nvSpPr>
          <p:cNvPr id="34" name="Rectangle 33"/>
          <p:cNvSpPr/>
          <p:nvPr/>
        </p:nvSpPr>
        <p:spPr>
          <a:xfrm>
            <a:off x="990600" y="4278868"/>
            <a:ext cx="13324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GOpS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/W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1005840" y="5359956"/>
            <a:ext cx="13901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1.4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GOpS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/W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3686438" y="5378292"/>
            <a:ext cx="13901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4.3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GOpS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/W</a:t>
            </a:r>
            <a:endParaRPr lang="en-US" dirty="0"/>
          </a:p>
        </p:txBody>
      </p:sp>
      <p:sp>
        <p:nvSpPr>
          <p:cNvPr id="37" name="Content Placeholder 1"/>
          <p:cNvSpPr>
            <a:spLocks noGrp="1"/>
          </p:cNvSpPr>
          <p:nvPr>
            <p:ph idx="1"/>
          </p:nvPr>
        </p:nvSpPr>
        <p:spPr>
          <a:xfrm>
            <a:off x="371929" y="1219200"/>
            <a:ext cx="5029200" cy="121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Demand for performance</a:t>
            </a:r>
          </a:p>
          <a:p>
            <a:r>
              <a:rPr lang="en-US" dirty="0" smtClean="0"/>
              <a:t>Power consumption</a:t>
            </a:r>
          </a:p>
          <a:p>
            <a:r>
              <a:rPr lang="en-US" dirty="0" smtClean="0"/>
              <a:t>Technology scaling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2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524500" y="1219200"/>
            <a:ext cx="3619500" cy="2797969"/>
            <a:chOff x="5524500" y="1219200"/>
            <a:chExt cx="3619500" cy="2797969"/>
          </a:xfrm>
        </p:grpSpPr>
        <p:sp>
          <p:nvSpPr>
            <p:cNvPr id="39" name="Rectangle 38"/>
            <p:cNvSpPr/>
            <p:nvPr/>
          </p:nvSpPr>
          <p:spPr>
            <a:xfrm>
              <a:off x="7553325" y="1219200"/>
              <a:ext cx="1590675" cy="1066800"/>
            </a:xfrm>
            <a:prstGeom prst="rect">
              <a:avLst/>
            </a:prstGeom>
            <a:solidFill>
              <a:srgbClr val="263C82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Core</a:t>
              </a:r>
              <a:endParaRPr lang="en-US" b="1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524500" y="1439823"/>
              <a:ext cx="1562100" cy="853321"/>
            </a:xfrm>
            <a:prstGeom prst="rect">
              <a:avLst/>
            </a:prstGeom>
            <a:solidFill>
              <a:srgbClr val="263C82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Accelerator</a:t>
              </a:r>
              <a:endParaRPr lang="en-US" b="1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438900" y="3255169"/>
              <a:ext cx="1752600" cy="762000"/>
            </a:xfrm>
            <a:prstGeom prst="rect">
              <a:avLst/>
            </a:prstGeom>
            <a:solidFill>
              <a:srgbClr val="263C82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Shared Cache</a:t>
              </a:r>
              <a:endParaRPr lang="en-US" b="1" dirty="0"/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5600700" y="2783681"/>
              <a:ext cx="33528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Up-Down Arrow 42"/>
            <p:cNvSpPr/>
            <p:nvPr/>
          </p:nvSpPr>
          <p:spPr>
            <a:xfrm>
              <a:off x="6134100" y="2293144"/>
              <a:ext cx="228600" cy="457200"/>
            </a:xfrm>
            <a:prstGeom prst="upDownArrow">
              <a:avLst>
                <a:gd name="adj1" fmla="val 27778"/>
                <a:gd name="adj2" fmla="val 47222"/>
              </a:avLst>
            </a:prstGeom>
            <a:solidFill>
              <a:schemeClr val="tx1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Up-Down Arrow 43"/>
            <p:cNvSpPr/>
            <p:nvPr/>
          </p:nvSpPr>
          <p:spPr>
            <a:xfrm>
              <a:off x="8267700" y="2293144"/>
              <a:ext cx="228600" cy="457200"/>
            </a:xfrm>
            <a:prstGeom prst="upDownArrow">
              <a:avLst>
                <a:gd name="adj1" fmla="val 27778"/>
                <a:gd name="adj2" fmla="val 47222"/>
              </a:avLst>
            </a:prstGeom>
            <a:solidFill>
              <a:schemeClr val="tx1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Up-Down Arrow 44"/>
            <p:cNvSpPr/>
            <p:nvPr/>
          </p:nvSpPr>
          <p:spPr>
            <a:xfrm>
              <a:off x="7200900" y="2797969"/>
              <a:ext cx="228600" cy="457200"/>
            </a:xfrm>
            <a:prstGeom prst="upDownArrow">
              <a:avLst>
                <a:gd name="adj1" fmla="val 27778"/>
                <a:gd name="adj2" fmla="val 47222"/>
              </a:avLst>
            </a:prstGeom>
            <a:solidFill>
              <a:schemeClr val="tx1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5562600" y="2027158"/>
              <a:ext cx="1485900" cy="243721"/>
            </a:xfrm>
            <a:prstGeom prst="rect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Private cache</a:t>
              </a:r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7600950" y="2027158"/>
              <a:ext cx="1485900" cy="243721"/>
            </a:xfrm>
            <a:prstGeom prst="rect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Private cache</a:t>
              </a:r>
              <a:endParaRPr lang="en-US" dirty="0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0" y="6642556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[1] </a:t>
            </a:r>
            <a:r>
              <a:rPr lang="en-US" sz="800" dirty="0"/>
              <a:t>BOUWENS, F., BEREKOVIC, M., SUTTER, B. D., AND GAYDADJIEV, </a:t>
            </a:r>
            <a:r>
              <a:rPr lang="en-US" sz="800" dirty="0" smtClean="0"/>
              <a:t>G. Architecture </a:t>
            </a:r>
            <a:r>
              <a:rPr lang="en-US" sz="800" dirty="0"/>
              <a:t>enhancements for the </a:t>
            </a:r>
            <a:r>
              <a:rPr lang="en-US" sz="800" dirty="0" err="1"/>
              <a:t>adres</a:t>
            </a:r>
            <a:r>
              <a:rPr lang="en-US" sz="800" dirty="0"/>
              <a:t> coarse-grained reconfigurable array. </a:t>
            </a:r>
            <a:r>
              <a:rPr lang="en-US" sz="800" dirty="0" smtClean="0"/>
              <a:t>In </a:t>
            </a:r>
            <a:r>
              <a:rPr lang="pl-PL" sz="800" dirty="0" smtClean="0"/>
              <a:t>Proc</a:t>
            </a:r>
            <a:r>
              <a:rPr lang="pl-PL" sz="800" dirty="0"/>
              <a:t>. HiPEAC (2008), pp. 66–81.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0187317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149739"/>
    </mc:Choice>
    <mc:Fallback xmlns="">
      <p:transition spd="slow" advTm="149739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rgbClr val="254793"/>
          </a:solidFill>
          <a:effectLst>
            <a:outerShdw blurRad="50800" dist="38100" dir="636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Coarse-grained Reconfigurable Architectures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153400" cy="47244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2D array of Processing Elements (PEs)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ALU +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Local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register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file → PE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Mesh interconnection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Shared data bus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Data memory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 inputs: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 Neighboring PEs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Local register file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9000"/>
                    </a14:imgEffect>
                    <a14:imgEffect>
                      <a14:brightnessContrast bright="-1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014662"/>
            <a:ext cx="4659379" cy="3005138"/>
          </a:xfrm>
          <a:prstGeom prst="rect">
            <a:avLst/>
          </a:prstGeom>
          <a:noFill/>
          <a:ln>
            <a:noFill/>
          </a:ln>
          <a:effectLst>
            <a:reflection stA="29000" endPos="18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675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965"/>
    </mc:Choice>
    <mc:Fallback xmlns="">
      <p:transition spd="slow" advTm="3296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roup 112"/>
          <p:cNvGrpSpPr/>
          <p:nvPr/>
        </p:nvGrpSpPr>
        <p:grpSpPr>
          <a:xfrm>
            <a:off x="2151436" y="1143000"/>
            <a:ext cx="3182564" cy="1212136"/>
            <a:chOff x="-2743200" y="3809999"/>
            <a:chExt cx="4191000" cy="1524001"/>
          </a:xfrm>
        </p:grpSpPr>
        <p:grpSp>
          <p:nvGrpSpPr>
            <p:cNvPr id="172" name="Group 171"/>
            <p:cNvGrpSpPr/>
            <p:nvPr/>
          </p:nvGrpSpPr>
          <p:grpSpPr>
            <a:xfrm>
              <a:off x="-2743200" y="3809999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192" name="Rectangle 191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P</a:t>
                </a:r>
              </a:p>
            </p:txBody>
          </p:sp>
          <p:sp>
            <p:nvSpPr>
              <p:cNvPr id="193" name="Rectangle 192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grpSp>
          <p:nvGrpSpPr>
            <p:cNvPr id="173" name="Group 172"/>
            <p:cNvGrpSpPr/>
            <p:nvPr/>
          </p:nvGrpSpPr>
          <p:grpSpPr>
            <a:xfrm>
              <a:off x="-419100" y="3810000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189" name="Rectangle 188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Q</a:t>
                </a:r>
              </a:p>
            </p:txBody>
          </p:sp>
          <p:sp>
            <p:nvSpPr>
              <p:cNvPr id="190" name="Rectangle 189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cxnSp>
          <p:nvCxnSpPr>
            <p:cNvPr id="188" name="Straight Arrow Connector 187"/>
            <p:cNvCxnSpPr/>
            <p:nvPr/>
          </p:nvCxnSpPr>
          <p:spPr>
            <a:xfrm>
              <a:off x="-876300" y="4648200"/>
              <a:ext cx="457200" cy="0"/>
            </a:xfrm>
            <a:prstGeom prst="straightConnector1">
              <a:avLst/>
            </a:prstGeom>
            <a:solidFill>
              <a:srgbClr val="254793"/>
            </a:solidFill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8" name="Group 277"/>
          <p:cNvGrpSpPr/>
          <p:nvPr/>
        </p:nvGrpSpPr>
        <p:grpSpPr>
          <a:xfrm>
            <a:off x="5715000" y="1143000"/>
            <a:ext cx="3182564" cy="1212136"/>
            <a:chOff x="-2743200" y="3809999"/>
            <a:chExt cx="4191000" cy="1524001"/>
          </a:xfrm>
        </p:grpSpPr>
        <p:grpSp>
          <p:nvGrpSpPr>
            <p:cNvPr id="279" name="Group 278"/>
            <p:cNvGrpSpPr/>
            <p:nvPr/>
          </p:nvGrpSpPr>
          <p:grpSpPr>
            <a:xfrm>
              <a:off x="-2743200" y="3809999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285" name="Rectangle 284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P</a:t>
                </a:r>
                <a:endParaRPr lang="en-US" sz="4400" dirty="0"/>
              </a:p>
            </p:txBody>
          </p:sp>
          <p:sp>
            <p:nvSpPr>
              <p:cNvPr id="286" name="Rectangle 285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287" name="Rectangle 286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grpSp>
          <p:nvGrpSpPr>
            <p:cNvPr id="280" name="Group 279"/>
            <p:cNvGrpSpPr/>
            <p:nvPr/>
          </p:nvGrpSpPr>
          <p:grpSpPr>
            <a:xfrm>
              <a:off x="-419100" y="3810000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282" name="Rectangle 281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Q</a:t>
                </a:r>
              </a:p>
            </p:txBody>
          </p:sp>
          <p:sp>
            <p:nvSpPr>
              <p:cNvPr id="283" name="Rectangle 282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284" name="Rectangle 283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cxnSp>
          <p:nvCxnSpPr>
            <p:cNvPr id="281" name="Straight Arrow Connector 280"/>
            <p:cNvCxnSpPr/>
            <p:nvPr/>
          </p:nvCxnSpPr>
          <p:spPr>
            <a:xfrm>
              <a:off x="-876300" y="4648200"/>
              <a:ext cx="457200" cy="0"/>
            </a:xfrm>
            <a:prstGeom prst="straightConnector1">
              <a:avLst/>
            </a:prstGeom>
            <a:solidFill>
              <a:srgbClr val="254793"/>
            </a:solidFill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8" name="Group 287"/>
          <p:cNvGrpSpPr/>
          <p:nvPr/>
        </p:nvGrpSpPr>
        <p:grpSpPr>
          <a:xfrm>
            <a:off x="2151436" y="2525812"/>
            <a:ext cx="3182564" cy="1212136"/>
            <a:chOff x="-2743200" y="3809999"/>
            <a:chExt cx="4191000" cy="1524001"/>
          </a:xfrm>
        </p:grpSpPr>
        <p:grpSp>
          <p:nvGrpSpPr>
            <p:cNvPr id="289" name="Group 288"/>
            <p:cNvGrpSpPr/>
            <p:nvPr/>
          </p:nvGrpSpPr>
          <p:grpSpPr>
            <a:xfrm>
              <a:off x="-2743200" y="3809999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295" name="Rectangle 294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P</a:t>
                </a:r>
              </a:p>
            </p:txBody>
          </p:sp>
          <p:sp>
            <p:nvSpPr>
              <p:cNvPr id="296" name="Rectangle 295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297" name="Rectangle 296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grpSp>
          <p:nvGrpSpPr>
            <p:cNvPr id="290" name="Group 289"/>
            <p:cNvGrpSpPr/>
            <p:nvPr/>
          </p:nvGrpSpPr>
          <p:grpSpPr>
            <a:xfrm>
              <a:off x="-419100" y="3810000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292" name="Rectangle 291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Q</a:t>
                </a:r>
              </a:p>
            </p:txBody>
          </p:sp>
          <p:sp>
            <p:nvSpPr>
              <p:cNvPr id="293" name="Rectangle 292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294" name="Rectangle 293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cxnSp>
          <p:nvCxnSpPr>
            <p:cNvPr id="291" name="Straight Arrow Connector 290"/>
            <p:cNvCxnSpPr/>
            <p:nvPr/>
          </p:nvCxnSpPr>
          <p:spPr>
            <a:xfrm>
              <a:off x="-876300" y="4648200"/>
              <a:ext cx="457200" cy="0"/>
            </a:xfrm>
            <a:prstGeom prst="straightConnector1">
              <a:avLst/>
            </a:prstGeom>
            <a:solidFill>
              <a:srgbClr val="254793"/>
            </a:solidFill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8" name="Group 297"/>
          <p:cNvGrpSpPr/>
          <p:nvPr/>
        </p:nvGrpSpPr>
        <p:grpSpPr>
          <a:xfrm>
            <a:off x="5715000" y="2525812"/>
            <a:ext cx="3182564" cy="1212136"/>
            <a:chOff x="-2743200" y="3809999"/>
            <a:chExt cx="4191000" cy="1524001"/>
          </a:xfrm>
        </p:grpSpPr>
        <p:grpSp>
          <p:nvGrpSpPr>
            <p:cNvPr id="299" name="Group 298"/>
            <p:cNvGrpSpPr/>
            <p:nvPr/>
          </p:nvGrpSpPr>
          <p:grpSpPr>
            <a:xfrm>
              <a:off x="-2743200" y="3809999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305" name="Rectangle 304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P</a:t>
                </a:r>
              </a:p>
            </p:txBody>
          </p:sp>
          <p:sp>
            <p:nvSpPr>
              <p:cNvPr id="306" name="Rectangle 305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307" name="Rectangle 306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grpSp>
          <p:nvGrpSpPr>
            <p:cNvPr id="300" name="Group 299"/>
            <p:cNvGrpSpPr/>
            <p:nvPr/>
          </p:nvGrpSpPr>
          <p:grpSpPr>
            <a:xfrm>
              <a:off x="-419100" y="3810000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302" name="Rectangle 301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Q</a:t>
                </a:r>
              </a:p>
            </p:txBody>
          </p:sp>
          <p:sp>
            <p:nvSpPr>
              <p:cNvPr id="303" name="Rectangle 302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304" name="Rectangle 303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cxnSp>
          <p:nvCxnSpPr>
            <p:cNvPr id="301" name="Straight Arrow Connector 300"/>
            <p:cNvCxnSpPr/>
            <p:nvPr/>
          </p:nvCxnSpPr>
          <p:spPr>
            <a:xfrm>
              <a:off x="-876300" y="4648200"/>
              <a:ext cx="457200" cy="0"/>
            </a:xfrm>
            <a:prstGeom prst="straightConnector1">
              <a:avLst/>
            </a:prstGeom>
            <a:solidFill>
              <a:srgbClr val="254793"/>
            </a:solidFill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8" name="Group 307"/>
          <p:cNvGrpSpPr/>
          <p:nvPr/>
        </p:nvGrpSpPr>
        <p:grpSpPr>
          <a:xfrm>
            <a:off x="2151436" y="3908624"/>
            <a:ext cx="3182564" cy="1212136"/>
            <a:chOff x="-2743200" y="3809999"/>
            <a:chExt cx="4191000" cy="1524001"/>
          </a:xfrm>
        </p:grpSpPr>
        <p:grpSp>
          <p:nvGrpSpPr>
            <p:cNvPr id="309" name="Group 308"/>
            <p:cNvGrpSpPr/>
            <p:nvPr/>
          </p:nvGrpSpPr>
          <p:grpSpPr>
            <a:xfrm>
              <a:off x="-2743200" y="3809999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315" name="Rectangle 314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P</a:t>
                </a:r>
              </a:p>
            </p:txBody>
          </p:sp>
          <p:sp>
            <p:nvSpPr>
              <p:cNvPr id="316" name="Rectangle 315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317" name="Rectangle 316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grpSp>
          <p:nvGrpSpPr>
            <p:cNvPr id="310" name="Group 309"/>
            <p:cNvGrpSpPr/>
            <p:nvPr/>
          </p:nvGrpSpPr>
          <p:grpSpPr>
            <a:xfrm>
              <a:off x="-419100" y="3810000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312" name="Rectangle 311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Q</a:t>
                </a:r>
              </a:p>
            </p:txBody>
          </p:sp>
          <p:sp>
            <p:nvSpPr>
              <p:cNvPr id="313" name="Rectangle 312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314" name="Rectangle 313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cxnSp>
          <p:nvCxnSpPr>
            <p:cNvPr id="311" name="Straight Arrow Connector 310"/>
            <p:cNvCxnSpPr/>
            <p:nvPr/>
          </p:nvCxnSpPr>
          <p:spPr>
            <a:xfrm>
              <a:off x="-876300" y="4648200"/>
              <a:ext cx="457200" cy="0"/>
            </a:xfrm>
            <a:prstGeom prst="straightConnector1">
              <a:avLst/>
            </a:prstGeom>
            <a:solidFill>
              <a:srgbClr val="254793"/>
            </a:solidFill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8" name="Group 317"/>
          <p:cNvGrpSpPr/>
          <p:nvPr/>
        </p:nvGrpSpPr>
        <p:grpSpPr>
          <a:xfrm>
            <a:off x="5715000" y="3908624"/>
            <a:ext cx="3182564" cy="1212136"/>
            <a:chOff x="-2743200" y="3809999"/>
            <a:chExt cx="4191000" cy="1524001"/>
          </a:xfrm>
        </p:grpSpPr>
        <p:grpSp>
          <p:nvGrpSpPr>
            <p:cNvPr id="319" name="Group 318"/>
            <p:cNvGrpSpPr/>
            <p:nvPr/>
          </p:nvGrpSpPr>
          <p:grpSpPr>
            <a:xfrm>
              <a:off x="-2743200" y="3809999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325" name="Rectangle 324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P</a:t>
                </a:r>
              </a:p>
            </p:txBody>
          </p:sp>
          <p:sp>
            <p:nvSpPr>
              <p:cNvPr id="326" name="Rectangle 325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327" name="Rectangle 326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grpSp>
          <p:nvGrpSpPr>
            <p:cNvPr id="320" name="Group 319"/>
            <p:cNvGrpSpPr/>
            <p:nvPr/>
          </p:nvGrpSpPr>
          <p:grpSpPr>
            <a:xfrm>
              <a:off x="-419100" y="3810000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322" name="Rectangle 321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Q</a:t>
                </a:r>
              </a:p>
            </p:txBody>
          </p:sp>
          <p:sp>
            <p:nvSpPr>
              <p:cNvPr id="323" name="Rectangle 322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324" name="Rectangle 323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cxnSp>
          <p:nvCxnSpPr>
            <p:cNvPr id="321" name="Straight Arrow Connector 320"/>
            <p:cNvCxnSpPr/>
            <p:nvPr/>
          </p:nvCxnSpPr>
          <p:spPr>
            <a:xfrm>
              <a:off x="-876300" y="4648200"/>
              <a:ext cx="457200" cy="0"/>
            </a:xfrm>
            <a:prstGeom prst="straightConnector1">
              <a:avLst/>
            </a:prstGeom>
            <a:solidFill>
              <a:srgbClr val="254793"/>
            </a:solidFill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8" name="Group 327"/>
          <p:cNvGrpSpPr/>
          <p:nvPr/>
        </p:nvGrpSpPr>
        <p:grpSpPr>
          <a:xfrm>
            <a:off x="2151436" y="5291435"/>
            <a:ext cx="3182564" cy="1212136"/>
            <a:chOff x="-2743200" y="3809999"/>
            <a:chExt cx="4191000" cy="1524001"/>
          </a:xfrm>
        </p:grpSpPr>
        <p:grpSp>
          <p:nvGrpSpPr>
            <p:cNvPr id="329" name="Group 328"/>
            <p:cNvGrpSpPr/>
            <p:nvPr/>
          </p:nvGrpSpPr>
          <p:grpSpPr>
            <a:xfrm>
              <a:off x="-2743200" y="3809999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335" name="Rectangle 334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P</a:t>
                </a:r>
              </a:p>
            </p:txBody>
          </p:sp>
          <p:sp>
            <p:nvSpPr>
              <p:cNvPr id="336" name="Rectangle 335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337" name="Rectangle 336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grpSp>
          <p:nvGrpSpPr>
            <p:cNvPr id="330" name="Group 329"/>
            <p:cNvGrpSpPr/>
            <p:nvPr/>
          </p:nvGrpSpPr>
          <p:grpSpPr>
            <a:xfrm>
              <a:off x="-419100" y="3810000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332" name="Rectangle 331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Q</a:t>
                </a:r>
              </a:p>
            </p:txBody>
          </p:sp>
          <p:sp>
            <p:nvSpPr>
              <p:cNvPr id="333" name="Rectangle 332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334" name="Rectangle 333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cxnSp>
          <p:nvCxnSpPr>
            <p:cNvPr id="331" name="Straight Arrow Connector 330"/>
            <p:cNvCxnSpPr/>
            <p:nvPr/>
          </p:nvCxnSpPr>
          <p:spPr>
            <a:xfrm>
              <a:off x="-876300" y="4648200"/>
              <a:ext cx="457200" cy="0"/>
            </a:xfrm>
            <a:prstGeom prst="straightConnector1">
              <a:avLst/>
            </a:prstGeom>
            <a:solidFill>
              <a:srgbClr val="254793"/>
            </a:solidFill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8" name="Group 337"/>
          <p:cNvGrpSpPr/>
          <p:nvPr/>
        </p:nvGrpSpPr>
        <p:grpSpPr>
          <a:xfrm>
            <a:off x="5715000" y="5291435"/>
            <a:ext cx="3182564" cy="1212136"/>
            <a:chOff x="-2743200" y="3809999"/>
            <a:chExt cx="4191000" cy="1524001"/>
          </a:xfrm>
        </p:grpSpPr>
        <p:grpSp>
          <p:nvGrpSpPr>
            <p:cNvPr id="339" name="Group 338"/>
            <p:cNvGrpSpPr/>
            <p:nvPr/>
          </p:nvGrpSpPr>
          <p:grpSpPr>
            <a:xfrm>
              <a:off x="-2743200" y="3809999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345" name="Rectangle 344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P</a:t>
                </a:r>
              </a:p>
            </p:txBody>
          </p:sp>
          <p:sp>
            <p:nvSpPr>
              <p:cNvPr id="346" name="Rectangle 345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347" name="Rectangle 346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grpSp>
          <p:nvGrpSpPr>
            <p:cNvPr id="340" name="Group 339"/>
            <p:cNvGrpSpPr/>
            <p:nvPr/>
          </p:nvGrpSpPr>
          <p:grpSpPr>
            <a:xfrm>
              <a:off x="-419100" y="3810000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342" name="Rectangle 341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Q</a:t>
                </a:r>
              </a:p>
            </p:txBody>
          </p:sp>
          <p:sp>
            <p:nvSpPr>
              <p:cNvPr id="343" name="Rectangle 342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344" name="Rectangle 343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cxnSp>
          <p:nvCxnSpPr>
            <p:cNvPr id="341" name="Straight Arrow Connector 340"/>
            <p:cNvCxnSpPr/>
            <p:nvPr/>
          </p:nvCxnSpPr>
          <p:spPr>
            <a:xfrm>
              <a:off x="-876300" y="4648200"/>
              <a:ext cx="457200" cy="0"/>
            </a:xfrm>
            <a:prstGeom prst="straightConnector1">
              <a:avLst/>
            </a:prstGeom>
            <a:solidFill>
              <a:srgbClr val="254793"/>
            </a:solidFill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685800" y="2923592"/>
            <a:ext cx="457200" cy="429208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81730" y="3962400"/>
            <a:ext cx="457200" cy="429208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8" name="Oval 27"/>
          <p:cNvSpPr/>
          <p:nvPr/>
        </p:nvSpPr>
        <p:spPr>
          <a:xfrm>
            <a:off x="75269" y="5027645"/>
            <a:ext cx="457200" cy="429208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c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685800" y="5971592"/>
            <a:ext cx="457200" cy="429208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d</a:t>
            </a:r>
            <a:endParaRPr lang="en-US" sz="3200" dirty="0">
              <a:solidFill>
                <a:schemeClr val="bg1"/>
              </a:solidFill>
            </a:endParaRPr>
          </a:p>
        </p:txBody>
      </p:sp>
      <p:cxnSp>
        <p:nvCxnSpPr>
          <p:cNvPr id="21" name="Straight Arrow Connector 20"/>
          <p:cNvCxnSpPr>
            <a:stCxn id="17" idx="4"/>
            <a:endCxn id="25" idx="0"/>
          </p:cNvCxnSpPr>
          <p:nvPr/>
        </p:nvCxnSpPr>
        <p:spPr>
          <a:xfrm flipH="1">
            <a:off x="310330" y="3352800"/>
            <a:ext cx="604070" cy="609600"/>
          </a:xfrm>
          <a:prstGeom prst="straightConnector1">
            <a:avLst/>
          </a:prstGeom>
          <a:solidFill>
            <a:srgbClr val="263C82"/>
          </a:solidFill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Straight Arrow Connector 1034"/>
          <p:cNvCxnSpPr>
            <a:stCxn id="25" idx="4"/>
            <a:endCxn id="28" idx="0"/>
          </p:cNvCxnSpPr>
          <p:nvPr/>
        </p:nvCxnSpPr>
        <p:spPr>
          <a:xfrm flipH="1">
            <a:off x="303869" y="4391608"/>
            <a:ext cx="6461" cy="636037"/>
          </a:xfrm>
          <a:prstGeom prst="straightConnector1">
            <a:avLst/>
          </a:prstGeom>
          <a:solidFill>
            <a:srgbClr val="263C82"/>
          </a:solidFill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Straight Arrow Connector 1036"/>
          <p:cNvCxnSpPr>
            <a:stCxn id="17" idx="4"/>
            <a:endCxn id="29" idx="0"/>
          </p:cNvCxnSpPr>
          <p:nvPr/>
        </p:nvCxnSpPr>
        <p:spPr>
          <a:xfrm>
            <a:off x="914400" y="3352800"/>
            <a:ext cx="0" cy="2618792"/>
          </a:xfrm>
          <a:prstGeom prst="straightConnector1">
            <a:avLst/>
          </a:prstGeom>
          <a:solidFill>
            <a:srgbClr val="263C82"/>
          </a:solidFill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Straight Arrow Connector 1038"/>
          <p:cNvCxnSpPr>
            <a:stCxn id="28" idx="5"/>
            <a:endCxn id="29" idx="0"/>
          </p:cNvCxnSpPr>
          <p:nvPr/>
        </p:nvCxnSpPr>
        <p:spPr>
          <a:xfrm>
            <a:off x="465514" y="5393997"/>
            <a:ext cx="448886" cy="577595"/>
          </a:xfrm>
          <a:prstGeom prst="straightConnector1">
            <a:avLst/>
          </a:prstGeom>
          <a:solidFill>
            <a:srgbClr val="263C82"/>
          </a:solidFill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1219200" y="1138535"/>
            <a:ext cx="1284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Time</a:t>
            </a:r>
            <a:endParaRPr lang="en-US" sz="2400" dirty="0"/>
          </a:p>
        </p:txBody>
      </p:sp>
      <p:grpSp>
        <p:nvGrpSpPr>
          <p:cNvPr id="9" name="Group 8"/>
          <p:cNvGrpSpPr/>
          <p:nvPr/>
        </p:nvGrpSpPr>
        <p:grpSpPr>
          <a:xfrm>
            <a:off x="1219200" y="1600201"/>
            <a:ext cx="609600" cy="5181600"/>
            <a:chOff x="1447800" y="1600201"/>
            <a:chExt cx="609600" cy="5181600"/>
          </a:xfrm>
        </p:grpSpPr>
        <p:sp>
          <p:nvSpPr>
            <p:cNvPr id="92" name="Down Arrow 91"/>
            <p:cNvSpPr/>
            <p:nvPr/>
          </p:nvSpPr>
          <p:spPr>
            <a:xfrm>
              <a:off x="1676400" y="1600201"/>
              <a:ext cx="381000" cy="5181600"/>
            </a:xfrm>
            <a:prstGeom prst="downArrow">
              <a:avLst/>
            </a:prstGeom>
            <a:solidFill>
              <a:srgbClr val="263C8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1447800" y="1676400"/>
              <a:ext cx="457200" cy="4648200"/>
              <a:chOff x="1191778" y="1676400"/>
              <a:chExt cx="457200" cy="4648200"/>
            </a:xfrm>
          </p:grpSpPr>
          <p:sp>
            <p:nvSpPr>
              <p:cNvPr id="94" name="TextBox 93"/>
              <p:cNvSpPr txBox="1"/>
              <p:nvPr/>
            </p:nvSpPr>
            <p:spPr>
              <a:xfrm>
                <a:off x="1191778" y="1676400"/>
                <a:ext cx="44652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1</a:t>
                </a:r>
                <a:endParaRPr lang="en-US" sz="2400" dirty="0"/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1191778" y="3071912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2</a:t>
                </a:r>
                <a:endParaRPr lang="en-US" sz="2400" dirty="0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191778" y="4467424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3</a:t>
                </a:r>
                <a:endParaRPr lang="en-US" sz="2400" dirty="0"/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1191778" y="5862935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4</a:t>
                </a:r>
                <a:endParaRPr lang="en-US" sz="2400" dirty="0"/>
              </a:p>
            </p:txBody>
          </p:sp>
        </p:grpSp>
      </p:grpSp>
      <p:sp>
        <p:nvSpPr>
          <p:cNvPr id="121" name="Title 1"/>
          <p:cNvSpPr txBox="1">
            <a:spLocks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rgbClr val="254793"/>
          </a:solidFill>
          <a:effectLst>
            <a:outerShdw blurRad="50800" dist="38100" dir="636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Map Loops on CGRA and Minimize Initiation Interval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4" name="Oval 233"/>
          <p:cNvSpPr/>
          <p:nvPr/>
        </p:nvSpPr>
        <p:spPr>
          <a:xfrm>
            <a:off x="685800" y="2923592"/>
            <a:ext cx="457200" cy="42920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35" name="Oval 234"/>
          <p:cNvSpPr/>
          <p:nvPr/>
        </p:nvSpPr>
        <p:spPr>
          <a:xfrm>
            <a:off x="76200" y="3962400"/>
            <a:ext cx="457200" cy="42920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36" name="Oval 235"/>
          <p:cNvSpPr/>
          <p:nvPr/>
        </p:nvSpPr>
        <p:spPr>
          <a:xfrm>
            <a:off x="76200" y="5029200"/>
            <a:ext cx="457200" cy="42920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37" name="Oval 236"/>
          <p:cNvSpPr/>
          <p:nvPr/>
        </p:nvSpPr>
        <p:spPr>
          <a:xfrm>
            <a:off x="685800" y="5971592"/>
            <a:ext cx="457200" cy="42920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d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48" name="Oval 347"/>
          <p:cNvSpPr/>
          <p:nvPr/>
        </p:nvSpPr>
        <p:spPr>
          <a:xfrm>
            <a:off x="685800" y="2923592"/>
            <a:ext cx="457200" cy="42920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49" name="Oval 348"/>
          <p:cNvSpPr/>
          <p:nvPr/>
        </p:nvSpPr>
        <p:spPr>
          <a:xfrm>
            <a:off x="76200" y="3962400"/>
            <a:ext cx="457200" cy="42920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50" name="Oval 349"/>
          <p:cNvSpPr/>
          <p:nvPr/>
        </p:nvSpPr>
        <p:spPr>
          <a:xfrm>
            <a:off x="76200" y="5029200"/>
            <a:ext cx="457200" cy="42920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51" name="Oval 350"/>
          <p:cNvSpPr/>
          <p:nvPr/>
        </p:nvSpPr>
        <p:spPr>
          <a:xfrm>
            <a:off x="685800" y="5971592"/>
            <a:ext cx="457200" cy="42920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d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52" name="Oval 351"/>
          <p:cNvSpPr/>
          <p:nvPr/>
        </p:nvSpPr>
        <p:spPr>
          <a:xfrm>
            <a:off x="685800" y="2923592"/>
            <a:ext cx="457200" cy="42920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ysDot"/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53" name="Oval 352"/>
          <p:cNvSpPr/>
          <p:nvPr/>
        </p:nvSpPr>
        <p:spPr>
          <a:xfrm>
            <a:off x="685800" y="2923592"/>
            <a:ext cx="457200" cy="42920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ysDot"/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54" name="Oval 353"/>
          <p:cNvSpPr/>
          <p:nvPr/>
        </p:nvSpPr>
        <p:spPr>
          <a:xfrm>
            <a:off x="7696200" y="1582486"/>
            <a:ext cx="381000" cy="32251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55" name="Oval 354"/>
          <p:cNvSpPr/>
          <p:nvPr/>
        </p:nvSpPr>
        <p:spPr>
          <a:xfrm>
            <a:off x="8382000" y="1430086"/>
            <a:ext cx="381000" cy="32251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56" name="Oval 355"/>
          <p:cNvSpPr/>
          <p:nvPr/>
        </p:nvSpPr>
        <p:spPr>
          <a:xfrm>
            <a:off x="8382000" y="1447800"/>
            <a:ext cx="381000" cy="32251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58" name="Oval 357"/>
          <p:cNvSpPr/>
          <p:nvPr/>
        </p:nvSpPr>
        <p:spPr>
          <a:xfrm>
            <a:off x="685800" y="2923592"/>
            <a:ext cx="457200" cy="429208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59" name="Oval 358"/>
          <p:cNvSpPr/>
          <p:nvPr/>
        </p:nvSpPr>
        <p:spPr>
          <a:xfrm>
            <a:off x="7696200" y="4325686"/>
            <a:ext cx="381000" cy="322514"/>
          </a:xfrm>
          <a:prstGeom prst="ellipse">
            <a:avLst/>
          </a:prstGeom>
          <a:solidFill>
            <a:srgbClr val="FF9900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60" name="Oval 359"/>
          <p:cNvSpPr/>
          <p:nvPr/>
        </p:nvSpPr>
        <p:spPr>
          <a:xfrm>
            <a:off x="76200" y="3962400"/>
            <a:ext cx="457200" cy="429208"/>
          </a:xfrm>
          <a:prstGeom prst="ellipse">
            <a:avLst/>
          </a:prstGeom>
          <a:solidFill>
            <a:srgbClr val="FF9900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60" name="Up-Down Arrow 159"/>
          <p:cNvSpPr/>
          <p:nvPr/>
        </p:nvSpPr>
        <p:spPr>
          <a:xfrm>
            <a:off x="2149815" y="1430086"/>
            <a:ext cx="580141" cy="5100359"/>
          </a:xfrm>
          <a:prstGeom prst="up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2"/>
                </a:solidFill>
              </a:rPr>
              <a:t>4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54" name="Up-Down Arrow 1053"/>
          <p:cNvSpPr/>
          <p:nvPr/>
        </p:nvSpPr>
        <p:spPr>
          <a:xfrm>
            <a:off x="6198125" y="1446034"/>
            <a:ext cx="580141" cy="2673062"/>
          </a:xfrm>
          <a:prstGeom prst="up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2"/>
                </a:solidFill>
              </a:rPr>
              <a:t>2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56335" y="1725218"/>
            <a:ext cx="8763000" cy="830997"/>
          </a:xfrm>
          <a:prstGeom prst="rect">
            <a:avLst/>
          </a:prstGeom>
          <a:solidFill>
            <a:srgbClr val="263C82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en-US" sz="4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 is the performance metric</a:t>
            </a:r>
          </a:p>
        </p:txBody>
      </p:sp>
      <p:sp>
        <p:nvSpPr>
          <p:cNvPr id="120" name="Oval 119"/>
          <p:cNvSpPr/>
          <p:nvPr/>
        </p:nvSpPr>
        <p:spPr>
          <a:xfrm>
            <a:off x="8229600" y="4419600"/>
            <a:ext cx="381000" cy="322514"/>
          </a:xfrm>
          <a:prstGeom prst="ellipse">
            <a:avLst/>
          </a:prstGeom>
          <a:solidFill>
            <a:srgbClr val="FF9900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61" name="TextBox 360"/>
          <p:cNvSpPr txBox="1"/>
          <p:nvPr/>
        </p:nvSpPr>
        <p:spPr>
          <a:xfrm>
            <a:off x="243656" y="3636120"/>
            <a:ext cx="8763000" cy="830997"/>
          </a:xfrm>
          <a:prstGeom prst="rect">
            <a:avLst/>
          </a:prstGeom>
          <a:solidFill>
            <a:srgbClr val="263C82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en-US" sz="4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Register utilization decreases II</a:t>
            </a:r>
          </a:p>
        </p:txBody>
      </p:sp>
      <p:grpSp>
        <p:nvGrpSpPr>
          <p:cNvPr id="122" name="Group 121"/>
          <p:cNvGrpSpPr/>
          <p:nvPr/>
        </p:nvGrpSpPr>
        <p:grpSpPr>
          <a:xfrm>
            <a:off x="3388296" y="3211329"/>
            <a:ext cx="3182564" cy="1212136"/>
            <a:chOff x="-2743200" y="3809999"/>
            <a:chExt cx="4191000" cy="1524001"/>
          </a:xfrm>
        </p:grpSpPr>
        <p:grpSp>
          <p:nvGrpSpPr>
            <p:cNvPr id="123" name="Group 122"/>
            <p:cNvGrpSpPr/>
            <p:nvPr/>
          </p:nvGrpSpPr>
          <p:grpSpPr>
            <a:xfrm>
              <a:off x="-2743200" y="3809999"/>
              <a:ext cx="1866900" cy="1524000"/>
              <a:chOff x="-2819400" y="3567404"/>
              <a:chExt cx="1143000" cy="949827"/>
            </a:xfrm>
          </p:grpSpPr>
          <p:sp>
            <p:nvSpPr>
              <p:cNvPr id="129" name="Rectangle 128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P</a:t>
                </a:r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grpSp>
          <p:nvGrpSpPr>
            <p:cNvPr id="124" name="Group 123"/>
            <p:cNvGrpSpPr/>
            <p:nvPr/>
          </p:nvGrpSpPr>
          <p:grpSpPr>
            <a:xfrm>
              <a:off x="-419100" y="3810000"/>
              <a:ext cx="1866900" cy="1524000"/>
              <a:chOff x="-2819400" y="3567404"/>
              <a:chExt cx="1143000" cy="949827"/>
            </a:xfrm>
          </p:grpSpPr>
          <p:sp>
            <p:nvSpPr>
              <p:cNvPr id="126" name="Rectangle 125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Q</a:t>
                </a:r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cxnSp>
          <p:nvCxnSpPr>
            <p:cNvPr id="125" name="Straight Arrow Connector 124"/>
            <p:cNvCxnSpPr/>
            <p:nvPr/>
          </p:nvCxnSpPr>
          <p:spPr>
            <a:xfrm>
              <a:off x="-876300" y="4648200"/>
              <a:ext cx="457200" cy="0"/>
            </a:xfrm>
            <a:prstGeom prst="straightConnector1">
              <a:avLst/>
            </a:prstGeom>
            <a:solidFill>
              <a:srgbClr val="254793"/>
            </a:solidFill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3419454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11"/>
    </mc:Choice>
    <mc:Fallback xmlns="">
      <p:transition spd="slow" advTm="69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0.36667 -0.2132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-10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0.23334 -0.16459 " pathEditMode="relative" rAng="0" ptsTypes="AA">
                                      <p:cBhvr>
                                        <p:cTn id="58" dur="16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-8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0.24167 -0.12014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83" y="-6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0.36667 -0.02431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-1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0.36667 0.17569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87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0.375 -0.05764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50" y="-2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0.75416 -0.22292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708" y="-11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-0.01944 L 0.07084 -0.04028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8" y="-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0.63334 -0.16459 " pathEditMode="relative" rAng="0" ptsTypes="AA">
                                      <p:cBhvr>
                                        <p:cTn id="130" dur="1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67" y="-8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0.625 -0.12014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50" y="-6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1249 L 0.00417 0.19172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89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1249 L 0.00417 0.39177 " pathEditMode="relative" rAng="0" ptsTypes="AA">
                                      <p:cBhvr>
                                        <p:cTn id="148" dur="20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189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0.75833 -0.04652 " pathEditMode="relative" rAng="0" ptsTypes="AA">
                                      <p:cBhvr>
                                        <p:cTn id="154" dur="20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917" y="-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 L 0.75 0.17569 " pathEditMode="relative" rAng="0" ptsTypes="AA">
                                      <p:cBhvr>
                                        <p:cTn id="160" dur="20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0" y="87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0.05833 0.01111 " pathEditMode="relative" rAng="0" ptsTypes="AA">
                                      <p:cBhvr>
                                        <p:cTn id="166" dur="20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7" y="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89454E-6 L 0.00417 0.19727 " pathEditMode="relative" rAng="0" ptsTypes="AA">
                                      <p:cBhvr>
                                        <p:cTn id="172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9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0.625 0.2243 " pathEditMode="relative" rAng="0" ptsTypes="AA">
                                      <p:cBhvr>
                                        <p:cTn id="178" dur="20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50" y="11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/>
      <p:bldP spid="234" grpId="0" animBg="1"/>
      <p:bldP spid="234" grpId="1" animBg="1"/>
      <p:bldP spid="235" grpId="0" animBg="1"/>
      <p:bldP spid="235" grpId="1" animBg="1"/>
      <p:bldP spid="236" grpId="0" animBg="1"/>
      <p:bldP spid="236" grpId="1" animBg="1"/>
      <p:bldP spid="237" grpId="0" animBg="1"/>
      <p:bldP spid="237" grpId="1" animBg="1"/>
      <p:bldP spid="348" grpId="0" animBg="1"/>
      <p:bldP spid="348" grpId="1" animBg="1"/>
      <p:bldP spid="349" grpId="0" animBg="1"/>
      <p:bldP spid="349" grpId="1" animBg="1"/>
      <p:bldP spid="350" grpId="0" animBg="1"/>
      <p:bldP spid="350" grpId="1" animBg="1"/>
      <p:bldP spid="351" grpId="0" animBg="1"/>
      <p:bldP spid="351" grpId="1" animBg="1"/>
      <p:bldP spid="352" grpId="0" animBg="1"/>
      <p:bldP spid="352" grpId="1" animBg="1"/>
      <p:bldP spid="353" grpId="0" animBg="1"/>
      <p:bldP spid="353" grpId="1" animBg="1"/>
      <p:bldP spid="354" grpId="0" animBg="1"/>
      <p:bldP spid="354" grpId="1" animBg="1"/>
      <p:bldP spid="355" grpId="0" animBg="1"/>
      <p:bldP spid="355" grpId="1" animBg="1"/>
      <p:bldP spid="356" grpId="0" animBg="1"/>
      <p:bldP spid="356" grpId="1" animBg="1"/>
      <p:bldP spid="358" grpId="0" animBg="1"/>
      <p:bldP spid="358" grpId="1" animBg="1"/>
      <p:bldP spid="359" grpId="0" animBg="1"/>
      <p:bldP spid="359" grpId="1" animBg="1"/>
      <p:bldP spid="360" grpId="0" animBg="1"/>
      <p:bldP spid="360" grpId="1" animBg="1"/>
      <p:bldP spid="160" grpId="0" animBg="1"/>
      <p:bldP spid="1054" grpId="0" animBg="1"/>
      <p:bldP spid="111" grpId="0" animBg="1"/>
      <p:bldP spid="120" grpId="0" animBg="1"/>
      <p:bldP spid="120" grpId="1" animBg="1"/>
      <p:bldP spid="36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itle 1"/>
          <p:cNvSpPr txBox="1">
            <a:spLocks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rgbClr val="254793"/>
          </a:solidFill>
          <a:effectLst>
            <a:outerShdw blurRad="50800" dist="38100" dir="636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Register Files for Inter-Iteration Dependencies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6" name="Group 115"/>
          <p:cNvGrpSpPr/>
          <p:nvPr/>
        </p:nvGrpSpPr>
        <p:grpSpPr>
          <a:xfrm>
            <a:off x="3446836" y="762000"/>
            <a:ext cx="3182564" cy="1212136"/>
            <a:chOff x="-2743200" y="3809999"/>
            <a:chExt cx="4191000" cy="1524001"/>
          </a:xfrm>
        </p:grpSpPr>
        <p:grpSp>
          <p:nvGrpSpPr>
            <p:cNvPr id="117" name="Group 116"/>
            <p:cNvGrpSpPr/>
            <p:nvPr/>
          </p:nvGrpSpPr>
          <p:grpSpPr>
            <a:xfrm>
              <a:off x="-2743200" y="3809999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125" name="Rectangle 124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P</a:t>
                </a:r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grpSp>
          <p:nvGrpSpPr>
            <p:cNvPr id="118" name="Group 117"/>
            <p:cNvGrpSpPr/>
            <p:nvPr/>
          </p:nvGrpSpPr>
          <p:grpSpPr>
            <a:xfrm>
              <a:off x="-419100" y="3810000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120" name="Rectangle 119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Q</a:t>
                </a:r>
                <a:endParaRPr lang="en-US" sz="4400" dirty="0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cxnSp>
          <p:nvCxnSpPr>
            <p:cNvPr id="119" name="Straight Arrow Connector 118"/>
            <p:cNvCxnSpPr/>
            <p:nvPr/>
          </p:nvCxnSpPr>
          <p:spPr>
            <a:xfrm>
              <a:off x="-876300" y="4648200"/>
              <a:ext cx="457200" cy="0"/>
            </a:xfrm>
            <a:prstGeom prst="straightConnector1">
              <a:avLst/>
            </a:prstGeom>
            <a:solidFill>
              <a:srgbClr val="254793"/>
            </a:solidFill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7" name="Group 146"/>
          <p:cNvGrpSpPr/>
          <p:nvPr/>
        </p:nvGrpSpPr>
        <p:grpSpPr>
          <a:xfrm>
            <a:off x="3446836" y="1492352"/>
            <a:ext cx="3182564" cy="1212136"/>
            <a:chOff x="-2743200" y="3809999"/>
            <a:chExt cx="4191000" cy="1524001"/>
          </a:xfrm>
        </p:grpSpPr>
        <p:grpSp>
          <p:nvGrpSpPr>
            <p:cNvPr id="148" name="Group 147"/>
            <p:cNvGrpSpPr/>
            <p:nvPr/>
          </p:nvGrpSpPr>
          <p:grpSpPr>
            <a:xfrm>
              <a:off x="-2743200" y="3809999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184" name="Rectangle 183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P</a:t>
                </a:r>
              </a:p>
            </p:txBody>
          </p:sp>
          <p:sp>
            <p:nvSpPr>
              <p:cNvPr id="189" name="Rectangle 188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190" name="Rectangle 189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grpSp>
          <p:nvGrpSpPr>
            <p:cNvPr id="149" name="Group 148"/>
            <p:cNvGrpSpPr/>
            <p:nvPr/>
          </p:nvGrpSpPr>
          <p:grpSpPr>
            <a:xfrm>
              <a:off x="-419100" y="3810000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151" name="Rectangle 150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Q</a:t>
                </a:r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161" name="Rectangle 160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cxnSp>
          <p:nvCxnSpPr>
            <p:cNvPr id="150" name="Straight Arrow Connector 149"/>
            <p:cNvCxnSpPr/>
            <p:nvPr/>
          </p:nvCxnSpPr>
          <p:spPr>
            <a:xfrm>
              <a:off x="-876300" y="4648200"/>
              <a:ext cx="457200" cy="0"/>
            </a:xfrm>
            <a:prstGeom prst="straightConnector1">
              <a:avLst/>
            </a:prstGeom>
            <a:solidFill>
              <a:srgbClr val="254793"/>
            </a:solidFill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1" name="Group 200"/>
          <p:cNvGrpSpPr/>
          <p:nvPr/>
        </p:nvGrpSpPr>
        <p:grpSpPr>
          <a:xfrm>
            <a:off x="3446836" y="2222704"/>
            <a:ext cx="3182564" cy="1212136"/>
            <a:chOff x="-2743200" y="3809999"/>
            <a:chExt cx="4191000" cy="1524001"/>
          </a:xfrm>
        </p:grpSpPr>
        <p:grpSp>
          <p:nvGrpSpPr>
            <p:cNvPr id="202" name="Group 201"/>
            <p:cNvGrpSpPr/>
            <p:nvPr/>
          </p:nvGrpSpPr>
          <p:grpSpPr>
            <a:xfrm>
              <a:off x="-2743200" y="3809999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208" name="Rectangle 207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P</a:t>
                </a:r>
              </a:p>
            </p:txBody>
          </p:sp>
          <p:sp>
            <p:nvSpPr>
              <p:cNvPr id="209" name="Rectangle 208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210" name="Rectangle 209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grpSp>
          <p:nvGrpSpPr>
            <p:cNvPr id="203" name="Group 202"/>
            <p:cNvGrpSpPr/>
            <p:nvPr/>
          </p:nvGrpSpPr>
          <p:grpSpPr>
            <a:xfrm>
              <a:off x="-419100" y="3810000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205" name="Rectangle 204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Q</a:t>
                </a:r>
              </a:p>
            </p:txBody>
          </p:sp>
          <p:sp>
            <p:nvSpPr>
              <p:cNvPr id="206" name="Rectangle 205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cxnSp>
          <p:nvCxnSpPr>
            <p:cNvPr id="204" name="Straight Arrow Connector 203"/>
            <p:cNvCxnSpPr/>
            <p:nvPr/>
          </p:nvCxnSpPr>
          <p:spPr>
            <a:xfrm>
              <a:off x="-876300" y="4648200"/>
              <a:ext cx="457200" cy="0"/>
            </a:xfrm>
            <a:prstGeom prst="straightConnector1">
              <a:avLst/>
            </a:prstGeom>
            <a:solidFill>
              <a:srgbClr val="254793"/>
            </a:solidFill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1" name="Group 220"/>
          <p:cNvGrpSpPr/>
          <p:nvPr/>
        </p:nvGrpSpPr>
        <p:grpSpPr>
          <a:xfrm>
            <a:off x="3446836" y="2953056"/>
            <a:ext cx="3182564" cy="1212136"/>
            <a:chOff x="-2743200" y="3809999"/>
            <a:chExt cx="4191000" cy="1524001"/>
          </a:xfrm>
        </p:grpSpPr>
        <p:grpSp>
          <p:nvGrpSpPr>
            <p:cNvPr id="222" name="Group 221"/>
            <p:cNvGrpSpPr/>
            <p:nvPr/>
          </p:nvGrpSpPr>
          <p:grpSpPr>
            <a:xfrm>
              <a:off x="-2743200" y="3809999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228" name="Rectangle 227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P</a:t>
                </a:r>
              </a:p>
            </p:txBody>
          </p:sp>
          <p:sp>
            <p:nvSpPr>
              <p:cNvPr id="229" name="Rectangle 228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230" name="Rectangle 229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grpSp>
          <p:nvGrpSpPr>
            <p:cNvPr id="223" name="Group 222"/>
            <p:cNvGrpSpPr/>
            <p:nvPr/>
          </p:nvGrpSpPr>
          <p:grpSpPr>
            <a:xfrm>
              <a:off x="-419100" y="3810000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225" name="Rectangle 224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Q</a:t>
                </a:r>
              </a:p>
            </p:txBody>
          </p:sp>
          <p:sp>
            <p:nvSpPr>
              <p:cNvPr id="226" name="Rectangle 225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227" name="Rectangle 226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cxnSp>
          <p:nvCxnSpPr>
            <p:cNvPr id="224" name="Straight Arrow Connector 223"/>
            <p:cNvCxnSpPr/>
            <p:nvPr/>
          </p:nvCxnSpPr>
          <p:spPr>
            <a:xfrm>
              <a:off x="-876300" y="4648200"/>
              <a:ext cx="457200" cy="0"/>
            </a:xfrm>
            <a:prstGeom prst="straightConnector1">
              <a:avLst/>
            </a:prstGeom>
            <a:solidFill>
              <a:srgbClr val="254793"/>
            </a:solidFill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1" name="Oval 240"/>
          <p:cNvSpPr/>
          <p:nvPr/>
        </p:nvSpPr>
        <p:spPr>
          <a:xfrm>
            <a:off x="609600" y="2590800"/>
            <a:ext cx="457200" cy="429208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242" name="Oval 241"/>
          <p:cNvSpPr/>
          <p:nvPr/>
        </p:nvSpPr>
        <p:spPr>
          <a:xfrm>
            <a:off x="81730" y="3629608"/>
            <a:ext cx="457200" cy="429208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c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43" name="Oval 242"/>
          <p:cNvSpPr/>
          <p:nvPr/>
        </p:nvSpPr>
        <p:spPr>
          <a:xfrm>
            <a:off x="75269" y="4694853"/>
            <a:ext cx="457200" cy="429208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e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44" name="Oval 243"/>
          <p:cNvSpPr/>
          <p:nvPr/>
        </p:nvSpPr>
        <p:spPr>
          <a:xfrm>
            <a:off x="609600" y="5638800"/>
            <a:ext cx="457200" cy="429208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f</a:t>
            </a:r>
            <a:endParaRPr lang="en-US" sz="3200" dirty="0">
              <a:solidFill>
                <a:schemeClr val="bg1"/>
              </a:solidFill>
            </a:endParaRPr>
          </a:p>
        </p:txBody>
      </p:sp>
      <p:cxnSp>
        <p:nvCxnSpPr>
          <p:cNvPr id="245" name="Straight Arrow Connector 244"/>
          <p:cNvCxnSpPr>
            <a:stCxn id="241" idx="3"/>
            <a:endCxn id="242" idx="0"/>
          </p:cNvCxnSpPr>
          <p:nvPr/>
        </p:nvCxnSpPr>
        <p:spPr>
          <a:xfrm flipH="1">
            <a:off x="310330" y="2957152"/>
            <a:ext cx="366225" cy="672456"/>
          </a:xfrm>
          <a:prstGeom prst="straightConnector1">
            <a:avLst/>
          </a:prstGeom>
          <a:solidFill>
            <a:srgbClr val="263C82"/>
          </a:solidFill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Arrow Connector 245"/>
          <p:cNvCxnSpPr>
            <a:stCxn id="242" idx="4"/>
            <a:endCxn id="243" idx="0"/>
          </p:cNvCxnSpPr>
          <p:nvPr/>
        </p:nvCxnSpPr>
        <p:spPr>
          <a:xfrm flipH="1">
            <a:off x="303869" y="4058816"/>
            <a:ext cx="6461" cy="636037"/>
          </a:xfrm>
          <a:prstGeom prst="straightConnector1">
            <a:avLst/>
          </a:prstGeom>
          <a:solidFill>
            <a:srgbClr val="263C82"/>
          </a:solidFill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Arrow Connector 246"/>
          <p:cNvCxnSpPr>
            <a:stCxn id="244" idx="0"/>
            <a:endCxn id="241" idx="4"/>
          </p:cNvCxnSpPr>
          <p:nvPr/>
        </p:nvCxnSpPr>
        <p:spPr>
          <a:xfrm flipV="1">
            <a:off x="838200" y="3020008"/>
            <a:ext cx="0" cy="2618792"/>
          </a:xfrm>
          <a:prstGeom prst="straightConnector1">
            <a:avLst/>
          </a:prstGeom>
          <a:solidFill>
            <a:srgbClr val="263C82"/>
          </a:solidFill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Arrow Connector 247"/>
          <p:cNvCxnSpPr>
            <a:stCxn id="243" idx="5"/>
            <a:endCxn id="244" idx="1"/>
          </p:cNvCxnSpPr>
          <p:nvPr/>
        </p:nvCxnSpPr>
        <p:spPr>
          <a:xfrm>
            <a:off x="465514" y="5061205"/>
            <a:ext cx="211041" cy="640451"/>
          </a:xfrm>
          <a:prstGeom prst="straightConnector1">
            <a:avLst/>
          </a:prstGeom>
          <a:solidFill>
            <a:srgbClr val="263C82"/>
          </a:solidFill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Down Arrow 250"/>
          <p:cNvSpPr/>
          <p:nvPr/>
        </p:nvSpPr>
        <p:spPr>
          <a:xfrm>
            <a:off x="2819400" y="1068408"/>
            <a:ext cx="381000" cy="5713393"/>
          </a:xfrm>
          <a:prstGeom prst="downArrow">
            <a:avLst/>
          </a:prstGeom>
          <a:solidFill>
            <a:srgbClr val="263C8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TextBox 252"/>
          <p:cNvSpPr txBox="1"/>
          <p:nvPr/>
        </p:nvSpPr>
        <p:spPr>
          <a:xfrm>
            <a:off x="2514600" y="1152427"/>
            <a:ext cx="446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254" name="TextBox 253"/>
          <p:cNvSpPr txBox="1"/>
          <p:nvPr/>
        </p:nvSpPr>
        <p:spPr>
          <a:xfrm>
            <a:off x="2514600" y="2615377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255" name="TextBox 254"/>
          <p:cNvSpPr txBox="1"/>
          <p:nvPr/>
        </p:nvSpPr>
        <p:spPr>
          <a:xfrm>
            <a:off x="2514600" y="4809802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6</a:t>
            </a:r>
            <a:endParaRPr lang="en-US" sz="2400" dirty="0"/>
          </a:p>
        </p:txBody>
      </p:sp>
      <p:sp>
        <p:nvSpPr>
          <p:cNvPr id="256" name="TextBox 255"/>
          <p:cNvSpPr txBox="1"/>
          <p:nvPr/>
        </p:nvSpPr>
        <p:spPr>
          <a:xfrm>
            <a:off x="2514600" y="627275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8</a:t>
            </a:r>
          </a:p>
        </p:txBody>
      </p:sp>
      <p:sp>
        <p:nvSpPr>
          <p:cNvPr id="257" name="Up-Down Arrow 256"/>
          <p:cNvSpPr/>
          <p:nvPr/>
        </p:nvSpPr>
        <p:spPr>
          <a:xfrm>
            <a:off x="6858000" y="3040303"/>
            <a:ext cx="580141" cy="2406843"/>
          </a:xfrm>
          <a:prstGeom prst="up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2"/>
                </a:solidFill>
              </a:rPr>
              <a:t>3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87" name="Oval 286"/>
          <p:cNvSpPr/>
          <p:nvPr/>
        </p:nvSpPr>
        <p:spPr>
          <a:xfrm>
            <a:off x="1066800" y="3629608"/>
            <a:ext cx="457200" cy="429208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b</a:t>
            </a:r>
          </a:p>
        </p:txBody>
      </p:sp>
      <p:cxnSp>
        <p:nvCxnSpPr>
          <p:cNvPr id="288" name="Straight Arrow Connector 287"/>
          <p:cNvCxnSpPr>
            <a:stCxn id="241" idx="5"/>
            <a:endCxn id="287" idx="0"/>
          </p:cNvCxnSpPr>
          <p:nvPr/>
        </p:nvCxnSpPr>
        <p:spPr>
          <a:xfrm>
            <a:off x="999845" y="2957152"/>
            <a:ext cx="295555" cy="672456"/>
          </a:xfrm>
          <a:prstGeom prst="straightConnector1">
            <a:avLst/>
          </a:prstGeom>
          <a:solidFill>
            <a:srgbClr val="263C82"/>
          </a:solidFill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Arrow Connector 288"/>
          <p:cNvCxnSpPr>
            <a:stCxn id="287" idx="4"/>
          </p:cNvCxnSpPr>
          <p:nvPr/>
        </p:nvCxnSpPr>
        <p:spPr>
          <a:xfrm flipH="1">
            <a:off x="999845" y="4058816"/>
            <a:ext cx="295555" cy="1642840"/>
          </a:xfrm>
          <a:prstGeom prst="straightConnector1">
            <a:avLst/>
          </a:prstGeom>
          <a:solidFill>
            <a:srgbClr val="263C82"/>
          </a:solidFill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38930" y="4134632"/>
            <a:ext cx="299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grpSp>
        <p:nvGrpSpPr>
          <p:cNvPr id="128" name="Group 127"/>
          <p:cNvGrpSpPr/>
          <p:nvPr/>
        </p:nvGrpSpPr>
        <p:grpSpPr>
          <a:xfrm>
            <a:off x="3446836" y="3683408"/>
            <a:ext cx="3182564" cy="1212136"/>
            <a:chOff x="-2743200" y="3809999"/>
            <a:chExt cx="4191000" cy="1524001"/>
          </a:xfrm>
        </p:grpSpPr>
        <p:grpSp>
          <p:nvGrpSpPr>
            <p:cNvPr id="130" name="Group 129"/>
            <p:cNvGrpSpPr/>
            <p:nvPr/>
          </p:nvGrpSpPr>
          <p:grpSpPr>
            <a:xfrm>
              <a:off x="-2743200" y="3809999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153" name="Rectangle 152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P</a:t>
                </a:r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155" name="Rectangle 154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grpSp>
          <p:nvGrpSpPr>
            <p:cNvPr id="132" name="Group 131"/>
            <p:cNvGrpSpPr/>
            <p:nvPr/>
          </p:nvGrpSpPr>
          <p:grpSpPr>
            <a:xfrm>
              <a:off x="-419100" y="3810000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140" name="Rectangle 139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Q</a:t>
                </a: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cxnSp>
          <p:nvCxnSpPr>
            <p:cNvPr id="133" name="Straight Arrow Connector 132"/>
            <p:cNvCxnSpPr/>
            <p:nvPr/>
          </p:nvCxnSpPr>
          <p:spPr>
            <a:xfrm>
              <a:off x="-876300" y="4648200"/>
              <a:ext cx="457200" cy="0"/>
            </a:xfrm>
            <a:prstGeom prst="straightConnector1">
              <a:avLst/>
            </a:prstGeom>
            <a:solidFill>
              <a:srgbClr val="254793"/>
            </a:solidFill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6" name="Group 155"/>
          <p:cNvGrpSpPr/>
          <p:nvPr/>
        </p:nvGrpSpPr>
        <p:grpSpPr>
          <a:xfrm>
            <a:off x="3446836" y="4413760"/>
            <a:ext cx="3182564" cy="1212136"/>
            <a:chOff x="-2743200" y="3809999"/>
            <a:chExt cx="4191000" cy="1524001"/>
          </a:xfrm>
        </p:grpSpPr>
        <p:grpSp>
          <p:nvGrpSpPr>
            <p:cNvPr id="157" name="Group 156"/>
            <p:cNvGrpSpPr/>
            <p:nvPr/>
          </p:nvGrpSpPr>
          <p:grpSpPr>
            <a:xfrm>
              <a:off x="-2743200" y="3809999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164" name="Rectangle 163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P</a:t>
                </a:r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166" name="Rectangle 165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grpSp>
          <p:nvGrpSpPr>
            <p:cNvPr id="158" name="Group 157"/>
            <p:cNvGrpSpPr/>
            <p:nvPr/>
          </p:nvGrpSpPr>
          <p:grpSpPr>
            <a:xfrm>
              <a:off x="-419100" y="3810000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160" name="Rectangle 159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Q</a:t>
                </a:r>
              </a:p>
            </p:txBody>
          </p:sp>
          <p:sp>
            <p:nvSpPr>
              <p:cNvPr id="162" name="Rectangle 161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cxnSp>
          <p:nvCxnSpPr>
            <p:cNvPr id="159" name="Straight Arrow Connector 158"/>
            <p:cNvCxnSpPr/>
            <p:nvPr/>
          </p:nvCxnSpPr>
          <p:spPr>
            <a:xfrm>
              <a:off x="-876300" y="4648200"/>
              <a:ext cx="457200" cy="0"/>
            </a:xfrm>
            <a:prstGeom prst="straightConnector1">
              <a:avLst/>
            </a:prstGeom>
            <a:solidFill>
              <a:srgbClr val="254793"/>
            </a:solidFill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2" name="Group 171"/>
          <p:cNvGrpSpPr/>
          <p:nvPr/>
        </p:nvGrpSpPr>
        <p:grpSpPr>
          <a:xfrm>
            <a:off x="3446836" y="5144112"/>
            <a:ext cx="3182564" cy="1212136"/>
            <a:chOff x="-2743200" y="3809999"/>
            <a:chExt cx="4191000" cy="1524001"/>
          </a:xfrm>
        </p:grpSpPr>
        <p:grpSp>
          <p:nvGrpSpPr>
            <p:cNvPr id="173" name="Group 172"/>
            <p:cNvGrpSpPr/>
            <p:nvPr/>
          </p:nvGrpSpPr>
          <p:grpSpPr>
            <a:xfrm>
              <a:off x="-2743200" y="3809999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179" name="Rectangle 178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P</a:t>
                </a:r>
              </a:p>
            </p:txBody>
          </p:sp>
          <p:sp>
            <p:nvSpPr>
              <p:cNvPr id="180" name="Rectangle 179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181" name="Rectangle 180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grpSp>
          <p:nvGrpSpPr>
            <p:cNvPr id="174" name="Group 173"/>
            <p:cNvGrpSpPr/>
            <p:nvPr/>
          </p:nvGrpSpPr>
          <p:grpSpPr>
            <a:xfrm>
              <a:off x="-419100" y="3810000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176" name="Rectangle 175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Q</a:t>
                </a:r>
              </a:p>
            </p:txBody>
          </p:sp>
          <p:sp>
            <p:nvSpPr>
              <p:cNvPr id="177" name="Rectangle 176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178" name="Rectangle 177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cxnSp>
          <p:nvCxnSpPr>
            <p:cNvPr id="175" name="Straight Arrow Connector 174"/>
            <p:cNvCxnSpPr/>
            <p:nvPr/>
          </p:nvCxnSpPr>
          <p:spPr>
            <a:xfrm>
              <a:off x="-876300" y="4648200"/>
              <a:ext cx="457200" cy="0"/>
            </a:xfrm>
            <a:prstGeom prst="straightConnector1">
              <a:avLst/>
            </a:prstGeom>
            <a:solidFill>
              <a:srgbClr val="254793"/>
            </a:solidFill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 181"/>
          <p:cNvGrpSpPr/>
          <p:nvPr/>
        </p:nvGrpSpPr>
        <p:grpSpPr>
          <a:xfrm>
            <a:off x="3446836" y="5874464"/>
            <a:ext cx="3182564" cy="1212136"/>
            <a:chOff x="-2743200" y="3809999"/>
            <a:chExt cx="4191000" cy="1524001"/>
          </a:xfrm>
        </p:grpSpPr>
        <p:grpSp>
          <p:nvGrpSpPr>
            <p:cNvPr id="183" name="Group 182"/>
            <p:cNvGrpSpPr/>
            <p:nvPr/>
          </p:nvGrpSpPr>
          <p:grpSpPr>
            <a:xfrm>
              <a:off x="-2743200" y="3809999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260" name="Rectangle 259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P</a:t>
                </a:r>
              </a:p>
            </p:txBody>
          </p:sp>
          <p:sp>
            <p:nvSpPr>
              <p:cNvPr id="261" name="Rectangle 260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262" name="Rectangle 261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grpSp>
          <p:nvGrpSpPr>
            <p:cNvPr id="185" name="Group 184"/>
            <p:cNvGrpSpPr/>
            <p:nvPr/>
          </p:nvGrpSpPr>
          <p:grpSpPr>
            <a:xfrm>
              <a:off x="-419100" y="3810000"/>
              <a:ext cx="1866900" cy="1524000"/>
              <a:chOff x="-2819400" y="3567404"/>
              <a:chExt cx="1143000" cy="949827"/>
            </a:xfrm>
            <a:scene3d>
              <a:camera prst="isometricOffAxis2Top">
                <a:rot lat="18250371" lon="2755361" rev="19121893"/>
              </a:camera>
              <a:lightRig rig="threePt" dir="t"/>
            </a:scene3d>
          </p:grpSpPr>
          <p:sp>
            <p:nvSpPr>
              <p:cNvPr id="187" name="Rectangle 186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Q</a:t>
                </a:r>
              </a:p>
            </p:txBody>
          </p:sp>
          <p:sp>
            <p:nvSpPr>
              <p:cNvPr id="188" name="Rectangle 187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259" name="Rectangle 258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  <a:sp3d>
                <a:bevelT prst="relaxedInset"/>
                <a:bevelB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cxnSp>
          <p:nvCxnSpPr>
            <p:cNvPr id="186" name="Straight Arrow Connector 185"/>
            <p:cNvCxnSpPr/>
            <p:nvPr/>
          </p:nvCxnSpPr>
          <p:spPr>
            <a:xfrm>
              <a:off x="-876300" y="4648200"/>
              <a:ext cx="457200" cy="0"/>
            </a:xfrm>
            <a:prstGeom prst="straightConnector1">
              <a:avLst/>
            </a:prstGeom>
            <a:solidFill>
              <a:srgbClr val="254793"/>
            </a:solidFill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3" name="Oval 262"/>
          <p:cNvSpPr/>
          <p:nvPr/>
        </p:nvSpPr>
        <p:spPr>
          <a:xfrm>
            <a:off x="609600" y="2590800"/>
            <a:ext cx="457200" cy="42920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64" name="Oval 263"/>
          <p:cNvSpPr/>
          <p:nvPr/>
        </p:nvSpPr>
        <p:spPr>
          <a:xfrm>
            <a:off x="78499" y="3619731"/>
            <a:ext cx="457200" cy="42920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65" name="Oval 264"/>
          <p:cNvSpPr/>
          <p:nvPr/>
        </p:nvSpPr>
        <p:spPr>
          <a:xfrm>
            <a:off x="1066800" y="3618614"/>
            <a:ext cx="457200" cy="42920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66" name="Oval 265"/>
          <p:cNvSpPr/>
          <p:nvPr/>
        </p:nvSpPr>
        <p:spPr>
          <a:xfrm>
            <a:off x="5375634" y="1885827"/>
            <a:ext cx="381000" cy="32251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67" name="Oval 266"/>
          <p:cNvSpPr/>
          <p:nvPr/>
        </p:nvSpPr>
        <p:spPr>
          <a:xfrm>
            <a:off x="74342" y="4698075"/>
            <a:ext cx="457200" cy="42920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68" name="Oval 267"/>
          <p:cNvSpPr/>
          <p:nvPr/>
        </p:nvSpPr>
        <p:spPr>
          <a:xfrm>
            <a:off x="6158681" y="1694010"/>
            <a:ext cx="381000" cy="32251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69" name="Oval 268"/>
          <p:cNvSpPr/>
          <p:nvPr/>
        </p:nvSpPr>
        <p:spPr>
          <a:xfrm>
            <a:off x="609600" y="5638800"/>
            <a:ext cx="457200" cy="42920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f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70" name="Oval 269"/>
          <p:cNvSpPr/>
          <p:nvPr/>
        </p:nvSpPr>
        <p:spPr>
          <a:xfrm>
            <a:off x="5391904" y="3329947"/>
            <a:ext cx="381000" cy="32251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f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71" name="Oval 270"/>
          <p:cNvSpPr/>
          <p:nvPr/>
        </p:nvSpPr>
        <p:spPr>
          <a:xfrm>
            <a:off x="609600" y="2590800"/>
            <a:ext cx="457200" cy="429208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72" name="Oval 271"/>
          <p:cNvSpPr/>
          <p:nvPr/>
        </p:nvSpPr>
        <p:spPr>
          <a:xfrm>
            <a:off x="81730" y="3624722"/>
            <a:ext cx="457200" cy="429208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73" name="Oval 272"/>
          <p:cNvSpPr/>
          <p:nvPr/>
        </p:nvSpPr>
        <p:spPr>
          <a:xfrm>
            <a:off x="1066800" y="3624722"/>
            <a:ext cx="457200" cy="429208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74" name="Oval 273"/>
          <p:cNvSpPr/>
          <p:nvPr/>
        </p:nvSpPr>
        <p:spPr>
          <a:xfrm>
            <a:off x="5422476" y="3986645"/>
            <a:ext cx="381000" cy="32251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75" name="Oval 274"/>
          <p:cNvSpPr/>
          <p:nvPr/>
        </p:nvSpPr>
        <p:spPr>
          <a:xfrm>
            <a:off x="75269" y="4698075"/>
            <a:ext cx="457200" cy="429208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76" name="Oval 275"/>
          <p:cNvSpPr/>
          <p:nvPr/>
        </p:nvSpPr>
        <p:spPr>
          <a:xfrm>
            <a:off x="6140845" y="3886565"/>
            <a:ext cx="381000" cy="32251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77" name="Oval 276"/>
          <p:cNvSpPr/>
          <p:nvPr/>
        </p:nvSpPr>
        <p:spPr>
          <a:xfrm>
            <a:off x="603609" y="5625896"/>
            <a:ext cx="457200" cy="429208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278" name="Oval 277"/>
          <p:cNvSpPr/>
          <p:nvPr/>
        </p:nvSpPr>
        <p:spPr>
          <a:xfrm>
            <a:off x="5422476" y="5502315"/>
            <a:ext cx="381000" cy="32251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279" name="Oval 278"/>
          <p:cNvSpPr/>
          <p:nvPr/>
        </p:nvSpPr>
        <p:spPr>
          <a:xfrm>
            <a:off x="5940820" y="3373645"/>
            <a:ext cx="381000" cy="32251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f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80" name="Oval 279"/>
          <p:cNvSpPr/>
          <p:nvPr/>
        </p:nvSpPr>
        <p:spPr>
          <a:xfrm>
            <a:off x="5924090" y="4011641"/>
            <a:ext cx="457200" cy="42920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f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81" name="Oval 280"/>
          <p:cNvSpPr/>
          <p:nvPr/>
        </p:nvSpPr>
        <p:spPr>
          <a:xfrm>
            <a:off x="609600" y="2590800"/>
            <a:ext cx="457200" cy="429208"/>
          </a:xfrm>
          <a:prstGeom prst="ellipse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82" name="Oval 281"/>
          <p:cNvSpPr/>
          <p:nvPr/>
        </p:nvSpPr>
        <p:spPr>
          <a:xfrm>
            <a:off x="75269" y="3618614"/>
            <a:ext cx="457200" cy="429208"/>
          </a:xfrm>
          <a:prstGeom prst="ellipse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83" name="Oval 282"/>
          <p:cNvSpPr/>
          <p:nvPr/>
        </p:nvSpPr>
        <p:spPr>
          <a:xfrm>
            <a:off x="1067554" y="3618614"/>
            <a:ext cx="457200" cy="429208"/>
          </a:xfrm>
          <a:prstGeom prst="ellipse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84" name="Oval 283"/>
          <p:cNvSpPr/>
          <p:nvPr/>
        </p:nvSpPr>
        <p:spPr>
          <a:xfrm>
            <a:off x="5375634" y="6194991"/>
            <a:ext cx="381000" cy="322514"/>
          </a:xfrm>
          <a:prstGeom prst="ellipse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85" name="Oval 284"/>
          <p:cNvSpPr/>
          <p:nvPr/>
        </p:nvSpPr>
        <p:spPr>
          <a:xfrm>
            <a:off x="5943600" y="5541277"/>
            <a:ext cx="381000" cy="32251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290" name="TextBox 289"/>
          <p:cNvSpPr txBox="1"/>
          <p:nvPr/>
        </p:nvSpPr>
        <p:spPr>
          <a:xfrm>
            <a:off x="2514600" y="1883902"/>
            <a:ext cx="446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291" name="TextBox 290"/>
          <p:cNvSpPr txBox="1"/>
          <p:nvPr/>
        </p:nvSpPr>
        <p:spPr>
          <a:xfrm>
            <a:off x="2514600" y="3346852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292" name="TextBox 291"/>
          <p:cNvSpPr txBox="1"/>
          <p:nvPr/>
        </p:nvSpPr>
        <p:spPr>
          <a:xfrm>
            <a:off x="2514600" y="4078327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293" name="TextBox 292"/>
          <p:cNvSpPr txBox="1"/>
          <p:nvPr/>
        </p:nvSpPr>
        <p:spPr>
          <a:xfrm>
            <a:off x="2514600" y="5541277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7</a:t>
            </a:r>
            <a:endParaRPr lang="en-US" sz="2400" dirty="0"/>
          </a:p>
        </p:txBody>
      </p:sp>
      <p:sp>
        <p:nvSpPr>
          <p:cNvPr id="286" name="TextBox 285"/>
          <p:cNvSpPr txBox="1"/>
          <p:nvPr/>
        </p:nvSpPr>
        <p:spPr>
          <a:xfrm>
            <a:off x="128602" y="2924165"/>
            <a:ext cx="8763000" cy="2308324"/>
          </a:xfrm>
          <a:prstGeom prst="rect">
            <a:avLst/>
          </a:prstGeom>
          <a:solidFill>
            <a:srgbClr val="263C82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en-US" sz="4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Register Utilization is essential for Inter-iteration Data Dependencies</a:t>
            </a:r>
          </a:p>
        </p:txBody>
      </p:sp>
      <p:grpSp>
        <p:nvGrpSpPr>
          <p:cNvPr id="134" name="Group 133"/>
          <p:cNvGrpSpPr/>
          <p:nvPr/>
        </p:nvGrpSpPr>
        <p:grpSpPr>
          <a:xfrm>
            <a:off x="3388296" y="3211329"/>
            <a:ext cx="3182564" cy="1212136"/>
            <a:chOff x="-2743200" y="3809999"/>
            <a:chExt cx="4191000" cy="1524001"/>
          </a:xfrm>
        </p:grpSpPr>
        <p:grpSp>
          <p:nvGrpSpPr>
            <p:cNvPr id="135" name="Group 134"/>
            <p:cNvGrpSpPr/>
            <p:nvPr/>
          </p:nvGrpSpPr>
          <p:grpSpPr>
            <a:xfrm>
              <a:off x="-2743200" y="3809999"/>
              <a:ext cx="1866900" cy="1524000"/>
              <a:chOff x="-2819400" y="3567404"/>
              <a:chExt cx="1143000" cy="949827"/>
            </a:xfrm>
          </p:grpSpPr>
          <p:sp>
            <p:nvSpPr>
              <p:cNvPr id="144" name="Rectangle 143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P</a:t>
                </a:r>
              </a:p>
            </p:txBody>
          </p:sp>
          <p:sp>
            <p:nvSpPr>
              <p:cNvPr id="145" name="Rectangle 144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146" name="Rectangle 145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grpSp>
          <p:nvGrpSpPr>
            <p:cNvPr id="136" name="Group 135"/>
            <p:cNvGrpSpPr/>
            <p:nvPr/>
          </p:nvGrpSpPr>
          <p:grpSpPr>
            <a:xfrm>
              <a:off x="-419100" y="3810000"/>
              <a:ext cx="1866900" cy="1524000"/>
              <a:chOff x="-2819400" y="3567404"/>
              <a:chExt cx="1143000" cy="949827"/>
            </a:xfrm>
          </p:grpSpPr>
          <p:sp>
            <p:nvSpPr>
              <p:cNvPr id="138" name="Rectangle 137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Q</a:t>
                </a: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143" name="Rectangle 142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cxnSp>
          <p:nvCxnSpPr>
            <p:cNvPr id="137" name="Straight Arrow Connector 136"/>
            <p:cNvCxnSpPr/>
            <p:nvPr/>
          </p:nvCxnSpPr>
          <p:spPr>
            <a:xfrm>
              <a:off x="-876300" y="4648200"/>
              <a:ext cx="457200" cy="0"/>
            </a:xfrm>
            <a:prstGeom prst="straightConnector1">
              <a:avLst/>
            </a:prstGeom>
            <a:solidFill>
              <a:srgbClr val="254793"/>
            </a:solidFill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3147174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4047"/>
    </mc:Choice>
    <mc:Fallback xmlns="">
      <p:transition spd="slow" advTm="1540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0.33333 -0.23125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67" y="-11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22222E-6 L 0.38316 -0.27014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49" y="-13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6 L 0.475 -0.28102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50" y="-14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0.00949 L 0.09167 -0.0206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83" y="-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0 0.11111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7037E-6 L 0.38351 -0.32731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67" y="-16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0.525 -0.35347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50" y="-17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25 -0.00903 L 0.0625 0.01527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1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0.33333 0.09097 " pathEditMode="relative" rAng="0" ptsTypes="AA">
                                      <p:cBhvr>
                                        <p:cTn id="134" dur="20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67" y="4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22222E-6 L 0.39115 0.04028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49" y="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0.475 0.04028 " pathEditMode="relative" rAng="0" ptsTypes="AA">
                                      <p:cBhvr>
                                        <p:cTn id="146" dur="20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50" y="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022E-16 L 0.08333 -0.01111 " pathEditMode="relative" rAng="0" ptsTypes="AA">
                                      <p:cBhvr>
                                        <p:cTn id="152" dur="20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67" y="-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7037E-6 L 0.38351 -0.00509 " pathEditMode="relative" rAng="0" ptsTypes="AA">
                                      <p:cBhvr>
                                        <p:cTn id="158" dur="2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67" y="-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86 0.00348 L 0.00417 0.11343 " pathEditMode="relative" rAng="0" ptsTypes="AA">
                                      <p:cBhvr>
                                        <p:cTn id="164" dur="20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5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7037E-7 L 0.5257 -0.0294 " pathEditMode="relative" rAng="0" ptsTypes="AA">
                                      <p:cBhvr>
                                        <p:cTn id="170" dur="20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85" y="-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0.05833 0.02222 " pathEditMode="relative" rAng="0" ptsTypes="AA">
                                      <p:cBhvr>
                                        <p:cTn id="176" dur="20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7" y="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 override="childStyle">
                                        <p:cTn id="180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0.00208 0.10902 " pathEditMode="relative" rAng="0" ptsTypes="AA">
                                      <p:cBhvr>
                                        <p:cTn id="186" dur="20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5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4 0.01111 L -0.04792 0.09491 " pathEditMode="relative" rAng="0" ptsTypes="AA">
                                      <p:cBhvr>
                                        <p:cTn id="192" dur="20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9" y="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0.33333 0.40208 " pathEditMode="relative" rAng="0" ptsTypes="AA">
                                      <p:cBhvr>
                                        <p:cTn id="198" dur="20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67" y="20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6 L 0.475 0.36342 " pathEditMode="relative" rAng="0" ptsTypes="AA">
                                      <p:cBhvr>
                                        <p:cTn id="204" dur="20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50" y="18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-0.01111 L 0.08264 -0.01574 " pathEditMode="relative" rAng="0" ptsTypes="AA">
                                      <p:cBhvr>
                                        <p:cTn id="210" dur="20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49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7037E-6 L 0.39184 0.36342 " pathEditMode="relative" rAng="0" ptsTypes="AA">
                                      <p:cBhvr>
                                        <p:cTn id="216" dur="16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83" y="18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533 L 0.00278 0.11296 " pathEditMode="relative" rAng="0" ptsTypes="AA">
                                      <p:cBhvr>
                                        <p:cTn id="222" dur="20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5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" grpId="0" animBg="1"/>
      <p:bldP spid="253" grpId="0"/>
      <p:bldP spid="254" grpId="0"/>
      <p:bldP spid="255" grpId="0"/>
      <p:bldP spid="256" grpId="0"/>
      <p:bldP spid="257" grpId="0" animBg="1"/>
      <p:bldP spid="263" grpId="0" animBg="1"/>
      <p:bldP spid="263" grpId="1" animBg="1"/>
      <p:bldP spid="264" grpId="0" animBg="1"/>
      <p:bldP spid="264" grpId="1" animBg="1"/>
      <p:bldP spid="265" grpId="0" animBg="1"/>
      <p:bldP spid="265" grpId="1" animBg="1"/>
      <p:bldP spid="266" grpId="0" animBg="1"/>
      <p:bldP spid="266" grpId="1" animBg="1"/>
      <p:bldP spid="267" grpId="0" animBg="1"/>
      <p:bldP spid="267" grpId="1" animBg="1"/>
      <p:bldP spid="268" grpId="0" animBg="1"/>
      <p:bldP spid="268" grpId="1" animBg="1"/>
      <p:bldP spid="269" grpId="0" animBg="1"/>
      <p:bldP spid="269" grpId="1" animBg="1"/>
      <p:bldP spid="270" grpId="0" animBg="1"/>
      <p:bldP spid="270" grpId="1" animBg="1"/>
      <p:bldP spid="271" grpId="0" animBg="1"/>
      <p:bldP spid="271" grpId="1" animBg="1"/>
      <p:bldP spid="272" grpId="0" animBg="1"/>
      <p:bldP spid="272" grpId="1" animBg="1"/>
      <p:bldP spid="273" grpId="0" animBg="1"/>
      <p:bldP spid="273" grpId="1" animBg="1"/>
      <p:bldP spid="274" grpId="0" animBg="1"/>
      <p:bldP spid="274" grpId="1" animBg="1"/>
      <p:bldP spid="275" grpId="0" animBg="1"/>
      <p:bldP spid="275" grpId="1" animBg="1"/>
      <p:bldP spid="276" grpId="0" animBg="1"/>
      <p:bldP spid="276" grpId="1" animBg="1"/>
      <p:bldP spid="277" grpId="0" animBg="1"/>
      <p:bldP spid="277" grpId="1" animBg="1"/>
      <p:bldP spid="278" grpId="0" animBg="1"/>
      <p:bldP spid="278" grpId="1" animBg="1"/>
      <p:bldP spid="279" grpId="0" animBg="1"/>
      <p:bldP spid="279" grpId="1" animBg="1"/>
      <p:bldP spid="280" grpId="0" animBg="1"/>
      <p:bldP spid="280" grpId="1" animBg="1"/>
      <p:bldP spid="281" grpId="0" animBg="1"/>
      <p:bldP spid="281" grpId="1" animBg="1"/>
      <p:bldP spid="282" grpId="0" animBg="1"/>
      <p:bldP spid="282" grpId="1" animBg="1"/>
      <p:bldP spid="283" grpId="0" animBg="1"/>
      <p:bldP spid="283" grpId="1" animBg="1"/>
      <p:bldP spid="284" grpId="0" animBg="1"/>
      <p:bldP spid="284" grpId="1" animBg="1"/>
      <p:bldP spid="285" grpId="0" animBg="1"/>
      <p:bldP spid="285" grpId="1" animBg="1"/>
      <p:bldP spid="290" grpId="0"/>
      <p:bldP spid="291" grpId="0"/>
      <p:bldP spid="292" grpId="0"/>
      <p:bldP spid="293" grpId="0"/>
      <p:bldP spid="28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lnSpcReduction="10000"/>
          </a:bodyPr>
          <a:lstStyle/>
          <a:p>
            <a:pPr marL="457200" lvl="1" indent="-457200">
              <a:buFont typeface="Arial" pitchFamily="34" charset="0"/>
              <a:buChar char="•"/>
            </a:pPr>
            <a:r>
              <a:rPr lang="en-US" sz="3200" dirty="0" smtClean="0"/>
              <a:t>Size of resource graph </a:t>
            </a:r>
            <a:r>
              <a:rPr lang="en-US" sz="3200" dirty="0" smtClean="0">
                <a:latin typeface="Times New Roman"/>
                <a:cs typeface="Times New Roman"/>
              </a:rPr>
              <a:t>≈ O(n)</a:t>
            </a:r>
            <a:endParaRPr lang="en-US" sz="3200" dirty="0" smtClean="0"/>
          </a:p>
          <a:p>
            <a:pPr marL="457200" lvl="1" indent="-457200">
              <a:buFont typeface="Arial" pitchFamily="34" charset="0"/>
              <a:buChar char="•"/>
            </a:pPr>
            <a:r>
              <a:rPr lang="en-US" sz="3200" dirty="0" smtClean="0"/>
              <a:t>Partition the resources n+1 partitions</a:t>
            </a:r>
          </a:p>
          <a:p>
            <a:pPr marL="742950" lvl="2" indent="-342900"/>
            <a:r>
              <a:rPr lang="en-US" dirty="0" smtClean="0"/>
              <a:t>Huge number of possible partitions (exponential)</a:t>
            </a:r>
          </a:p>
          <a:p>
            <a:pPr marL="457200" lvl="1" indent="-457200">
              <a:buFont typeface="Arial" pitchFamily="34" charset="0"/>
              <a:buChar char="•"/>
            </a:pPr>
            <a:r>
              <a:rPr lang="en-US" dirty="0" smtClean="0"/>
              <a:t>Assign operations to sets such that </a:t>
            </a:r>
          </a:p>
          <a:p>
            <a:pPr marL="742950" lvl="2" indent="-342900"/>
            <a:r>
              <a:rPr lang="en-US" dirty="0" smtClean="0"/>
              <a:t>All operations are mapped</a:t>
            </a:r>
          </a:p>
          <a:p>
            <a:pPr marL="742950" lvl="2" indent="-342900"/>
            <a:r>
              <a:rPr lang="en-US" dirty="0" smtClean="0"/>
              <a:t>Data dependency between operations are obeyed</a:t>
            </a:r>
          </a:p>
          <a:p>
            <a:pPr marL="457200" lvl="1" indent="-457200">
              <a:buFont typeface="Arial" pitchFamily="34" charset="0"/>
              <a:buChar char="•"/>
            </a:pPr>
            <a:r>
              <a:rPr lang="en-US" dirty="0" smtClean="0"/>
              <a:t>Intractable</a:t>
            </a:r>
          </a:p>
          <a:p>
            <a:pPr marL="457200" lvl="1" indent="-457200">
              <a:buFont typeface="Arial" pitchFamily="34" charset="0"/>
              <a:buChar char="•"/>
            </a:pPr>
            <a:r>
              <a:rPr lang="en-US" dirty="0"/>
              <a:t>Existing techniques are</a:t>
            </a:r>
          </a:p>
          <a:p>
            <a:pPr marL="857250" lvl="2" indent="-457200"/>
            <a:r>
              <a:rPr lang="en-US" dirty="0"/>
              <a:t>Exploratory</a:t>
            </a:r>
          </a:p>
          <a:p>
            <a:pPr marL="1314450" lvl="3" indent="-457200"/>
            <a:r>
              <a:rPr lang="en-US" dirty="0"/>
              <a:t>Huge search space</a:t>
            </a:r>
          </a:p>
          <a:p>
            <a:pPr marL="1314450" lvl="3" indent="-457200"/>
            <a:r>
              <a:rPr lang="en-US" dirty="0" smtClean="0"/>
              <a:t>If fail, start from scratch</a:t>
            </a:r>
            <a:endParaRPr lang="en-US" dirty="0"/>
          </a:p>
          <a:p>
            <a:pPr marL="857250" lvl="2" indent="-457200"/>
            <a:r>
              <a:rPr lang="en-US" dirty="0" err="1"/>
              <a:t>Adhoc</a:t>
            </a:r>
            <a:r>
              <a:rPr lang="en-US" dirty="0"/>
              <a:t> register allocation</a:t>
            </a:r>
          </a:p>
          <a:p>
            <a:pPr marL="0" lvl="1" indent="0">
              <a:buNone/>
            </a:pPr>
            <a:endParaRPr lang="en-US" dirty="0" smtClean="0"/>
          </a:p>
          <a:p>
            <a:pPr marL="742950" lvl="2" indent="-342900"/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rgbClr val="254793"/>
          </a:solidFill>
          <a:effectLst>
            <a:outerShdw blurRad="50800" dist="38100" dir="636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Insight to the problem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249"/>
    </mc:Choice>
    <mc:Fallback xmlns="">
      <p:transition spd="slow" advTm="87249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pPr marL="857250" lvl="2" indent="-457200"/>
            <a:r>
              <a:rPr lang="en-US" dirty="0" smtClean="0"/>
              <a:t>General Problem formulation</a:t>
            </a:r>
          </a:p>
          <a:p>
            <a:pPr marL="857250" lvl="2" indent="-457200"/>
            <a:r>
              <a:rPr lang="en-US" dirty="0" smtClean="0"/>
              <a:t>Reduce search space</a:t>
            </a:r>
          </a:p>
          <a:p>
            <a:pPr marL="1314450" lvl="3" indent="-457200"/>
            <a:r>
              <a:rPr lang="en-US" dirty="0" smtClean="0"/>
              <a:t>Partition the problem to Scheduling and integrated placement and register allocation</a:t>
            </a:r>
          </a:p>
          <a:p>
            <a:pPr marL="1314450" lvl="3" indent="-457200"/>
            <a:r>
              <a:rPr lang="en-US" dirty="0" smtClean="0"/>
              <a:t>No register in resource graph</a:t>
            </a:r>
          </a:p>
          <a:p>
            <a:pPr marL="857250" lvl="2" indent="-457200"/>
            <a:r>
              <a:rPr lang="en-US" dirty="0" smtClean="0"/>
              <a:t>Constructive search</a:t>
            </a:r>
          </a:p>
          <a:p>
            <a:pPr marL="857250" lvl="2" indent="-457200"/>
            <a:r>
              <a:rPr lang="en-US" dirty="0" smtClean="0"/>
              <a:t>Integrated placement and register allocation</a:t>
            </a:r>
          </a:p>
          <a:p>
            <a:pPr marL="857250" lvl="2" indent="-457200"/>
            <a:r>
              <a:rPr lang="en-US" dirty="0" err="1" smtClean="0"/>
              <a:t>REGIMap</a:t>
            </a:r>
            <a:endParaRPr lang="en-US" dirty="0" smtClean="0"/>
          </a:p>
          <a:p>
            <a:pPr marL="1200150" lvl="3" indent="-342900"/>
            <a:r>
              <a:rPr lang="en-US" dirty="0"/>
              <a:t>Schedule DFG</a:t>
            </a:r>
          </a:p>
          <a:p>
            <a:pPr marL="1200150" lvl="3" indent="-342900"/>
            <a:r>
              <a:rPr lang="en-US" dirty="0"/>
              <a:t>Construct Resource graph</a:t>
            </a:r>
          </a:p>
          <a:p>
            <a:pPr marL="1200150" lvl="3" indent="-342900"/>
            <a:r>
              <a:rPr lang="en-US" dirty="0"/>
              <a:t>Construct a compatibility graph between DFG and resource graph</a:t>
            </a:r>
          </a:p>
          <a:p>
            <a:pPr marL="1200150" lvl="3" indent="-342900"/>
            <a:r>
              <a:rPr lang="en-US" dirty="0"/>
              <a:t>Model register requirement of operation in the weight of arcs in compatibility graph</a:t>
            </a:r>
          </a:p>
          <a:p>
            <a:pPr marL="1200150" lvl="3" indent="-342900"/>
            <a:r>
              <a:rPr lang="en-US" dirty="0"/>
              <a:t>Find a restricted maximal clique </a:t>
            </a:r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rgbClr val="254793"/>
          </a:solidFill>
          <a:effectLst>
            <a:outerShdw blurRad="50800" dist="38100" dir="636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Contributions</a:t>
            </a:r>
            <a:endParaRPr lang="en-US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270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4190"/>
    </mc:Choice>
    <mc:Fallback xmlns="">
      <p:transition spd="slow" advTm="12419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213465" y="2390066"/>
            <a:ext cx="1067731" cy="3477208"/>
            <a:chOff x="75269" y="2923592"/>
            <a:chExt cx="1067731" cy="3477208"/>
          </a:xfrm>
        </p:grpSpPr>
        <p:sp>
          <p:nvSpPr>
            <p:cNvPr id="17" name="Oval 16"/>
            <p:cNvSpPr/>
            <p:nvPr/>
          </p:nvSpPr>
          <p:spPr>
            <a:xfrm>
              <a:off x="685800" y="2923592"/>
              <a:ext cx="457200" cy="429208"/>
            </a:xfrm>
            <a:prstGeom prst="ellipse">
              <a:avLst/>
            </a:prstGeom>
            <a:solidFill>
              <a:srgbClr val="263C82"/>
            </a:solidFill>
            <a:ln w="28575">
              <a:solidFill>
                <a:schemeClr val="tx1"/>
              </a:solidFill>
            </a:ln>
            <a:effectLst>
              <a:outerShdw blurRad="50800" dir="18900000" sy="23000" kx="-1200000" algn="bl" rotWithShape="0">
                <a:prstClr val="black"/>
              </a:outerShdw>
              <a:reflection endPos="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25" name="Oval 24"/>
            <p:cNvSpPr/>
            <p:nvPr/>
          </p:nvSpPr>
          <p:spPr>
            <a:xfrm>
              <a:off x="81730" y="3962400"/>
              <a:ext cx="457200" cy="429208"/>
            </a:xfrm>
            <a:prstGeom prst="ellipse">
              <a:avLst/>
            </a:prstGeom>
            <a:solidFill>
              <a:srgbClr val="263C82"/>
            </a:solidFill>
            <a:ln w="28575">
              <a:solidFill>
                <a:schemeClr val="tx1"/>
              </a:solidFill>
            </a:ln>
            <a:effectLst>
              <a:outerShdw blurRad="50800" dir="18900000" sy="23000" kx="-1200000" algn="bl" rotWithShape="0">
                <a:prstClr val="black"/>
              </a:outerShdw>
              <a:reflection endPos="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28" name="Oval 27"/>
            <p:cNvSpPr/>
            <p:nvPr/>
          </p:nvSpPr>
          <p:spPr>
            <a:xfrm>
              <a:off x="75269" y="5027645"/>
              <a:ext cx="457200" cy="429208"/>
            </a:xfrm>
            <a:prstGeom prst="ellipse">
              <a:avLst/>
            </a:prstGeom>
            <a:solidFill>
              <a:srgbClr val="263C82"/>
            </a:solidFill>
            <a:ln w="28575">
              <a:solidFill>
                <a:schemeClr val="tx1"/>
              </a:solidFill>
            </a:ln>
            <a:effectLst>
              <a:outerShdw blurRad="50800" dir="18900000" sy="23000" kx="-1200000" algn="bl" rotWithShape="0">
                <a:prstClr val="black"/>
              </a:outerShdw>
              <a:reflection endPos="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bg1"/>
                  </a:solidFill>
                </a:rPr>
                <a:t>c</a:t>
              </a:r>
              <a:endParaRPr lang="en-US" sz="3200" dirty="0">
                <a:solidFill>
                  <a:schemeClr val="bg1"/>
                </a:solidFill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685800" y="5971592"/>
              <a:ext cx="457200" cy="429208"/>
            </a:xfrm>
            <a:prstGeom prst="ellipse">
              <a:avLst/>
            </a:prstGeom>
            <a:solidFill>
              <a:srgbClr val="263C82"/>
            </a:solidFill>
            <a:ln w="28575">
              <a:solidFill>
                <a:schemeClr val="tx1"/>
              </a:solidFill>
            </a:ln>
            <a:effectLst>
              <a:outerShdw blurRad="50800" dir="18900000" sy="23000" kx="-1200000" algn="bl" rotWithShape="0">
                <a:prstClr val="black"/>
              </a:outerShdw>
              <a:reflection endPos="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bg1"/>
                  </a:solidFill>
                </a:rPr>
                <a:t>d</a:t>
              </a:r>
              <a:endParaRPr lang="en-US" sz="3200" dirty="0">
                <a:solidFill>
                  <a:schemeClr val="bg1"/>
                </a:solidFill>
              </a:endParaRPr>
            </a:p>
          </p:txBody>
        </p:sp>
        <p:cxnSp>
          <p:nvCxnSpPr>
            <p:cNvPr id="21" name="Straight Arrow Connector 20"/>
            <p:cNvCxnSpPr>
              <a:stCxn id="17" idx="4"/>
              <a:endCxn id="25" idx="0"/>
            </p:cNvCxnSpPr>
            <p:nvPr/>
          </p:nvCxnSpPr>
          <p:spPr>
            <a:xfrm flipH="1">
              <a:off x="310330" y="3352800"/>
              <a:ext cx="604070" cy="609600"/>
            </a:xfrm>
            <a:prstGeom prst="straightConnector1">
              <a:avLst/>
            </a:prstGeom>
            <a:solidFill>
              <a:srgbClr val="263C82"/>
            </a:solidFill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5" name="Straight Arrow Connector 1034"/>
            <p:cNvCxnSpPr>
              <a:stCxn id="25" idx="4"/>
              <a:endCxn id="28" idx="0"/>
            </p:cNvCxnSpPr>
            <p:nvPr/>
          </p:nvCxnSpPr>
          <p:spPr>
            <a:xfrm flipH="1">
              <a:off x="303869" y="4391608"/>
              <a:ext cx="6461" cy="636037"/>
            </a:xfrm>
            <a:prstGeom prst="straightConnector1">
              <a:avLst/>
            </a:prstGeom>
            <a:solidFill>
              <a:srgbClr val="263C82"/>
            </a:solidFill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7" name="Straight Arrow Connector 1036"/>
            <p:cNvCxnSpPr>
              <a:stCxn id="17" idx="4"/>
              <a:endCxn id="29" idx="0"/>
            </p:cNvCxnSpPr>
            <p:nvPr/>
          </p:nvCxnSpPr>
          <p:spPr>
            <a:xfrm>
              <a:off x="914400" y="3352800"/>
              <a:ext cx="0" cy="2618792"/>
            </a:xfrm>
            <a:prstGeom prst="straightConnector1">
              <a:avLst/>
            </a:prstGeom>
            <a:solidFill>
              <a:srgbClr val="263C82"/>
            </a:solidFill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9" name="Straight Arrow Connector 1038"/>
            <p:cNvCxnSpPr>
              <a:stCxn id="28" idx="5"/>
              <a:endCxn id="29" idx="0"/>
            </p:cNvCxnSpPr>
            <p:nvPr/>
          </p:nvCxnSpPr>
          <p:spPr>
            <a:xfrm>
              <a:off x="465514" y="5393997"/>
              <a:ext cx="448886" cy="577595"/>
            </a:xfrm>
            <a:prstGeom prst="straightConnector1">
              <a:avLst/>
            </a:prstGeom>
            <a:solidFill>
              <a:srgbClr val="263C82"/>
            </a:solidFill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/>
          <p:cNvGrpSpPr/>
          <p:nvPr/>
        </p:nvGrpSpPr>
        <p:grpSpPr>
          <a:xfrm>
            <a:off x="304800" y="-76200"/>
            <a:ext cx="2362200" cy="1212135"/>
            <a:chOff x="5715000" y="1142999"/>
            <a:chExt cx="2362200" cy="1212135"/>
          </a:xfrm>
        </p:grpSpPr>
        <p:sp>
          <p:nvSpPr>
            <p:cNvPr id="285" name="Rectangle 284"/>
            <p:cNvSpPr/>
            <p:nvPr/>
          </p:nvSpPr>
          <p:spPr>
            <a:xfrm>
              <a:off x="5715000" y="1142999"/>
              <a:ext cx="990600" cy="1212135"/>
            </a:xfrm>
            <a:prstGeom prst="rect">
              <a:avLst/>
            </a:prstGeom>
            <a:solidFill>
              <a:srgbClr val="263C82"/>
            </a:solidFill>
            <a:ln>
              <a:solidFill>
                <a:schemeClr val="tx1"/>
              </a:solidFill>
            </a:ln>
            <a:scene3d>
              <a:camera prst="isometricOffAxis2Top">
                <a:rot lat="18250371" lon="2755361" rev="19121893"/>
              </a:camera>
              <a:lightRig rig="threePt" dir="t"/>
            </a:scene3d>
            <a:sp3d>
              <a:bevelT prst="relaxedInset"/>
              <a:bevelB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/>
                <a:t>P</a:t>
              </a:r>
            </a:p>
          </p:txBody>
        </p:sp>
        <p:cxnSp>
          <p:nvCxnSpPr>
            <p:cNvPr id="281" name="Straight Arrow Connector 280"/>
            <p:cNvCxnSpPr/>
            <p:nvPr/>
          </p:nvCxnSpPr>
          <p:spPr>
            <a:xfrm>
              <a:off x="6705600" y="1828800"/>
              <a:ext cx="347189" cy="0"/>
            </a:xfrm>
            <a:prstGeom prst="straightConnector1">
              <a:avLst/>
            </a:prstGeom>
            <a:solidFill>
              <a:srgbClr val="254793"/>
            </a:solidFill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Rectangle 119"/>
            <p:cNvSpPr/>
            <p:nvPr/>
          </p:nvSpPr>
          <p:spPr>
            <a:xfrm>
              <a:off x="7086600" y="1142999"/>
              <a:ext cx="990600" cy="1212135"/>
            </a:xfrm>
            <a:prstGeom prst="rect">
              <a:avLst/>
            </a:prstGeom>
            <a:solidFill>
              <a:srgbClr val="263C82"/>
            </a:solidFill>
            <a:ln>
              <a:solidFill>
                <a:schemeClr val="tx1"/>
              </a:solidFill>
            </a:ln>
            <a:scene3d>
              <a:camera prst="isometricOffAxis2Top">
                <a:rot lat="18250371" lon="2755361" rev="19121893"/>
              </a:camera>
              <a:lightRig rig="threePt" dir="t"/>
            </a:scene3d>
            <a:sp3d>
              <a:bevelT prst="relaxedInset"/>
              <a:bevelB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/>
                <a:t>Q</a:t>
              </a:r>
              <a:endParaRPr lang="en-US" sz="4400" dirty="0"/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258329" y="1079858"/>
            <a:ext cx="2362200" cy="1212135"/>
            <a:chOff x="5715000" y="1142999"/>
            <a:chExt cx="2362200" cy="1212135"/>
          </a:xfrm>
        </p:grpSpPr>
        <p:sp>
          <p:nvSpPr>
            <p:cNvPr id="123" name="Rectangle 122"/>
            <p:cNvSpPr/>
            <p:nvPr/>
          </p:nvSpPr>
          <p:spPr>
            <a:xfrm>
              <a:off x="5715000" y="1142999"/>
              <a:ext cx="990600" cy="1212135"/>
            </a:xfrm>
            <a:prstGeom prst="rect">
              <a:avLst/>
            </a:prstGeom>
            <a:solidFill>
              <a:srgbClr val="263C82"/>
            </a:solidFill>
            <a:ln>
              <a:solidFill>
                <a:schemeClr val="tx1"/>
              </a:solidFill>
            </a:ln>
            <a:scene3d>
              <a:camera prst="isometricOffAxis2Top">
                <a:rot lat="18250371" lon="2755361" rev="19121893"/>
              </a:camera>
              <a:lightRig rig="threePt" dir="t"/>
            </a:scene3d>
            <a:sp3d>
              <a:bevelT prst="relaxedInset"/>
              <a:bevelB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/>
                <a:t>P</a:t>
              </a:r>
              <a:endParaRPr lang="en-US" sz="4400" dirty="0"/>
            </a:p>
          </p:txBody>
        </p:sp>
        <p:cxnSp>
          <p:nvCxnSpPr>
            <p:cNvPr id="124" name="Straight Arrow Connector 123"/>
            <p:cNvCxnSpPr/>
            <p:nvPr/>
          </p:nvCxnSpPr>
          <p:spPr>
            <a:xfrm>
              <a:off x="6705600" y="1828800"/>
              <a:ext cx="347189" cy="0"/>
            </a:xfrm>
            <a:prstGeom prst="straightConnector1">
              <a:avLst/>
            </a:prstGeom>
            <a:solidFill>
              <a:srgbClr val="254793"/>
            </a:solidFill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Rectangle 124"/>
            <p:cNvSpPr/>
            <p:nvPr/>
          </p:nvSpPr>
          <p:spPr>
            <a:xfrm>
              <a:off x="7086600" y="1142999"/>
              <a:ext cx="990600" cy="1212135"/>
            </a:xfrm>
            <a:prstGeom prst="rect">
              <a:avLst/>
            </a:prstGeom>
            <a:solidFill>
              <a:srgbClr val="263C82"/>
            </a:solidFill>
            <a:ln>
              <a:solidFill>
                <a:schemeClr val="tx1"/>
              </a:solidFill>
            </a:ln>
            <a:scene3d>
              <a:camera prst="isometricOffAxis2Top">
                <a:rot lat="18250371" lon="2755361" rev="19121893"/>
              </a:camera>
              <a:lightRig rig="threePt" dir="t"/>
            </a:scene3d>
            <a:sp3d>
              <a:bevelT prst="relaxedInset"/>
              <a:bevelB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/>
                <a:t>Q</a:t>
              </a:r>
              <a:endParaRPr lang="en-US" sz="44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val 3"/>
              <p:cNvSpPr/>
              <p:nvPr/>
            </p:nvSpPr>
            <p:spPr>
              <a:xfrm>
                <a:off x="1316594" y="3200400"/>
                <a:ext cx="1570471" cy="762000"/>
              </a:xfrm>
              <a:prstGeom prst="ellipse">
                <a:avLst/>
              </a:prstGeom>
              <a:solidFill>
                <a:srgbClr val="263C82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dirty="0" smtClean="0"/>
                  <a:t>, a)</a:t>
                </a:r>
                <a:endParaRPr lang="en-US" dirty="0"/>
              </a:p>
            </p:txBody>
          </p:sp>
        </mc:Choice>
        <mc:Fallback xmlns="">
          <p:sp>
            <p:nvSpPr>
              <p:cNvPr id="4" name="Oval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594" y="3200400"/>
                <a:ext cx="1570471" cy="762000"/>
              </a:xfrm>
              <a:prstGeom prst="ellipse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Oval 127"/>
              <p:cNvSpPr/>
              <p:nvPr/>
            </p:nvSpPr>
            <p:spPr>
              <a:xfrm>
                <a:off x="2335768" y="2076450"/>
                <a:ext cx="1570471" cy="762000"/>
              </a:xfrm>
              <a:prstGeom prst="ellipse">
                <a:avLst/>
              </a:prstGeom>
              <a:solidFill>
                <a:srgbClr val="263C82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dirty="0" smtClean="0"/>
                  <a:t>, a)</a:t>
                </a:r>
                <a:endParaRPr lang="en-US" dirty="0"/>
              </a:p>
            </p:txBody>
          </p:sp>
        </mc:Choice>
        <mc:Fallback xmlns="">
          <p:sp>
            <p:nvSpPr>
              <p:cNvPr id="128" name="Oval 1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5768" y="2076450"/>
                <a:ext cx="1570471" cy="762000"/>
              </a:xfrm>
              <a:prstGeom prst="ellipse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Oval 128"/>
              <p:cNvSpPr/>
              <p:nvPr/>
            </p:nvSpPr>
            <p:spPr>
              <a:xfrm>
                <a:off x="4422852" y="1164510"/>
                <a:ext cx="1570471" cy="762000"/>
              </a:xfrm>
              <a:prstGeom prst="ellipse">
                <a:avLst/>
              </a:prstGeom>
              <a:solidFill>
                <a:srgbClr val="263C82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, b)</a:t>
                </a:r>
                <a:endParaRPr lang="en-US" dirty="0"/>
              </a:p>
            </p:txBody>
          </p:sp>
        </mc:Choice>
        <mc:Fallback xmlns="">
          <p:sp>
            <p:nvSpPr>
              <p:cNvPr id="129" name="Oval 1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2852" y="1164510"/>
                <a:ext cx="1570471" cy="762000"/>
              </a:xfrm>
              <a:prstGeom prst="ellipse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Oval 129"/>
              <p:cNvSpPr/>
              <p:nvPr/>
            </p:nvSpPr>
            <p:spPr>
              <a:xfrm>
                <a:off x="6707673" y="2076450"/>
                <a:ext cx="1570471" cy="762000"/>
              </a:xfrm>
              <a:prstGeom prst="ellipse">
                <a:avLst/>
              </a:prstGeom>
              <a:solidFill>
                <a:srgbClr val="263C82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, b)</a:t>
                </a:r>
                <a:endParaRPr lang="en-US" dirty="0"/>
              </a:p>
            </p:txBody>
          </p:sp>
        </mc:Choice>
        <mc:Fallback xmlns="">
          <p:sp>
            <p:nvSpPr>
              <p:cNvPr id="130" name="Oval 1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7673" y="2076450"/>
                <a:ext cx="1570471" cy="762000"/>
              </a:xfrm>
              <a:prstGeom prst="ellipse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Oval 130"/>
              <p:cNvSpPr/>
              <p:nvPr/>
            </p:nvSpPr>
            <p:spPr>
              <a:xfrm>
                <a:off x="7401090" y="3219450"/>
                <a:ext cx="1570471" cy="762000"/>
              </a:xfrm>
              <a:prstGeom prst="ellipse">
                <a:avLst/>
              </a:prstGeom>
              <a:solidFill>
                <a:srgbClr val="263C82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dirty="0" smtClean="0"/>
                  <a:t>, c)</a:t>
                </a:r>
                <a:endParaRPr lang="en-US" dirty="0"/>
              </a:p>
            </p:txBody>
          </p:sp>
        </mc:Choice>
        <mc:Fallback xmlns="">
          <p:sp>
            <p:nvSpPr>
              <p:cNvPr id="131" name="Oval 1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1090" y="3219450"/>
                <a:ext cx="1570471" cy="762000"/>
              </a:xfrm>
              <a:prstGeom prst="ellipse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Oval 131"/>
              <p:cNvSpPr/>
              <p:nvPr/>
            </p:nvSpPr>
            <p:spPr>
              <a:xfrm>
                <a:off x="6707673" y="4453229"/>
                <a:ext cx="1570471" cy="762000"/>
              </a:xfrm>
              <a:prstGeom prst="ellipse">
                <a:avLst/>
              </a:prstGeom>
              <a:solidFill>
                <a:srgbClr val="263C82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dirty="0" smtClean="0"/>
                  <a:t>, c)</a:t>
                </a:r>
                <a:endParaRPr lang="en-US" dirty="0"/>
              </a:p>
            </p:txBody>
          </p:sp>
        </mc:Choice>
        <mc:Fallback xmlns="">
          <p:sp>
            <p:nvSpPr>
              <p:cNvPr id="132" name="Oval 1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7673" y="4453229"/>
                <a:ext cx="1570471" cy="762000"/>
              </a:xfrm>
              <a:prstGeom prst="ellipse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Oval 132"/>
              <p:cNvSpPr/>
              <p:nvPr/>
            </p:nvSpPr>
            <p:spPr>
              <a:xfrm>
                <a:off x="2334847" y="4281196"/>
                <a:ext cx="1570471" cy="762000"/>
              </a:xfrm>
              <a:prstGeom prst="ellipse">
                <a:avLst/>
              </a:prstGeom>
              <a:solidFill>
                <a:srgbClr val="263C82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, d)</a:t>
                </a:r>
                <a:endParaRPr lang="en-US" dirty="0"/>
              </a:p>
            </p:txBody>
          </p:sp>
        </mc:Choice>
        <mc:Fallback xmlns="">
          <p:sp>
            <p:nvSpPr>
              <p:cNvPr id="133" name="Oval 1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4847" y="4281196"/>
                <a:ext cx="1570471" cy="762000"/>
              </a:xfrm>
              <a:prstGeom prst="ellipse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Oval 133"/>
              <p:cNvSpPr/>
              <p:nvPr/>
            </p:nvSpPr>
            <p:spPr>
              <a:xfrm>
                <a:off x="4422852" y="5105400"/>
                <a:ext cx="1570471" cy="762000"/>
              </a:xfrm>
              <a:prstGeom prst="ellipse">
                <a:avLst/>
              </a:prstGeom>
              <a:solidFill>
                <a:srgbClr val="263C82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, d)</a:t>
                </a:r>
                <a:endParaRPr lang="en-US" dirty="0"/>
              </a:p>
            </p:txBody>
          </p:sp>
        </mc:Choice>
        <mc:Fallback xmlns="">
          <p:sp>
            <p:nvSpPr>
              <p:cNvPr id="134" name="Oval 1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2852" y="5105400"/>
                <a:ext cx="1570471" cy="762000"/>
              </a:xfrm>
              <a:prstGeom prst="ellipse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9"/>
          <p:cNvSpPr/>
          <p:nvPr/>
        </p:nvSpPr>
        <p:spPr>
          <a:xfrm rot="19844477">
            <a:off x="1039111" y="2189690"/>
            <a:ext cx="3252525" cy="16956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 rot="20546699">
            <a:off x="2196362" y="1153779"/>
            <a:ext cx="3961422" cy="17177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 rot="1569324">
            <a:off x="969197" y="3236916"/>
            <a:ext cx="3252525" cy="16956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 rot="5400000">
            <a:off x="1235957" y="2515738"/>
            <a:ext cx="3770927" cy="211130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>
            <a:stCxn id="4" idx="6"/>
            <a:endCxn id="130" idx="3"/>
          </p:cNvCxnSpPr>
          <p:nvPr/>
        </p:nvCxnSpPr>
        <p:spPr>
          <a:xfrm flipV="1">
            <a:off x="2887065" y="2726858"/>
            <a:ext cx="4050598" cy="854542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32" idx="1"/>
            <a:endCxn id="130" idx="3"/>
          </p:cNvCxnSpPr>
          <p:nvPr/>
        </p:nvCxnSpPr>
        <p:spPr>
          <a:xfrm flipV="1">
            <a:off x="6937663" y="2726858"/>
            <a:ext cx="0" cy="1837963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32" idx="1"/>
            <a:endCxn id="4" idx="6"/>
          </p:cNvCxnSpPr>
          <p:nvPr/>
        </p:nvCxnSpPr>
        <p:spPr>
          <a:xfrm flipH="1" flipV="1">
            <a:off x="2887065" y="3581400"/>
            <a:ext cx="4050598" cy="983421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33" idx="7"/>
            <a:endCxn id="4" idx="6"/>
          </p:cNvCxnSpPr>
          <p:nvPr/>
        </p:nvCxnSpPr>
        <p:spPr>
          <a:xfrm flipH="1" flipV="1">
            <a:off x="2887065" y="3581400"/>
            <a:ext cx="788263" cy="81138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132" idx="1"/>
            <a:endCxn id="133" idx="7"/>
          </p:cNvCxnSpPr>
          <p:nvPr/>
        </p:nvCxnSpPr>
        <p:spPr>
          <a:xfrm flipH="1" flipV="1">
            <a:off x="3675328" y="4392788"/>
            <a:ext cx="3262335" cy="172033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30" idx="3"/>
            <a:endCxn id="133" idx="7"/>
          </p:cNvCxnSpPr>
          <p:nvPr/>
        </p:nvCxnSpPr>
        <p:spPr>
          <a:xfrm flipH="1">
            <a:off x="3675328" y="2726858"/>
            <a:ext cx="3262335" cy="166593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4733318" y="2994382"/>
            <a:ext cx="3182564" cy="1212136"/>
            <a:chOff x="-2743200" y="3809999"/>
            <a:chExt cx="4191000" cy="1524001"/>
          </a:xfrm>
        </p:grpSpPr>
        <p:grpSp>
          <p:nvGrpSpPr>
            <p:cNvPr id="41" name="Group 40"/>
            <p:cNvGrpSpPr/>
            <p:nvPr/>
          </p:nvGrpSpPr>
          <p:grpSpPr>
            <a:xfrm>
              <a:off x="-2743200" y="3809999"/>
              <a:ext cx="1866900" cy="1524000"/>
              <a:chOff x="-2819400" y="3567404"/>
              <a:chExt cx="1143000" cy="949827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P</a:t>
                </a: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-419100" y="3810000"/>
              <a:ext cx="1866900" cy="1524000"/>
              <a:chOff x="-2819400" y="3567404"/>
              <a:chExt cx="1143000" cy="949827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-2819400" y="3567404"/>
                <a:ext cx="571500" cy="949827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Q</a:t>
                </a: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-2247900" y="3567404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1</a:t>
                </a:r>
                <a:endParaRPr lang="en-US" sz="4400" dirty="0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-2247900" y="4042318"/>
                <a:ext cx="571500" cy="474913"/>
              </a:xfrm>
              <a:prstGeom prst="rect">
                <a:avLst/>
              </a:prstGeom>
              <a:solidFill>
                <a:srgbClr val="263C8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2</a:t>
                </a:r>
                <a:endParaRPr lang="en-US" sz="4400" dirty="0"/>
              </a:p>
            </p:txBody>
          </p:sp>
        </p:grpSp>
        <p:cxnSp>
          <p:nvCxnSpPr>
            <p:cNvPr id="44" name="Straight Arrow Connector 43"/>
            <p:cNvCxnSpPr/>
            <p:nvPr/>
          </p:nvCxnSpPr>
          <p:spPr>
            <a:xfrm>
              <a:off x="-876300" y="4648200"/>
              <a:ext cx="457200" cy="0"/>
            </a:xfrm>
            <a:prstGeom prst="straightConnector1">
              <a:avLst/>
            </a:prstGeom>
            <a:solidFill>
              <a:srgbClr val="254793"/>
            </a:solidFill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263298" y="3755840"/>
            <a:ext cx="555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077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628"/>
    </mc:Choice>
    <mc:Fallback xmlns="">
      <p:transition spd="slow" advTm="10062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63552E-6 L -0.22535 0.1200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67" y="59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0" grpId="0" animBg="1"/>
      <p:bldP spid="10" grpId="1" animBg="1"/>
      <p:bldP spid="34" grpId="0" animBg="1"/>
      <p:bldP spid="34" grpId="1" animBg="1"/>
      <p:bldP spid="38" grpId="0" animBg="1"/>
      <p:bldP spid="38" grpId="1" animBg="1"/>
      <p:bldP spid="39" grpId="0" animBg="1"/>
      <p:bldP spid="39" grpId="1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Loops from SPEC2006 and multimedia benchmarks</a:t>
            </a:r>
          </a:p>
          <a:p>
            <a:r>
              <a:rPr lang="en-US" dirty="0" smtClean="0"/>
              <a:t>4 × 4 CGRA with enough instruction and data memory</a:t>
            </a:r>
          </a:p>
          <a:p>
            <a:r>
              <a:rPr lang="en-US" dirty="0" smtClean="0"/>
              <a:t>Shared data bus for each row</a:t>
            </a:r>
          </a:p>
          <a:p>
            <a:r>
              <a:rPr lang="en-US" dirty="0" smtClean="0"/>
              <a:t>Latency is 1 cycle</a:t>
            </a:r>
          </a:p>
          <a:p>
            <a:r>
              <a:rPr lang="en-US" dirty="0" smtClean="0"/>
              <a:t>Compared with register-aware DRESC [2]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rgbClr val="254793"/>
          </a:solidFill>
          <a:effectLst>
            <a:outerShdw blurRad="50800" dist="38100" dir="636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Experimental Setup</a:t>
            </a:r>
            <a:endParaRPr lang="en-US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642556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[2] DE </a:t>
            </a:r>
            <a:r>
              <a:rPr lang="en-US" sz="800" dirty="0"/>
              <a:t>SUTTER, B., COENE, P., VANDER AA, T., AND MEI, </a:t>
            </a:r>
            <a:r>
              <a:rPr lang="en-US" sz="800" dirty="0" smtClean="0"/>
              <a:t>B. Placement-and-routing-based </a:t>
            </a:r>
            <a:r>
              <a:rPr lang="en-US" sz="800" dirty="0"/>
              <a:t>register allocation for </a:t>
            </a:r>
            <a:r>
              <a:rPr lang="en-US" sz="800" dirty="0" smtClean="0"/>
              <a:t>coarse-grained reconfigurable </a:t>
            </a:r>
            <a:r>
              <a:rPr lang="en-US" sz="800" dirty="0"/>
              <a:t>arrays. In Proc. LCTES (2008), pp. 151–160.</a:t>
            </a:r>
          </a:p>
        </p:txBody>
      </p:sp>
    </p:spTree>
    <p:extLst>
      <p:ext uri="{BB962C8B-B14F-4D97-AF65-F5344CB8AC3E}">
        <p14:creationId xmlns:p14="http://schemas.microsoft.com/office/powerpoint/2010/main" val="123923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022"/>
    </mc:Choice>
    <mc:Fallback xmlns="">
      <p:transition spd="slow" advTm="32022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1|0.2|0.1|0.1|0.1|0.1|0.1|0.1|0.1|0.1|0.1|0.1|0.2|0.3|0.4|0.1|0.1|0.1|0.1|0.1|0.1|0.1|0.1|0.1|0.4|0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2|4.6|0.4|1.8|2.5|0.8|1.3|1.1|0.3|0.2|0.4|1.7|5.5|0.4|0.4|0.2|0.7|0.6|0.4|0.5|0.4|0.7|2.2|16.8|4.3|13.7|10.8|1|0.6|1.2|3.7|37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.1|2.4|5.2|3.5|22.1|8.1|0.3|12.2|0.2|18.6|0.3|7.1|0.2|1.1|0.3|5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8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7.5"/>
</p:tagLst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25508</TotalTime>
  <Words>816</Words>
  <Application>Microsoft Office PowerPoint</Application>
  <PresentationFormat>On-screen Show (4:3)</PresentationFormat>
  <Paragraphs>322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REGIMap: Register-Aware Application Mapping on Coarse-Grained Reconfigurable Architectures</vt:lpstr>
      <vt:lpstr>PowerPoint Presentation</vt:lpstr>
      <vt:lpstr>Coarse-grained Reconfigurable Architectures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Coarse-Grained Reconfigurable Architectures</dc:title>
  <dc:creator/>
  <cp:lastModifiedBy>Hamzeh, Mahdi</cp:lastModifiedBy>
  <cp:revision>338</cp:revision>
  <dcterms:created xsi:type="dcterms:W3CDTF">2006-08-16T00:00:00Z</dcterms:created>
  <dcterms:modified xsi:type="dcterms:W3CDTF">2013-06-04T16:17:27Z</dcterms:modified>
</cp:coreProperties>
</file>