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0" r:id="rId1"/>
  </p:sldMasterIdLst>
  <p:notesMasterIdLst>
    <p:notesMasterId r:id="rId14"/>
  </p:notesMasterIdLst>
  <p:sldIdLst>
    <p:sldId id="257" r:id="rId2"/>
    <p:sldId id="261" r:id="rId3"/>
    <p:sldId id="258" r:id="rId4"/>
    <p:sldId id="280" r:id="rId5"/>
    <p:sldId id="279" r:id="rId6"/>
    <p:sldId id="270" r:id="rId7"/>
    <p:sldId id="283" r:id="rId8"/>
    <p:sldId id="284" r:id="rId9"/>
    <p:sldId id="272" r:id="rId10"/>
    <p:sldId id="274" r:id="rId11"/>
    <p:sldId id="273" r:id="rId12"/>
    <p:sldId id="28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hdi" initials="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3C82"/>
    <a:srgbClr val="0099FF"/>
    <a:srgbClr val="006600"/>
    <a:srgbClr val="254793"/>
    <a:srgbClr val="FF9900"/>
    <a:srgbClr val="CCCC00"/>
    <a:srgbClr val="FFFF66"/>
    <a:srgbClr val="551313"/>
    <a:srgbClr val="CC330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40" autoAdjust="0"/>
    <p:restoredTop sz="90180" autoAdjust="0"/>
  </p:normalViewPr>
  <p:slideViewPr>
    <p:cSldViewPr>
      <p:cViewPr varScale="1">
        <p:scale>
          <a:sx n="66" d="100"/>
          <a:sy n="66" d="100"/>
        </p:scale>
        <p:origin x="-157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4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Mahdi\Desktop\DAC\results3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ocuments%20and%20Settings\Mahdi\Desktop\DAC\results3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Documents%20and%20Settings\Mahdi\Desktop\DAC\results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337357572269579E-2"/>
          <c:y val="0.19480351414406538"/>
          <c:w val="0.86765968627798784"/>
          <c:h val="0.647762280849156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Sheet4!$C$45</c:f>
              <c:strCache>
                <c:ptCount val="1"/>
                <c:pt idx="0">
                  <c:v>EPI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 w="25400">
              <a:solidFill>
                <a:schemeClr val="tx1"/>
              </a:solidFill>
            </a:ln>
          </c:spPr>
          <c:invertIfNegative val="0"/>
          <c:cat>
            <c:strRef>
              <c:f>Sheet4!$A$70:$A$84</c:f>
              <c:strCache>
                <c:ptCount val="15"/>
                <c:pt idx="0">
                  <c:v>SOR</c:v>
                </c:pt>
                <c:pt idx="1">
                  <c:v>Swim_cal1</c:v>
                </c:pt>
                <c:pt idx="2">
                  <c:v>Swim_cal2</c:v>
                </c:pt>
                <c:pt idx="3">
                  <c:v>Sobel</c:v>
                </c:pt>
                <c:pt idx="4">
                  <c:v>lowpass</c:v>
                </c:pt>
                <c:pt idx="5">
                  <c:v>laplace</c:v>
                </c:pt>
                <c:pt idx="6">
                  <c:v>forward</c:v>
                </c:pt>
                <c:pt idx="7">
                  <c:v>wavelet</c:v>
                </c:pt>
                <c:pt idx="8">
                  <c:v>Bzip2</c:v>
                </c:pt>
                <c:pt idx="9">
                  <c:v>H.264</c:v>
                </c:pt>
                <c:pt idx="10">
                  <c:v>Jpeg</c:v>
                </c:pt>
                <c:pt idx="11">
                  <c:v>Libquantum</c:v>
                </c:pt>
                <c:pt idx="12">
                  <c:v>Milc</c:v>
                </c:pt>
                <c:pt idx="13">
                  <c:v>sjeng</c:v>
                </c:pt>
                <c:pt idx="14">
                  <c:v>Average</c:v>
                </c:pt>
              </c:strCache>
            </c:strRef>
          </c:cat>
          <c:val>
            <c:numRef>
              <c:f>Sheet4!$C$70:$C$84</c:f>
              <c:numCache>
                <c:formatCode>General</c:formatCode>
                <c:ptCount val="15"/>
                <c:pt idx="0">
                  <c:v>3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6</c:v>
                </c:pt>
                <c:pt idx="7">
                  <c:v>2</c:v>
                </c:pt>
                <c:pt idx="8">
                  <c:v>7</c:v>
                </c:pt>
                <c:pt idx="9">
                  <c:v>5.8181818181818157</c:v>
                </c:pt>
                <c:pt idx="10">
                  <c:v>12.666666666666671</c:v>
                </c:pt>
                <c:pt idx="11">
                  <c:v>3</c:v>
                </c:pt>
                <c:pt idx="12">
                  <c:v>6</c:v>
                </c:pt>
                <c:pt idx="13">
                  <c:v>3</c:v>
                </c:pt>
                <c:pt idx="14">
                  <c:v>4.5346320346320361</c:v>
                </c:pt>
              </c:numCache>
            </c:numRef>
          </c:val>
        </c:ser>
        <c:ser>
          <c:idx val="1"/>
          <c:order val="1"/>
          <c:tx>
            <c:strRef>
              <c:f>Sheet4!$D$45</c:f>
              <c:strCache>
                <c:ptCount val="1"/>
                <c:pt idx="0">
                  <c:v>EMS</c:v>
                </c:pt>
              </c:strCache>
            </c:strRef>
          </c:tx>
          <c:spPr>
            <a:solidFill>
              <a:srgbClr val="263C82"/>
            </a:solidFill>
            <a:ln w="25400">
              <a:solidFill>
                <a:schemeClr val="tx1"/>
              </a:solidFill>
            </a:ln>
            <a:effectLst>
              <a:glow>
                <a:schemeClr val="accent1">
                  <a:alpha val="40000"/>
                </a:schemeClr>
              </a:glow>
            </a:effectLst>
          </c:spPr>
          <c:invertIfNegative val="0"/>
          <c:cat>
            <c:strRef>
              <c:f>Sheet4!$A$70:$A$84</c:f>
              <c:strCache>
                <c:ptCount val="15"/>
                <c:pt idx="0">
                  <c:v>SOR</c:v>
                </c:pt>
                <c:pt idx="1">
                  <c:v>Swim_cal1</c:v>
                </c:pt>
                <c:pt idx="2">
                  <c:v>Swim_cal2</c:v>
                </c:pt>
                <c:pt idx="3">
                  <c:v>Sobel</c:v>
                </c:pt>
                <c:pt idx="4">
                  <c:v>lowpass</c:v>
                </c:pt>
                <c:pt idx="5">
                  <c:v>laplace</c:v>
                </c:pt>
                <c:pt idx="6">
                  <c:v>forward</c:v>
                </c:pt>
                <c:pt idx="7">
                  <c:v>wavelet</c:v>
                </c:pt>
                <c:pt idx="8">
                  <c:v>Bzip2</c:v>
                </c:pt>
                <c:pt idx="9">
                  <c:v>H.264</c:v>
                </c:pt>
                <c:pt idx="10">
                  <c:v>Jpeg</c:v>
                </c:pt>
                <c:pt idx="11">
                  <c:v>Libquantum</c:v>
                </c:pt>
                <c:pt idx="12">
                  <c:v>Milc</c:v>
                </c:pt>
                <c:pt idx="13">
                  <c:v>sjeng</c:v>
                </c:pt>
                <c:pt idx="14">
                  <c:v>Average</c:v>
                </c:pt>
              </c:strCache>
            </c:strRef>
          </c:cat>
          <c:val>
            <c:numRef>
              <c:f>Sheet4!$D$70:$D$84</c:f>
              <c:numCache>
                <c:formatCode>General</c:formatCode>
                <c:ptCount val="15"/>
                <c:pt idx="0">
                  <c:v>9</c:v>
                </c:pt>
                <c:pt idx="1">
                  <c:v>12</c:v>
                </c:pt>
                <c:pt idx="2">
                  <c:v>21</c:v>
                </c:pt>
                <c:pt idx="3">
                  <c:v>12</c:v>
                </c:pt>
                <c:pt idx="4">
                  <c:v>8</c:v>
                </c:pt>
                <c:pt idx="5">
                  <c:v>7</c:v>
                </c:pt>
                <c:pt idx="6">
                  <c:v>20</c:v>
                </c:pt>
                <c:pt idx="7">
                  <c:v>6</c:v>
                </c:pt>
                <c:pt idx="8">
                  <c:v>13.333333333333334</c:v>
                </c:pt>
                <c:pt idx="9">
                  <c:v>16.272727272727252</c:v>
                </c:pt>
                <c:pt idx="10">
                  <c:v>24.666666666666668</c:v>
                </c:pt>
                <c:pt idx="11">
                  <c:v>10.5</c:v>
                </c:pt>
                <c:pt idx="12">
                  <c:v>11.5</c:v>
                </c:pt>
                <c:pt idx="13">
                  <c:v>10</c:v>
                </c:pt>
                <c:pt idx="14">
                  <c:v>12.948051948051942</c:v>
                </c:pt>
              </c:numCache>
            </c:numRef>
          </c:val>
        </c:ser>
        <c:ser>
          <c:idx val="2"/>
          <c:order val="2"/>
          <c:tx>
            <c:strRef>
              <c:f>Sheet4!$E$45</c:f>
              <c:strCache>
                <c:ptCount val="1"/>
                <c:pt idx="0">
                  <c:v>BCEMS</c:v>
                </c:pt>
              </c:strCache>
            </c:strRef>
          </c:tx>
          <c:spPr>
            <a:solidFill>
              <a:srgbClr val="FFFF00"/>
            </a:solidFill>
            <a:ln w="25400">
              <a:solidFill>
                <a:schemeClr val="tx1"/>
              </a:solidFill>
            </a:ln>
          </c:spPr>
          <c:invertIfNegative val="0"/>
          <c:cat>
            <c:strRef>
              <c:f>Sheet4!$A$70:$A$84</c:f>
              <c:strCache>
                <c:ptCount val="15"/>
                <c:pt idx="0">
                  <c:v>SOR</c:v>
                </c:pt>
                <c:pt idx="1">
                  <c:v>Swim_cal1</c:v>
                </c:pt>
                <c:pt idx="2">
                  <c:v>Swim_cal2</c:v>
                </c:pt>
                <c:pt idx="3">
                  <c:v>Sobel</c:v>
                </c:pt>
                <c:pt idx="4">
                  <c:v>lowpass</c:v>
                </c:pt>
                <c:pt idx="5">
                  <c:v>laplace</c:v>
                </c:pt>
                <c:pt idx="6">
                  <c:v>forward</c:v>
                </c:pt>
                <c:pt idx="7">
                  <c:v>wavelet</c:v>
                </c:pt>
                <c:pt idx="8">
                  <c:v>Bzip2</c:v>
                </c:pt>
                <c:pt idx="9">
                  <c:v>H.264</c:v>
                </c:pt>
                <c:pt idx="10">
                  <c:v>Jpeg</c:v>
                </c:pt>
                <c:pt idx="11">
                  <c:v>Libquantum</c:v>
                </c:pt>
                <c:pt idx="12">
                  <c:v>Milc</c:v>
                </c:pt>
                <c:pt idx="13">
                  <c:v>sjeng</c:v>
                </c:pt>
                <c:pt idx="14">
                  <c:v>Average</c:v>
                </c:pt>
              </c:strCache>
            </c:strRef>
          </c:cat>
          <c:val>
            <c:numRef>
              <c:f>Sheet4!$E$70:$E$84</c:f>
              <c:numCache>
                <c:formatCode>General</c:formatCode>
                <c:ptCount val="15"/>
                <c:pt idx="0">
                  <c:v>7</c:v>
                </c:pt>
                <c:pt idx="1">
                  <c:v>10</c:v>
                </c:pt>
                <c:pt idx="2">
                  <c:v>12</c:v>
                </c:pt>
                <c:pt idx="3">
                  <c:v>9</c:v>
                </c:pt>
                <c:pt idx="4">
                  <c:v>7</c:v>
                </c:pt>
                <c:pt idx="5">
                  <c:v>6</c:v>
                </c:pt>
                <c:pt idx="6">
                  <c:v>16</c:v>
                </c:pt>
                <c:pt idx="7">
                  <c:v>5</c:v>
                </c:pt>
                <c:pt idx="8">
                  <c:v>11</c:v>
                </c:pt>
                <c:pt idx="9">
                  <c:v>12.181818181818175</c:v>
                </c:pt>
                <c:pt idx="10">
                  <c:v>20</c:v>
                </c:pt>
                <c:pt idx="11">
                  <c:v>9</c:v>
                </c:pt>
                <c:pt idx="12">
                  <c:v>10</c:v>
                </c:pt>
                <c:pt idx="13">
                  <c:v>9.5</c:v>
                </c:pt>
                <c:pt idx="14">
                  <c:v>10.26298701298702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1491968"/>
        <c:axId val="71493504"/>
      </c:barChart>
      <c:catAx>
        <c:axId val="71491968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c:spPr>
        <c:txPr>
          <a:bodyPr/>
          <a:lstStyle/>
          <a:p>
            <a:pPr>
              <a:defRPr sz="900" b="1"/>
            </a:pPr>
            <a:endParaRPr lang="en-US"/>
          </a:p>
        </c:txPr>
        <c:crossAx val="71493504"/>
        <c:crosses val="autoZero"/>
        <c:auto val="1"/>
        <c:lblAlgn val="ctr"/>
        <c:lblOffset val="100"/>
        <c:noMultiLvlLbl val="0"/>
      </c:catAx>
      <c:valAx>
        <c:axId val="71493504"/>
        <c:scaling>
          <c:orientation val="minMax"/>
          <c:max val="25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 b="1" baseline="0" dirty="0" smtClean="0">
                    <a:latin typeface="Times New Roman"/>
                    <a:cs typeface="Times New Roman"/>
                  </a:rPr>
                  <a:t>Initiation </a:t>
                </a:r>
                <a:r>
                  <a:rPr lang="en-US" sz="1800" b="1" baseline="0" dirty="0">
                    <a:latin typeface="Times New Roman"/>
                    <a:cs typeface="Times New Roman"/>
                  </a:rPr>
                  <a:t>Interval</a:t>
                </a:r>
                <a:endParaRPr lang="en-US" sz="1800" b="1" dirty="0"/>
              </a:p>
            </c:rich>
          </c:tx>
          <c:layout>
            <c:manualLayout>
              <c:xMode val="edge"/>
              <c:yMode val="edge"/>
              <c:x val="0"/>
              <c:y val="0.31797332536704098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714919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91578700304527"/>
          <c:y val="6.6108248959488664E-2"/>
          <c:w val="0.30340330520817038"/>
          <c:h val="0.37981609185121606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337357572269565E-2"/>
          <c:y val="0.19480351414406533"/>
          <c:w val="0.86765968627798784"/>
          <c:h val="0.5456681977252843"/>
        </c:manualLayout>
      </c:layout>
      <c:barChart>
        <c:barDir val="col"/>
        <c:grouping val="clustered"/>
        <c:varyColors val="0"/>
        <c:ser>
          <c:idx val="2"/>
          <c:order val="0"/>
          <c:tx>
            <c:v>EPI</c:v>
          </c:tx>
          <c:spPr>
            <a:solidFill>
              <a:schemeClr val="bg1"/>
            </a:solidFill>
            <a:ln w="25400">
              <a:solidFill>
                <a:schemeClr val="tx1"/>
              </a:solidFill>
            </a:ln>
          </c:spPr>
          <c:invertIfNegative val="0"/>
          <c:cat>
            <c:strRef>
              <c:f>Sheet4!$A$21:$A$35</c:f>
              <c:strCache>
                <c:ptCount val="15"/>
                <c:pt idx="0">
                  <c:v>SOR</c:v>
                </c:pt>
                <c:pt idx="1">
                  <c:v>Swim_cal1</c:v>
                </c:pt>
                <c:pt idx="2">
                  <c:v>Swim_cal2</c:v>
                </c:pt>
                <c:pt idx="3">
                  <c:v>Sobel</c:v>
                </c:pt>
                <c:pt idx="4">
                  <c:v>lowpass</c:v>
                </c:pt>
                <c:pt idx="5">
                  <c:v>laplace</c:v>
                </c:pt>
                <c:pt idx="6">
                  <c:v>forward</c:v>
                </c:pt>
                <c:pt idx="7">
                  <c:v>wavelet</c:v>
                </c:pt>
                <c:pt idx="8">
                  <c:v>Bzip2</c:v>
                </c:pt>
                <c:pt idx="9">
                  <c:v>H.264</c:v>
                </c:pt>
                <c:pt idx="10">
                  <c:v>Jpeg</c:v>
                </c:pt>
                <c:pt idx="11">
                  <c:v>Libquantum</c:v>
                </c:pt>
                <c:pt idx="12">
                  <c:v>Milc</c:v>
                </c:pt>
                <c:pt idx="13">
                  <c:v>Sjeng</c:v>
                </c:pt>
                <c:pt idx="14">
                  <c:v>Average</c:v>
                </c:pt>
              </c:strCache>
            </c:strRef>
          </c:cat>
          <c:val>
            <c:numRef>
              <c:f>Sheet4!$C$21:$C$35</c:f>
              <c:numCache>
                <c:formatCode>General</c:formatCode>
                <c:ptCount val="15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83.333333333333314</c:v>
                </c:pt>
                <c:pt idx="7">
                  <c:v>100</c:v>
                </c:pt>
                <c:pt idx="8">
                  <c:v>66.666666666666671</c:v>
                </c:pt>
                <c:pt idx="9">
                  <c:v>78.124999999999986</c:v>
                </c:pt>
                <c:pt idx="10">
                  <c:v>81.578947368421012</c:v>
                </c:pt>
                <c:pt idx="11">
                  <c:v>100</c:v>
                </c:pt>
                <c:pt idx="12">
                  <c:v>91.666666666666657</c:v>
                </c:pt>
                <c:pt idx="13">
                  <c:v>100</c:v>
                </c:pt>
                <c:pt idx="14">
                  <c:v>92.955043859649109</c:v>
                </c:pt>
              </c:numCache>
            </c:numRef>
          </c:val>
        </c:ser>
        <c:ser>
          <c:idx val="0"/>
          <c:order val="1"/>
          <c:tx>
            <c:v>EMS</c:v>
          </c:tx>
          <c:spPr>
            <a:solidFill>
              <a:srgbClr val="263C82"/>
            </a:solidFill>
            <a:ln w="25400">
              <a:solidFill>
                <a:schemeClr val="tx1"/>
              </a:solidFill>
            </a:ln>
          </c:spPr>
          <c:invertIfNegative val="0"/>
          <c:cat>
            <c:strRef>
              <c:f>Sheet4!$A$21:$A$35</c:f>
              <c:strCache>
                <c:ptCount val="15"/>
                <c:pt idx="0">
                  <c:v>SOR</c:v>
                </c:pt>
                <c:pt idx="1">
                  <c:v>Swim_cal1</c:v>
                </c:pt>
                <c:pt idx="2">
                  <c:v>Swim_cal2</c:v>
                </c:pt>
                <c:pt idx="3">
                  <c:v>Sobel</c:v>
                </c:pt>
                <c:pt idx="4">
                  <c:v>lowpass</c:v>
                </c:pt>
                <c:pt idx="5">
                  <c:v>laplace</c:v>
                </c:pt>
                <c:pt idx="6">
                  <c:v>forward</c:v>
                </c:pt>
                <c:pt idx="7">
                  <c:v>wavelet</c:v>
                </c:pt>
                <c:pt idx="8">
                  <c:v>Bzip2</c:v>
                </c:pt>
                <c:pt idx="9">
                  <c:v>H.264</c:v>
                </c:pt>
                <c:pt idx="10">
                  <c:v>Jpeg</c:v>
                </c:pt>
                <c:pt idx="11">
                  <c:v>Libquantum</c:v>
                </c:pt>
                <c:pt idx="12">
                  <c:v>Milc</c:v>
                </c:pt>
                <c:pt idx="13">
                  <c:v>Sjeng</c:v>
                </c:pt>
                <c:pt idx="14">
                  <c:v>Average</c:v>
                </c:pt>
              </c:strCache>
            </c:strRef>
          </c:cat>
          <c:val>
            <c:numRef>
              <c:f>Sheet4!$D$21:$D$35</c:f>
              <c:numCache>
                <c:formatCode>General</c:formatCode>
                <c:ptCount val="15"/>
                <c:pt idx="0">
                  <c:v>33.333333333333329</c:v>
                </c:pt>
                <c:pt idx="1">
                  <c:v>33.333333333333329</c:v>
                </c:pt>
                <c:pt idx="2">
                  <c:v>19.04761904761904</c:v>
                </c:pt>
                <c:pt idx="3">
                  <c:v>25</c:v>
                </c:pt>
                <c:pt idx="4">
                  <c:v>25</c:v>
                </c:pt>
                <c:pt idx="5">
                  <c:v>28.571428571428569</c:v>
                </c:pt>
                <c:pt idx="6">
                  <c:v>25</c:v>
                </c:pt>
                <c:pt idx="7">
                  <c:v>33.333333333333329</c:v>
                </c:pt>
                <c:pt idx="8">
                  <c:v>35</c:v>
                </c:pt>
                <c:pt idx="9">
                  <c:v>27.932960893854755</c:v>
                </c:pt>
                <c:pt idx="10">
                  <c:v>41.891891891891895</c:v>
                </c:pt>
                <c:pt idx="11">
                  <c:v>28.571428571428569</c:v>
                </c:pt>
                <c:pt idx="12">
                  <c:v>47.826086956521756</c:v>
                </c:pt>
                <c:pt idx="13">
                  <c:v>30</c:v>
                </c:pt>
                <c:pt idx="14">
                  <c:v>30.988672566624594</c:v>
                </c:pt>
              </c:numCache>
            </c:numRef>
          </c:val>
        </c:ser>
        <c:ser>
          <c:idx val="1"/>
          <c:order val="2"/>
          <c:tx>
            <c:v>BCEMS</c:v>
          </c:tx>
          <c:spPr>
            <a:solidFill>
              <a:srgbClr val="FFFF00"/>
            </a:solidFill>
            <a:ln w="25400">
              <a:solidFill>
                <a:schemeClr val="tx1"/>
              </a:solidFill>
            </a:ln>
          </c:spPr>
          <c:invertIfNegative val="0"/>
          <c:cat>
            <c:strRef>
              <c:f>Sheet4!$A$21:$A$35</c:f>
              <c:strCache>
                <c:ptCount val="15"/>
                <c:pt idx="0">
                  <c:v>SOR</c:v>
                </c:pt>
                <c:pt idx="1">
                  <c:v>Swim_cal1</c:v>
                </c:pt>
                <c:pt idx="2">
                  <c:v>Swim_cal2</c:v>
                </c:pt>
                <c:pt idx="3">
                  <c:v>Sobel</c:v>
                </c:pt>
                <c:pt idx="4">
                  <c:v>lowpass</c:v>
                </c:pt>
                <c:pt idx="5">
                  <c:v>laplace</c:v>
                </c:pt>
                <c:pt idx="6">
                  <c:v>forward</c:v>
                </c:pt>
                <c:pt idx="7">
                  <c:v>wavelet</c:v>
                </c:pt>
                <c:pt idx="8">
                  <c:v>Bzip2</c:v>
                </c:pt>
                <c:pt idx="9">
                  <c:v>H.264</c:v>
                </c:pt>
                <c:pt idx="10">
                  <c:v>Jpeg</c:v>
                </c:pt>
                <c:pt idx="11">
                  <c:v>Libquantum</c:v>
                </c:pt>
                <c:pt idx="12">
                  <c:v>Milc</c:v>
                </c:pt>
                <c:pt idx="13">
                  <c:v>Sjeng</c:v>
                </c:pt>
                <c:pt idx="14">
                  <c:v>Average</c:v>
                </c:pt>
              </c:strCache>
            </c:strRef>
          </c:cat>
          <c:val>
            <c:numRef>
              <c:f>Sheet4!$E$21:$E$35</c:f>
              <c:numCache>
                <c:formatCode>General</c:formatCode>
                <c:ptCount val="15"/>
                <c:pt idx="0">
                  <c:v>42.85714285714284</c:v>
                </c:pt>
                <c:pt idx="1">
                  <c:v>40</c:v>
                </c:pt>
                <c:pt idx="2">
                  <c:v>33.333333333333329</c:v>
                </c:pt>
                <c:pt idx="3">
                  <c:v>33.333333333333329</c:v>
                </c:pt>
                <c:pt idx="4">
                  <c:v>28.571428571428569</c:v>
                </c:pt>
                <c:pt idx="5">
                  <c:v>33.333333333333329</c:v>
                </c:pt>
                <c:pt idx="6">
                  <c:v>31.25</c:v>
                </c:pt>
                <c:pt idx="7">
                  <c:v>40</c:v>
                </c:pt>
                <c:pt idx="8">
                  <c:v>42.424242424242394</c:v>
                </c:pt>
                <c:pt idx="9">
                  <c:v>37.313432835820912</c:v>
                </c:pt>
                <c:pt idx="10">
                  <c:v>51.666666666666643</c:v>
                </c:pt>
                <c:pt idx="11">
                  <c:v>33.333333333333329</c:v>
                </c:pt>
                <c:pt idx="12">
                  <c:v>55.000000000000007</c:v>
                </c:pt>
                <c:pt idx="13">
                  <c:v>31.578947368421044</c:v>
                </c:pt>
                <c:pt idx="14">
                  <c:v>38.142513861218255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901888"/>
        <c:axId val="84903424"/>
      </c:barChart>
      <c:catAx>
        <c:axId val="84901888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c:spPr>
        <c:txPr>
          <a:bodyPr/>
          <a:lstStyle/>
          <a:p>
            <a:pPr>
              <a:defRPr sz="900" b="1"/>
            </a:pPr>
            <a:endParaRPr lang="en-US"/>
          </a:p>
        </c:txPr>
        <c:crossAx val="84903424"/>
        <c:crosses val="autoZero"/>
        <c:auto val="1"/>
        <c:lblAlgn val="ctr"/>
        <c:lblOffset val="100"/>
        <c:noMultiLvlLbl val="0"/>
      </c:catAx>
      <c:valAx>
        <c:axId val="84903424"/>
        <c:scaling>
          <c:orientation val="minMax"/>
          <c:max val="1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 b="1" dirty="0" smtClean="0"/>
                  <a:t>Relative to</a:t>
                </a:r>
                <a:r>
                  <a:rPr lang="en-US" sz="1200" b="1" baseline="0" dirty="0" smtClean="0"/>
                  <a:t> MII</a:t>
                </a:r>
                <a:endParaRPr lang="en-US" sz="1200" b="1" dirty="0"/>
              </a:p>
            </c:rich>
          </c:tx>
          <c:layout>
            <c:manualLayout>
              <c:xMode val="edge"/>
              <c:yMode val="edge"/>
              <c:x val="0"/>
              <c:y val="0.35994352739018531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84901888"/>
        <c:crosses val="autoZero"/>
        <c:crossBetween val="between"/>
        <c:majorUnit val="20"/>
      </c:valAx>
    </c:plotArea>
    <c:legend>
      <c:legendPos val="r"/>
      <c:layout>
        <c:manualLayout>
          <c:xMode val="edge"/>
          <c:yMode val="edge"/>
          <c:x val="0.62050626753552363"/>
          <c:y val="0"/>
          <c:w val="0.37039683567755505"/>
          <c:h val="0.16219803151338691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097134586711533E-2"/>
          <c:y val="0.13055292073364172"/>
          <c:w val="0.86165121275684586"/>
          <c:h val="0.71638824558694858"/>
        </c:manualLayout>
      </c:layout>
      <c:lineChart>
        <c:grouping val="standard"/>
        <c:varyColors val="0"/>
        <c:ser>
          <c:idx val="1"/>
          <c:order val="0"/>
          <c:tx>
            <c:v>EPI Compile Time</c:v>
          </c:tx>
          <c:spPr>
            <a:ln>
              <a:solidFill>
                <a:schemeClr val="tx1"/>
              </a:solidFill>
            </a:ln>
          </c:spPr>
          <c:marker>
            <c:spPr>
              <a:pattFill prst="wdDnDiag">
                <a:fgClr>
                  <a:schemeClr val="bg1"/>
                </a:fgClr>
                <a:bgClr>
                  <a:schemeClr val="tx1"/>
                </a:bgClr>
              </a:pattFill>
              <a:ln>
                <a:solidFill>
                  <a:schemeClr val="tx1"/>
                </a:solidFill>
              </a:ln>
            </c:spPr>
          </c:marker>
          <c:cat>
            <c:strRef>
              <c:f>Sheet4!$A$46:$A$60</c:f>
              <c:strCache>
                <c:ptCount val="15"/>
                <c:pt idx="0">
                  <c:v>SOR</c:v>
                </c:pt>
                <c:pt idx="1">
                  <c:v>Swim_cal1</c:v>
                </c:pt>
                <c:pt idx="2">
                  <c:v>Swim_cal2</c:v>
                </c:pt>
                <c:pt idx="3">
                  <c:v>Sobel</c:v>
                </c:pt>
                <c:pt idx="4">
                  <c:v>lowpass</c:v>
                </c:pt>
                <c:pt idx="5">
                  <c:v>laplace</c:v>
                </c:pt>
                <c:pt idx="6">
                  <c:v>forward</c:v>
                </c:pt>
                <c:pt idx="7">
                  <c:v>wavelet</c:v>
                </c:pt>
                <c:pt idx="8">
                  <c:v>Bzip2</c:v>
                </c:pt>
                <c:pt idx="9">
                  <c:v>H.264</c:v>
                </c:pt>
                <c:pt idx="10">
                  <c:v>Jpeg</c:v>
                </c:pt>
                <c:pt idx="11">
                  <c:v>Libquantum</c:v>
                </c:pt>
                <c:pt idx="12">
                  <c:v>Milc</c:v>
                </c:pt>
                <c:pt idx="13">
                  <c:v>Sjeng</c:v>
                </c:pt>
                <c:pt idx="14">
                  <c:v>Average</c:v>
                </c:pt>
              </c:strCache>
            </c:strRef>
          </c:cat>
          <c:val>
            <c:numRef>
              <c:f>Sheet4!$C$46:$C$60</c:f>
              <c:numCache>
                <c:formatCode>General</c:formatCode>
                <c:ptCount val="15"/>
                <c:pt idx="0">
                  <c:v>5.3000000000000012E-2</c:v>
                </c:pt>
                <c:pt idx="1">
                  <c:v>1.331</c:v>
                </c:pt>
                <c:pt idx="2">
                  <c:v>4.5000000000000012E-2</c:v>
                </c:pt>
                <c:pt idx="3">
                  <c:v>6.7000000000000004E-2</c:v>
                </c:pt>
                <c:pt idx="4">
                  <c:v>8.0000000000000054E-3</c:v>
                </c:pt>
                <c:pt idx="5">
                  <c:v>9.0000000000000028E-3</c:v>
                </c:pt>
                <c:pt idx="6">
                  <c:v>67.735000000000014</c:v>
                </c:pt>
                <c:pt idx="7">
                  <c:v>7.0000000000000019E-3</c:v>
                </c:pt>
                <c:pt idx="8">
                  <c:v>252.72133333333343</c:v>
                </c:pt>
                <c:pt idx="9">
                  <c:v>129.20772727272725</c:v>
                </c:pt>
                <c:pt idx="10">
                  <c:v>46.497666666666632</c:v>
                </c:pt>
                <c:pt idx="11">
                  <c:v>3.6500000000000005E-2</c:v>
                </c:pt>
                <c:pt idx="12">
                  <c:v>34.341000000000001</c:v>
                </c:pt>
                <c:pt idx="13">
                  <c:v>1.9339999999999995</c:v>
                </c:pt>
                <c:pt idx="14">
                  <c:v>38.142373376623368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2427776"/>
        <c:axId val="72445952"/>
      </c:lineChart>
      <c:catAx>
        <c:axId val="72427776"/>
        <c:scaling>
          <c:orientation val="minMax"/>
        </c:scaling>
        <c:delete val="0"/>
        <c:axPos val="b"/>
        <c:majorTickMark val="none"/>
        <c:minorTickMark val="none"/>
        <c:tickLblPos val="low"/>
        <c:txPr>
          <a:bodyPr/>
          <a:lstStyle/>
          <a:p>
            <a:pPr>
              <a:defRPr sz="900" b="1"/>
            </a:pPr>
            <a:endParaRPr lang="en-US"/>
          </a:p>
        </c:txPr>
        <c:crossAx val="72445952"/>
        <c:crosses val="autoZero"/>
        <c:auto val="0"/>
        <c:lblAlgn val="ctr"/>
        <c:lblOffset val="100"/>
        <c:noMultiLvlLbl val="0"/>
      </c:catAx>
      <c:valAx>
        <c:axId val="72445952"/>
        <c:scaling>
          <c:logBase val="10"/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 b="1"/>
                </a:pPr>
                <a:r>
                  <a:rPr lang="en-US" sz="1200" b="1"/>
                  <a:t>Time (S)</a:t>
                </a:r>
              </a:p>
            </c:rich>
          </c:tx>
          <c:layout>
            <c:manualLayout>
              <c:xMode val="edge"/>
              <c:yMode val="edge"/>
              <c:x val="1.5463091610317466E-3"/>
              <c:y val="0.2890582600727588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24277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0.85573</cdr:x>
      <cdr:y>0.85793</cdr:y>
    </cdr:from>
    <cdr:to>
      <cdr:x>0.93066</cdr:x>
      <cdr:y>0.94223</cdr:y>
    </cdr:to>
    <cdr:sp macro="" textlink="">
      <cdr:nvSpPr>
        <cdr:cNvPr id="4" name="Rectangle 3"/>
        <cdr:cNvSpPr/>
      </cdr:nvSpPr>
      <cdr:spPr>
        <a:xfrm xmlns:a="http://schemas.openxmlformats.org/drawingml/2006/main" rot="2766134">
          <a:off x="7732588" y="3139782"/>
          <a:ext cx="325082" cy="66232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8100" cmpd="dbl">
          <a:solidFill>
            <a:sysClr val="windowText" lastClr="00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0.85457</cdr:x>
      <cdr:y>0.77112</cdr:y>
    </cdr:from>
    <cdr:to>
      <cdr:x>0.9295</cdr:x>
      <cdr:y>0.85542</cdr:y>
    </cdr:to>
    <cdr:sp macro="" textlink="">
      <cdr:nvSpPr>
        <cdr:cNvPr id="4" name="Rectangle 3"/>
        <cdr:cNvSpPr/>
      </cdr:nvSpPr>
      <cdr:spPr>
        <a:xfrm xmlns:a="http://schemas.openxmlformats.org/drawingml/2006/main" rot="2766134">
          <a:off x="7737125" y="2519519"/>
          <a:ext cx="295489" cy="66232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8100" cmpd="dbl">
          <a:solidFill>
            <a:sysClr val="windowText" lastClr="00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14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15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16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17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18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19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20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21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22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23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24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25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26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27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28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29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30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31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32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33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34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35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36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37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38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39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40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41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42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43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44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45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46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47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48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0.175</cdr:x>
      <cdr:y>0.83681</cdr:y>
    </cdr:from>
    <cdr:to>
      <cdr:x>0.83125</cdr:x>
      <cdr:y>0.97222</cdr:y>
    </cdr:to>
    <cdr:sp macro="" textlink="">
      <cdr:nvSpPr>
        <cdr:cNvPr id="49" name="TextBox 1"/>
        <cdr:cNvSpPr txBox="1"/>
      </cdr:nvSpPr>
      <cdr:spPr>
        <a:xfrm xmlns:a="http://schemas.openxmlformats.org/drawingml/2006/main">
          <a:off x="800100" y="2295525"/>
          <a:ext cx="30003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0.84935</cdr:x>
      <cdr:y>0.86211</cdr:y>
    </cdr:from>
    <cdr:to>
      <cdr:x>0.9246</cdr:x>
      <cdr:y>0.95283</cdr:y>
    </cdr:to>
    <cdr:sp macro="" textlink="">
      <cdr:nvSpPr>
        <cdr:cNvPr id="50" name="Rectangle 49"/>
        <cdr:cNvSpPr/>
      </cdr:nvSpPr>
      <cdr:spPr>
        <a:xfrm xmlns:a="http://schemas.openxmlformats.org/drawingml/2006/main" rot="2766134">
          <a:off x="7731461" y="3191149"/>
          <a:ext cx="352556" cy="67088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8100" cmpd="dbl">
          <a:solidFill>
            <a:sysClr val="windowText" lastClr="00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EE692-1904-40DF-AFA2-CC473632DC51}" type="datetimeFigureOut">
              <a:rPr lang="en-US" smtClean="0"/>
              <a:pPr/>
              <a:t>6/7/2012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512024-1A9E-4BE0-BA3D-91903EBF30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884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512024-1A9E-4BE0-BA3D-91903EBF308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301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512024-1A9E-4BE0-BA3D-91903EBF308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755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3C385-4F66-406E-A69B-2FF59D120318}" type="datetime4">
              <a:rPr lang="en-US" smtClean="0"/>
              <a:pPr/>
              <a:t>June 7, 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097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AC7A9-F6EF-4EDF-B32F-716FB30BB22B}" type="datetime4">
              <a:rPr lang="en-US" smtClean="0"/>
              <a:pPr/>
              <a:t>June 7,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5F32E-F396-4857-9E0B-A297DAB043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90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16D57-42F5-4ECC-811C-86AB4257CC29}" type="datetime4">
              <a:rPr lang="en-US" smtClean="0"/>
              <a:pPr/>
              <a:t>June 7,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5F32E-F396-4857-9E0B-A297DAB043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415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62395-91C7-40FB-9DBE-DA4829969D83}" type="datetime4">
              <a:rPr lang="en-US" smtClean="0"/>
              <a:pPr/>
              <a:t>June 7, 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34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2CDB4-D7FC-42A2-BF9B-A8ABF58C8B8E}" type="datetime4">
              <a:rPr lang="en-US" smtClean="0"/>
              <a:pPr/>
              <a:t>June 7, 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62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702C-11BE-4661-97C3-34D7CE1E90E8}" type="datetime4">
              <a:rPr lang="en-US" smtClean="0"/>
              <a:pPr/>
              <a:t>June 7, 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218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479CE-9B29-4C3A-9570-1F92657D1E8A}" type="datetime4">
              <a:rPr lang="en-US" smtClean="0"/>
              <a:pPr/>
              <a:t>June 7, 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020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0CEBC-B14B-4DE4-93DB-C31FE93FA989}" type="datetime4">
              <a:rPr lang="en-US" smtClean="0"/>
              <a:pPr/>
              <a:t>June 7, 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13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B7BDB-3C81-4A3B-8A7A-C6773B06C699}" type="datetime4">
              <a:rPr lang="en-US" smtClean="0"/>
              <a:pPr/>
              <a:t>June 7, 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334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17A50-9407-4143-9DEE-D7908A13FC67}" type="datetime4">
              <a:rPr lang="en-US" smtClean="0"/>
              <a:pPr/>
              <a:t>June 7, 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201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6589-7150-4BA3-B495-F4699672FAB5}" type="datetime4">
              <a:rPr lang="en-US" smtClean="0"/>
              <a:pPr/>
              <a:t>June 7, 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194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4308A-37F5-4579-BF98-3711553C9AD9}" type="datetime4">
              <a:rPr lang="en-US" smtClean="0"/>
              <a:pPr/>
              <a:t>June 7, 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591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png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3.wd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206" y="1600200"/>
            <a:ext cx="8279593" cy="1600200"/>
          </a:xfrm>
          <a:solidFill>
            <a:srgbClr val="254793"/>
          </a:solidFill>
          <a:effectLst>
            <a:outerShdw blurRad="50800" dist="38100" dir="6360000" sx="101000" sy="101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4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EPIMap</a:t>
            </a:r>
            <a:r>
              <a:rPr lang="en-US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Using </a:t>
            </a:r>
            <a:r>
              <a:rPr lang="en-US" sz="4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Epimorphism</a:t>
            </a:r>
            <a:r>
              <a:rPr lang="en-US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 Map Applications on CGRAs</a:t>
            </a:r>
            <a:endParaRPr lang="en-US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555" y="3581400"/>
            <a:ext cx="8839200" cy="1524000"/>
          </a:xfrm>
        </p:spPr>
        <p:txBody>
          <a:bodyPr>
            <a:normAutofit/>
          </a:bodyPr>
          <a:lstStyle/>
          <a:p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Mahdi </a:t>
            </a:r>
            <a:r>
              <a:rPr lang="en-US" sz="2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Hamzeh</a:t>
            </a:r>
            <a:r>
              <a:rPr lang="en-US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Aviral</a:t>
            </a:r>
            <a:r>
              <a:rPr lang="en-US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Shrivastava</a:t>
            </a:r>
            <a:r>
              <a:rPr lang="en-US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Sarma</a:t>
            </a:r>
            <a:r>
              <a:rPr lang="en-US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Vrudhula</a:t>
            </a:r>
            <a:endParaRPr lang="en-US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School of Computing, Informatics, and Decision Systems Engineering</a:t>
            </a:r>
          </a:p>
          <a:p>
            <a:r>
              <a:rPr lang="en-US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Arizona State University</a:t>
            </a:r>
          </a:p>
          <a:p>
            <a:r>
              <a:rPr lang="en-US" sz="1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June 2012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3347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This work was supported in part by NSF IUCRC Center for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Embedded Systems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under Grant DWS-0086, by the Science Foundation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of Arizona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(Grant SRG 0211-07), and by the Stardust Foundation.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1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207" y="304800"/>
            <a:ext cx="3402793" cy="797136"/>
          </a:xfrm>
          <a:prstGeom prst="rect">
            <a:avLst/>
          </a:prstGeom>
          <a:effectLst>
            <a:glow>
              <a:schemeClr val="accent1"/>
            </a:glow>
            <a:softEdge rad="12700"/>
          </a:effectLst>
        </p:spPr>
      </p:pic>
    </p:spTree>
    <p:extLst>
      <p:ext uri="{BB962C8B-B14F-4D97-AF65-F5344CB8AC3E}">
        <p14:creationId xmlns:p14="http://schemas.microsoft.com/office/powerpoint/2010/main" val="187382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990600"/>
          </a:xfrm>
          <a:prstGeom prst="rect">
            <a:avLst/>
          </a:prstGeom>
          <a:solidFill>
            <a:srgbClr val="254793"/>
          </a:solidFill>
          <a:effectLst>
            <a:outerShdw blurRad="50800" dist="38100" dir="6360000" sx="101000" sy="101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Achieved II </a:t>
            </a: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vs. Minimum II</a:t>
            </a:r>
            <a:endParaRPr lang="en-U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8042778"/>
              </p:ext>
            </p:extLst>
          </p:nvPr>
        </p:nvGraphicFramePr>
        <p:xfrm>
          <a:off x="76200" y="3276600"/>
          <a:ext cx="88392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990600"/>
            <a:ext cx="5105400" cy="712321"/>
          </a:xfrm>
          <a:prstGeom prst="rect">
            <a:avLst/>
          </a:prstGeom>
          <a:solidFill>
            <a:srgbClr val="254793"/>
          </a:solidFill>
          <a:effectLst>
            <a:outerShdw blurRad="50800" dist="38100" dir="6360000" sx="101000" sy="101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36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sz="2000" dirty="0" smtClean="0"/>
              <a:t>Minimum II may be not achievable</a:t>
            </a:r>
            <a:endParaRPr lang="en-US" sz="2000" dirty="0"/>
          </a:p>
        </p:txBody>
      </p:sp>
      <p:sp>
        <p:nvSpPr>
          <p:cNvPr id="3" name="Down Arrow 2"/>
          <p:cNvSpPr/>
          <p:nvPr/>
        </p:nvSpPr>
        <p:spPr>
          <a:xfrm>
            <a:off x="762000" y="3429000"/>
            <a:ext cx="152400" cy="457200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1219200" y="3429000"/>
            <a:ext cx="152400" cy="457200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1752600" y="3429000"/>
            <a:ext cx="152400" cy="457200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2286000" y="3429000"/>
            <a:ext cx="152400" cy="457200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own Arrow 23"/>
          <p:cNvSpPr/>
          <p:nvPr/>
        </p:nvSpPr>
        <p:spPr>
          <a:xfrm>
            <a:off x="2743200" y="3429000"/>
            <a:ext cx="152400" cy="457200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own Arrow 24"/>
          <p:cNvSpPr/>
          <p:nvPr/>
        </p:nvSpPr>
        <p:spPr>
          <a:xfrm>
            <a:off x="3276600" y="3429000"/>
            <a:ext cx="152400" cy="457200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>
            <a:off x="4343400" y="3429000"/>
            <a:ext cx="152400" cy="457200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>
            <a:off x="6324600" y="3429000"/>
            <a:ext cx="152400" cy="457200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>
            <a:off x="7391400" y="3429000"/>
            <a:ext cx="152400" cy="457200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0" y="1676400"/>
                <a:ext cx="5105400" cy="712321"/>
              </a:xfrm>
              <a:prstGeom prst="rect">
                <a:avLst/>
              </a:prstGeom>
              <a:solidFill>
                <a:srgbClr val="254793"/>
              </a:solidFill>
              <a:effectLst>
                <a:outerShdw blurRad="50800" dist="38100" dir="6360000" sx="101000" sy="101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lIns="91440" tIns="45720" rIns="91440" bIns="45720" rtlCol="0" anchor="ctr">
                <a:noAutofit/>
              </a:bodyPr>
              <a:lstStyle>
                <a:defPPr>
                  <a:defRPr lang="en-US"/>
                </a:defPPr>
                <a:lvl1pPr algn="ctr">
                  <a:spcBef>
                    <a:spcPct val="0"/>
                  </a:spcBef>
                  <a:buNone/>
                  <a:defRPr sz="360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defRPr>
                </a:lvl1pPr>
                <a:lvl2pPr>
                  <a:defRPr>
                    <a:solidFill>
                      <a:schemeClr val="dk1"/>
                    </a:solidFill>
                  </a:defRPr>
                </a:lvl2pPr>
                <a:lvl3pPr>
                  <a:defRPr>
                    <a:solidFill>
                      <a:schemeClr val="dk1"/>
                    </a:solidFill>
                  </a:defRPr>
                </a:lvl3pPr>
                <a:lvl4pPr>
                  <a:defRPr>
                    <a:solidFill>
                      <a:schemeClr val="dk1"/>
                    </a:solidFill>
                  </a:defRPr>
                </a:lvl4pPr>
                <a:lvl5pPr>
                  <a:defRPr>
                    <a:solidFill>
                      <a:schemeClr val="dk1"/>
                    </a:solidFill>
                  </a:defRPr>
                </a:lvl5pPr>
                <a:lvl6pPr>
                  <a:defRPr>
                    <a:solidFill>
                      <a:schemeClr val="dk1"/>
                    </a:solidFill>
                  </a:defRPr>
                </a:lvl6pPr>
                <a:lvl7pPr>
                  <a:defRPr>
                    <a:solidFill>
                      <a:schemeClr val="dk1"/>
                    </a:solidFill>
                  </a:defRPr>
                </a:lvl7pPr>
                <a:lvl8pPr>
                  <a:defRPr>
                    <a:solidFill>
                      <a:schemeClr val="dk1"/>
                    </a:solidFill>
                  </a:defRPr>
                </a:lvl8pPr>
                <a:lvl9pPr>
                  <a:defRPr>
                    <a:solidFill>
                      <a:schemeClr val="dk1"/>
                    </a:solidFill>
                  </a:defRPr>
                </a:lvl9pPr>
              </a:lstStyle>
              <a:p>
                <a:r>
                  <a:rPr lang="en-US" sz="2000" dirty="0" smtClean="0"/>
                  <a:t>Relative to MII=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</a:rPr>
                          <m:t>𝑀𝐼𝐼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𝐴𝑐h𝑖𝑒𝑣𝑒𝑑</m:t>
                        </m:r>
                        <m:r>
                          <a:rPr lang="en-US" sz="2000" i="1">
                            <a:latin typeface="Cambria Math"/>
                          </a:rPr>
                          <m:t> </m:t>
                        </m:r>
                        <m:r>
                          <a:rPr lang="en-US" sz="2000" i="1">
                            <a:latin typeface="Cambria Math"/>
                          </a:rPr>
                          <m:t>𝐼𝐼</m:t>
                        </m:r>
                      </m:den>
                    </m:f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676400"/>
                <a:ext cx="5105400" cy="712321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  <a:effectLst>
                <a:outerShdw blurRad="50800" dist="38100" dir="6360000" sx="101000" sy="101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0" y="2388721"/>
            <a:ext cx="5105400" cy="712321"/>
          </a:xfrm>
          <a:prstGeom prst="rect">
            <a:avLst/>
          </a:prstGeom>
          <a:solidFill>
            <a:srgbClr val="254793"/>
          </a:solidFill>
          <a:effectLst>
            <a:outerShdw blurRad="50800" dist="38100" dir="6360000" sx="101000" sy="101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36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sz="2000" dirty="0" smtClean="0"/>
              <a:t>The higher the value, the closer to </a:t>
            </a:r>
            <a:r>
              <a:rPr lang="en-US" sz="2000" dirty="0"/>
              <a:t>o</a:t>
            </a:r>
            <a:r>
              <a:rPr lang="en-US" sz="2000" dirty="0" smtClean="0"/>
              <a:t>ptimum II</a:t>
            </a:r>
            <a:endParaRPr lang="en-US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8001000" y="3957935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92.9%</a:t>
            </a:r>
            <a:endParaRPr lang="en-US" sz="24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14300" y="3009037"/>
            <a:ext cx="8763000" cy="1754326"/>
          </a:xfrm>
          <a:prstGeom prst="rect">
            <a:avLst/>
          </a:prstGeom>
          <a:solidFill>
            <a:srgbClr val="263C82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EPIMap</a:t>
            </a:r>
            <a:r>
              <a:rPr lang="en-US" sz="54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finds MII in 9 out of 14 loops</a:t>
            </a:r>
            <a:endParaRPr lang="en-US" sz="5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465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 animBg="1"/>
      <p:bldP spid="3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30" grpId="0" animBg="1"/>
      <p:bldP spid="3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90600"/>
          </a:xfrm>
          <a:prstGeom prst="rect">
            <a:avLst/>
          </a:prstGeom>
          <a:solidFill>
            <a:srgbClr val="254793"/>
          </a:solidFill>
          <a:effectLst>
            <a:outerShdw blurRad="50800" dist="38100" dir="6360000" sx="101000" sy="101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Reasonable </a:t>
            </a: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Running time</a:t>
            </a:r>
            <a:endParaRPr lang="en-U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9838891"/>
              </p:ext>
            </p:extLst>
          </p:nvPr>
        </p:nvGraphicFramePr>
        <p:xfrm>
          <a:off x="76200" y="2362200"/>
          <a:ext cx="89154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739640" y="2743200"/>
            <a:ext cx="67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252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863840" y="3135868"/>
            <a:ext cx="67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38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07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Accelerators for energy efficiency</a:t>
            </a:r>
          </a:p>
          <a:p>
            <a:r>
              <a:rPr lang="en-US" dirty="0" smtClean="0"/>
              <a:t>Coarse-grained reconfigurable architecture, a programmable accelerator</a:t>
            </a:r>
          </a:p>
          <a:p>
            <a:r>
              <a:rPr lang="en-US" dirty="0" smtClean="0"/>
              <a:t>Contributions</a:t>
            </a:r>
          </a:p>
          <a:p>
            <a:pPr lvl="1"/>
            <a:r>
              <a:rPr lang="en-US" dirty="0" smtClean="0"/>
              <a:t>Problem formulation</a:t>
            </a:r>
          </a:p>
          <a:p>
            <a:pPr lvl="1"/>
            <a:r>
              <a:rPr lang="en-US" dirty="0" smtClean="0"/>
              <a:t>Re-computation, routing, or both</a:t>
            </a:r>
          </a:p>
          <a:p>
            <a:pPr lvl="1"/>
            <a:r>
              <a:rPr lang="en-US" dirty="0" err="1" smtClean="0"/>
              <a:t>EPIMap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Better mappings 2.8X performance improvement</a:t>
            </a:r>
          </a:p>
          <a:p>
            <a:pPr lvl="2"/>
            <a:r>
              <a:rPr lang="en-US" dirty="0" smtClean="0"/>
              <a:t>Optimum mapping in 9 out of 14</a:t>
            </a:r>
          </a:p>
          <a:p>
            <a:pPr lvl="2"/>
            <a:r>
              <a:rPr lang="en-US" dirty="0" smtClean="0"/>
              <a:t>Reasonable compilation time</a:t>
            </a:r>
          </a:p>
          <a:p>
            <a:pPr lvl="2"/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0" y="0"/>
            <a:ext cx="9144000" cy="990600"/>
          </a:xfrm>
          <a:prstGeom prst="rect">
            <a:avLst/>
          </a:prstGeom>
          <a:solidFill>
            <a:srgbClr val="254793"/>
          </a:solidFill>
          <a:effectLst>
            <a:outerShdw blurRad="50800" dist="38100" dir="6360000" sx="101000" sy="101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>
              <a:spcBef>
                <a:spcPct val="0"/>
              </a:spcBef>
              <a:buNone/>
              <a:defRPr sz="48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41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0" y="0"/>
            <a:ext cx="9144000" cy="990600"/>
          </a:xfrm>
          <a:prstGeom prst="rect">
            <a:avLst/>
          </a:prstGeom>
          <a:solidFill>
            <a:srgbClr val="254793"/>
          </a:solidFill>
          <a:effectLst>
            <a:outerShdw blurRad="50800" dist="38100" dir="6360000" sx="101000" sy="101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>
              <a:spcBef>
                <a:spcPct val="0"/>
              </a:spcBef>
              <a:buNone/>
              <a:defRPr sz="48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dirty="0"/>
              <a:t>Accelerators for Energy Efficiency</a:t>
            </a:r>
          </a:p>
        </p:txBody>
      </p:sp>
      <p:grpSp>
        <p:nvGrpSpPr>
          <p:cNvPr id="56" name="Group 55"/>
          <p:cNvGrpSpPr/>
          <p:nvPr/>
        </p:nvGrpSpPr>
        <p:grpSpPr>
          <a:xfrm>
            <a:off x="5715000" y="1371600"/>
            <a:ext cx="3352800" cy="2797969"/>
            <a:chOff x="3200400" y="3983831"/>
            <a:chExt cx="3352800" cy="2797969"/>
          </a:xfrm>
        </p:grpSpPr>
        <p:sp>
          <p:nvSpPr>
            <p:cNvPr id="57" name="Rectangle 56"/>
            <p:cNvSpPr/>
            <p:nvPr/>
          </p:nvSpPr>
          <p:spPr>
            <a:xfrm>
              <a:off x="5334000" y="3983831"/>
              <a:ext cx="1219200" cy="1066800"/>
            </a:xfrm>
            <a:prstGeom prst="rect">
              <a:avLst/>
            </a:prstGeom>
            <a:solidFill>
              <a:srgbClr val="263C82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Processor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3200400" y="4288631"/>
              <a:ext cx="1371600" cy="762000"/>
            </a:xfrm>
            <a:prstGeom prst="rect">
              <a:avLst/>
            </a:prstGeom>
            <a:solidFill>
              <a:srgbClr val="263C82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Accelerator</a:t>
              </a:r>
              <a:endParaRPr lang="en-US" b="1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038600" y="6019800"/>
              <a:ext cx="1752600" cy="762000"/>
            </a:xfrm>
            <a:prstGeom prst="rect">
              <a:avLst/>
            </a:prstGeom>
            <a:solidFill>
              <a:srgbClr val="263C82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Shared Memory</a:t>
              </a:r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3200400" y="5548312"/>
              <a:ext cx="33528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Up-Down Arrow 60"/>
            <p:cNvSpPr/>
            <p:nvPr/>
          </p:nvSpPr>
          <p:spPr>
            <a:xfrm>
              <a:off x="3733800" y="5057775"/>
              <a:ext cx="228600" cy="457200"/>
            </a:xfrm>
            <a:prstGeom prst="upDownArrow">
              <a:avLst>
                <a:gd name="adj1" fmla="val 27778"/>
                <a:gd name="adj2" fmla="val 47222"/>
              </a:avLst>
            </a:prstGeom>
            <a:solidFill>
              <a:schemeClr val="tx1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Up-Down Arrow 61"/>
            <p:cNvSpPr/>
            <p:nvPr/>
          </p:nvSpPr>
          <p:spPr>
            <a:xfrm>
              <a:off x="5867400" y="5057775"/>
              <a:ext cx="228600" cy="457200"/>
            </a:xfrm>
            <a:prstGeom prst="upDownArrow">
              <a:avLst>
                <a:gd name="adj1" fmla="val 27778"/>
                <a:gd name="adj2" fmla="val 47222"/>
              </a:avLst>
            </a:prstGeom>
            <a:solidFill>
              <a:schemeClr val="tx1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Up-Down Arrow 62"/>
            <p:cNvSpPr/>
            <p:nvPr/>
          </p:nvSpPr>
          <p:spPr>
            <a:xfrm>
              <a:off x="4800600" y="5562600"/>
              <a:ext cx="228600" cy="457200"/>
            </a:xfrm>
            <a:prstGeom prst="upDownArrow">
              <a:avLst>
                <a:gd name="adj1" fmla="val 27778"/>
                <a:gd name="adj2" fmla="val 47222"/>
              </a:avLst>
            </a:prstGeom>
            <a:solidFill>
              <a:schemeClr val="tx1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0" y="2674144"/>
            <a:ext cx="6400800" cy="4031456"/>
            <a:chOff x="0" y="2674144"/>
            <a:chExt cx="6400800" cy="4031456"/>
          </a:xfrm>
        </p:grpSpPr>
        <p:cxnSp>
          <p:nvCxnSpPr>
            <p:cNvPr id="64" name="Straight Arrow Connector 63"/>
            <p:cNvCxnSpPr/>
            <p:nvPr/>
          </p:nvCxnSpPr>
          <p:spPr>
            <a:xfrm flipV="1">
              <a:off x="533400" y="3302555"/>
              <a:ext cx="0" cy="2971801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 flipV="1">
              <a:off x="533400" y="6274355"/>
              <a:ext cx="4648200" cy="1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1066800" y="6336268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50</a:t>
              </a:r>
              <a:endParaRPr lang="en-US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1828800" y="6336268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100</a:t>
              </a:r>
              <a:endParaRPr lang="en-US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667000" y="6336268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150</a:t>
              </a:r>
              <a:endParaRPr lang="en-US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429000" y="6336268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200</a:t>
              </a:r>
              <a:endParaRPr lang="en-US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267200" y="6336268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250</a:t>
              </a:r>
              <a:endParaRPr lang="en-US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64655" y="6045756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0" y="4902756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0" y="3711388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100</a:t>
              </a:r>
              <a:endParaRPr lang="en-US" dirty="0"/>
            </a:p>
          </p:txBody>
        </p:sp>
        <p:sp>
          <p:nvSpPr>
            <p:cNvPr id="74" name="Flowchart: Connector 73"/>
            <p:cNvSpPr/>
            <p:nvPr/>
          </p:nvSpPr>
          <p:spPr>
            <a:xfrm>
              <a:off x="2514600" y="6121956"/>
              <a:ext cx="76200" cy="123825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lowchart: Connector 74"/>
            <p:cNvSpPr/>
            <p:nvPr/>
          </p:nvSpPr>
          <p:spPr>
            <a:xfrm>
              <a:off x="4343400" y="5236131"/>
              <a:ext cx="76200" cy="123825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lowchart: Connector 75"/>
            <p:cNvSpPr/>
            <p:nvPr/>
          </p:nvSpPr>
          <p:spPr>
            <a:xfrm>
              <a:off x="1728085" y="4140756"/>
              <a:ext cx="76200" cy="123825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7" name="Picture 76"/>
            <p:cNvPicPr>
              <a:picLocks noChangeAspect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14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51549" y="5033148"/>
              <a:ext cx="1177451" cy="1012608"/>
            </a:xfrm>
            <a:prstGeom prst="rect">
              <a:avLst/>
            </a:prstGeom>
          </p:spPr>
        </p:pic>
        <p:pic>
          <p:nvPicPr>
            <p:cNvPr id="78" name="Picture 7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1075" y="3712975"/>
              <a:ext cx="2091125" cy="1419968"/>
            </a:xfrm>
            <a:prstGeom prst="rect">
              <a:avLst/>
            </a:prstGeom>
          </p:spPr>
        </p:pic>
        <p:sp>
          <p:nvSpPr>
            <p:cNvPr id="79" name="Rectangle 78"/>
            <p:cNvSpPr/>
            <p:nvPr/>
          </p:nvSpPr>
          <p:spPr>
            <a:xfrm>
              <a:off x="990600" y="3771424"/>
              <a:ext cx="162736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DRESC CGRA</a:t>
              </a:r>
              <a:endParaRPr lang="en-US" dirty="0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467748" y="5828824"/>
              <a:ext cx="135165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Intel Core i7</a:t>
              </a:r>
              <a:endParaRPr lang="en-US" dirty="0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3108185" y="4826556"/>
              <a:ext cx="237821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NVIDIA Tesla™ c2050</a:t>
              </a:r>
              <a:endParaRPr lang="en-US" dirty="0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5181600" y="63246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Power (W)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9415" y="2674144"/>
              <a:ext cx="101738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Giga Ops</a:t>
              </a:r>
            </a:p>
            <a:p>
              <a:r>
                <a:rPr lang="en-US" dirty="0" smtClean="0"/>
                <a:t>per Sec</a:t>
              </a:r>
              <a:endParaRPr lang="en-US" dirty="0"/>
            </a:p>
          </p:txBody>
        </p:sp>
      </p:grpSp>
      <p:sp>
        <p:nvSpPr>
          <p:cNvPr id="34" name="Rectangle 33"/>
          <p:cNvSpPr/>
          <p:nvPr/>
        </p:nvSpPr>
        <p:spPr>
          <a:xfrm>
            <a:off x="990600" y="4278868"/>
            <a:ext cx="13324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GOpS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/W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1005840" y="5359956"/>
            <a:ext cx="13901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1.4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GOpS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/W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3686438" y="5378292"/>
            <a:ext cx="13901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4.3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GOpS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/W</a:t>
            </a:r>
            <a:endParaRPr lang="en-US" dirty="0"/>
          </a:p>
        </p:txBody>
      </p:sp>
      <p:sp>
        <p:nvSpPr>
          <p:cNvPr id="37" name="Content Placeholder 1"/>
          <p:cNvSpPr>
            <a:spLocks noGrp="1"/>
          </p:cNvSpPr>
          <p:nvPr>
            <p:ph idx="1"/>
          </p:nvPr>
        </p:nvSpPr>
        <p:spPr>
          <a:xfrm>
            <a:off x="371929" y="1219200"/>
            <a:ext cx="5029200" cy="1219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Demand for performance</a:t>
            </a:r>
          </a:p>
          <a:p>
            <a:r>
              <a:rPr lang="en-US" dirty="0" smtClean="0"/>
              <a:t>Power consumption</a:t>
            </a:r>
          </a:p>
          <a:p>
            <a:r>
              <a:rPr lang="en-US" dirty="0" smtClean="0"/>
              <a:t>Technology scaling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7317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  <a:solidFill>
            <a:srgbClr val="254793"/>
          </a:solidFill>
          <a:effectLst>
            <a:outerShdw blurRad="50800" dist="38100" dir="6360000" sx="101000" sy="101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Coarse-grained Reconfigurable Architectures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153400" cy="47244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2D array of Processing Elements (PEs)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ALU + local register File -&gt; PE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Mesh interconnection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Shared data bus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PE inputs: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 Neighboring PEs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Local register file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Data memory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9000"/>
                    </a14:imgEffect>
                    <a14:imgEffect>
                      <a14:brightnessContrast bright="-1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014662"/>
            <a:ext cx="4659379" cy="3005138"/>
          </a:xfrm>
          <a:prstGeom prst="rect">
            <a:avLst/>
          </a:prstGeom>
          <a:noFill/>
          <a:ln>
            <a:noFill/>
          </a:ln>
          <a:effectLst>
            <a:reflection stA="29000" endPos="1800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76200" y="1219200"/>
            <a:ext cx="2590800" cy="1905000"/>
            <a:chOff x="592319" y="1575480"/>
            <a:chExt cx="2590800" cy="1905000"/>
          </a:xfrm>
          <a:solidFill>
            <a:srgbClr val="254793"/>
          </a:solidFill>
        </p:grpSpPr>
        <p:sp>
          <p:nvSpPr>
            <p:cNvPr id="6" name="Rectangle 5"/>
            <p:cNvSpPr/>
            <p:nvPr/>
          </p:nvSpPr>
          <p:spPr>
            <a:xfrm>
              <a:off x="592319" y="1575480"/>
              <a:ext cx="1066800" cy="7620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bg1"/>
                  </a:solidFill>
                </a:rPr>
                <a:t>1</a:t>
              </a:r>
              <a:endParaRPr 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116319" y="1575480"/>
              <a:ext cx="1066800" cy="7620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bg1"/>
                  </a:solidFill>
                </a:rPr>
                <a:t>2</a:t>
              </a:r>
              <a:endParaRPr 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592319" y="2718480"/>
              <a:ext cx="1066800" cy="7620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bg1"/>
                  </a:solidFill>
                </a:rPr>
                <a:t>3</a:t>
              </a:r>
              <a:endParaRPr 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116319" y="2718480"/>
              <a:ext cx="1066800" cy="7620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bg1"/>
                  </a:solidFill>
                </a:rPr>
                <a:t>4</a:t>
              </a:r>
              <a:endParaRPr lang="en-US" sz="2800" dirty="0">
                <a:solidFill>
                  <a:schemeClr val="bg1"/>
                </a:solidFill>
              </a:endParaRPr>
            </a:p>
          </p:txBody>
        </p:sp>
        <p:cxnSp>
          <p:nvCxnSpPr>
            <p:cNvPr id="10" name="Straight Arrow Connector 9"/>
            <p:cNvCxnSpPr>
              <a:stCxn id="6" idx="3"/>
              <a:endCxn id="7" idx="1"/>
            </p:cNvCxnSpPr>
            <p:nvPr/>
          </p:nvCxnSpPr>
          <p:spPr>
            <a:xfrm>
              <a:off x="1659119" y="1956480"/>
              <a:ext cx="457200" cy="0"/>
            </a:xfrm>
            <a:prstGeom prst="straightConnector1">
              <a:avLst/>
            </a:prstGeom>
            <a:grpFill/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6" idx="2"/>
              <a:endCxn id="8" idx="0"/>
            </p:cNvCxnSpPr>
            <p:nvPr/>
          </p:nvCxnSpPr>
          <p:spPr>
            <a:xfrm>
              <a:off x="1125719" y="2337480"/>
              <a:ext cx="0" cy="381000"/>
            </a:xfrm>
            <a:prstGeom prst="straightConnector1">
              <a:avLst/>
            </a:prstGeom>
            <a:grpFill/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8" idx="3"/>
              <a:endCxn id="9" idx="1"/>
            </p:cNvCxnSpPr>
            <p:nvPr/>
          </p:nvCxnSpPr>
          <p:spPr>
            <a:xfrm>
              <a:off x="1659119" y="3099480"/>
              <a:ext cx="457200" cy="0"/>
            </a:xfrm>
            <a:prstGeom prst="straightConnector1">
              <a:avLst/>
            </a:prstGeom>
            <a:grpFill/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9" idx="0"/>
              <a:endCxn id="7" idx="2"/>
            </p:cNvCxnSpPr>
            <p:nvPr/>
          </p:nvCxnSpPr>
          <p:spPr>
            <a:xfrm flipV="1">
              <a:off x="2649719" y="2337480"/>
              <a:ext cx="0" cy="381000"/>
            </a:xfrm>
            <a:prstGeom prst="straightConnector1">
              <a:avLst/>
            </a:prstGeom>
            <a:grpFill/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Oval 13"/>
          <p:cNvSpPr/>
          <p:nvPr/>
        </p:nvSpPr>
        <p:spPr>
          <a:xfrm>
            <a:off x="228600" y="1213138"/>
            <a:ext cx="762000" cy="774124"/>
          </a:xfrm>
          <a:prstGeom prst="ellipse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752600" y="1213138"/>
            <a:ext cx="762000" cy="774124"/>
          </a:xfrm>
          <a:prstGeom prst="ellipse">
            <a:avLst/>
          </a:prstGeom>
          <a:noFill/>
          <a:ln w="5715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28600" y="2356138"/>
            <a:ext cx="762000" cy="774124"/>
          </a:xfrm>
          <a:prstGeom prst="ellipse">
            <a:avLst/>
          </a:prstGeom>
          <a:noFill/>
          <a:ln w="5715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2970518" y="1263362"/>
            <a:ext cx="2601479" cy="1028700"/>
            <a:chOff x="3886200" y="1257300"/>
            <a:chExt cx="2601479" cy="1028700"/>
          </a:xfrm>
          <a:solidFill>
            <a:srgbClr val="263C82"/>
          </a:solidFill>
        </p:grpSpPr>
        <p:sp>
          <p:nvSpPr>
            <p:cNvPr id="18" name="Rectangle 17"/>
            <p:cNvSpPr/>
            <p:nvPr/>
          </p:nvSpPr>
          <p:spPr>
            <a:xfrm>
              <a:off x="4267200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/>
                <a:t>1</a:t>
              </a:r>
              <a:endParaRPr lang="en-US" sz="4000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479798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/>
                <a:t>2</a:t>
              </a:r>
              <a:endParaRPr lang="en-US" sz="4000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886200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/>
                <a:t>3</a:t>
              </a:r>
              <a:endParaRPr lang="en-US" sz="4000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098798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/>
                <a:t>4</a:t>
              </a:r>
              <a:endParaRPr lang="en-US" sz="4000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959839" y="2253962"/>
            <a:ext cx="2601479" cy="1028700"/>
            <a:chOff x="3886200" y="1257300"/>
            <a:chExt cx="2601479" cy="1028700"/>
          </a:xfrm>
          <a:solidFill>
            <a:srgbClr val="263C82"/>
          </a:solidFill>
        </p:grpSpPr>
        <p:sp>
          <p:nvSpPr>
            <p:cNvPr id="23" name="Rectangle 22"/>
            <p:cNvSpPr/>
            <p:nvPr/>
          </p:nvSpPr>
          <p:spPr>
            <a:xfrm>
              <a:off x="4267200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1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479798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2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886200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3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098798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4</a:t>
              </a:r>
            </a:p>
          </p:txBody>
        </p:sp>
      </p:grpSp>
      <p:sp>
        <p:nvSpPr>
          <p:cNvPr id="27" name="Oval 26"/>
          <p:cNvSpPr/>
          <p:nvPr/>
        </p:nvSpPr>
        <p:spPr>
          <a:xfrm>
            <a:off x="3564119" y="1371600"/>
            <a:ext cx="481083" cy="463262"/>
          </a:xfrm>
          <a:prstGeom prst="ellipse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581400" y="2356138"/>
            <a:ext cx="481083" cy="463262"/>
          </a:xfrm>
          <a:prstGeom prst="ellipse">
            <a:avLst/>
          </a:prstGeom>
          <a:noFill/>
          <a:ln w="5715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3200400" y="2743200"/>
            <a:ext cx="481083" cy="463262"/>
          </a:xfrm>
          <a:prstGeom prst="ellipse">
            <a:avLst/>
          </a:prstGeom>
          <a:noFill/>
          <a:ln w="5715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4783319" y="2362200"/>
            <a:ext cx="481083" cy="463262"/>
          </a:xfrm>
          <a:prstGeom prst="ellipse">
            <a:avLst/>
          </a:prstGeom>
          <a:noFill/>
          <a:ln w="5715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>
            <a:off x="5943600" y="1447800"/>
            <a:ext cx="381000" cy="2119604"/>
          </a:xfrm>
          <a:prstGeom prst="downArrow">
            <a:avLst/>
          </a:prstGeom>
          <a:solidFill>
            <a:srgbClr val="263C8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5801879" y="990600"/>
            <a:ext cx="12847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Time</a:t>
            </a:r>
            <a:endParaRPr lang="en-US" sz="2400" dirty="0"/>
          </a:p>
        </p:txBody>
      </p:sp>
      <p:sp>
        <p:nvSpPr>
          <p:cNvPr id="2049" name="Down Arrow 2048"/>
          <p:cNvSpPr/>
          <p:nvPr/>
        </p:nvSpPr>
        <p:spPr>
          <a:xfrm rot="18638957">
            <a:off x="4251016" y="1664298"/>
            <a:ext cx="411742" cy="832138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Down Arrow 35"/>
          <p:cNvSpPr/>
          <p:nvPr/>
        </p:nvSpPr>
        <p:spPr>
          <a:xfrm rot="1062462">
            <a:off x="3375529" y="1877767"/>
            <a:ext cx="411742" cy="832138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Down Arrow 36"/>
          <p:cNvSpPr/>
          <p:nvPr/>
        </p:nvSpPr>
        <p:spPr>
          <a:xfrm>
            <a:off x="3626858" y="1915042"/>
            <a:ext cx="411742" cy="37702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675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81481E-6 L 0.16198 0.10811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90" y="5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" presetClass="entr" presetSubtype="16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6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6" presetClass="entr" presetSubtype="16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4" grpId="0" animBg="1"/>
      <p:bldP spid="15" grpId="0" animBg="1"/>
      <p:bldP spid="15" grpId="1" animBg="1"/>
      <p:bldP spid="16" grpId="0" animBg="1"/>
      <p:bldP spid="16" grpId="1" animBg="1"/>
      <p:bldP spid="27" grpId="0" animBg="1"/>
      <p:bldP spid="28" grpId="0" animBg="1"/>
      <p:bldP spid="29" grpId="0" animBg="1"/>
      <p:bldP spid="29" grpId="1" animBg="1"/>
      <p:bldP spid="30" grpId="0" animBg="1"/>
      <p:bldP spid="30" grpId="1" animBg="1"/>
      <p:bldP spid="31" grpId="0" animBg="1"/>
      <p:bldP spid="32" grpId="0"/>
      <p:bldP spid="2049" grpId="0" animBg="1"/>
      <p:bldP spid="2049" grpId="1" animBg="1"/>
      <p:bldP spid="36" grpId="0" animBg="1"/>
      <p:bldP spid="36" grpId="1" animBg="1"/>
      <p:bldP spid="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/>
          <p:cNvSpPr/>
          <p:nvPr/>
        </p:nvSpPr>
        <p:spPr>
          <a:xfrm>
            <a:off x="152400" y="2272004"/>
            <a:ext cx="457200" cy="429208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a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1213670" y="2243875"/>
            <a:ext cx="457200" cy="429208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b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52400" y="3352800"/>
            <a:ext cx="457200" cy="429208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c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2209800" y="3332843"/>
            <a:ext cx="457200" cy="429208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d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1219200" y="4381500"/>
            <a:ext cx="457200" cy="429208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e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145939" y="4418045"/>
            <a:ext cx="457200" cy="429208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f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756470" y="5361992"/>
            <a:ext cx="457200" cy="429208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g</a:t>
            </a:r>
            <a:endParaRPr lang="en-US" sz="3200" dirty="0">
              <a:solidFill>
                <a:schemeClr val="bg1"/>
              </a:solidFill>
            </a:endParaRPr>
          </a:p>
        </p:txBody>
      </p:sp>
      <p:cxnSp>
        <p:nvCxnSpPr>
          <p:cNvPr id="21" name="Straight Arrow Connector 20"/>
          <p:cNvCxnSpPr>
            <a:stCxn id="17" idx="4"/>
            <a:endCxn id="25" idx="0"/>
          </p:cNvCxnSpPr>
          <p:nvPr/>
        </p:nvCxnSpPr>
        <p:spPr>
          <a:xfrm>
            <a:off x="381000" y="2701212"/>
            <a:ext cx="0" cy="651588"/>
          </a:xfrm>
          <a:prstGeom prst="straightConnector1">
            <a:avLst/>
          </a:prstGeom>
          <a:solidFill>
            <a:srgbClr val="263C82"/>
          </a:solidFill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4" idx="3"/>
            <a:endCxn id="25" idx="0"/>
          </p:cNvCxnSpPr>
          <p:nvPr/>
        </p:nvCxnSpPr>
        <p:spPr>
          <a:xfrm flipH="1">
            <a:off x="381000" y="2610227"/>
            <a:ext cx="899625" cy="742573"/>
          </a:xfrm>
          <a:prstGeom prst="straightConnector1">
            <a:avLst/>
          </a:prstGeom>
          <a:solidFill>
            <a:srgbClr val="263C82"/>
          </a:solidFill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Straight Arrow Connector 1024"/>
          <p:cNvCxnSpPr>
            <a:stCxn id="24" idx="4"/>
            <a:endCxn id="27" idx="0"/>
          </p:cNvCxnSpPr>
          <p:nvPr/>
        </p:nvCxnSpPr>
        <p:spPr>
          <a:xfrm>
            <a:off x="1442270" y="2673083"/>
            <a:ext cx="5530" cy="1708417"/>
          </a:xfrm>
          <a:prstGeom prst="straightConnector1">
            <a:avLst/>
          </a:prstGeom>
          <a:solidFill>
            <a:srgbClr val="263C82"/>
          </a:solidFill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3" name="Straight Arrow Connector 1032"/>
          <p:cNvCxnSpPr>
            <a:stCxn id="26" idx="3"/>
            <a:endCxn id="27" idx="0"/>
          </p:cNvCxnSpPr>
          <p:nvPr/>
        </p:nvCxnSpPr>
        <p:spPr>
          <a:xfrm flipH="1">
            <a:off x="1447800" y="3699195"/>
            <a:ext cx="828955" cy="682305"/>
          </a:xfrm>
          <a:prstGeom prst="straightConnector1">
            <a:avLst/>
          </a:prstGeom>
          <a:solidFill>
            <a:srgbClr val="263C82"/>
          </a:solidFill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5" name="Straight Arrow Connector 1034"/>
          <p:cNvCxnSpPr>
            <a:stCxn id="25" idx="4"/>
            <a:endCxn id="28" idx="0"/>
          </p:cNvCxnSpPr>
          <p:nvPr/>
        </p:nvCxnSpPr>
        <p:spPr>
          <a:xfrm flipH="1">
            <a:off x="374539" y="3782008"/>
            <a:ext cx="6461" cy="636037"/>
          </a:xfrm>
          <a:prstGeom prst="straightConnector1">
            <a:avLst/>
          </a:prstGeom>
          <a:solidFill>
            <a:srgbClr val="263C82"/>
          </a:solidFill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7" name="Straight Arrow Connector 1036"/>
          <p:cNvCxnSpPr>
            <a:stCxn id="27" idx="3"/>
            <a:endCxn id="29" idx="0"/>
          </p:cNvCxnSpPr>
          <p:nvPr/>
        </p:nvCxnSpPr>
        <p:spPr>
          <a:xfrm flipH="1">
            <a:off x="985070" y="4747852"/>
            <a:ext cx="301085" cy="614140"/>
          </a:xfrm>
          <a:prstGeom prst="straightConnector1">
            <a:avLst/>
          </a:prstGeom>
          <a:solidFill>
            <a:srgbClr val="263C82"/>
          </a:solidFill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Straight Arrow Connector 1038"/>
          <p:cNvCxnSpPr>
            <a:stCxn id="28" idx="5"/>
            <a:endCxn id="29" idx="0"/>
          </p:cNvCxnSpPr>
          <p:nvPr/>
        </p:nvCxnSpPr>
        <p:spPr>
          <a:xfrm>
            <a:off x="536184" y="4784397"/>
            <a:ext cx="448886" cy="577595"/>
          </a:xfrm>
          <a:prstGeom prst="straightConnector1">
            <a:avLst/>
          </a:prstGeom>
          <a:solidFill>
            <a:srgbClr val="263C82"/>
          </a:solidFill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7" name="Group 86"/>
          <p:cNvGrpSpPr/>
          <p:nvPr/>
        </p:nvGrpSpPr>
        <p:grpSpPr>
          <a:xfrm>
            <a:off x="3605283" y="1398597"/>
            <a:ext cx="2601479" cy="1028700"/>
            <a:chOff x="3886200" y="1257300"/>
            <a:chExt cx="2601479" cy="1028700"/>
          </a:xfrm>
          <a:solidFill>
            <a:srgbClr val="263C82"/>
          </a:solidFill>
        </p:grpSpPr>
        <p:sp>
          <p:nvSpPr>
            <p:cNvPr id="88" name="Rectangle 87"/>
            <p:cNvSpPr/>
            <p:nvPr/>
          </p:nvSpPr>
          <p:spPr>
            <a:xfrm>
              <a:off x="4267200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1</a:t>
              </a: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5479798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2</a:t>
              </a: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3886200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3</a:t>
              </a: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5098798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4</a:t>
              </a:r>
            </a:p>
          </p:txBody>
        </p:sp>
      </p:grpSp>
      <p:sp>
        <p:nvSpPr>
          <p:cNvPr id="92" name="Down Arrow 91"/>
          <p:cNvSpPr/>
          <p:nvPr/>
        </p:nvSpPr>
        <p:spPr>
          <a:xfrm>
            <a:off x="3148083" y="1676400"/>
            <a:ext cx="381000" cy="5147965"/>
          </a:xfrm>
          <a:prstGeom prst="downArrow">
            <a:avLst/>
          </a:prstGeom>
          <a:solidFill>
            <a:srgbClr val="263C8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TextBox 92"/>
          <p:cNvSpPr txBox="1"/>
          <p:nvPr/>
        </p:nvSpPr>
        <p:spPr>
          <a:xfrm>
            <a:off x="2940841" y="1055697"/>
            <a:ext cx="12847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Time</a:t>
            </a:r>
            <a:endParaRPr lang="en-US" sz="2400" dirty="0"/>
          </a:p>
        </p:txBody>
      </p:sp>
      <p:sp>
        <p:nvSpPr>
          <p:cNvPr id="94" name="TextBox 93"/>
          <p:cNvSpPr txBox="1"/>
          <p:nvPr/>
        </p:nvSpPr>
        <p:spPr>
          <a:xfrm>
            <a:off x="2853962" y="1747212"/>
            <a:ext cx="4465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95" name="TextBox 94"/>
          <p:cNvSpPr txBox="1"/>
          <p:nvPr/>
        </p:nvSpPr>
        <p:spPr>
          <a:xfrm>
            <a:off x="2853962" y="3036897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grpSp>
        <p:nvGrpSpPr>
          <p:cNvPr id="96" name="Group 95"/>
          <p:cNvGrpSpPr/>
          <p:nvPr/>
        </p:nvGrpSpPr>
        <p:grpSpPr>
          <a:xfrm>
            <a:off x="3605283" y="2744797"/>
            <a:ext cx="2601479" cy="1028700"/>
            <a:chOff x="3886200" y="1257300"/>
            <a:chExt cx="2601479" cy="1028700"/>
          </a:xfrm>
          <a:solidFill>
            <a:srgbClr val="263C82"/>
          </a:solidFill>
        </p:grpSpPr>
        <p:sp>
          <p:nvSpPr>
            <p:cNvPr id="97" name="Rectangle 96"/>
            <p:cNvSpPr/>
            <p:nvPr/>
          </p:nvSpPr>
          <p:spPr>
            <a:xfrm>
              <a:off x="4267200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1</a:t>
              </a: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5479798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2</a:t>
              </a: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3886200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3</a:t>
              </a: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5098798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4</a:t>
              </a: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3605283" y="4090997"/>
            <a:ext cx="2601479" cy="1028700"/>
            <a:chOff x="3886200" y="1257300"/>
            <a:chExt cx="2601479" cy="1028700"/>
          </a:xfrm>
          <a:solidFill>
            <a:srgbClr val="263C82"/>
          </a:solidFill>
        </p:grpSpPr>
        <p:sp>
          <p:nvSpPr>
            <p:cNvPr id="102" name="Rectangle 101"/>
            <p:cNvSpPr/>
            <p:nvPr/>
          </p:nvSpPr>
          <p:spPr>
            <a:xfrm>
              <a:off x="4267200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1</a:t>
              </a: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5479798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2</a:t>
              </a: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886200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3</a:t>
              </a: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5098798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4</a:t>
              </a: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3605283" y="5437197"/>
            <a:ext cx="2601479" cy="1028700"/>
            <a:chOff x="3886200" y="1257300"/>
            <a:chExt cx="2601479" cy="1028700"/>
          </a:xfrm>
          <a:solidFill>
            <a:srgbClr val="263C82"/>
          </a:solidFill>
        </p:grpSpPr>
        <p:sp>
          <p:nvSpPr>
            <p:cNvPr id="107" name="Rectangle 106"/>
            <p:cNvSpPr/>
            <p:nvPr/>
          </p:nvSpPr>
          <p:spPr>
            <a:xfrm>
              <a:off x="4267200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1</a:t>
              </a: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5479798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2</a:t>
              </a: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3886200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3</a:t>
              </a: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5098798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4</a:t>
              </a:r>
            </a:p>
          </p:txBody>
        </p:sp>
      </p:grpSp>
      <p:sp>
        <p:nvSpPr>
          <p:cNvPr id="116" name="TextBox 115"/>
          <p:cNvSpPr txBox="1"/>
          <p:nvPr/>
        </p:nvSpPr>
        <p:spPr>
          <a:xfrm>
            <a:off x="2853962" y="4408497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117" name="TextBox 116"/>
          <p:cNvSpPr txBox="1"/>
          <p:nvPr/>
        </p:nvSpPr>
        <p:spPr>
          <a:xfrm>
            <a:off x="2853962" y="5780097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</a:t>
            </a:r>
          </a:p>
        </p:txBody>
      </p:sp>
      <p:sp>
        <p:nvSpPr>
          <p:cNvPr id="118" name="Oval 117"/>
          <p:cNvSpPr/>
          <p:nvPr/>
        </p:nvSpPr>
        <p:spPr>
          <a:xfrm>
            <a:off x="152400" y="2272004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a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19" name="Oval 118"/>
          <p:cNvSpPr/>
          <p:nvPr/>
        </p:nvSpPr>
        <p:spPr>
          <a:xfrm>
            <a:off x="1213670" y="2243875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b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20" name="Oval 119"/>
          <p:cNvSpPr/>
          <p:nvPr/>
        </p:nvSpPr>
        <p:spPr>
          <a:xfrm>
            <a:off x="1213670" y="2243875"/>
            <a:ext cx="457200" cy="4572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  <a:prstDash val="dash"/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3" name="Oval 122"/>
          <p:cNvSpPr/>
          <p:nvPr/>
        </p:nvSpPr>
        <p:spPr>
          <a:xfrm>
            <a:off x="152400" y="3352800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24" name="Oval 123"/>
          <p:cNvSpPr/>
          <p:nvPr/>
        </p:nvSpPr>
        <p:spPr>
          <a:xfrm>
            <a:off x="2209800" y="3332843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25" name="Oval 124"/>
          <p:cNvSpPr/>
          <p:nvPr/>
        </p:nvSpPr>
        <p:spPr>
          <a:xfrm>
            <a:off x="1219200" y="4381500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26" name="Oval 125"/>
          <p:cNvSpPr/>
          <p:nvPr/>
        </p:nvSpPr>
        <p:spPr>
          <a:xfrm>
            <a:off x="145939" y="4418045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f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27" name="Oval 126"/>
          <p:cNvSpPr/>
          <p:nvPr/>
        </p:nvSpPr>
        <p:spPr>
          <a:xfrm>
            <a:off x="756470" y="5361992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g</a:t>
            </a:r>
            <a:endParaRPr lang="en-US" sz="3200" dirty="0">
              <a:solidFill>
                <a:schemeClr val="tx1"/>
              </a:solidFill>
            </a:endParaRPr>
          </a:p>
        </p:txBody>
      </p:sp>
      <p:grpSp>
        <p:nvGrpSpPr>
          <p:cNvPr id="129" name="Group 128"/>
          <p:cNvGrpSpPr/>
          <p:nvPr/>
        </p:nvGrpSpPr>
        <p:grpSpPr>
          <a:xfrm>
            <a:off x="6323844" y="1409700"/>
            <a:ext cx="2601479" cy="1028700"/>
            <a:chOff x="3886200" y="1257300"/>
            <a:chExt cx="2601479" cy="1028700"/>
          </a:xfrm>
          <a:solidFill>
            <a:srgbClr val="263C82"/>
          </a:solidFill>
        </p:grpSpPr>
        <p:sp>
          <p:nvSpPr>
            <p:cNvPr id="130" name="Rectangle 129"/>
            <p:cNvSpPr/>
            <p:nvPr/>
          </p:nvSpPr>
          <p:spPr>
            <a:xfrm>
              <a:off x="4267200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1</a:t>
              </a: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5479798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2</a:t>
              </a: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3886200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3</a:t>
              </a: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5098798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4</a:t>
              </a:r>
            </a:p>
          </p:txBody>
        </p:sp>
      </p:grpSp>
      <p:grpSp>
        <p:nvGrpSpPr>
          <p:cNvPr id="134" name="Group 133"/>
          <p:cNvGrpSpPr/>
          <p:nvPr/>
        </p:nvGrpSpPr>
        <p:grpSpPr>
          <a:xfrm>
            <a:off x="6323844" y="2819400"/>
            <a:ext cx="2601479" cy="1028700"/>
            <a:chOff x="3886200" y="1257300"/>
            <a:chExt cx="2601479" cy="1028700"/>
          </a:xfrm>
          <a:solidFill>
            <a:srgbClr val="263C82"/>
          </a:solidFill>
        </p:grpSpPr>
        <p:sp>
          <p:nvSpPr>
            <p:cNvPr id="135" name="Rectangle 134"/>
            <p:cNvSpPr/>
            <p:nvPr/>
          </p:nvSpPr>
          <p:spPr>
            <a:xfrm>
              <a:off x="4267200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1</a:t>
              </a: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5479798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2</a:t>
              </a: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3886200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3</a:t>
              </a: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5098798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4</a:t>
              </a:r>
            </a:p>
          </p:txBody>
        </p:sp>
      </p:grpSp>
      <p:grpSp>
        <p:nvGrpSpPr>
          <p:cNvPr id="139" name="Group 138"/>
          <p:cNvGrpSpPr/>
          <p:nvPr/>
        </p:nvGrpSpPr>
        <p:grpSpPr>
          <a:xfrm>
            <a:off x="6323844" y="4152900"/>
            <a:ext cx="2601479" cy="1028700"/>
            <a:chOff x="3886200" y="1257300"/>
            <a:chExt cx="2601479" cy="1028700"/>
          </a:xfrm>
          <a:solidFill>
            <a:srgbClr val="263C82"/>
          </a:solidFill>
        </p:grpSpPr>
        <p:sp>
          <p:nvSpPr>
            <p:cNvPr id="140" name="Rectangle 139"/>
            <p:cNvSpPr/>
            <p:nvPr/>
          </p:nvSpPr>
          <p:spPr>
            <a:xfrm>
              <a:off x="4250675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1</a:t>
              </a: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5479798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2</a:t>
              </a: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3886200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3</a:t>
              </a: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5098798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4</a:t>
              </a: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6323844" y="5524500"/>
            <a:ext cx="2601479" cy="1028700"/>
            <a:chOff x="3886200" y="1257300"/>
            <a:chExt cx="2601479" cy="1028700"/>
          </a:xfrm>
          <a:solidFill>
            <a:srgbClr val="263C82"/>
          </a:solidFill>
        </p:grpSpPr>
        <p:sp>
          <p:nvSpPr>
            <p:cNvPr id="145" name="Rectangle 144"/>
            <p:cNvSpPr/>
            <p:nvPr/>
          </p:nvSpPr>
          <p:spPr>
            <a:xfrm>
              <a:off x="4267200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1</a:t>
              </a: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5479798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2</a:t>
              </a: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3886200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3</a:t>
              </a:r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5098798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/>
                <a:t>4</a:t>
              </a:r>
              <a:endParaRPr lang="en-US" sz="4000" dirty="0"/>
            </a:p>
          </p:txBody>
        </p:sp>
      </p:grpSp>
      <p:sp>
        <p:nvSpPr>
          <p:cNvPr id="163" name="Oval 162"/>
          <p:cNvSpPr/>
          <p:nvPr/>
        </p:nvSpPr>
        <p:spPr>
          <a:xfrm>
            <a:off x="6944123" y="1371600"/>
            <a:ext cx="457200" cy="457200"/>
          </a:xfrm>
          <a:prstGeom prst="ellipse">
            <a:avLst/>
          </a:prstGeom>
          <a:solidFill>
            <a:srgbClr val="FF9900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64" name="Oval 163"/>
          <p:cNvSpPr/>
          <p:nvPr/>
        </p:nvSpPr>
        <p:spPr>
          <a:xfrm>
            <a:off x="8153400" y="1295400"/>
            <a:ext cx="457200" cy="457200"/>
          </a:xfrm>
          <a:prstGeom prst="ellipse">
            <a:avLst/>
          </a:prstGeom>
          <a:solidFill>
            <a:srgbClr val="FF9900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65" name="Oval 164"/>
          <p:cNvSpPr/>
          <p:nvPr/>
        </p:nvSpPr>
        <p:spPr>
          <a:xfrm>
            <a:off x="7848600" y="3048000"/>
            <a:ext cx="457200" cy="457200"/>
          </a:xfrm>
          <a:prstGeom prst="ellipse">
            <a:avLst/>
          </a:prstGeom>
          <a:solidFill>
            <a:srgbClr val="FF9900"/>
          </a:solidFill>
          <a:ln w="28575">
            <a:solidFill>
              <a:schemeClr val="tx1"/>
            </a:solidFill>
            <a:prstDash val="dash"/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</a:p>
        </p:txBody>
      </p:sp>
      <p:sp>
        <p:nvSpPr>
          <p:cNvPr id="166" name="Oval 165"/>
          <p:cNvSpPr/>
          <p:nvPr/>
        </p:nvSpPr>
        <p:spPr>
          <a:xfrm>
            <a:off x="7004947" y="2743200"/>
            <a:ext cx="457200" cy="457200"/>
          </a:xfrm>
          <a:prstGeom prst="ellipse">
            <a:avLst/>
          </a:prstGeom>
          <a:solidFill>
            <a:srgbClr val="FF9900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67" name="Oval 166"/>
          <p:cNvSpPr/>
          <p:nvPr/>
        </p:nvSpPr>
        <p:spPr>
          <a:xfrm>
            <a:off x="8239523" y="2743200"/>
            <a:ext cx="457200" cy="457200"/>
          </a:xfrm>
          <a:prstGeom prst="ellipse">
            <a:avLst/>
          </a:prstGeom>
          <a:solidFill>
            <a:srgbClr val="FF9900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054" name="Up-Down Arrow 1053"/>
          <p:cNvSpPr/>
          <p:nvPr/>
        </p:nvSpPr>
        <p:spPr>
          <a:xfrm>
            <a:off x="5869066" y="3900286"/>
            <a:ext cx="580141" cy="2673062"/>
          </a:xfrm>
          <a:prstGeom prst="up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2"/>
                </a:solidFill>
              </a:rPr>
              <a:t>2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21" name="Title 1"/>
          <p:cNvSpPr txBox="1">
            <a:spLocks/>
          </p:cNvSpPr>
          <p:nvPr/>
        </p:nvSpPr>
        <p:spPr>
          <a:xfrm>
            <a:off x="0" y="0"/>
            <a:ext cx="9144000" cy="990600"/>
          </a:xfrm>
          <a:prstGeom prst="rect">
            <a:avLst/>
          </a:prstGeom>
          <a:solidFill>
            <a:srgbClr val="254793"/>
          </a:solidFill>
          <a:effectLst>
            <a:outerShdw blurRad="50800" dist="38100" dir="6360000" sx="101000" sy="101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What to Map on CGRA and How?</a:t>
            </a:r>
          </a:p>
        </p:txBody>
      </p:sp>
      <p:sp>
        <p:nvSpPr>
          <p:cNvPr id="160" name="Up-Down Arrow 159"/>
          <p:cNvSpPr/>
          <p:nvPr/>
        </p:nvSpPr>
        <p:spPr>
          <a:xfrm>
            <a:off x="3539242" y="1346200"/>
            <a:ext cx="580141" cy="5100359"/>
          </a:xfrm>
          <a:prstGeom prst="up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2"/>
                </a:solidFill>
              </a:rPr>
              <a:t>4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62" name="Oval 161"/>
          <p:cNvSpPr/>
          <p:nvPr/>
        </p:nvSpPr>
        <p:spPr>
          <a:xfrm>
            <a:off x="152400" y="2272004"/>
            <a:ext cx="457200" cy="429208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a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74" name="Oval 173"/>
          <p:cNvSpPr/>
          <p:nvPr/>
        </p:nvSpPr>
        <p:spPr>
          <a:xfrm>
            <a:off x="1213670" y="2243875"/>
            <a:ext cx="457200" cy="429208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b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75" name="Oval 174"/>
          <p:cNvSpPr/>
          <p:nvPr/>
        </p:nvSpPr>
        <p:spPr>
          <a:xfrm>
            <a:off x="152400" y="3352800"/>
            <a:ext cx="457200" cy="429208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c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76" name="Oval 175"/>
          <p:cNvSpPr/>
          <p:nvPr/>
        </p:nvSpPr>
        <p:spPr>
          <a:xfrm>
            <a:off x="2209800" y="3332843"/>
            <a:ext cx="457200" cy="429208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d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77" name="Oval 176"/>
          <p:cNvSpPr/>
          <p:nvPr/>
        </p:nvSpPr>
        <p:spPr>
          <a:xfrm>
            <a:off x="1219200" y="4381500"/>
            <a:ext cx="457200" cy="429208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e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78" name="Oval 177"/>
          <p:cNvSpPr/>
          <p:nvPr/>
        </p:nvSpPr>
        <p:spPr>
          <a:xfrm>
            <a:off x="145939" y="4418045"/>
            <a:ext cx="457200" cy="429208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f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79" name="Oval 178"/>
          <p:cNvSpPr/>
          <p:nvPr/>
        </p:nvSpPr>
        <p:spPr>
          <a:xfrm>
            <a:off x="756470" y="5361992"/>
            <a:ext cx="457200" cy="429208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g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80" name="Oval 179"/>
          <p:cNvSpPr/>
          <p:nvPr/>
        </p:nvSpPr>
        <p:spPr>
          <a:xfrm>
            <a:off x="152400" y="2272004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a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81" name="Oval 180"/>
          <p:cNvSpPr/>
          <p:nvPr/>
        </p:nvSpPr>
        <p:spPr>
          <a:xfrm>
            <a:off x="1213670" y="2243875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b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82" name="Oval 181"/>
          <p:cNvSpPr/>
          <p:nvPr/>
        </p:nvSpPr>
        <p:spPr>
          <a:xfrm>
            <a:off x="152400" y="3352800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83" name="Oval 182"/>
          <p:cNvSpPr/>
          <p:nvPr/>
        </p:nvSpPr>
        <p:spPr>
          <a:xfrm>
            <a:off x="2209800" y="3332843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84" name="Oval 183"/>
          <p:cNvSpPr/>
          <p:nvPr/>
        </p:nvSpPr>
        <p:spPr>
          <a:xfrm>
            <a:off x="1213670" y="2243875"/>
            <a:ext cx="457200" cy="4572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  <a:prstDash val="dash"/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5" name="Oval 184"/>
          <p:cNvSpPr/>
          <p:nvPr/>
        </p:nvSpPr>
        <p:spPr>
          <a:xfrm>
            <a:off x="1219200" y="4381500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86" name="Oval 185"/>
          <p:cNvSpPr/>
          <p:nvPr/>
        </p:nvSpPr>
        <p:spPr>
          <a:xfrm>
            <a:off x="145939" y="4418045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f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87" name="Oval 186"/>
          <p:cNvSpPr/>
          <p:nvPr/>
        </p:nvSpPr>
        <p:spPr>
          <a:xfrm>
            <a:off x="756470" y="5361992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g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173219" y="3113966"/>
            <a:ext cx="8763000" cy="830997"/>
          </a:xfrm>
          <a:prstGeom prst="rect">
            <a:avLst/>
          </a:prstGeom>
          <a:solidFill>
            <a:srgbClr val="263C82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en-US" sz="4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II is the performance metric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454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0.45 -0.13125 " pathEditMode="relative" rAng="0" ptsTypes="AA">
                                      <p:cBhvr>
                                        <p:cTn id="54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00" y="-6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96296E-6 L 0.45834 -0.12871 " pathEditMode="relative" rAng="0" ptsTypes="AA">
                                      <p:cBhvr>
                                        <p:cTn id="64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17" y="-64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85185E-6 L 0.44966 -0.10093 " pathEditMode="relative" rAng="0" ptsTypes="AA">
                                      <p:cBhvr>
                                        <p:cTn id="75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83" y="-5046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59259E-6 L 0.46545 0.05856 " pathEditMode="relative" rAng="0" ptsTypes="AA">
                                      <p:cBhvr>
                                        <p:cTn id="85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64" y="29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96296E-6 L 0.31666 -0.04143 " pathEditMode="relative" rAng="0" ptsTypes="AA">
                                      <p:cBhvr>
                                        <p:cTn id="95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33" y="-2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0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0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96296E-6 L 0.46267 -0.05324 " pathEditMode="relative" rAng="0" ptsTypes="AA">
                                      <p:cBhvr>
                                        <p:cTn id="111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125" y="-2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6 L 0.45 -0.05533 " pathEditMode="relative" rAng="0" ptsTypes="AA">
                                      <p:cBhvr>
                                        <p:cTn id="121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00" y="-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22222E-6 L 0.38282 0.00694 " pathEditMode="relative" rAng="0" ptsTypes="AA">
                                      <p:cBhvr>
                                        <p:cTn id="137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32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5" dur="indefinite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6" dur="indefinite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8" dur="indefinite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9" dur="indefinite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1" dur="indefinite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2" dur="indefinite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4" dur="indefinite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5" dur="indefinite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7" dur="indefinite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8" dur="indefinite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0" dur="indefinite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1" dur="indefinite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3" dur="indefinite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4" dur="indefinite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6" dur="indefinite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7" dur="indefinite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9" dur="indefinite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0" dur="indefinite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2" dur="indefinite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3" dur="indefinite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5" dur="indefinite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6" dur="indefinite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8" dur="indefinite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9" dur="indefinite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1" dur="indefinite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2" dur="indefinite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4" dur="indefinite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5" dur="indefinite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7" dur="indefinite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8" dur="indefinite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0" dur="indefinite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1" dur="indefinite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3" dur="indefinite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4" dur="indefinite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6" dur="indefinite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7" dur="indefinite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9" dur="indefinite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0" dur="indefinite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3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24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25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26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0.74166 -0.13334 " pathEditMode="relative" rAng="0" ptsTypes="AA">
                                      <p:cBhvr>
                                        <p:cTn id="228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083" y="-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1000"/>
                            </p:stCondLst>
                            <p:childTnLst>
                              <p:par>
                                <p:cTn id="2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3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34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35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36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34 3.33333E-6 L 0.7632 -0.12709 " pathEditMode="relative" rAng="0" ptsTypes="AA">
                                      <p:cBhvr>
                                        <p:cTn id="238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934" y="-6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7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48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49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50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0.75 -0.08889 " pathEditMode="relative" rAng="0" ptsTypes="AA">
                                      <p:cBhvr>
                                        <p:cTn id="252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500" y="-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1000"/>
                            </p:stCondLst>
                            <p:childTnLst>
                              <p:par>
                                <p:cTn id="2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7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58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59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60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29 -2.96296E-6 L 0.65937 -0.08588 " pathEditMode="relative" rAng="0" ptsTypes="AA">
                                      <p:cBhvr>
                                        <p:cTn id="262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3" y="-4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2000"/>
                            </p:stCondLst>
                            <p:childTnLst>
                              <p:par>
                                <p:cTn id="2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0.72291 0.12847 " pathEditMode="relative" rAng="0" ptsTypes="AA">
                                      <p:cBhvr>
                                        <p:cTn id="267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146" y="64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6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77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78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79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725 0.00556 " pathEditMode="relative" rAng="0" ptsTypes="AA">
                                      <p:cBhvr>
                                        <p:cTn id="281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250" y="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1000"/>
                            </p:stCondLst>
                            <p:childTnLst>
                              <p:par>
                                <p:cTn id="2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6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87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88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89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7037E-6 L 0.70903 0.00023 " pathEditMode="relative" rAng="0" ptsTypes="AA">
                                      <p:cBhvr>
                                        <p:cTn id="291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5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00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01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02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03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2222E-6 L 0.64219 0.0625 " pathEditMode="relative" rAng="0" ptsTypes="AA">
                                      <p:cBhvr>
                                        <p:cTn id="305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101" y="3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-3.33333E-6 L -0.00104 0.4 " pathEditMode="relative" rAng="0" ptsTypes="AA">
                                      <p:cBhvr>
                                        <p:cTn id="311" dur="2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000"/>
                                    </p:animMotion>
                                  </p:childTnLst>
                                </p:cTn>
                              </p:par>
                              <p:par>
                                <p:cTn id="3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-3.33333E-6 0.4 " pathEditMode="relative" rAng="0" ptsTypes="AA">
                                      <p:cBhvr>
                                        <p:cTn id="315" dur="2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3.33333E-6 L 0.00052 0.4 " pathEditMode="relative" rAng="0" ptsTypes="AA">
                                      <p:cBhvr>
                                        <p:cTn id="321" dur="2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000"/>
                                    </p:animMotion>
                                  </p:childTnLst>
                                </p:cTn>
                              </p:par>
                              <p:par>
                                <p:cTn id="3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33333E-6 L 0 0.4 " pathEditMode="relative" rAng="0" ptsTypes="AA">
                                      <p:cBhvr>
                                        <p:cTn id="325" dur="2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000"/>
                                    </p:animMotion>
                                  </p:childTnLst>
                                </p:cTn>
                              </p:par>
                              <p:par>
                                <p:cTn id="3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22222E-6 L -0.00261 0.4 " pathEditMode="relative" rAng="0" ptsTypes="AA">
                                      <p:cBhvr>
                                        <p:cTn id="329" dur="2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" y="2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92" grpId="0" animBg="1"/>
      <p:bldP spid="92" grpId="1" animBg="1"/>
      <p:bldP spid="93" grpId="0"/>
      <p:bldP spid="93" grpId="1"/>
      <p:bldP spid="94" grpId="0"/>
      <p:bldP spid="94" grpId="1"/>
      <p:bldP spid="95" grpId="0"/>
      <p:bldP spid="95" grpId="1"/>
      <p:bldP spid="116" grpId="0"/>
      <p:bldP spid="116" grpId="1"/>
      <p:bldP spid="117" grpId="0"/>
      <p:bldP spid="117" grpId="1"/>
      <p:bldP spid="118" grpId="0" animBg="1"/>
      <p:bldP spid="118" grpId="1" animBg="1"/>
      <p:bldP spid="118" grpId="2" animBg="1"/>
      <p:bldP spid="119" grpId="0" animBg="1"/>
      <p:bldP spid="119" grpId="1" animBg="1"/>
      <p:bldP spid="119" grpId="2" animBg="1"/>
      <p:bldP spid="120" grpId="0" animBg="1"/>
      <p:bldP spid="120" grpId="1" animBg="1"/>
      <p:bldP spid="120" grpId="2" animBg="1"/>
      <p:bldP spid="123" grpId="0" animBg="1"/>
      <p:bldP spid="123" grpId="1" animBg="1"/>
      <p:bldP spid="123" grpId="2" animBg="1"/>
      <p:bldP spid="124" grpId="0" animBg="1"/>
      <p:bldP spid="124" grpId="1" animBg="1"/>
      <p:bldP spid="124" grpId="2" animBg="1"/>
      <p:bldP spid="125" grpId="0" animBg="1"/>
      <p:bldP spid="125" grpId="1" animBg="1"/>
      <p:bldP spid="125" grpId="2" animBg="1"/>
      <p:bldP spid="126" grpId="0" animBg="1"/>
      <p:bldP spid="126" grpId="1" animBg="1"/>
      <p:bldP spid="126" grpId="2" animBg="1"/>
      <p:bldP spid="127" grpId="0" animBg="1"/>
      <p:bldP spid="127" grpId="1" animBg="1"/>
      <p:bldP spid="127" grpId="2" animBg="1"/>
      <p:bldP spid="163" grpId="0" animBg="1"/>
      <p:bldP spid="163" grpId="1" animBg="1"/>
      <p:bldP spid="164" grpId="0" animBg="1"/>
      <p:bldP spid="164" grpId="1" animBg="1"/>
      <p:bldP spid="165" grpId="0" animBg="1"/>
      <p:bldP spid="165" grpId="1" animBg="1"/>
      <p:bldP spid="166" grpId="0" animBg="1"/>
      <p:bldP spid="166" grpId="1" animBg="1"/>
      <p:bldP spid="167" grpId="0" animBg="1"/>
      <p:bldP spid="167" grpId="1" animBg="1"/>
      <p:bldP spid="1054" grpId="0" animBg="1"/>
      <p:bldP spid="160" grpId="0" animBg="1"/>
      <p:bldP spid="160" grpId="1" animBg="1"/>
      <p:bldP spid="162" grpId="0" animBg="1"/>
      <p:bldP spid="162" grpId="1" animBg="1"/>
      <p:bldP spid="174" grpId="0" animBg="1"/>
      <p:bldP spid="174" grpId="1" animBg="1"/>
      <p:bldP spid="175" grpId="0" animBg="1"/>
      <p:bldP spid="175" grpId="1" animBg="1"/>
      <p:bldP spid="176" grpId="0" animBg="1"/>
      <p:bldP spid="176" grpId="1" animBg="1"/>
      <p:bldP spid="177" grpId="0" animBg="1"/>
      <p:bldP spid="177" grpId="1" animBg="1"/>
      <p:bldP spid="178" grpId="0" animBg="1"/>
      <p:bldP spid="178" grpId="1" animBg="1"/>
      <p:bldP spid="179" grpId="0" animBg="1"/>
      <p:bldP spid="179" grpId="1" animBg="1"/>
      <p:bldP spid="180" grpId="0" animBg="1"/>
      <p:bldP spid="180" grpId="2" animBg="1"/>
      <p:bldP spid="181" grpId="0" animBg="1"/>
      <p:bldP spid="181" grpId="2" animBg="1"/>
      <p:bldP spid="182" grpId="0" animBg="1"/>
      <p:bldP spid="182" grpId="2" animBg="1"/>
      <p:bldP spid="183" grpId="0" animBg="1"/>
      <p:bldP spid="183" grpId="2" animBg="1"/>
      <p:bldP spid="184" grpId="0" animBg="1"/>
      <p:bldP spid="184" grpId="2" animBg="1"/>
      <p:bldP spid="185" grpId="0" animBg="1"/>
      <p:bldP spid="185" grpId="2" animBg="1"/>
      <p:bldP spid="186" grpId="0" animBg="1"/>
      <p:bldP spid="186" grpId="2" animBg="1"/>
      <p:bldP spid="187" grpId="0" animBg="1"/>
      <p:bldP spid="187" grpId="2" animBg="1"/>
      <p:bldP spid="1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897535" y="1885295"/>
            <a:ext cx="457200" cy="457200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" name="Oval 5"/>
          <p:cNvSpPr/>
          <p:nvPr/>
        </p:nvSpPr>
        <p:spPr>
          <a:xfrm>
            <a:off x="897535" y="2969996"/>
            <a:ext cx="457200" cy="457200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7" name="Oval 6"/>
          <p:cNvSpPr/>
          <p:nvPr/>
        </p:nvSpPr>
        <p:spPr>
          <a:xfrm>
            <a:off x="381000" y="3962400"/>
            <a:ext cx="457200" cy="457200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8" name="Oval 7"/>
          <p:cNvSpPr/>
          <p:nvPr/>
        </p:nvSpPr>
        <p:spPr>
          <a:xfrm>
            <a:off x="1447800" y="3979872"/>
            <a:ext cx="457200" cy="457200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9" name="Oval 8"/>
          <p:cNvSpPr/>
          <p:nvPr/>
        </p:nvSpPr>
        <p:spPr>
          <a:xfrm>
            <a:off x="370114" y="5017115"/>
            <a:ext cx="457200" cy="457200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10" name="Oval 9"/>
          <p:cNvSpPr/>
          <p:nvPr/>
        </p:nvSpPr>
        <p:spPr>
          <a:xfrm>
            <a:off x="1447800" y="5024735"/>
            <a:ext cx="457200" cy="457200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f</a:t>
            </a:r>
          </a:p>
        </p:txBody>
      </p:sp>
      <p:cxnSp>
        <p:nvCxnSpPr>
          <p:cNvPr id="34" name="Straight Arrow Connector 33"/>
          <p:cNvCxnSpPr>
            <a:stCxn id="5" idx="4"/>
            <a:endCxn id="6" idx="0"/>
          </p:cNvCxnSpPr>
          <p:nvPr/>
        </p:nvCxnSpPr>
        <p:spPr>
          <a:xfrm>
            <a:off x="1126135" y="2342495"/>
            <a:ext cx="0" cy="62750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6" idx="3"/>
            <a:endCxn id="7" idx="0"/>
          </p:cNvCxnSpPr>
          <p:nvPr/>
        </p:nvCxnSpPr>
        <p:spPr>
          <a:xfrm flipH="1">
            <a:off x="609600" y="3360241"/>
            <a:ext cx="354890" cy="60215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6" idx="5"/>
            <a:endCxn id="8" idx="0"/>
          </p:cNvCxnSpPr>
          <p:nvPr/>
        </p:nvCxnSpPr>
        <p:spPr>
          <a:xfrm>
            <a:off x="1287780" y="3360241"/>
            <a:ext cx="388620" cy="61963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7" idx="4"/>
            <a:endCxn id="9" idx="0"/>
          </p:cNvCxnSpPr>
          <p:nvPr/>
        </p:nvCxnSpPr>
        <p:spPr>
          <a:xfrm flipH="1">
            <a:off x="598714" y="4419600"/>
            <a:ext cx="10886" cy="59751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8" idx="3"/>
            <a:endCxn id="9" idx="7"/>
          </p:cNvCxnSpPr>
          <p:nvPr/>
        </p:nvCxnSpPr>
        <p:spPr>
          <a:xfrm flipH="1">
            <a:off x="760359" y="4370117"/>
            <a:ext cx="754396" cy="71395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7" idx="5"/>
            <a:endCxn id="10" idx="1"/>
          </p:cNvCxnSpPr>
          <p:nvPr/>
        </p:nvCxnSpPr>
        <p:spPr>
          <a:xfrm>
            <a:off x="771245" y="4352645"/>
            <a:ext cx="743510" cy="73904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8" idx="4"/>
            <a:endCxn id="10" idx="0"/>
          </p:cNvCxnSpPr>
          <p:nvPr/>
        </p:nvCxnSpPr>
        <p:spPr>
          <a:xfrm>
            <a:off x="1676400" y="4437072"/>
            <a:ext cx="0" cy="58766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oup 49"/>
          <p:cNvGrpSpPr/>
          <p:nvPr/>
        </p:nvGrpSpPr>
        <p:grpSpPr>
          <a:xfrm>
            <a:off x="3342121" y="1138535"/>
            <a:ext cx="2601479" cy="1028700"/>
            <a:chOff x="3886200" y="1257300"/>
            <a:chExt cx="2601479" cy="1028700"/>
          </a:xfrm>
          <a:solidFill>
            <a:srgbClr val="263C82"/>
          </a:solidFill>
        </p:grpSpPr>
        <p:sp>
          <p:nvSpPr>
            <p:cNvPr id="51" name="Rectangle 50"/>
            <p:cNvSpPr/>
            <p:nvPr/>
          </p:nvSpPr>
          <p:spPr>
            <a:xfrm>
              <a:off x="4267200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1</a:t>
              </a: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479798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2</a:t>
              </a: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3886200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3</a:t>
              </a: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5098798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4</a:t>
              </a:r>
            </a:p>
          </p:txBody>
        </p:sp>
      </p:grpSp>
      <p:sp>
        <p:nvSpPr>
          <p:cNvPr id="55" name="Down Arrow 54"/>
          <p:cNvSpPr/>
          <p:nvPr/>
        </p:nvSpPr>
        <p:spPr>
          <a:xfrm>
            <a:off x="2884921" y="1329035"/>
            <a:ext cx="381000" cy="5452765"/>
          </a:xfrm>
          <a:prstGeom prst="downArrow">
            <a:avLst/>
          </a:prstGeom>
          <a:solidFill>
            <a:srgbClr val="263C8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2590800" y="1453515"/>
            <a:ext cx="4465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57" name="TextBox 56"/>
          <p:cNvSpPr txBox="1"/>
          <p:nvPr/>
        </p:nvSpPr>
        <p:spPr>
          <a:xfrm>
            <a:off x="2590800" y="2743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590800" y="41148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59" name="TextBox 58"/>
          <p:cNvSpPr txBox="1"/>
          <p:nvPr/>
        </p:nvSpPr>
        <p:spPr>
          <a:xfrm>
            <a:off x="2590800" y="5486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</a:t>
            </a:r>
          </a:p>
        </p:txBody>
      </p:sp>
      <p:grpSp>
        <p:nvGrpSpPr>
          <p:cNvPr id="61" name="Group 60"/>
          <p:cNvGrpSpPr/>
          <p:nvPr/>
        </p:nvGrpSpPr>
        <p:grpSpPr>
          <a:xfrm>
            <a:off x="3342121" y="2357735"/>
            <a:ext cx="2601479" cy="1028700"/>
            <a:chOff x="3886200" y="1257300"/>
            <a:chExt cx="2601479" cy="1028700"/>
          </a:xfrm>
          <a:solidFill>
            <a:srgbClr val="263C82"/>
          </a:solidFill>
        </p:grpSpPr>
        <p:sp>
          <p:nvSpPr>
            <p:cNvPr id="62" name="Rectangle 61"/>
            <p:cNvSpPr/>
            <p:nvPr/>
          </p:nvSpPr>
          <p:spPr>
            <a:xfrm>
              <a:off x="4267200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1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5479798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2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886200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3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098798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4</a:t>
              </a: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3342121" y="3843635"/>
            <a:ext cx="2601479" cy="1028700"/>
            <a:chOff x="3886200" y="1257300"/>
            <a:chExt cx="2601479" cy="1028700"/>
          </a:xfrm>
          <a:solidFill>
            <a:srgbClr val="263C82"/>
          </a:solidFill>
        </p:grpSpPr>
        <p:sp>
          <p:nvSpPr>
            <p:cNvPr id="67" name="Rectangle 66"/>
            <p:cNvSpPr/>
            <p:nvPr/>
          </p:nvSpPr>
          <p:spPr>
            <a:xfrm>
              <a:off x="4267200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1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479798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2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3886200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3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5098798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4</a:t>
              </a: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3342121" y="5177135"/>
            <a:ext cx="2601479" cy="1028700"/>
            <a:chOff x="3886200" y="1257300"/>
            <a:chExt cx="2601479" cy="1028700"/>
          </a:xfrm>
          <a:solidFill>
            <a:srgbClr val="263C82"/>
          </a:solidFill>
        </p:grpSpPr>
        <p:sp>
          <p:nvSpPr>
            <p:cNvPr id="72" name="Rectangle 71"/>
            <p:cNvSpPr/>
            <p:nvPr/>
          </p:nvSpPr>
          <p:spPr>
            <a:xfrm>
              <a:off x="4267200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1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5479798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2</a:t>
              </a: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3886200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3</a:t>
              </a: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5098798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4</a:t>
              </a:r>
            </a:p>
          </p:txBody>
        </p:sp>
      </p:grpSp>
      <p:sp>
        <p:nvSpPr>
          <p:cNvPr id="76" name="Oval 75"/>
          <p:cNvSpPr/>
          <p:nvPr/>
        </p:nvSpPr>
        <p:spPr>
          <a:xfrm>
            <a:off x="897535" y="1885295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77" name="Oval 76"/>
          <p:cNvSpPr/>
          <p:nvPr/>
        </p:nvSpPr>
        <p:spPr>
          <a:xfrm>
            <a:off x="897535" y="2969996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78" name="Oval 77"/>
          <p:cNvSpPr/>
          <p:nvPr/>
        </p:nvSpPr>
        <p:spPr>
          <a:xfrm>
            <a:off x="381000" y="3962400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79" name="Oval 78"/>
          <p:cNvSpPr/>
          <p:nvPr/>
        </p:nvSpPr>
        <p:spPr>
          <a:xfrm>
            <a:off x="1447800" y="3979872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80" name="Oval 79"/>
          <p:cNvSpPr/>
          <p:nvPr/>
        </p:nvSpPr>
        <p:spPr>
          <a:xfrm>
            <a:off x="370114" y="5017115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81" name="Oval 80"/>
          <p:cNvSpPr/>
          <p:nvPr/>
        </p:nvSpPr>
        <p:spPr>
          <a:xfrm>
            <a:off x="1447800" y="5024735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f</a:t>
            </a:r>
          </a:p>
        </p:txBody>
      </p:sp>
      <p:grpSp>
        <p:nvGrpSpPr>
          <p:cNvPr id="96" name="Group 95"/>
          <p:cNvGrpSpPr/>
          <p:nvPr/>
        </p:nvGrpSpPr>
        <p:grpSpPr>
          <a:xfrm>
            <a:off x="6172200" y="1138535"/>
            <a:ext cx="2601479" cy="1028700"/>
            <a:chOff x="3886200" y="1257300"/>
            <a:chExt cx="2601479" cy="1028700"/>
          </a:xfrm>
          <a:solidFill>
            <a:srgbClr val="263C82"/>
          </a:solidFill>
        </p:grpSpPr>
        <p:sp>
          <p:nvSpPr>
            <p:cNvPr id="97" name="Rectangle 96"/>
            <p:cNvSpPr/>
            <p:nvPr/>
          </p:nvSpPr>
          <p:spPr>
            <a:xfrm>
              <a:off x="4267200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1</a:t>
              </a: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5479798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2</a:t>
              </a: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3886200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3</a:t>
              </a: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5098798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4</a:t>
              </a: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6172200" y="2357735"/>
            <a:ext cx="2601479" cy="1028700"/>
            <a:chOff x="3886200" y="1257300"/>
            <a:chExt cx="2601479" cy="1028700"/>
          </a:xfrm>
          <a:solidFill>
            <a:srgbClr val="263C82"/>
          </a:solidFill>
        </p:grpSpPr>
        <p:sp>
          <p:nvSpPr>
            <p:cNvPr id="102" name="Rectangle 101"/>
            <p:cNvSpPr/>
            <p:nvPr/>
          </p:nvSpPr>
          <p:spPr>
            <a:xfrm>
              <a:off x="4267200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1</a:t>
              </a: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5479798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2</a:t>
              </a: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886200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3</a:t>
              </a: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5098798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4</a:t>
              </a: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6172200" y="3843635"/>
            <a:ext cx="2601479" cy="1028700"/>
            <a:chOff x="3886200" y="1257300"/>
            <a:chExt cx="2601479" cy="1028700"/>
          </a:xfrm>
          <a:solidFill>
            <a:srgbClr val="263C82"/>
          </a:solidFill>
        </p:grpSpPr>
        <p:sp>
          <p:nvSpPr>
            <p:cNvPr id="107" name="Rectangle 106"/>
            <p:cNvSpPr/>
            <p:nvPr/>
          </p:nvSpPr>
          <p:spPr>
            <a:xfrm>
              <a:off x="4267200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1</a:t>
              </a: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5479798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2</a:t>
              </a: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3886200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3</a:t>
              </a: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5098798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4</a:t>
              </a: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6172200" y="5177135"/>
            <a:ext cx="2601479" cy="1028700"/>
            <a:chOff x="3886200" y="1257300"/>
            <a:chExt cx="2601479" cy="1028700"/>
          </a:xfrm>
          <a:solidFill>
            <a:srgbClr val="263C82"/>
          </a:solidFill>
        </p:grpSpPr>
        <p:sp>
          <p:nvSpPr>
            <p:cNvPr id="112" name="Rectangle 111"/>
            <p:cNvSpPr/>
            <p:nvPr/>
          </p:nvSpPr>
          <p:spPr>
            <a:xfrm>
              <a:off x="4267200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1</a:t>
              </a: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5479798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2</a:t>
              </a: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3886200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3</a:t>
              </a: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5098798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4</a:t>
              </a:r>
            </a:p>
          </p:txBody>
        </p:sp>
      </p:grpSp>
      <p:sp>
        <p:nvSpPr>
          <p:cNvPr id="130" name="Oval 129"/>
          <p:cNvSpPr/>
          <p:nvPr/>
        </p:nvSpPr>
        <p:spPr>
          <a:xfrm>
            <a:off x="6781800" y="1071265"/>
            <a:ext cx="457200" cy="457200"/>
          </a:xfrm>
          <a:prstGeom prst="ellipse">
            <a:avLst/>
          </a:prstGeom>
          <a:solidFill>
            <a:srgbClr val="FF9900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23" name="Title 1"/>
          <p:cNvSpPr txBox="1">
            <a:spLocks/>
          </p:cNvSpPr>
          <p:nvPr/>
        </p:nvSpPr>
        <p:spPr>
          <a:xfrm>
            <a:off x="0" y="0"/>
            <a:ext cx="9144000" cy="990600"/>
          </a:xfrm>
          <a:prstGeom prst="rect">
            <a:avLst/>
          </a:prstGeom>
          <a:solidFill>
            <a:srgbClr val="254793"/>
          </a:solidFill>
          <a:effectLst>
            <a:outerShdw blurRad="50800" dist="38100" dir="6360000" sx="101000" sy="101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Re-Computation</a:t>
            </a:r>
            <a:endParaRPr lang="en-U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" name="Up-Down Arrow 125"/>
          <p:cNvSpPr/>
          <p:nvPr/>
        </p:nvSpPr>
        <p:spPr>
          <a:xfrm>
            <a:off x="2057400" y="1524000"/>
            <a:ext cx="580141" cy="5100359"/>
          </a:xfrm>
          <a:prstGeom prst="up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2"/>
                </a:solidFill>
              </a:rPr>
              <a:t>4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27" name="Up-Down Arrow 126"/>
          <p:cNvSpPr/>
          <p:nvPr/>
        </p:nvSpPr>
        <p:spPr>
          <a:xfrm>
            <a:off x="2057400" y="1528465"/>
            <a:ext cx="580141" cy="3576935"/>
          </a:xfrm>
          <a:prstGeom prst="up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2"/>
                </a:solidFill>
              </a:rPr>
              <a:t>3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28" name="Up-Down Arrow 127"/>
          <p:cNvSpPr/>
          <p:nvPr/>
        </p:nvSpPr>
        <p:spPr>
          <a:xfrm>
            <a:off x="5820659" y="3888433"/>
            <a:ext cx="580141" cy="2436167"/>
          </a:xfrm>
          <a:prstGeom prst="up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2"/>
                </a:solidFill>
              </a:rPr>
              <a:t>2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32" name="Oval 131"/>
          <p:cNvSpPr/>
          <p:nvPr/>
        </p:nvSpPr>
        <p:spPr>
          <a:xfrm>
            <a:off x="1447800" y="3979872"/>
            <a:ext cx="457200" cy="457200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4300" y="6861155"/>
            <a:ext cx="8763000" cy="132343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Re-computation</a:t>
            </a:r>
            <a:r>
              <a:rPr lang="en-US" sz="80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80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necessary</a:t>
            </a:r>
          </a:p>
        </p:txBody>
      </p:sp>
      <p:sp>
        <p:nvSpPr>
          <p:cNvPr id="124" name="Oval 123"/>
          <p:cNvSpPr/>
          <p:nvPr/>
        </p:nvSpPr>
        <p:spPr>
          <a:xfrm>
            <a:off x="1447800" y="5024735"/>
            <a:ext cx="457200" cy="457200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33" name="Oval 132"/>
          <p:cNvSpPr/>
          <p:nvPr/>
        </p:nvSpPr>
        <p:spPr>
          <a:xfrm>
            <a:off x="370114" y="5017115"/>
            <a:ext cx="457200" cy="457200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140" name="Oval 139"/>
          <p:cNvSpPr/>
          <p:nvPr/>
        </p:nvSpPr>
        <p:spPr>
          <a:xfrm>
            <a:off x="1447800" y="3979872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41" name="Oval 140"/>
          <p:cNvSpPr/>
          <p:nvPr/>
        </p:nvSpPr>
        <p:spPr>
          <a:xfrm>
            <a:off x="370114" y="5017115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42" name="Oval 141"/>
          <p:cNvSpPr/>
          <p:nvPr/>
        </p:nvSpPr>
        <p:spPr>
          <a:xfrm>
            <a:off x="1447800" y="5024735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53" name="Oval 152"/>
          <p:cNvSpPr/>
          <p:nvPr/>
        </p:nvSpPr>
        <p:spPr>
          <a:xfrm>
            <a:off x="381000" y="3962400"/>
            <a:ext cx="457200" cy="457200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154" name="Oval 153"/>
          <p:cNvSpPr/>
          <p:nvPr/>
        </p:nvSpPr>
        <p:spPr>
          <a:xfrm>
            <a:off x="1447800" y="3979872"/>
            <a:ext cx="457200" cy="457200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157" name="Oval 156"/>
          <p:cNvSpPr/>
          <p:nvPr/>
        </p:nvSpPr>
        <p:spPr>
          <a:xfrm>
            <a:off x="381000" y="3962400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58" name="Oval 157"/>
          <p:cNvSpPr/>
          <p:nvPr/>
        </p:nvSpPr>
        <p:spPr>
          <a:xfrm>
            <a:off x="1447800" y="3979872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55" name="Oval 154"/>
          <p:cNvSpPr/>
          <p:nvPr/>
        </p:nvSpPr>
        <p:spPr>
          <a:xfrm>
            <a:off x="370114" y="5017115"/>
            <a:ext cx="457200" cy="457200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156" name="Oval 155"/>
          <p:cNvSpPr/>
          <p:nvPr/>
        </p:nvSpPr>
        <p:spPr>
          <a:xfrm>
            <a:off x="1447800" y="5024735"/>
            <a:ext cx="457200" cy="457200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59" name="Oval 158"/>
          <p:cNvSpPr/>
          <p:nvPr/>
        </p:nvSpPr>
        <p:spPr>
          <a:xfrm>
            <a:off x="370114" y="5017115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60" name="Oval 159"/>
          <p:cNvSpPr/>
          <p:nvPr/>
        </p:nvSpPr>
        <p:spPr>
          <a:xfrm>
            <a:off x="1447800" y="5024735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63" name="Oval 162"/>
          <p:cNvSpPr/>
          <p:nvPr/>
        </p:nvSpPr>
        <p:spPr>
          <a:xfrm>
            <a:off x="381000" y="3962400"/>
            <a:ext cx="457200" cy="457200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164" name="Oval 163"/>
          <p:cNvSpPr/>
          <p:nvPr/>
        </p:nvSpPr>
        <p:spPr>
          <a:xfrm>
            <a:off x="1447800" y="3979872"/>
            <a:ext cx="457200" cy="457200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165" name="Oval 164"/>
          <p:cNvSpPr/>
          <p:nvPr/>
        </p:nvSpPr>
        <p:spPr>
          <a:xfrm>
            <a:off x="370114" y="5017115"/>
            <a:ext cx="457200" cy="457200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166" name="Oval 165"/>
          <p:cNvSpPr/>
          <p:nvPr/>
        </p:nvSpPr>
        <p:spPr>
          <a:xfrm>
            <a:off x="1447800" y="5024735"/>
            <a:ext cx="457200" cy="457200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67" name="Oval 166"/>
          <p:cNvSpPr/>
          <p:nvPr/>
        </p:nvSpPr>
        <p:spPr>
          <a:xfrm>
            <a:off x="897535" y="2969996"/>
            <a:ext cx="457200" cy="457200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168" name="Oval 167"/>
          <p:cNvSpPr/>
          <p:nvPr/>
        </p:nvSpPr>
        <p:spPr>
          <a:xfrm>
            <a:off x="897535" y="2969996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69" name="Oval 168"/>
          <p:cNvSpPr/>
          <p:nvPr/>
        </p:nvSpPr>
        <p:spPr>
          <a:xfrm>
            <a:off x="381000" y="3962400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70" name="Oval 169"/>
          <p:cNvSpPr/>
          <p:nvPr/>
        </p:nvSpPr>
        <p:spPr>
          <a:xfrm>
            <a:off x="1447800" y="3979872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71" name="Oval 170"/>
          <p:cNvSpPr/>
          <p:nvPr/>
        </p:nvSpPr>
        <p:spPr>
          <a:xfrm>
            <a:off x="370114" y="5017115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72" name="Oval 171"/>
          <p:cNvSpPr/>
          <p:nvPr/>
        </p:nvSpPr>
        <p:spPr>
          <a:xfrm>
            <a:off x="1447800" y="5024735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73" name="Oval 172"/>
          <p:cNvSpPr/>
          <p:nvPr/>
        </p:nvSpPr>
        <p:spPr>
          <a:xfrm>
            <a:off x="897535" y="1885295"/>
            <a:ext cx="457200" cy="457200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62" name="Oval 161"/>
          <p:cNvSpPr/>
          <p:nvPr/>
        </p:nvSpPr>
        <p:spPr>
          <a:xfrm>
            <a:off x="897535" y="2969996"/>
            <a:ext cx="457200" cy="457200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174" name="Oval 173"/>
          <p:cNvSpPr/>
          <p:nvPr/>
        </p:nvSpPr>
        <p:spPr>
          <a:xfrm>
            <a:off x="381000" y="3962400"/>
            <a:ext cx="457200" cy="457200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175" name="Oval 174"/>
          <p:cNvSpPr/>
          <p:nvPr/>
        </p:nvSpPr>
        <p:spPr>
          <a:xfrm>
            <a:off x="1447800" y="3979872"/>
            <a:ext cx="457200" cy="457200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176" name="Oval 175"/>
          <p:cNvSpPr/>
          <p:nvPr/>
        </p:nvSpPr>
        <p:spPr>
          <a:xfrm>
            <a:off x="370114" y="5017115"/>
            <a:ext cx="457200" cy="457200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177" name="Oval 176"/>
          <p:cNvSpPr/>
          <p:nvPr/>
        </p:nvSpPr>
        <p:spPr>
          <a:xfrm>
            <a:off x="1447800" y="5024735"/>
            <a:ext cx="457200" cy="457200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78" name="Oval 177"/>
          <p:cNvSpPr/>
          <p:nvPr/>
        </p:nvSpPr>
        <p:spPr>
          <a:xfrm>
            <a:off x="897535" y="1885295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79" name="Oval 178"/>
          <p:cNvSpPr/>
          <p:nvPr/>
        </p:nvSpPr>
        <p:spPr>
          <a:xfrm>
            <a:off x="897535" y="2969996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dash"/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80" name="Oval 179"/>
          <p:cNvSpPr/>
          <p:nvPr/>
        </p:nvSpPr>
        <p:spPr>
          <a:xfrm>
            <a:off x="897535" y="2969996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dash"/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81" name="Oval 180"/>
          <p:cNvSpPr/>
          <p:nvPr/>
        </p:nvSpPr>
        <p:spPr>
          <a:xfrm>
            <a:off x="381000" y="3962400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82" name="Oval 181"/>
          <p:cNvSpPr/>
          <p:nvPr/>
        </p:nvSpPr>
        <p:spPr>
          <a:xfrm>
            <a:off x="1447800" y="3979872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83" name="Oval 182"/>
          <p:cNvSpPr/>
          <p:nvPr/>
        </p:nvSpPr>
        <p:spPr>
          <a:xfrm>
            <a:off x="370114" y="5017115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85" name="Oval 184"/>
          <p:cNvSpPr/>
          <p:nvPr/>
        </p:nvSpPr>
        <p:spPr>
          <a:xfrm>
            <a:off x="1447800" y="5024735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86" name="Oval 185"/>
          <p:cNvSpPr/>
          <p:nvPr/>
        </p:nvSpPr>
        <p:spPr>
          <a:xfrm>
            <a:off x="8001000" y="2286000"/>
            <a:ext cx="457200" cy="457200"/>
          </a:xfrm>
          <a:prstGeom prst="ellipse">
            <a:avLst/>
          </a:prstGeom>
          <a:solidFill>
            <a:srgbClr val="FF9900"/>
          </a:solidFill>
          <a:ln w="28575">
            <a:solidFill>
              <a:schemeClr val="tx1"/>
            </a:solidFill>
            <a:prstDash val="dash"/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</a:p>
        </p:txBody>
      </p:sp>
      <p:sp>
        <p:nvSpPr>
          <p:cNvPr id="187" name="Oval 186"/>
          <p:cNvSpPr/>
          <p:nvPr/>
        </p:nvSpPr>
        <p:spPr>
          <a:xfrm>
            <a:off x="6477000" y="2590800"/>
            <a:ext cx="457200" cy="457200"/>
          </a:xfrm>
          <a:prstGeom prst="ellipse">
            <a:avLst/>
          </a:prstGeom>
          <a:solidFill>
            <a:srgbClr val="FF9900"/>
          </a:solidFill>
          <a:ln w="28575">
            <a:solidFill>
              <a:schemeClr val="tx1"/>
            </a:solidFill>
            <a:prstDash val="dash"/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</a:p>
        </p:txBody>
      </p:sp>
      <p:sp>
        <p:nvSpPr>
          <p:cNvPr id="188" name="TextBox 187"/>
          <p:cNvSpPr txBox="1"/>
          <p:nvPr/>
        </p:nvSpPr>
        <p:spPr>
          <a:xfrm>
            <a:off x="173219" y="3113966"/>
            <a:ext cx="8763000" cy="1754326"/>
          </a:xfrm>
          <a:prstGeom prst="rect">
            <a:avLst/>
          </a:prstGeom>
          <a:solidFill>
            <a:srgbClr val="263C82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Re-computation can lead to better mapping</a:t>
            </a:r>
            <a:endParaRPr lang="en-US" sz="5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370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22222E-6 L 0.33385 -0.12708 " pathEditMode="relative" rAng="0" ptsTypes="AA">
                                      <p:cBhvr>
                                        <p:cTn id="3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84" y="-6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0.33333 -0.10069 " pathEditMode="relative" rAng="0" ptsTypes="AA">
                                      <p:cBhvr>
                                        <p:cTn id="4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67" y="-50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7037E-7 L 0.40122 -0.02824 " pathEditMode="relative" rAng="0" ptsTypes="AA">
                                      <p:cBhvr>
                                        <p:cTn id="5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52" y="-14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7037E-7 L 0.4158 -0.02824 " pathEditMode="relative" rAng="0" ptsTypes="AA">
                                      <p:cBhvr>
                                        <p:cTn id="6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81" y="-14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33333E-6 L 0.40122 0.01111 " pathEditMode="relative" rAng="0" ptsTypes="AA">
                                      <p:cBhvr>
                                        <p:cTn id="7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52" y="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40834 0.01181 " pathEditMode="relative" rAng="0" ptsTypes="AA">
                                      <p:cBhvr>
                                        <p:cTn id="8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417" y="5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24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3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14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15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24167 0.01736 " pathEditMode="relative" rAng="0" ptsTypes="AA">
                                      <p:cBhvr>
                                        <p:cTn id="118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83" y="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24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25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33333E-6 L 0.40122 0.01111 " pathEditMode="relative" rAng="0" ptsTypes="AA">
                                      <p:cBhvr>
                                        <p:cTn id="128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52" y="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3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34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3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3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0.24167 0.06666 " pathEditMode="relative" rAng="0" ptsTypes="AA">
                                      <p:cBhvr>
                                        <p:cTn id="138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83" y="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3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74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75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22222E-6 L 0.35955 0.01736 " pathEditMode="relative" rAng="0" ptsTypes="AA">
                                      <p:cBhvr>
                                        <p:cTn id="178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69" y="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500"/>
                            </p:stCondLst>
                            <p:childTnLst>
                              <p:par>
                                <p:cTn id="1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3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84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85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40834 -0.02708 " pathEditMode="relative" rAng="0" ptsTypes="AA">
                                      <p:cBhvr>
                                        <p:cTn id="188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417" y="-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1000"/>
                            </p:stCondLst>
                            <p:childTnLst>
                              <p:par>
                                <p:cTn id="1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3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94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95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33333E-6 L 0.40122 0.01111 " pathEditMode="relative" rAng="0" ptsTypes="AA">
                                      <p:cBhvr>
                                        <p:cTn id="198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52" y="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3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04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05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06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85185E-6 L 0.36667 0.06643 " pathEditMode="relative" rAng="0" ptsTypes="AA">
                                      <p:cBhvr>
                                        <p:cTn id="208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33" y="33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0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500"/>
                            </p:stCondLst>
                            <p:childTnLst>
                              <p:par>
                                <p:cTn id="219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0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3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6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9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24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7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48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49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50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59259E-6 L 0.475 -0.10092 " pathEditMode="relative" rAng="0" ptsTypes="AA">
                                      <p:cBhvr>
                                        <p:cTn id="254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750" y="-50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500"/>
                            </p:stCondLst>
                            <p:childTnLst>
                              <p:par>
                                <p:cTn id="2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9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60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61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62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0.53333 -0.02708 " pathEditMode="relative" rAng="0" ptsTypes="AA">
                                      <p:cBhvr>
                                        <p:cTn id="264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667" y="-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9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70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71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72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59259E-6 L 0.375 0.01967 " pathEditMode="relative" rAng="0" ptsTypes="AA">
                                      <p:cBhvr>
                                        <p:cTn id="274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50" y="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1500"/>
                            </p:stCondLst>
                            <p:childTnLst>
                              <p:par>
                                <p:cTn id="2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9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80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81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82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0.525 0.01181 " pathEditMode="relative" rAng="0" ptsTypes="AA">
                                      <p:cBhvr>
                                        <p:cTn id="284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50" y="5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2000"/>
                            </p:stCondLst>
                            <p:childTnLst>
                              <p:par>
                                <p:cTn id="2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9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90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91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92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85185E-6 L 0.36667 0.06643 " pathEditMode="relative" rAng="0" ptsTypes="AA">
                                      <p:cBhvr>
                                        <p:cTn id="294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33" y="33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2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03" dur="indefinite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5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06" dur="indefinite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8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09" dur="indefinite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1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2" dur="indefinite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4" dur="indefinite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5" dur="indefinite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9" presetClass="emph" presetSubtype="0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7" dur="indefinite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8" dur="indefinite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9" presetID="9" presetClass="emph" presetSubtype="0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0" dur="indefinite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1" dur="indefinite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2" presetID="9" presetClass="emph" presetSubtype="0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3" dur="indefinite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4" dur="indefinite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5" presetID="9" presetClass="emph" presetSubtype="0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6" dur="indefinite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7" dur="indefinite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8" presetID="9" presetClass="emph" presetSubtype="0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9" dur="indefinite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30" dur="indefinite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58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59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60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61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33333E-6 L 0.64219 -0.12153 " pathEditMode="relative" rAng="0" ptsTypes="AA">
                                      <p:cBhvr>
                                        <p:cTn id="363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101" y="-60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>
                            <p:stCondLst>
                              <p:cond delay="500"/>
                            </p:stCondLst>
                            <p:childTnLst>
                              <p:par>
                                <p:cTn id="365" presetID="24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6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67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68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69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81481E-6 L 0.60226 -0.05533 " pathEditMode="relative" rAng="0" ptsTypes="AA">
                                      <p:cBhvr>
                                        <p:cTn id="373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104" y="-2778"/>
                                    </p:animMotion>
                                  </p:childTnLst>
                                </p:cTn>
                              </p:par>
                              <p:par>
                                <p:cTn id="3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44444E-6 L 0.76719 -0.10139 " pathEditMode="relative" rAng="0" ptsTypes="AA">
                                      <p:cBhvr>
                                        <p:cTn id="377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351" y="-5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8" fill="hold">
                            <p:stCondLst>
                              <p:cond delay="1000"/>
                            </p:stCondLst>
                            <p:childTnLst>
                              <p:par>
                                <p:cTn id="379" presetID="24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80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81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82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83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0.65833 0.02222 " pathEditMode="relative" rAng="0" ptsTypes="AA">
                                      <p:cBhvr>
                                        <p:cTn id="387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917" y="1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>
                            <p:stCondLst>
                              <p:cond delay="1500"/>
                            </p:stCondLst>
                            <p:childTnLst>
                              <p:par>
                                <p:cTn id="3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92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93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94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95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59259E-6 L 0.725 -0.02477 " pathEditMode="relative" rAng="0" ptsTypes="AA">
                                      <p:cBhvr>
                                        <p:cTn id="397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250" y="-1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02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03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04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05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81481E-6 L 0.70122 0.01297 " pathEditMode="relative" rAng="0" ptsTypes="AA">
                                      <p:cBhvr>
                                        <p:cTn id="407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052" y="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8" fill="hold">
                            <p:stCondLst>
                              <p:cond delay="2500"/>
                            </p:stCondLst>
                            <p:childTnLst>
                              <p:par>
                                <p:cTn id="4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24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2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13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14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15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7 L 0.675 0.05509 " pathEditMode="relative" rAng="0" ptsTypes="AA">
                                      <p:cBhvr>
                                        <p:cTn id="417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750" y="27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8" fill="hold">
                      <p:stCondLst>
                        <p:cond delay="indefinite"/>
                      </p:stCondLst>
                      <p:childTnLst>
                        <p:par>
                          <p:cTn id="419" fill="hold">
                            <p:stCondLst>
                              <p:cond delay="0"/>
                            </p:stCondLst>
                            <p:childTnLst>
                              <p:par>
                                <p:cTn id="4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43 -0.00278 L -0.00643 0.39653 " pathEditMode="relative" rAng="0" ptsTypes="AA">
                                      <p:cBhvr>
                                        <p:cTn id="423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4" fill="hold">
                            <p:stCondLst>
                              <p:cond delay="500"/>
                            </p:stCondLst>
                            <p:childTnLst>
                              <p:par>
                                <p:cTn id="4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L 0.00521 0.41111 " pathEditMode="relative" rAng="0" ptsTypes="AA">
                                      <p:cBhvr>
                                        <p:cTn id="428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" y="20556"/>
                                    </p:animMotion>
                                  </p:childTnLst>
                                </p:cTn>
                              </p:par>
                              <p:par>
                                <p:cTn id="4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L 0.00521 0.41111 " pathEditMode="relative" rAng="0" ptsTypes="AA">
                                      <p:cBhvr>
                                        <p:cTn id="432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" y="20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3" fill="hold">
                      <p:stCondLst>
                        <p:cond delay="indefinite"/>
                      </p:stCondLst>
                      <p:childTnLst>
                        <p:par>
                          <p:cTn id="434" fill="hold">
                            <p:stCondLst>
                              <p:cond delay="0"/>
                            </p:stCondLst>
                            <p:childTnLst>
                              <p:par>
                                <p:cTn id="4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7" fill="hold">
                      <p:stCondLst>
                        <p:cond delay="indefinite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55" grpId="0" animBg="1"/>
      <p:bldP spid="56" grpId="0"/>
      <p:bldP spid="57" grpId="0"/>
      <p:bldP spid="58" grpId="0"/>
      <p:bldP spid="59" grpId="0"/>
      <p:bldP spid="76" grpId="0" animBg="1"/>
      <p:bldP spid="76" grpId="1" animBg="1"/>
      <p:bldP spid="76" grpId="2" animBg="1"/>
      <p:bldP spid="77" grpId="0" animBg="1"/>
      <p:bldP spid="77" grpId="1" animBg="1"/>
      <p:bldP spid="77" grpId="3" animBg="1"/>
      <p:bldP spid="78" grpId="0" animBg="1"/>
      <p:bldP spid="78" grpId="1" animBg="1"/>
      <p:bldP spid="78" grpId="3" animBg="1"/>
      <p:bldP spid="79" grpId="0" animBg="1"/>
      <p:bldP spid="79" grpId="1" animBg="1"/>
      <p:bldP spid="79" grpId="3" animBg="1"/>
      <p:bldP spid="80" grpId="0" animBg="1"/>
      <p:bldP spid="80" grpId="1" animBg="1"/>
      <p:bldP spid="80" grpId="3" animBg="1"/>
      <p:bldP spid="81" grpId="0" animBg="1"/>
      <p:bldP spid="81" grpId="1" animBg="1"/>
      <p:bldP spid="81" grpId="3" animBg="1"/>
      <p:bldP spid="130" grpId="0" animBg="1"/>
      <p:bldP spid="130" grpId="1" animBg="1"/>
      <p:bldP spid="126" grpId="0" animBg="1"/>
      <p:bldP spid="126" grpId="1" animBg="1"/>
      <p:bldP spid="126" grpId="2" animBg="1"/>
      <p:bldP spid="126" grpId="3" animBg="1"/>
      <p:bldP spid="126" grpId="4" animBg="1"/>
      <p:bldP spid="126" grpId="5" animBg="1"/>
      <p:bldP spid="127" grpId="0" animBg="1"/>
      <p:bldP spid="128" grpId="0" animBg="1"/>
      <p:bldP spid="132" grpId="1" animBg="1"/>
      <p:bldP spid="132" grpId="2" animBg="1"/>
      <p:bldP spid="2" grpId="0" animBg="1"/>
      <p:bldP spid="124" grpId="0" animBg="1"/>
      <p:bldP spid="124" grpId="1" animBg="1"/>
      <p:bldP spid="133" grpId="0" animBg="1"/>
      <p:bldP spid="133" grpId="1" animBg="1"/>
      <p:bldP spid="140" grpId="0" animBg="1"/>
      <p:bldP spid="140" grpId="1" animBg="1"/>
      <p:bldP spid="140" grpId="3" animBg="1"/>
      <p:bldP spid="141" grpId="0" animBg="1"/>
      <p:bldP spid="141" grpId="1" animBg="1"/>
      <p:bldP spid="141" grpId="3" animBg="1"/>
      <p:bldP spid="142" grpId="0" animBg="1"/>
      <p:bldP spid="142" grpId="1" animBg="1"/>
      <p:bldP spid="142" grpId="3" animBg="1"/>
      <p:bldP spid="153" grpId="0" animBg="1"/>
      <p:bldP spid="153" grpId="1" animBg="1"/>
      <p:bldP spid="154" grpId="0" animBg="1"/>
      <p:bldP spid="154" grpId="1" animBg="1"/>
      <p:bldP spid="157" grpId="0" animBg="1"/>
      <p:bldP spid="157" grpId="1" animBg="1"/>
      <p:bldP spid="157" grpId="3" animBg="1"/>
      <p:bldP spid="158" grpId="0" animBg="1"/>
      <p:bldP spid="158" grpId="1" animBg="1"/>
      <p:bldP spid="158" grpId="2" animBg="1"/>
      <p:bldP spid="155" grpId="0" animBg="1"/>
      <p:bldP spid="155" grpId="1" animBg="1"/>
      <p:bldP spid="156" grpId="0" animBg="1"/>
      <p:bldP spid="156" grpId="1" animBg="1"/>
      <p:bldP spid="159" grpId="0" animBg="1"/>
      <p:bldP spid="159" grpId="1" animBg="1"/>
      <p:bldP spid="159" grpId="2" animBg="1"/>
      <p:bldP spid="160" grpId="0" animBg="1"/>
      <p:bldP spid="160" grpId="1" animBg="1"/>
      <p:bldP spid="160" grpId="2" animBg="1"/>
      <p:bldP spid="163" grpId="0" animBg="1"/>
      <p:bldP spid="163" grpId="1" animBg="1"/>
      <p:bldP spid="164" grpId="0" animBg="1"/>
      <p:bldP spid="164" grpId="1" animBg="1"/>
      <p:bldP spid="165" grpId="0" animBg="1"/>
      <p:bldP spid="165" grpId="1" animBg="1"/>
      <p:bldP spid="166" grpId="0" animBg="1"/>
      <p:bldP spid="166" grpId="1" animBg="1"/>
      <p:bldP spid="167" grpId="0" animBg="1"/>
      <p:bldP spid="167" grpId="1" animBg="1"/>
      <p:bldP spid="168" grpId="0" animBg="1"/>
      <p:bldP spid="168" grpId="3" animBg="1"/>
      <p:bldP spid="168" grpId="4" animBg="1"/>
      <p:bldP spid="169" grpId="0" animBg="1"/>
      <p:bldP spid="169" grpId="3" animBg="1"/>
      <p:bldP spid="169" grpId="4" animBg="1"/>
      <p:bldP spid="170" grpId="0" animBg="1"/>
      <p:bldP spid="170" grpId="2" animBg="1"/>
      <p:bldP spid="170" grpId="3" animBg="1"/>
      <p:bldP spid="171" grpId="0" animBg="1"/>
      <p:bldP spid="171" grpId="2" animBg="1"/>
      <p:bldP spid="171" grpId="3" animBg="1"/>
      <p:bldP spid="172" grpId="0" animBg="1"/>
      <p:bldP spid="172" grpId="2" animBg="1"/>
      <p:bldP spid="172" grpId="3" animBg="1"/>
      <p:bldP spid="173" grpId="0" animBg="1"/>
      <p:bldP spid="173" grpId="1" animBg="1"/>
      <p:bldP spid="162" grpId="0" animBg="1"/>
      <p:bldP spid="162" grpId="1" animBg="1"/>
      <p:bldP spid="174" grpId="0" animBg="1"/>
      <p:bldP spid="174" grpId="1" animBg="1"/>
      <p:bldP spid="175" grpId="0" animBg="1"/>
      <p:bldP spid="175" grpId="1" animBg="1"/>
      <p:bldP spid="176" grpId="0" animBg="1"/>
      <p:bldP spid="176" grpId="1" animBg="1"/>
      <p:bldP spid="177" grpId="0" animBg="1"/>
      <p:bldP spid="177" grpId="1" animBg="1"/>
      <p:bldP spid="178" grpId="0" animBg="1"/>
      <p:bldP spid="178" grpId="2" animBg="1"/>
      <p:bldP spid="179" grpId="0" animBg="1"/>
      <p:bldP spid="179" grpId="1" animBg="1"/>
      <p:bldP spid="180" grpId="0" animBg="1"/>
      <p:bldP spid="180" grpId="1" animBg="1"/>
      <p:bldP spid="181" grpId="0" animBg="1"/>
      <p:bldP spid="181" grpId="3" animBg="1"/>
      <p:bldP spid="182" grpId="0" animBg="1"/>
      <p:bldP spid="182" grpId="2" animBg="1"/>
      <p:bldP spid="183" grpId="0" animBg="1"/>
      <p:bldP spid="183" grpId="2" animBg="1"/>
      <p:bldP spid="185" grpId="0" animBg="1"/>
      <p:bldP spid="185" grpId="2" animBg="1"/>
      <p:bldP spid="186" grpId="0" animBg="1"/>
      <p:bldP spid="186" grpId="1" animBg="1"/>
      <p:bldP spid="187" grpId="0" animBg="1"/>
      <p:bldP spid="187" grpId="1" animBg="1"/>
      <p:bldP spid="18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roup 83"/>
          <p:cNvGrpSpPr/>
          <p:nvPr/>
        </p:nvGrpSpPr>
        <p:grpSpPr>
          <a:xfrm>
            <a:off x="6390121" y="1219200"/>
            <a:ext cx="2601479" cy="1028700"/>
            <a:chOff x="3886200" y="1257300"/>
            <a:chExt cx="2601479" cy="1028700"/>
          </a:xfrm>
          <a:solidFill>
            <a:srgbClr val="263C82"/>
          </a:solidFill>
        </p:grpSpPr>
        <p:sp>
          <p:nvSpPr>
            <p:cNvPr id="85" name="Rectangle 84"/>
            <p:cNvSpPr/>
            <p:nvPr/>
          </p:nvSpPr>
          <p:spPr>
            <a:xfrm>
              <a:off x="4267200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1</a:t>
              </a: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5479798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2</a:t>
              </a: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3886200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3</a:t>
              </a: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5098798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4</a:t>
              </a: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6390121" y="2399026"/>
            <a:ext cx="2601479" cy="1028700"/>
            <a:chOff x="3886200" y="1257300"/>
            <a:chExt cx="2601479" cy="1028700"/>
          </a:xfrm>
          <a:solidFill>
            <a:srgbClr val="263C82"/>
          </a:solidFill>
        </p:grpSpPr>
        <p:sp>
          <p:nvSpPr>
            <p:cNvPr id="90" name="Rectangle 89"/>
            <p:cNvSpPr/>
            <p:nvPr/>
          </p:nvSpPr>
          <p:spPr>
            <a:xfrm>
              <a:off x="4267200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1</a:t>
              </a: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5479798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2</a:t>
              </a: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3886200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3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5098798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4</a:t>
              </a: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6390121" y="3694426"/>
            <a:ext cx="2601479" cy="1028700"/>
            <a:chOff x="3886200" y="1257300"/>
            <a:chExt cx="2601479" cy="1028700"/>
          </a:xfrm>
          <a:solidFill>
            <a:srgbClr val="263C82"/>
          </a:solidFill>
        </p:grpSpPr>
        <p:sp>
          <p:nvSpPr>
            <p:cNvPr id="95" name="Rectangle 94"/>
            <p:cNvSpPr/>
            <p:nvPr/>
          </p:nvSpPr>
          <p:spPr>
            <a:xfrm>
              <a:off x="4267200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1</a:t>
              </a: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5479798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2</a:t>
              </a: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3886200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3</a:t>
              </a: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5098798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4</a:t>
              </a: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6390121" y="4989826"/>
            <a:ext cx="2601479" cy="1028700"/>
            <a:chOff x="3886200" y="1257300"/>
            <a:chExt cx="2601479" cy="1028700"/>
          </a:xfrm>
          <a:solidFill>
            <a:srgbClr val="263C82"/>
          </a:solidFill>
        </p:grpSpPr>
        <p:sp>
          <p:nvSpPr>
            <p:cNvPr id="100" name="Rectangle 99"/>
            <p:cNvSpPr/>
            <p:nvPr/>
          </p:nvSpPr>
          <p:spPr>
            <a:xfrm>
              <a:off x="4267200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1</a:t>
              </a: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5479798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2</a:t>
              </a: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3886200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3</a:t>
              </a: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5098798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4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494521" y="1220474"/>
            <a:ext cx="2601479" cy="1028700"/>
            <a:chOff x="3886200" y="1257300"/>
            <a:chExt cx="2601479" cy="1028700"/>
          </a:xfrm>
          <a:solidFill>
            <a:srgbClr val="263C82"/>
          </a:solidFill>
        </p:grpSpPr>
        <p:sp>
          <p:nvSpPr>
            <p:cNvPr id="5" name="Rectangle 4"/>
            <p:cNvSpPr/>
            <p:nvPr/>
          </p:nvSpPr>
          <p:spPr>
            <a:xfrm>
              <a:off x="4267200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1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5479798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2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3886200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3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5098798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4</a:t>
              </a:r>
            </a:p>
          </p:txBody>
        </p:sp>
      </p:grpSp>
      <p:sp>
        <p:nvSpPr>
          <p:cNvPr id="14" name="Oval 13"/>
          <p:cNvSpPr/>
          <p:nvPr/>
        </p:nvSpPr>
        <p:spPr>
          <a:xfrm>
            <a:off x="4191000" y="1143000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0" name="Oval 19"/>
          <p:cNvSpPr/>
          <p:nvPr/>
        </p:nvSpPr>
        <p:spPr>
          <a:xfrm>
            <a:off x="1066800" y="2582549"/>
            <a:ext cx="457200" cy="457200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21" name="Oval 20"/>
          <p:cNvSpPr/>
          <p:nvPr/>
        </p:nvSpPr>
        <p:spPr>
          <a:xfrm>
            <a:off x="1066800" y="3621530"/>
            <a:ext cx="457200" cy="457200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22" name="Oval 21"/>
          <p:cNvSpPr/>
          <p:nvPr/>
        </p:nvSpPr>
        <p:spPr>
          <a:xfrm>
            <a:off x="76200" y="4648200"/>
            <a:ext cx="457200" cy="457200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23" name="Oval 22"/>
          <p:cNvSpPr/>
          <p:nvPr/>
        </p:nvSpPr>
        <p:spPr>
          <a:xfrm>
            <a:off x="762000" y="4648200"/>
            <a:ext cx="457200" cy="457200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24" name="Oval 23"/>
          <p:cNvSpPr/>
          <p:nvPr/>
        </p:nvSpPr>
        <p:spPr>
          <a:xfrm>
            <a:off x="1409700" y="4648200"/>
            <a:ext cx="457200" cy="457200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25" name="Oval 24"/>
          <p:cNvSpPr/>
          <p:nvPr/>
        </p:nvSpPr>
        <p:spPr>
          <a:xfrm>
            <a:off x="2133600" y="4648200"/>
            <a:ext cx="457200" cy="457200"/>
          </a:xfrm>
          <a:prstGeom prst="ellipse">
            <a:avLst/>
          </a:prstGeom>
          <a:solidFill>
            <a:srgbClr val="263C8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f</a:t>
            </a:r>
          </a:p>
        </p:txBody>
      </p:sp>
      <p:cxnSp>
        <p:nvCxnSpPr>
          <p:cNvPr id="26" name="Straight Arrow Connector 25"/>
          <p:cNvCxnSpPr>
            <a:stCxn id="20" idx="4"/>
            <a:endCxn id="21" idx="0"/>
          </p:cNvCxnSpPr>
          <p:nvPr/>
        </p:nvCxnSpPr>
        <p:spPr>
          <a:xfrm>
            <a:off x="1295400" y="3039749"/>
            <a:ext cx="0" cy="58178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1" idx="3"/>
            <a:endCxn id="22" idx="0"/>
          </p:cNvCxnSpPr>
          <p:nvPr/>
        </p:nvCxnSpPr>
        <p:spPr>
          <a:xfrm flipH="1">
            <a:off x="304800" y="4011775"/>
            <a:ext cx="828955" cy="63642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1" idx="4"/>
            <a:endCxn id="23" idx="0"/>
          </p:cNvCxnSpPr>
          <p:nvPr/>
        </p:nvCxnSpPr>
        <p:spPr>
          <a:xfrm flipH="1">
            <a:off x="990600" y="4078730"/>
            <a:ext cx="304800" cy="56947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1" idx="4"/>
            <a:endCxn id="24" idx="0"/>
          </p:cNvCxnSpPr>
          <p:nvPr/>
        </p:nvCxnSpPr>
        <p:spPr>
          <a:xfrm>
            <a:off x="1295400" y="4078730"/>
            <a:ext cx="342900" cy="56947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1" idx="5"/>
            <a:endCxn id="25" idx="1"/>
          </p:cNvCxnSpPr>
          <p:nvPr/>
        </p:nvCxnSpPr>
        <p:spPr>
          <a:xfrm>
            <a:off x="1457045" y="4011775"/>
            <a:ext cx="743510" cy="7033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Down Arrow 42"/>
          <p:cNvSpPr/>
          <p:nvPr/>
        </p:nvSpPr>
        <p:spPr>
          <a:xfrm>
            <a:off x="3048000" y="1219200"/>
            <a:ext cx="381000" cy="5452765"/>
          </a:xfrm>
          <a:prstGeom prst="downArrow">
            <a:avLst/>
          </a:prstGeom>
          <a:solidFill>
            <a:srgbClr val="263C8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2753879" y="1343680"/>
            <a:ext cx="4465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2753879" y="263336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753879" y="400496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</a:t>
            </a:r>
            <a:endParaRPr lang="en-US" sz="2400" dirty="0"/>
          </a:p>
        </p:txBody>
      </p:sp>
      <p:grpSp>
        <p:nvGrpSpPr>
          <p:cNvPr id="47" name="Group 46"/>
          <p:cNvGrpSpPr/>
          <p:nvPr/>
        </p:nvGrpSpPr>
        <p:grpSpPr>
          <a:xfrm>
            <a:off x="3494521" y="2400300"/>
            <a:ext cx="2601479" cy="1028700"/>
            <a:chOff x="3886200" y="1257300"/>
            <a:chExt cx="2601479" cy="1028700"/>
          </a:xfrm>
          <a:solidFill>
            <a:srgbClr val="263C82"/>
          </a:solidFill>
        </p:grpSpPr>
        <p:sp>
          <p:nvSpPr>
            <p:cNvPr id="48" name="Rectangle 47"/>
            <p:cNvSpPr/>
            <p:nvPr/>
          </p:nvSpPr>
          <p:spPr>
            <a:xfrm>
              <a:off x="4267200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1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5479798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2</a:t>
              </a: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3886200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3</a:t>
              </a: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098798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4</a:t>
              </a: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3494521" y="3695700"/>
            <a:ext cx="2601479" cy="1028700"/>
            <a:chOff x="3886200" y="1257300"/>
            <a:chExt cx="2601479" cy="1028700"/>
          </a:xfrm>
          <a:solidFill>
            <a:srgbClr val="263C82"/>
          </a:solidFill>
        </p:grpSpPr>
        <p:sp>
          <p:nvSpPr>
            <p:cNvPr id="53" name="Rectangle 52"/>
            <p:cNvSpPr/>
            <p:nvPr/>
          </p:nvSpPr>
          <p:spPr>
            <a:xfrm>
              <a:off x="4267200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1</a:t>
              </a: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5479798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2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886200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3</a:t>
              </a: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5098798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4</a:t>
              </a:r>
            </a:p>
          </p:txBody>
        </p:sp>
      </p:grpSp>
      <p:sp>
        <p:nvSpPr>
          <p:cNvPr id="15" name="Oval 14"/>
          <p:cNvSpPr/>
          <p:nvPr/>
        </p:nvSpPr>
        <p:spPr>
          <a:xfrm>
            <a:off x="4114800" y="2353949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6" name="Oval 15"/>
          <p:cNvSpPr/>
          <p:nvPr/>
        </p:nvSpPr>
        <p:spPr>
          <a:xfrm>
            <a:off x="4191000" y="3657600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7" name="Oval 16"/>
          <p:cNvSpPr/>
          <p:nvPr/>
        </p:nvSpPr>
        <p:spPr>
          <a:xfrm>
            <a:off x="3810000" y="3962400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57" name="Oval 56"/>
          <p:cNvSpPr/>
          <p:nvPr/>
        </p:nvSpPr>
        <p:spPr>
          <a:xfrm>
            <a:off x="5410200" y="3657600"/>
            <a:ext cx="457200" cy="4572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  <a:prstDash val="dash"/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743200" y="54819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</a:t>
            </a:r>
            <a:endParaRPr lang="en-US" sz="2400" dirty="0"/>
          </a:p>
        </p:txBody>
      </p:sp>
      <p:grpSp>
        <p:nvGrpSpPr>
          <p:cNvPr id="59" name="Group 58"/>
          <p:cNvGrpSpPr/>
          <p:nvPr/>
        </p:nvGrpSpPr>
        <p:grpSpPr>
          <a:xfrm>
            <a:off x="3494521" y="4991100"/>
            <a:ext cx="2601479" cy="1028700"/>
            <a:chOff x="3886200" y="1257300"/>
            <a:chExt cx="2601479" cy="1028700"/>
          </a:xfrm>
          <a:solidFill>
            <a:srgbClr val="263C82"/>
          </a:solidFill>
        </p:grpSpPr>
        <p:sp>
          <p:nvSpPr>
            <p:cNvPr id="60" name="Rectangle 59"/>
            <p:cNvSpPr/>
            <p:nvPr/>
          </p:nvSpPr>
          <p:spPr>
            <a:xfrm>
              <a:off x="4267200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1</a:t>
              </a: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5479798" y="12573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2</a:t>
              </a: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886200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3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5098798" y="1600200"/>
              <a:ext cx="1007881" cy="685800"/>
            </a:xfrm>
            <a:prstGeom prst="rect">
              <a:avLst/>
            </a:prstGeom>
            <a:grpFill/>
            <a:scene3d>
              <a:camera prst="isometricOffAxis2Top">
                <a:rot lat="17829426" lon="2855315" rev="18930000"/>
              </a:camera>
              <a:lightRig rig="threePt" dir="t">
                <a:rot lat="0" lon="0" rev="0"/>
              </a:lightRig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4</a:t>
              </a:r>
            </a:p>
          </p:txBody>
        </p:sp>
      </p:grpSp>
      <p:sp>
        <p:nvSpPr>
          <p:cNvPr id="18" name="Oval 17"/>
          <p:cNvSpPr/>
          <p:nvPr/>
        </p:nvSpPr>
        <p:spPr>
          <a:xfrm>
            <a:off x="5410200" y="4953000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9" name="Oval 18"/>
          <p:cNvSpPr/>
          <p:nvPr/>
        </p:nvSpPr>
        <p:spPr>
          <a:xfrm>
            <a:off x="5029200" y="5257800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65" name="Oval 64"/>
          <p:cNvSpPr/>
          <p:nvPr/>
        </p:nvSpPr>
        <p:spPr>
          <a:xfrm>
            <a:off x="5410200" y="2362200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66" name="Oval 65"/>
          <p:cNvSpPr/>
          <p:nvPr/>
        </p:nvSpPr>
        <p:spPr>
          <a:xfrm>
            <a:off x="5029200" y="4038600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67" name="Oval 66"/>
          <p:cNvSpPr/>
          <p:nvPr/>
        </p:nvSpPr>
        <p:spPr>
          <a:xfrm>
            <a:off x="4191000" y="3648075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68" name="Oval 67"/>
          <p:cNvSpPr/>
          <p:nvPr/>
        </p:nvSpPr>
        <p:spPr>
          <a:xfrm>
            <a:off x="5410200" y="3648075"/>
            <a:ext cx="457200" cy="4572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  <a:prstDash val="dash"/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</a:p>
        </p:txBody>
      </p:sp>
      <p:sp>
        <p:nvSpPr>
          <p:cNvPr id="69" name="Oval 68"/>
          <p:cNvSpPr/>
          <p:nvPr/>
        </p:nvSpPr>
        <p:spPr>
          <a:xfrm>
            <a:off x="5410200" y="4933950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70" name="Oval 69"/>
          <p:cNvSpPr/>
          <p:nvPr/>
        </p:nvSpPr>
        <p:spPr>
          <a:xfrm>
            <a:off x="5029200" y="5253335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71" name="Oval 70"/>
          <p:cNvSpPr/>
          <p:nvPr/>
        </p:nvSpPr>
        <p:spPr>
          <a:xfrm>
            <a:off x="4114800" y="2354628"/>
            <a:ext cx="457200" cy="4572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  <a:prstDash val="dash"/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</a:p>
        </p:txBody>
      </p:sp>
      <p:sp>
        <p:nvSpPr>
          <p:cNvPr id="72" name="Oval 71"/>
          <p:cNvSpPr/>
          <p:nvPr/>
        </p:nvSpPr>
        <p:spPr>
          <a:xfrm>
            <a:off x="5410200" y="2362200"/>
            <a:ext cx="457200" cy="4572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  <a:prstDash val="dash"/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</a:p>
        </p:txBody>
      </p:sp>
      <p:sp>
        <p:nvSpPr>
          <p:cNvPr id="73" name="Oval 72"/>
          <p:cNvSpPr/>
          <p:nvPr/>
        </p:nvSpPr>
        <p:spPr>
          <a:xfrm>
            <a:off x="5029200" y="4038600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74" name="Oval 73"/>
          <p:cNvSpPr/>
          <p:nvPr/>
        </p:nvSpPr>
        <p:spPr>
          <a:xfrm>
            <a:off x="5410200" y="3657600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75" name="Oval 74"/>
          <p:cNvSpPr/>
          <p:nvPr/>
        </p:nvSpPr>
        <p:spPr>
          <a:xfrm>
            <a:off x="4191000" y="3657600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76" name="Oval 75"/>
          <p:cNvSpPr/>
          <p:nvPr/>
        </p:nvSpPr>
        <p:spPr>
          <a:xfrm>
            <a:off x="3798436" y="3962400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77" name="Oval 76"/>
          <p:cNvSpPr/>
          <p:nvPr/>
        </p:nvSpPr>
        <p:spPr>
          <a:xfrm>
            <a:off x="8229600" y="3657600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79" name="Oval 78"/>
          <p:cNvSpPr/>
          <p:nvPr/>
        </p:nvSpPr>
        <p:spPr>
          <a:xfrm>
            <a:off x="7848600" y="5257800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80" name="Oval 79"/>
          <p:cNvSpPr/>
          <p:nvPr/>
        </p:nvSpPr>
        <p:spPr>
          <a:xfrm>
            <a:off x="6705600" y="5257800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83" name="Oval 82"/>
          <p:cNvSpPr/>
          <p:nvPr/>
        </p:nvSpPr>
        <p:spPr>
          <a:xfrm>
            <a:off x="7924800" y="3962400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13" name="Oval 112"/>
          <p:cNvSpPr/>
          <p:nvPr/>
        </p:nvSpPr>
        <p:spPr>
          <a:xfrm>
            <a:off x="7010400" y="1143000"/>
            <a:ext cx="457200" cy="457200"/>
          </a:xfrm>
          <a:prstGeom prst="ellipse">
            <a:avLst/>
          </a:prstGeom>
          <a:solidFill>
            <a:srgbClr val="FF9900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04" name="Oval 103"/>
          <p:cNvSpPr/>
          <p:nvPr/>
        </p:nvSpPr>
        <p:spPr>
          <a:xfrm>
            <a:off x="7010400" y="1143000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07" name="Oval 106"/>
          <p:cNvSpPr/>
          <p:nvPr/>
        </p:nvSpPr>
        <p:spPr>
          <a:xfrm>
            <a:off x="8229600" y="2366010"/>
            <a:ext cx="457200" cy="457200"/>
          </a:xfrm>
          <a:prstGeom prst="ellipse">
            <a:avLst/>
          </a:prstGeom>
          <a:solidFill>
            <a:srgbClr val="FF9900"/>
          </a:solidFill>
          <a:ln w="28575">
            <a:solidFill>
              <a:schemeClr val="tx1"/>
            </a:solidFill>
            <a:prstDash val="dash"/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</a:p>
        </p:txBody>
      </p:sp>
      <p:sp>
        <p:nvSpPr>
          <p:cNvPr id="110" name="Oval 109"/>
          <p:cNvSpPr/>
          <p:nvPr/>
        </p:nvSpPr>
        <p:spPr>
          <a:xfrm>
            <a:off x="7010400" y="2366010"/>
            <a:ext cx="457200" cy="457200"/>
          </a:xfrm>
          <a:prstGeom prst="ellipse">
            <a:avLst/>
          </a:prstGeom>
          <a:solidFill>
            <a:srgbClr val="FF9900"/>
          </a:solidFill>
          <a:ln w="28575">
            <a:solidFill>
              <a:schemeClr val="tx1"/>
            </a:solidFill>
            <a:prstDash val="dash"/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</a:p>
        </p:txBody>
      </p:sp>
      <p:sp>
        <p:nvSpPr>
          <p:cNvPr id="105" name="Title 1"/>
          <p:cNvSpPr txBox="1">
            <a:spLocks/>
          </p:cNvSpPr>
          <p:nvPr/>
        </p:nvSpPr>
        <p:spPr>
          <a:xfrm>
            <a:off x="0" y="0"/>
            <a:ext cx="9144000" cy="990600"/>
          </a:xfrm>
          <a:prstGeom prst="rect">
            <a:avLst/>
          </a:prstGeom>
          <a:solidFill>
            <a:srgbClr val="254793"/>
          </a:solidFill>
          <a:effectLst>
            <a:outerShdw blurRad="50800" dist="38100" dir="6360000" sx="101000" sy="101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Re-Computation and Routing</a:t>
            </a:r>
          </a:p>
        </p:txBody>
      </p:sp>
      <p:sp>
        <p:nvSpPr>
          <p:cNvPr id="117" name="Up-Down Arrow 116"/>
          <p:cNvSpPr/>
          <p:nvPr/>
        </p:nvSpPr>
        <p:spPr>
          <a:xfrm>
            <a:off x="2286000" y="1219200"/>
            <a:ext cx="580141" cy="3657600"/>
          </a:xfrm>
          <a:prstGeom prst="up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2"/>
                </a:solidFill>
              </a:rPr>
              <a:t>3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23" name="Up-Down Arrow 122"/>
          <p:cNvSpPr/>
          <p:nvPr/>
        </p:nvSpPr>
        <p:spPr>
          <a:xfrm>
            <a:off x="5943600" y="3459480"/>
            <a:ext cx="580141" cy="2667000"/>
          </a:xfrm>
          <a:prstGeom prst="up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2"/>
                </a:solidFill>
              </a:rPr>
              <a:t>2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8" name="Oval 77"/>
          <p:cNvSpPr/>
          <p:nvPr/>
        </p:nvSpPr>
        <p:spPr>
          <a:xfrm>
            <a:off x="8229600" y="2362200"/>
            <a:ext cx="457200" cy="4572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  <a:prstDash val="dash"/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</a:p>
        </p:txBody>
      </p:sp>
      <p:sp>
        <p:nvSpPr>
          <p:cNvPr id="81" name="Oval 80"/>
          <p:cNvSpPr/>
          <p:nvPr/>
        </p:nvSpPr>
        <p:spPr>
          <a:xfrm>
            <a:off x="7010400" y="2362200"/>
            <a:ext cx="457200" cy="4572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  <a:prstDash val="dash"/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</a:p>
        </p:txBody>
      </p:sp>
      <p:sp>
        <p:nvSpPr>
          <p:cNvPr id="82" name="Oval 81"/>
          <p:cNvSpPr/>
          <p:nvPr/>
        </p:nvSpPr>
        <p:spPr>
          <a:xfrm>
            <a:off x="6705600" y="3962400"/>
            <a:ext cx="457200" cy="4572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  <a:prstDash val="dash"/>
          </a:ln>
          <a:effectLst>
            <a:outerShdw blurRad="50800" dir="18900000" sy="23000" kx="-1200000" algn="bl" rotWithShape="0">
              <a:prstClr val="black"/>
            </a:outerShdw>
            <a:reflection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286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6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7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9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0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2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3" dur="indefinite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5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6" dur="indefinite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8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9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1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2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4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5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7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8" dur="indefinite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0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1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3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4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6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7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9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0" dur="indefinite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2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3" dur="indefinite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5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6" dur="indefinite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8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9" dur="indefinite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1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2" dur="indefinite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4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5" dur="indefinite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7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8" dur="indefinite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0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1" dur="indefinite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3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4" dur="indefinite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6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7" dur="indefinite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9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30" dur="indefinite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2" dur="indefinite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33" dur="indefinite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500"/>
                            </p:stCondLst>
                            <p:childTnLst>
                              <p:par>
                                <p:cTn id="2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1000"/>
                            </p:stCondLst>
                            <p:childTnLst>
                              <p:par>
                                <p:cTn id="2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1500"/>
                            </p:stCondLst>
                            <p:childTnLst>
                              <p:par>
                                <p:cTn id="26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2000"/>
                            </p:stCondLst>
                            <p:childTnLst>
                              <p:par>
                                <p:cTn id="27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 L 3.33333E-6 0.36667 " pathEditMode="relative" rAng="0" ptsTypes="AA">
                                      <p:cBhvr>
                                        <p:cTn id="288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>
                            <p:stCondLst>
                              <p:cond delay="2000"/>
                            </p:stCondLst>
                            <p:childTnLst>
                              <p:par>
                                <p:cTn id="2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2000"/>
                            </p:stCondLst>
                            <p:childTnLst>
                              <p:par>
                                <p:cTn id="2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>
                            <p:stCondLst>
                              <p:cond delay="2000"/>
                            </p:stCondLst>
                            <p:childTnLst>
                              <p:par>
                                <p:cTn id="29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40741E-7 L 3.33333E-6 0.37732 " pathEditMode="relative" rAng="0" ptsTypes="AA">
                                      <p:cBhvr>
                                        <p:cTn id="297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866"/>
                                    </p:animMotion>
                                  </p:childTnLst>
                                </p:cTn>
                              </p:par>
                              <p:par>
                                <p:cTn id="29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7.40741E-7 L 0 0.37732 " pathEditMode="relative" rAng="0" ptsTypes="AA">
                                      <p:cBhvr>
                                        <p:cTn id="299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8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43" grpId="0" animBg="1"/>
      <p:bldP spid="44" grpId="0"/>
      <p:bldP spid="45" grpId="0"/>
      <p:bldP spid="46" grpId="0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57" grpId="0" animBg="1"/>
      <p:bldP spid="57" grpId="1" animBg="1"/>
      <p:bldP spid="57" grpId="2" animBg="1"/>
      <p:bldP spid="58" grpId="0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65" grpId="0" animBg="1"/>
      <p:bldP spid="65" grpId="1" animBg="1"/>
      <p:bldP spid="65" grpId="2" animBg="1"/>
      <p:bldP spid="66" grpId="0" animBg="1"/>
      <p:bldP spid="66" grpId="1" animBg="1"/>
      <p:bldP spid="66" grpId="2" animBg="1"/>
      <p:bldP spid="67" grpId="0" animBg="1"/>
      <p:bldP spid="67" grpId="1" animBg="1"/>
      <p:bldP spid="67" grpId="2" animBg="1"/>
      <p:bldP spid="68" grpId="0" animBg="1"/>
      <p:bldP spid="68" grpId="1" animBg="1"/>
      <p:bldP spid="68" grpId="2" animBg="1"/>
      <p:bldP spid="69" grpId="0" animBg="1"/>
      <p:bldP spid="69" grpId="1" animBg="1"/>
      <p:bldP spid="69" grpId="2" animBg="1"/>
      <p:bldP spid="70" grpId="0" animBg="1"/>
      <p:bldP spid="70" grpId="1" animBg="1"/>
      <p:bldP spid="70" grpId="2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9" grpId="0" animBg="1"/>
      <p:bldP spid="80" grpId="0" animBg="1"/>
      <p:bldP spid="83" grpId="0" animBg="1"/>
      <p:bldP spid="113" grpId="0" animBg="1"/>
      <p:bldP spid="113" grpId="1" animBg="1"/>
      <p:bldP spid="104" grpId="0" animBg="1"/>
      <p:bldP spid="107" grpId="0" animBg="1"/>
      <p:bldP spid="107" grpId="1" animBg="1"/>
      <p:bldP spid="110" grpId="0" animBg="1"/>
      <p:bldP spid="110" grpId="1" animBg="1"/>
      <p:bldP spid="117" grpId="0" animBg="1"/>
      <p:bldP spid="117" grpId="1" animBg="1"/>
      <p:bldP spid="117" grpId="2" animBg="1"/>
      <p:bldP spid="117" grpId="3" animBg="1"/>
      <p:bldP spid="117" grpId="4" animBg="1"/>
      <p:bldP spid="123" grpId="0" animBg="1"/>
      <p:bldP spid="78" grpId="0" animBg="1"/>
      <p:bldP spid="81" grpId="0" animBg="1"/>
      <p:bldP spid="8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550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5100" dirty="0" smtClean="0"/>
              <a:t>Several CGRAs architectures been designed</a:t>
            </a:r>
          </a:p>
          <a:p>
            <a:pPr marL="742950" lvl="2" indent="-342900"/>
            <a:r>
              <a:rPr lang="en-US" sz="3600" dirty="0" smtClean="0"/>
              <a:t>XPP</a:t>
            </a:r>
            <a:r>
              <a:rPr lang="en-US" sz="3600" dirty="0"/>
              <a:t>, PADDI, </a:t>
            </a:r>
            <a:r>
              <a:rPr lang="en-US" sz="3600" dirty="0" err="1"/>
              <a:t>PipeBench</a:t>
            </a:r>
            <a:r>
              <a:rPr lang="en-US" sz="3600" dirty="0"/>
              <a:t>, </a:t>
            </a:r>
            <a:r>
              <a:rPr lang="en-US" sz="3600" dirty="0" err="1" smtClean="0"/>
              <a:t>KressArray</a:t>
            </a:r>
            <a:r>
              <a:rPr lang="en-US" sz="3600" dirty="0" smtClean="0"/>
              <a:t> etc. Survey in [</a:t>
            </a:r>
            <a:r>
              <a:rPr lang="en-US" sz="3600" dirty="0" err="1" smtClean="0"/>
              <a:t>Harstentien</a:t>
            </a:r>
            <a:r>
              <a:rPr lang="en-US" sz="3600" dirty="0" smtClean="0"/>
              <a:t> 2001]</a:t>
            </a:r>
          </a:p>
          <a:p>
            <a:pPr marL="742950" lvl="2" indent="-342900"/>
            <a:endParaRPr lang="en-US" sz="3600" dirty="0"/>
          </a:p>
          <a:p>
            <a:pPr marL="0" indent="-400050"/>
            <a:r>
              <a:rPr lang="en-US" sz="5100" dirty="0" smtClean="0"/>
              <a:t>Compilers </a:t>
            </a:r>
            <a:r>
              <a:rPr lang="en-US" sz="5100" dirty="0" smtClean="0"/>
              <a:t>for CGRA</a:t>
            </a:r>
            <a:endParaRPr lang="en-US" dirty="0" smtClean="0"/>
          </a:p>
          <a:p>
            <a:pPr lvl="1"/>
            <a:r>
              <a:rPr lang="en-US" sz="3600" dirty="0" smtClean="0"/>
              <a:t>EMS [Park 2008], Semi-simulated annealing based [Mei 2004] , Simulated annealing </a:t>
            </a:r>
            <a:r>
              <a:rPr lang="en-US" sz="3600" dirty="0"/>
              <a:t>based [</a:t>
            </a:r>
            <a:r>
              <a:rPr lang="en-US" sz="3600" dirty="0" err="1" smtClean="0"/>
              <a:t>Hatanaka</a:t>
            </a:r>
            <a:r>
              <a:rPr lang="en-US" sz="3600" dirty="0" smtClean="0"/>
              <a:t> 2007, Friedman 2009]</a:t>
            </a:r>
          </a:p>
          <a:p>
            <a:pPr lvl="1"/>
            <a:r>
              <a:rPr lang="en-US" sz="3600" dirty="0" smtClean="0"/>
              <a:t>Use routing to resolve resource limitation problem</a:t>
            </a:r>
          </a:p>
          <a:p>
            <a:pPr lvl="1"/>
            <a:r>
              <a:rPr lang="en-US" sz="3600" dirty="0" smtClean="0"/>
              <a:t>No </a:t>
            </a:r>
            <a:r>
              <a:rPr lang="en-US" sz="3600" dirty="0" smtClean="0"/>
              <a:t>techniques exist that exploit re-computation for mapping. </a:t>
            </a:r>
          </a:p>
          <a:p>
            <a:pPr lvl="1"/>
            <a:endParaRPr lang="en-US" sz="3600" dirty="0" smtClean="0"/>
          </a:p>
          <a:p>
            <a:r>
              <a:rPr lang="en-US" sz="5100" dirty="0" smtClean="0"/>
              <a:t>Contributions of this work</a:t>
            </a:r>
          </a:p>
          <a:p>
            <a:pPr lvl="1"/>
            <a:r>
              <a:rPr lang="en-US" sz="3600" dirty="0" smtClean="0"/>
              <a:t>General problem formulation</a:t>
            </a:r>
          </a:p>
          <a:p>
            <a:pPr lvl="2"/>
            <a:r>
              <a:rPr lang="en-US" sz="3300" dirty="0" smtClean="0"/>
              <a:t>Re-computation, routing, or both for resource limitation problem</a:t>
            </a:r>
          </a:p>
          <a:p>
            <a:pPr lvl="1"/>
            <a:r>
              <a:rPr lang="en-US" sz="3600" dirty="0" smtClean="0"/>
              <a:t>Application mapping heuristic </a:t>
            </a:r>
            <a:r>
              <a:rPr lang="en-US" sz="3600" dirty="0" err="1" smtClean="0"/>
              <a:t>EPIMap</a:t>
            </a:r>
            <a:endParaRPr lang="en-US" sz="3600" dirty="0" smtClean="0"/>
          </a:p>
          <a:p>
            <a:pPr lvl="2"/>
            <a:r>
              <a:rPr lang="en-US" sz="3200" dirty="0" smtClean="0"/>
              <a:t>More accurate MII </a:t>
            </a:r>
            <a:r>
              <a:rPr lang="en-US" sz="3200" dirty="0" smtClean="0"/>
              <a:t>extraction</a:t>
            </a:r>
            <a:endParaRPr lang="en-US" sz="3200" dirty="0" smtClean="0"/>
          </a:p>
          <a:p>
            <a:pPr lvl="2"/>
            <a:r>
              <a:rPr lang="en-US" sz="3200" dirty="0" smtClean="0"/>
              <a:t>Resource aware routing</a:t>
            </a:r>
          </a:p>
          <a:p>
            <a:pPr lvl="2"/>
            <a:r>
              <a:rPr lang="en-US" sz="3200" dirty="0" smtClean="0"/>
              <a:t>Efficient placement (Maximum Common </a:t>
            </a:r>
            <a:r>
              <a:rPr lang="en-US" sz="3200" dirty="0" err="1" smtClean="0"/>
              <a:t>Subgraph</a:t>
            </a:r>
            <a:r>
              <a:rPr lang="en-US" sz="3200" dirty="0" smtClean="0"/>
              <a:t> problem)</a:t>
            </a:r>
          </a:p>
          <a:p>
            <a:pPr lvl="2"/>
            <a:r>
              <a:rPr lang="en-US" sz="3200" dirty="0" smtClean="0"/>
              <a:t>Use information </a:t>
            </a:r>
            <a:r>
              <a:rPr lang="en-US" sz="3200" dirty="0" smtClean="0"/>
              <a:t>from unsuccessful </a:t>
            </a:r>
            <a:r>
              <a:rPr lang="en-US" sz="3200" dirty="0" smtClean="0"/>
              <a:t>attempts for </a:t>
            </a:r>
            <a:r>
              <a:rPr lang="en-US" sz="3200" dirty="0" smtClean="0"/>
              <a:t>next </a:t>
            </a:r>
            <a:r>
              <a:rPr lang="en-US" sz="3200" dirty="0" smtClean="0"/>
              <a:t>mapping</a:t>
            </a:r>
            <a:endParaRPr lang="en-US" sz="32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90600"/>
          </a:xfrm>
          <a:prstGeom prst="rect">
            <a:avLst/>
          </a:prstGeom>
          <a:solidFill>
            <a:srgbClr val="254793"/>
          </a:solidFill>
          <a:effectLst>
            <a:outerShdw blurRad="50800" dist="38100" dir="6360000" sx="101000" sy="101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Related Works </a:t>
            </a:r>
            <a:r>
              <a:rPr lang="en-US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and Contributions</a:t>
            </a:r>
            <a:endParaRPr lang="en-US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Loops from SPEC2006 and multimedia benchmarks</a:t>
            </a:r>
          </a:p>
          <a:p>
            <a:r>
              <a:rPr lang="en-US" dirty="0" smtClean="0"/>
              <a:t>4 × 4 CGRA with enough instruction and data memory</a:t>
            </a:r>
          </a:p>
          <a:p>
            <a:r>
              <a:rPr lang="en-US" dirty="0" smtClean="0"/>
              <a:t>Shared data bus for each row</a:t>
            </a:r>
          </a:p>
          <a:p>
            <a:r>
              <a:rPr lang="en-US" dirty="0" smtClean="0"/>
              <a:t>Latency is 1 cycle and 2 registers at PEs </a:t>
            </a:r>
          </a:p>
          <a:p>
            <a:r>
              <a:rPr lang="en-US" dirty="0" smtClean="0"/>
              <a:t>EMS[Park 2006] and BCEMS (best among 500 runs)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90600"/>
          </a:xfrm>
          <a:prstGeom prst="rect">
            <a:avLst/>
          </a:prstGeom>
          <a:solidFill>
            <a:srgbClr val="254793"/>
          </a:solidFill>
          <a:effectLst>
            <a:outerShdw blurRad="50800" dist="38100" dir="6360000" sx="101000" sy="101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Experimental Setup</a:t>
            </a:r>
            <a:endParaRPr lang="en-US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23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90600"/>
          </a:xfrm>
          <a:prstGeom prst="rect">
            <a:avLst/>
          </a:prstGeom>
          <a:solidFill>
            <a:srgbClr val="254793"/>
          </a:solidFill>
          <a:effectLst>
            <a:outerShdw blurRad="50800" dist="38100" dir="6360000" sx="101000" sy="101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Mapping Results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1122722"/>
              </p:ext>
            </p:extLst>
          </p:nvPr>
        </p:nvGraphicFramePr>
        <p:xfrm>
          <a:off x="116069" y="2009436"/>
          <a:ext cx="8839200" cy="3856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0" y="1878479"/>
            <a:ext cx="4305300" cy="712321"/>
          </a:xfrm>
          <a:prstGeom prst="rect">
            <a:avLst/>
          </a:prstGeom>
          <a:solidFill>
            <a:srgbClr val="254793"/>
          </a:solidFill>
          <a:effectLst>
            <a:outerShdw blurRad="50800" dist="38100" dir="6360000" sx="101000" sy="101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36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sz="2000" dirty="0"/>
              <a:t>The lower II, the better performance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34150" y="3807946"/>
            <a:ext cx="2381250" cy="559921"/>
          </a:xfrm>
          <a:prstGeom prst="rect">
            <a:avLst/>
          </a:prstGeom>
          <a:solidFill>
            <a:srgbClr val="254793"/>
          </a:solidFill>
          <a:effectLst>
            <a:outerShdw blurRad="50800" dist="38100" dir="6360000" sx="101000" sy="101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36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sz="1800" dirty="0" smtClean="0"/>
              <a:t>2.8X less than EMS</a:t>
            </a:r>
            <a:endParaRPr lang="en-US" sz="1800" dirty="0"/>
          </a:p>
        </p:txBody>
      </p:sp>
      <p:sp>
        <p:nvSpPr>
          <p:cNvPr id="9" name="TextBox 8"/>
          <p:cNvSpPr txBox="1"/>
          <p:nvPr/>
        </p:nvSpPr>
        <p:spPr>
          <a:xfrm>
            <a:off x="6534150" y="3200400"/>
            <a:ext cx="2381250" cy="559921"/>
          </a:xfrm>
          <a:prstGeom prst="rect">
            <a:avLst/>
          </a:prstGeom>
          <a:solidFill>
            <a:srgbClr val="254793"/>
          </a:solidFill>
          <a:effectLst>
            <a:outerShdw blurRad="50800" dist="38100" dir="6360000" sx="101000" sy="101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36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sz="1800" dirty="0" smtClean="0"/>
              <a:t>2.2X less than BCEMS</a:t>
            </a:r>
            <a:endParaRPr lang="en-US" sz="1800" dirty="0"/>
          </a:p>
        </p:txBody>
      </p:sp>
      <p:sp>
        <p:nvSpPr>
          <p:cNvPr id="10" name="TextBox 9"/>
          <p:cNvSpPr txBox="1"/>
          <p:nvPr/>
        </p:nvSpPr>
        <p:spPr>
          <a:xfrm>
            <a:off x="190500" y="2467659"/>
            <a:ext cx="8763000" cy="2585323"/>
          </a:xfrm>
          <a:prstGeom prst="rect">
            <a:avLst/>
          </a:prstGeom>
          <a:solidFill>
            <a:srgbClr val="263C82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EPIMap</a:t>
            </a:r>
            <a:r>
              <a:rPr lang="en-US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improves performance on average by 2.8X more than EMS</a:t>
            </a:r>
            <a:endParaRPr lang="en-US" sz="5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35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10482</TotalTime>
  <Words>714</Words>
  <Application>Microsoft Office PowerPoint</Application>
  <PresentationFormat>On-screen Show (4:3)</PresentationFormat>
  <Paragraphs>363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EPIMap: Using Epimorphism to Map Applications on CGRAs</vt:lpstr>
      <vt:lpstr>PowerPoint Presentation</vt:lpstr>
      <vt:lpstr>Coarse-grained Reconfigurable Architectures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Coarse-Grained Reconfigurable Architectures</dc:title>
  <dc:creator/>
  <cp:lastModifiedBy>Mitra</cp:lastModifiedBy>
  <cp:revision>263</cp:revision>
  <dcterms:created xsi:type="dcterms:W3CDTF">2006-08-16T00:00:00Z</dcterms:created>
  <dcterms:modified xsi:type="dcterms:W3CDTF">2012-06-07T22:08:35Z</dcterms:modified>
</cp:coreProperties>
</file>