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4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6.xml.rels" ContentType="application/vnd.openxmlformats-package.relationships+xml"/>
  <Override PartName="/ppt/slides/_rels/slide38.xml.rels" ContentType="application/vnd.openxmlformats-package.relationships+xml"/>
  <Override PartName="/ppt/slides/_rels/slide35.xml.rels" ContentType="application/vnd.openxmlformats-package.relationships+xml"/>
  <Override PartName="/ppt/slides/_rels/slide32.xml.rels" ContentType="application/vnd.openxmlformats-package.relationships+xml"/>
  <Override PartName="/ppt/slides/_rels/slide29.xml.rels" ContentType="application/vnd.openxmlformats-package.relationships+xml"/>
  <Override PartName="/ppt/slides/_rels/slide24.xml.rels" ContentType="application/vnd.openxmlformats-package.relationships+xml"/>
  <Override PartName="/ppt/slides/_rels/slide31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6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4.xml.rels" ContentType="application/vnd.openxmlformats-package.relationships+xml"/>
  <Override PartName="/ppt/slides/_rels/slide2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20.xml.rels" ContentType="application/vnd.openxmlformats-package.relationships+xml"/>
  <Override PartName="/ppt/slides/_rels/slide30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22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37.xml.rels" ContentType="application/vnd.openxmlformats-package.relationships+xml"/>
  <Override PartName="/ppt/slides/_rels/slide4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73.png" ContentType="image/png"/>
  <Override PartName="/ppt/media/image71.png" ContentType="image/png"/>
  <Override PartName="/ppt/media/image68.png" ContentType="image/pn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72.png" ContentType="image/png"/>
  <Override PartName="/ppt/media/image63.png" ContentType="image/png"/>
  <Override PartName="/ppt/media/image62.png" ContentType="image/png"/>
  <Override PartName="/ppt/media/image60.png" ContentType="image/png"/>
  <Override PartName="/ppt/media/image59.png" ContentType="image/png"/>
  <Override PartName="/ppt/media/image58.png" ContentType="image/png"/>
  <Override PartName="/ppt/media/image57.png" ContentType="image/png"/>
  <Override PartName="/ppt/media/image53.png" ContentType="image/png"/>
  <Override PartName="/ppt/media/image52.png" ContentType="image/png"/>
  <Override PartName="/ppt/media/image56.png" ContentType="image/png"/>
  <Override PartName="/ppt/media/image51.png" ContentType="image/png"/>
  <Override PartName="/ppt/media/image50.png" ContentType="image/png"/>
  <Override PartName="/ppt/media/image49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36.png" ContentType="image/png"/>
  <Override PartName="/ppt/media/image32.png" ContentType="image/png"/>
  <Override PartName="/ppt/media/image45.png" ContentType="image/png"/>
  <Override PartName="/ppt/media/image30.png" ContentType="image/png"/>
  <Override PartName="/ppt/media/image44.png" ContentType="image/png"/>
  <Override PartName="/ppt/media/image27.png" ContentType="image/png"/>
  <Override PartName="/ppt/media/image26.png" ContentType="image/png"/>
  <Override PartName="/ppt/media/image28.png" ContentType="image/png"/>
  <Override PartName="/ppt/media/image25.png" ContentType="image/png"/>
  <Override PartName="/ppt/media/image33.png" ContentType="image/png"/>
  <Override PartName="/ppt/media/image38.png" ContentType="image/png"/>
  <Override PartName="/ppt/media/image22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46.png" ContentType="image/png"/>
  <Override PartName="/ppt/media/image23.png" ContentType="image/png"/>
  <Override PartName="/ppt/media/image12.png" ContentType="image/png"/>
  <Override PartName="/ppt/media/image39.png" ContentType="image/png"/>
  <Override PartName="/ppt/media/image35.png" ContentType="image/png"/>
  <Override PartName="/ppt/media/image10.png" ContentType="image/png"/>
  <Override PartName="/ppt/media/image48.png" ContentType="image/pn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0080625" cy="567055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US" sz="281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629958B1-87D9-4439-A056-26D5F1640139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  <a:p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  <a:p>
            <a:endParaRPr/>
          </a:p>
        </p:txBody>
      </p:sp>
      <p:sp>
        <p:nvSpPr>
          <p:cNvPr id="39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r>
              <a:rPr lang="en-US" sz="2810">
                <a:latin typeface="Arial"/>
              </a:rPr>
              <a:t>Highlight stage and problem to solve</a:t>
            </a:r>
            <a:endParaRPr/>
          </a:p>
        </p:txBody>
      </p:sp>
      <p:sp>
        <p:nvSpPr>
          <p:cNvPr id="39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3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5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7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9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1" name="TextShape 2"/>
          <p:cNvSpPr txBox="1"/>
          <p:nvPr/>
        </p:nvSpPr>
        <p:spPr>
          <a:xfrm>
            <a:off x="686160" y="4343760"/>
            <a:ext cx="5486040" cy="4114440"/>
          </a:xfrm>
          <a:prstGeom prst="rect">
            <a:avLst/>
          </a:prstGeom>
          <a:noFill/>
          <a:ln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3640" y="3200040"/>
            <a:ext cx="907128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515196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0364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2560320" y="1133640"/>
            <a:ext cx="4957560" cy="395568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3"/>
          <a:stretch/>
        </p:blipFill>
        <p:spPr>
          <a:xfrm>
            <a:off x="2560320" y="1133640"/>
            <a:ext cx="4957560" cy="395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10079640" cy="262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364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subTitle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15196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03640" y="3200040"/>
            <a:ext cx="907128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3640" y="3200040"/>
            <a:ext cx="907128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15196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5"/>
          <p:cNvSpPr>
            <a:spLocks noGrp="1"/>
          </p:cNvSpPr>
          <p:nvPr>
            <p:ph type="body"/>
          </p:nvPr>
        </p:nvSpPr>
        <p:spPr>
          <a:xfrm>
            <a:off x="50364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2560320" y="1133640"/>
            <a:ext cx="4957560" cy="395568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3"/>
          <a:stretch/>
        </p:blipFill>
        <p:spPr>
          <a:xfrm>
            <a:off x="2560320" y="1133640"/>
            <a:ext cx="4957560" cy="39556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10079640" cy="262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364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39556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5151960" y="32000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364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151960" y="1133640"/>
            <a:ext cx="442656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03640" y="3200040"/>
            <a:ext cx="9071280" cy="1886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03640" y="5252400"/>
            <a:ext cx="8231760" cy="0"/>
          </a:xfrm>
          <a:prstGeom prst="line">
            <a:avLst/>
          </a:prstGeom>
          <a:ln w="12600">
            <a:solidFill>
              <a:srgbClr val="9fb8cd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0" y="692640"/>
            <a:ext cx="10079640" cy="0"/>
          </a:xfrm>
          <a:prstGeom prst="line">
            <a:avLst/>
          </a:prstGeom>
          <a:ln w="63360">
            <a:solidFill>
              <a:srgbClr val="cbcee0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 rot="5400000">
            <a:off x="488520" y="5330520"/>
            <a:ext cx="157320" cy="131760"/>
          </a:xfrm>
          <a:prstGeom prst="triangle">
            <a:avLst>
              <a:gd name="adj" fmla="val 21600"/>
            </a:avLst>
          </a:prstGeom>
          <a:solidFill>
            <a:srgbClr val="9fb8c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723160" y="5084280"/>
            <a:ext cx="45828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4" name="CustomShape 5"/>
          <p:cNvSpPr/>
          <p:nvPr/>
        </p:nvSpPr>
        <p:spPr>
          <a:xfrm>
            <a:off x="9155520" y="4904640"/>
            <a:ext cx="54216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M</a:t>
            </a:r>
            <a:endParaRPr/>
          </a:p>
        </p:txBody>
      </p:sp>
      <p:sp>
        <p:nvSpPr>
          <p:cNvPr id="5" name="CustomShape 6"/>
          <p:cNvSpPr/>
          <p:nvPr/>
        </p:nvSpPr>
        <p:spPr>
          <a:xfrm>
            <a:off x="9650880" y="5093640"/>
            <a:ext cx="43704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L</a:t>
            </a:r>
            <a:endParaRPr/>
          </a:p>
        </p:txBody>
      </p:sp>
      <p:sp>
        <p:nvSpPr>
          <p:cNvPr id="6" name="CustomShape 7"/>
          <p:cNvSpPr/>
          <p:nvPr/>
        </p:nvSpPr>
        <p:spPr>
          <a:xfrm>
            <a:off x="2099880" y="5289480"/>
            <a:ext cx="3779280" cy="22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870" strike="noStrike">
                <a:solidFill>
                  <a:srgbClr val="000066"/>
                </a:solidFill>
                <a:latin typeface="Comic Sans MS"/>
              </a:rPr>
              <a:t>Web page:  aviral.lab.asu.edu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343520" y="1118160"/>
            <a:ext cx="7559640" cy="81864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1" lang="en-US" sz="1990" strike="noStrike">
                <a:solidFill>
                  <a:srgbClr val="000000"/>
                </a:solidFill>
                <a:latin typeface="Candara"/>
              </a:rPr>
              <a:t>Click to edit Master title style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subTitle"/>
          </p:nvPr>
        </p:nvSpPr>
        <p:spPr>
          <a:xfrm>
            <a:off x="1343520" y="2646000"/>
            <a:ext cx="7559640" cy="440640"/>
          </a:xfrm>
          <a:prstGeom prst="rect">
            <a:avLst/>
          </a:prstGeom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n-US" sz="1240" strike="noStrike">
                <a:solidFill>
                  <a:srgbClr val="464653"/>
                </a:solidFill>
                <a:latin typeface="Bookman Old Style"/>
              </a:rPr>
              <a:t>Click to edit Master subtitle style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5960160" y="5253840"/>
            <a:ext cx="2519640" cy="3020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870" strike="noStrike">
                <a:solidFill>
                  <a:srgbClr val="000000"/>
                </a:solidFill>
                <a:latin typeface="Gill Sans MT"/>
              </a:rPr>
              <a:t>4/21/15</a:t>
            </a:r>
            <a:endParaRPr/>
          </a:p>
        </p:txBody>
      </p:sp>
      <p:sp>
        <p:nvSpPr>
          <p:cNvPr id="10" name="CustomShape 11"/>
          <p:cNvSpPr/>
          <p:nvPr/>
        </p:nvSpPr>
        <p:spPr>
          <a:xfrm>
            <a:off x="997200" y="921240"/>
            <a:ext cx="8063280" cy="1058040"/>
          </a:xfrm>
          <a:prstGeom prst="rect">
            <a:avLst/>
          </a:prstGeom>
          <a:noFill/>
          <a:ln w="6480">
            <a:solidFill>
              <a:srgbClr val="727ca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CustomShape 12"/>
          <p:cNvSpPr/>
          <p:nvPr/>
        </p:nvSpPr>
        <p:spPr>
          <a:xfrm>
            <a:off x="1007640" y="2583000"/>
            <a:ext cx="8063280" cy="629640"/>
          </a:xfrm>
          <a:prstGeom prst="rect">
            <a:avLst/>
          </a:prstGeom>
          <a:noFill/>
          <a:ln w="6480">
            <a:solidFill>
              <a:srgbClr val="9fb8c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3"/>
          <p:cNvSpPr/>
          <p:nvPr/>
        </p:nvSpPr>
        <p:spPr>
          <a:xfrm>
            <a:off x="997200" y="921240"/>
            <a:ext cx="251640" cy="1058040"/>
          </a:xfrm>
          <a:prstGeom prst="rect">
            <a:avLst/>
          </a:prstGeom>
          <a:solidFill>
            <a:srgbClr val="727ca3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" name="CustomShape 14"/>
          <p:cNvSpPr/>
          <p:nvPr/>
        </p:nvSpPr>
        <p:spPr>
          <a:xfrm>
            <a:off x="1007640" y="2583000"/>
            <a:ext cx="251640" cy="629640"/>
          </a:xfrm>
          <a:prstGeom prst="rect">
            <a:avLst/>
          </a:prstGeom>
          <a:solidFill>
            <a:srgbClr val="9fb8cd"/>
          </a:solidFill>
          <a:ln w="648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" name="CustomShape 15"/>
          <p:cNvSpPr/>
          <p:nvPr/>
        </p:nvSpPr>
        <p:spPr>
          <a:xfrm>
            <a:off x="8723160" y="5084280"/>
            <a:ext cx="45828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15" name="CustomShape 16"/>
          <p:cNvSpPr/>
          <p:nvPr/>
        </p:nvSpPr>
        <p:spPr>
          <a:xfrm>
            <a:off x="9155520" y="4904640"/>
            <a:ext cx="54216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M</a:t>
            </a:r>
            <a:endParaRPr/>
          </a:p>
        </p:txBody>
      </p:sp>
      <p:sp>
        <p:nvSpPr>
          <p:cNvPr id="16" name="CustomShape 17"/>
          <p:cNvSpPr/>
          <p:nvPr/>
        </p:nvSpPr>
        <p:spPr>
          <a:xfrm>
            <a:off x="9650880" y="5093640"/>
            <a:ext cx="43704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L</a:t>
            </a:r>
            <a:endParaRPr/>
          </a:p>
        </p:txBody>
      </p:sp>
      <p:sp>
        <p:nvSpPr>
          <p:cNvPr id="17" name="PlaceHolder 18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280" cy="3288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1729">
                <a:latin typeface="Candar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490">
                <a:latin typeface="Candar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240">
                <a:latin typeface="Candar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110">
                <a:latin typeface="Candar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ndar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ndar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ndara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e 1"/>
          <p:cNvSpPr/>
          <p:nvPr/>
        </p:nvSpPr>
        <p:spPr>
          <a:xfrm>
            <a:off x="503640" y="5252040"/>
            <a:ext cx="8231760" cy="0"/>
          </a:xfrm>
          <a:prstGeom prst="line">
            <a:avLst/>
          </a:prstGeom>
          <a:ln w="12600">
            <a:solidFill>
              <a:srgbClr val="9fb8cd"/>
            </a:solidFill>
            <a:round/>
          </a:ln>
        </p:spPr>
      </p:sp>
      <p:sp>
        <p:nvSpPr>
          <p:cNvPr id="53" name="Line 2"/>
          <p:cNvSpPr/>
          <p:nvPr/>
        </p:nvSpPr>
        <p:spPr>
          <a:xfrm>
            <a:off x="0" y="692640"/>
            <a:ext cx="10079640" cy="0"/>
          </a:xfrm>
          <a:prstGeom prst="line">
            <a:avLst/>
          </a:prstGeom>
          <a:ln w="63360">
            <a:solidFill>
              <a:srgbClr val="cbcee0"/>
            </a:solidFill>
            <a:round/>
          </a:ln>
        </p:spPr>
      </p:sp>
      <p:sp>
        <p:nvSpPr>
          <p:cNvPr id="54" name="CustomShape 3"/>
          <p:cNvSpPr/>
          <p:nvPr/>
        </p:nvSpPr>
        <p:spPr>
          <a:xfrm rot="5400000">
            <a:off x="488520" y="5330160"/>
            <a:ext cx="157320" cy="131760"/>
          </a:xfrm>
          <a:prstGeom prst="triangle">
            <a:avLst>
              <a:gd name="adj" fmla="val 21600"/>
            </a:avLst>
          </a:prstGeom>
          <a:solidFill>
            <a:srgbClr val="9fb8c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4"/>
          <p:cNvSpPr/>
          <p:nvPr/>
        </p:nvSpPr>
        <p:spPr>
          <a:xfrm>
            <a:off x="8723160" y="5084280"/>
            <a:ext cx="45828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56" name="CustomShape 5"/>
          <p:cNvSpPr/>
          <p:nvPr/>
        </p:nvSpPr>
        <p:spPr>
          <a:xfrm>
            <a:off x="9155520" y="4904640"/>
            <a:ext cx="54216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M</a:t>
            </a:r>
            <a:endParaRPr/>
          </a:p>
        </p:txBody>
      </p:sp>
      <p:sp>
        <p:nvSpPr>
          <p:cNvPr id="57" name="CustomShape 6"/>
          <p:cNvSpPr/>
          <p:nvPr/>
        </p:nvSpPr>
        <p:spPr>
          <a:xfrm>
            <a:off x="9650880" y="5093640"/>
            <a:ext cx="43704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L</a:t>
            </a:r>
            <a:endParaRPr/>
          </a:p>
        </p:txBody>
      </p:sp>
      <p:sp>
        <p:nvSpPr>
          <p:cNvPr id="58" name="CustomShape 7"/>
          <p:cNvSpPr/>
          <p:nvPr/>
        </p:nvSpPr>
        <p:spPr>
          <a:xfrm>
            <a:off x="2099880" y="5289120"/>
            <a:ext cx="3779280" cy="22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870" strike="noStrike">
                <a:solidFill>
                  <a:srgbClr val="000066"/>
                </a:solidFill>
                <a:latin typeface="Comic Sans MS"/>
              </a:rPr>
              <a:t>Web page:  aviral.lab.asu.edu</a:t>
            </a:r>
            <a:endParaRPr/>
          </a:p>
        </p:txBody>
      </p:sp>
      <p:sp>
        <p:nvSpPr>
          <p:cNvPr id="59" name="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10079640" cy="566640"/>
          </a:xfrm>
          <a:prstGeom prst="rect">
            <a:avLst/>
          </a:prstGeom>
        </p:spPr>
        <p:txBody>
          <a:bodyPr lIns="90000" rIns="90000" tIns="45000" bIns="45000" anchor="b"/>
          <a:p>
            <a:pPr>
              <a:lnSpc>
                <a:spcPct val="100000"/>
              </a:lnSpc>
            </a:pPr>
            <a:r>
              <a:rPr b="1" lang="en-US" sz="2730" strike="noStrike">
                <a:solidFill>
                  <a:srgbClr val="000066"/>
                </a:solidFill>
                <a:latin typeface="Candara"/>
              </a:rPr>
              <a:t>Click to edit Master title style</a:t>
            </a:r>
            <a:endParaRPr/>
          </a:p>
        </p:txBody>
      </p:sp>
      <p:sp>
        <p:nvSpPr>
          <p:cNvPr id="60" name="PlaceHolder 9"/>
          <p:cNvSpPr>
            <a:spLocks noGrp="1"/>
          </p:cNvSpPr>
          <p:nvPr>
            <p:ph type="sldNum"/>
          </p:nvPr>
        </p:nvSpPr>
        <p:spPr>
          <a:xfrm>
            <a:off x="675000" y="5254560"/>
            <a:ext cx="1423800" cy="3020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A42A53EE-E7E1-4FF9-B933-864BD3C627F7}" type="slidenum">
              <a:rPr lang="en-US" strike="noStrike">
                <a:solidFill>
                  <a:srgbClr val="000000"/>
                </a:solidFill>
                <a:latin typeface="Gill Sans MT"/>
              </a:rPr>
              <a:t>&lt;number&gt;</a:t>
            </a:fld>
            <a:endParaRPr/>
          </a:p>
        </p:txBody>
      </p:sp>
      <p:sp>
        <p:nvSpPr>
          <p:cNvPr id="61" name="PlaceHolder 10"/>
          <p:cNvSpPr>
            <a:spLocks noGrp="1"/>
          </p:cNvSpPr>
          <p:nvPr>
            <p:ph type="body"/>
          </p:nvPr>
        </p:nvSpPr>
        <p:spPr>
          <a:xfrm>
            <a:off x="503640" y="1133640"/>
            <a:ext cx="9071280" cy="3955680"/>
          </a:xfrm>
          <a:prstGeom prst="rect">
            <a:avLst/>
          </a:prstGeom>
        </p:spPr>
        <p:txBody>
          <a:bodyPr lIns="90000" rIns="90000" tIns="45000" bIns="45000"/>
          <a:p>
            <a:pPr>
              <a:buSzPct val="4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"/>
            </a:pPr>
            <a:r>
              <a:rPr lang="en-US" sz="1740" strike="noStrike">
                <a:solidFill>
                  <a:srgbClr val="000000"/>
                </a:solidFill>
                <a:latin typeface="Candara"/>
              </a:rPr>
              <a:t>Seventh Outline LevelClick to edit Master text styles</a:t>
            </a:r>
            <a:endParaRPr/>
          </a:p>
          <a:p>
            <a:pPr lvl="7">
              <a:buSzPct val="45000"/>
              <a:buFont typeface="StarSymbol"/>
              <a:buChar char=""/>
            </a:pPr>
            <a:r>
              <a:rPr lang="en-US" sz="1490" strike="noStrike">
                <a:solidFill>
                  <a:srgbClr val="002060"/>
                </a:solidFill>
                <a:latin typeface="Candara"/>
              </a:rPr>
              <a:t>Second level</a:t>
            </a:r>
            <a:endParaRPr/>
          </a:p>
          <a:p>
            <a:pPr lvl="8">
              <a:buSzPct val="45000"/>
              <a:buFont typeface="StarSymbol"/>
              <a:buChar char=""/>
            </a:pPr>
            <a:r>
              <a:rPr lang="en-US" sz="1490" strike="noStrike">
                <a:solidFill>
                  <a:srgbClr val="006600"/>
                </a:solidFill>
                <a:latin typeface="Candara"/>
              </a:rPr>
              <a:t>Third level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en-US" sz="1240" strike="noStrike">
                <a:solidFill>
                  <a:srgbClr val="000000"/>
                </a:solidFill>
                <a:latin typeface="Candara"/>
              </a:rPr>
              <a:t>Fourth level</a:t>
            </a:r>
            <a:endParaRPr/>
          </a:p>
          <a:p>
            <a:pPr lvl="9">
              <a:lnSpc>
                <a:spcPct val="100000"/>
              </a:lnSpc>
              <a:buSzPct val="45000"/>
              <a:buFont typeface="StarSymbol"/>
              <a:buChar char=""/>
            </a:pPr>
            <a:r>
              <a:rPr lang="en-US" sz="1120" strike="noStrike">
                <a:solidFill>
                  <a:srgbClr val="000000"/>
                </a:solidFill>
                <a:latin typeface="Candara"/>
              </a:rPr>
              <a:t>Fifth level</a:t>
            </a:r>
            <a:endParaRPr/>
          </a:p>
        </p:txBody>
      </p:sp>
      <p:sp>
        <p:nvSpPr>
          <p:cNvPr id="62" name="CustomShape 11"/>
          <p:cNvSpPr/>
          <p:nvPr/>
        </p:nvSpPr>
        <p:spPr>
          <a:xfrm>
            <a:off x="8723160" y="5084280"/>
            <a:ext cx="45828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C</a:t>
            </a:r>
            <a:endParaRPr/>
          </a:p>
        </p:txBody>
      </p:sp>
      <p:sp>
        <p:nvSpPr>
          <p:cNvPr id="63" name="CustomShape 12"/>
          <p:cNvSpPr/>
          <p:nvPr/>
        </p:nvSpPr>
        <p:spPr>
          <a:xfrm>
            <a:off x="9155520" y="4904640"/>
            <a:ext cx="54216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M</a:t>
            </a:r>
            <a:endParaRPr/>
          </a:p>
        </p:txBody>
      </p:sp>
      <p:sp>
        <p:nvSpPr>
          <p:cNvPr id="64" name="CustomShape 13"/>
          <p:cNvSpPr/>
          <p:nvPr/>
        </p:nvSpPr>
        <p:spPr>
          <a:xfrm>
            <a:off x="9650880" y="5093640"/>
            <a:ext cx="437040" cy="54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2160" rIns="92160" tIns="46080" bIns="46080"/>
          <a:p>
            <a:pPr algn="r">
              <a:lnSpc>
                <a:spcPct val="93000"/>
              </a:lnSpc>
            </a:pPr>
            <a:r>
              <a:rPr b="1" lang="en-US" sz="2980" strike="noStrike">
                <a:solidFill>
                  <a:srgbClr val="0000ff"/>
                </a:solidFill>
                <a:latin typeface="Times New Roman"/>
              </a:rPr>
              <a:t>L</a:t>
            </a:r>
            <a:endParaRPr/>
          </a:p>
        </p:txBody>
      </p:sp>
      <p:sp>
        <p:nvSpPr>
          <p:cNvPr id="65" name="PlaceHolder 14"/>
          <p:cNvSpPr>
            <a:spLocks noGrp="1"/>
          </p:cNvSpPr>
          <p:nvPr>
            <p:ph type="dt"/>
          </p:nvPr>
        </p:nvSpPr>
        <p:spPr>
          <a:xfrm>
            <a:off x="5960160" y="5253480"/>
            <a:ext cx="2519640" cy="3020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870" strike="noStrike">
                <a:solidFill>
                  <a:srgbClr val="000000"/>
                </a:solidFill>
                <a:latin typeface="Gill Sans MT"/>
              </a:rPr>
              <a:t>4/21/15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4.xml"/><Relationship Id="rId7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4.png"/><Relationship Id="rId2" Type="http://schemas.openxmlformats.org/officeDocument/2006/relationships/image" Target="../media/image65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4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slideLayout" Target="../slideLayouts/slideLayout14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343520" y="1118160"/>
            <a:ext cx="7559640" cy="818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r"/>
            <a:r>
              <a:rPr b="1" lang="en-US" sz="2400">
                <a:latin typeface="Gill Sans MT"/>
              </a:rPr>
              <a:t>Optimization of Multi-Channel BCH Error Decoding for Common Cases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100800" y="70200"/>
            <a:ext cx="8568000" cy="61056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TextShape 3"/>
          <p:cNvSpPr txBox="1"/>
          <p:nvPr/>
        </p:nvSpPr>
        <p:spPr>
          <a:xfrm>
            <a:off x="1653480" y="2604600"/>
            <a:ext cx="7406640" cy="639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Russell Dill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trike="noStrike">
                <a:solidFill>
                  <a:srgbClr val="000000"/>
                </a:solidFill>
                <a:latin typeface="Arial"/>
              </a:rPr>
              <a:t>Master's Thesis Defense – April 20, 2015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Existing Work to Improve Throughput</a:t>
            </a:r>
            <a:endParaRPr/>
          </a:p>
        </p:txBody>
      </p:sp>
      <p:sp>
        <p:nvSpPr>
          <p:cNvPr id="153" name="TextShape 2"/>
          <p:cNvSpPr txBox="1"/>
          <p:nvPr/>
        </p:nvSpPr>
        <p:spPr>
          <a:xfrm>
            <a:off x="91440" y="2011680"/>
            <a:ext cx="9418320" cy="318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Bit-parallel operation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Previous BCH decoders operated 1 bit at a time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Best demonstrated by Hwang (1991)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 unit calculates multiple input bits in parallel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Chien root finding unit calculates multiple output bits in parallel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Intermediate stages require no modification as they pass data as a unit in a single clock cycle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23ff23"/>
                </a:solidFill>
                <a:latin typeface="Arial"/>
              </a:rPr>
              <a:t>Advantage</a:t>
            </a:r>
            <a:r>
              <a:rPr lang="en-US" sz="2200">
                <a:latin typeface="Arial"/>
              </a:rPr>
              <a:t> – Flexible, easy to apply to existing designs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c5000b"/>
                </a:solidFill>
                <a:latin typeface="Arial"/>
              </a:rPr>
              <a:t>Disadvantage</a:t>
            </a:r>
            <a:r>
              <a:rPr lang="en-US" sz="2200">
                <a:latin typeface="Arial"/>
              </a:rPr>
              <a:t> – Lowers clock rates, increases logic complexity</a:t>
            </a:r>
            <a:endParaRPr/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3067920" y="107856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155" name="CustomShape 3"/>
          <p:cNvSpPr/>
          <p:nvPr/>
        </p:nvSpPr>
        <p:spPr>
          <a:xfrm>
            <a:off x="4389120" y="1078560"/>
            <a:ext cx="914400" cy="58968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4"/>
          <p:cNvSpPr/>
          <p:nvPr/>
        </p:nvSpPr>
        <p:spPr>
          <a:xfrm>
            <a:off x="2926080" y="1078560"/>
            <a:ext cx="365760" cy="54864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5"/>
          <p:cNvSpPr/>
          <p:nvPr/>
        </p:nvSpPr>
        <p:spPr>
          <a:xfrm>
            <a:off x="6400800" y="1119600"/>
            <a:ext cx="365760" cy="54864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TextShape 6"/>
          <p:cNvSpPr txBox="1"/>
          <p:nvPr/>
        </p:nvSpPr>
        <p:spPr>
          <a:xfrm>
            <a:off x="2809440" y="1078560"/>
            <a:ext cx="57384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800">
                <a:solidFill>
                  <a:srgbClr val="800000"/>
                </a:solidFill>
                <a:latin typeface="YoFrankie.org"/>
              </a:rPr>
              <a:t>x4</a:t>
            </a:r>
            <a:endParaRPr/>
          </a:p>
        </p:txBody>
      </p:sp>
      <p:sp>
        <p:nvSpPr>
          <p:cNvPr id="159" name="TextShape 7"/>
          <p:cNvSpPr txBox="1"/>
          <p:nvPr/>
        </p:nvSpPr>
        <p:spPr>
          <a:xfrm>
            <a:off x="6309360" y="1119600"/>
            <a:ext cx="57384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2800">
                <a:solidFill>
                  <a:srgbClr val="800000"/>
                </a:solidFill>
                <a:latin typeface="YoFrankie.org"/>
              </a:rPr>
              <a:t>x4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Existing Work to Improve Throughput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91440" y="811080"/>
            <a:ext cx="6482880" cy="3187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Multi-channel operation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Abraham et al. (2010) shows an example in flash memory storage system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Shi et al. (2004) shows an example of interleaving in communications links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23ff23"/>
                </a:solidFill>
                <a:latin typeface="Arial"/>
              </a:rPr>
              <a:t>Advantage</a:t>
            </a:r>
            <a:r>
              <a:rPr lang="en-US" sz="2200">
                <a:latin typeface="Arial"/>
              </a:rPr>
              <a:t> – Scales all properties linearly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c5000b"/>
                </a:solidFill>
                <a:latin typeface="Arial"/>
              </a:rPr>
              <a:t>Disadvantage</a:t>
            </a:r>
            <a:r>
              <a:rPr lang="en-US" sz="2200">
                <a:latin typeface="Arial"/>
              </a:rPr>
              <a:t> – Requires modification of design, requiring either multiple input channels or an interleaved code</a:t>
            </a:r>
            <a:endParaRPr/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6803640" y="2849400"/>
            <a:ext cx="3162960" cy="190584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6908040" y="843120"/>
            <a:ext cx="3171600" cy="528840"/>
          </a:xfrm>
          <a:prstGeom prst="rect">
            <a:avLst/>
          </a:prstGeom>
          <a:ln>
            <a:noFill/>
          </a:ln>
        </p:spPr>
      </p:pic>
      <p:sp>
        <p:nvSpPr>
          <p:cNvPr id="164" name="CustomShape 3"/>
          <p:cNvSpPr/>
          <p:nvPr/>
        </p:nvSpPr>
        <p:spPr>
          <a:xfrm>
            <a:off x="8229240" y="1554840"/>
            <a:ext cx="548640" cy="118872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TextShape 4"/>
          <p:cNvSpPr txBox="1"/>
          <p:nvPr/>
        </p:nvSpPr>
        <p:spPr>
          <a:xfrm>
            <a:off x="8191800" y="1737720"/>
            <a:ext cx="6775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600">
                <a:solidFill>
                  <a:srgbClr val="800000"/>
                </a:solidFill>
                <a:latin typeface="YoFrankie.org"/>
              </a:rPr>
              <a:t>x8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Syndrome Efficiency Improvements</a:t>
            </a:r>
            <a:endParaRPr/>
          </a:p>
        </p:txBody>
      </p:sp>
      <p:sp>
        <p:nvSpPr>
          <p:cNvPr id="167" name="TextShape 2"/>
          <p:cNvSpPr txBox="1"/>
          <p:nvPr/>
        </p:nvSpPr>
        <p:spPr>
          <a:xfrm>
            <a:off x="100800" y="767520"/>
            <a:ext cx="9226080" cy="35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Lin and Costello (1983) have demonstrated a mathematical relation between syndrome vectors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Relation can be used to calculate only a subset of the syndromes, and then perform a simple expansion step to recover the rest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Some syndromes can be calculated by a more efficient method (Lin and Costello, 1983)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Bit-parallel optimizations for LFSR can be applied to syndrome computation (Pahri, 2004)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Most common syndrome computation method is LFSR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Bit-parallel operation is common to increase throughput</a:t>
            </a:r>
            <a:endParaRPr/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6429600" y="5040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169" name="CustomShape 3"/>
          <p:cNvSpPr/>
          <p:nvPr/>
        </p:nvSpPr>
        <p:spPr>
          <a:xfrm>
            <a:off x="7776000" y="45720"/>
            <a:ext cx="83592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"/>
          <p:cNvSpPr/>
          <p:nvPr/>
        </p:nvSpPr>
        <p:spPr>
          <a:xfrm>
            <a:off x="8894160" y="4572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Error Locator Improvements</a:t>
            </a:r>
            <a:endParaRPr/>
          </a:p>
        </p:txBody>
      </p:sp>
      <p:sp>
        <p:nvSpPr>
          <p:cNvPr id="172" name="TextShape 2"/>
          <p:cNvSpPr txBox="1"/>
          <p:nvPr/>
        </p:nvSpPr>
        <p:spPr>
          <a:xfrm>
            <a:off x="100800" y="790560"/>
            <a:ext cx="8037360" cy="390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Jamro (1997) shows how the number of Berlekamp-Massey iterations can be reduced by intelligently loading the initial state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Jamro also observes the necessity to multiply 3 factors and shows a more efficient solution by pairing 2 serial multipliers of different basis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One multiplier accepts </a:t>
            </a:r>
            <a:r>
              <a:rPr i="1" lang="en-US" sz="2200">
                <a:latin typeface="Arial"/>
              </a:rPr>
              <a:t>parallel</a:t>
            </a:r>
            <a:r>
              <a:rPr lang="en-US" sz="2200">
                <a:latin typeface="Arial"/>
              </a:rPr>
              <a:t> input, gives </a:t>
            </a:r>
            <a:r>
              <a:rPr i="1" lang="en-US" sz="2200">
                <a:latin typeface="Arial"/>
              </a:rPr>
              <a:t>serial</a:t>
            </a:r>
            <a:r>
              <a:rPr lang="en-US" sz="2200">
                <a:latin typeface="Arial"/>
              </a:rPr>
              <a:t> output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The other accepts </a:t>
            </a:r>
            <a:r>
              <a:rPr i="1" lang="en-US" sz="2200">
                <a:latin typeface="Arial"/>
              </a:rPr>
              <a:t>serial</a:t>
            </a:r>
            <a:r>
              <a:rPr lang="en-US" sz="2200">
                <a:latin typeface="Arial"/>
              </a:rPr>
              <a:t> input, gives </a:t>
            </a:r>
            <a:r>
              <a:rPr i="1" lang="en-US" sz="2200">
                <a:latin typeface="Arial"/>
              </a:rPr>
              <a:t>parallel</a:t>
            </a:r>
            <a:r>
              <a:rPr lang="en-US" sz="2200">
                <a:latin typeface="Arial"/>
              </a:rPr>
              <a:t> output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operate simultaneously if basis rearrangement is performed serially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Requires novel serial basis conversion circuit</a:t>
            </a:r>
            <a:endParaRPr/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6400800" y="4572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6632640" y="4572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"/>
          <p:cNvSpPr/>
          <p:nvPr/>
        </p:nvSpPr>
        <p:spPr>
          <a:xfrm>
            <a:off x="8865360" y="4104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8138160" y="828720"/>
            <a:ext cx="1819800" cy="38347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Chien Efficiency Improvements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100800" y="717480"/>
            <a:ext cx="9683280" cy="2574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Bit-parallel Chien search improvements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c5000b"/>
                </a:solidFill>
                <a:latin typeface="Arial"/>
              </a:rPr>
              <a:t>Large bit-parallel Chien search circuits consume a large amount of decoder area and power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Chen and Parhi (2004) demonstrate a group matching scheme that can apply to Chien circuits and reduce logic complexity by 22%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Yang, Chen, and Chang (2013) demonstrate the relative cost of implementing multiplication serially or in parallel </a:t>
            </a:r>
            <a:endParaRPr/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6492240" y="4572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180" name="CustomShape 3"/>
          <p:cNvSpPr/>
          <p:nvPr/>
        </p:nvSpPr>
        <p:spPr>
          <a:xfrm>
            <a:off x="7851240" y="4572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4"/>
          <p:cNvSpPr/>
          <p:nvPr/>
        </p:nvSpPr>
        <p:spPr>
          <a:xfrm>
            <a:off x="6762240" y="4572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2" name="" descr=""/>
          <p:cNvPicPr/>
          <p:nvPr/>
        </p:nvPicPr>
        <p:blipFill>
          <a:blip r:embed="rId2"/>
          <a:stretch/>
        </p:blipFill>
        <p:spPr>
          <a:xfrm>
            <a:off x="5486400" y="3511080"/>
            <a:ext cx="2926080" cy="1426680"/>
          </a:xfrm>
          <a:prstGeom prst="rect">
            <a:avLst/>
          </a:prstGeom>
          <a:ln>
            <a:noFill/>
          </a:ln>
        </p:spPr>
      </p:pic>
      <p:pic>
        <p:nvPicPr>
          <p:cNvPr id="183" name="" descr=""/>
          <p:cNvPicPr/>
          <p:nvPr/>
        </p:nvPicPr>
        <p:blipFill>
          <a:blip r:embed="rId3"/>
          <a:stretch/>
        </p:blipFill>
        <p:spPr>
          <a:xfrm>
            <a:off x="822960" y="3511080"/>
            <a:ext cx="3566160" cy="1426680"/>
          </a:xfrm>
          <a:prstGeom prst="rect">
            <a:avLst/>
          </a:prstGeom>
          <a:ln>
            <a:noFill/>
          </a:ln>
        </p:spPr>
      </p:pic>
      <p:sp>
        <p:nvSpPr>
          <p:cNvPr id="184" name="TextShape 5"/>
          <p:cNvSpPr txBox="1"/>
          <p:nvPr/>
        </p:nvSpPr>
        <p:spPr>
          <a:xfrm>
            <a:off x="1645920" y="4937760"/>
            <a:ext cx="1755000" cy="3402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 sz="1400">
                <a:latin typeface="Arial"/>
              </a:rPr>
              <a:t>Serial multiplication</a:t>
            </a:r>
            <a:endParaRPr/>
          </a:p>
        </p:txBody>
      </p:sp>
      <p:sp>
        <p:nvSpPr>
          <p:cNvPr id="185" name="TextShape 6"/>
          <p:cNvSpPr txBox="1"/>
          <p:nvPr/>
        </p:nvSpPr>
        <p:spPr>
          <a:xfrm>
            <a:off x="6035040" y="4902120"/>
            <a:ext cx="2723040" cy="4014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 sz="1400">
                <a:latin typeface="Arial"/>
              </a:rPr>
              <a:t>Parallel multiplication</a:t>
            </a:r>
            <a:endParaRPr/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6858000" y="3143520"/>
            <a:ext cx="1188720" cy="192024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TextShape 2"/>
          <p:cNvSpPr txBox="1"/>
          <p:nvPr/>
        </p:nvSpPr>
        <p:spPr>
          <a:xfrm>
            <a:off x="100800" y="119160"/>
            <a:ext cx="8568000" cy="51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Our Observation</a:t>
            </a:r>
            <a:endParaRPr/>
          </a:p>
        </p:txBody>
      </p:sp>
      <p:sp>
        <p:nvSpPr>
          <p:cNvPr id="188" name="TextShape 3"/>
          <p:cNvSpPr txBox="1"/>
          <p:nvPr/>
        </p:nvSpPr>
        <p:spPr>
          <a:xfrm>
            <a:off x="91440" y="778680"/>
            <a:ext cx="6391440" cy="2878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Most BCH decoder capability goes unused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Chance of entire decoder being used is </a:t>
            </a:r>
            <a:r>
              <a:rPr lang="en-US" sz="2200">
                <a:solidFill>
                  <a:srgbClr val="dc2300"/>
                </a:solidFill>
                <a:latin typeface="Arial"/>
              </a:rPr>
              <a:t>1/30 billion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 multi-channel configuration, on average only </a:t>
            </a:r>
            <a:r>
              <a:rPr lang="en-US" sz="2200">
                <a:solidFill>
                  <a:srgbClr val="00ff00"/>
                </a:solidFill>
                <a:latin typeface="Arial"/>
              </a:rPr>
              <a:t>1/3 of decoders</a:t>
            </a:r>
            <a:r>
              <a:rPr lang="en-US" sz="2200">
                <a:latin typeface="Arial"/>
              </a:rPr>
              <a:t> are required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Remaining blocks contain no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Eventually, full decoder will still be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Presents great opportunity for improvement</a:t>
            </a:r>
            <a:endParaRPr/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6894360" y="3234960"/>
            <a:ext cx="3035160" cy="1828800"/>
          </a:xfrm>
          <a:prstGeom prst="rect">
            <a:avLst/>
          </a:prstGeom>
          <a:ln>
            <a:noFill/>
          </a:ln>
        </p:spPr>
      </p:pic>
      <p:pic>
        <p:nvPicPr>
          <p:cNvPr id="190" name="" descr=""/>
          <p:cNvPicPr/>
          <p:nvPr/>
        </p:nvPicPr>
        <p:blipFill>
          <a:blip r:embed="rId2"/>
          <a:stretch/>
        </p:blipFill>
        <p:spPr>
          <a:xfrm>
            <a:off x="6825600" y="743760"/>
            <a:ext cx="2965320" cy="2382840"/>
          </a:xfrm>
          <a:prstGeom prst="rect">
            <a:avLst/>
          </a:prstGeom>
          <a:ln>
            <a:noFill/>
          </a:ln>
        </p:spPr>
      </p:pic>
      <p:sp>
        <p:nvSpPr>
          <p:cNvPr id="191" name="CustomShape 4"/>
          <p:cNvSpPr/>
          <p:nvPr/>
        </p:nvSpPr>
        <p:spPr>
          <a:xfrm>
            <a:off x="8046720" y="3143520"/>
            <a:ext cx="1882800" cy="1920240"/>
          </a:xfrm>
          <a:prstGeom prst="rect">
            <a:avLst/>
          </a:prstGeom>
          <a:solidFill>
            <a:srgbClr val="ff00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Line 5"/>
          <p:cNvSpPr/>
          <p:nvPr/>
        </p:nvSpPr>
        <p:spPr>
          <a:xfrm>
            <a:off x="9294480" y="2268720"/>
            <a:ext cx="428040" cy="462600"/>
          </a:xfrm>
          <a:prstGeom prst="line">
            <a:avLst/>
          </a:prstGeom>
          <a:ln w="18360">
            <a:solidFill>
              <a:srgbClr val="ff0000"/>
            </a:solidFill>
            <a:round/>
            <a:tailEnd len="med" type="triangle" w="med"/>
          </a:ln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00800" y="119160"/>
            <a:ext cx="8568000" cy="512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Our Observation</a:t>
            </a:r>
            <a:endParaRPr/>
          </a:p>
        </p:txBody>
      </p:sp>
      <p:sp>
        <p:nvSpPr>
          <p:cNvPr id="194" name="TextShape 2"/>
          <p:cNvSpPr txBox="1"/>
          <p:nvPr/>
        </p:nvSpPr>
        <p:spPr>
          <a:xfrm>
            <a:off x="91440" y="1835640"/>
            <a:ext cx="9144000" cy="2279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lang="en-US" sz="3200">
                <a:latin typeface="Arial"/>
              </a:rPr>
              <a:t>Majority of decoder capacity goes unused</a:t>
            </a:r>
            <a:endParaRPr/>
          </a:p>
          <a:p>
            <a:pPr algn="ctr"/>
            <a:r>
              <a:rPr lang="en-US" sz="3200">
                <a:latin typeface="Arial"/>
              </a:rPr>
              <a:t>(on average)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en-US" sz="3200">
                <a:latin typeface="Arial"/>
              </a:rPr>
              <a:t>Questions?</a:t>
            </a: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7406640" y="2926080"/>
            <a:ext cx="2554200" cy="1893960"/>
          </a:xfrm>
          <a:prstGeom prst="rect">
            <a:avLst/>
          </a:prstGeom>
          <a:ln>
            <a:noFill/>
          </a:ln>
        </p:spPr>
      </p:pic>
      <p:sp>
        <p:nvSpPr>
          <p:cNvPr id="19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Our Approach</a:t>
            </a:r>
            <a:endParaRPr/>
          </a:p>
        </p:txBody>
      </p:sp>
      <p:sp>
        <p:nvSpPr>
          <p:cNvPr id="197" name="TextShape 2"/>
          <p:cNvSpPr txBox="1"/>
          <p:nvPr/>
        </p:nvSpPr>
        <p:spPr>
          <a:xfrm>
            <a:off x="100800" y="787320"/>
            <a:ext cx="6391440" cy="35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Apply ideas to multi-channel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Allow possibility that not enough hardware is available </a:t>
            </a:r>
            <a:r>
              <a:rPr b="1" i="1" lang="en-US" sz="2200">
                <a:latin typeface="Arial"/>
              </a:rPr>
              <a:t>right now</a:t>
            </a:r>
            <a:r>
              <a:rPr i="1" lang="en-US" sz="2200">
                <a:latin typeface="Arial"/>
              </a:rPr>
              <a:t> </a:t>
            </a:r>
            <a:r>
              <a:rPr lang="en-US" sz="2200">
                <a:latin typeface="Arial"/>
              </a:rPr>
              <a:t>(leads to performance penalty)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still include at least 1 full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Resize remainder of decoders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Syndromes (S) indicate error vs no error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 channels must undergo syndrome, but we can eliminate later stages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Include arbitrator to select first available unit</a:t>
            </a:r>
            <a:endParaRPr/>
          </a:p>
        </p:txBody>
      </p:sp>
      <p:sp>
        <p:nvSpPr>
          <p:cNvPr id="198" name="CustomShape 3"/>
          <p:cNvSpPr/>
          <p:nvPr/>
        </p:nvSpPr>
        <p:spPr>
          <a:xfrm>
            <a:off x="8046720" y="3794760"/>
            <a:ext cx="1280160" cy="77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TextShape 4"/>
          <p:cNvSpPr txBox="1"/>
          <p:nvPr/>
        </p:nvSpPr>
        <p:spPr>
          <a:xfrm>
            <a:off x="7132320" y="3633840"/>
            <a:ext cx="1159200" cy="27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Arial"/>
              </a:rPr>
              <a:t>Reduced units</a:t>
            </a:r>
            <a:endParaRPr/>
          </a:p>
        </p:txBody>
      </p:sp>
      <p:sp>
        <p:nvSpPr>
          <p:cNvPr id="200" name="Line 5"/>
          <p:cNvSpPr/>
          <p:nvPr/>
        </p:nvSpPr>
        <p:spPr>
          <a:xfrm>
            <a:off x="7961760" y="3844800"/>
            <a:ext cx="191520" cy="15840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sp>
      <p:pic>
        <p:nvPicPr>
          <p:cNvPr id="201" name="" descr=""/>
          <p:cNvPicPr/>
          <p:nvPr/>
        </p:nvPicPr>
        <p:blipFill>
          <a:blip r:embed="rId2"/>
          <a:stretch/>
        </p:blipFill>
        <p:spPr>
          <a:xfrm>
            <a:off x="7500960" y="731520"/>
            <a:ext cx="2428560" cy="1463400"/>
          </a:xfrm>
          <a:prstGeom prst="rect">
            <a:avLst/>
          </a:prstGeom>
          <a:ln>
            <a:noFill/>
          </a:ln>
        </p:spPr>
      </p:pic>
      <p:sp>
        <p:nvSpPr>
          <p:cNvPr id="202" name="CustomShape 6"/>
          <p:cNvSpPr/>
          <p:nvPr/>
        </p:nvSpPr>
        <p:spPr>
          <a:xfrm>
            <a:off x="8503920" y="2194920"/>
            <a:ext cx="457200" cy="63972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0047ff"/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TextShape 7"/>
          <p:cNvSpPr txBox="1"/>
          <p:nvPr/>
        </p:nvSpPr>
        <p:spPr>
          <a:xfrm>
            <a:off x="8138160" y="2341800"/>
            <a:ext cx="1200600" cy="4014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>
                <a:solidFill>
                  <a:srgbClr val="800000"/>
                </a:solidFill>
                <a:latin typeface="YoFrankie.org"/>
              </a:rPr>
              <a:t>Reduce!</a:t>
            </a:r>
            <a:endParaRPr/>
          </a:p>
        </p:txBody>
      </p:sp>
      <p:sp>
        <p:nvSpPr>
          <p:cNvPr id="204" name="CustomShape 8"/>
          <p:cNvSpPr/>
          <p:nvPr/>
        </p:nvSpPr>
        <p:spPr>
          <a:xfrm>
            <a:off x="8321040" y="1188720"/>
            <a:ext cx="1758960" cy="100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Line 9"/>
          <p:cNvSpPr/>
          <p:nvPr/>
        </p:nvSpPr>
        <p:spPr>
          <a:xfrm>
            <a:off x="8686800" y="1280160"/>
            <a:ext cx="1005840" cy="82296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  <p:sp>
        <p:nvSpPr>
          <p:cNvPr id="206" name="Line 10"/>
          <p:cNvSpPr/>
          <p:nvPr/>
        </p:nvSpPr>
        <p:spPr>
          <a:xfrm flipH="1">
            <a:off x="8686800" y="1280160"/>
            <a:ext cx="914400" cy="82296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Our Approach</a:t>
            </a:r>
            <a:endParaRPr/>
          </a:p>
        </p:txBody>
      </p:sp>
      <p:sp>
        <p:nvSpPr>
          <p:cNvPr id="208" name="TextShape 2"/>
          <p:cNvSpPr txBox="1"/>
          <p:nvPr/>
        </p:nvSpPr>
        <p:spPr>
          <a:xfrm>
            <a:off x="100800" y="766080"/>
            <a:ext cx="6391440" cy="2891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we do better?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After error locator (Σ), we know the error count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Single error blocks can be solved directly since they are of the form: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r>
              <a:rPr i="1" lang="en-US" sz="2200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+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Create reduced root locator (r) to replace expensive Chien units (C)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Add second arbitrator to select correct type of root solver based on error count</a:t>
            </a:r>
            <a:endParaRPr/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7540200" y="2926080"/>
            <a:ext cx="2426760" cy="2171880"/>
          </a:xfrm>
          <a:prstGeom prst="rect">
            <a:avLst/>
          </a:prstGeom>
          <a:ln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8779320" y="4559760"/>
            <a:ext cx="903960" cy="20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TextShape 4"/>
          <p:cNvSpPr txBox="1"/>
          <p:nvPr/>
        </p:nvSpPr>
        <p:spPr>
          <a:xfrm>
            <a:off x="7040880" y="4116240"/>
            <a:ext cx="1347840" cy="272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200">
                <a:latin typeface="Arial"/>
              </a:rPr>
              <a:t>Simplified units</a:t>
            </a:r>
            <a:endParaRPr/>
          </a:p>
        </p:txBody>
      </p:sp>
      <p:sp>
        <p:nvSpPr>
          <p:cNvPr id="212" name="Line 5"/>
          <p:cNvSpPr/>
          <p:nvPr/>
        </p:nvSpPr>
        <p:spPr>
          <a:xfrm>
            <a:off x="7954560" y="4389120"/>
            <a:ext cx="824760" cy="27432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sp>
      <p:sp>
        <p:nvSpPr>
          <p:cNvPr id="213" name="CustomShape 6"/>
          <p:cNvSpPr/>
          <p:nvPr/>
        </p:nvSpPr>
        <p:spPr>
          <a:xfrm>
            <a:off x="8503920" y="2468880"/>
            <a:ext cx="457200" cy="36576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0047ff"/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4" name="" descr=""/>
          <p:cNvPicPr/>
          <p:nvPr/>
        </p:nvPicPr>
        <p:blipFill>
          <a:blip r:embed="rId2"/>
          <a:stretch/>
        </p:blipFill>
        <p:spPr>
          <a:xfrm>
            <a:off x="7412760" y="822960"/>
            <a:ext cx="2554200" cy="1554480"/>
          </a:xfrm>
          <a:prstGeom prst="rect">
            <a:avLst/>
          </a:prstGeom>
          <a:ln>
            <a:noFill/>
          </a:ln>
        </p:spPr>
      </p:pic>
      <p:sp>
        <p:nvSpPr>
          <p:cNvPr id="215" name="TextShape 7"/>
          <p:cNvSpPr txBox="1"/>
          <p:nvPr/>
        </p:nvSpPr>
        <p:spPr>
          <a:xfrm>
            <a:off x="8138520" y="2342160"/>
            <a:ext cx="1252080" cy="4014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>
                <a:solidFill>
                  <a:srgbClr val="800000"/>
                </a:solidFill>
                <a:latin typeface="YoFrankie.org"/>
              </a:rPr>
              <a:t>Simplify!</a:t>
            </a:r>
            <a:endParaRPr/>
          </a:p>
        </p:txBody>
      </p:sp>
      <p:sp>
        <p:nvSpPr>
          <p:cNvPr id="216" name="CustomShape 8"/>
          <p:cNvSpPr/>
          <p:nvPr/>
        </p:nvSpPr>
        <p:spPr>
          <a:xfrm>
            <a:off x="8503920" y="1894680"/>
            <a:ext cx="731520" cy="20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Line 9"/>
          <p:cNvSpPr/>
          <p:nvPr/>
        </p:nvSpPr>
        <p:spPr>
          <a:xfrm>
            <a:off x="8595360" y="1920240"/>
            <a:ext cx="457200" cy="18288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  <p:sp>
        <p:nvSpPr>
          <p:cNvPr id="218" name="Line 10"/>
          <p:cNvSpPr/>
          <p:nvPr/>
        </p:nvSpPr>
        <p:spPr>
          <a:xfrm flipH="1">
            <a:off x="8595360" y="1894680"/>
            <a:ext cx="457200" cy="208440"/>
          </a:xfrm>
          <a:prstGeom prst="line">
            <a:avLst/>
          </a:prstGeom>
          <a:ln w="36720">
            <a:solidFill>
              <a:srgbClr val="ff0000"/>
            </a:solidFill>
            <a:round/>
          </a:ln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Implementing the Reduction in Hardware Blocks</a:t>
            </a:r>
            <a:endParaRPr/>
          </a:p>
        </p:txBody>
      </p:sp>
      <p:sp>
        <p:nvSpPr>
          <p:cNvPr id="220" name="TextShape 2"/>
          <p:cNvSpPr txBox="1"/>
          <p:nvPr/>
        </p:nvSpPr>
        <p:spPr>
          <a:xfrm>
            <a:off x="91440" y="790560"/>
            <a:ext cx="6482880" cy="390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Large percentage of blocks contain zero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Calculate the probability that a block contains zero errors based on BER, </a:t>
            </a:r>
            <a:r>
              <a:rPr i="1" lang="en-US" sz="2200">
                <a:latin typeface="Arial"/>
              </a:rPr>
              <a:t>p</a:t>
            </a:r>
            <a:r>
              <a:rPr lang="en-US" sz="2200">
                <a:latin typeface="Arial"/>
              </a:rPr>
              <a:t>, and block size, </a:t>
            </a:r>
            <a:r>
              <a:rPr i="1" lang="en-US" sz="2200">
                <a:latin typeface="Arial"/>
              </a:rPr>
              <a:t>n</a:t>
            </a:r>
            <a:r>
              <a:rPr lang="en-US" sz="2200">
                <a:latin typeface="Arial"/>
              </a:rPr>
              <a:t>: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Choose number of units such that there is only a small chance (miss rate) that insufficient hardware is available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 example on right, 3 error locator units are chosen as there is a less than 2% chance of 4 or more blocks containing errors</a:t>
            </a:r>
            <a:endParaRPr/>
          </a:p>
        </p:txBody>
      </p:sp>
      <p:pic>
        <p:nvPicPr>
          <p:cNvPr id="221" name="" descr=""/>
          <p:cNvPicPr/>
          <p:nvPr/>
        </p:nvPicPr>
        <p:blipFill>
          <a:blip r:embed="rId1"/>
          <a:stretch/>
        </p:blipFill>
        <p:spPr>
          <a:xfrm>
            <a:off x="6583680" y="830880"/>
            <a:ext cx="2477160" cy="1990800"/>
          </a:xfrm>
          <a:prstGeom prst="rect">
            <a:avLst/>
          </a:prstGeom>
          <a:ln>
            <a:noFill/>
          </a:ln>
        </p:spPr>
      </p:pic>
      <p:sp>
        <p:nvSpPr>
          <p:cNvPr id="222" name="CustomShape 3"/>
          <p:cNvSpPr/>
          <p:nvPr/>
        </p:nvSpPr>
        <p:spPr>
          <a:xfrm>
            <a:off x="6880320" y="729360"/>
            <a:ext cx="222480" cy="2018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23" name="" descr=""/>
          <p:cNvPicPr/>
          <p:nvPr/>
        </p:nvPicPr>
        <p:blipFill>
          <a:blip r:embed="rId2"/>
          <a:stretch/>
        </p:blipFill>
        <p:spPr>
          <a:xfrm>
            <a:off x="2194560" y="2011680"/>
            <a:ext cx="2570040" cy="365760"/>
          </a:xfrm>
          <a:prstGeom prst="rect">
            <a:avLst/>
          </a:prstGeom>
          <a:ln>
            <a:noFill/>
          </a:ln>
        </p:spPr>
      </p:pic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6585480" y="2859120"/>
            <a:ext cx="2586240" cy="23148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00800" y="189720"/>
            <a:ext cx="8568000" cy="370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600">
                <a:solidFill>
                  <a:srgbClr val="000066"/>
                </a:solidFill>
                <a:latin typeface="Arial"/>
              </a:rPr>
              <a:t>Bose-Chaudhuri-Hocquenghem (BCH)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100800" y="806040"/>
            <a:ext cx="9500400" cy="3975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BCH is an Error Correcting Code (ECC) and is used to correct errors in noisy communications channels or storage mediums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Allowing for noise (errors) enables the use of much faster communications channels and much denser storage mediums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Used in: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Wireless communication links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NAND flash storage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Magnetic storage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On-chip cache memories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DRAM memory arrays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Data buses</a:t>
            </a:r>
            <a:endParaRPr/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6515280" y="3132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5570280" y="2377440"/>
            <a:ext cx="2129760" cy="210312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949440" y="2651760"/>
            <a:ext cx="2043720" cy="2051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4297680" y="2651760"/>
            <a:ext cx="2133000" cy="213012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5"/>
          <a:stretch/>
        </p:blipFill>
        <p:spPr>
          <a:xfrm>
            <a:off x="5674320" y="3400560"/>
            <a:ext cx="2098080" cy="2085840"/>
          </a:xfrm>
          <a:prstGeom prst="rect">
            <a:avLst/>
          </a:prstGeom>
          <a:ln>
            <a:noFill/>
          </a:ln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Choosing the Acceptable Performance Penalty</a:t>
            </a:r>
            <a:endParaRPr/>
          </a:p>
        </p:txBody>
      </p:sp>
      <p:sp>
        <p:nvSpPr>
          <p:cNvPr id="226" name="TextShape 2"/>
          <p:cNvSpPr txBox="1"/>
          <p:nvPr/>
        </p:nvSpPr>
        <p:spPr>
          <a:xfrm>
            <a:off x="100800" y="572040"/>
            <a:ext cx="6757200" cy="4274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Miss rate is probability that at any given time, insufficient hardware is available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Miss rate is chosen based on trade-off between area savings and performance penalty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Same equations that determine probability of a certain number of errors within a block can be used to calculate the probability of a certain number of blocks containing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our experiments, 2% was chosen as a good balance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Most gains are seen before the 2% mark</a:t>
            </a:r>
            <a:endParaRPr/>
          </a:p>
        </p:txBody>
      </p:sp>
      <p:pic>
        <p:nvPicPr>
          <p:cNvPr id="227" name="" descr=""/>
          <p:cNvPicPr/>
          <p:nvPr/>
        </p:nvPicPr>
        <p:blipFill>
          <a:blip r:embed="rId1"/>
          <a:stretch/>
        </p:blipFill>
        <p:spPr>
          <a:xfrm>
            <a:off x="6859080" y="1455840"/>
            <a:ext cx="3016440" cy="245376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7132320" y="1188720"/>
            <a:ext cx="731520" cy="16459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4"/>
          <p:cNvSpPr/>
          <p:nvPr/>
        </p:nvSpPr>
        <p:spPr>
          <a:xfrm>
            <a:off x="8046720" y="1645920"/>
            <a:ext cx="2103120" cy="1737360"/>
          </a:xfrm>
          <a:prstGeom prst="ellipse">
            <a:avLst/>
          </a:prstGeom>
          <a:noFill/>
          <a:ln w="36720">
            <a:solidFill>
              <a:srgbClr val="ff3333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TextShape 5"/>
          <p:cNvSpPr txBox="1"/>
          <p:nvPr/>
        </p:nvSpPr>
        <p:spPr>
          <a:xfrm>
            <a:off x="6849360" y="731520"/>
            <a:ext cx="1471680" cy="4014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>
                <a:solidFill>
                  <a:srgbClr val="00ff00"/>
                </a:solidFill>
                <a:latin typeface="Arial"/>
              </a:rPr>
              <a:t>Largest gain</a:t>
            </a:r>
            <a:endParaRPr/>
          </a:p>
        </p:txBody>
      </p:sp>
      <p:sp>
        <p:nvSpPr>
          <p:cNvPr id="231" name="TextShape 6"/>
          <p:cNvSpPr txBox="1"/>
          <p:nvPr/>
        </p:nvSpPr>
        <p:spPr>
          <a:xfrm>
            <a:off x="8503920" y="1153080"/>
            <a:ext cx="1459440" cy="4014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>
                <a:solidFill>
                  <a:srgbClr val="ff0000"/>
                </a:solidFill>
                <a:latin typeface="Arial"/>
              </a:rPr>
              <a:t>Less reward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Choosing the Number of Error Locator Units</a:t>
            </a:r>
            <a:endParaRPr/>
          </a:p>
        </p:txBody>
      </p:sp>
      <p:sp>
        <p:nvSpPr>
          <p:cNvPr id="233" name="TextShape 2"/>
          <p:cNvSpPr txBox="1"/>
          <p:nvPr/>
        </p:nvSpPr>
        <p:spPr>
          <a:xfrm>
            <a:off x="100800" y="822240"/>
            <a:ext cx="6665760" cy="3292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each number of possible units, 1…channel count, plot probability that </a:t>
            </a:r>
            <a:r>
              <a:rPr b="1" i="1" lang="en-US" sz="2200">
                <a:latin typeface="Arial"/>
              </a:rPr>
              <a:t>more</a:t>
            </a:r>
            <a:r>
              <a:rPr lang="en-US" sz="2200">
                <a:latin typeface="Arial"/>
              </a:rPr>
              <a:t> than that count will be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Find smallest count </a:t>
            </a:r>
            <a:r>
              <a:rPr i="1" lang="en-US" sz="2200">
                <a:latin typeface="Arial"/>
              </a:rPr>
              <a:t>m</a:t>
            </a:r>
            <a:r>
              <a:rPr lang="en-US" sz="2200">
                <a:latin typeface="Arial"/>
              </a:rPr>
              <a:t> below the 2% threshold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Implement that many error locator units (Σ)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Number of units required increases with targeted Bit Error Rate (BER)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BER of 5·10</a:t>
            </a:r>
            <a:r>
              <a:rPr lang="en-US" sz="2200" baseline="101000">
                <a:latin typeface="Arial"/>
              </a:rPr>
              <a:t>-6</a:t>
            </a:r>
            <a:r>
              <a:rPr lang="en-US" sz="2200">
                <a:latin typeface="Arial"/>
              </a:rPr>
              <a:t>, only 1 unit is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For BER of 1·10</a:t>
            </a:r>
            <a:r>
              <a:rPr lang="en-US" sz="2200" baseline="101000">
                <a:latin typeface="Arial"/>
              </a:rPr>
              <a:t>-4</a:t>
            </a:r>
            <a:r>
              <a:rPr lang="en-US" sz="2200">
                <a:latin typeface="Arial"/>
              </a:rPr>
              <a:t>, only 5 units are required</a:t>
            </a:r>
            <a:endParaRPr/>
          </a:p>
        </p:txBody>
      </p:sp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7179120" y="3060720"/>
            <a:ext cx="2132280" cy="1909080"/>
          </a:xfrm>
          <a:prstGeom prst="rect">
            <a:avLst/>
          </a:prstGeom>
          <a:ln>
            <a:noFill/>
          </a:ln>
        </p:spPr>
      </p:pic>
      <p:sp>
        <p:nvSpPr>
          <p:cNvPr id="235" name="CustomShape 3"/>
          <p:cNvSpPr/>
          <p:nvPr/>
        </p:nvSpPr>
        <p:spPr>
          <a:xfrm>
            <a:off x="7185600" y="3021480"/>
            <a:ext cx="2204640" cy="7480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4"/>
          <p:cNvSpPr/>
          <p:nvPr/>
        </p:nvSpPr>
        <p:spPr>
          <a:xfrm>
            <a:off x="7174440" y="4241880"/>
            <a:ext cx="2215800" cy="78732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" descr=""/>
          <p:cNvPicPr/>
          <p:nvPr/>
        </p:nvPicPr>
        <p:blipFill>
          <a:blip r:embed="rId2"/>
          <a:stretch/>
        </p:blipFill>
        <p:spPr>
          <a:xfrm>
            <a:off x="6949440" y="822960"/>
            <a:ext cx="2575800" cy="2080440"/>
          </a:xfrm>
          <a:prstGeom prst="rect">
            <a:avLst/>
          </a:prstGeom>
          <a:ln>
            <a:noFill/>
          </a:ln>
        </p:spPr>
      </p:pic>
      <p:sp>
        <p:nvSpPr>
          <p:cNvPr id="238" name="CustomShape 5"/>
          <p:cNvSpPr/>
          <p:nvPr/>
        </p:nvSpPr>
        <p:spPr>
          <a:xfrm>
            <a:off x="7498080" y="128016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6"/>
          <p:cNvSpPr/>
          <p:nvPr/>
        </p:nvSpPr>
        <p:spPr>
          <a:xfrm>
            <a:off x="7955280" y="128016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7"/>
          <p:cNvSpPr/>
          <p:nvPr/>
        </p:nvSpPr>
        <p:spPr>
          <a:xfrm>
            <a:off x="8778240" y="128016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8"/>
          <p:cNvSpPr/>
          <p:nvPr/>
        </p:nvSpPr>
        <p:spPr>
          <a:xfrm>
            <a:off x="9235440" y="1314720"/>
            <a:ext cx="182880" cy="23976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Architecture of Pooled Decoder</a:t>
            </a:r>
            <a:endParaRPr/>
          </a:p>
        </p:txBody>
      </p:sp>
      <p:sp>
        <p:nvSpPr>
          <p:cNvPr id="243" name="TextShape 2"/>
          <p:cNvSpPr txBox="1"/>
          <p:nvPr/>
        </p:nvSpPr>
        <p:spPr>
          <a:xfrm>
            <a:off x="100800" y="804240"/>
            <a:ext cx="6574320" cy="2853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Pooling is used to connect to a full set of inputs to a reduced number of units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Pooled decoder inserts arbitrators between stages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Allows data to flow to first available decoding unit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In case of root solver (C/r), allows arbitrator to choose unit type based on error count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"/>
            </a:pPr>
            <a:r>
              <a:rPr lang="en-US" sz="2200">
                <a:latin typeface="Arial"/>
              </a:rPr>
              <a:t>Still requires full set of syndrome units </a:t>
            </a:r>
            <a:r>
              <a:rPr lang="en-US" sz="2200">
                <a:solidFill>
                  <a:srgbClr val="000000"/>
                </a:solidFill>
                <a:latin typeface="Arial"/>
              </a:rPr>
              <a:t>(</a:t>
            </a:r>
            <a:r>
              <a:rPr lang="en-US" sz="2200">
                <a:solidFill>
                  <a:srgbClr val="00ff00"/>
                </a:solidFill>
                <a:latin typeface="Arial"/>
              </a:rPr>
              <a:t>small overhead</a:t>
            </a:r>
            <a:r>
              <a:rPr lang="en-US" sz="2200">
                <a:solidFill>
                  <a:srgbClr val="000000"/>
                </a:solidFill>
                <a:latin typeface="Arial"/>
              </a:rPr>
              <a:t>)</a:t>
            </a:r>
            <a:endParaRPr/>
          </a:p>
        </p:txBody>
      </p:sp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6775560" y="914400"/>
            <a:ext cx="3191400" cy="285660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Beyond Removing Units, Optimizing Units</a:t>
            </a:r>
            <a:endParaRPr/>
          </a:p>
        </p:txBody>
      </p:sp>
      <p:sp>
        <p:nvSpPr>
          <p:cNvPr id="246" name="TextShape 2"/>
          <p:cNvSpPr txBox="1"/>
          <p:nvPr/>
        </p:nvSpPr>
        <p:spPr>
          <a:xfrm>
            <a:off x="100800" y="806040"/>
            <a:ext cx="6757200" cy="3583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Handling blocks with no errors allowed us to remove entire units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Blocks containing 1 error are still a common case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 count is only known after error locator polynomial step (Σ)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To take advantage of this observation, we need to create special reduced root solvers (r)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 polynomial will be of the f</a:t>
            </a:r>
            <a:r>
              <a:rPr lang="en-US" sz="2200">
                <a:latin typeface="Arial"/>
              </a:rPr>
              <a:t>orm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r>
              <a:rPr i="1" lang="en-US" sz="2200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+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Full Chien requires: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i="1" lang="en-US" sz="2200" baseline="101000">
                <a:latin typeface="Arial"/>
                <a:ea typeface="Arial"/>
              </a:rPr>
              <a:t>n</a:t>
            </a:r>
            <a:r>
              <a:rPr i="1" lang="en-US" sz="2200">
                <a:latin typeface="Arial"/>
                <a:ea typeface="Arial"/>
              </a:rPr>
              <a:t>x</a:t>
            </a:r>
            <a:r>
              <a:rPr i="1" lang="en-US" sz="2200" baseline="-5000">
                <a:latin typeface="Arial"/>
                <a:ea typeface="Arial"/>
              </a:rPr>
              <a:t>n</a:t>
            </a:r>
            <a:r>
              <a:rPr lang="en-US" sz="2200">
                <a:latin typeface="Arial"/>
                <a:ea typeface="Arial"/>
              </a:rPr>
              <a:t> …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₃</a:t>
            </a:r>
            <a:r>
              <a:rPr i="1" lang="en-US" sz="2200">
                <a:latin typeface="Arial"/>
                <a:ea typeface="Arial"/>
              </a:rPr>
              <a:t>x³</a:t>
            </a:r>
            <a:r>
              <a:rPr lang="en-US" sz="2200">
                <a:latin typeface="Arial"/>
                <a:ea typeface="Arial"/>
              </a:rPr>
              <a:t> +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₂</a:t>
            </a:r>
            <a:r>
              <a:rPr i="1" lang="en-US" sz="2200">
                <a:latin typeface="Arial"/>
                <a:ea typeface="Arial"/>
              </a:rPr>
              <a:t>x²</a:t>
            </a:r>
            <a:r>
              <a:rPr lang="en-US" sz="2200">
                <a:latin typeface="Arial"/>
                <a:ea typeface="Arial"/>
              </a:rPr>
              <a:t> +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r>
              <a:rPr i="1" lang="en-US" sz="2200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+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Direct solution with simple algebra</a:t>
            </a:r>
            <a:endParaRPr/>
          </a:p>
        </p:txBody>
      </p:sp>
      <p:pic>
        <p:nvPicPr>
          <p:cNvPr id="247" name="" descr=""/>
          <p:cNvPicPr/>
          <p:nvPr/>
        </p:nvPicPr>
        <p:blipFill>
          <a:blip r:embed="rId1"/>
          <a:stretch/>
        </p:blipFill>
        <p:spPr>
          <a:xfrm>
            <a:off x="6973560" y="927360"/>
            <a:ext cx="2536200" cy="2037600"/>
          </a:xfrm>
          <a:prstGeom prst="rect">
            <a:avLst/>
          </a:prstGeom>
          <a:ln>
            <a:noFill/>
          </a:ln>
        </p:spPr>
      </p:pic>
      <p:sp>
        <p:nvSpPr>
          <p:cNvPr id="248" name="CustomShape 3"/>
          <p:cNvSpPr/>
          <p:nvPr/>
        </p:nvSpPr>
        <p:spPr>
          <a:xfrm>
            <a:off x="7504920" y="822960"/>
            <a:ext cx="227520" cy="1990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" descr=""/>
          <p:cNvPicPr/>
          <p:nvPr/>
        </p:nvPicPr>
        <p:blipFill>
          <a:blip r:embed="rId2"/>
          <a:stretch/>
        </p:blipFill>
        <p:spPr>
          <a:xfrm>
            <a:off x="7314120" y="3040920"/>
            <a:ext cx="2054520" cy="1839600"/>
          </a:xfrm>
          <a:prstGeom prst="rect">
            <a:avLst/>
          </a:prstGeom>
          <a:ln>
            <a:noFill/>
          </a:ln>
        </p:spPr>
      </p:pic>
      <p:sp>
        <p:nvSpPr>
          <p:cNvPr id="250" name="CustomShape 4"/>
          <p:cNvSpPr/>
          <p:nvPr/>
        </p:nvSpPr>
        <p:spPr>
          <a:xfrm>
            <a:off x="7320600" y="3003120"/>
            <a:ext cx="2124000" cy="14032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5"/>
          <p:cNvSpPr/>
          <p:nvPr/>
        </p:nvSpPr>
        <p:spPr>
          <a:xfrm>
            <a:off x="7309800" y="4634280"/>
            <a:ext cx="2134800" cy="3034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Reduced Root Solver</a:t>
            </a:r>
            <a:endParaRPr/>
          </a:p>
        </p:txBody>
      </p:sp>
      <p:sp>
        <p:nvSpPr>
          <p:cNvPr id="253" name="TextShape 2"/>
          <p:cNvSpPr txBox="1"/>
          <p:nvPr/>
        </p:nvSpPr>
        <p:spPr>
          <a:xfrm>
            <a:off x="100800" y="795600"/>
            <a:ext cx="6665760" cy="35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Solve and Simplify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Negation is a null operation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₀ is always 1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Provides direct, one step method to find root of error locator polynomial in the case of 1 error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However, the solution cannot be used to directly give an integer index to the error location because BCH codes are computed using an algebra known as finite fields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We need to learn a little about finite fields</a:t>
            </a:r>
            <a:endParaRPr/>
          </a:p>
        </p:txBody>
      </p:sp>
      <p:sp>
        <p:nvSpPr>
          <p:cNvPr id="254" name="Line 3"/>
          <p:cNvSpPr/>
          <p:nvPr/>
        </p:nvSpPr>
        <p:spPr>
          <a:xfrm>
            <a:off x="2286000" y="1699200"/>
            <a:ext cx="242316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255" name="Line 4"/>
          <p:cNvSpPr/>
          <p:nvPr/>
        </p:nvSpPr>
        <p:spPr>
          <a:xfrm>
            <a:off x="4023360" y="1322640"/>
            <a:ext cx="73404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6910560" y="1475640"/>
            <a:ext cx="3056760" cy="2456280"/>
          </a:xfrm>
          <a:prstGeom prst="rect">
            <a:avLst/>
          </a:prstGeom>
          <a:ln>
            <a:noFill/>
          </a:ln>
        </p:spPr>
      </p:pic>
      <p:sp>
        <p:nvSpPr>
          <p:cNvPr id="257" name="CustomShape 5"/>
          <p:cNvSpPr/>
          <p:nvPr/>
        </p:nvSpPr>
        <p:spPr>
          <a:xfrm>
            <a:off x="7550640" y="1350000"/>
            <a:ext cx="274320" cy="2399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Finite Field Arithmetic</a:t>
            </a:r>
            <a:endParaRPr/>
          </a:p>
        </p:txBody>
      </p:sp>
      <p:sp>
        <p:nvSpPr>
          <p:cNvPr id="259" name="TextShape 2"/>
          <p:cNvSpPr txBox="1"/>
          <p:nvPr/>
        </p:nvSpPr>
        <p:spPr>
          <a:xfrm>
            <a:off x="100800" y="815760"/>
            <a:ext cx="6300000" cy="4264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 finite field contains a finite set of elements, operations on any two elements produces another element in the field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Elements can be represented in different forms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Computation typically uses the binary representation of the polynomial form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All operations are performed modulo the generator polynomial, which defines the field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Moving from the polynomial form to the power form (index) is O(n) where n is the number of elements in the field (Typically in the thousands). </a:t>
            </a:r>
            <a:r>
              <a:rPr lang="en-US" sz="2200">
                <a:solidFill>
                  <a:srgbClr val="ff0000"/>
                </a:solidFill>
                <a:latin typeface="Arial"/>
              </a:rPr>
              <a:t>Very costly</a:t>
            </a:r>
            <a:endParaRPr/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6400800" y="750960"/>
            <a:ext cx="3531240" cy="199224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Finite Field Addition</a:t>
            </a:r>
            <a:endParaRPr/>
          </a:p>
        </p:txBody>
      </p:sp>
      <p:sp>
        <p:nvSpPr>
          <p:cNvPr id="262" name="TextShape 2"/>
          <p:cNvSpPr txBox="1"/>
          <p:nvPr/>
        </p:nvSpPr>
        <p:spPr>
          <a:xfrm>
            <a:off x="100800" y="810000"/>
            <a:ext cx="6482880" cy="4276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Polynomials are added similarly to normal algebra</a:t>
            </a:r>
            <a:endParaRPr/>
          </a:p>
          <a:p>
            <a:pPr lvl="2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(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) + (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+ 1) =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+ 2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+ 1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Bu</a:t>
            </a:r>
            <a:r>
              <a:rPr lang="en-US" sz="2200">
                <a:latin typeface="Arial"/>
              </a:rPr>
              <a:t>t the co</a:t>
            </a:r>
            <a:r>
              <a:rPr lang="en-US" sz="2200">
                <a:latin typeface="Arial"/>
              </a:rPr>
              <a:t>efficient of each term is taken modulo the characteristic of the field, which for binary fields is 2, </a:t>
            </a:r>
            <a:r>
              <a:rPr i="1" lang="en-US" sz="2200">
                <a:latin typeface="Arial"/>
              </a:rPr>
              <a:t>GF</a:t>
            </a:r>
            <a:r>
              <a:rPr lang="en-US" sz="2200">
                <a:latin typeface="Arial"/>
              </a:rPr>
              <a:t>(</a:t>
            </a:r>
            <a:r>
              <a:rPr lang="en-US" sz="2200">
                <a:solidFill>
                  <a:srgbClr val="0000ff"/>
                </a:solidFill>
                <a:latin typeface="Arial"/>
              </a:rPr>
              <a:t>2</a:t>
            </a:r>
            <a:r>
              <a:rPr lang="en-US" sz="2200" baseline="101000">
                <a:latin typeface="Arial"/>
              </a:rPr>
              <a:t>n</a:t>
            </a:r>
            <a:r>
              <a:rPr lang="en-US" sz="2200">
                <a:latin typeface="Arial"/>
              </a:rPr>
              <a:t>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i="1" lang="en-US" sz="2200">
                <a:latin typeface="Arial"/>
              </a:rPr>
              <a:t>      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+ 2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+ 1 =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+ 0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+ 1 =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+ 1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This is the same as taking the XOR of the binary representation of the polynomial form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Addition is easy in finite fields!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Subtraction is defined to be the same as addition in finite fields (Negation is a null operation)</a:t>
            </a:r>
            <a:endParaRPr/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6492600" y="750960"/>
            <a:ext cx="3439440" cy="1940400"/>
          </a:xfrm>
          <a:prstGeom prst="rect">
            <a:avLst/>
          </a:prstGeom>
          <a:ln>
            <a:noFill/>
          </a:ln>
        </p:spPr>
      </p:pic>
      <p:sp>
        <p:nvSpPr>
          <p:cNvPr id="264" name="TextShape 3"/>
          <p:cNvSpPr txBox="1"/>
          <p:nvPr/>
        </p:nvSpPr>
        <p:spPr>
          <a:xfrm>
            <a:off x="6961680" y="2835720"/>
            <a:ext cx="2456640" cy="228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u="sng">
                <a:latin typeface="Arial"/>
              </a:rPr>
              <a:t>Addition:</a:t>
            </a:r>
            <a:endParaRPr/>
          </a:p>
          <a:p>
            <a:r>
              <a:rPr lang="en-US">
                <a:latin typeface="Arial"/>
              </a:rPr>
              <a:t>    </a:t>
            </a:r>
            <a:r>
              <a:rPr i="1" lang="en-US">
                <a:latin typeface="Arial"/>
              </a:rPr>
              <a:t>x</a:t>
            </a:r>
            <a:r>
              <a:rPr lang="en-US">
                <a:latin typeface="Arial"/>
              </a:rPr>
              <a:t>² + </a:t>
            </a:r>
            <a:r>
              <a:rPr i="1" lang="en-US">
                <a:latin typeface="Arial"/>
              </a:rPr>
              <a:t>x</a:t>
            </a:r>
            <a:endParaRPr/>
          </a:p>
          <a:p>
            <a:r>
              <a:rPr lang="en-US" u="sng">
                <a:latin typeface="Arial"/>
              </a:rPr>
              <a:t>±         </a:t>
            </a:r>
            <a:r>
              <a:rPr i="1" lang="en-US" u="sng">
                <a:latin typeface="Arial"/>
              </a:rPr>
              <a:t>x</a:t>
            </a:r>
            <a:r>
              <a:rPr lang="en-US" u="sng">
                <a:latin typeface="Arial"/>
              </a:rPr>
              <a:t> + 1</a:t>
            </a:r>
            <a:endParaRPr/>
          </a:p>
          <a:p>
            <a:r>
              <a:rPr lang="en-US">
                <a:latin typeface="Arial"/>
              </a:rPr>
              <a:t>    </a:t>
            </a:r>
            <a:r>
              <a:rPr i="1" lang="en-US">
                <a:latin typeface="Arial"/>
              </a:rPr>
              <a:t>x</a:t>
            </a:r>
            <a:r>
              <a:rPr lang="en-US">
                <a:latin typeface="Arial"/>
              </a:rPr>
              <a:t>² + </a:t>
            </a:r>
            <a:r>
              <a:rPr i="1" lang="en-US" strike="sngStrike">
                <a:latin typeface="Arial"/>
              </a:rPr>
              <a:t>x</a:t>
            </a:r>
            <a:r>
              <a:rPr lang="en-US">
                <a:latin typeface="Arial"/>
              </a:rPr>
              <a:t> + 1  →  </a:t>
            </a:r>
            <a:r>
              <a:rPr i="1" lang="en-US">
                <a:latin typeface="Arial"/>
              </a:rPr>
              <a:t>x</a:t>
            </a:r>
            <a:r>
              <a:rPr lang="en-US">
                <a:latin typeface="Arial"/>
              </a:rPr>
              <a:t>² + 1</a:t>
            </a:r>
            <a:endParaRPr/>
          </a:p>
          <a:p>
            <a:endParaRPr/>
          </a:p>
          <a:p>
            <a:r>
              <a:rPr lang="en-US">
                <a:latin typeface="Arial"/>
              </a:rPr>
              <a:t>       </a:t>
            </a:r>
            <a:r>
              <a:rPr lang="en-US">
                <a:latin typeface="Arial"/>
              </a:rPr>
              <a:t>110</a:t>
            </a:r>
            <a:endParaRPr/>
          </a:p>
          <a:p>
            <a:r>
              <a:rPr lang="en-US" u="sng">
                <a:latin typeface="Arial"/>
              </a:rPr>
              <a:t>xor  011</a:t>
            </a:r>
            <a:endParaRPr/>
          </a:p>
          <a:p>
            <a:r>
              <a:rPr lang="en-US">
                <a:latin typeface="Arial"/>
              </a:rPr>
              <a:t>       </a:t>
            </a:r>
            <a:r>
              <a:rPr lang="en-US">
                <a:latin typeface="Arial"/>
              </a:rPr>
              <a:t>101</a:t>
            </a:r>
            <a:endParaRPr/>
          </a:p>
        </p:txBody>
      </p:sp>
      <p:sp>
        <p:nvSpPr>
          <p:cNvPr id="265" name="CustomShape 4"/>
          <p:cNvSpPr/>
          <p:nvPr/>
        </p:nvSpPr>
        <p:spPr>
          <a:xfrm>
            <a:off x="6711120" y="1929960"/>
            <a:ext cx="2743200" cy="15624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5"/>
          <p:cNvSpPr/>
          <p:nvPr/>
        </p:nvSpPr>
        <p:spPr>
          <a:xfrm>
            <a:off x="6703560" y="2120400"/>
            <a:ext cx="2743200" cy="15624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6"/>
          <p:cNvSpPr/>
          <p:nvPr/>
        </p:nvSpPr>
        <p:spPr>
          <a:xfrm>
            <a:off x="6706800" y="2499120"/>
            <a:ext cx="2743200" cy="15624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7"/>
          <p:cNvSpPr/>
          <p:nvPr/>
        </p:nvSpPr>
        <p:spPr>
          <a:xfrm>
            <a:off x="1912320" y="1371600"/>
            <a:ext cx="830880" cy="33516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8"/>
          <p:cNvSpPr/>
          <p:nvPr/>
        </p:nvSpPr>
        <p:spPr>
          <a:xfrm>
            <a:off x="731520" y="1371600"/>
            <a:ext cx="933480" cy="33912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9"/>
          <p:cNvSpPr/>
          <p:nvPr/>
        </p:nvSpPr>
        <p:spPr>
          <a:xfrm>
            <a:off x="4114800" y="2819160"/>
            <a:ext cx="713880" cy="28980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1" name="CustomShape 10"/>
          <p:cNvSpPr/>
          <p:nvPr/>
        </p:nvSpPr>
        <p:spPr>
          <a:xfrm>
            <a:off x="7498080" y="4830840"/>
            <a:ext cx="415080" cy="24660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11"/>
          <p:cNvSpPr/>
          <p:nvPr/>
        </p:nvSpPr>
        <p:spPr>
          <a:xfrm>
            <a:off x="8704440" y="3733560"/>
            <a:ext cx="659520" cy="26676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12"/>
          <p:cNvSpPr/>
          <p:nvPr/>
        </p:nvSpPr>
        <p:spPr>
          <a:xfrm>
            <a:off x="7223760" y="3200400"/>
            <a:ext cx="731520" cy="20664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13"/>
          <p:cNvSpPr/>
          <p:nvPr/>
        </p:nvSpPr>
        <p:spPr>
          <a:xfrm>
            <a:off x="7680960" y="3443400"/>
            <a:ext cx="640080" cy="22356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14"/>
          <p:cNvSpPr/>
          <p:nvPr/>
        </p:nvSpPr>
        <p:spPr>
          <a:xfrm>
            <a:off x="7491960" y="4291560"/>
            <a:ext cx="396720" cy="20664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15"/>
          <p:cNvSpPr/>
          <p:nvPr/>
        </p:nvSpPr>
        <p:spPr>
          <a:xfrm>
            <a:off x="7473240" y="4551840"/>
            <a:ext cx="406440" cy="22356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Finite Field Multiplication</a:t>
            </a:r>
            <a:endParaRPr/>
          </a:p>
        </p:txBody>
      </p:sp>
      <p:sp>
        <p:nvSpPr>
          <p:cNvPr id="278" name="TextShape 2"/>
          <p:cNvSpPr txBox="1"/>
          <p:nvPr/>
        </p:nvSpPr>
        <p:spPr>
          <a:xfrm>
            <a:off x="100800" y="758880"/>
            <a:ext cx="6300000" cy="313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To multiply two elements in power form, just add the exponents modulo the size of the field</a:t>
            </a:r>
            <a:endParaRPr/>
          </a:p>
          <a:p>
            <a:pPr lvl="1"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           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⁴ = </a:t>
            </a:r>
            <a:r>
              <a:rPr i="1" lang="en-US" sz="2200">
                <a:latin typeface="Arial"/>
              </a:rPr>
              <a:t>x</a:t>
            </a:r>
            <a:r>
              <a:rPr lang="en-US" sz="2200" baseline="101000">
                <a:latin typeface="Arial"/>
              </a:rPr>
              <a:t>(3+4)%7</a:t>
            </a:r>
            <a:r>
              <a:rPr lang="en-US" sz="2200">
                <a:latin typeface="Arial"/>
              </a:rPr>
              <a:t> =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⁰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Multiplication in polynomial form is performed similarly to normal algebra, but taken modulo the generator polynomial: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      </a:t>
            </a:r>
            <a:r>
              <a:rPr lang="en-US" sz="2200">
                <a:latin typeface="Arial"/>
              </a:rPr>
              <a:t>(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+ 1)(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) =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³ + 2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² +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=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i="1" lang="en-US" sz="2200">
                <a:latin typeface="Arial"/>
              </a:rPr>
              <a:t>x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And then to take it modulo the generator polynomial, we subtract it out: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       </a:t>
            </a:r>
            <a:r>
              <a:rPr lang="en-US" sz="2200">
                <a:latin typeface="Arial"/>
              </a:rPr>
              <a:t>(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) – (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³ +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 + 1) = 1</a:t>
            </a:r>
            <a:endParaRPr/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6400800" y="750960"/>
            <a:ext cx="3531240" cy="1992240"/>
          </a:xfrm>
          <a:prstGeom prst="rect">
            <a:avLst/>
          </a:prstGeom>
          <a:ln>
            <a:noFill/>
          </a:ln>
        </p:spPr>
      </p:pic>
      <p:sp>
        <p:nvSpPr>
          <p:cNvPr id="280" name="CustomShape 3"/>
          <p:cNvSpPr/>
          <p:nvPr/>
        </p:nvSpPr>
        <p:spPr>
          <a:xfrm>
            <a:off x="6675120" y="1965960"/>
            <a:ext cx="2743200" cy="15624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4"/>
          <p:cNvSpPr/>
          <p:nvPr/>
        </p:nvSpPr>
        <p:spPr>
          <a:xfrm>
            <a:off x="6667560" y="2156400"/>
            <a:ext cx="2743200" cy="15624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5"/>
          <p:cNvSpPr/>
          <p:nvPr/>
        </p:nvSpPr>
        <p:spPr>
          <a:xfrm>
            <a:off x="6663600" y="1421280"/>
            <a:ext cx="2743200" cy="15624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6"/>
          <p:cNvSpPr/>
          <p:nvPr/>
        </p:nvSpPr>
        <p:spPr>
          <a:xfrm>
            <a:off x="1417320" y="1371600"/>
            <a:ext cx="312480" cy="33516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7"/>
          <p:cNvSpPr/>
          <p:nvPr/>
        </p:nvSpPr>
        <p:spPr>
          <a:xfrm>
            <a:off x="762120" y="2651760"/>
            <a:ext cx="815040" cy="33516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8"/>
          <p:cNvSpPr/>
          <p:nvPr/>
        </p:nvSpPr>
        <p:spPr>
          <a:xfrm>
            <a:off x="1950840" y="1379160"/>
            <a:ext cx="324000" cy="32004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9"/>
          <p:cNvSpPr/>
          <p:nvPr/>
        </p:nvSpPr>
        <p:spPr>
          <a:xfrm>
            <a:off x="1577160" y="2655720"/>
            <a:ext cx="884160" cy="339120"/>
          </a:xfrm>
          <a:prstGeom prst="rect">
            <a:avLst/>
          </a:prstGeom>
          <a:solidFill>
            <a:srgbClr val="ff3333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0"/>
          <p:cNvSpPr/>
          <p:nvPr/>
        </p:nvSpPr>
        <p:spPr>
          <a:xfrm>
            <a:off x="3581640" y="1409400"/>
            <a:ext cx="342720" cy="28980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11"/>
          <p:cNvSpPr/>
          <p:nvPr/>
        </p:nvSpPr>
        <p:spPr>
          <a:xfrm>
            <a:off x="3616200" y="3580920"/>
            <a:ext cx="342720" cy="289800"/>
          </a:xfrm>
          <a:prstGeom prst="rect">
            <a:avLst/>
          </a:prstGeom>
          <a:solidFill>
            <a:srgbClr val="0099f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2"/>
          <p:cNvSpPr/>
          <p:nvPr/>
        </p:nvSpPr>
        <p:spPr>
          <a:xfrm>
            <a:off x="7392960" y="750960"/>
            <a:ext cx="717840" cy="156240"/>
          </a:xfrm>
          <a:prstGeom prst="rect">
            <a:avLst/>
          </a:prstGeom>
          <a:solidFill>
            <a:srgbClr val="4b1f6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3"/>
          <p:cNvSpPr/>
          <p:nvPr/>
        </p:nvSpPr>
        <p:spPr>
          <a:xfrm>
            <a:off x="2049840" y="3596760"/>
            <a:ext cx="1376280" cy="320040"/>
          </a:xfrm>
          <a:prstGeom prst="rect">
            <a:avLst/>
          </a:prstGeom>
          <a:solidFill>
            <a:srgbClr val="4b1f6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Reduced Root Solver</a:t>
            </a:r>
            <a:endParaRPr/>
          </a:p>
        </p:txBody>
      </p:sp>
      <p:sp>
        <p:nvSpPr>
          <p:cNvPr id="292" name="TextShape 2"/>
          <p:cNvSpPr txBox="1"/>
          <p:nvPr/>
        </p:nvSpPr>
        <p:spPr>
          <a:xfrm>
            <a:off x="91440" y="755280"/>
            <a:ext cx="6675120" cy="139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Observation – we still need to cycle through each bit in the error output (Decoder streams error locations serially)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Rework equation again</a:t>
            </a:r>
            <a:endParaRPr/>
          </a:p>
        </p:txBody>
      </p:sp>
      <p:sp>
        <p:nvSpPr>
          <p:cNvPr id="293" name="TextShape 3"/>
          <p:cNvSpPr txBox="1"/>
          <p:nvPr/>
        </p:nvSpPr>
        <p:spPr>
          <a:xfrm>
            <a:off x="0" y="2743200"/>
            <a:ext cx="9966960" cy="2493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Load register with 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lang="en-US" sz="2200">
                <a:latin typeface="Arial"/>
                <a:ea typeface="Arial"/>
              </a:rPr>
              <a:t>₁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Multiply </a:t>
            </a:r>
            <a:r>
              <a:rPr lang="en-US" sz="2200">
                <a:latin typeface="Arial"/>
                <a:ea typeface="Arial"/>
              </a:rPr>
              <a:t>by </a:t>
            </a:r>
            <a:r>
              <a:rPr i="1" lang="en-US" sz="2200">
                <a:latin typeface="Arial"/>
                <a:ea typeface="Arial"/>
              </a:rPr>
              <a:t>x</a:t>
            </a:r>
            <a:r>
              <a:rPr lang="en-US" sz="2200">
                <a:latin typeface="Arial"/>
                <a:ea typeface="Arial"/>
              </a:rPr>
              <a:t>¹ each cycle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When register contains 1, we have multiplied by the correct power of </a:t>
            </a:r>
            <a:r>
              <a:rPr i="1" lang="en-US" sz="2200">
                <a:latin typeface="Arial"/>
                <a:ea typeface="Arial"/>
              </a:rPr>
              <a:t>x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We have counted the correct number of cycles and have reached the root/error location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  <a:ea typeface="Arial"/>
              </a:rPr>
              <a:t>Implement with LFSR, extends cheaply to multi-bit support</a:t>
            </a:r>
            <a:endParaRPr/>
          </a:p>
        </p:txBody>
      </p:sp>
      <p:pic>
        <p:nvPicPr>
          <p:cNvPr id="294" name="" descr=""/>
          <p:cNvPicPr/>
          <p:nvPr/>
        </p:nvPicPr>
        <p:blipFill>
          <a:blip r:embed="rId1"/>
          <a:stretch/>
        </p:blipFill>
        <p:spPr>
          <a:xfrm>
            <a:off x="6766560" y="755280"/>
            <a:ext cx="3165480" cy="1785960"/>
          </a:xfrm>
          <a:prstGeom prst="rect">
            <a:avLst/>
          </a:prstGeom>
          <a:ln>
            <a:noFill/>
          </a:ln>
        </p:spPr>
      </p:pic>
      <p:sp>
        <p:nvSpPr>
          <p:cNvPr id="295" name="Freeform 4"/>
          <p:cNvSpPr/>
          <p:nvPr/>
        </p:nvSpPr>
        <p:spPr>
          <a:xfrm>
            <a:off x="6949440" y="1467720"/>
            <a:ext cx="183240" cy="1371960"/>
          </a:xfrm>
          <a:custGeom>
            <a:avLst/>
            <a:gdLst/>
            <a:ahLst/>
            <a:rect l="0" t="0" r="r" b="b"/>
            <a:pathLst>
              <a:path w="509" h="3811">
                <a:moveTo>
                  <a:pt x="508" y="2794"/>
                </a:moveTo>
                <a:lnTo>
                  <a:pt x="508" y="3302"/>
                </a:lnTo>
                <a:cubicBezTo>
                  <a:pt x="508" y="3810"/>
                  <a:pt x="0" y="3302"/>
                  <a:pt x="0" y="3302"/>
                </a:cubicBezTo>
                <a:lnTo>
                  <a:pt x="0" y="254"/>
                </a:lnTo>
                <a:lnTo>
                  <a:pt x="254" y="0"/>
                </a:lnTo>
              </a:path>
            </a:pathLst>
          </a:custGeom>
          <a:ln w="18360">
            <a:solidFill>
              <a:srgbClr val="0084d1"/>
            </a:solidFill>
            <a:round/>
            <a:tailEnd len="med" type="triangle" w="med"/>
          </a:ln>
        </p:spPr>
      </p:sp>
      <p:sp>
        <p:nvSpPr>
          <p:cNvPr id="296" name="Line 5"/>
          <p:cNvSpPr/>
          <p:nvPr/>
        </p:nvSpPr>
        <p:spPr>
          <a:xfrm>
            <a:off x="7223760" y="193572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297" name="Line 6"/>
          <p:cNvSpPr/>
          <p:nvPr/>
        </p:nvSpPr>
        <p:spPr>
          <a:xfrm>
            <a:off x="7223760" y="211572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298" name="Line 7"/>
          <p:cNvSpPr/>
          <p:nvPr/>
        </p:nvSpPr>
        <p:spPr>
          <a:xfrm>
            <a:off x="7223760" y="22784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299" name="CustomShape 8"/>
          <p:cNvSpPr/>
          <p:nvPr/>
        </p:nvSpPr>
        <p:spPr>
          <a:xfrm>
            <a:off x="6881040" y="1341000"/>
            <a:ext cx="2743200" cy="156240"/>
          </a:xfrm>
          <a:prstGeom prst="rect">
            <a:avLst/>
          </a:prstGeom>
          <a:solidFill>
            <a:srgbClr val="00ff00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Usage of Linear Feedback Shift Register (LFSR)</a:t>
            </a:r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25560" y="774000"/>
            <a:ext cx="6741000" cy="1715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Multiplies element by </a:t>
            </a:r>
            <a:r>
              <a:rPr i="1" lang="en-US" sz="2200">
                <a:latin typeface="Arial"/>
              </a:rPr>
              <a:t>x</a:t>
            </a:r>
            <a:r>
              <a:rPr lang="en-US" sz="2200">
                <a:latin typeface="Arial"/>
              </a:rPr>
              <a:t>¹, looping through the table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Operates on binary representation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Step 1: shift elements one to the left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Step 2: subtract generator polynomial if needed</a:t>
            </a:r>
            <a:endParaRPr/>
          </a:p>
        </p:txBody>
      </p:sp>
      <p:pic>
        <p:nvPicPr>
          <p:cNvPr id="302" name="" descr=""/>
          <p:cNvPicPr/>
          <p:nvPr/>
        </p:nvPicPr>
        <p:blipFill>
          <a:blip r:embed="rId1"/>
          <a:stretch/>
        </p:blipFill>
        <p:spPr>
          <a:xfrm>
            <a:off x="1958760" y="2520720"/>
            <a:ext cx="4533480" cy="939600"/>
          </a:xfrm>
          <a:prstGeom prst="rect">
            <a:avLst/>
          </a:prstGeom>
          <a:ln>
            <a:noFill/>
          </a:ln>
        </p:spPr>
      </p:pic>
      <p:sp>
        <p:nvSpPr>
          <p:cNvPr id="303" name="TextShape 3"/>
          <p:cNvSpPr txBox="1"/>
          <p:nvPr/>
        </p:nvSpPr>
        <p:spPr>
          <a:xfrm>
            <a:off x="1634400" y="3369960"/>
            <a:ext cx="504072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i="1" lang="en-US">
                <a:latin typeface="Arial"/>
              </a:rPr>
              <a:t>x</a:t>
            </a:r>
            <a:r>
              <a:rPr lang="en-US">
                <a:latin typeface="Arial"/>
              </a:rPr>
              <a:t>³         +         0</a:t>
            </a:r>
            <a:r>
              <a:rPr i="1" lang="en-US">
                <a:latin typeface="Arial"/>
              </a:rPr>
              <a:t>x</a:t>
            </a:r>
            <a:r>
              <a:rPr lang="en-US">
                <a:latin typeface="Arial"/>
              </a:rPr>
              <a:t>²          +          x           +        1</a:t>
            </a:r>
            <a:endParaRPr/>
          </a:p>
        </p:txBody>
      </p:sp>
      <p:sp>
        <p:nvSpPr>
          <p:cNvPr id="304" name="TextShape 4"/>
          <p:cNvSpPr txBox="1"/>
          <p:nvPr/>
        </p:nvSpPr>
        <p:spPr>
          <a:xfrm>
            <a:off x="0" y="3689640"/>
            <a:ext cx="9849960" cy="179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LFSR can be modified with input/output</a:t>
            </a:r>
            <a:endParaRPr/>
          </a:p>
          <a:p>
            <a:pPr lvl="1"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Multiply two values serially</a:t>
            </a:r>
            <a:endParaRPr/>
          </a:p>
          <a:p>
            <a:pPr lvl="1"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Divide two values serially, producing a quotient and remainder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Used for many BCH operations</a:t>
            </a:r>
            <a:endParaRPr/>
          </a:p>
        </p:txBody>
      </p:sp>
      <p:sp>
        <p:nvSpPr>
          <p:cNvPr id="305" name="Freeform 5"/>
          <p:cNvSpPr/>
          <p:nvPr/>
        </p:nvSpPr>
        <p:spPr>
          <a:xfrm>
            <a:off x="5029200" y="2520720"/>
            <a:ext cx="274320" cy="1006200"/>
          </a:xfrm>
          <a:custGeom>
            <a:avLst/>
            <a:gdLst/>
            <a:ahLst/>
            <a:rect l="0" t="0" r="r" b="b"/>
            <a:pathLst>
              <a:path w="762" h="2795">
                <a:moveTo>
                  <a:pt x="254" y="2794"/>
                </a:moveTo>
                <a:cubicBezTo>
                  <a:pt x="761" y="1270"/>
                  <a:pt x="0" y="0"/>
                  <a:pt x="0" y="0"/>
                </a:cubicBezTo>
              </a:path>
            </a:pathLst>
          </a:custGeom>
          <a:ln w="18360">
            <a:solidFill>
              <a:srgbClr val="00ff00"/>
            </a:solidFill>
            <a:round/>
            <a:tailEnd len="med" type="triangle" w="med"/>
          </a:ln>
        </p:spPr>
      </p:sp>
      <p:sp>
        <p:nvSpPr>
          <p:cNvPr id="306" name="Freeform 6"/>
          <p:cNvSpPr/>
          <p:nvPr/>
        </p:nvSpPr>
        <p:spPr>
          <a:xfrm>
            <a:off x="6520680" y="2520720"/>
            <a:ext cx="274320" cy="1006200"/>
          </a:xfrm>
          <a:custGeom>
            <a:avLst/>
            <a:gdLst/>
            <a:ahLst/>
            <a:rect l="0" t="0" r="r" b="b"/>
            <a:pathLst>
              <a:path w="762" h="2795">
                <a:moveTo>
                  <a:pt x="254" y="2794"/>
                </a:moveTo>
                <a:cubicBezTo>
                  <a:pt x="761" y="1270"/>
                  <a:pt x="0" y="0"/>
                  <a:pt x="0" y="0"/>
                </a:cubicBezTo>
              </a:path>
            </a:pathLst>
          </a:custGeom>
          <a:ln w="18360">
            <a:solidFill>
              <a:srgbClr val="00ff00"/>
            </a:solidFill>
            <a:round/>
            <a:tailEnd len="med" type="triangle" w="med"/>
          </a:ln>
        </p:spPr>
      </p:sp>
      <p:sp>
        <p:nvSpPr>
          <p:cNvPr id="307" name="Freeform 7"/>
          <p:cNvSpPr/>
          <p:nvPr/>
        </p:nvSpPr>
        <p:spPr>
          <a:xfrm>
            <a:off x="3474720" y="2520720"/>
            <a:ext cx="274320" cy="1006200"/>
          </a:xfrm>
          <a:custGeom>
            <a:avLst/>
            <a:gdLst/>
            <a:ahLst/>
            <a:rect l="0" t="0" r="r" b="b"/>
            <a:pathLst>
              <a:path w="762" h="2795">
                <a:moveTo>
                  <a:pt x="254" y="2794"/>
                </a:moveTo>
                <a:cubicBezTo>
                  <a:pt x="761" y="1270"/>
                  <a:pt x="0" y="0"/>
                  <a:pt x="0" y="0"/>
                </a:cubicBezTo>
              </a:path>
            </a:pathLst>
          </a:custGeom>
          <a:ln w="18360">
            <a:solidFill>
              <a:srgbClr val="ff3333"/>
            </a:solidFill>
            <a:round/>
            <a:tailEnd len="med" type="triangle" w="med"/>
          </a:ln>
        </p:spPr>
      </p:sp>
      <p:sp>
        <p:nvSpPr>
          <p:cNvPr id="308" name="TextShape 8"/>
          <p:cNvSpPr txBox="1"/>
          <p:nvPr/>
        </p:nvSpPr>
        <p:spPr>
          <a:xfrm>
            <a:off x="3291840" y="2253240"/>
            <a:ext cx="411120" cy="52308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 sz="2600">
                <a:solidFill>
                  <a:srgbClr val="ff0000"/>
                </a:solidFill>
                <a:latin typeface="Arial"/>
              </a:rPr>
              <a:t>×</a:t>
            </a:r>
            <a:endParaRPr/>
          </a:p>
        </p:txBody>
      </p:sp>
      <p:sp>
        <p:nvSpPr>
          <p:cNvPr id="309" name="TextShape 9"/>
          <p:cNvSpPr txBox="1"/>
          <p:nvPr/>
        </p:nvSpPr>
        <p:spPr>
          <a:xfrm>
            <a:off x="4800960" y="2227680"/>
            <a:ext cx="401760" cy="52308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 sz="2600">
                <a:solidFill>
                  <a:srgbClr val="00ff00"/>
                </a:solidFill>
                <a:latin typeface="Arial"/>
              </a:rPr>
              <a:t>o</a:t>
            </a:r>
            <a:endParaRPr/>
          </a:p>
        </p:txBody>
      </p:sp>
      <p:sp>
        <p:nvSpPr>
          <p:cNvPr id="310" name="TextShape 10"/>
          <p:cNvSpPr txBox="1"/>
          <p:nvPr/>
        </p:nvSpPr>
        <p:spPr>
          <a:xfrm>
            <a:off x="6273360" y="2227680"/>
            <a:ext cx="401760" cy="52308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 sz="2600">
                <a:solidFill>
                  <a:srgbClr val="00ff00"/>
                </a:solidFill>
                <a:latin typeface="Arial"/>
              </a:rPr>
              <a:t>o</a:t>
            </a:r>
            <a:endParaRPr/>
          </a:p>
        </p:txBody>
      </p:sp>
      <p:pic>
        <p:nvPicPr>
          <p:cNvPr id="311" name="" descr=""/>
          <p:cNvPicPr/>
          <p:nvPr/>
        </p:nvPicPr>
        <p:blipFill>
          <a:blip r:embed="rId2"/>
          <a:stretch/>
        </p:blipFill>
        <p:spPr>
          <a:xfrm>
            <a:off x="6766560" y="750600"/>
            <a:ext cx="3165480" cy="1785960"/>
          </a:xfrm>
          <a:prstGeom prst="rect">
            <a:avLst/>
          </a:prstGeom>
          <a:ln>
            <a:noFill/>
          </a:ln>
        </p:spPr>
      </p:pic>
      <p:sp>
        <p:nvSpPr>
          <p:cNvPr id="312" name="Freeform 11"/>
          <p:cNvSpPr/>
          <p:nvPr/>
        </p:nvSpPr>
        <p:spPr>
          <a:xfrm>
            <a:off x="6949440" y="1463040"/>
            <a:ext cx="183240" cy="1371960"/>
          </a:xfrm>
          <a:custGeom>
            <a:avLst/>
            <a:gdLst/>
            <a:ahLst/>
            <a:rect l="0" t="0" r="r" b="b"/>
            <a:pathLst>
              <a:path w="509" h="3811">
                <a:moveTo>
                  <a:pt x="508" y="2794"/>
                </a:moveTo>
                <a:lnTo>
                  <a:pt x="508" y="3302"/>
                </a:lnTo>
                <a:cubicBezTo>
                  <a:pt x="508" y="3810"/>
                  <a:pt x="0" y="3302"/>
                  <a:pt x="0" y="3302"/>
                </a:cubicBezTo>
                <a:lnTo>
                  <a:pt x="0" y="254"/>
                </a:lnTo>
                <a:lnTo>
                  <a:pt x="254" y="0"/>
                </a:lnTo>
              </a:path>
            </a:pathLst>
          </a:custGeom>
          <a:ln w="18360">
            <a:solidFill>
              <a:srgbClr val="0084d1"/>
            </a:solidFill>
            <a:round/>
            <a:tailEnd len="med" type="triangle" w="med"/>
          </a:ln>
        </p:spPr>
      </p:sp>
      <p:sp>
        <p:nvSpPr>
          <p:cNvPr id="313" name="Line 12"/>
          <p:cNvSpPr/>
          <p:nvPr/>
        </p:nvSpPr>
        <p:spPr>
          <a:xfrm>
            <a:off x="7223760" y="1463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314" name="Line 13"/>
          <p:cNvSpPr/>
          <p:nvPr/>
        </p:nvSpPr>
        <p:spPr>
          <a:xfrm>
            <a:off x="7223760" y="1607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315" name="Line 14"/>
          <p:cNvSpPr/>
          <p:nvPr/>
        </p:nvSpPr>
        <p:spPr>
          <a:xfrm>
            <a:off x="7223760" y="1751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316" name="Line 15"/>
          <p:cNvSpPr/>
          <p:nvPr/>
        </p:nvSpPr>
        <p:spPr>
          <a:xfrm>
            <a:off x="7223760" y="1931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317" name="Line 16"/>
          <p:cNvSpPr/>
          <p:nvPr/>
        </p:nvSpPr>
        <p:spPr>
          <a:xfrm>
            <a:off x="7223760" y="211104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318" name="Line 17"/>
          <p:cNvSpPr/>
          <p:nvPr/>
        </p:nvSpPr>
        <p:spPr>
          <a:xfrm>
            <a:off x="7223760" y="2273760"/>
            <a:ext cx="0" cy="91440"/>
          </a:xfrm>
          <a:prstGeom prst="line">
            <a:avLst/>
          </a:prstGeom>
          <a:ln>
            <a:solidFill>
              <a:srgbClr val="0066cc"/>
            </a:solidFill>
            <a:tailEnd len="med" type="triangle" w="med"/>
          </a:ln>
        </p:spPr>
      </p:sp>
      <p:sp>
        <p:nvSpPr>
          <p:cNvPr id="319" name="TextShape 18"/>
          <p:cNvSpPr txBox="1"/>
          <p:nvPr/>
        </p:nvSpPr>
        <p:spPr>
          <a:xfrm>
            <a:off x="7040880" y="3383280"/>
            <a:ext cx="2396880" cy="40140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>
                <a:latin typeface="Arial"/>
              </a:rPr>
              <a:t>Generator polynomial</a:t>
            </a:r>
            <a:endParaRPr/>
          </a:p>
        </p:txBody>
      </p:sp>
      <p:sp>
        <p:nvSpPr>
          <p:cNvPr id="320" name="Line 19"/>
          <p:cNvSpPr/>
          <p:nvPr/>
        </p:nvSpPr>
        <p:spPr>
          <a:xfrm flipH="1">
            <a:off x="6675120" y="3566160"/>
            <a:ext cx="457200" cy="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321" name="CustomShape 20"/>
          <p:cNvSpPr/>
          <p:nvPr/>
        </p:nvSpPr>
        <p:spPr>
          <a:xfrm>
            <a:off x="7680960" y="750960"/>
            <a:ext cx="626400" cy="156240"/>
          </a:xfrm>
          <a:prstGeom prst="rect">
            <a:avLst/>
          </a:prstGeom>
          <a:solidFill>
            <a:srgbClr val="4b1f6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21"/>
          <p:cNvSpPr/>
          <p:nvPr/>
        </p:nvSpPr>
        <p:spPr>
          <a:xfrm>
            <a:off x="1659600" y="3460320"/>
            <a:ext cx="4924080" cy="229320"/>
          </a:xfrm>
          <a:prstGeom prst="rect">
            <a:avLst/>
          </a:prstGeom>
          <a:solidFill>
            <a:srgbClr val="4b1f6f">
              <a:alpha val="20000"/>
            </a:srgbClr>
          </a:solidFill>
          <a:ln w="3672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BCH Code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100800" y="731520"/>
            <a:ext cx="9500400" cy="2651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BCH is a configurable block based error correcting code (ECC)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3deb3d"/>
                </a:solidFill>
                <a:latin typeface="Arial"/>
              </a:rPr>
              <a:t>Message</a:t>
            </a:r>
            <a:r>
              <a:rPr lang="en-US" sz="2200">
                <a:latin typeface="Arial"/>
              </a:rPr>
              <a:t> is broken into fixed sized blocks and then each block is formed into a codeword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solidFill>
                  <a:srgbClr val="0066cc"/>
                </a:solidFill>
                <a:latin typeface="Arial"/>
              </a:rPr>
              <a:t>Redundant bits (ECC)</a:t>
            </a:r>
            <a:r>
              <a:rPr lang="en-US" sz="2200">
                <a:latin typeface="Arial"/>
              </a:rPr>
              <a:t> are added to message to generate codeword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Size of codeword is configurable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 correction capability is configurable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Redundant bits are used by receiver to detect and correct errors</a:t>
            </a:r>
            <a:endParaRPr/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2"/>
          <a:stretch/>
        </p:blipFill>
        <p:spPr>
          <a:xfrm>
            <a:off x="3015720" y="3566160"/>
            <a:ext cx="3385080" cy="124704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Comparison with Chien Search</a:t>
            </a:r>
            <a:endParaRPr/>
          </a:p>
        </p:txBody>
      </p:sp>
      <p:sp>
        <p:nvSpPr>
          <p:cNvPr id="324" name="TextShape 2"/>
          <p:cNvSpPr txBox="1"/>
          <p:nvPr/>
        </p:nvSpPr>
        <p:spPr>
          <a:xfrm>
            <a:off x="91440" y="731520"/>
            <a:ext cx="9966960" cy="3017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Brute force method of finding roots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Loads registers with coefficients (</a:t>
            </a:r>
            <a:r>
              <a:rPr i="1" lang="en-US" sz="2200">
                <a:latin typeface="Arial"/>
                <a:ea typeface="Arial"/>
              </a:rPr>
              <a:t>λ</a:t>
            </a:r>
            <a:r>
              <a:rPr i="1" lang="en-US" sz="2200" baseline="-101000">
                <a:latin typeface="Arial"/>
                <a:ea typeface="Arial"/>
              </a:rPr>
              <a:t>n</a:t>
            </a:r>
            <a:r>
              <a:rPr lang="en-US" sz="2200">
                <a:latin typeface="Arial"/>
                <a:ea typeface="Arial"/>
              </a:rPr>
              <a:t>) at first cycle (mux used to select)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Multiplies by </a:t>
            </a:r>
            <a:r>
              <a:rPr i="1" lang="en-US" sz="2200">
                <a:latin typeface="Arial"/>
              </a:rPr>
              <a:t>α</a:t>
            </a:r>
            <a:r>
              <a:rPr i="1" lang="en-US" sz="2200" baseline="101000">
                <a:latin typeface="Arial"/>
              </a:rPr>
              <a:t>n</a:t>
            </a:r>
            <a:r>
              <a:rPr lang="en-US" sz="2200">
                <a:latin typeface="Arial"/>
              </a:rPr>
              <a:t> (constant) each subsequent cycle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i="1" lang="en-US" sz="2200">
                <a:latin typeface="Arial"/>
              </a:rPr>
              <a:t>n </a:t>
            </a:r>
            <a:r>
              <a:rPr lang="en-US" sz="2200">
                <a:latin typeface="Arial"/>
              </a:rPr>
              <a:t>indicates coefficient index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i="1" lang="en-US" sz="2200">
                <a:latin typeface="Arial"/>
              </a:rPr>
              <a:t>t</a:t>
            </a:r>
            <a:r>
              <a:rPr lang="en-US" sz="2200">
                <a:latin typeface="Arial"/>
              </a:rPr>
              <a:t> (number of errors that can be corrected) blocks are required per channel, which is also the number of coefficients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Requires </a:t>
            </a:r>
            <a:r>
              <a:rPr i="1" lang="en-US" sz="2200">
                <a:latin typeface="Arial"/>
              </a:rPr>
              <a:t>t</a:t>
            </a:r>
            <a:r>
              <a:rPr lang="en-US" sz="2200">
                <a:latin typeface="Arial"/>
              </a:rPr>
              <a:t> registers, muxes, and parallel multipliers. </a:t>
            </a:r>
            <a:r>
              <a:rPr lang="en-US" sz="2200">
                <a:solidFill>
                  <a:srgbClr val="ff0000"/>
                </a:solidFill>
                <a:latin typeface="Arial"/>
              </a:rPr>
              <a:t>Expensive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Sums output of all blocks and compares result with 0 to detect roots</a:t>
            </a:r>
            <a:endParaRPr/>
          </a:p>
        </p:txBody>
      </p:sp>
      <p:pic>
        <p:nvPicPr>
          <p:cNvPr id="325" name="" descr=""/>
          <p:cNvPicPr/>
          <p:nvPr/>
        </p:nvPicPr>
        <p:blipFill>
          <a:blip r:embed="rId1"/>
          <a:stretch/>
        </p:blipFill>
        <p:spPr>
          <a:xfrm>
            <a:off x="6429600" y="4572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326" name="CustomShape 3"/>
          <p:cNvSpPr/>
          <p:nvPr/>
        </p:nvSpPr>
        <p:spPr>
          <a:xfrm>
            <a:off x="6661440" y="4572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4"/>
          <p:cNvSpPr/>
          <p:nvPr/>
        </p:nvSpPr>
        <p:spPr>
          <a:xfrm>
            <a:off x="7772400" y="3564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8" name="" descr=""/>
          <p:cNvPicPr/>
          <p:nvPr/>
        </p:nvPicPr>
        <p:blipFill>
          <a:blip r:embed="rId2"/>
          <a:stretch/>
        </p:blipFill>
        <p:spPr>
          <a:xfrm>
            <a:off x="2834640" y="3985560"/>
            <a:ext cx="2926080" cy="1260360"/>
          </a:xfrm>
          <a:prstGeom prst="rect">
            <a:avLst/>
          </a:prstGeom>
          <a:ln>
            <a:noFill/>
          </a:ln>
        </p:spPr>
      </p:pic>
      <p:sp>
        <p:nvSpPr>
          <p:cNvPr id="329" name="TextShape 5"/>
          <p:cNvSpPr txBox="1"/>
          <p:nvPr/>
        </p:nvSpPr>
        <p:spPr>
          <a:xfrm>
            <a:off x="6035040" y="4297680"/>
            <a:ext cx="3232440" cy="675720"/>
          </a:xfrm>
          <a:prstGeom prst="rect">
            <a:avLst/>
          </a:prstGeom>
          <a:noFill/>
          <a:ln w="36720">
            <a:noFill/>
          </a:ln>
        </p:spPr>
        <p:txBody>
          <a:bodyPr lIns="108360" rIns="108360" tIns="63360" bIns="63360"/>
          <a:p>
            <a:r>
              <a:rPr lang="en-US">
                <a:latin typeface="Arial"/>
              </a:rPr>
              <a:t>Portion of Chien root finder,</a:t>
            </a:r>
            <a:endParaRPr/>
          </a:p>
          <a:p>
            <a:r>
              <a:rPr lang="en-US">
                <a:latin typeface="Arial"/>
              </a:rPr>
              <a:t>duplicated </a:t>
            </a:r>
            <a:r>
              <a:rPr i="1" lang="en-US">
                <a:latin typeface="Arial"/>
              </a:rPr>
              <a:t>t</a:t>
            </a:r>
            <a:r>
              <a:rPr lang="en-US">
                <a:latin typeface="Arial"/>
              </a:rPr>
              <a:t> times</a:t>
            </a:r>
            <a:endParaRPr/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Comparison with Chien Search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192240" y="787320"/>
            <a:ext cx="5568480" cy="35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Bit-parallel operation is scales at a rate beyond linear because of long delays and fanout requiring register duplication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Diagram demonstrates hardware necessary to operate on 8 bits in parallel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Parallel implementation of reduced root solver only requires 1 LFSR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Output of LFSR is compared against 8 constants per cycle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LFSR is advanced 8 steps per cycle</a:t>
            </a:r>
            <a:endParaRPr/>
          </a:p>
        </p:txBody>
      </p:sp>
      <p:pic>
        <p:nvPicPr>
          <p:cNvPr id="332" name="" descr=""/>
          <p:cNvPicPr/>
          <p:nvPr/>
        </p:nvPicPr>
        <p:blipFill>
          <a:blip r:embed="rId1"/>
          <a:stretch/>
        </p:blipFill>
        <p:spPr>
          <a:xfrm>
            <a:off x="6429600" y="4572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333" name="CustomShape 3"/>
          <p:cNvSpPr/>
          <p:nvPr/>
        </p:nvSpPr>
        <p:spPr>
          <a:xfrm>
            <a:off x="6661440" y="4572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CustomShape 4"/>
          <p:cNvSpPr/>
          <p:nvPr/>
        </p:nvSpPr>
        <p:spPr>
          <a:xfrm>
            <a:off x="7772400" y="3564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" descr=""/>
          <p:cNvPicPr/>
          <p:nvPr/>
        </p:nvPicPr>
        <p:blipFill>
          <a:blip r:embed="rId2"/>
          <a:stretch/>
        </p:blipFill>
        <p:spPr>
          <a:xfrm>
            <a:off x="6217920" y="914400"/>
            <a:ext cx="3258720" cy="2715120"/>
          </a:xfrm>
          <a:prstGeom prst="rect">
            <a:avLst/>
          </a:prstGeom>
          <a:ln>
            <a:noFill/>
          </a:ln>
        </p:spPr>
      </p:pic>
      <p:sp>
        <p:nvSpPr>
          <p:cNvPr id="336" name="TextShape 5"/>
          <p:cNvSpPr txBox="1"/>
          <p:nvPr/>
        </p:nvSpPr>
        <p:spPr>
          <a:xfrm>
            <a:off x="6492240" y="4023360"/>
            <a:ext cx="1645920" cy="91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latin typeface="Arial"/>
              </a:rPr>
              <a:t>9 multipliers</a:t>
            </a:r>
            <a:endParaRPr/>
          </a:p>
          <a:p>
            <a:r>
              <a:rPr lang="en-US">
                <a:latin typeface="Arial"/>
              </a:rPr>
              <a:t>2 multiplexers</a:t>
            </a:r>
            <a:endParaRPr/>
          </a:p>
          <a:p>
            <a:r>
              <a:rPr lang="en-US">
                <a:latin typeface="Arial"/>
              </a:rPr>
              <a:t>2 registers</a:t>
            </a:r>
            <a:endParaRPr/>
          </a:p>
        </p:txBody>
      </p:sp>
      <p:sp>
        <p:nvSpPr>
          <p:cNvPr id="337" name="TextShape 6"/>
          <p:cNvSpPr txBox="1"/>
          <p:nvPr/>
        </p:nvSpPr>
        <p:spPr>
          <a:xfrm>
            <a:off x="8044560" y="4177440"/>
            <a:ext cx="644040" cy="57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200">
                <a:solidFill>
                  <a:srgbClr val="ff0000"/>
                </a:solidFill>
                <a:latin typeface="Arial"/>
              </a:rPr>
              <a:t>× </a:t>
            </a:r>
            <a:r>
              <a:rPr i="1" lang="en-US" sz="3200">
                <a:solidFill>
                  <a:srgbClr val="ff0000"/>
                </a:solidFill>
                <a:latin typeface="Arial"/>
              </a:rPr>
              <a:t>t</a:t>
            </a:r>
            <a:endParaRPr/>
          </a:p>
        </p:txBody>
      </p:sp>
      <p:sp>
        <p:nvSpPr>
          <p:cNvPr id="338" name="CustomShape 7"/>
          <p:cNvSpPr/>
          <p:nvPr/>
        </p:nvSpPr>
        <p:spPr>
          <a:xfrm>
            <a:off x="6126480" y="3840480"/>
            <a:ext cx="2926080" cy="128016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Choosing the Correct Number of Root Solvers</a:t>
            </a:r>
            <a:endParaRPr/>
          </a:p>
        </p:txBody>
      </p:sp>
      <p:sp>
        <p:nvSpPr>
          <p:cNvPr id="340" name="TextShape 2"/>
          <p:cNvSpPr txBox="1"/>
          <p:nvPr/>
        </p:nvSpPr>
        <p:spPr>
          <a:xfrm>
            <a:off x="100800" y="782280"/>
            <a:ext cx="6665760" cy="390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Similar to calculation of number of error locator units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Instead we looks at blocks with more than 1 error (instead of 1 or more)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Blocks with 1 error can be served by reduced root solver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Blocks with more errors need Chien search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Calculate probability that more that </a:t>
            </a:r>
            <a:r>
              <a:rPr i="1" lang="en-US" sz="2200">
                <a:latin typeface="Arial"/>
              </a:rPr>
              <a:t>m</a:t>
            </a:r>
            <a:r>
              <a:rPr lang="en-US" sz="2200">
                <a:latin typeface="Arial"/>
              </a:rPr>
              <a:t> Chien units will be required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Plot and choose minimum number of units below 2% threshold</a:t>
            </a:r>
            <a:endParaRPr/>
          </a:p>
        </p:txBody>
      </p:sp>
      <p:pic>
        <p:nvPicPr>
          <p:cNvPr id="341" name="" descr=""/>
          <p:cNvPicPr/>
          <p:nvPr/>
        </p:nvPicPr>
        <p:blipFill>
          <a:blip r:embed="rId1"/>
          <a:stretch/>
        </p:blipFill>
        <p:spPr>
          <a:xfrm>
            <a:off x="7481520" y="2979720"/>
            <a:ext cx="2220480" cy="198756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>
            <a:off x="7488360" y="2938680"/>
            <a:ext cx="2295720" cy="151668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4"/>
          <p:cNvSpPr/>
          <p:nvPr/>
        </p:nvSpPr>
        <p:spPr>
          <a:xfrm>
            <a:off x="7476840" y="4701240"/>
            <a:ext cx="2307240" cy="32796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4" name="" descr=""/>
          <p:cNvPicPr/>
          <p:nvPr/>
        </p:nvPicPr>
        <p:blipFill>
          <a:blip r:embed="rId2"/>
          <a:stretch/>
        </p:blipFill>
        <p:spPr>
          <a:xfrm>
            <a:off x="7102080" y="731520"/>
            <a:ext cx="2682000" cy="2166120"/>
          </a:xfrm>
          <a:prstGeom prst="rect">
            <a:avLst/>
          </a:prstGeom>
          <a:ln>
            <a:noFill/>
          </a:ln>
        </p:spPr>
      </p:pic>
      <p:sp>
        <p:nvSpPr>
          <p:cNvPr id="345" name="CustomShape 5"/>
          <p:cNvSpPr/>
          <p:nvPr/>
        </p:nvSpPr>
        <p:spPr>
          <a:xfrm>
            <a:off x="8465040" y="1009440"/>
            <a:ext cx="182880" cy="2743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6"/>
          <p:cNvSpPr/>
          <p:nvPr/>
        </p:nvSpPr>
        <p:spPr>
          <a:xfrm>
            <a:off x="7589520" y="1006200"/>
            <a:ext cx="441000" cy="639720"/>
          </a:xfrm>
          <a:prstGeom prst="ellipse">
            <a:avLst/>
          </a:prstGeom>
          <a:noFill/>
          <a:ln w="36720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" descr=""/>
          <p:cNvPicPr/>
          <p:nvPr/>
        </p:nvPicPr>
        <p:blipFill>
          <a:blip r:embed="rId1"/>
          <a:stretch/>
        </p:blipFill>
        <p:spPr>
          <a:xfrm>
            <a:off x="6126480" y="2834640"/>
            <a:ext cx="2377440" cy="2377440"/>
          </a:xfrm>
          <a:prstGeom prst="rect">
            <a:avLst/>
          </a:prstGeom>
          <a:ln>
            <a:noFill/>
          </a:ln>
        </p:spPr>
      </p:pic>
      <p:sp>
        <p:nvSpPr>
          <p:cNvPr id="348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Experimental Setup</a:t>
            </a:r>
            <a:endParaRPr/>
          </a:p>
        </p:txBody>
      </p:sp>
      <p:sp>
        <p:nvSpPr>
          <p:cNvPr id="349" name="TextShape 2"/>
          <p:cNvSpPr txBox="1"/>
          <p:nvPr/>
        </p:nvSpPr>
        <p:spPr>
          <a:xfrm>
            <a:off x="100800" y="731520"/>
            <a:ext cx="6574320" cy="320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Implemented pipelined BCH decoding architecture in Verilog (baseline)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Target Virtex-6 FPGA, 200MHz timing for comparisons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Create pooled architecture with arbitrators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Make parameters compile time configurable for testing many configurations</a:t>
            </a:r>
            <a:endParaRPr/>
          </a:p>
          <a:p>
            <a:pPr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Run Place &amp; Route of design for the target, examine results to determine area for the chosen parameters</a:t>
            </a:r>
            <a:endParaRPr/>
          </a:p>
        </p:txBody>
      </p:sp>
      <p:pic>
        <p:nvPicPr>
          <p:cNvPr id="350" name="" descr=""/>
          <p:cNvPicPr/>
          <p:nvPr/>
        </p:nvPicPr>
        <p:blipFill>
          <a:blip r:embed="rId2"/>
          <a:stretch/>
        </p:blipFill>
        <p:spPr>
          <a:xfrm>
            <a:off x="6858000" y="914400"/>
            <a:ext cx="3366000" cy="331020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Area Optimized Decoder Results</a:t>
            </a:r>
            <a:endParaRPr/>
          </a:p>
        </p:txBody>
      </p:sp>
      <p:sp>
        <p:nvSpPr>
          <p:cNvPr id="352" name="TextShape 2"/>
          <p:cNvSpPr txBox="1"/>
          <p:nvPr/>
        </p:nvSpPr>
        <p:spPr>
          <a:xfrm>
            <a:off x="100800" y="774360"/>
            <a:ext cx="6391440" cy="210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Results of applying our ideas to a set of multi-channel BCH decoder configurations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allow a 2% performance impact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gain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b="1" i="1" lang="en-US" sz="2200">
                <a:latin typeface="Arial"/>
              </a:rPr>
              <a:t>47%-71%</a:t>
            </a:r>
            <a:r>
              <a:rPr lang="en-US" sz="2200">
                <a:latin typeface="Arial"/>
              </a:rPr>
              <a:t> area savings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b="1" i="1" lang="en-US" sz="2200">
                <a:latin typeface="Arial"/>
              </a:rPr>
              <a:t>44%-59%</a:t>
            </a:r>
            <a:r>
              <a:rPr lang="en-US" sz="2200">
                <a:latin typeface="Arial"/>
              </a:rPr>
              <a:t> dynamic power savings</a:t>
            </a:r>
            <a:endParaRPr/>
          </a:p>
        </p:txBody>
      </p:sp>
      <p:pic>
        <p:nvPicPr>
          <p:cNvPr id="353" name="" descr=""/>
          <p:cNvPicPr/>
          <p:nvPr/>
        </p:nvPicPr>
        <p:blipFill>
          <a:blip r:embed="rId1"/>
          <a:stretch/>
        </p:blipFill>
        <p:spPr>
          <a:xfrm>
            <a:off x="6541200" y="756720"/>
            <a:ext cx="2511360" cy="2077920"/>
          </a:xfrm>
          <a:prstGeom prst="rect">
            <a:avLst/>
          </a:prstGeom>
          <a:ln>
            <a:noFill/>
          </a:ln>
        </p:spPr>
      </p:pic>
      <p:pic>
        <p:nvPicPr>
          <p:cNvPr id="354" name="" descr=""/>
          <p:cNvPicPr/>
          <p:nvPr/>
        </p:nvPicPr>
        <p:blipFill>
          <a:blip r:embed="rId2"/>
          <a:stretch/>
        </p:blipFill>
        <p:spPr>
          <a:xfrm>
            <a:off x="6536160" y="3017520"/>
            <a:ext cx="2516400" cy="206676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Increasing Throughput</a:t>
            </a:r>
            <a:endParaRPr/>
          </a:p>
        </p:txBody>
      </p:sp>
      <p:sp>
        <p:nvSpPr>
          <p:cNvPr id="356" name="TextShape 2"/>
          <p:cNvSpPr txBox="1"/>
          <p:nvPr/>
        </p:nvSpPr>
        <p:spPr>
          <a:xfrm>
            <a:off x="91440" y="757800"/>
            <a:ext cx="6391440" cy="3905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Fit more powerful optimized decoder in area of baseline decoder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Find highest bit-parallel level of optimized decoder that fits within area of baseline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Each channel within baseline decoder operates on 4 bits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Increasing bit-parallel capability of each channel increases throughput, but grows area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Optimized version of decoder gives us plenty of headroom to grow!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b="1" i="1" lang="en-US" sz="2200">
                <a:latin typeface="Arial"/>
              </a:rPr>
              <a:t>300%-500%</a:t>
            </a:r>
            <a:r>
              <a:rPr lang="en-US" sz="2200">
                <a:latin typeface="Arial"/>
              </a:rPr>
              <a:t> increase in throughput!</a:t>
            </a:r>
            <a:endParaRPr/>
          </a:p>
        </p:txBody>
      </p:sp>
      <p:pic>
        <p:nvPicPr>
          <p:cNvPr id="357" name="" descr=""/>
          <p:cNvPicPr/>
          <p:nvPr/>
        </p:nvPicPr>
        <p:blipFill>
          <a:blip r:embed="rId1"/>
          <a:stretch/>
        </p:blipFill>
        <p:spPr>
          <a:xfrm>
            <a:off x="6858000" y="837360"/>
            <a:ext cx="2492280" cy="2076120"/>
          </a:xfrm>
          <a:prstGeom prst="rect">
            <a:avLst/>
          </a:prstGeom>
          <a:ln>
            <a:noFill/>
          </a:ln>
        </p:spPr>
      </p:pic>
      <p:pic>
        <p:nvPicPr>
          <p:cNvPr id="358" name="" descr=""/>
          <p:cNvPicPr/>
          <p:nvPr/>
        </p:nvPicPr>
        <p:blipFill>
          <a:blip r:embed="rId2"/>
          <a:stretch/>
        </p:blipFill>
        <p:spPr>
          <a:xfrm>
            <a:off x="6954840" y="3021120"/>
            <a:ext cx="2463480" cy="202356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How Multi-Bit Increases Throughput</a:t>
            </a:r>
            <a:endParaRPr/>
          </a:p>
        </p:txBody>
      </p:sp>
      <p:sp>
        <p:nvSpPr>
          <p:cNvPr id="360" name="TextShape 2"/>
          <p:cNvSpPr txBox="1"/>
          <p:nvPr/>
        </p:nvSpPr>
        <p:spPr>
          <a:xfrm>
            <a:off x="100800" y="731520"/>
            <a:ext cx="9683280" cy="429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Computing error locator polynomial does not need to be modified for multi-bit support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 computation streams input data, limits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 computation is typically performed via LFSR, which scales well to bit-parallel operation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Root solver streams error locations as output, limits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Increasing Chien search to bit-parallel operation involves duplicating multipliers, muxes and registers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Including many multipliers lead to timing problems requiring register duplication, resulting in even more area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Our reduced root solver is simply an LFSR and extends well to bit-parallel operation</a:t>
            </a:r>
            <a:endParaRPr/>
          </a:p>
        </p:txBody>
      </p:sp>
      <p:pic>
        <p:nvPicPr>
          <p:cNvPr id="361" name="" descr=""/>
          <p:cNvPicPr/>
          <p:nvPr/>
        </p:nvPicPr>
        <p:blipFill>
          <a:blip r:embed="rId1"/>
          <a:stretch/>
        </p:blipFill>
        <p:spPr>
          <a:xfrm>
            <a:off x="6492240" y="50400"/>
            <a:ext cx="3537360" cy="589680"/>
          </a:xfrm>
          <a:prstGeom prst="rect">
            <a:avLst/>
          </a:prstGeom>
          <a:ln>
            <a:noFill/>
          </a:ln>
        </p:spPr>
      </p:pic>
      <p:sp>
        <p:nvSpPr>
          <p:cNvPr id="362" name="CustomShape 3"/>
          <p:cNvSpPr/>
          <p:nvPr/>
        </p:nvSpPr>
        <p:spPr>
          <a:xfrm>
            <a:off x="7841520" y="42840"/>
            <a:ext cx="822960" cy="594360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Extending Flash Lifetime</a:t>
            </a:r>
            <a:endParaRPr/>
          </a:p>
        </p:txBody>
      </p:sp>
      <p:sp>
        <p:nvSpPr>
          <p:cNvPr id="364" name="TextShape 2"/>
          <p:cNvSpPr txBox="1"/>
          <p:nvPr/>
        </p:nvSpPr>
        <p:spPr>
          <a:xfrm>
            <a:off x="91440" y="787320"/>
            <a:ext cx="5751360" cy="35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Optimization savings allow us to implement a more powerful decoder in the same area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Find optimized decoder with largest targeted Bit Error Rate (BER) that fits into the area of the baseline decoder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can now support an increased lifetime for flash memory, whose error rate increases as it ages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are able to achieve a </a:t>
            </a:r>
            <a:r>
              <a:rPr b="1" i="1" lang="en-US" sz="2200">
                <a:latin typeface="Arial"/>
              </a:rPr>
              <a:t>1.4x-4.5x</a:t>
            </a:r>
            <a:r>
              <a:rPr lang="en-US" sz="2200">
                <a:latin typeface="Arial"/>
              </a:rPr>
              <a:t> increase in flash lifetime</a:t>
            </a:r>
            <a:endParaRPr/>
          </a:p>
        </p:txBody>
      </p:sp>
      <p:pic>
        <p:nvPicPr>
          <p:cNvPr id="365" name="" descr=""/>
          <p:cNvPicPr/>
          <p:nvPr/>
        </p:nvPicPr>
        <p:blipFill>
          <a:blip r:embed="rId1"/>
          <a:stretch/>
        </p:blipFill>
        <p:spPr>
          <a:xfrm>
            <a:off x="6309360" y="822960"/>
            <a:ext cx="3566160" cy="1031040"/>
          </a:xfrm>
          <a:prstGeom prst="rect">
            <a:avLst/>
          </a:prstGeom>
          <a:ln>
            <a:noFill/>
          </a:ln>
        </p:spPr>
      </p:pic>
      <p:pic>
        <p:nvPicPr>
          <p:cNvPr id="366" name="" descr=""/>
          <p:cNvPicPr/>
          <p:nvPr/>
        </p:nvPicPr>
        <p:blipFill>
          <a:blip r:embed="rId2"/>
          <a:stretch/>
        </p:blipFill>
        <p:spPr>
          <a:xfrm>
            <a:off x="6583680" y="2560320"/>
            <a:ext cx="2991240" cy="2457000"/>
          </a:xfrm>
          <a:prstGeom prst="rect">
            <a:avLst/>
          </a:prstGeom>
          <a:ln>
            <a:noFill/>
          </a:ln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Flash Lifetime Background</a:t>
            </a:r>
            <a:endParaRPr/>
          </a:p>
        </p:txBody>
      </p:sp>
      <p:sp>
        <p:nvSpPr>
          <p:cNvPr id="368" name="TextShape 2"/>
          <p:cNvSpPr txBox="1"/>
          <p:nvPr/>
        </p:nvSpPr>
        <p:spPr>
          <a:xfrm>
            <a:off x="91440" y="734400"/>
            <a:ext cx="9408960" cy="139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P/E cycles cause flash memory to wear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Decreasing process sizes cause wear to happen sooner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Flash manufacturers recommend an ECC strength in bits to reach a specified flash lifetime</a:t>
            </a:r>
            <a:endParaRPr/>
          </a:p>
        </p:txBody>
      </p:sp>
      <p:pic>
        <p:nvPicPr>
          <p:cNvPr id="369" name="" descr=""/>
          <p:cNvPicPr/>
          <p:nvPr/>
        </p:nvPicPr>
        <p:blipFill>
          <a:blip r:embed="rId1"/>
          <a:stretch/>
        </p:blipFill>
        <p:spPr>
          <a:xfrm>
            <a:off x="6466320" y="2482200"/>
            <a:ext cx="3409200" cy="2455560"/>
          </a:xfrm>
          <a:prstGeom prst="rect">
            <a:avLst/>
          </a:prstGeom>
          <a:ln>
            <a:noFill/>
          </a:ln>
        </p:spPr>
      </p:pic>
      <p:sp>
        <p:nvSpPr>
          <p:cNvPr id="370" name="TextShape 3"/>
          <p:cNvSpPr txBox="1"/>
          <p:nvPr/>
        </p:nvSpPr>
        <p:spPr>
          <a:xfrm>
            <a:off x="0" y="2125080"/>
            <a:ext cx="6309360" cy="2558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ECC strength chosen is a trade-off based on decoder requirements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By providing more ECC strength in a same sized decoder, we can change that trade-off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Cai et al. (2012) shows age/BER generally follows the relation:</a:t>
            </a:r>
            <a:endParaRPr/>
          </a:p>
        </p:txBody>
      </p:sp>
      <p:pic>
        <p:nvPicPr>
          <p:cNvPr id="371" name="" descr=""/>
          <p:cNvPicPr/>
          <p:nvPr/>
        </p:nvPicPr>
        <p:blipFill>
          <a:blip r:embed="rId2"/>
          <a:stretch/>
        </p:blipFill>
        <p:spPr>
          <a:xfrm>
            <a:off x="3749040" y="4480560"/>
            <a:ext cx="1612440" cy="548640"/>
          </a:xfrm>
          <a:prstGeom prst="rect">
            <a:avLst/>
          </a:prstGeom>
          <a:ln>
            <a:noFill/>
          </a:ln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Conclusions</a:t>
            </a:r>
            <a:endParaRPr/>
          </a:p>
        </p:txBody>
      </p:sp>
      <p:sp>
        <p:nvSpPr>
          <p:cNvPr id="373" name="TextShape 2"/>
          <p:cNvSpPr txBox="1"/>
          <p:nvPr/>
        </p:nvSpPr>
        <p:spPr>
          <a:xfrm>
            <a:off x="91440" y="777600"/>
            <a:ext cx="9601200" cy="2468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examined possibilities for improving multi-channel BCH decoders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By allowing a 2% performance degradation, we experienced massive gains, </a:t>
            </a:r>
            <a:r>
              <a:rPr b="1" i="1" lang="en-US" sz="2200">
                <a:latin typeface="Arial"/>
              </a:rPr>
              <a:t>47%-71%</a:t>
            </a:r>
            <a:r>
              <a:rPr lang="en-US" sz="2200">
                <a:latin typeface="Arial"/>
              </a:rPr>
              <a:t> area savings, </a:t>
            </a:r>
            <a:r>
              <a:rPr b="1" i="1" lang="en-US" sz="2200">
                <a:latin typeface="Arial"/>
              </a:rPr>
              <a:t>44%-59%</a:t>
            </a:r>
            <a:r>
              <a:rPr lang="en-US" sz="2200">
                <a:latin typeface="Arial"/>
              </a:rPr>
              <a:t> dynamic power savings.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We can fit faster and more powerful optimized decoders in the same area of the baseline decoder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b="1" i="1" lang="en-US" sz="2200">
                <a:latin typeface="Arial"/>
              </a:rPr>
              <a:t>3x-5x</a:t>
            </a:r>
            <a:r>
              <a:rPr lang="en-US" sz="2200">
                <a:latin typeface="Arial"/>
              </a:rPr>
              <a:t> increase in throughput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b="1" i="1" lang="en-US" sz="2200">
                <a:latin typeface="Arial"/>
              </a:rPr>
              <a:t>1.4x-4.5x</a:t>
            </a:r>
            <a:r>
              <a:rPr lang="en-US" sz="2200">
                <a:latin typeface="Arial"/>
              </a:rPr>
              <a:t> increase in flash lifetime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BCH Decoding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91440" y="822960"/>
            <a:ext cx="9500400" cy="457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Decoding is broken into 3 independent stages</a:t>
            </a:r>
            <a:endParaRPr/>
          </a:p>
        </p:txBody>
      </p:sp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2"/>
          <a:stretch/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23" name="TextShape 3"/>
          <p:cNvSpPr txBox="1"/>
          <p:nvPr/>
        </p:nvSpPr>
        <p:spPr>
          <a:xfrm>
            <a:off x="273600" y="2958120"/>
            <a:ext cx="732240" cy="333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600">
                <a:solidFill>
                  <a:srgbClr val="ff0000"/>
                </a:solidFill>
                <a:latin typeface="Arial"/>
              </a:rPr>
              <a:t>Errors</a:t>
            </a:r>
            <a:endParaRPr/>
          </a:p>
        </p:txBody>
      </p:sp>
      <p:sp>
        <p:nvSpPr>
          <p:cNvPr id="124" name="Line 4"/>
          <p:cNvSpPr/>
          <p:nvPr/>
        </p:nvSpPr>
        <p:spPr>
          <a:xfrm flipV="1">
            <a:off x="548640" y="2651760"/>
            <a:ext cx="274320" cy="36576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sp>
      <p:sp>
        <p:nvSpPr>
          <p:cNvPr id="125" name="Line 5"/>
          <p:cNvSpPr/>
          <p:nvPr/>
        </p:nvSpPr>
        <p:spPr>
          <a:xfrm flipV="1">
            <a:off x="548640" y="2651760"/>
            <a:ext cx="1463040" cy="365760"/>
          </a:xfrm>
          <a:prstGeom prst="line">
            <a:avLst/>
          </a:prstGeom>
          <a:ln>
            <a:solidFill>
              <a:srgbClr val="ff0000"/>
            </a:solidFill>
            <a:tailEnd len="med" type="triangle" w="med"/>
          </a:ln>
        </p:spPr>
      </p:sp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Questions</a:t>
            </a:r>
            <a:r>
              <a:rPr b="1" lang="en-US" sz="2800">
                <a:latin typeface="Arial"/>
              </a:rPr>
              <a:t>?</a:t>
            </a:r>
            <a:endParaRPr/>
          </a:p>
        </p:txBody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3931920" y="1554480"/>
            <a:ext cx="2105640" cy="29044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Syndrome Calculation</a:t>
            </a:r>
            <a:endParaRPr/>
          </a:p>
        </p:txBody>
      </p:sp>
      <p:sp>
        <p:nvSpPr>
          <p:cNvPr id="127" name="TextShape 2"/>
          <p:cNvSpPr txBox="1"/>
          <p:nvPr/>
        </p:nvSpPr>
        <p:spPr>
          <a:xfrm>
            <a:off x="91440" y="731520"/>
            <a:ext cx="9500400" cy="139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Breaks down received codeword into a set of vectors that depend only on the error locations, easiest stage of decoding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Syndromes evaluate to zero if no errors are present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Accepts data serially, outputs syndrome vectors once complete</a:t>
            </a:r>
            <a:endParaRPr/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30" name="CustomShape 3"/>
          <p:cNvSpPr/>
          <p:nvPr/>
        </p:nvSpPr>
        <p:spPr>
          <a:xfrm>
            <a:off x="1280160" y="2560320"/>
            <a:ext cx="3200400" cy="28346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Generate Error Locator Polynomial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91440" y="742320"/>
            <a:ext cx="9500400" cy="139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Uses the syndrome vectors to calculate a polynomial whose roots give the error locations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Uses iterative algorithm known as Berlekamp-Massey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Outputs coefficients when complete</a:t>
            </a:r>
            <a:endParaRPr/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4114800" y="2286000"/>
            <a:ext cx="3200400" cy="28346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Factoring Error Locator Polynomial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91440" y="741240"/>
            <a:ext cx="9500400" cy="1390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Uses brute force algorithm know as Chien search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Roots give the locations of the errors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Errors in message can now be corrected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Outputs stream indicating error locations, 0 for no error, 1 for error</a:t>
            </a:r>
            <a:endParaRPr/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6309360" y="50400"/>
            <a:ext cx="3537360" cy="58968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731520" y="2103120"/>
            <a:ext cx="8734680" cy="310068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6583680" y="2743200"/>
            <a:ext cx="3200400" cy="2834640"/>
          </a:xfrm>
          <a:prstGeom prst="ellipse">
            <a:avLst/>
          </a:prstGeom>
          <a:noFill/>
          <a:ln w="367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Multi-channel BCH Decoding</a:t>
            </a:r>
            <a:endParaRPr/>
          </a:p>
        </p:txBody>
      </p:sp>
      <p:sp>
        <p:nvSpPr>
          <p:cNvPr id="142" name="TextShape 2"/>
          <p:cNvSpPr txBox="1"/>
          <p:nvPr/>
        </p:nvSpPr>
        <p:spPr>
          <a:xfrm>
            <a:off x="100800" y="751320"/>
            <a:ext cx="6665760" cy="35463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Multi-channel decoders combine multiple decoders in parallel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8 syndrome units, 8 error locator units, 8 root solving units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Increases throughput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be fed by multiple parallel communications or storage channels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Can be fed by an interleaved code</a:t>
            </a:r>
            <a:endParaRPr/>
          </a:p>
          <a:p>
            <a:pPr lvl="2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Typically used in communications to spread error bursts across multiple blocks</a:t>
            </a:r>
            <a:endParaRPr/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6804000" y="2849040"/>
            <a:ext cx="3162960" cy="190584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6908400" y="842760"/>
            <a:ext cx="3171600" cy="52884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8229600" y="1554480"/>
            <a:ext cx="548640" cy="118872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" descr=""/>
          <p:cNvPicPr/>
          <p:nvPr/>
        </p:nvPicPr>
        <p:blipFill>
          <a:blip r:embed="rId3"/>
          <a:stretch/>
        </p:blipFill>
        <p:spPr>
          <a:xfrm>
            <a:off x="4247280" y="4213800"/>
            <a:ext cx="1513440" cy="147132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4"/>
          <a:stretch/>
        </p:blipFill>
        <p:spPr>
          <a:xfrm>
            <a:off x="5268240" y="3931920"/>
            <a:ext cx="1535760" cy="1521720"/>
          </a:xfrm>
          <a:prstGeom prst="rect">
            <a:avLst/>
          </a:prstGeom>
          <a:ln>
            <a:noFill/>
          </a:ln>
        </p:spPr>
      </p:pic>
      <p:sp>
        <p:nvSpPr>
          <p:cNvPr id="148" name="TextShape 4"/>
          <p:cNvSpPr txBox="1"/>
          <p:nvPr/>
        </p:nvSpPr>
        <p:spPr>
          <a:xfrm>
            <a:off x="8192160" y="1737360"/>
            <a:ext cx="677520" cy="639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3600">
                <a:solidFill>
                  <a:srgbClr val="800000"/>
                </a:solidFill>
                <a:latin typeface="YoFrankie.org"/>
              </a:rPr>
              <a:t>x8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00800" y="176040"/>
            <a:ext cx="8568000" cy="3981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1" lang="en-US" sz="2800">
                <a:solidFill>
                  <a:srgbClr val="000066"/>
                </a:solidFill>
                <a:latin typeface="Arial"/>
              </a:rPr>
              <a:t>Related Work</a:t>
            </a:r>
            <a:endParaRPr/>
          </a:p>
        </p:txBody>
      </p:sp>
      <p:sp>
        <p:nvSpPr>
          <p:cNvPr id="150" name="TextShape 2"/>
          <p:cNvSpPr txBox="1"/>
          <p:nvPr/>
        </p:nvSpPr>
        <p:spPr>
          <a:xfrm>
            <a:off x="91440" y="731520"/>
            <a:ext cx="9591840" cy="2109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BCH decoding is a heavily researched area</a:t>
            </a:r>
            <a:endParaRPr/>
          </a:p>
          <a:p>
            <a:pPr lvl="1"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Invented in 1959, widely used today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Almost all of that research has focused on improving </a:t>
            </a:r>
            <a:r>
              <a:rPr b="1" i="1" lang="en-US" sz="2200">
                <a:latin typeface="Arial"/>
              </a:rPr>
              <a:t>standalone</a:t>
            </a:r>
            <a:r>
              <a:rPr lang="en-US" sz="2200">
                <a:latin typeface="Arial"/>
              </a:rPr>
              <a:t> encoders and decoders</a:t>
            </a:r>
            <a:endParaRPr/>
          </a:p>
          <a:p>
            <a:pPr>
              <a:lnSpc>
                <a:spcPct val="115000"/>
              </a:lnSpc>
              <a:buSzPct val="45000"/>
              <a:buFont typeface="StarSymbol"/>
              <a:buChar char=""/>
            </a:pPr>
            <a:r>
              <a:rPr lang="en-US" sz="2200">
                <a:latin typeface="Arial"/>
              </a:rPr>
              <a:t>Research has concentrated on improvements to both efficiency and throughput</a:t>
            </a:r>
            <a:endParaRPr/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6429600" y="50400"/>
            <a:ext cx="3537360" cy="5896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373993</TotalTime>
  <Application>LibreOffice/4.4.2.2$Linux_X86_64 LibreOffice_project/40m0$Build-2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2015-04-10T10:09:17Z</dcterms:created>
  <dc:creator>Russ Dill</dc:creator>
  <dc:language>en-US</dc:language>
  <cp:lastModifiedBy>Russ Dill</cp:lastModifiedBy>
  <dcterms:modified xsi:type="dcterms:W3CDTF">2015-04-19T23:37:24Z</dcterms:modified>
  <cp:revision>35</cp:revision>
  <dc:title>Slide 1</dc:title>
</cp:coreProperties>
</file>