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0080625" cy="56705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>
        <p:scale>
          <a:sx n="73" d="100"/>
          <a:sy n="73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81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64B7EED-8C9E-4A64-B985-8808D3040BE0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503640" y="1133640"/>
            <a:ext cx="9071280" cy="395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3955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3955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10079640" cy="262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3640" y="32000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3955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3955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151960" y="32000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3640" y="3200040"/>
            <a:ext cx="907128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3640" y="3200040"/>
            <a:ext cx="907128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1960" y="32000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503640" y="3200040"/>
            <a:ext cx="4426560" cy="1886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7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8" name="Picture 97"/>
          <p:cNvPicPr/>
          <p:nvPr/>
        </p:nvPicPr>
        <p:blipFill>
          <a:blip r:embed="rId2"/>
          <a:stretch>
            <a:fillRect/>
          </a:stretch>
        </p:blipFill>
        <p:spPr>
          <a:xfrm>
            <a:off x="2560320" y="1133640"/>
            <a:ext cx="4957560" cy="3955680"/>
          </a:xfrm>
          <a:prstGeom prst="rect">
            <a:avLst/>
          </a:prstGeom>
          <a:ln>
            <a:noFill/>
          </a:ln>
        </p:spPr>
      </p:pic>
      <p:pic>
        <p:nvPicPr>
          <p:cNvPr id="99" name="Picture 98"/>
          <p:cNvPicPr/>
          <p:nvPr/>
        </p:nvPicPr>
        <p:blipFill>
          <a:blip r:embed="rId2"/>
          <a:stretch>
            <a:fillRect/>
          </a:stretch>
        </p:blipFill>
        <p:spPr>
          <a:xfrm>
            <a:off x="2560320" y="1133640"/>
            <a:ext cx="4957560" cy="395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509713"/>
            <a:ext cx="8693150" cy="359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E51EA-BF44-42F3-AD82-EBFA1EBD98C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99B3F-C424-4F85-B9CC-173889DB83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1"/>
          <p:cNvSpPr/>
          <p:nvPr/>
        </p:nvSpPr>
        <p:spPr>
          <a:xfrm>
            <a:off x="503640" y="5252040"/>
            <a:ext cx="8231760" cy="0"/>
          </a:xfrm>
          <a:prstGeom prst="line">
            <a:avLst/>
          </a:prstGeom>
          <a:ln w="12600">
            <a:solidFill>
              <a:srgbClr val="9FB8CD"/>
            </a:solidFill>
            <a:round/>
          </a:ln>
        </p:spPr>
      </p:sp>
      <p:sp>
        <p:nvSpPr>
          <p:cNvPr id="53" name="Line 2"/>
          <p:cNvSpPr/>
          <p:nvPr/>
        </p:nvSpPr>
        <p:spPr>
          <a:xfrm>
            <a:off x="0" y="692640"/>
            <a:ext cx="10079640" cy="0"/>
          </a:xfrm>
          <a:prstGeom prst="line">
            <a:avLst/>
          </a:prstGeom>
          <a:ln w="63360">
            <a:solidFill>
              <a:srgbClr val="CBCEE0"/>
            </a:solidFill>
            <a:round/>
          </a:ln>
        </p:spPr>
      </p:sp>
      <p:sp>
        <p:nvSpPr>
          <p:cNvPr id="54" name="CustomShape 3"/>
          <p:cNvSpPr/>
          <p:nvPr/>
        </p:nvSpPr>
        <p:spPr>
          <a:xfrm rot="5400000">
            <a:off x="488520" y="5330160"/>
            <a:ext cx="157320" cy="131760"/>
          </a:xfrm>
          <a:prstGeom prst="triangle">
            <a:avLst>
              <a:gd name="adj" fmla="val 21600"/>
            </a:avLst>
          </a:prstGeom>
          <a:solidFill>
            <a:srgbClr val="9FB8CD"/>
          </a:solidFill>
          <a:ln w="25560">
            <a:noFill/>
          </a:ln>
        </p:spPr>
      </p:sp>
      <p:sp>
        <p:nvSpPr>
          <p:cNvPr id="55" name="CustomShape 4"/>
          <p:cNvSpPr/>
          <p:nvPr/>
        </p:nvSpPr>
        <p:spPr>
          <a:xfrm>
            <a:off x="8723160" y="5084280"/>
            <a:ext cx="45828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92160" tIns="46080" rIns="92160" bIns="46080"/>
          <a:lstStyle/>
          <a:p>
            <a:pPr algn="r">
              <a:lnSpc>
                <a:spcPct val="93000"/>
              </a:lnSpc>
            </a:pPr>
            <a:r>
              <a:rPr lang="en-US" sz="2980" b="1">
                <a:solidFill>
                  <a:srgbClr val="0000FF"/>
                </a:solidFill>
                <a:latin typeface="Times New Roman"/>
              </a:rPr>
              <a:t>C</a:t>
            </a:r>
            <a:endParaRPr/>
          </a:p>
        </p:txBody>
      </p:sp>
      <p:sp>
        <p:nvSpPr>
          <p:cNvPr id="56" name="CustomShape 5"/>
          <p:cNvSpPr/>
          <p:nvPr/>
        </p:nvSpPr>
        <p:spPr>
          <a:xfrm>
            <a:off x="9155520" y="4904640"/>
            <a:ext cx="54216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92160" tIns="46080" rIns="92160" bIns="46080"/>
          <a:lstStyle/>
          <a:p>
            <a:pPr algn="r">
              <a:lnSpc>
                <a:spcPct val="93000"/>
              </a:lnSpc>
            </a:pPr>
            <a:r>
              <a:rPr lang="en-US" sz="2980" b="1">
                <a:solidFill>
                  <a:srgbClr val="0000FF"/>
                </a:solidFill>
                <a:latin typeface="Times New Roman"/>
              </a:rPr>
              <a:t>M</a:t>
            </a:r>
            <a:endParaRPr/>
          </a:p>
        </p:txBody>
      </p:sp>
      <p:sp>
        <p:nvSpPr>
          <p:cNvPr id="57" name="CustomShape 6"/>
          <p:cNvSpPr/>
          <p:nvPr/>
        </p:nvSpPr>
        <p:spPr>
          <a:xfrm>
            <a:off x="9650880" y="5093640"/>
            <a:ext cx="43704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92160" tIns="46080" rIns="92160" bIns="46080"/>
          <a:lstStyle/>
          <a:p>
            <a:pPr algn="r">
              <a:lnSpc>
                <a:spcPct val="93000"/>
              </a:lnSpc>
            </a:pPr>
            <a:r>
              <a:rPr lang="en-US" sz="2980" b="1">
                <a:solidFill>
                  <a:srgbClr val="0000FF"/>
                </a:solidFill>
                <a:latin typeface="Times New Roman"/>
              </a:rPr>
              <a:t>L</a:t>
            </a:r>
            <a:endParaRPr/>
          </a:p>
        </p:txBody>
      </p:sp>
      <p:sp>
        <p:nvSpPr>
          <p:cNvPr id="58" name="CustomShape 7"/>
          <p:cNvSpPr/>
          <p:nvPr/>
        </p:nvSpPr>
        <p:spPr>
          <a:xfrm>
            <a:off x="2099880" y="5289120"/>
            <a:ext cx="3779280" cy="22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70">
                <a:solidFill>
                  <a:srgbClr val="000066"/>
                </a:solidFill>
                <a:latin typeface="Comic Sans MS"/>
              </a:rPr>
              <a:t>Web page:  aviral.lab.asu.edu</a:t>
            </a:r>
            <a:endParaRPr/>
          </a:p>
        </p:txBody>
      </p:sp>
      <p:sp>
        <p:nvSpPr>
          <p:cNvPr id="59" name="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30" b="1">
                <a:solidFill>
                  <a:srgbClr val="000066"/>
                </a:solidFill>
                <a:latin typeface="Candara"/>
              </a:rPr>
              <a:t>Click to edit Master title style</a:t>
            </a:r>
            <a:endParaRPr/>
          </a:p>
        </p:txBody>
      </p:sp>
      <p:sp>
        <p:nvSpPr>
          <p:cNvPr id="60" name="PlaceHolder 9"/>
          <p:cNvSpPr>
            <a:spLocks noGrp="1"/>
          </p:cNvSpPr>
          <p:nvPr>
            <p:ph type="sldNum"/>
          </p:nvPr>
        </p:nvSpPr>
        <p:spPr>
          <a:xfrm>
            <a:off x="675000" y="5254560"/>
            <a:ext cx="1423800" cy="302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7750919-E937-4939-AAED-E8C68FACFC96}" type="slidenum">
              <a:rPr lang="en-US">
                <a:solidFill>
                  <a:srgbClr val="000000"/>
                </a:solidFill>
                <a:latin typeface="Gill Sans MT"/>
              </a:rPr>
              <a:t>‹#›</a:t>
            </a:fld>
            <a:endParaRPr/>
          </a:p>
        </p:txBody>
      </p:sp>
      <p:sp>
        <p:nvSpPr>
          <p:cNvPr id="61" name="PlaceHolder 10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"/>
            </a:pPr>
            <a:r>
              <a:rPr lang="en-US" sz="1740">
                <a:solidFill>
                  <a:srgbClr val="000000"/>
                </a:solidFill>
                <a:latin typeface="Candar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"/>
            </a:pPr>
            <a:r>
              <a:rPr lang="en-US" sz="1740">
                <a:solidFill>
                  <a:srgbClr val="000000"/>
                </a:solidFill>
                <a:latin typeface="Candar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"/>
            </a:pPr>
            <a:r>
              <a:rPr lang="en-US" sz="1740">
                <a:solidFill>
                  <a:srgbClr val="000000"/>
                </a:solidFill>
                <a:latin typeface="Candar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"/>
            </a:pPr>
            <a:r>
              <a:rPr lang="en-US" sz="1740">
                <a:solidFill>
                  <a:srgbClr val="000000"/>
                </a:solidFill>
                <a:latin typeface="Candar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"/>
            </a:pPr>
            <a:r>
              <a:rPr lang="en-US" sz="1740">
                <a:solidFill>
                  <a:srgbClr val="000000"/>
                </a:solidFill>
                <a:latin typeface="Candar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"/>
            </a:pPr>
            <a:r>
              <a:rPr lang="en-US" sz="1740">
                <a:solidFill>
                  <a:srgbClr val="000000"/>
                </a:solidFill>
                <a:latin typeface="Candar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"/>
            </a:pPr>
            <a:r>
              <a:rPr lang="en-US" sz="1740">
                <a:solidFill>
                  <a:srgbClr val="000000"/>
                </a:solidFill>
                <a:latin typeface="Candara"/>
              </a:rPr>
              <a:t>Seventh Outline LevelClick to edit Master text styles</a:t>
            </a:r>
            <a:endParaRPr/>
          </a:p>
          <a:p>
            <a:pPr lvl="7">
              <a:buSzPct val="45000"/>
              <a:buFont typeface="StarSymbol"/>
              <a:buChar char=""/>
            </a:pPr>
            <a:r>
              <a:rPr lang="en-US" sz="1490">
                <a:solidFill>
                  <a:srgbClr val="002060"/>
                </a:solidFill>
                <a:latin typeface="Candara"/>
              </a:rPr>
              <a:t>Second level</a:t>
            </a:r>
            <a:endParaRPr/>
          </a:p>
          <a:p>
            <a:pPr lvl="8">
              <a:buSzPct val="45000"/>
              <a:buFont typeface="StarSymbol"/>
              <a:buChar char=""/>
            </a:pPr>
            <a:r>
              <a:rPr lang="en-US" sz="1490">
                <a:solidFill>
                  <a:srgbClr val="006600"/>
                </a:solidFill>
                <a:latin typeface="Candara"/>
              </a:rPr>
              <a:t>Third level</a:t>
            </a:r>
            <a:endParaRPr/>
          </a:p>
          <a:p>
            <a:pPr lvl="0">
              <a:lnSpc>
                <a:spcPct val="100000"/>
              </a:lnSpc>
              <a:buSzPct val="45000"/>
              <a:buFont typeface="StarSymbol"/>
              <a:buChar char=""/>
            </a:pPr>
            <a:r>
              <a:rPr lang="en-US" sz="1240">
                <a:solidFill>
                  <a:srgbClr val="000000"/>
                </a:solidFill>
                <a:latin typeface="Candara"/>
              </a:rPr>
              <a:t>Fourth level</a:t>
            </a:r>
            <a:endParaRPr/>
          </a:p>
          <a:p>
            <a:pPr lvl="0">
              <a:lnSpc>
                <a:spcPct val="100000"/>
              </a:lnSpc>
              <a:buSzPct val="45000"/>
              <a:buFont typeface="StarSymbol"/>
              <a:buChar char=""/>
            </a:pPr>
            <a:r>
              <a:rPr lang="en-US" sz="1120">
                <a:solidFill>
                  <a:srgbClr val="000000"/>
                </a:solidFill>
                <a:latin typeface="Candara"/>
              </a:rPr>
              <a:t>Fifth level</a:t>
            </a:r>
            <a:endParaRPr/>
          </a:p>
        </p:txBody>
      </p:sp>
      <p:sp>
        <p:nvSpPr>
          <p:cNvPr id="62" name="CustomShape 11"/>
          <p:cNvSpPr/>
          <p:nvPr/>
        </p:nvSpPr>
        <p:spPr>
          <a:xfrm>
            <a:off x="8723160" y="5084280"/>
            <a:ext cx="45828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92160" tIns="46080" rIns="92160" bIns="46080"/>
          <a:lstStyle/>
          <a:p>
            <a:pPr algn="r">
              <a:lnSpc>
                <a:spcPct val="93000"/>
              </a:lnSpc>
            </a:pPr>
            <a:r>
              <a:rPr lang="en-US" sz="2980" b="1">
                <a:solidFill>
                  <a:srgbClr val="0000FF"/>
                </a:solidFill>
                <a:latin typeface="Times New Roman"/>
              </a:rPr>
              <a:t>C</a:t>
            </a:r>
            <a:endParaRPr/>
          </a:p>
        </p:txBody>
      </p:sp>
      <p:sp>
        <p:nvSpPr>
          <p:cNvPr id="63" name="CustomShape 12"/>
          <p:cNvSpPr/>
          <p:nvPr/>
        </p:nvSpPr>
        <p:spPr>
          <a:xfrm>
            <a:off x="9155520" y="4904640"/>
            <a:ext cx="54216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92160" tIns="46080" rIns="92160" bIns="46080"/>
          <a:lstStyle/>
          <a:p>
            <a:pPr algn="r">
              <a:lnSpc>
                <a:spcPct val="93000"/>
              </a:lnSpc>
            </a:pPr>
            <a:r>
              <a:rPr lang="en-US" sz="2980" b="1">
                <a:solidFill>
                  <a:srgbClr val="0000FF"/>
                </a:solidFill>
                <a:latin typeface="Times New Roman"/>
              </a:rPr>
              <a:t>M</a:t>
            </a:r>
            <a:endParaRPr/>
          </a:p>
        </p:txBody>
      </p:sp>
      <p:sp>
        <p:nvSpPr>
          <p:cNvPr id="64" name="CustomShape 13"/>
          <p:cNvSpPr/>
          <p:nvPr/>
        </p:nvSpPr>
        <p:spPr>
          <a:xfrm>
            <a:off x="9650880" y="5093640"/>
            <a:ext cx="43704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92160" tIns="46080" rIns="92160" bIns="46080"/>
          <a:lstStyle/>
          <a:p>
            <a:pPr algn="r">
              <a:lnSpc>
                <a:spcPct val="93000"/>
              </a:lnSpc>
            </a:pPr>
            <a:r>
              <a:rPr lang="en-US" sz="2980" b="1">
                <a:solidFill>
                  <a:srgbClr val="0000FF"/>
                </a:solidFill>
                <a:latin typeface="Times New Roman"/>
              </a:rPr>
              <a:t>L</a:t>
            </a:r>
            <a:endParaRPr/>
          </a:p>
        </p:txBody>
      </p:sp>
      <p:sp>
        <p:nvSpPr>
          <p:cNvPr id="65" name="PlaceHolder 14"/>
          <p:cNvSpPr>
            <a:spLocks noGrp="1"/>
          </p:cNvSpPr>
          <p:nvPr>
            <p:ph type="dt"/>
          </p:nvPr>
        </p:nvSpPr>
        <p:spPr>
          <a:xfrm>
            <a:off x="5960160" y="5253480"/>
            <a:ext cx="2519640" cy="30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70">
                <a:solidFill>
                  <a:srgbClr val="000000"/>
                </a:solidFill>
                <a:latin typeface="Gill Sans MT"/>
              </a:rPr>
              <a:t>2/17/17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343520" y="1118160"/>
            <a:ext cx="7559640" cy="81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r>
              <a:rPr lang="en-US" sz="2400" b="1">
                <a:latin typeface="Gill Sans MT"/>
              </a:rPr>
              <a:t>Optimization of Multi-Channel BCH Error Decoding for Common Cases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100800" y="70200"/>
            <a:ext cx="8568000" cy="610560"/>
          </a:xfrm>
          <a:prstGeom prst="rect">
            <a:avLst/>
          </a:prstGeom>
        </p:spPr>
      </p:sp>
      <p:sp>
        <p:nvSpPr>
          <p:cNvPr id="107" name="TextShape 3"/>
          <p:cNvSpPr txBox="1"/>
          <p:nvPr/>
        </p:nvSpPr>
        <p:spPr>
          <a:xfrm>
            <a:off x="1653480" y="2604600"/>
            <a:ext cx="7406640" cy="6393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Russ Dill, Dr. Aviral Shirvastava, Dr. Hyunok Oh</a:t>
            </a:r>
            <a:endParaRPr/>
          </a:p>
          <a:p>
            <a:pPr algn="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CASES, ESWeek 2015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858000" y="3143520"/>
            <a:ext cx="1188720" cy="1920240"/>
          </a:xfrm>
          <a:prstGeom prst="rect">
            <a:avLst/>
          </a:prstGeom>
          <a:solidFill>
            <a:srgbClr val="00FF00"/>
          </a:solidFill>
          <a:ln w="36720">
            <a:noFill/>
          </a:ln>
        </p:spPr>
      </p:sp>
      <p:sp>
        <p:nvSpPr>
          <p:cNvPr id="153" name="TextShape 2"/>
          <p:cNvSpPr txBox="1"/>
          <p:nvPr/>
        </p:nvSpPr>
        <p:spPr>
          <a:xfrm>
            <a:off x="100800" y="119160"/>
            <a:ext cx="8568000" cy="51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Our Observation</a:t>
            </a:r>
            <a:endParaRPr/>
          </a:p>
        </p:txBody>
      </p:sp>
      <p:sp>
        <p:nvSpPr>
          <p:cNvPr id="154" name="TextShape 3"/>
          <p:cNvSpPr txBox="1"/>
          <p:nvPr/>
        </p:nvSpPr>
        <p:spPr>
          <a:xfrm>
            <a:off x="91440" y="778680"/>
            <a:ext cx="6391440" cy="28789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Most BCH decoder capability goes unused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Chance of entire decoder being used is </a:t>
            </a:r>
            <a:r>
              <a:rPr lang="en-US" sz="2200">
                <a:solidFill>
                  <a:srgbClr val="DC2300"/>
                </a:solidFill>
                <a:latin typeface="Arial"/>
              </a:rPr>
              <a:t>1/30 billion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 multi-channel configuration, on average only </a:t>
            </a:r>
            <a:r>
              <a:rPr lang="en-US" sz="2200">
                <a:solidFill>
                  <a:srgbClr val="00FF00"/>
                </a:solidFill>
                <a:latin typeface="Arial"/>
              </a:rPr>
              <a:t>1/3 of decoders</a:t>
            </a:r>
            <a:r>
              <a:rPr lang="en-US" sz="2200">
                <a:latin typeface="Arial"/>
              </a:rPr>
              <a:t> are required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Remaining blocks contain no errors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Eventually, full decoder will still be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Presents great opportunity for improvement</a:t>
            </a:r>
            <a:endParaRPr/>
          </a:p>
        </p:txBody>
      </p:sp>
      <p:pic>
        <p:nvPicPr>
          <p:cNvPr id="155" name="Picture 154"/>
          <p:cNvPicPr/>
          <p:nvPr/>
        </p:nvPicPr>
        <p:blipFill>
          <a:blip r:embed="rId3"/>
          <a:stretch>
            <a:fillRect/>
          </a:stretch>
        </p:blipFill>
        <p:spPr>
          <a:xfrm>
            <a:off x="6894360" y="3234960"/>
            <a:ext cx="3035160" cy="1828800"/>
          </a:xfrm>
          <a:prstGeom prst="rect">
            <a:avLst/>
          </a:prstGeom>
          <a:ln>
            <a:noFill/>
          </a:ln>
        </p:spPr>
      </p:pic>
      <p:pic>
        <p:nvPicPr>
          <p:cNvPr id="156" name="Picture 155"/>
          <p:cNvPicPr/>
          <p:nvPr/>
        </p:nvPicPr>
        <p:blipFill>
          <a:blip r:embed="rId4"/>
          <a:stretch>
            <a:fillRect/>
          </a:stretch>
        </p:blipFill>
        <p:spPr>
          <a:xfrm>
            <a:off x="6825600" y="743760"/>
            <a:ext cx="2965320" cy="2382840"/>
          </a:xfrm>
          <a:prstGeom prst="rect">
            <a:avLst/>
          </a:prstGeom>
          <a:ln>
            <a:noFill/>
          </a:ln>
        </p:spPr>
      </p:pic>
      <p:sp>
        <p:nvSpPr>
          <p:cNvPr id="157" name="CustomShape 4"/>
          <p:cNvSpPr/>
          <p:nvPr/>
        </p:nvSpPr>
        <p:spPr>
          <a:xfrm>
            <a:off x="8046720" y="3143520"/>
            <a:ext cx="1882800" cy="1920240"/>
          </a:xfrm>
          <a:prstGeom prst="rect">
            <a:avLst/>
          </a:prstGeom>
          <a:solidFill>
            <a:srgbClr val="FF0000"/>
          </a:solidFill>
          <a:ln w="36720">
            <a:noFill/>
          </a:ln>
        </p:spPr>
      </p:sp>
      <p:sp>
        <p:nvSpPr>
          <p:cNvPr id="158" name="Line 5"/>
          <p:cNvSpPr/>
          <p:nvPr/>
        </p:nvSpPr>
        <p:spPr>
          <a:xfrm>
            <a:off x="9294480" y="2268720"/>
            <a:ext cx="428040" cy="462600"/>
          </a:xfrm>
          <a:prstGeom prst="line">
            <a:avLst/>
          </a:prstGeom>
          <a:ln w="18360">
            <a:solidFill>
              <a:srgbClr val="FF0000"/>
            </a:solidFill>
            <a:round/>
            <a:tailEnd type="triangle" w="med" len="me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/>
          <p:cNvPicPr/>
          <p:nvPr/>
        </p:nvPicPr>
        <p:blipFill>
          <a:blip r:embed="rId3"/>
          <a:stretch>
            <a:fillRect/>
          </a:stretch>
        </p:blipFill>
        <p:spPr>
          <a:xfrm>
            <a:off x="7406640" y="2926080"/>
            <a:ext cx="2554200" cy="1893960"/>
          </a:xfrm>
          <a:prstGeom prst="rect">
            <a:avLst/>
          </a:prstGeom>
          <a:ln>
            <a:noFill/>
          </a:ln>
        </p:spPr>
      </p:pic>
      <p:sp>
        <p:nvSpPr>
          <p:cNvPr id="160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Our Approach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100800" y="787320"/>
            <a:ext cx="6391440" cy="35463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Apply ideas to multi-channel decoder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Allow possibility that not enough hardware is available </a:t>
            </a:r>
            <a:r>
              <a:rPr lang="en-US" sz="2200" b="1" i="1">
                <a:latin typeface="Arial"/>
              </a:rPr>
              <a:t>right now</a:t>
            </a:r>
            <a:r>
              <a:rPr lang="en-US" sz="2200" i="1">
                <a:latin typeface="Arial"/>
              </a:rPr>
              <a:t> </a:t>
            </a:r>
            <a:r>
              <a:rPr lang="en-US" sz="2200">
                <a:latin typeface="Arial"/>
              </a:rPr>
              <a:t>(leads to performance penalty)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still include at least 1 full decoder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Resize remainder of decoders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Syndromes (S) indicate error vs no error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All channels must undergo syndrome, but we can eliminate later stages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Include arbitrator to select first available unit</a:t>
            </a:r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8046720" y="3794760"/>
            <a:ext cx="1280160" cy="77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sp>
      <p:sp>
        <p:nvSpPr>
          <p:cNvPr id="163" name="TextShape 4"/>
          <p:cNvSpPr txBox="1"/>
          <p:nvPr/>
        </p:nvSpPr>
        <p:spPr>
          <a:xfrm>
            <a:off x="7132320" y="3633840"/>
            <a:ext cx="1159200" cy="2728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200">
                <a:latin typeface="Arial"/>
              </a:rPr>
              <a:t>Reduced units</a:t>
            </a:r>
            <a:endParaRPr/>
          </a:p>
        </p:txBody>
      </p:sp>
      <p:sp>
        <p:nvSpPr>
          <p:cNvPr id="164" name="Line 5"/>
          <p:cNvSpPr/>
          <p:nvPr/>
        </p:nvSpPr>
        <p:spPr>
          <a:xfrm>
            <a:off x="7961760" y="3844800"/>
            <a:ext cx="191520" cy="158400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</p:sp>
      <p:pic>
        <p:nvPicPr>
          <p:cNvPr id="165" name="Picture 164"/>
          <p:cNvPicPr/>
          <p:nvPr/>
        </p:nvPicPr>
        <p:blipFill>
          <a:blip r:embed="rId4"/>
          <a:stretch>
            <a:fillRect/>
          </a:stretch>
        </p:blipFill>
        <p:spPr>
          <a:xfrm>
            <a:off x="7500960" y="731520"/>
            <a:ext cx="2428560" cy="1463400"/>
          </a:xfrm>
          <a:prstGeom prst="rect">
            <a:avLst/>
          </a:prstGeom>
          <a:ln>
            <a:noFill/>
          </a:ln>
        </p:spPr>
      </p:pic>
      <p:sp>
        <p:nvSpPr>
          <p:cNvPr id="166" name="CustomShape 6"/>
          <p:cNvSpPr/>
          <p:nvPr/>
        </p:nvSpPr>
        <p:spPr>
          <a:xfrm>
            <a:off x="8503920" y="2194920"/>
            <a:ext cx="457200" cy="63972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0047FF"/>
          </a:solidFill>
          <a:ln w="36720">
            <a:noFill/>
          </a:ln>
        </p:spPr>
      </p:sp>
      <p:sp>
        <p:nvSpPr>
          <p:cNvPr id="167" name="TextShape 7"/>
          <p:cNvSpPr txBox="1"/>
          <p:nvPr/>
        </p:nvSpPr>
        <p:spPr>
          <a:xfrm>
            <a:off x="8138160" y="2341800"/>
            <a:ext cx="1200600" cy="40140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>
                <a:solidFill>
                  <a:srgbClr val="800000"/>
                </a:solidFill>
                <a:latin typeface="YoFrankie.org"/>
              </a:rPr>
              <a:t>Reduce!</a:t>
            </a:r>
            <a:endParaRPr/>
          </a:p>
        </p:txBody>
      </p:sp>
      <p:sp>
        <p:nvSpPr>
          <p:cNvPr id="168" name="CustomShape 8"/>
          <p:cNvSpPr/>
          <p:nvPr/>
        </p:nvSpPr>
        <p:spPr>
          <a:xfrm>
            <a:off x="8321040" y="1188720"/>
            <a:ext cx="1758960" cy="100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sp>
      <p:sp>
        <p:nvSpPr>
          <p:cNvPr id="169" name="Line 9"/>
          <p:cNvSpPr/>
          <p:nvPr/>
        </p:nvSpPr>
        <p:spPr>
          <a:xfrm>
            <a:off x="8686800" y="1280160"/>
            <a:ext cx="1005840" cy="82296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  <p:sp>
        <p:nvSpPr>
          <p:cNvPr id="170" name="Line 10"/>
          <p:cNvSpPr/>
          <p:nvPr/>
        </p:nvSpPr>
        <p:spPr>
          <a:xfrm flipH="1">
            <a:off x="8686800" y="1280160"/>
            <a:ext cx="914400" cy="82296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Our Approach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100800" y="766080"/>
            <a:ext cx="6391440" cy="2891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Can we do better?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After error locator (Σ), we know the error count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Single error blocks can be solved directly since they are of the form: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₁</a:t>
            </a:r>
            <a:r>
              <a:rPr lang="en-US" sz="2200" i="1">
                <a:latin typeface="Arial"/>
                <a:ea typeface="Arial"/>
              </a:rPr>
              <a:t>x</a:t>
            </a:r>
            <a:r>
              <a:rPr lang="en-US" sz="2200">
                <a:latin typeface="Arial"/>
                <a:ea typeface="Arial"/>
              </a:rPr>
              <a:t>¹ +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₀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Create reduced root locator (r) to replace expensive Chien units (C)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Add second arbitrator to select correct type of root solver based on error count</a:t>
            </a:r>
            <a:endParaRPr/>
          </a:p>
        </p:txBody>
      </p:sp>
      <p:pic>
        <p:nvPicPr>
          <p:cNvPr id="173" name="Picture 172"/>
          <p:cNvPicPr/>
          <p:nvPr/>
        </p:nvPicPr>
        <p:blipFill>
          <a:blip r:embed="rId3"/>
          <a:stretch>
            <a:fillRect/>
          </a:stretch>
        </p:blipFill>
        <p:spPr>
          <a:xfrm>
            <a:off x="7540200" y="2926080"/>
            <a:ext cx="2426760" cy="217188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8779320" y="4559760"/>
            <a:ext cx="903960" cy="20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sp>
      <p:sp>
        <p:nvSpPr>
          <p:cNvPr id="175" name="TextShape 4"/>
          <p:cNvSpPr txBox="1"/>
          <p:nvPr/>
        </p:nvSpPr>
        <p:spPr>
          <a:xfrm>
            <a:off x="7040880" y="4116240"/>
            <a:ext cx="1347840" cy="2728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200">
                <a:latin typeface="Arial"/>
              </a:rPr>
              <a:t>Simplified units</a:t>
            </a:r>
            <a:endParaRPr/>
          </a:p>
        </p:txBody>
      </p:sp>
      <p:sp>
        <p:nvSpPr>
          <p:cNvPr id="176" name="Line 5"/>
          <p:cNvSpPr/>
          <p:nvPr/>
        </p:nvSpPr>
        <p:spPr>
          <a:xfrm>
            <a:off x="7954560" y="4389120"/>
            <a:ext cx="824760" cy="274320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</p:sp>
      <p:sp>
        <p:nvSpPr>
          <p:cNvPr id="177" name="CustomShape 6"/>
          <p:cNvSpPr/>
          <p:nvPr/>
        </p:nvSpPr>
        <p:spPr>
          <a:xfrm>
            <a:off x="8503920" y="2468880"/>
            <a:ext cx="457200" cy="36576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0047FF"/>
          </a:solidFill>
          <a:ln w="36720">
            <a:noFill/>
          </a:ln>
        </p:spPr>
      </p:sp>
      <p:pic>
        <p:nvPicPr>
          <p:cNvPr id="178" name="Picture 177"/>
          <p:cNvPicPr/>
          <p:nvPr/>
        </p:nvPicPr>
        <p:blipFill>
          <a:blip r:embed="rId4"/>
          <a:stretch>
            <a:fillRect/>
          </a:stretch>
        </p:blipFill>
        <p:spPr>
          <a:xfrm>
            <a:off x="7412760" y="822960"/>
            <a:ext cx="2554200" cy="1554480"/>
          </a:xfrm>
          <a:prstGeom prst="rect">
            <a:avLst/>
          </a:prstGeom>
          <a:ln>
            <a:noFill/>
          </a:ln>
        </p:spPr>
      </p:pic>
      <p:sp>
        <p:nvSpPr>
          <p:cNvPr id="179" name="TextShape 7"/>
          <p:cNvSpPr txBox="1"/>
          <p:nvPr/>
        </p:nvSpPr>
        <p:spPr>
          <a:xfrm>
            <a:off x="8138520" y="2342160"/>
            <a:ext cx="1252080" cy="40140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>
                <a:solidFill>
                  <a:srgbClr val="800000"/>
                </a:solidFill>
                <a:latin typeface="YoFrankie.org"/>
              </a:rPr>
              <a:t>Simplify!</a:t>
            </a:r>
            <a:endParaRPr/>
          </a:p>
        </p:txBody>
      </p:sp>
      <p:sp>
        <p:nvSpPr>
          <p:cNvPr id="180" name="CustomShape 8"/>
          <p:cNvSpPr/>
          <p:nvPr/>
        </p:nvSpPr>
        <p:spPr>
          <a:xfrm>
            <a:off x="8503920" y="1894680"/>
            <a:ext cx="731520" cy="20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sp>
      <p:sp>
        <p:nvSpPr>
          <p:cNvPr id="181" name="Line 9"/>
          <p:cNvSpPr/>
          <p:nvPr/>
        </p:nvSpPr>
        <p:spPr>
          <a:xfrm>
            <a:off x="8595360" y="1920240"/>
            <a:ext cx="457200" cy="18288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  <p:sp>
        <p:nvSpPr>
          <p:cNvPr id="182" name="Line 10"/>
          <p:cNvSpPr/>
          <p:nvPr/>
        </p:nvSpPr>
        <p:spPr>
          <a:xfrm flipH="1">
            <a:off x="8595360" y="1894680"/>
            <a:ext cx="457200" cy="20844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Implementing the Reduction in Hardware Blocks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91440" y="790560"/>
            <a:ext cx="6482880" cy="39056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Large percentage of blocks contain zero errors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Calculate the probability that a block contains zero errors based on BER, </a:t>
            </a:r>
            <a:r>
              <a:rPr lang="en-US" sz="2200" i="1">
                <a:latin typeface="Arial"/>
              </a:rPr>
              <a:t>p</a:t>
            </a:r>
            <a:r>
              <a:rPr lang="en-US" sz="2200">
                <a:latin typeface="Arial"/>
              </a:rPr>
              <a:t>, and block size, </a:t>
            </a:r>
            <a:r>
              <a:rPr lang="en-US" sz="2200" i="1">
                <a:latin typeface="Arial"/>
              </a:rPr>
              <a:t>n</a:t>
            </a:r>
            <a:r>
              <a:rPr lang="en-US" sz="2200">
                <a:latin typeface="Arial"/>
              </a:rPr>
              <a:t>: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Choose number of units such that there is only a small chance (miss rate) that insufficient hardware is available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 example on right, 3 error locator units are chosen as there is a less than 2% chance of 4 or more blocks containing errors</a:t>
            </a:r>
            <a:endParaRPr/>
          </a:p>
        </p:txBody>
      </p:sp>
      <p:pic>
        <p:nvPicPr>
          <p:cNvPr id="185" name="Picture 184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680" y="830880"/>
            <a:ext cx="2477160" cy="1990800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6880320" y="729360"/>
            <a:ext cx="222480" cy="201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sp>
      <p:pic>
        <p:nvPicPr>
          <p:cNvPr id="187" name="Picture 186"/>
          <p:cNvPicPr/>
          <p:nvPr/>
        </p:nvPicPr>
        <p:blipFill>
          <a:blip r:embed="rId4"/>
          <a:stretch>
            <a:fillRect/>
          </a:stretch>
        </p:blipFill>
        <p:spPr>
          <a:xfrm>
            <a:off x="2194560" y="2011680"/>
            <a:ext cx="2570040" cy="365760"/>
          </a:xfrm>
          <a:prstGeom prst="rect">
            <a:avLst/>
          </a:prstGeom>
          <a:ln>
            <a:noFill/>
          </a:ln>
        </p:spPr>
      </p:pic>
      <p:pic>
        <p:nvPicPr>
          <p:cNvPr id="188" name="Picture 187"/>
          <p:cNvPicPr/>
          <p:nvPr/>
        </p:nvPicPr>
        <p:blipFill>
          <a:blip r:embed="rId5"/>
          <a:stretch>
            <a:fillRect/>
          </a:stretch>
        </p:blipFill>
        <p:spPr>
          <a:xfrm>
            <a:off x="6585480" y="2859120"/>
            <a:ext cx="2586240" cy="231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Choosing the Acceptable Performance Penalty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100800" y="572040"/>
            <a:ext cx="6757200" cy="42742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Miss rate is probability that at any given time, insufficient hardware is available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Miss rate is chosen based on trade-off between area savings and performance penalty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Same equations that determine probability of a certain number of errors within a block can be used to calculate the probability of a certain number of blocks containing errors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For our experiments, 2% was chosen as a good balance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Most gains are seen before the 2% mark</a:t>
            </a:r>
            <a:endParaRPr/>
          </a:p>
        </p:txBody>
      </p:sp>
      <p:pic>
        <p:nvPicPr>
          <p:cNvPr id="191" name="Picture 190"/>
          <p:cNvPicPr/>
          <p:nvPr/>
        </p:nvPicPr>
        <p:blipFill>
          <a:blip r:embed="rId3"/>
          <a:stretch>
            <a:fillRect/>
          </a:stretch>
        </p:blipFill>
        <p:spPr>
          <a:xfrm>
            <a:off x="6859080" y="1455840"/>
            <a:ext cx="3016440" cy="2453760"/>
          </a:xfrm>
          <a:prstGeom prst="rect">
            <a:avLst/>
          </a:prstGeom>
          <a:ln>
            <a:noFill/>
          </a:ln>
        </p:spPr>
      </p:pic>
      <p:sp>
        <p:nvSpPr>
          <p:cNvPr id="192" name="CustomShape 3"/>
          <p:cNvSpPr/>
          <p:nvPr/>
        </p:nvSpPr>
        <p:spPr>
          <a:xfrm>
            <a:off x="7132320" y="1188720"/>
            <a:ext cx="731520" cy="16459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</p:sp>
      <p:sp>
        <p:nvSpPr>
          <p:cNvPr id="193" name="CustomShape 4"/>
          <p:cNvSpPr/>
          <p:nvPr/>
        </p:nvSpPr>
        <p:spPr>
          <a:xfrm>
            <a:off x="8046720" y="1645920"/>
            <a:ext cx="2103120" cy="1737360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sp>
        <p:nvSpPr>
          <p:cNvPr id="194" name="TextShape 5"/>
          <p:cNvSpPr txBox="1"/>
          <p:nvPr/>
        </p:nvSpPr>
        <p:spPr>
          <a:xfrm>
            <a:off x="6849360" y="731520"/>
            <a:ext cx="1471680" cy="40140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>
                <a:solidFill>
                  <a:srgbClr val="00FF00"/>
                </a:solidFill>
                <a:latin typeface="Arial"/>
              </a:rPr>
              <a:t>Largest gain</a:t>
            </a:r>
            <a:endParaRPr/>
          </a:p>
        </p:txBody>
      </p:sp>
      <p:sp>
        <p:nvSpPr>
          <p:cNvPr id="195" name="TextShape 6"/>
          <p:cNvSpPr txBox="1"/>
          <p:nvPr/>
        </p:nvSpPr>
        <p:spPr>
          <a:xfrm>
            <a:off x="8503920" y="1153080"/>
            <a:ext cx="1459440" cy="40140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>
                <a:solidFill>
                  <a:srgbClr val="FF0000"/>
                </a:solidFill>
                <a:latin typeface="Arial"/>
              </a:rPr>
              <a:t>Less reward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Choosing the Number of Error Locator Units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100800" y="822240"/>
            <a:ext cx="6665760" cy="32925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For each number of possible units, 1…channel count, plot probability that </a:t>
            </a:r>
            <a:r>
              <a:rPr lang="en-US" sz="2200" b="1" i="1">
                <a:latin typeface="Arial"/>
              </a:rPr>
              <a:t>more</a:t>
            </a:r>
            <a:r>
              <a:rPr lang="en-US" sz="2200">
                <a:latin typeface="Arial"/>
              </a:rPr>
              <a:t> than that count will be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Find smallest count </a:t>
            </a:r>
            <a:r>
              <a:rPr lang="en-US" sz="2200" i="1">
                <a:latin typeface="Arial"/>
              </a:rPr>
              <a:t>m</a:t>
            </a:r>
            <a:r>
              <a:rPr lang="en-US" sz="2200">
                <a:latin typeface="Arial"/>
              </a:rPr>
              <a:t> below the 2% threshold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Implement that many error locator units (Σ)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Number of units required increases with targeted Bit Error Rate (BER)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For BER of 5·10</a:t>
            </a:r>
            <a:r>
              <a:rPr lang="en-US" sz="2200" baseline="101000">
                <a:latin typeface="Arial"/>
              </a:rPr>
              <a:t>-6</a:t>
            </a:r>
            <a:r>
              <a:rPr lang="en-US" sz="2200">
                <a:latin typeface="Arial"/>
              </a:rPr>
              <a:t>, only 1 unit is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For BER of 1·10</a:t>
            </a:r>
            <a:r>
              <a:rPr lang="en-US" sz="2200" baseline="101000">
                <a:latin typeface="Arial"/>
              </a:rPr>
              <a:t>-4</a:t>
            </a:r>
            <a:r>
              <a:rPr lang="en-US" sz="2200">
                <a:latin typeface="Arial"/>
              </a:rPr>
              <a:t>, only 5 units are required</a:t>
            </a:r>
            <a:endParaRPr/>
          </a:p>
        </p:txBody>
      </p:sp>
      <p:pic>
        <p:nvPicPr>
          <p:cNvPr id="198" name="Picture 197"/>
          <p:cNvPicPr/>
          <p:nvPr/>
        </p:nvPicPr>
        <p:blipFill>
          <a:blip r:embed="rId3"/>
          <a:stretch>
            <a:fillRect/>
          </a:stretch>
        </p:blipFill>
        <p:spPr>
          <a:xfrm>
            <a:off x="7179120" y="3060720"/>
            <a:ext cx="2132280" cy="1909080"/>
          </a:xfrm>
          <a:prstGeom prst="rect">
            <a:avLst/>
          </a:prstGeom>
          <a:ln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7185600" y="3021480"/>
            <a:ext cx="2204640" cy="74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00" name="CustomShape 4"/>
          <p:cNvSpPr/>
          <p:nvPr/>
        </p:nvSpPr>
        <p:spPr>
          <a:xfrm>
            <a:off x="7174440" y="4241880"/>
            <a:ext cx="2215800" cy="7873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201" name="Picture 200"/>
          <p:cNvPicPr/>
          <p:nvPr/>
        </p:nvPicPr>
        <p:blipFill>
          <a:blip r:embed="rId4"/>
          <a:stretch>
            <a:fillRect/>
          </a:stretch>
        </p:blipFill>
        <p:spPr>
          <a:xfrm>
            <a:off x="6949440" y="822960"/>
            <a:ext cx="2575800" cy="2080440"/>
          </a:xfrm>
          <a:prstGeom prst="rect">
            <a:avLst/>
          </a:prstGeom>
          <a:ln>
            <a:noFill/>
          </a:ln>
        </p:spPr>
      </p:pic>
      <p:sp>
        <p:nvSpPr>
          <p:cNvPr id="202" name="CustomShape 5"/>
          <p:cNvSpPr/>
          <p:nvPr/>
        </p:nvSpPr>
        <p:spPr>
          <a:xfrm>
            <a:off x="7498080" y="1280160"/>
            <a:ext cx="182880" cy="2743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</p:sp>
      <p:sp>
        <p:nvSpPr>
          <p:cNvPr id="203" name="CustomShape 6"/>
          <p:cNvSpPr/>
          <p:nvPr/>
        </p:nvSpPr>
        <p:spPr>
          <a:xfrm>
            <a:off x="7955280" y="1280160"/>
            <a:ext cx="182880" cy="2743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</p:sp>
      <p:sp>
        <p:nvSpPr>
          <p:cNvPr id="204" name="CustomShape 7"/>
          <p:cNvSpPr/>
          <p:nvPr/>
        </p:nvSpPr>
        <p:spPr>
          <a:xfrm>
            <a:off x="8778240" y="1280160"/>
            <a:ext cx="182880" cy="2743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</p:sp>
      <p:sp>
        <p:nvSpPr>
          <p:cNvPr id="205" name="CustomShape 8"/>
          <p:cNvSpPr/>
          <p:nvPr/>
        </p:nvSpPr>
        <p:spPr>
          <a:xfrm>
            <a:off x="9235440" y="1314720"/>
            <a:ext cx="182880" cy="23976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Architecture of Pooled Decoder</a:t>
            </a:r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100800" y="804240"/>
            <a:ext cx="6574320" cy="28533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Pooling is used to connect to a full set of inputs to a reduced number of units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Pooled decoder inserts arbitrators between stages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Allows data to flow to first available decoding unit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In case of root solver (C/r), allows arbitrator to choose unit type based on error count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Still requires full set of syndrome units </a:t>
            </a:r>
            <a:r>
              <a:rPr lang="en-US" sz="2200">
                <a:solidFill>
                  <a:srgbClr val="000000"/>
                </a:solidFill>
                <a:latin typeface="Arial"/>
              </a:rPr>
              <a:t>(</a:t>
            </a:r>
            <a:r>
              <a:rPr lang="en-US" sz="2200">
                <a:solidFill>
                  <a:srgbClr val="00FF00"/>
                </a:solidFill>
                <a:latin typeface="Arial"/>
              </a:rPr>
              <a:t>small overhead</a:t>
            </a:r>
            <a:r>
              <a:rPr lang="en-US" sz="2200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pic>
        <p:nvPicPr>
          <p:cNvPr id="208" name="Picture 207"/>
          <p:cNvPicPr/>
          <p:nvPr/>
        </p:nvPicPr>
        <p:blipFill>
          <a:blip r:embed="rId3"/>
          <a:stretch>
            <a:fillRect/>
          </a:stretch>
        </p:blipFill>
        <p:spPr>
          <a:xfrm>
            <a:off x="6775560" y="914400"/>
            <a:ext cx="3191400" cy="285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Beyond Removing Units, Optimizing Units</a:t>
            </a:r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100800" y="806040"/>
            <a:ext cx="6757200" cy="35830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Handling blocks with no errors allowed us to remove entire units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Blocks containing 1 error are still a common case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Error count is only known after error locator polynomial step (Σ)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To take advantage of this observation, we need to create special reduced root solvers (r)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Error polynomial will be of the form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₁</a:t>
            </a:r>
            <a:r>
              <a:rPr lang="en-US" sz="2200" i="1">
                <a:latin typeface="Arial"/>
                <a:ea typeface="Arial"/>
              </a:rPr>
              <a:t>x</a:t>
            </a:r>
            <a:r>
              <a:rPr lang="en-US" sz="2200">
                <a:latin typeface="Arial"/>
                <a:ea typeface="Arial"/>
              </a:rPr>
              <a:t>¹ +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₀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Full Chien requires: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 i="1" baseline="101000">
                <a:latin typeface="Arial"/>
                <a:ea typeface="Arial"/>
              </a:rPr>
              <a:t>n</a:t>
            </a:r>
            <a:r>
              <a:rPr lang="en-US" sz="2200" i="1">
                <a:latin typeface="Arial"/>
                <a:ea typeface="Arial"/>
              </a:rPr>
              <a:t>x</a:t>
            </a:r>
            <a:r>
              <a:rPr lang="en-US" sz="2200" i="1" baseline="-5000">
                <a:latin typeface="Arial"/>
                <a:ea typeface="Arial"/>
              </a:rPr>
              <a:t>n</a:t>
            </a:r>
            <a:r>
              <a:rPr lang="en-US" sz="2200">
                <a:latin typeface="Arial"/>
                <a:ea typeface="Arial"/>
              </a:rPr>
              <a:t> …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₃</a:t>
            </a:r>
            <a:r>
              <a:rPr lang="en-US" sz="2200" i="1">
                <a:latin typeface="Arial"/>
                <a:ea typeface="Arial"/>
              </a:rPr>
              <a:t>x³</a:t>
            </a:r>
            <a:r>
              <a:rPr lang="en-US" sz="2200">
                <a:latin typeface="Arial"/>
                <a:ea typeface="Arial"/>
              </a:rPr>
              <a:t> +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₂</a:t>
            </a:r>
            <a:r>
              <a:rPr lang="en-US" sz="2200" i="1">
                <a:latin typeface="Arial"/>
                <a:ea typeface="Arial"/>
              </a:rPr>
              <a:t>x²</a:t>
            </a:r>
            <a:r>
              <a:rPr lang="en-US" sz="2200">
                <a:latin typeface="Arial"/>
                <a:ea typeface="Arial"/>
              </a:rPr>
              <a:t> +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₁</a:t>
            </a:r>
            <a:r>
              <a:rPr lang="en-US" sz="2200" i="1">
                <a:latin typeface="Arial"/>
                <a:ea typeface="Arial"/>
              </a:rPr>
              <a:t>x</a:t>
            </a:r>
            <a:r>
              <a:rPr lang="en-US" sz="2200">
                <a:latin typeface="Arial"/>
                <a:ea typeface="Arial"/>
              </a:rPr>
              <a:t>¹ +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₀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Direct solution with simple algebra</a:t>
            </a:r>
            <a:endParaRPr/>
          </a:p>
        </p:txBody>
      </p:sp>
      <p:pic>
        <p:nvPicPr>
          <p:cNvPr id="211" name="Picture 210"/>
          <p:cNvPicPr/>
          <p:nvPr/>
        </p:nvPicPr>
        <p:blipFill>
          <a:blip r:embed="rId3"/>
          <a:stretch>
            <a:fillRect/>
          </a:stretch>
        </p:blipFill>
        <p:spPr>
          <a:xfrm>
            <a:off x="6973560" y="927360"/>
            <a:ext cx="2536200" cy="203760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7504920" y="822960"/>
            <a:ext cx="227520" cy="199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sp>
      <p:pic>
        <p:nvPicPr>
          <p:cNvPr id="213" name="Picture 212"/>
          <p:cNvPicPr/>
          <p:nvPr/>
        </p:nvPicPr>
        <p:blipFill>
          <a:blip r:embed="rId4"/>
          <a:stretch>
            <a:fillRect/>
          </a:stretch>
        </p:blipFill>
        <p:spPr>
          <a:xfrm>
            <a:off x="7314120" y="3040920"/>
            <a:ext cx="2054520" cy="1839600"/>
          </a:xfrm>
          <a:prstGeom prst="rect">
            <a:avLst/>
          </a:prstGeom>
          <a:ln>
            <a:noFill/>
          </a:ln>
        </p:spPr>
      </p:pic>
      <p:sp>
        <p:nvSpPr>
          <p:cNvPr id="214" name="CustomShape 4"/>
          <p:cNvSpPr/>
          <p:nvPr/>
        </p:nvSpPr>
        <p:spPr>
          <a:xfrm>
            <a:off x="7320600" y="3003120"/>
            <a:ext cx="2124000" cy="140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15" name="CustomShape 5"/>
          <p:cNvSpPr/>
          <p:nvPr/>
        </p:nvSpPr>
        <p:spPr>
          <a:xfrm>
            <a:off x="7309800" y="4634280"/>
            <a:ext cx="2134800" cy="3034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Reduced Root Solver</a:t>
            </a:r>
            <a:endParaRPr/>
          </a:p>
        </p:txBody>
      </p:sp>
      <p:sp>
        <p:nvSpPr>
          <p:cNvPr id="217" name="TextShape 2"/>
          <p:cNvSpPr txBox="1"/>
          <p:nvPr/>
        </p:nvSpPr>
        <p:spPr>
          <a:xfrm>
            <a:off x="100800" y="795600"/>
            <a:ext cx="6665760" cy="35463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Solve and Simplify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Negation is a null operation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₀ is always 1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Provides direct, one step method to find root of error locator polynomial in the case of 1 error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However, the solution cannot be used to directly give an integer index to the error location because BCH codes are computed using an algebra known as finite fields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We need to learn a little about finite fields</a:t>
            </a:r>
            <a:endParaRPr/>
          </a:p>
        </p:txBody>
      </p:sp>
      <p:sp>
        <p:nvSpPr>
          <p:cNvPr id="218" name="Line 3"/>
          <p:cNvSpPr/>
          <p:nvPr/>
        </p:nvSpPr>
        <p:spPr>
          <a:xfrm>
            <a:off x="2286000" y="1699200"/>
            <a:ext cx="24231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219" name="Line 4"/>
          <p:cNvSpPr/>
          <p:nvPr/>
        </p:nvSpPr>
        <p:spPr>
          <a:xfrm>
            <a:off x="4023360" y="1322640"/>
            <a:ext cx="73404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pic>
        <p:nvPicPr>
          <p:cNvPr id="220" name="Picture 219"/>
          <p:cNvPicPr/>
          <p:nvPr/>
        </p:nvPicPr>
        <p:blipFill>
          <a:blip r:embed="rId3"/>
          <a:stretch>
            <a:fillRect/>
          </a:stretch>
        </p:blipFill>
        <p:spPr>
          <a:xfrm>
            <a:off x="6910560" y="1475640"/>
            <a:ext cx="3056760" cy="2456280"/>
          </a:xfrm>
          <a:prstGeom prst="rect">
            <a:avLst/>
          </a:prstGeom>
          <a:ln>
            <a:noFill/>
          </a:ln>
        </p:spPr>
      </p:pic>
      <p:sp>
        <p:nvSpPr>
          <p:cNvPr id="221" name="CustomShape 5"/>
          <p:cNvSpPr/>
          <p:nvPr/>
        </p:nvSpPr>
        <p:spPr>
          <a:xfrm>
            <a:off x="7550640" y="1350000"/>
            <a:ext cx="274320" cy="2399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Finite Field Arithmetic</a:t>
            </a:r>
            <a:endParaRPr/>
          </a:p>
        </p:txBody>
      </p:sp>
      <p:sp>
        <p:nvSpPr>
          <p:cNvPr id="223" name="TextShape 2"/>
          <p:cNvSpPr txBox="1"/>
          <p:nvPr/>
        </p:nvSpPr>
        <p:spPr>
          <a:xfrm>
            <a:off x="100800" y="815760"/>
            <a:ext cx="6300000" cy="42649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 finite field contains a finite set of elements, operations on any two elements produces another element in the field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Elements can be represented in different forms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Computation typically uses the binary representation of the polynomial form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All operations are performed modulo the generator polynomial, which defines the field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Moving from the polynomial form to the power form (index) is O(n) where n is the number of elements in the field (Typically in the thousands). </a:t>
            </a:r>
            <a:r>
              <a:rPr lang="en-US" sz="2200">
                <a:solidFill>
                  <a:srgbClr val="FF0000"/>
                </a:solidFill>
                <a:latin typeface="Arial"/>
              </a:rPr>
              <a:t>Very costly</a:t>
            </a:r>
            <a:endParaRPr/>
          </a:p>
        </p:txBody>
      </p:sp>
      <p:pic>
        <p:nvPicPr>
          <p:cNvPr id="224" name="Picture 223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750960"/>
            <a:ext cx="3531240" cy="199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00800" y="189720"/>
            <a:ext cx="8568000" cy="370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600" b="1">
                <a:solidFill>
                  <a:srgbClr val="000066"/>
                </a:solidFill>
                <a:latin typeface="Arial"/>
              </a:rPr>
              <a:t>Bose-Chaudhuri-Hocquenghem (BCH)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100800" y="806040"/>
            <a:ext cx="9500400" cy="39758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BCH is an Error Correcting Code (ECC) and is used to correct errors in noisy communications channels or storage mediums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Allowing for noise (errors) enables the use of much faster communications channels and much denser storage mediums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Used in: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Wireless communication links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NAND flash storage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Magnetic storage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On-chip cache memories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DRAM memory arrays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Data buses</a:t>
            </a:r>
            <a:endParaRPr/>
          </a:p>
        </p:txBody>
      </p:sp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6515280" y="3132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5570280" y="2377440"/>
            <a:ext cx="2129760" cy="2103120"/>
          </a:xfrm>
          <a:prstGeom prst="rect">
            <a:avLst/>
          </a:prstGeom>
          <a:ln>
            <a:noFill/>
          </a:ln>
        </p:spPr>
      </p:pic>
      <p:pic>
        <p:nvPicPr>
          <p:cNvPr id="112" name="Picture 111"/>
          <p:cNvPicPr/>
          <p:nvPr/>
        </p:nvPicPr>
        <p:blipFill>
          <a:blip r:embed="rId5"/>
          <a:stretch>
            <a:fillRect/>
          </a:stretch>
        </p:blipFill>
        <p:spPr>
          <a:xfrm>
            <a:off x="6949440" y="2651760"/>
            <a:ext cx="2043720" cy="2051280"/>
          </a:xfrm>
          <a:prstGeom prst="rect">
            <a:avLst/>
          </a:prstGeom>
          <a:ln>
            <a:noFill/>
          </a:ln>
        </p:spPr>
      </p:pic>
      <p:pic>
        <p:nvPicPr>
          <p:cNvPr id="113" name="Picture 112"/>
          <p:cNvPicPr/>
          <p:nvPr/>
        </p:nvPicPr>
        <p:blipFill>
          <a:blip r:embed="rId6"/>
          <a:stretch>
            <a:fillRect/>
          </a:stretch>
        </p:blipFill>
        <p:spPr>
          <a:xfrm>
            <a:off x="4297680" y="2651760"/>
            <a:ext cx="2133000" cy="213012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7"/>
          <a:stretch>
            <a:fillRect/>
          </a:stretch>
        </p:blipFill>
        <p:spPr>
          <a:xfrm>
            <a:off x="5674320" y="3400560"/>
            <a:ext cx="2098080" cy="208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Finite Field Addition</a:t>
            </a:r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100800" y="810000"/>
            <a:ext cx="6482880" cy="42768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Polynomials are added similarly to normal algebra</a:t>
            </a:r>
            <a:endParaRPr/>
          </a:p>
          <a:p>
            <a:pPr lvl="2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(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² +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) + (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 + 1) =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² + 2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 + 1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But the coefficient of each term is taken modulo the characteristic of the field, which for binary fields is 2, </a:t>
            </a:r>
            <a:r>
              <a:rPr lang="en-US" sz="2200" i="1">
                <a:latin typeface="Arial"/>
              </a:rPr>
              <a:t>GF</a:t>
            </a:r>
            <a:r>
              <a:rPr lang="en-US" sz="2200">
                <a:latin typeface="Arial"/>
              </a:rPr>
              <a:t>(</a:t>
            </a:r>
            <a:r>
              <a:rPr lang="en-US" sz="2200">
                <a:solidFill>
                  <a:srgbClr val="0000FF"/>
                </a:solidFill>
                <a:latin typeface="Arial"/>
              </a:rPr>
              <a:t>2</a:t>
            </a:r>
            <a:r>
              <a:rPr lang="en-US" sz="2200" baseline="101000">
                <a:latin typeface="Arial"/>
              </a:rPr>
              <a:t>n</a:t>
            </a:r>
            <a:r>
              <a:rPr lang="en-US" sz="2200">
                <a:latin typeface="Arial"/>
              </a:rPr>
              <a:t>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 i="1">
                <a:latin typeface="Arial"/>
              </a:rPr>
              <a:t>       x</a:t>
            </a:r>
            <a:r>
              <a:rPr lang="en-US" sz="2200">
                <a:latin typeface="Arial"/>
              </a:rPr>
              <a:t>² + 2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 + 1 =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² + 0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 + 1 =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² + 1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This is the same as taking the XOR of the binary representation of the polynomial form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Addition is easy in finite fields!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Subtraction is defined to be the same as addition in finite fields (Negation is a null operation)</a:t>
            </a:r>
            <a:endParaRPr/>
          </a:p>
        </p:txBody>
      </p:sp>
      <p:pic>
        <p:nvPicPr>
          <p:cNvPr id="227" name="Picture 226"/>
          <p:cNvPicPr/>
          <p:nvPr/>
        </p:nvPicPr>
        <p:blipFill>
          <a:blip r:embed="rId3"/>
          <a:stretch>
            <a:fillRect/>
          </a:stretch>
        </p:blipFill>
        <p:spPr>
          <a:xfrm>
            <a:off x="6492600" y="750960"/>
            <a:ext cx="3439440" cy="1940400"/>
          </a:xfrm>
          <a:prstGeom prst="rect">
            <a:avLst/>
          </a:prstGeom>
          <a:ln>
            <a:noFill/>
          </a:ln>
        </p:spPr>
      </p:pic>
      <p:sp>
        <p:nvSpPr>
          <p:cNvPr id="228" name="TextShape 3"/>
          <p:cNvSpPr txBox="1"/>
          <p:nvPr/>
        </p:nvSpPr>
        <p:spPr>
          <a:xfrm>
            <a:off x="6961680" y="2835720"/>
            <a:ext cx="2456640" cy="22849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u="sng">
                <a:latin typeface="Arial"/>
              </a:rPr>
              <a:t>Addition:</a:t>
            </a:r>
            <a:endParaRPr/>
          </a:p>
          <a:p>
            <a:r>
              <a:rPr lang="en-US">
                <a:latin typeface="Arial"/>
              </a:rPr>
              <a:t>    </a:t>
            </a:r>
            <a:r>
              <a:rPr lang="en-US" i="1">
                <a:latin typeface="Arial"/>
              </a:rPr>
              <a:t>x</a:t>
            </a:r>
            <a:r>
              <a:rPr lang="en-US">
                <a:latin typeface="Arial"/>
              </a:rPr>
              <a:t>² + </a:t>
            </a:r>
            <a:r>
              <a:rPr lang="en-US" i="1">
                <a:latin typeface="Arial"/>
              </a:rPr>
              <a:t>x</a:t>
            </a:r>
            <a:endParaRPr/>
          </a:p>
          <a:p>
            <a:r>
              <a:rPr lang="en-US" u="sng">
                <a:latin typeface="Arial"/>
              </a:rPr>
              <a:t>±         </a:t>
            </a:r>
            <a:r>
              <a:rPr lang="en-US" i="1" u="sng">
                <a:latin typeface="Arial"/>
              </a:rPr>
              <a:t>x</a:t>
            </a:r>
            <a:r>
              <a:rPr lang="en-US" u="sng">
                <a:latin typeface="Arial"/>
              </a:rPr>
              <a:t> + 1</a:t>
            </a:r>
            <a:endParaRPr/>
          </a:p>
          <a:p>
            <a:r>
              <a:rPr lang="en-US">
                <a:latin typeface="Arial"/>
              </a:rPr>
              <a:t>    </a:t>
            </a:r>
            <a:r>
              <a:rPr lang="en-US" i="1">
                <a:latin typeface="Arial"/>
              </a:rPr>
              <a:t>x</a:t>
            </a:r>
            <a:r>
              <a:rPr lang="en-US">
                <a:latin typeface="Arial"/>
              </a:rPr>
              <a:t>² + </a:t>
            </a:r>
            <a:r>
              <a:rPr lang="en-US" i="1">
                <a:latin typeface="Arial"/>
              </a:rPr>
              <a:t>x</a:t>
            </a:r>
            <a:r>
              <a:rPr lang="en-US">
                <a:latin typeface="Arial"/>
              </a:rPr>
              <a:t> + 1  →  </a:t>
            </a:r>
            <a:r>
              <a:rPr lang="en-US" i="1">
                <a:latin typeface="Arial"/>
              </a:rPr>
              <a:t>x</a:t>
            </a:r>
            <a:r>
              <a:rPr lang="en-US">
                <a:latin typeface="Arial"/>
              </a:rPr>
              <a:t>² + 1</a:t>
            </a:r>
            <a:endParaRPr/>
          </a:p>
          <a:p>
            <a:endParaRPr/>
          </a:p>
          <a:p>
            <a:r>
              <a:rPr lang="en-US">
                <a:latin typeface="Arial"/>
              </a:rPr>
              <a:t>       110</a:t>
            </a:r>
            <a:endParaRPr/>
          </a:p>
          <a:p>
            <a:r>
              <a:rPr lang="en-US" u="sng">
                <a:latin typeface="Arial"/>
              </a:rPr>
              <a:t>xor  011</a:t>
            </a:r>
            <a:endParaRPr/>
          </a:p>
          <a:p>
            <a:r>
              <a:rPr lang="en-US">
                <a:latin typeface="Arial"/>
              </a:rPr>
              <a:t>       101</a:t>
            </a:r>
            <a:endParaRPr/>
          </a:p>
        </p:txBody>
      </p:sp>
      <p:sp>
        <p:nvSpPr>
          <p:cNvPr id="229" name="CustomShape 4"/>
          <p:cNvSpPr/>
          <p:nvPr/>
        </p:nvSpPr>
        <p:spPr>
          <a:xfrm>
            <a:off x="6711120" y="1929960"/>
            <a:ext cx="2743200" cy="156240"/>
          </a:xfrm>
          <a:prstGeom prst="rect">
            <a:avLst/>
          </a:prstGeom>
          <a:solidFill>
            <a:srgbClr val="00FF00"/>
          </a:solidFill>
          <a:ln w="36720">
            <a:noFill/>
          </a:ln>
        </p:spPr>
      </p:sp>
      <p:sp>
        <p:nvSpPr>
          <p:cNvPr id="230" name="CustomShape 5"/>
          <p:cNvSpPr/>
          <p:nvPr/>
        </p:nvSpPr>
        <p:spPr>
          <a:xfrm>
            <a:off x="6703560" y="2120400"/>
            <a:ext cx="2743200" cy="156240"/>
          </a:xfrm>
          <a:prstGeom prst="rect">
            <a:avLst/>
          </a:prstGeom>
          <a:solidFill>
            <a:srgbClr val="FF3333"/>
          </a:solidFill>
          <a:ln w="36720">
            <a:noFill/>
          </a:ln>
        </p:spPr>
      </p:sp>
      <p:sp>
        <p:nvSpPr>
          <p:cNvPr id="231" name="CustomShape 6"/>
          <p:cNvSpPr/>
          <p:nvPr/>
        </p:nvSpPr>
        <p:spPr>
          <a:xfrm>
            <a:off x="6706800" y="2499120"/>
            <a:ext cx="2743200" cy="156240"/>
          </a:xfrm>
          <a:prstGeom prst="rect">
            <a:avLst/>
          </a:prstGeom>
          <a:solidFill>
            <a:srgbClr val="0099FF"/>
          </a:solidFill>
          <a:ln w="36720">
            <a:noFill/>
          </a:ln>
        </p:spPr>
      </p:sp>
      <p:sp>
        <p:nvSpPr>
          <p:cNvPr id="232" name="CustomShape 7"/>
          <p:cNvSpPr/>
          <p:nvPr/>
        </p:nvSpPr>
        <p:spPr>
          <a:xfrm>
            <a:off x="1912320" y="1371600"/>
            <a:ext cx="830880" cy="335160"/>
          </a:xfrm>
          <a:prstGeom prst="rect">
            <a:avLst/>
          </a:prstGeom>
          <a:solidFill>
            <a:srgbClr val="00FF00"/>
          </a:solidFill>
          <a:ln w="36720">
            <a:noFill/>
          </a:ln>
        </p:spPr>
      </p:sp>
      <p:sp>
        <p:nvSpPr>
          <p:cNvPr id="233" name="CustomShape 8"/>
          <p:cNvSpPr/>
          <p:nvPr/>
        </p:nvSpPr>
        <p:spPr>
          <a:xfrm>
            <a:off x="731520" y="1371600"/>
            <a:ext cx="933480" cy="339120"/>
          </a:xfrm>
          <a:prstGeom prst="rect">
            <a:avLst/>
          </a:prstGeom>
          <a:solidFill>
            <a:srgbClr val="FF3333"/>
          </a:solidFill>
          <a:ln w="36720">
            <a:noFill/>
          </a:ln>
        </p:spPr>
      </p:sp>
      <p:sp>
        <p:nvSpPr>
          <p:cNvPr id="234" name="CustomShape 9"/>
          <p:cNvSpPr/>
          <p:nvPr/>
        </p:nvSpPr>
        <p:spPr>
          <a:xfrm>
            <a:off x="4114800" y="2819160"/>
            <a:ext cx="713880" cy="289800"/>
          </a:xfrm>
          <a:prstGeom prst="rect">
            <a:avLst/>
          </a:prstGeom>
          <a:solidFill>
            <a:srgbClr val="0099FF"/>
          </a:solidFill>
          <a:ln w="36720">
            <a:noFill/>
          </a:ln>
        </p:spPr>
      </p:sp>
      <p:sp>
        <p:nvSpPr>
          <p:cNvPr id="235" name="CustomShape 10"/>
          <p:cNvSpPr/>
          <p:nvPr/>
        </p:nvSpPr>
        <p:spPr>
          <a:xfrm>
            <a:off x="7498080" y="4830840"/>
            <a:ext cx="415080" cy="246600"/>
          </a:xfrm>
          <a:prstGeom prst="rect">
            <a:avLst/>
          </a:prstGeom>
          <a:solidFill>
            <a:srgbClr val="0099FF"/>
          </a:solidFill>
          <a:ln w="36720">
            <a:noFill/>
          </a:ln>
        </p:spPr>
      </p:sp>
      <p:sp>
        <p:nvSpPr>
          <p:cNvPr id="236" name="CustomShape 11"/>
          <p:cNvSpPr/>
          <p:nvPr/>
        </p:nvSpPr>
        <p:spPr>
          <a:xfrm>
            <a:off x="8704440" y="3733560"/>
            <a:ext cx="659520" cy="266760"/>
          </a:xfrm>
          <a:prstGeom prst="rect">
            <a:avLst/>
          </a:prstGeom>
          <a:solidFill>
            <a:srgbClr val="0099FF"/>
          </a:solidFill>
          <a:ln w="36720">
            <a:noFill/>
          </a:ln>
        </p:spPr>
      </p:sp>
      <p:sp>
        <p:nvSpPr>
          <p:cNvPr id="237" name="CustomShape 12"/>
          <p:cNvSpPr/>
          <p:nvPr/>
        </p:nvSpPr>
        <p:spPr>
          <a:xfrm>
            <a:off x="7223760" y="3200400"/>
            <a:ext cx="731520" cy="206640"/>
          </a:xfrm>
          <a:prstGeom prst="rect">
            <a:avLst/>
          </a:prstGeom>
          <a:solidFill>
            <a:srgbClr val="FF3333"/>
          </a:solidFill>
          <a:ln w="36720">
            <a:noFill/>
          </a:ln>
        </p:spPr>
      </p:sp>
      <p:sp>
        <p:nvSpPr>
          <p:cNvPr id="238" name="CustomShape 13"/>
          <p:cNvSpPr/>
          <p:nvPr/>
        </p:nvSpPr>
        <p:spPr>
          <a:xfrm>
            <a:off x="7680960" y="3443400"/>
            <a:ext cx="640080" cy="223560"/>
          </a:xfrm>
          <a:prstGeom prst="rect">
            <a:avLst/>
          </a:prstGeom>
          <a:solidFill>
            <a:srgbClr val="00FF00"/>
          </a:solidFill>
          <a:ln w="36720">
            <a:noFill/>
          </a:ln>
        </p:spPr>
      </p:sp>
      <p:sp>
        <p:nvSpPr>
          <p:cNvPr id="239" name="CustomShape 14"/>
          <p:cNvSpPr/>
          <p:nvPr/>
        </p:nvSpPr>
        <p:spPr>
          <a:xfrm>
            <a:off x="7491960" y="4291560"/>
            <a:ext cx="396720" cy="206640"/>
          </a:xfrm>
          <a:prstGeom prst="rect">
            <a:avLst/>
          </a:prstGeom>
          <a:solidFill>
            <a:srgbClr val="FF3333"/>
          </a:solidFill>
          <a:ln w="36720">
            <a:noFill/>
          </a:ln>
        </p:spPr>
      </p:sp>
      <p:sp>
        <p:nvSpPr>
          <p:cNvPr id="240" name="CustomShape 15"/>
          <p:cNvSpPr/>
          <p:nvPr/>
        </p:nvSpPr>
        <p:spPr>
          <a:xfrm>
            <a:off x="7473240" y="4551840"/>
            <a:ext cx="406440" cy="223560"/>
          </a:xfrm>
          <a:prstGeom prst="rect">
            <a:avLst/>
          </a:prstGeom>
          <a:solidFill>
            <a:srgbClr val="00FF00"/>
          </a:solidFill>
          <a:ln w="36720"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Finite Field Multiplication</a:t>
            </a:r>
            <a:endParaRPr/>
          </a:p>
        </p:txBody>
      </p:sp>
      <p:sp>
        <p:nvSpPr>
          <p:cNvPr id="242" name="TextShape 2"/>
          <p:cNvSpPr txBox="1"/>
          <p:nvPr/>
        </p:nvSpPr>
        <p:spPr>
          <a:xfrm>
            <a:off x="100800" y="758880"/>
            <a:ext cx="6300000" cy="31356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To multiply two elements in power form, just add the exponents modulo the size of the field</a:t>
            </a:r>
            <a:endParaRPr/>
          </a:p>
          <a:p>
            <a:pPr lvl="1"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           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³ +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⁴ = </a:t>
            </a:r>
            <a:r>
              <a:rPr lang="en-US" sz="2200" i="1">
                <a:latin typeface="Arial"/>
              </a:rPr>
              <a:t>x</a:t>
            </a:r>
            <a:r>
              <a:rPr lang="en-US" sz="2200" baseline="101000">
                <a:latin typeface="Arial"/>
              </a:rPr>
              <a:t>(3+4)%7</a:t>
            </a:r>
            <a:r>
              <a:rPr lang="en-US" sz="2200">
                <a:latin typeface="Arial"/>
              </a:rPr>
              <a:t> =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⁰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Multiplication in polynomial form is performed similarly to normal algebra, but taken modulo the generator polynomial: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      (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 + 1)(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² +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) =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³ + 2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² +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 =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³ + </a:t>
            </a:r>
            <a:r>
              <a:rPr lang="en-US" sz="2200" i="1">
                <a:latin typeface="Arial"/>
              </a:rPr>
              <a:t>x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And then to take it modulo the generator polynomial, we subtract it out: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       (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³ +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) – (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³ +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 + 1) = 1</a:t>
            </a:r>
            <a:endParaRPr/>
          </a:p>
        </p:txBody>
      </p:sp>
      <p:pic>
        <p:nvPicPr>
          <p:cNvPr id="243" name="Picture 242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750960"/>
            <a:ext cx="3531240" cy="1992240"/>
          </a:xfrm>
          <a:prstGeom prst="rect">
            <a:avLst/>
          </a:prstGeom>
          <a:ln>
            <a:noFill/>
          </a:ln>
        </p:spPr>
      </p:pic>
      <p:sp>
        <p:nvSpPr>
          <p:cNvPr id="244" name="CustomShape 3"/>
          <p:cNvSpPr/>
          <p:nvPr/>
        </p:nvSpPr>
        <p:spPr>
          <a:xfrm>
            <a:off x="6675120" y="1965960"/>
            <a:ext cx="2743200" cy="156240"/>
          </a:xfrm>
          <a:prstGeom prst="rect">
            <a:avLst/>
          </a:prstGeom>
          <a:solidFill>
            <a:srgbClr val="00FF00"/>
          </a:solidFill>
          <a:ln w="36720">
            <a:noFill/>
          </a:ln>
        </p:spPr>
      </p:sp>
      <p:sp>
        <p:nvSpPr>
          <p:cNvPr id="245" name="CustomShape 4"/>
          <p:cNvSpPr/>
          <p:nvPr/>
        </p:nvSpPr>
        <p:spPr>
          <a:xfrm>
            <a:off x="6667560" y="2156400"/>
            <a:ext cx="2743200" cy="156240"/>
          </a:xfrm>
          <a:prstGeom prst="rect">
            <a:avLst/>
          </a:prstGeom>
          <a:solidFill>
            <a:srgbClr val="FF3333"/>
          </a:solidFill>
          <a:ln w="36720">
            <a:noFill/>
          </a:ln>
        </p:spPr>
      </p:sp>
      <p:sp>
        <p:nvSpPr>
          <p:cNvPr id="246" name="CustomShape 5"/>
          <p:cNvSpPr/>
          <p:nvPr/>
        </p:nvSpPr>
        <p:spPr>
          <a:xfrm>
            <a:off x="6663600" y="1421280"/>
            <a:ext cx="2743200" cy="156240"/>
          </a:xfrm>
          <a:prstGeom prst="rect">
            <a:avLst/>
          </a:prstGeom>
          <a:solidFill>
            <a:srgbClr val="0099FF"/>
          </a:solidFill>
          <a:ln w="36720">
            <a:noFill/>
          </a:ln>
        </p:spPr>
      </p:sp>
      <p:sp>
        <p:nvSpPr>
          <p:cNvPr id="247" name="CustomShape 6"/>
          <p:cNvSpPr/>
          <p:nvPr/>
        </p:nvSpPr>
        <p:spPr>
          <a:xfrm>
            <a:off x="1417320" y="1371600"/>
            <a:ext cx="312480" cy="335160"/>
          </a:xfrm>
          <a:prstGeom prst="rect">
            <a:avLst/>
          </a:prstGeom>
          <a:solidFill>
            <a:srgbClr val="00FF00"/>
          </a:solidFill>
          <a:ln w="36720">
            <a:noFill/>
          </a:ln>
        </p:spPr>
      </p:sp>
      <p:sp>
        <p:nvSpPr>
          <p:cNvPr id="248" name="CustomShape 7"/>
          <p:cNvSpPr/>
          <p:nvPr/>
        </p:nvSpPr>
        <p:spPr>
          <a:xfrm>
            <a:off x="762120" y="2651760"/>
            <a:ext cx="815040" cy="335160"/>
          </a:xfrm>
          <a:prstGeom prst="rect">
            <a:avLst/>
          </a:prstGeom>
          <a:solidFill>
            <a:srgbClr val="00FF00"/>
          </a:solidFill>
          <a:ln w="36720">
            <a:noFill/>
          </a:ln>
        </p:spPr>
      </p:sp>
      <p:sp>
        <p:nvSpPr>
          <p:cNvPr id="249" name="CustomShape 8"/>
          <p:cNvSpPr/>
          <p:nvPr/>
        </p:nvSpPr>
        <p:spPr>
          <a:xfrm>
            <a:off x="1950840" y="1379160"/>
            <a:ext cx="324000" cy="320040"/>
          </a:xfrm>
          <a:prstGeom prst="rect">
            <a:avLst/>
          </a:prstGeom>
          <a:solidFill>
            <a:srgbClr val="FF3333"/>
          </a:solidFill>
          <a:ln w="36720">
            <a:noFill/>
          </a:ln>
        </p:spPr>
      </p:sp>
      <p:sp>
        <p:nvSpPr>
          <p:cNvPr id="250" name="CustomShape 9"/>
          <p:cNvSpPr/>
          <p:nvPr/>
        </p:nvSpPr>
        <p:spPr>
          <a:xfrm>
            <a:off x="1577160" y="2655720"/>
            <a:ext cx="884160" cy="339120"/>
          </a:xfrm>
          <a:prstGeom prst="rect">
            <a:avLst/>
          </a:prstGeom>
          <a:solidFill>
            <a:srgbClr val="FF3333"/>
          </a:solidFill>
          <a:ln w="36720">
            <a:noFill/>
          </a:ln>
        </p:spPr>
      </p:sp>
      <p:sp>
        <p:nvSpPr>
          <p:cNvPr id="251" name="CustomShape 10"/>
          <p:cNvSpPr/>
          <p:nvPr/>
        </p:nvSpPr>
        <p:spPr>
          <a:xfrm>
            <a:off x="3581640" y="1409400"/>
            <a:ext cx="342720" cy="289800"/>
          </a:xfrm>
          <a:prstGeom prst="rect">
            <a:avLst/>
          </a:prstGeom>
          <a:solidFill>
            <a:srgbClr val="0099FF"/>
          </a:solidFill>
          <a:ln w="36720">
            <a:noFill/>
          </a:ln>
        </p:spPr>
      </p:sp>
      <p:sp>
        <p:nvSpPr>
          <p:cNvPr id="252" name="CustomShape 11"/>
          <p:cNvSpPr/>
          <p:nvPr/>
        </p:nvSpPr>
        <p:spPr>
          <a:xfrm>
            <a:off x="3616200" y="3580920"/>
            <a:ext cx="342720" cy="289800"/>
          </a:xfrm>
          <a:prstGeom prst="rect">
            <a:avLst/>
          </a:prstGeom>
          <a:solidFill>
            <a:srgbClr val="0099FF"/>
          </a:solidFill>
          <a:ln w="36720">
            <a:noFill/>
          </a:ln>
        </p:spPr>
      </p:sp>
      <p:sp>
        <p:nvSpPr>
          <p:cNvPr id="253" name="CustomShape 12"/>
          <p:cNvSpPr/>
          <p:nvPr/>
        </p:nvSpPr>
        <p:spPr>
          <a:xfrm>
            <a:off x="7392960" y="750960"/>
            <a:ext cx="717840" cy="156240"/>
          </a:xfrm>
          <a:prstGeom prst="rect">
            <a:avLst/>
          </a:prstGeom>
          <a:solidFill>
            <a:srgbClr val="4B1F6F"/>
          </a:solidFill>
          <a:ln w="36720">
            <a:noFill/>
          </a:ln>
        </p:spPr>
      </p:sp>
      <p:sp>
        <p:nvSpPr>
          <p:cNvPr id="254" name="CustomShape 13"/>
          <p:cNvSpPr/>
          <p:nvPr/>
        </p:nvSpPr>
        <p:spPr>
          <a:xfrm>
            <a:off x="2049840" y="3596760"/>
            <a:ext cx="1376280" cy="320040"/>
          </a:xfrm>
          <a:prstGeom prst="rect">
            <a:avLst/>
          </a:prstGeom>
          <a:solidFill>
            <a:srgbClr val="4B1F6F"/>
          </a:solidFill>
          <a:ln w="36720"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Reduced Root Solver</a:t>
            </a:r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91440" y="755280"/>
            <a:ext cx="6675120" cy="1390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Observation – we still need to cycle through each bit in the error output (Decoder streams error locations serially)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Rework equation again</a:t>
            </a:r>
            <a:endParaRPr/>
          </a:p>
        </p:txBody>
      </p:sp>
      <p:sp>
        <p:nvSpPr>
          <p:cNvPr id="257" name="TextShape 3"/>
          <p:cNvSpPr txBox="1"/>
          <p:nvPr/>
        </p:nvSpPr>
        <p:spPr>
          <a:xfrm>
            <a:off x="0" y="2743200"/>
            <a:ext cx="9966960" cy="249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Load register with 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₁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Multiply </a:t>
            </a:r>
            <a:r>
              <a:rPr lang="en-US" sz="2200">
                <a:latin typeface="Arial"/>
                <a:ea typeface="Arial"/>
              </a:rPr>
              <a:t>by </a:t>
            </a:r>
            <a:r>
              <a:rPr lang="en-US" sz="2200" i="1">
                <a:latin typeface="Arial"/>
                <a:ea typeface="Arial"/>
              </a:rPr>
              <a:t>x</a:t>
            </a:r>
            <a:r>
              <a:rPr lang="en-US" sz="2200">
                <a:latin typeface="Arial"/>
                <a:ea typeface="Arial"/>
              </a:rPr>
              <a:t>¹ each cycle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When register contains 1, we have multiplied by the correct power of </a:t>
            </a:r>
            <a:r>
              <a:rPr lang="en-US" sz="2200" i="1">
                <a:latin typeface="Arial"/>
                <a:ea typeface="Arial"/>
              </a:rPr>
              <a:t>x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We have counted the correct number of cycles and have reached the root/error location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Implement with LFSR, extends cheaply to multi-bit support</a:t>
            </a:r>
            <a:endParaRPr/>
          </a:p>
        </p:txBody>
      </p:sp>
      <p:pic>
        <p:nvPicPr>
          <p:cNvPr id="258" name="Picture 257"/>
          <p:cNvPicPr/>
          <p:nvPr/>
        </p:nvPicPr>
        <p:blipFill>
          <a:blip r:embed="rId3"/>
          <a:stretch>
            <a:fillRect/>
          </a:stretch>
        </p:blipFill>
        <p:spPr>
          <a:xfrm>
            <a:off x="6766560" y="755280"/>
            <a:ext cx="3165480" cy="1785960"/>
          </a:xfrm>
          <a:prstGeom prst="rect">
            <a:avLst/>
          </a:prstGeom>
          <a:ln>
            <a:noFill/>
          </a:ln>
        </p:spPr>
      </p:pic>
      <p:sp>
        <p:nvSpPr>
          <p:cNvPr id="259" name="Freeform 4"/>
          <p:cNvSpPr/>
          <p:nvPr/>
        </p:nvSpPr>
        <p:spPr>
          <a:xfrm>
            <a:off x="6949440" y="1467720"/>
            <a:ext cx="183240" cy="1371960"/>
          </a:xfrm>
          <a:custGeom>
            <a:avLst/>
            <a:gdLst/>
            <a:ahLst/>
            <a:cxnLst/>
            <a:rect l="0" t="0" r="r" b="b"/>
            <a:pathLst>
              <a:path w="509" h="3811">
                <a:moveTo>
                  <a:pt x="508" y="2794"/>
                </a:moveTo>
                <a:lnTo>
                  <a:pt x="508" y="3302"/>
                </a:lnTo>
                <a:lnTo>
                  <a:pt x="254" y="0"/>
                </a:lnTo>
              </a:path>
            </a:pathLst>
          </a:custGeom>
          <a:ln w="18360">
            <a:solidFill>
              <a:srgbClr val="0084D1"/>
            </a:solidFill>
            <a:round/>
            <a:tailEnd type="triangle" w="med" len="med"/>
          </a:ln>
        </p:spPr>
      </p:sp>
      <p:sp>
        <p:nvSpPr>
          <p:cNvPr id="260" name="Line 5"/>
          <p:cNvSpPr/>
          <p:nvPr/>
        </p:nvSpPr>
        <p:spPr>
          <a:xfrm>
            <a:off x="7223760" y="1935720"/>
            <a:ext cx="0" cy="91440"/>
          </a:xfrm>
          <a:prstGeom prst="line">
            <a:avLst/>
          </a:prstGeom>
          <a:ln>
            <a:solidFill>
              <a:srgbClr val="0066CC"/>
            </a:solidFill>
            <a:tailEnd type="triangle" w="med" len="med"/>
          </a:ln>
        </p:spPr>
      </p:sp>
      <p:sp>
        <p:nvSpPr>
          <p:cNvPr id="261" name="Line 6"/>
          <p:cNvSpPr/>
          <p:nvPr/>
        </p:nvSpPr>
        <p:spPr>
          <a:xfrm>
            <a:off x="7223760" y="2115720"/>
            <a:ext cx="0" cy="91440"/>
          </a:xfrm>
          <a:prstGeom prst="line">
            <a:avLst/>
          </a:prstGeom>
          <a:ln>
            <a:solidFill>
              <a:srgbClr val="0066CC"/>
            </a:solidFill>
            <a:tailEnd type="triangle" w="med" len="med"/>
          </a:ln>
        </p:spPr>
      </p:sp>
      <p:sp>
        <p:nvSpPr>
          <p:cNvPr id="262" name="Line 7"/>
          <p:cNvSpPr/>
          <p:nvPr/>
        </p:nvSpPr>
        <p:spPr>
          <a:xfrm>
            <a:off x="7223760" y="22784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type="triangle" w="med" len="med"/>
          </a:ln>
        </p:spPr>
      </p:sp>
      <p:sp>
        <p:nvSpPr>
          <p:cNvPr id="263" name="CustomShape 8"/>
          <p:cNvSpPr/>
          <p:nvPr/>
        </p:nvSpPr>
        <p:spPr>
          <a:xfrm>
            <a:off x="6881040" y="1341000"/>
            <a:ext cx="2743200" cy="156240"/>
          </a:xfrm>
          <a:prstGeom prst="rect">
            <a:avLst/>
          </a:prstGeom>
          <a:solidFill>
            <a:srgbClr val="00FF00"/>
          </a:solidFill>
          <a:ln w="36720"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Usage of Linear Feedback Shift Register (LFSR)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25560" y="774000"/>
            <a:ext cx="6741000" cy="17157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Multiplies element by </a:t>
            </a:r>
            <a:r>
              <a:rPr lang="en-US" sz="2200" i="1">
                <a:latin typeface="Arial"/>
              </a:rPr>
              <a:t>x</a:t>
            </a:r>
            <a:r>
              <a:rPr lang="en-US" sz="2200">
                <a:latin typeface="Arial"/>
              </a:rPr>
              <a:t>¹, looping through the table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Operates on binary representation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Step 1: shift elements one to the left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Step 2: subtract generator polynomial if needed</a:t>
            </a:r>
            <a:endParaRPr/>
          </a:p>
        </p:txBody>
      </p:sp>
      <p:pic>
        <p:nvPicPr>
          <p:cNvPr id="266" name="Picture 265"/>
          <p:cNvPicPr/>
          <p:nvPr/>
        </p:nvPicPr>
        <p:blipFill>
          <a:blip r:embed="rId3"/>
          <a:stretch>
            <a:fillRect/>
          </a:stretch>
        </p:blipFill>
        <p:spPr>
          <a:xfrm>
            <a:off x="1958760" y="2520720"/>
            <a:ext cx="4533480" cy="939600"/>
          </a:xfrm>
          <a:prstGeom prst="rect">
            <a:avLst/>
          </a:prstGeom>
          <a:ln>
            <a:noFill/>
          </a:ln>
        </p:spPr>
      </p:pic>
      <p:sp>
        <p:nvSpPr>
          <p:cNvPr id="267" name="TextShape 3"/>
          <p:cNvSpPr txBox="1"/>
          <p:nvPr/>
        </p:nvSpPr>
        <p:spPr>
          <a:xfrm>
            <a:off x="1634400" y="3369960"/>
            <a:ext cx="50407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i="1">
                <a:latin typeface="Arial"/>
              </a:rPr>
              <a:t>x</a:t>
            </a:r>
            <a:r>
              <a:rPr lang="en-US">
                <a:latin typeface="Arial"/>
              </a:rPr>
              <a:t>³         +         0</a:t>
            </a:r>
            <a:r>
              <a:rPr lang="en-US" i="1">
                <a:latin typeface="Arial"/>
              </a:rPr>
              <a:t>x</a:t>
            </a:r>
            <a:r>
              <a:rPr lang="en-US">
                <a:latin typeface="Arial"/>
              </a:rPr>
              <a:t>²          +          x           +        1</a:t>
            </a:r>
            <a:endParaRPr/>
          </a:p>
        </p:txBody>
      </p:sp>
      <p:sp>
        <p:nvSpPr>
          <p:cNvPr id="268" name="TextShape 4"/>
          <p:cNvSpPr txBox="1"/>
          <p:nvPr/>
        </p:nvSpPr>
        <p:spPr>
          <a:xfrm>
            <a:off x="0" y="3689640"/>
            <a:ext cx="9849960" cy="1796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LFSR can be modified with input/output</a:t>
            </a:r>
            <a:endParaRPr/>
          </a:p>
          <a:p>
            <a:pPr lvl="1"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Multiply two values serially</a:t>
            </a:r>
            <a:endParaRPr/>
          </a:p>
          <a:p>
            <a:pPr lvl="1"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Divide two values serially, producing a quotient and remainder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Used for many BCH operations</a:t>
            </a:r>
            <a:endParaRPr/>
          </a:p>
        </p:txBody>
      </p:sp>
      <p:sp>
        <p:nvSpPr>
          <p:cNvPr id="269" name="Freeform 5"/>
          <p:cNvSpPr/>
          <p:nvPr/>
        </p:nvSpPr>
        <p:spPr>
          <a:xfrm>
            <a:off x="5029200" y="2520720"/>
            <a:ext cx="274320" cy="1006200"/>
          </a:xfrm>
          <a:custGeom>
            <a:avLst/>
            <a:gdLst/>
            <a:ahLst/>
            <a:cxnLst/>
            <a:rect l="0" t="0" r="r" b="b"/>
            <a:pathLst>
              <a:path w="762" h="2795">
                <a:moveTo>
                  <a:pt x="254" y="2794"/>
                </a:moveTo>
                <a:cubicBezTo>
                  <a:pt x="761" y="1270"/>
                  <a:pt x="0" y="0"/>
                  <a:pt x="0" y="0"/>
                </a:cubicBezTo>
              </a:path>
            </a:pathLst>
          </a:custGeom>
          <a:ln w="18360">
            <a:solidFill>
              <a:srgbClr val="00FF00"/>
            </a:solidFill>
            <a:round/>
            <a:tailEnd type="triangle" w="med" len="med"/>
          </a:ln>
        </p:spPr>
      </p:sp>
      <p:sp>
        <p:nvSpPr>
          <p:cNvPr id="270" name="Freeform 6"/>
          <p:cNvSpPr/>
          <p:nvPr/>
        </p:nvSpPr>
        <p:spPr>
          <a:xfrm>
            <a:off x="6520680" y="2520720"/>
            <a:ext cx="274320" cy="1006200"/>
          </a:xfrm>
          <a:custGeom>
            <a:avLst/>
            <a:gdLst/>
            <a:ahLst/>
            <a:cxnLst/>
            <a:rect l="0" t="0" r="r" b="b"/>
            <a:pathLst>
              <a:path w="762" h="2795">
                <a:moveTo>
                  <a:pt x="254" y="2794"/>
                </a:moveTo>
                <a:cubicBezTo>
                  <a:pt x="761" y="1270"/>
                  <a:pt x="0" y="0"/>
                  <a:pt x="0" y="0"/>
                </a:cubicBezTo>
              </a:path>
            </a:pathLst>
          </a:custGeom>
          <a:ln w="18360">
            <a:solidFill>
              <a:srgbClr val="00FF00"/>
            </a:solidFill>
            <a:round/>
            <a:tailEnd type="triangle" w="med" len="med"/>
          </a:ln>
        </p:spPr>
      </p:sp>
      <p:sp>
        <p:nvSpPr>
          <p:cNvPr id="271" name="Freeform 7"/>
          <p:cNvSpPr/>
          <p:nvPr/>
        </p:nvSpPr>
        <p:spPr>
          <a:xfrm>
            <a:off x="3474720" y="2520720"/>
            <a:ext cx="274320" cy="1006200"/>
          </a:xfrm>
          <a:custGeom>
            <a:avLst/>
            <a:gdLst/>
            <a:ahLst/>
            <a:cxnLst/>
            <a:rect l="0" t="0" r="r" b="b"/>
            <a:pathLst>
              <a:path w="762" h="2795">
                <a:moveTo>
                  <a:pt x="254" y="2794"/>
                </a:moveTo>
                <a:cubicBezTo>
                  <a:pt x="761" y="1270"/>
                  <a:pt x="0" y="0"/>
                  <a:pt x="0" y="0"/>
                </a:cubicBezTo>
              </a:path>
            </a:pathLst>
          </a:custGeom>
          <a:ln w="1836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272" name="TextShape 8"/>
          <p:cNvSpPr txBox="1"/>
          <p:nvPr/>
        </p:nvSpPr>
        <p:spPr>
          <a:xfrm>
            <a:off x="3291840" y="2253240"/>
            <a:ext cx="411120" cy="52308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 sz="2600">
                <a:solidFill>
                  <a:srgbClr val="FF0000"/>
                </a:solidFill>
                <a:latin typeface="Arial"/>
              </a:rPr>
              <a:t>×</a:t>
            </a:r>
            <a:endParaRPr/>
          </a:p>
        </p:txBody>
      </p:sp>
      <p:sp>
        <p:nvSpPr>
          <p:cNvPr id="273" name="TextShape 9"/>
          <p:cNvSpPr txBox="1"/>
          <p:nvPr/>
        </p:nvSpPr>
        <p:spPr>
          <a:xfrm>
            <a:off x="4800960" y="2227680"/>
            <a:ext cx="401760" cy="52308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 sz="2600">
                <a:solidFill>
                  <a:srgbClr val="00FF0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274" name="TextShape 10"/>
          <p:cNvSpPr txBox="1"/>
          <p:nvPr/>
        </p:nvSpPr>
        <p:spPr>
          <a:xfrm>
            <a:off x="6273360" y="2227680"/>
            <a:ext cx="401760" cy="52308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 sz="2600">
                <a:solidFill>
                  <a:srgbClr val="00FF00"/>
                </a:solidFill>
                <a:latin typeface="Arial"/>
              </a:rPr>
              <a:t>o</a:t>
            </a:r>
            <a:endParaRPr/>
          </a:p>
        </p:txBody>
      </p:sp>
      <p:pic>
        <p:nvPicPr>
          <p:cNvPr id="275" name="Picture 274"/>
          <p:cNvPicPr/>
          <p:nvPr/>
        </p:nvPicPr>
        <p:blipFill>
          <a:blip r:embed="rId4"/>
          <a:stretch>
            <a:fillRect/>
          </a:stretch>
        </p:blipFill>
        <p:spPr>
          <a:xfrm>
            <a:off x="6766560" y="750600"/>
            <a:ext cx="3165480" cy="1785960"/>
          </a:xfrm>
          <a:prstGeom prst="rect">
            <a:avLst/>
          </a:prstGeom>
          <a:ln>
            <a:noFill/>
          </a:ln>
        </p:spPr>
      </p:pic>
      <p:sp>
        <p:nvSpPr>
          <p:cNvPr id="276" name="Freeform 11"/>
          <p:cNvSpPr/>
          <p:nvPr/>
        </p:nvSpPr>
        <p:spPr>
          <a:xfrm>
            <a:off x="6949440" y="1463040"/>
            <a:ext cx="183240" cy="1371960"/>
          </a:xfrm>
          <a:custGeom>
            <a:avLst/>
            <a:gdLst/>
            <a:ahLst/>
            <a:cxnLst/>
            <a:rect l="0" t="0" r="r" b="b"/>
            <a:pathLst>
              <a:path w="509" h="3811">
                <a:moveTo>
                  <a:pt x="508" y="2794"/>
                </a:moveTo>
                <a:lnTo>
                  <a:pt x="508" y="3302"/>
                </a:lnTo>
                <a:lnTo>
                  <a:pt x="254" y="0"/>
                </a:lnTo>
              </a:path>
            </a:pathLst>
          </a:custGeom>
          <a:ln w="18360">
            <a:solidFill>
              <a:srgbClr val="0084D1"/>
            </a:solidFill>
            <a:round/>
            <a:tailEnd type="triangle" w="med" len="med"/>
          </a:ln>
        </p:spPr>
      </p:sp>
      <p:sp>
        <p:nvSpPr>
          <p:cNvPr id="277" name="Line 12"/>
          <p:cNvSpPr/>
          <p:nvPr/>
        </p:nvSpPr>
        <p:spPr>
          <a:xfrm>
            <a:off x="7223760" y="1463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type="triangle" w="med" len="med"/>
          </a:ln>
        </p:spPr>
      </p:sp>
      <p:sp>
        <p:nvSpPr>
          <p:cNvPr id="278" name="Line 13"/>
          <p:cNvSpPr/>
          <p:nvPr/>
        </p:nvSpPr>
        <p:spPr>
          <a:xfrm>
            <a:off x="7223760" y="1607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type="triangle" w="med" len="med"/>
          </a:ln>
        </p:spPr>
      </p:sp>
      <p:sp>
        <p:nvSpPr>
          <p:cNvPr id="279" name="Line 14"/>
          <p:cNvSpPr/>
          <p:nvPr/>
        </p:nvSpPr>
        <p:spPr>
          <a:xfrm>
            <a:off x="7223760" y="1751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type="triangle" w="med" len="med"/>
          </a:ln>
        </p:spPr>
      </p:sp>
      <p:sp>
        <p:nvSpPr>
          <p:cNvPr id="280" name="Line 15"/>
          <p:cNvSpPr/>
          <p:nvPr/>
        </p:nvSpPr>
        <p:spPr>
          <a:xfrm>
            <a:off x="7223760" y="1931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type="triangle" w="med" len="med"/>
          </a:ln>
        </p:spPr>
      </p:sp>
      <p:sp>
        <p:nvSpPr>
          <p:cNvPr id="281" name="Line 16"/>
          <p:cNvSpPr/>
          <p:nvPr/>
        </p:nvSpPr>
        <p:spPr>
          <a:xfrm>
            <a:off x="7223760" y="2111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type="triangle" w="med" len="med"/>
          </a:ln>
        </p:spPr>
      </p:sp>
      <p:sp>
        <p:nvSpPr>
          <p:cNvPr id="282" name="Line 17"/>
          <p:cNvSpPr/>
          <p:nvPr/>
        </p:nvSpPr>
        <p:spPr>
          <a:xfrm>
            <a:off x="7223760" y="2273760"/>
            <a:ext cx="0" cy="91440"/>
          </a:xfrm>
          <a:prstGeom prst="line">
            <a:avLst/>
          </a:prstGeom>
          <a:ln>
            <a:solidFill>
              <a:srgbClr val="0066CC"/>
            </a:solidFill>
            <a:tailEnd type="triangle" w="med" len="med"/>
          </a:ln>
        </p:spPr>
      </p:sp>
      <p:sp>
        <p:nvSpPr>
          <p:cNvPr id="283" name="TextShape 18"/>
          <p:cNvSpPr txBox="1"/>
          <p:nvPr/>
        </p:nvSpPr>
        <p:spPr>
          <a:xfrm>
            <a:off x="7040880" y="3383280"/>
            <a:ext cx="2396880" cy="40140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>
                <a:latin typeface="Arial"/>
              </a:rPr>
              <a:t>Generator polynomial</a:t>
            </a:r>
            <a:endParaRPr/>
          </a:p>
        </p:txBody>
      </p:sp>
      <p:sp>
        <p:nvSpPr>
          <p:cNvPr id="284" name="Line 19"/>
          <p:cNvSpPr/>
          <p:nvPr/>
        </p:nvSpPr>
        <p:spPr>
          <a:xfrm flipH="1">
            <a:off x="6675120" y="35661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285" name="CustomShape 20"/>
          <p:cNvSpPr/>
          <p:nvPr/>
        </p:nvSpPr>
        <p:spPr>
          <a:xfrm>
            <a:off x="7680960" y="750960"/>
            <a:ext cx="626400" cy="156240"/>
          </a:xfrm>
          <a:prstGeom prst="rect">
            <a:avLst/>
          </a:prstGeom>
          <a:solidFill>
            <a:srgbClr val="4B1F6F"/>
          </a:solidFill>
          <a:ln w="36720">
            <a:noFill/>
          </a:ln>
        </p:spPr>
      </p:sp>
      <p:sp>
        <p:nvSpPr>
          <p:cNvPr id="286" name="CustomShape 21"/>
          <p:cNvSpPr/>
          <p:nvPr/>
        </p:nvSpPr>
        <p:spPr>
          <a:xfrm>
            <a:off x="1659600" y="3460320"/>
            <a:ext cx="4924080" cy="229320"/>
          </a:xfrm>
          <a:prstGeom prst="rect">
            <a:avLst/>
          </a:prstGeom>
          <a:solidFill>
            <a:srgbClr val="4B1F6F"/>
          </a:solidFill>
          <a:ln w="36720"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Comparison with Chien Search</a:t>
            </a:r>
            <a:endParaRPr/>
          </a:p>
        </p:txBody>
      </p:sp>
      <p:sp>
        <p:nvSpPr>
          <p:cNvPr id="288" name="TextShape 2"/>
          <p:cNvSpPr txBox="1"/>
          <p:nvPr/>
        </p:nvSpPr>
        <p:spPr>
          <a:xfrm>
            <a:off x="91440" y="731520"/>
            <a:ext cx="9966960" cy="3017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Brute force method of finding roots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Loads registers with coefficients (</a:t>
            </a:r>
            <a:r>
              <a:rPr lang="en-US" sz="2200" i="1">
                <a:latin typeface="Arial"/>
                <a:ea typeface="Arial"/>
              </a:rPr>
              <a:t>λ</a:t>
            </a:r>
            <a:r>
              <a:rPr lang="en-US" sz="2200" i="1" baseline="-101000">
                <a:latin typeface="Arial"/>
                <a:ea typeface="Arial"/>
              </a:rPr>
              <a:t>n</a:t>
            </a:r>
            <a:r>
              <a:rPr lang="en-US" sz="2200">
                <a:latin typeface="Arial"/>
                <a:ea typeface="Arial"/>
              </a:rPr>
              <a:t>) at first cycle (mux used to select)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Multiplies by </a:t>
            </a:r>
            <a:r>
              <a:rPr lang="en-US" sz="2200" i="1">
                <a:latin typeface="Arial"/>
              </a:rPr>
              <a:t>α</a:t>
            </a:r>
            <a:r>
              <a:rPr lang="en-US" sz="2200" i="1" baseline="101000">
                <a:latin typeface="Arial"/>
              </a:rPr>
              <a:t>n</a:t>
            </a:r>
            <a:r>
              <a:rPr lang="en-US" sz="2200">
                <a:latin typeface="Arial"/>
              </a:rPr>
              <a:t> (constant) each subsequent cycle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 i="1">
                <a:latin typeface="Arial"/>
              </a:rPr>
              <a:t>n </a:t>
            </a:r>
            <a:r>
              <a:rPr lang="en-US" sz="2200">
                <a:latin typeface="Arial"/>
              </a:rPr>
              <a:t>indicates coefficient index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 i="1">
                <a:latin typeface="Arial"/>
              </a:rPr>
              <a:t>t</a:t>
            </a:r>
            <a:r>
              <a:rPr lang="en-US" sz="2200">
                <a:latin typeface="Arial"/>
              </a:rPr>
              <a:t> (number of errors that can be corrected) blocks are required per channel, which is also the number of coefficients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Requires </a:t>
            </a:r>
            <a:r>
              <a:rPr lang="en-US" sz="2200" i="1">
                <a:latin typeface="Arial"/>
              </a:rPr>
              <a:t>t</a:t>
            </a:r>
            <a:r>
              <a:rPr lang="en-US" sz="2200">
                <a:latin typeface="Arial"/>
              </a:rPr>
              <a:t> registers, muxes, and parallel multipliers. </a:t>
            </a:r>
            <a:r>
              <a:rPr lang="en-US" sz="2200">
                <a:solidFill>
                  <a:srgbClr val="FF0000"/>
                </a:solidFill>
                <a:latin typeface="Arial"/>
              </a:rPr>
              <a:t>Expensive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Sums output of all blocks and compares result with 0 to detect roots</a:t>
            </a:r>
            <a:endParaRPr/>
          </a:p>
        </p:txBody>
      </p:sp>
      <p:pic>
        <p:nvPicPr>
          <p:cNvPr id="289" name="Picture 288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600" y="4572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6661440" y="45720"/>
            <a:ext cx="822960" cy="5943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91" name="CustomShape 4"/>
          <p:cNvSpPr/>
          <p:nvPr/>
        </p:nvSpPr>
        <p:spPr>
          <a:xfrm>
            <a:off x="7772400" y="35640"/>
            <a:ext cx="822960" cy="5943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292" name="Picture 291"/>
          <p:cNvPicPr/>
          <p:nvPr/>
        </p:nvPicPr>
        <p:blipFill>
          <a:blip r:embed="rId4"/>
          <a:stretch>
            <a:fillRect/>
          </a:stretch>
        </p:blipFill>
        <p:spPr>
          <a:xfrm>
            <a:off x="2834640" y="3985560"/>
            <a:ext cx="2926080" cy="1260360"/>
          </a:xfrm>
          <a:prstGeom prst="rect">
            <a:avLst/>
          </a:prstGeom>
          <a:ln>
            <a:noFill/>
          </a:ln>
        </p:spPr>
      </p:pic>
      <p:sp>
        <p:nvSpPr>
          <p:cNvPr id="293" name="TextShape 5"/>
          <p:cNvSpPr txBox="1"/>
          <p:nvPr/>
        </p:nvSpPr>
        <p:spPr>
          <a:xfrm>
            <a:off x="6035040" y="4297680"/>
            <a:ext cx="3232440" cy="675720"/>
          </a:xfrm>
          <a:prstGeom prst="rect">
            <a:avLst/>
          </a:prstGeom>
        </p:spPr>
        <p:txBody>
          <a:bodyPr lIns="108360" tIns="63360" rIns="108360" bIns="63360"/>
          <a:lstStyle/>
          <a:p>
            <a:r>
              <a:rPr lang="en-US">
                <a:latin typeface="Arial"/>
              </a:rPr>
              <a:t>Portion of Chien root finder,</a:t>
            </a:r>
            <a:endParaRPr/>
          </a:p>
          <a:p>
            <a:r>
              <a:rPr lang="en-US">
                <a:latin typeface="Arial"/>
              </a:rPr>
              <a:t>duplicated </a:t>
            </a:r>
            <a:r>
              <a:rPr lang="en-US" i="1">
                <a:latin typeface="Arial"/>
              </a:rPr>
              <a:t>t</a:t>
            </a:r>
            <a:r>
              <a:rPr lang="en-US">
                <a:latin typeface="Arial"/>
              </a:rPr>
              <a:t> times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Comparison with Chien Search</a:t>
            </a:r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192240" y="787320"/>
            <a:ext cx="5568480" cy="35463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Bit-parallel operation is scales at a rate beyond linear because of long delays and fanout requiring register duplication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Diagram demonstrates hardware necessary to operate on 8 bits in parallel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Parallel implementation of reduced root solver only requires 1 LFSR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Output of LFSR is compared against 8 constants per cycle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LFSR is advanced 8 steps per cycle</a:t>
            </a:r>
            <a:endParaRPr/>
          </a:p>
        </p:txBody>
      </p:sp>
      <p:pic>
        <p:nvPicPr>
          <p:cNvPr id="296" name="Picture 295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600" y="4572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6661440" y="45720"/>
            <a:ext cx="822960" cy="5943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98" name="CustomShape 4"/>
          <p:cNvSpPr/>
          <p:nvPr/>
        </p:nvSpPr>
        <p:spPr>
          <a:xfrm>
            <a:off x="7772400" y="35640"/>
            <a:ext cx="822960" cy="5943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299" name="Picture 298"/>
          <p:cNvPicPr/>
          <p:nvPr/>
        </p:nvPicPr>
        <p:blipFill>
          <a:blip r:embed="rId4"/>
          <a:stretch>
            <a:fillRect/>
          </a:stretch>
        </p:blipFill>
        <p:spPr>
          <a:xfrm>
            <a:off x="6217920" y="914400"/>
            <a:ext cx="3258720" cy="2715120"/>
          </a:xfrm>
          <a:prstGeom prst="rect">
            <a:avLst/>
          </a:prstGeom>
          <a:ln>
            <a:noFill/>
          </a:ln>
        </p:spPr>
      </p:pic>
      <p:sp>
        <p:nvSpPr>
          <p:cNvPr id="300" name="TextShape 5"/>
          <p:cNvSpPr txBox="1"/>
          <p:nvPr/>
        </p:nvSpPr>
        <p:spPr>
          <a:xfrm>
            <a:off x="6492240" y="4023360"/>
            <a:ext cx="1645920" cy="913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9 multipliers</a:t>
            </a:r>
            <a:endParaRPr/>
          </a:p>
          <a:p>
            <a:r>
              <a:rPr lang="en-US">
                <a:latin typeface="Arial"/>
              </a:rPr>
              <a:t>2 multiplexers</a:t>
            </a:r>
            <a:endParaRPr/>
          </a:p>
          <a:p>
            <a:r>
              <a:rPr lang="en-US">
                <a:latin typeface="Arial"/>
              </a:rPr>
              <a:t>2 registers</a:t>
            </a:r>
            <a:endParaRPr/>
          </a:p>
        </p:txBody>
      </p:sp>
      <p:sp>
        <p:nvSpPr>
          <p:cNvPr id="301" name="TextShape 6"/>
          <p:cNvSpPr txBox="1"/>
          <p:nvPr/>
        </p:nvSpPr>
        <p:spPr>
          <a:xfrm>
            <a:off x="8044560" y="4177440"/>
            <a:ext cx="644040" cy="577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>
                <a:solidFill>
                  <a:srgbClr val="FF0000"/>
                </a:solidFill>
                <a:latin typeface="Arial"/>
              </a:rPr>
              <a:t>× </a:t>
            </a:r>
            <a:r>
              <a:rPr lang="en-US" sz="3200" i="1">
                <a:solidFill>
                  <a:srgbClr val="FF000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02" name="CustomShape 7"/>
          <p:cNvSpPr/>
          <p:nvPr/>
        </p:nvSpPr>
        <p:spPr>
          <a:xfrm>
            <a:off x="6126480" y="3840480"/>
            <a:ext cx="2926080" cy="128016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Choosing the Correct Number of Root Solvers</a:t>
            </a:r>
            <a:endParaRPr/>
          </a:p>
        </p:txBody>
      </p:sp>
      <p:sp>
        <p:nvSpPr>
          <p:cNvPr id="304" name="TextShape 2"/>
          <p:cNvSpPr txBox="1"/>
          <p:nvPr/>
        </p:nvSpPr>
        <p:spPr>
          <a:xfrm>
            <a:off x="100800" y="782280"/>
            <a:ext cx="6665760" cy="39056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Similar to calculation of number of error locator units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Instead we looks at blocks with more than 1 error (instead of 1 or more)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Blocks with 1 error can be served by reduced root solver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Blocks with more errors need Chien search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Calculate probability that more that </a:t>
            </a:r>
            <a:r>
              <a:rPr lang="en-US" sz="2200" i="1">
                <a:latin typeface="Arial"/>
              </a:rPr>
              <a:t>m</a:t>
            </a:r>
            <a:r>
              <a:rPr lang="en-US" sz="2200">
                <a:latin typeface="Arial"/>
              </a:rPr>
              <a:t> Chien units will be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Plot and choose minimum number of units below 2% threshold</a:t>
            </a:r>
            <a:endParaRPr/>
          </a:p>
        </p:txBody>
      </p:sp>
      <p:pic>
        <p:nvPicPr>
          <p:cNvPr id="305" name="Picture 304"/>
          <p:cNvPicPr/>
          <p:nvPr/>
        </p:nvPicPr>
        <p:blipFill>
          <a:blip r:embed="rId3"/>
          <a:stretch>
            <a:fillRect/>
          </a:stretch>
        </p:blipFill>
        <p:spPr>
          <a:xfrm>
            <a:off x="7481520" y="2979720"/>
            <a:ext cx="2220480" cy="1987560"/>
          </a:xfrm>
          <a:prstGeom prst="rect">
            <a:avLst/>
          </a:prstGeom>
          <a:ln>
            <a:noFill/>
          </a:ln>
        </p:spPr>
      </p:pic>
      <p:sp>
        <p:nvSpPr>
          <p:cNvPr id="306" name="CustomShape 3"/>
          <p:cNvSpPr/>
          <p:nvPr/>
        </p:nvSpPr>
        <p:spPr>
          <a:xfrm>
            <a:off x="7488360" y="2938680"/>
            <a:ext cx="2295720" cy="15166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7" name="CustomShape 4"/>
          <p:cNvSpPr/>
          <p:nvPr/>
        </p:nvSpPr>
        <p:spPr>
          <a:xfrm>
            <a:off x="7476840" y="4701240"/>
            <a:ext cx="2307240" cy="3279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308" name="Picture 307"/>
          <p:cNvPicPr/>
          <p:nvPr/>
        </p:nvPicPr>
        <p:blipFill>
          <a:blip r:embed="rId4"/>
          <a:stretch>
            <a:fillRect/>
          </a:stretch>
        </p:blipFill>
        <p:spPr>
          <a:xfrm>
            <a:off x="7102080" y="731520"/>
            <a:ext cx="2682000" cy="2166120"/>
          </a:xfrm>
          <a:prstGeom prst="rect">
            <a:avLst/>
          </a:prstGeom>
          <a:ln>
            <a:noFill/>
          </a:ln>
        </p:spPr>
      </p:pic>
      <p:sp>
        <p:nvSpPr>
          <p:cNvPr id="309" name="CustomShape 5"/>
          <p:cNvSpPr/>
          <p:nvPr/>
        </p:nvSpPr>
        <p:spPr>
          <a:xfrm>
            <a:off x="8465040" y="1009440"/>
            <a:ext cx="182880" cy="2743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</p:sp>
      <p:sp>
        <p:nvSpPr>
          <p:cNvPr id="310" name="CustomShape 6"/>
          <p:cNvSpPr/>
          <p:nvPr/>
        </p:nvSpPr>
        <p:spPr>
          <a:xfrm>
            <a:off x="7589520" y="1006200"/>
            <a:ext cx="441000" cy="6397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310"/>
          <p:cNvPicPr/>
          <p:nvPr/>
        </p:nvPicPr>
        <p:blipFill>
          <a:blip r:embed="rId3"/>
          <a:stretch>
            <a:fillRect/>
          </a:stretch>
        </p:blipFill>
        <p:spPr>
          <a:xfrm>
            <a:off x="6126480" y="2834640"/>
            <a:ext cx="2377440" cy="2377440"/>
          </a:xfrm>
          <a:prstGeom prst="rect">
            <a:avLst/>
          </a:prstGeom>
          <a:ln>
            <a:noFill/>
          </a:ln>
        </p:spPr>
      </p:pic>
      <p:sp>
        <p:nvSpPr>
          <p:cNvPr id="312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Experimental Setup</a:t>
            </a:r>
            <a:endParaRPr/>
          </a:p>
        </p:txBody>
      </p:sp>
      <p:sp>
        <p:nvSpPr>
          <p:cNvPr id="313" name="TextShape 2"/>
          <p:cNvSpPr txBox="1"/>
          <p:nvPr/>
        </p:nvSpPr>
        <p:spPr>
          <a:xfrm>
            <a:off x="100800" y="731520"/>
            <a:ext cx="6574320" cy="32004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Implemented pipelined BCH decoding architecture in Verilog (baseline)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Target Virtex-6 FPGA, 200MHz timing for comparisons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Create pooled architecture with arbitrators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Make parameters compile time configurable for testing many configurations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Run Place &amp; Route of design for the target, examine results to determine area for the chosen parameters</a:t>
            </a:r>
            <a:endParaRPr/>
          </a:p>
        </p:txBody>
      </p:sp>
      <p:pic>
        <p:nvPicPr>
          <p:cNvPr id="314" name="Picture 313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0" y="914400"/>
            <a:ext cx="3366000" cy="331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Area Optimized Decoder Results</a:t>
            </a:r>
            <a:endParaRPr/>
          </a:p>
        </p:txBody>
      </p:sp>
      <p:sp>
        <p:nvSpPr>
          <p:cNvPr id="316" name="TextShape 2"/>
          <p:cNvSpPr txBox="1"/>
          <p:nvPr/>
        </p:nvSpPr>
        <p:spPr>
          <a:xfrm>
            <a:off x="100800" y="774360"/>
            <a:ext cx="6391440" cy="21092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Results of applying our ideas to a set of multi-channel BCH decoder configurations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allow a 2% performance impact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gain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 b="1" i="1">
                <a:latin typeface="Arial"/>
              </a:rPr>
              <a:t>47%-71%</a:t>
            </a:r>
            <a:r>
              <a:rPr lang="en-US" sz="2200">
                <a:latin typeface="Arial"/>
              </a:rPr>
              <a:t> area savings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 b="1" i="1">
                <a:latin typeface="Arial"/>
              </a:rPr>
              <a:t>44%-59%</a:t>
            </a:r>
            <a:r>
              <a:rPr lang="en-US" sz="2200">
                <a:latin typeface="Arial"/>
              </a:rPr>
              <a:t> dynamic power savings</a:t>
            </a:r>
            <a:endParaRPr/>
          </a:p>
        </p:txBody>
      </p:sp>
      <p:pic>
        <p:nvPicPr>
          <p:cNvPr id="317" name="Picture 316"/>
          <p:cNvPicPr/>
          <p:nvPr/>
        </p:nvPicPr>
        <p:blipFill>
          <a:blip r:embed="rId3"/>
          <a:stretch>
            <a:fillRect/>
          </a:stretch>
        </p:blipFill>
        <p:spPr>
          <a:xfrm>
            <a:off x="6541200" y="756720"/>
            <a:ext cx="2511360" cy="2077920"/>
          </a:xfrm>
          <a:prstGeom prst="rect">
            <a:avLst/>
          </a:prstGeom>
          <a:ln>
            <a:noFill/>
          </a:ln>
        </p:spPr>
      </p:pic>
      <p:pic>
        <p:nvPicPr>
          <p:cNvPr id="318" name="Picture 317"/>
          <p:cNvPicPr/>
          <p:nvPr/>
        </p:nvPicPr>
        <p:blipFill>
          <a:blip r:embed="rId4"/>
          <a:stretch>
            <a:fillRect/>
          </a:stretch>
        </p:blipFill>
        <p:spPr>
          <a:xfrm>
            <a:off x="6536160" y="3017520"/>
            <a:ext cx="2516400" cy="20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Increasing Throughput</a:t>
            </a:r>
            <a:endParaRPr/>
          </a:p>
        </p:txBody>
      </p:sp>
      <p:sp>
        <p:nvSpPr>
          <p:cNvPr id="320" name="TextShape 2"/>
          <p:cNvSpPr txBox="1"/>
          <p:nvPr/>
        </p:nvSpPr>
        <p:spPr>
          <a:xfrm>
            <a:off x="91440" y="757800"/>
            <a:ext cx="6391440" cy="39056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Fit more powerful optimized decoder in area of baseline decoder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Find highest bit-parallel level of optimized decoder that fits within area of baseline decoder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Each channel within baseline decoder operates on 4 bits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Increasing bit-parallel capability of each channel increases throughput, but grows area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Optimized version of decoder gives us plenty of headroom to grow!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 b="1" i="1">
                <a:latin typeface="Arial"/>
              </a:rPr>
              <a:t>300%-500%</a:t>
            </a:r>
            <a:r>
              <a:rPr lang="en-US" sz="2200">
                <a:latin typeface="Arial"/>
              </a:rPr>
              <a:t> increase in throughput!</a:t>
            </a:r>
            <a:endParaRPr/>
          </a:p>
        </p:txBody>
      </p:sp>
      <p:pic>
        <p:nvPicPr>
          <p:cNvPr id="321" name="Picture 320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0" y="837360"/>
            <a:ext cx="2492280" cy="2076120"/>
          </a:xfrm>
          <a:prstGeom prst="rect">
            <a:avLst/>
          </a:prstGeom>
          <a:ln>
            <a:noFill/>
          </a:ln>
        </p:spPr>
      </p:pic>
      <p:pic>
        <p:nvPicPr>
          <p:cNvPr id="322" name="Picture 321"/>
          <p:cNvPicPr/>
          <p:nvPr/>
        </p:nvPicPr>
        <p:blipFill>
          <a:blip r:embed="rId4"/>
          <a:stretch>
            <a:fillRect/>
          </a:stretch>
        </p:blipFill>
        <p:spPr>
          <a:xfrm>
            <a:off x="6954840" y="3021120"/>
            <a:ext cx="2463480" cy="202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BCH Code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100800" y="731520"/>
            <a:ext cx="9500400" cy="26517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BCH is a configurable block based error correcting code (ECC)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solidFill>
                  <a:srgbClr val="3DEB3D"/>
                </a:solidFill>
                <a:latin typeface="Arial"/>
              </a:rPr>
              <a:t>Message</a:t>
            </a:r>
            <a:r>
              <a:rPr lang="en-US" sz="2200">
                <a:latin typeface="Arial"/>
              </a:rPr>
              <a:t> is broken into fixed sized blocks and then each block is formed into a codeword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solidFill>
                  <a:srgbClr val="0066CC"/>
                </a:solidFill>
                <a:latin typeface="Arial"/>
              </a:rPr>
              <a:t>Redundant bits (ECC)</a:t>
            </a:r>
            <a:r>
              <a:rPr lang="en-US" sz="2200">
                <a:latin typeface="Arial"/>
              </a:rPr>
              <a:t> are added to message to generate codeword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Size of codeword is configurable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Error correction capability is configurable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Redundant bits are used by receiver to detect and correct errors</a:t>
            </a:r>
            <a:endParaRPr/>
          </a:p>
        </p:txBody>
      </p:sp>
      <p:pic>
        <p:nvPicPr>
          <p:cNvPr id="117" name="Picture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18" name="Picture 117"/>
          <p:cNvPicPr/>
          <p:nvPr/>
        </p:nvPicPr>
        <p:blipFill>
          <a:blip r:embed="rId4"/>
          <a:stretch>
            <a:fillRect/>
          </a:stretch>
        </p:blipFill>
        <p:spPr>
          <a:xfrm>
            <a:off x="3015720" y="3566160"/>
            <a:ext cx="3385080" cy="12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How Multi-Bit Increases Throughput</a:t>
            </a:r>
            <a:endParaRPr/>
          </a:p>
        </p:txBody>
      </p:sp>
      <p:sp>
        <p:nvSpPr>
          <p:cNvPr id="324" name="TextShape 2"/>
          <p:cNvSpPr txBox="1"/>
          <p:nvPr/>
        </p:nvSpPr>
        <p:spPr>
          <a:xfrm>
            <a:off x="100800" y="731520"/>
            <a:ext cx="9683280" cy="4297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Computing error locator polynomial does not need to be modified for multi-bit support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Syndrome computation streams input data, limits throughput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Syndrome computation is typically performed via LFSR, which scales well to bit-parallel operation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Root solver streams error locations as output, limits throughput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Increasing Chien search to bit-parallel operation involves duplicating multipliers, muxes and registers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Including many multipliers lead to timing problems requiring register duplication, resulting in even more area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Our reduced root solver is simply an LFSR and extends well to bit-parallel operation</a:t>
            </a:r>
            <a:endParaRPr/>
          </a:p>
        </p:txBody>
      </p:sp>
      <p:pic>
        <p:nvPicPr>
          <p:cNvPr id="325" name="Picture 324"/>
          <p:cNvPicPr/>
          <p:nvPr/>
        </p:nvPicPr>
        <p:blipFill>
          <a:blip r:embed="rId3"/>
          <a:stretch>
            <a:fillRect/>
          </a:stretch>
        </p:blipFill>
        <p:spPr>
          <a:xfrm>
            <a:off x="6492240" y="5040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326" name="CustomShape 3"/>
          <p:cNvSpPr/>
          <p:nvPr/>
        </p:nvSpPr>
        <p:spPr>
          <a:xfrm>
            <a:off x="7841520" y="42840"/>
            <a:ext cx="822960" cy="5943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Extending Flash Lifetime</a:t>
            </a:r>
            <a:endParaRPr/>
          </a:p>
        </p:txBody>
      </p:sp>
      <p:sp>
        <p:nvSpPr>
          <p:cNvPr id="328" name="TextShape 2"/>
          <p:cNvSpPr txBox="1"/>
          <p:nvPr/>
        </p:nvSpPr>
        <p:spPr>
          <a:xfrm>
            <a:off x="91440" y="787320"/>
            <a:ext cx="5751360" cy="35463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Optimization savings allow us to implement a more powerful decoder in the same area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Find optimized decoder with largest targeted Bit Error Rate (BER) that fits into the area of the baseline decoder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can now support an increased lifetime for flash memory, whose error rate increases as it ages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are able to achieve a </a:t>
            </a:r>
            <a:r>
              <a:rPr lang="en-US" sz="2200" b="1" i="1">
                <a:latin typeface="Arial"/>
              </a:rPr>
              <a:t>1.4x-4.5x</a:t>
            </a:r>
            <a:r>
              <a:rPr lang="en-US" sz="2200">
                <a:latin typeface="Arial"/>
              </a:rPr>
              <a:t> increase in flash lifetime</a:t>
            </a:r>
            <a:endParaRPr/>
          </a:p>
        </p:txBody>
      </p:sp>
      <p:pic>
        <p:nvPicPr>
          <p:cNvPr id="329" name="Picture 328"/>
          <p:cNvPicPr/>
          <p:nvPr/>
        </p:nvPicPr>
        <p:blipFill>
          <a:blip r:embed="rId3"/>
          <a:stretch>
            <a:fillRect/>
          </a:stretch>
        </p:blipFill>
        <p:spPr>
          <a:xfrm>
            <a:off x="6309360" y="822960"/>
            <a:ext cx="3566160" cy="1031040"/>
          </a:xfrm>
          <a:prstGeom prst="rect">
            <a:avLst/>
          </a:prstGeom>
          <a:ln>
            <a:noFill/>
          </a:ln>
        </p:spPr>
      </p:pic>
      <p:pic>
        <p:nvPicPr>
          <p:cNvPr id="330" name="Picture 329"/>
          <p:cNvPicPr/>
          <p:nvPr/>
        </p:nvPicPr>
        <p:blipFill>
          <a:blip r:embed="rId4"/>
          <a:stretch>
            <a:fillRect/>
          </a:stretch>
        </p:blipFill>
        <p:spPr>
          <a:xfrm>
            <a:off x="6583680" y="2560320"/>
            <a:ext cx="2991240" cy="245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Flash Lifetime Background</a:t>
            </a:r>
            <a:endParaRPr/>
          </a:p>
        </p:txBody>
      </p:sp>
      <p:sp>
        <p:nvSpPr>
          <p:cNvPr id="332" name="TextShape 2"/>
          <p:cNvSpPr txBox="1"/>
          <p:nvPr/>
        </p:nvSpPr>
        <p:spPr>
          <a:xfrm>
            <a:off x="91440" y="734400"/>
            <a:ext cx="9408960" cy="1390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P/E cycles cause flash memory to wear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Decreasing process sizes cause wear to happen sooner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Flash manufacturers recommend an ECC strength in bits to reach a specified flash lifetime</a:t>
            </a:r>
            <a:endParaRPr/>
          </a:p>
        </p:txBody>
      </p:sp>
      <p:pic>
        <p:nvPicPr>
          <p:cNvPr id="333" name="Picture 332"/>
          <p:cNvPicPr/>
          <p:nvPr/>
        </p:nvPicPr>
        <p:blipFill>
          <a:blip r:embed="rId3"/>
          <a:stretch>
            <a:fillRect/>
          </a:stretch>
        </p:blipFill>
        <p:spPr>
          <a:xfrm>
            <a:off x="6466320" y="2482200"/>
            <a:ext cx="3409200" cy="2455560"/>
          </a:xfrm>
          <a:prstGeom prst="rect">
            <a:avLst/>
          </a:prstGeom>
          <a:ln>
            <a:noFill/>
          </a:ln>
        </p:spPr>
      </p:pic>
      <p:sp>
        <p:nvSpPr>
          <p:cNvPr id="334" name="TextShape 3"/>
          <p:cNvSpPr txBox="1"/>
          <p:nvPr/>
        </p:nvSpPr>
        <p:spPr>
          <a:xfrm>
            <a:off x="0" y="2125080"/>
            <a:ext cx="6309360" cy="25585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ECC strength chosen is a trade-off based on decoder requirements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By providing more ECC strength in a same sized decoder, we can change that trade-off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Cai et al. (2012) shows age/BER generally follows the relation:</a:t>
            </a:r>
            <a:endParaRPr/>
          </a:p>
        </p:txBody>
      </p:sp>
      <p:pic>
        <p:nvPicPr>
          <p:cNvPr id="335" name="Picture 334"/>
          <p:cNvPicPr/>
          <p:nvPr/>
        </p:nvPicPr>
        <p:blipFill>
          <a:blip r:embed="rId4"/>
          <a:stretch>
            <a:fillRect/>
          </a:stretch>
        </p:blipFill>
        <p:spPr>
          <a:xfrm>
            <a:off x="3749040" y="4480560"/>
            <a:ext cx="1612440" cy="54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Conclusions</a:t>
            </a:r>
            <a:endParaRPr/>
          </a:p>
        </p:txBody>
      </p:sp>
      <p:sp>
        <p:nvSpPr>
          <p:cNvPr id="337" name="TextShape 2"/>
          <p:cNvSpPr txBox="1"/>
          <p:nvPr/>
        </p:nvSpPr>
        <p:spPr>
          <a:xfrm>
            <a:off x="91440" y="777600"/>
            <a:ext cx="9601200" cy="2468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examined possibilities for improving multi-channel BCH decoders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By allowing a 2% performance degradation, we experienced massive gains, </a:t>
            </a:r>
            <a:r>
              <a:rPr lang="en-US" sz="2200" b="1" i="1">
                <a:latin typeface="Arial"/>
              </a:rPr>
              <a:t>47%-71%</a:t>
            </a:r>
            <a:r>
              <a:rPr lang="en-US" sz="2200">
                <a:latin typeface="Arial"/>
              </a:rPr>
              <a:t> area savings, </a:t>
            </a:r>
            <a:r>
              <a:rPr lang="en-US" sz="2200" b="1" i="1">
                <a:latin typeface="Arial"/>
              </a:rPr>
              <a:t>44%-59%</a:t>
            </a:r>
            <a:r>
              <a:rPr lang="en-US" sz="2200">
                <a:latin typeface="Arial"/>
              </a:rPr>
              <a:t> dynamic power savings.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can fit faster and more powerful optimized decoders in the same area of the baseline decoder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 b="1" i="1">
                <a:latin typeface="Arial"/>
              </a:rPr>
              <a:t>3x-5x</a:t>
            </a:r>
            <a:r>
              <a:rPr lang="en-US" sz="2200">
                <a:latin typeface="Arial"/>
              </a:rPr>
              <a:t> increase in throughput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 b="1" i="1">
                <a:latin typeface="Arial"/>
              </a:rPr>
              <a:t>1.4x-4.5x</a:t>
            </a:r>
            <a:r>
              <a:rPr lang="en-US" sz="2200">
                <a:latin typeface="Arial"/>
              </a:rPr>
              <a:t> increase in flash lifetime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Questions</a:t>
            </a:r>
            <a:r>
              <a:rPr lang="en-US" sz="2800" b="1">
                <a:latin typeface="Arial"/>
              </a:rPr>
              <a:t>?</a:t>
            </a:r>
            <a:endParaRPr/>
          </a:p>
        </p:txBody>
      </p:sp>
      <p:pic>
        <p:nvPicPr>
          <p:cNvPr id="339" name="Picture 338"/>
          <p:cNvPicPr/>
          <p:nvPr/>
        </p:nvPicPr>
        <p:blipFill>
          <a:blip r:embed="rId3"/>
          <a:stretch>
            <a:fillRect/>
          </a:stretch>
        </p:blipFill>
        <p:spPr>
          <a:xfrm>
            <a:off x="3931920" y="1554480"/>
            <a:ext cx="2105640" cy="290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BCH Decoding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91440" y="822960"/>
            <a:ext cx="9500400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Decoding is broken into 3 independent stages</a:t>
            </a:r>
            <a:endParaRPr/>
          </a:p>
        </p:txBody>
      </p:sp>
      <p:pic>
        <p:nvPicPr>
          <p:cNvPr id="121" name="Picture 120"/>
          <p:cNvPicPr/>
          <p:nvPr/>
        </p:nvPicPr>
        <p:blipFill>
          <a:blip r:embed="rId3"/>
          <a:stretch>
            <a:fillRect/>
          </a:stretch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22" name="Picture 121"/>
          <p:cNvPicPr/>
          <p:nvPr/>
        </p:nvPicPr>
        <p:blipFill>
          <a:blip r:embed="rId4"/>
          <a:stretch>
            <a:fillRect/>
          </a:stretch>
        </p:blipFill>
        <p:spPr>
          <a:xfrm>
            <a:off x="731520" y="2103120"/>
            <a:ext cx="8734680" cy="3100680"/>
          </a:xfrm>
          <a:prstGeom prst="rect">
            <a:avLst/>
          </a:prstGeom>
          <a:ln>
            <a:noFill/>
          </a:ln>
        </p:spPr>
      </p:pic>
      <p:sp>
        <p:nvSpPr>
          <p:cNvPr id="123" name="TextShape 3"/>
          <p:cNvSpPr txBox="1"/>
          <p:nvPr/>
        </p:nvSpPr>
        <p:spPr>
          <a:xfrm>
            <a:off x="273600" y="2958120"/>
            <a:ext cx="73224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600">
                <a:solidFill>
                  <a:srgbClr val="FF0000"/>
                </a:solidFill>
                <a:latin typeface="Arial"/>
              </a:rPr>
              <a:t>Errors</a:t>
            </a:r>
            <a:endParaRPr/>
          </a:p>
        </p:txBody>
      </p:sp>
      <p:sp>
        <p:nvSpPr>
          <p:cNvPr id="124" name="Line 4"/>
          <p:cNvSpPr/>
          <p:nvPr/>
        </p:nvSpPr>
        <p:spPr>
          <a:xfrm flipV="1">
            <a:off x="548640" y="2651760"/>
            <a:ext cx="274320" cy="365760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</p:sp>
      <p:sp>
        <p:nvSpPr>
          <p:cNvPr id="125" name="Line 5"/>
          <p:cNvSpPr/>
          <p:nvPr/>
        </p:nvSpPr>
        <p:spPr>
          <a:xfrm flipV="1">
            <a:off x="548640" y="2651760"/>
            <a:ext cx="1463040" cy="365760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Syndrome Calculation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91440" y="731520"/>
            <a:ext cx="9500400" cy="1390680"/>
          </a:xfrm>
          <a:prstGeom prst="rect">
            <a:avLst/>
          </a:prstGeom>
        </p:spPr>
        <p:txBody>
          <a:bodyPr lIns="0" tIns="0" rIns="0" bIns="0" anchor="ctr"/>
          <a:lstStyle/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Breaks down received codeword into a set of vectors that depend only on the error locations, easiest stage of decoding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Syndromes evaluate to zero if no errors are present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Accepts data serially, outputs syndrome vectors once complete</a:t>
            </a:r>
            <a:endParaRPr/>
          </a:p>
        </p:txBody>
      </p:sp>
      <p:pic>
        <p:nvPicPr>
          <p:cNvPr id="128" name="Picture 127"/>
          <p:cNvPicPr/>
          <p:nvPr/>
        </p:nvPicPr>
        <p:blipFill>
          <a:blip r:embed="rId3"/>
          <a:stretch>
            <a:fillRect/>
          </a:stretch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29" name="Picture 128"/>
          <p:cNvPicPr/>
          <p:nvPr/>
        </p:nvPicPr>
        <p:blipFill>
          <a:blip r:embed="rId4"/>
          <a:stretch>
            <a:fillRect/>
          </a:stretch>
        </p:blipFill>
        <p:spPr>
          <a:xfrm>
            <a:off x="731520" y="2103120"/>
            <a:ext cx="8734680" cy="310068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280160" y="2560320"/>
            <a:ext cx="3200400" cy="28346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Generate Error Locator Polynomial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91440" y="742320"/>
            <a:ext cx="9500400" cy="1390680"/>
          </a:xfrm>
          <a:prstGeom prst="rect">
            <a:avLst/>
          </a:prstGeom>
        </p:spPr>
        <p:txBody>
          <a:bodyPr lIns="0" tIns="0" rIns="0" bIns="0" anchor="ctr"/>
          <a:lstStyle/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Uses the syndrome vectors to calculate a polynomial whose roots give the error locations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Uses iterative algorithm known as Berlekamp-Massey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Outputs coefficients when complete</a:t>
            </a:r>
            <a:endParaRPr/>
          </a:p>
        </p:txBody>
      </p:sp>
      <p:pic>
        <p:nvPicPr>
          <p:cNvPr id="133" name="Picture 132"/>
          <p:cNvPicPr/>
          <p:nvPr/>
        </p:nvPicPr>
        <p:blipFill>
          <a:blip r:embed="rId3"/>
          <a:stretch>
            <a:fillRect/>
          </a:stretch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34" name="Picture 133"/>
          <p:cNvPicPr/>
          <p:nvPr/>
        </p:nvPicPr>
        <p:blipFill>
          <a:blip r:embed="rId4"/>
          <a:stretch>
            <a:fillRect/>
          </a:stretch>
        </p:blipFill>
        <p:spPr>
          <a:xfrm>
            <a:off x="731520" y="2103120"/>
            <a:ext cx="8734680" cy="310068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4114800" y="2286000"/>
            <a:ext cx="3200400" cy="28346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Factoring Error Locator Polynomial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91440" y="741240"/>
            <a:ext cx="9500400" cy="1390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Uses brute force algorithm know as Chien search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Roots give the locations of the errors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Errors in message can now be corrected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Outputs stream indicating error locations, 0 for no error, 1 for error</a:t>
            </a:r>
            <a:endParaRPr/>
          </a:p>
        </p:txBody>
      </p:sp>
      <p:pic>
        <p:nvPicPr>
          <p:cNvPr id="138" name="Picture 137"/>
          <p:cNvPicPr/>
          <p:nvPr/>
        </p:nvPicPr>
        <p:blipFill>
          <a:blip r:embed="rId3"/>
          <a:stretch>
            <a:fillRect/>
          </a:stretch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39" name="Picture 138"/>
          <p:cNvPicPr/>
          <p:nvPr/>
        </p:nvPicPr>
        <p:blipFill>
          <a:blip r:embed="rId4"/>
          <a:stretch>
            <a:fillRect/>
          </a:stretch>
        </p:blipFill>
        <p:spPr>
          <a:xfrm>
            <a:off x="731520" y="2103120"/>
            <a:ext cx="8734680" cy="310068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6583680" y="2743200"/>
            <a:ext cx="3200400" cy="28346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Multi-channel BCH Decoding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100800" y="751320"/>
            <a:ext cx="6665760" cy="35463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Multi-channel decoders combine multiple decoders in parallel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8 syndrome units, 8 error locator units, 8 root solving units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Increases throughput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Can be fed by multiple parallel communications or storage channels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Can be fed by an interleaved code</a:t>
            </a:r>
            <a:endParaRPr/>
          </a:p>
          <a:p>
            <a:pPr lvl="2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Typically used in communications to spread error bursts across multiple blocks</a:t>
            </a:r>
            <a:endParaRPr/>
          </a:p>
        </p:txBody>
      </p:sp>
      <p:pic>
        <p:nvPicPr>
          <p:cNvPr id="143" name="Picture 142"/>
          <p:cNvPicPr/>
          <p:nvPr/>
        </p:nvPicPr>
        <p:blipFill>
          <a:blip r:embed="rId3"/>
          <a:stretch>
            <a:fillRect/>
          </a:stretch>
        </p:blipFill>
        <p:spPr>
          <a:xfrm>
            <a:off x="6804000" y="2849040"/>
            <a:ext cx="3162960" cy="1905840"/>
          </a:xfrm>
          <a:prstGeom prst="rect">
            <a:avLst/>
          </a:prstGeom>
          <a:ln>
            <a:noFill/>
          </a:ln>
        </p:spPr>
      </p:pic>
      <p:pic>
        <p:nvPicPr>
          <p:cNvPr id="144" name="Picture 143"/>
          <p:cNvPicPr/>
          <p:nvPr/>
        </p:nvPicPr>
        <p:blipFill>
          <a:blip r:embed="rId4"/>
          <a:stretch>
            <a:fillRect/>
          </a:stretch>
        </p:blipFill>
        <p:spPr>
          <a:xfrm>
            <a:off x="6908400" y="842760"/>
            <a:ext cx="3171600" cy="52884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8229600" y="1554480"/>
            <a:ext cx="548640" cy="118872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</p:sp>
      <p:pic>
        <p:nvPicPr>
          <p:cNvPr id="146" name="Picture 145"/>
          <p:cNvPicPr/>
          <p:nvPr/>
        </p:nvPicPr>
        <p:blipFill>
          <a:blip r:embed="rId5"/>
          <a:stretch>
            <a:fillRect/>
          </a:stretch>
        </p:blipFill>
        <p:spPr>
          <a:xfrm>
            <a:off x="4247280" y="4213800"/>
            <a:ext cx="1513440" cy="1471320"/>
          </a:xfrm>
          <a:prstGeom prst="rect">
            <a:avLst/>
          </a:prstGeom>
          <a:ln>
            <a:noFill/>
          </a:ln>
        </p:spPr>
      </p:pic>
      <p:pic>
        <p:nvPicPr>
          <p:cNvPr id="147" name="Picture 146"/>
          <p:cNvPicPr/>
          <p:nvPr/>
        </p:nvPicPr>
        <p:blipFill>
          <a:blip r:embed="rId6"/>
          <a:stretch>
            <a:fillRect/>
          </a:stretch>
        </p:blipFill>
        <p:spPr>
          <a:xfrm>
            <a:off x="5268240" y="3931920"/>
            <a:ext cx="1535760" cy="1521720"/>
          </a:xfrm>
          <a:prstGeom prst="rect">
            <a:avLst/>
          </a:prstGeom>
          <a:ln>
            <a:noFill/>
          </a:ln>
        </p:spPr>
      </p:pic>
      <p:sp>
        <p:nvSpPr>
          <p:cNvPr id="148" name="TextShape 4"/>
          <p:cNvSpPr txBox="1"/>
          <p:nvPr/>
        </p:nvSpPr>
        <p:spPr>
          <a:xfrm>
            <a:off x="8192160" y="1737360"/>
            <a:ext cx="74304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600">
                <a:solidFill>
                  <a:srgbClr val="800000"/>
                </a:solidFill>
                <a:latin typeface="YoFrankie.org"/>
              </a:rPr>
              <a:t>x8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66"/>
                </a:solidFill>
                <a:latin typeface="Arial"/>
              </a:rPr>
              <a:t>Related Work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91440" y="822960"/>
            <a:ext cx="9591840" cy="4297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BCH decoding is a heavily researched area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Invented in 1959, widely used today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Almost all of that research has focused on improving </a:t>
            </a:r>
            <a:r>
              <a:rPr lang="en-US" sz="2100" b="1" i="1">
                <a:latin typeface="Arial"/>
              </a:rPr>
              <a:t>standalone</a:t>
            </a:r>
            <a:r>
              <a:rPr lang="en-US" sz="2100">
                <a:latin typeface="Arial"/>
              </a:rPr>
              <a:t> encoders and decoders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Research has concentrated on improvements to both efficiency and throughput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Bit-parallel operation of syndrome and chien, Hwang (1991)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Multi-channel operation, Abraham et al. (2010) and Shi et al. (2004)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Improvements in syndrome computation, Lin and Costello (1983)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LFSR improvements, Pahri (2004)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Error locator improvements Jamro (1997)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100">
                <a:latin typeface="Arial"/>
              </a:rPr>
              <a:t>Chien efficiency improvements, Chen and Parhi (2004), Yang, Chen, and Chang (2013)</a:t>
            </a:r>
            <a:r>
              <a:rPr lang="en-US" sz="2200">
                <a:latin typeface="Arial"/>
              </a:rPr>
              <a:t> </a:t>
            </a:r>
            <a:endParaRPr/>
          </a:p>
        </p:txBody>
      </p:sp>
      <p:pic>
        <p:nvPicPr>
          <p:cNvPr id="151" name="Picture 150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600" y="50400"/>
            <a:ext cx="3537360" cy="58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2267</Words>
  <Application>Microsoft Office PowerPoint</Application>
  <PresentationFormat>Custom</PresentationFormat>
  <Paragraphs>247</Paragraphs>
  <Slides>34</Slides>
  <Notes>33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Candara</vt:lpstr>
      <vt:lpstr>Comic Sans MS</vt:lpstr>
      <vt:lpstr>DejaVu Sans</vt:lpstr>
      <vt:lpstr>Gill Sans MT</vt:lpstr>
      <vt:lpstr>StarSymbol</vt:lpstr>
      <vt:lpstr>Times New Roman</vt:lpstr>
      <vt:lpstr>YoFrankie.org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 DAVE (Student)</dc:creator>
  <cp:lastModifiedBy>SHAIL DAVE (Student)</cp:lastModifiedBy>
  <cp:revision>1</cp:revision>
  <dcterms:modified xsi:type="dcterms:W3CDTF">2017-02-17T23:59:20Z</dcterms:modified>
</cp:coreProperties>
</file>